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63" r:id="rId6"/>
    <p:sldId id="266" r:id="rId7"/>
    <p:sldId id="267" r:id="rId8"/>
    <p:sldId id="270" r:id="rId9"/>
    <p:sldId id="262" r:id="rId10"/>
    <p:sldId id="271" r:id="rId11"/>
    <p:sldId id="258"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27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0"/>
    <p:restoredTop sz="92105" autoAdjust="0"/>
  </p:normalViewPr>
  <p:slideViewPr>
    <p:cSldViewPr snapToGrid="0" snapToObjects="1">
      <p:cViewPr varScale="1">
        <p:scale>
          <a:sx n="76" d="100"/>
          <a:sy n="76" d="100"/>
        </p:scale>
        <p:origin x="1781" y="5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6" d="100"/>
          <a:sy n="56" d="100"/>
        </p:scale>
        <p:origin x="-2572" y="-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7EA279-29B0-4931-B285-774596A40075}"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A4B5A-2B24-4739-ADC2-C2EEC79A72C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DA4B5A-2B24-4739-ADC2-C2EEC79A72C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dirty="0"/>
              <a:t>We are centering this analysis around video categories and</a:t>
            </a:r>
            <a:r>
              <a:rPr lang="en-US" sz="1200" baseline="0" dirty="0"/>
              <a:t> </a:t>
            </a:r>
            <a:r>
              <a:rPr lang="en-US" sz="1200" dirty="0"/>
              <a:t>trending metrics. </a:t>
            </a:r>
            <a:endParaRPr lang="en-US" sz="1200" dirty="0"/>
          </a:p>
        </p:txBody>
      </p:sp>
      <p:sp>
        <p:nvSpPr>
          <p:cNvPr id="4" name="Slide Number Placeholder 3"/>
          <p:cNvSpPr>
            <a:spLocks noGrp="1"/>
          </p:cNvSpPr>
          <p:nvPr>
            <p:ph type="sldNum" sz="quarter" idx="10"/>
          </p:nvPr>
        </p:nvSpPr>
        <p:spPr/>
        <p:txBody>
          <a:bodyPr/>
          <a:lstStyle/>
          <a:p>
            <a:fld id="{96DA4B5A-2B24-4739-ADC2-C2EEC79A72C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The</a:t>
            </a:r>
            <a:r>
              <a:rPr lang="en-US" baseline="0" dirty="0"/>
              <a:t> data flows from left to right. </a:t>
            </a:r>
            <a:endParaRPr lang="en-US" baseline="0" dirty="0"/>
          </a:p>
          <a:p>
            <a:pPr>
              <a:buFontTx/>
              <a:buChar char="-"/>
            </a:pPr>
            <a:r>
              <a:rPr lang="en-US" baseline="0" dirty="0"/>
              <a:t> </a:t>
            </a:r>
            <a:r>
              <a:rPr lang="en-US" baseline="0" dirty="0" err="1"/>
              <a:t>Quicksight</a:t>
            </a:r>
            <a:r>
              <a:rPr lang="en-US" baseline="0" dirty="0"/>
              <a:t> is used for data analytics after everything shown in the framework has been done.</a:t>
            </a:r>
            <a:endParaRPr lang="en-US" baseline="0" dirty="0"/>
          </a:p>
        </p:txBody>
      </p:sp>
      <p:sp>
        <p:nvSpPr>
          <p:cNvPr id="4" name="Slide Number Placeholder 3"/>
          <p:cNvSpPr>
            <a:spLocks noGrp="1"/>
          </p:cNvSpPr>
          <p:nvPr>
            <p:ph type="sldNum" sz="quarter" idx="10"/>
          </p:nvPr>
        </p:nvSpPr>
        <p:spPr/>
        <p:txBody>
          <a:bodyPr/>
          <a:lstStyle/>
          <a:p>
            <a:fld id="{96DA4B5A-2B24-4739-ADC2-C2EEC79A72C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dirty="0"/>
              <a:t>We are centering this analysis around video categories and</a:t>
            </a:r>
            <a:r>
              <a:rPr lang="en-US" sz="1200" baseline="0" dirty="0"/>
              <a:t> </a:t>
            </a:r>
            <a:r>
              <a:rPr lang="en-US" sz="1200" dirty="0"/>
              <a:t>trending metrics. </a:t>
            </a:r>
            <a:endParaRPr lang="en-US" sz="1200" dirty="0"/>
          </a:p>
        </p:txBody>
      </p:sp>
      <p:sp>
        <p:nvSpPr>
          <p:cNvPr id="4" name="Slide Number Placeholder 3"/>
          <p:cNvSpPr>
            <a:spLocks noGrp="1"/>
          </p:cNvSpPr>
          <p:nvPr>
            <p:ph type="sldNum" sz="quarter" idx="10"/>
          </p:nvPr>
        </p:nvSpPr>
        <p:spPr/>
        <p:txBody>
          <a:bodyPr/>
          <a:lstStyle/>
          <a:p>
            <a:fld id="{96DA4B5A-2B24-4739-ADC2-C2EEC79A72C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FE9D5AE4-C6F3-4C5A-BD20-1686056AEE34}"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27E841-5CC3-4515-889E-9DCDBAFD659B}" type="slidenum">
              <a:rPr lang="en-US"/>
            </a:fld>
            <a:endParaRPr lang="en-US"/>
          </a:p>
        </p:txBody>
      </p:sp>
      <p:sp>
        <p:nvSpPr>
          <p:cNvPr id="7" name="Rectangle 6"/>
          <p:cNvSpPr/>
          <p:nvPr userDrawn="1"/>
        </p:nvSpPr>
        <p:spPr>
          <a:xfrm>
            <a:off x="0" y="0"/>
            <a:ext cx="9144000" cy="822325"/>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85975" y="73025"/>
            <a:ext cx="49720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E54904E-4471-4355-BDFC-C19F01A36A08}"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F6CA36-1AD2-4C4A-8942-F7AA3EA63EF7}" type="slidenum">
              <a:rPr lang="en-US"/>
            </a:fld>
            <a:endParaRPr lang="en-US"/>
          </a:p>
        </p:txBody>
      </p:sp>
      <p:sp>
        <p:nvSpPr>
          <p:cNvPr id="7" name="Rectangle 6"/>
          <p:cNvSpPr/>
          <p:nvPr userDrawn="1"/>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D74499A-176F-44CF-B30C-B400BBB41EDC}"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329B0C-0471-4AE1-ADA2-8731958325CB}"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ADCF110-C44D-477C-BA97-CE241704ED9E}"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4EB787-C9D5-4A36-AF8F-BCE25CCA2ECB}" type="slidenum">
              <a:rPr lang="en-US"/>
            </a:fld>
            <a:endParaRPr lang="en-US"/>
          </a:p>
        </p:txBody>
      </p:sp>
      <p:sp>
        <p:nvSpPr>
          <p:cNvPr id="7" name="Rectangle 6"/>
          <p:cNvSpPr/>
          <p:nvPr userDrawn="1"/>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418DF9D7-E110-4686-859B-CFDED9FBC7D5}"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DF5FEE-BCCA-4116-B1DF-7D0FA691062C}" type="slidenum">
              <a:rPr lang="en-US"/>
            </a:fld>
            <a:endParaRPr lang="en-US"/>
          </a:p>
        </p:txBody>
      </p:sp>
      <p:sp>
        <p:nvSpPr>
          <p:cNvPr id="7" name="Rectangle 6"/>
          <p:cNvSpPr/>
          <p:nvPr userDrawn="1"/>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43AF98E9-8E0F-4C36-BC6B-1594BE503AF7}"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804FD0A-EBFD-4C77-A68B-A04CCF9EDFB2}" type="slidenum">
              <a:rPr lang="en-US"/>
            </a:fld>
            <a:endParaRPr lang="en-US"/>
          </a:p>
        </p:txBody>
      </p:sp>
      <p:sp>
        <p:nvSpPr>
          <p:cNvPr id="8" name="Rectangle 7"/>
          <p:cNvSpPr/>
          <p:nvPr userDrawn="1"/>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5F77DB2F-DF95-40F7-895D-7808E86362FE}" type="datetimeFigureOut">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EE346B5-8E8E-4AE0-A2AF-1755DD1B9285}" type="slidenum">
              <a:rPr lang="en-US"/>
            </a:fld>
            <a:endParaRPr lang="en-US"/>
          </a:p>
        </p:txBody>
      </p:sp>
      <p:sp>
        <p:nvSpPr>
          <p:cNvPr id="10" name="Rectangle 9"/>
          <p:cNvSpPr/>
          <p:nvPr userDrawn="1"/>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DF635D62-DA62-4874-86BF-1612B1D486C1}" type="datetimeFigureOut">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BFF8755-6C60-4F0C-AF52-BE7FD4EC4378}" type="slidenum">
              <a:rPr lang="en-US"/>
            </a:fld>
            <a:endParaRPr lang="en-US"/>
          </a:p>
        </p:txBody>
      </p:sp>
      <p:sp>
        <p:nvSpPr>
          <p:cNvPr id="6" name="Rectangle 5"/>
          <p:cNvSpPr/>
          <p:nvPr userDrawn="1"/>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D73B00A-2266-4363-99C2-59BCE8487CE5}" type="datetimeFigureOut">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B660973-1396-4C71-8173-A1BA793D5358}" type="slidenum">
              <a:rPr lang="en-US"/>
            </a:fld>
            <a:endParaRPr lang="en-US"/>
          </a:p>
        </p:txBody>
      </p:sp>
      <p:sp>
        <p:nvSpPr>
          <p:cNvPr id="5" name="Rectangle 4"/>
          <p:cNvSpPr/>
          <p:nvPr userDrawn="1"/>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AE2DB0B8-D198-4384-A04B-6E7683B86CCA}"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93A8AB9-BA61-4AFD-8A0B-10E80263DC52}" type="slidenum">
              <a:rPr lang="en-US"/>
            </a:fld>
            <a:endParaRPr lang="en-US"/>
          </a:p>
        </p:txBody>
      </p:sp>
      <p:sp>
        <p:nvSpPr>
          <p:cNvPr id="8" name="Rectangle 7"/>
          <p:cNvSpPr/>
          <p:nvPr userDrawn="1"/>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6768A9C7-9B46-4800-9B1D-3528AC7CA1DB}"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FDD796-E468-4F52-B5A6-017E6539E63E}" type="slidenum">
              <a:rPr lang="en-US"/>
            </a:fld>
            <a:endParaRPr lang="en-US"/>
          </a:p>
        </p:txBody>
      </p:sp>
      <p:sp>
        <p:nvSpPr>
          <p:cNvPr id="8" name="Rectangle 7"/>
          <p:cNvSpPr/>
          <p:nvPr userDrawn="1"/>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Trebuchet MS" panose="020B0603020202020204" pitchFamily="34" charset="0"/>
              </a:defRPr>
            </a:lvl1pPr>
          </a:lstStyle>
          <a:p>
            <a:pPr>
              <a:defRPr/>
            </a:pPr>
            <a:fld id="{4AB99A7E-9D1A-49D6-A4C9-A7A3F0B69B7C}"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Trebuchet MS" panose="020B0603020202020204" pitchFamily="34" charset="0"/>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Trebuchet MS" panose="020B0603020202020204" pitchFamily="34" charset="0"/>
              </a:defRPr>
            </a:lvl1pPr>
          </a:lstStyle>
          <a:p>
            <a:pPr>
              <a:defRPr/>
            </a:pPr>
            <a:fld id="{D1DBB386-4D84-4A75-AC7E-910C66A24D6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ct val="90000"/>
        </a:lnSpc>
        <a:spcBef>
          <a:spcPct val="0"/>
        </a:spcBef>
        <a:spcAft>
          <a:spcPct val="0"/>
        </a:spcAft>
        <a:defRPr sz="4400" kern="1200">
          <a:solidFill>
            <a:schemeClr val="tx1"/>
          </a:solidFill>
          <a:latin typeface="Trebuchet MS" panose="020B0603020202020204" pitchFamily="34" charset="0"/>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charset="0"/>
        </a:defRPr>
      </a:lvl2pPr>
      <a:lvl3pPr algn="l" rtl="0" eaLnBrk="1" fontAlgn="base" hangingPunct="1">
        <a:lnSpc>
          <a:spcPct val="90000"/>
        </a:lnSpc>
        <a:spcBef>
          <a:spcPct val="0"/>
        </a:spcBef>
        <a:spcAft>
          <a:spcPct val="0"/>
        </a:spcAft>
        <a:defRPr sz="4400">
          <a:solidFill>
            <a:schemeClr val="tx1"/>
          </a:solidFill>
          <a:latin typeface="Calibri Light" charset="0"/>
        </a:defRPr>
      </a:lvl3pPr>
      <a:lvl4pPr algn="l" rtl="0" eaLnBrk="1" fontAlgn="base" hangingPunct="1">
        <a:lnSpc>
          <a:spcPct val="90000"/>
        </a:lnSpc>
        <a:spcBef>
          <a:spcPct val="0"/>
        </a:spcBef>
        <a:spcAft>
          <a:spcPct val="0"/>
        </a:spcAft>
        <a:defRPr sz="4400">
          <a:solidFill>
            <a:schemeClr val="tx1"/>
          </a:solidFill>
          <a:latin typeface="Calibri Light" charset="0"/>
        </a:defRPr>
      </a:lvl4pPr>
      <a:lvl5pPr algn="l" rtl="0" eaLnBrk="1" fontAlgn="base" hangingPunct="1">
        <a:lnSpc>
          <a:spcPct val="90000"/>
        </a:lnSpc>
        <a:spcBef>
          <a:spcPct val="0"/>
        </a:spcBef>
        <a:spcAft>
          <a:spcPct val="0"/>
        </a:spcAft>
        <a:defRPr sz="4400">
          <a:solidFill>
            <a:schemeClr val="tx1"/>
          </a:solidFill>
          <a:latin typeface="Calibri Light" charset="0"/>
        </a:defRPr>
      </a:lvl5pPr>
      <a:lvl6pPr marL="457200" algn="l" rtl="0" eaLnBrk="1" fontAlgn="base" hangingPunct="1">
        <a:lnSpc>
          <a:spcPct val="90000"/>
        </a:lnSpc>
        <a:spcBef>
          <a:spcPct val="0"/>
        </a:spcBef>
        <a:spcAft>
          <a:spcPct val="0"/>
        </a:spcAft>
        <a:defRPr sz="4400">
          <a:solidFill>
            <a:schemeClr val="tx1"/>
          </a:solidFill>
          <a:latin typeface="Calibri Light" charset="0"/>
        </a:defRPr>
      </a:lvl6pPr>
      <a:lvl7pPr marL="914400" algn="l" rtl="0" eaLnBrk="1" fontAlgn="base" hangingPunct="1">
        <a:lnSpc>
          <a:spcPct val="90000"/>
        </a:lnSpc>
        <a:spcBef>
          <a:spcPct val="0"/>
        </a:spcBef>
        <a:spcAft>
          <a:spcPct val="0"/>
        </a:spcAft>
        <a:defRPr sz="4400">
          <a:solidFill>
            <a:schemeClr val="tx1"/>
          </a:solidFill>
          <a:latin typeface="Calibri Light" charset="0"/>
        </a:defRPr>
      </a:lvl7pPr>
      <a:lvl8pPr marL="1371600" algn="l" rtl="0" eaLnBrk="1" fontAlgn="base" hangingPunct="1">
        <a:lnSpc>
          <a:spcPct val="90000"/>
        </a:lnSpc>
        <a:spcBef>
          <a:spcPct val="0"/>
        </a:spcBef>
        <a:spcAft>
          <a:spcPct val="0"/>
        </a:spcAft>
        <a:defRPr sz="4400">
          <a:solidFill>
            <a:schemeClr val="tx1"/>
          </a:solidFill>
          <a:latin typeface="Calibri Light" charset="0"/>
        </a:defRPr>
      </a:lvl8pPr>
      <a:lvl9pPr marL="1828800" algn="l" rtl="0" eaLnBrk="1" fontAlgn="base" hangingPunct="1">
        <a:lnSpc>
          <a:spcPct val="90000"/>
        </a:lnSpc>
        <a:spcBef>
          <a:spcPct val="0"/>
        </a:spcBef>
        <a:spcAft>
          <a:spcPct val="0"/>
        </a:spcAft>
        <a:defRPr sz="4400">
          <a:solidFill>
            <a:schemeClr val="tx1"/>
          </a:solidFill>
          <a:latin typeface="Calibri Light"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Trebuchet MS" panose="020B0603020202020204" pitchFamily="34" charset="0"/>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ieeexplore.ieee.org/document/9441984" TargetMode="External"/><Relationship Id="rId3" Type="http://schemas.openxmlformats.org/officeDocument/2006/relationships/hyperlink" Target="https://aws.amazon.com/what-is/etl/" TargetMode="External"/><Relationship Id="rId2" Type="http://schemas.openxmlformats.org/officeDocument/2006/relationships/hyperlink" Target="https://developer.spotify.com/documentation/web-api" TargetMode="External"/><Relationship Id="rId1" Type="http://schemas.openxmlformats.org/officeDocument/2006/relationships/hyperlink" Target="https://docs.aws.amaz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a:xfrm>
            <a:off x="128914" y="2951922"/>
            <a:ext cx="8865999" cy="1240325"/>
          </a:xfrm>
        </p:spPr>
        <p:txBody>
          <a:bodyPr/>
          <a:lstStyle/>
          <a:p>
            <a:br>
              <a:rPr lang="en-US" sz="4400" dirty="0">
                <a:latin typeface="+mn-lt"/>
              </a:rPr>
            </a:br>
            <a:br>
              <a:rPr lang="en-US" sz="4400" dirty="0">
                <a:latin typeface="+mn-lt"/>
              </a:rPr>
            </a:br>
            <a:r>
              <a:rPr lang="en-US" sz="4400" b="1" dirty="0" err="1">
                <a:effectLst>
                  <a:outerShdw blurRad="38100" dist="38100" dir="2700000" algn="tl">
                    <a:srgbClr val="000000">
                      <a:alpha val="43137"/>
                    </a:srgbClr>
                  </a:outerShdw>
                </a:effectLst>
                <a:latin typeface="+mn-lt"/>
              </a:rPr>
              <a:t>CloudTunes</a:t>
            </a:r>
            <a:br>
              <a:rPr lang="en-US" sz="4400" dirty="0">
                <a:latin typeface="+mn-lt"/>
              </a:rPr>
            </a:br>
            <a:r>
              <a:rPr lang="en-US" sz="3200" b="1" dirty="0">
                <a:latin typeface="+mn-lt"/>
              </a:rPr>
              <a:t>Automating Spotify ETL Data Pipeline using AWS</a:t>
            </a:r>
            <a:endParaRPr lang="en-US" altLang="en-US" sz="3200" b="1" dirty="0">
              <a:latin typeface="+mn-lt"/>
              <a:ea typeface="Trebuchet MS" panose="020B0603020202020204" pitchFamily="34" charset="0"/>
              <a:cs typeface="Trebuchet MS" panose="020B0603020202020204" pitchFamily="34" charset="0"/>
            </a:endParaRPr>
          </a:p>
        </p:txBody>
      </p:sp>
      <p:sp>
        <p:nvSpPr>
          <p:cNvPr id="3" name="Subtitle 2"/>
          <p:cNvSpPr>
            <a:spLocks noGrp="1"/>
          </p:cNvSpPr>
          <p:nvPr>
            <p:ph type="subTitle" idx="1"/>
          </p:nvPr>
        </p:nvSpPr>
        <p:spPr>
          <a:xfrm>
            <a:off x="457200" y="5202238"/>
            <a:ext cx="8229600" cy="1655762"/>
          </a:xfrm>
        </p:spPr>
        <p:txBody>
          <a:bodyPr>
            <a:normAutofit/>
          </a:bodyPr>
          <a:lstStyle/>
          <a:p>
            <a:pPr>
              <a:lnSpc>
                <a:spcPct val="100000"/>
              </a:lnSpc>
              <a:spcBef>
                <a:spcPts val="0"/>
              </a:spcBef>
            </a:pPr>
            <a:r>
              <a:rPr lang="en-US" sz="1800" dirty="0">
                <a:solidFill>
                  <a:schemeClr val="bg2">
                    <a:lumMod val="50000"/>
                  </a:schemeClr>
                </a:solidFill>
                <a:latin typeface="+mn-lt"/>
              </a:rPr>
              <a:t>Narayan Soni            Hitesh Reddy Yerradoddi                  Monika </a:t>
            </a:r>
            <a:r>
              <a:rPr lang="en-US" sz="1800" dirty="0" err="1">
                <a:solidFill>
                  <a:schemeClr val="bg2">
                    <a:lumMod val="50000"/>
                  </a:schemeClr>
                </a:solidFill>
                <a:latin typeface="+mn-lt"/>
              </a:rPr>
              <a:t>Kommineni</a:t>
            </a:r>
            <a:endParaRPr lang="en-US" sz="1800" dirty="0">
              <a:solidFill>
                <a:schemeClr val="bg2">
                  <a:lumMod val="50000"/>
                </a:schemeClr>
              </a:solidFill>
              <a:latin typeface="+mn-lt"/>
            </a:endParaRPr>
          </a:p>
          <a:p>
            <a:pPr algn="l">
              <a:lnSpc>
                <a:spcPct val="100000"/>
              </a:lnSpc>
              <a:spcBef>
                <a:spcPts val="0"/>
              </a:spcBef>
            </a:pPr>
            <a:r>
              <a:rPr lang="en-US" sz="1800" dirty="0">
                <a:solidFill>
                  <a:schemeClr val="bg2">
                    <a:lumMod val="50000"/>
                  </a:schemeClr>
                </a:solidFill>
                <a:latin typeface="+mn-lt"/>
              </a:rPr>
              <a:t>            (2301240)                 (2301944)                                            (2287571)   </a:t>
            </a:r>
            <a:endParaRPr lang="en-US" sz="1800" dirty="0">
              <a:solidFill>
                <a:schemeClr val="bg2">
                  <a:lumMod val="50000"/>
                </a:schemeClr>
              </a:solidFill>
              <a:latin typeface="+mn-lt"/>
            </a:endParaRPr>
          </a:p>
        </p:txBody>
      </p:sp>
      <p:sp>
        <p:nvSpPr>
          <p:cNvPr id="5" name="Rectangle 4"/>
          <p:cNvSpPr/>
          <p:nvPr/>
        </p:nvSpPr>
        <p:spPr>
          <a:xfrm>
            <a:off x="0" y="0"/>
            <a:ext cx="9144000" cy="822325"/>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3316"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085975" y="73025"/>
            <a:ext cx="49720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TextBox 6"/>
          <p:cNvSpPr txBox="1"/>
          <p:nvPr/>
        </p:nvSpPr>
        <p:spPr>
          <a:xfrm>
            <a:off x="2085975" y="1529095"/>
            <a:ext cx="4900380" cy="523220"/>
          </a:xfrm>
          <a:prstGeom prst="rect">
            <a:avLst/>
          </a:prstGeom>
          <a:noFill/>
        </p:spPr>
        <p:txBody>
          <a:bodyPr wrap="none" rtlCol="0">
            <a:spAutoFit/>
          </a:bodyPr>
          <a:lstStyle/>
          <a:p>
            <a:pPr algn="ctr"/>
            <a:r>
              <a:rPr lang="en-US" sz="2800" dirty="0"/>
              <a:t>COSC 6375 CLOUD COMPUTING</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5"/>
          <p:cNvSpPr>
            <a:spLocks noGrp="1"/>
          </p:cNvSpPr>
          <p:nvPr>
            <p:ph type="title"/>
          </p:nvPr>
        </p:nvSpPr>
        <p:spPr>
          <a:xfrm>
            <a:off x="457200" y="182563"/>
            <a:ext cx="8229600" cy="914400"/>
          </a:xfrm>
        </p:spPr>
        <p:txBody>
          <a:bodyPr/>
          <a:lstStyle/>
          <a:p>
            <a:pPr algn="ctr" eaLnBrk="1" hangingPunct="1"/>
            <a:r>
              <a:rPr lang="en-US" altLang="en-US" sz="4800" dirty="0">
                <a:latin typeface="Trebuchet MS" panose="020B0603020202020204" pitchFamily="34" charset="0"/>
                <a:ea typeface="Trebuchet MS" panose="020B0603020202020204" pitchFamily="34" charset="0"/>
                <a:cs typeface="Trebuchet MS" panose="020B0603020202020204" pitchFamily="34" charset="0"/>
              </a:rPr>
              <a:t>Objective</a:t>
            </a:r>
            <a:endParaRPr lang="en-US" altLang="en-US" sz="4800" dirty="0">
              <a:latin typeface="Trebuchet MS" panose="020B0603020202020204" pitchFamily="34" charset="0"/>
              <a:ea typeface="Trebuchet MS" panose="020B0603020202020204" pitchFamily="34" charset="0"/>
              <a:cs typeface="Trebuchet MS" panose="020B0603020202020204" pitchFamily="34" charset="0"/>
            </a:endParaRPr>
          </a:p>
        </p:txBody>
      </p:sp>
      <p:sp>
        <p:nvSpPr>
          <p:cNvPr id="14338" name="Content Placeholder 7"/>
          <p:cNvSpPr>
            <a:spLocks noGrp="1"/>
          </p:cNvSpPr>
          <p:nvPr>
            <p:ph idx="1"/>
          </p:nvPr>
        </p:nvSpPr>
        <p:spPr>
          <a:xfrm>
            <a:off x="457200" y="1463675"/>
            <a:ext cx="8229600" cy="5029200"/>
          </a:xfrm>
        </p:spPr>
        <p:txBody>
          <a:bodyPr/>
          <a:lstStyle/>
          <a:p>
            <a:pPr>
              <a:buNone/>
            </a:pPr>
            <a:r>
              <a:rPr lang="en-US" altLang="en-US" sz="1900" dirty="0">
                <a:ea typeface="Trebuchet MS" panose="020B0603020202020204" pitchFamily="34" charset="0"/>
                <a:cs typeface="Trebuchet MS" panose="020B0603020202020204" pitchFamily="34" charset="0"/>
              </a:rPr>
              <a:t>The main objective of the project is to create a system that </a:t>
            </a:r>
            <a:r>
              <a:rPr lang="en-US" altLang="en-US" sz="1900" dirty="0" err="1">
                <a:ea typeface="Trebuchet MS" panose="020B0603020202020204" pitchFamily="34" charset="0"/>
                <a:cs typeface="Trebuchet MS" panose="020B0603020202020204" pitchFamily="34" charset="0"/>
              </a:rPr>
              <a:t>extraxts</a:t>
            </a:r>
            <a:r>
              <a:rPr lang="en-US" altLang="en-US" sz="1900" dirty="0">
                <a:ea typeface="Trebuchet MS" panose="020B0603020202020204" pitchFamily="34" charset="0"/>
                <a:cs typeface="Trebuchet MS" panose="020B0603020202020204" pitchFamily="34" charset="0"/>
              </a:rPr>
              <a:t>, processes, and loads Spotify data into a format that is useful for various purposes.</a:t>
            </a:r>
            <a:endParaRPr lang="en-US" altLang="en-US" sz="1900" dirty="0">
              <a:ea typeface="Trebuchet MS" panose="020B0603020202020204" pitchFamily="34" charset="0"/>
              <a:cs typeface="Trebuchet MS" panose="020B0603020202020204" pitchFamily="34" charset="0"/>
            </a:endParaRPr>
          </a:p>
          <a:p>
            <a:pPr>
              <a:buNone/>
            </a:pPr>
            <a:r>
              <a:rPr lang="en-US" altLang="en-US" sz="1900" dirty="0">
                <a:ea typeface="Trebuchet MS" panose="020B0603020202020204" pitchFamily="34" charset="0"/>
                <a:cs typeface="Trebuchet MS" panose="020B0603020202020204" pitchFamily="34" charset="0"/>
              </a:rPr>
              <a:t>It has the following goals: </a:t>
            </a:r>
            <a:endParaRPr lang="en-US" altLang="en-US" sz="1900" dirty="0">
              <a:ea typeface="Trebuchet MS" panose="020B0603020202020204" pitchFamily="34" charset="0"/>
              <a:cs typeface="Trebuchet MS" panose="020B0603020202020204" pitchFamily="34" charset="0"/>
            </a:endParaRPr>
          </a:p>
          <a:p>
            <a:r>
              <a:rPr lang="en-US" altLang="en-US" sz="1900" dirty="0">
                <a:ea typeface="Trebuchet MS" panose="020B0603020202020204" pitchFamily="34" charset="0"/>
                <a:cs typeface="Trebuchet MS" panose="020B0603020202020204" pitchFamily="34" charset="0"/>
              </a:rPr>
              <a:t>Gather data from the Spotify Web API, including user-specific information like playlists, saved songs, listening history, and metadata about songs, albums, and artists.</a:t>
            </a:r>
            <a:endParaRPr lang="en-US" altLang="en-US" sz="1900" dirty="0">
              <a:ea typeface="Trebuchet MS" panose="020B0603020202020204" pitchFamily="34" charset="0"/>
              <a:cs typeface="Trebuchet MS" panose="020B0603020202020204" pitchFamily="34" charset="0"/>
            </a:endParaRPr>
          </a:p>
          <a:p>
            <a:r>
              <a:rPr lang="en-US" altLang="en-US" sz="1900" dirty="0">
                <a:ea typeface="Trebuchet MS" panose="020B0603020202020204" pitchFamily="34" charset="0"/>
                <a:cs typeface="Trebuchet MS" panose="020B0603020202020204" pitchFamily="34" charset="0"/>
              </a:rPr>
              <a:t>Process the raw data to make it usable and informative. This can involve cleaning, structuring, and enriching the data to extract valuable insights and facilitate various applications.</a:t>
            </a:r>
            <a:endParaRPr lang="en-US" altLang="en-US" sz="1900" dirty="0">
              <a:ea typeface="Trebuchet MS" panose="020B0603020202020204" pitchFamily="34" charset="0"/>
              <a:cs typeface="Trebuchet MS" panose="020B0603020202020204" pitchFamily="34" charset="0"/>
            </a:endParaRPr>
          </a:p>
          <a:p>
            <a:r>
              <a:rPr lang="en-US" altLang="en-US" sz="1900" dirty="0">
                <a:ea typeface="Trebuchet MS" panose="020B0603020202020204" pitchFamily="34" charset="0"/>
                <a:cs typeface="Trebuchet MS" panose="020B0603020202020204" pitchFamily="34" charset="0"/>
              </a:rPr>
              <a:t>Store the transformed data efficiently and securely, on AWS storage services.</a:t>
            </a:r>
            <a:endParaRPr lang="en-US" altLang="en-US" sz="1900" dirty="0">
              <a:ea typeface="Trebuchet MS" panose="020B0603020202020204" pitchFamily="34" charset="0"/>
              <a:cs typeface="Trebuchet MS" panose="020B0603020202020204" pitchFamily="34" charset="0"/>
            </a:endParaRPr>
          </a:p>
          <a:p>
            <a:r>
              <a:rPr lang="en-US" altLang="en-US" sz="1900" dirty="0">
                <a:ea typeface="Trebuchet MS" panose="020B0603020202020204" pitchFamily="34" charset="0"/>
                <a:cs typeface="Trebuchet MS" panose="020B0603020202020204" pitchFamily="34" charset="0"/>
              </a:rPr>
              <a:t>Use the processed data to derive valuable insights, such as user listening habits, popular songs or genres, and trends in music consumption.</a:t>
            </a:r>
            <a:endParaRPr lang="en-US" altLang="en-US" sz="1900" dirty="0">
              <a:ea typeface="Trebuchet MS" panose="020B0603020202020204" pitchFamily="34" charset="0"/>
              <a:cs typeface="Trebuchet MS" panose="020B0603020202020204" pitchFamily="34" charset="0"/>
            </a:endParaRPr>
          </a:p>
        </p:txBody>
      </p:sp>
      <p:sp>
        <p:nvSpPr>
          <p:cNvPr id="5" name="Rectangle 4"/>
          <p:cNvSpPr/>
          <p:nvPr/>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4340"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2737"/>
            <a:ext cx="7886700" cy="883228"/>
          </a:xfrm>
        </p:spPr>
        <p:txBody>
          <a:bodyPr/>
          <a:lstStyle/>
          <a:p>
            <a:pPr algn="ctr"/>
            <a:r>
              <a:rPr lang="en-US" sz="4800" dirty="0"/>
              <a:t>Architecture</a:t>
            </a:r>
            <a:endParaRPr lang="en-US" sz="48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4136" y="1189526"/>
            <a:ext cx="8334375" cy="5020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5"/>
          <p:cNvSpPr>
            <a:spLocks noGrp="1"/>
          </p:cNvSpPr>
          <p:nvPr>
            <p:ph type="title"/>
          </p:nvPr>
        </p:nvSpPr>
        <p:spPr>
          <a:xfrm>
            <a:off x="457200" y="182563"/>
            <a:ext cx="8229600" cy="914400"/>
          </a:xfrm>
        </p:spPr>
        <p:txBody>
          <a:bodyPr/>
          <a:lstStyle/>
          <a:p>
            <a:pPr algn="ctr" eaLnBrk="1" hangingPunct="1"/>
            <a:r>
              <a:rPr lang="en-US" altLang="en-US" sz="4800" dirty="0">
                <a:ea typeface="Trebuchet MS" panose="020B0603020202020204" pitchFamily="34" charset="0"/>
                <a:cs typeface="Trebuchet MS" panose="020B0603020202020204" pitchFamily="34" charset="0"/>
              </a:rPr>
              <a:t>Services and Tools</a:t>
            </a:r>
            <a:endParaRPr lang="en-US" altLang="en-US" sz="4800" dirty="0">
              <a:latin typeface="Trebuchet MS" panose="020B0603020202020204" pitchFamily="34" charset="0"/>
              <a:ea typeface="Trebuchet MS" panose="020B0603020202020204" pitchFamily="34" charset="0"/>
              <a:cs typeface="Trebuchet MS" panose="020B0603020202020204" pitchFamily="34" charset="0"/>
            </a:endParaRPr>
          </a:p>
        </p:txBody>
      </p:sp>
      <p:sp>
        <p:nvSpPr>
          <p:cNvPr id="14338" name="Content Placeholder 7"/>
          <p:cNvSpPr>
            <a:spLocks noGrp="1"/>
          </p:cNvSpPr>
          <p:nvPr>
            <p:ph idx="1"/>
          </p:nvPr>
        </p:nvSpPr>
        <p:spPr>
          <a:xfrm>
            <a:off x="457200" y="1232452"/>
            <a:ext cx="8229600" cy="5168348"/>
          </a:xfrm>
        </p:spPr>
        <p:txBody>
          <a:bodyPr/>
          <a:lstStyle/>
          <a:p>
            <a:pPr marL="0" indent="0">
              <a:lnSpc>
                <a:spcPct val="100000"/>
              </a:lnSpc>
              <a:buNone/>
            </a:pPr>
            <a:endParaRPr lang="en-US" sz="2000" b="1" dirty="0"/>
          </a:p>
          <a:p>
            <a:pPr>
              <a:lnSpc>
                <a:spcPct val="100000"/>
              </a:lnSpc>
              <a:buFontTx/>
              <a:buChar char="-"/>
            </a:pPr>
            <a:r>
              <a:rPr lang="en-US" sz="2200" b="1" dirty="0"/>
              <a:t>Amazon S3</a:t>
            </a:r>
            <a:r>
              <a:rPr lang="en-US" sz="2200" dirty="0"/>
              <a:t>:  Easily store and retrieve large amounts of data.</a:t>
            </a:r>
            <a:endParaRPr lang="en-US" sz="2200" dirty="0"/>
          </a:p>
          <a:p>
            <a:pPr>
              <a:lnSpc>
                <a:spcPct val="100000"/>
              </a:lnSpc>
              <a:spcAft>
                <a:spcPts val="500"/>
              </a:spcAft>
              <a:buFontTx/>
              <a:buChar char="-"/>
            </a:pPr>
            <a:r>
              <a:rPr lang="en-US" sz="2200" b="1" dirty="0"/>
              <a:t>AWS IAM</a:t>
            </a:r>
            <a:r>
              <a:rPr lang="en-US" sz="2200" dirty="0"/>
              <a:t>: identity and access management to securely manage access to AWS services and resources.</a:t>
            </a:r>
            <a:endParaRPr lang="en-US" sz="2200" dirty="0"/>
          </a:p>
          <a:p>
            <a:pPr>
              <a:lnSpc>
                <a:spcPct val="100000"/>
              </a:lnSpc>
              <a:spcAft>
                <a:spcPts val="500"/>
              </a:spcAft>
              <a:buFontTx/>
              <a:buChar char="-"/>
            </a:pPr>
            <a:r>
              <a:rPr lang="en-US" sz="2200" b="1" dirty="0"/>
              <a:t>AWS Glue</a:t>
            </a:r>
            <a:r>
              <a:rPr lang="en-US" sz="2200" dirty="0"/>
              <a:t>: serverless data integration service that makes it easy to prepare, and combine data for analysis, application development.</a:t>
            </a:r>
            <a:endParaRPr lang="en-US" sz="2200" dirty="0"/>
          </a:p>
          <a:p>
            <a:pPr>
              <a:lnSpc>
                <a:spcPct val="100000"/>
              </a:lnSpc>
              <a:spcAft>
                <a:spcPts val="500"/>
              </a:spcAft>
              <a:buFontTx/>
              <a:buChar char="-"/>
            </a:pPr>
            <a:r>
              <a:rPr lang="en-US" sz="2200" b="1" dirty="0"/>
              <a:t>AWS Lambda</a:t>
            </a:r>
            <a:r>
              <a:rPr lang="en-US" sz="2200" dirty="0"/>
              <a:t>: Serverless compute service to run code without managing servers. </a:t>
            </a:r>
            <a:r>
              <a:rPr lang="en-US" sz="2200" dirty="0" err="1"/>
              <a:t>Wewill</a:t>
            </a:r>
            <a:r>
              <a:rPr lang="en-US" sz="2200" dirty="0"/>
              <a:t> use Lambda to deploy the Python code to perform data extraction and transformation.</a:t>
            </a:r>
            <a:endParaRPr lang="en-US" sz="2200" dirty="0"/>
          </a:p>
          <a:p>
            <a:pPr>
              <a:lnSpc>
                <a:spcPct val="100000"/>
              </a:lnSpc>
              <a:spcAft>
                <a:spcPts val="500"/>
              </a:spcAft>
              <a:buFontTx/>
              <a:buChar char="-"/>
            </a:pPr>
            <a:r>
              <a:rPr lang="en-US" sz="2200" b="1" dirty="0"/>
              <a:t>AWS CloudWatch: </a:t>
            </a:r>
            <a:r>
              <a:rPr lang="en-US" sz="2200" dirty="0"/>
              <a:t>Monitor and collect metrics from AWS resources. Can be used to monitor log files and set alarms.</a:t>
            </a:r>
            <a:endParaRPr lang="en-US" sz="2200" dirty="0"/>
          </a:p>
          <a:p>
            <a:pPr marL="0" indent="0">
              <a:lnSpc>
                <a:spcPct val="100000"/>
              </a:lnSpc>
              <a:spcAft>
                <a:spcPts val="500"/>
              </a:spcAft>
              <a:buNone/>
            </a:pPr>
            <a:endParaRPr lang="en-US" altLang="en-US" sz="2000" dirty="0">
              <a:ea typeface="Trebuchet MS" panose="020B0603020202020204" pitchFamily="34" charset="0"/>
              <a:cs typeface="Trebuchet MS" panose="020B0603020202020204" pitchFamily="34" charset="0"/>
            </a:endParaRPr>
          </a:p>
        </p:txBody>
      </p:sp>
      <p:sp>
        <p:nvSpPr>
          <p:cNvPr id="5" name="Rectangle 4"/>
          <p:cNvSpPr/>
          <p:nvPr/>
        </p:nvSpPr>
        <p:spPr>
          <a:xfrm>
            <a:off x="0" y="6419850"/>
            <a:ext cx="9144000" cy="438150"/>
          </a:xfrm>
          <a:prstGeom prst="rect">
            <a:avLst/>
          </a:prstGeom>
          <a:solidFill>
            <a:srgbClr val="D527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4340"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684463" y="6492875"/>
            <a:ext cx="3775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sz="4400" dirty="0">
                <a:ea typeface="Trebuchet MS" panose="020B0603020202020204" pitchFamily="34" charset="0"/>
                <a:cs typeface="Trebuchet MS" panose="020B0603020202020204" pitchFamily="34" charset="0"/>
              </a:rPr>
              <a:t>Services and Tools</a:t>
            </a:r>
            <a:endParaRPr lang="en-IN" dirty="0"/>
          </a:p>
        </p:txBody>
      </p:sp>
      <p:sp>
        <p:nvSpPr>
          <p:cNvPr id="3" name="Content Placeholder 2"/>
          <p:cNvSpPr>
            <a:spLocks noGrp="1"/>
          </p:cNvSpPr>
          <p:nvPr>
            <p:ph idx="1"/>
          </p:nvPr>
        </p:nvSpPr>
        <p:spPr>
          <a:xfrm>
            <a:off x="628650" y="1494029"/>
            <a:ext cx="7886700" cy="4351338"/>
          </a:xfrm>
        </p:spPr>
        <p:txBody>
          <a:bodyPr/>
          <a:lstStyle/>
          <a:p>
            <a:r>
              <a:rPr lang="en-US" sz="2000" b="1" dirty="0"/>
              <a:t>AWS Athena</a:t>
            </a:r>
            <a:r>
              <a:rPr lang="en-US" sz="2000" dirty="0"/>
              <a:t>: Interactive query service to analyze data stored in various sources using standard SQL queries. You can query data from the Glue Data Catalog, S3 and other supported data sources.</a:t>
            </a:r>
            <a:endParaRPr lang="en-US" sz="2000" dirty="0"/>
          </a:p>
          <a:p>
            <a:r>
              <a:rPr lang="en-US" sz="2000" b="1" dirty="0"/>
              <a:t>AWS Crawler: </a:t>
            </a:r>
            <a:r>
              <a:rPr lang="en-US" sz="2000" dirty="0"/>
              <a:t>Component of AWS Glue that automatically scans and analyzes data sources to infer their schema and create metadata tables.</a:t>
            </a:r>
            <a:endParaRPr lang="en-US" sz="2000" dirty="0"/>
          </a:p>
          <a:p>
            <a:r>
              <a:rPr lang="en-US" sz="2000" b="1" dirty="0"/>
              <a:t>AWS Glue Data Catalog:  </a:t>
            </a:r>
            <a:r>
              <a:rPr lang="en-US" sz="2000" dirty="0"/>
              <a:t>Fully managed metadata repository provided by AWS Glue. It acts as a central repository for storing and organizing metadata information about various data sources, including tables, schemas, and partitions. You can use the Glue Data Catalog without the Crawler if you already have the metadata information or prefer to define and manage the metadata manually and can directly create and populate tables in the Glue Data Catalog.</a:t>
            </a:r>
            <a:endParaRPr lang="en-US" sz="2000" dirty="0"/>
          </a:p>
          <a:p>
            <a:endParaRPr lang="en-IN"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ETL Overview</a:t>
            </a:r>
            <a:endParaRPr lang="en-US"/>
          </a:p>
        </p:txBody>
      </p:sp>
      <p:sp>
        <p:nvSpPr>
          <p:cNvPr id="3" name="Content Placeholder 2"/>
          <p:cNvSpPr>
            <a:spLocks noGrp="1"/>
          </p:cNvSpPr>
          <p:nvPr>
            <p:ph idx="1"/>
          </p:nvPr>
        </p:nvSpPr>
        <p:spPr/>
        <p:txBody>
          <a:bodyPr/>
          <a:p>
            <a:pPr marL="0" indent="0">
              <a:buNone/>
            </a:pPr>
            <a:r>
              <a:rPr lang="en-US" sz="1100" b="1">
                <a:latin typeface="Trebuchet MS Bold" panose="020B0603020202020204" charset="0"/>
                <a:cs typeface="Trebuchet MS Bold" panose="020B0603020202020204" charset="0"/>
              </a:rPr>
              <a:t>Extract</a:t>
            </a:r>
            <a:endParaRPr lang="en-US" sz="1100" b="1">
              <a:latin typeface="Trebuchet MS Bold" panose="020B0603020202020204" charset="0"/>
              <a:cs typeface="Trebuchet MS Bold" panose="020B0603020202020204" charset="0"/>
            </a:endParaRPr>
          </a:p>
          <a:p>
            <a:r>
              <a:rPr lang="en-US" sz="1100"/>
              <a:t>Extract data from Spotify API using the Spotipy library</a:t>
            </a:r>
            <a:endParaRPr lang="en-US" sz="1100"/>
          </a:p>
          <a:p>
            <a:r>
              <a:rPr lang="en-US" sz="1100"/>
              <a:t>Deploy the data extraction code using the Lambda function</a:t>
            </a:r>
            <a:endParaRPr lang="en-US" sz="1100"/>
          </a:p>
          <a:p>
            <a:r>
              <a:rPr lang="en-US" sz="1100"/>
              <a:t>Run trigger using EventBridge to automate data extraction every Tuesday at 4 pm</a:t>
            </a:r>
            <a:endParaRPr lang="en-US" sz="1100"/>
          </a:p>
          <a:p>
            <a:r>
              <a:rPr lang="en-US" sz="1100"/>
              <a:t>Data extract is saved in the spotify_etl_project_06112023/raw_data/to_process folder in the S3 bucket</a:t>
            </a:r>
            <a:endParaRPr lang="en-US" sz="1100"/>
          </a:p>
          <a:p>
            <a:endParaRPr lang="en-US" sz="1100"/>
          </a:p>
          <a:p>
            <a:pPr marL="0" indent="0">
              <a:buNone/>
            </a:pPr>
            <a:r>
              <a:rPr lang="en-US" sz="1100" b="1">
                <a:latin typeface="Trebuchet MS Bold" panose="020B0603020202020204" charset="0"/>
                <a:cs typeface="Trebuchet MS Bold" panose="020B0603020202020204" charset="0"/>
              </a:rPr>
              <a:t>Transform</a:t>
            </a:r>
            <a:endParaRPr lang="en-US" sz="1100" b="1">
              <a:latin typeface="Trebuchet MS Bold" panose="020B0603020202020204" charset="0"/>
              <a:cs typeface="Trebuchet MS Bold" panose="020B0603020202020204" charset="0"/>
            </a:endParaRPr>
          </a:p>
          <a:p>
            <a:r>
              <a:rPr lang="en-US" sz="1100"/>
              <a:t>Run S3 trigger when any new data is added into the spotify_etl_project-06112023/raw_data/to_process folder in the S3 bucket. This will run the data transformation code on Lambda</a:t>
            </a:r>
            <a:endParaRPr lang="en-US" sz="1100"/>
          </a:p>
          <a:p>
            <a:r>
              <a:rPr lang="en-US" sz="1100"/>
              <a:t>The transformation code will clean and transform the data to prepare 3 files for the album, artist, and songs. The data will be stored in the 3 subfolders in transformed_data. Lastly, files in the to_process folder will be copied to processedthe processed folder and files in to_process will be deleted. We are just moving data from one folder to another.</a:t>
            </a:r>
            <a:endParaRPr lang="en-US" sz="1100"/>
          </a:p>
          <a:p>
            <a:endParaRPr lang="en-US" sz="1100"/>
          </a:p>
          <a:p>
            <a:pPr marL="0" indent="0">
              <a:buNone/>
            </a:pPr>
            <a:r>
              <a:rPr lang="en-US" sz="1100" b="1">
                <a:latin typeface="Trebuchet MS Bold" panose="020B0603020202020204" charset="0"/>
                <a:cs typeface="Trebuchet MS Bold" panose="020B0603020202020204" charset="0"/>
              </a:rPr>
              <a:t>Load</a:t>
            </a:r>
            <a:endParaRPr lang="en-US" sz="1100" b="1">
              <a:latin typeface="Trebuchet MS Bold" panose="020B0603020202020204" charset="0"/>
              <a:cs typeface="Trebuchet MS Bold" panose="020B0603020202020204" charset="0"/>
            </a:endParaRPr>
          </a:p>
          <a:p>
            <a:r>
              <a:rPr lang="en-US" sz="1100"/>
              <a:t>Glue crawler will infer schema when new data arrives in the 3 folders in the transformed_data folder</a:t>
            </a:r>
            <a:endParaRPr lang="en-US" sz="1100"/>
          </a:p>
          <a:p>
            <a:r>
              <a:rPr lang="en-US" sz="1100"/>
              <a:t>Data catalog manage metadata repository</a:t>
            </a:r>
            <a:endParaRPr lang="en-US" sz="1100"/>
          </a:p>
          <a:p>
            <a:r>
              <a:rPr lang="en-US" sz="1100"/>
              <a:t>Query S3 data using Athena</a:t>
            </a:r>
            <a:endParaRPr lang="en-US"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93822"/>
            <a:ext cx="7886700" cy="4351338"/>
          </a:xfrm>
        </p:spPr>
        <p:txBody>
          <a:bodyPr/>
          <a:lstStyle/>
          <a:p>
            <a:pPr>
              <a:spcAft>
                <a:spcPts val="1000"/>
              </a:spcAft>
              <a:buNone/>
            </a:pPr>
            <a:r>
              <a:rPr lang="en-US" sz="2000" dirty="0"/>
              <a:t>-  Extend the project to allow users to purchase music, merchandise, or concert tickets related to their favorite artists or songs.</a:t>
            </a:r>
            <a:endParaRPr lang="en-US" sz="2000" dirty="0"/>
          </a:p>
          <a:p>
            <a:pPr>
              <a:buFontTx/>
              <a:buChar char="-"/>
            </a:pPr>
            <a:r>
              <a:rPr lang="en-US" sz="2000" dirty="0"/>
              <a:t>You can use the collected Spotify data to build a personalized music recommendation system. By analyzing listening habits and preferences, you can suggest new songs or playlists to users.</a:t>
            </a:r>
            <a:endParaRPr lang="en-US" sz="2000" dirty="0"/>
          </a:p>
          <a:p>
            <a:pPr>
              <a:buFontTx/>
              <a:buChar char="-"/>
            </a:pPr>
            <a:r>
              <a:rPr lang="en-US" sz="2000" dirty="0"/>
              <a:t>Incorporate location data to offer location-based recommendations, such as local concerts, events, or music scenes.</a:t>
            </a:r>
            <a:endParaRPr lang="en-US" sz="2000" dirty="0"/>
          </a:p>
          <a:p>
            <a:pPr>
              <a:buFontTx/>
              <a:buChar char="-"/>
            </a:pPr>
            <a:r>
              <a:rPr lang="en-US" sz="2000" dirty="0"/>
              <a:t>Enable users to share their listening habits and playlists with friends on social media platforms, fostering a sense of community around music.</a:t>
            </a:r>
            <a:endParaRPr lang="en-US" sz="2000" dirty="0"/>
          </a:p>
        </p:txBody>
      </p:sp>
      <p:sp>
        <p:nvSpPr>
          <p:cNvPr id="5" name="Title 1"/>
          <p:cNvSpPr txBox="1"/>
          <p:nvPr/>
        </p:nvSpPr>
        <p:spPr bwMode="auto">
          <a:xfrm>
            <a:off x="628650" y="-93519"/>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lgn="ctr" eaLnBrk="1" hangingPunct="1">
              <a:lnSpc>
                <a:spcPct val="90000"/>
              </a:lnSpc>
            </a:pPr>
            <a:r>
              <a:rPr lang="en-US" sz="4800" dirty="0">
                <a:latin typeface="Trebuchet MS" panose="020B0603020202020204" pitchFamily="34" charset="0"/>
              </a:rPr>
              <a:t>Further Applications</a:t>
            </a:r>
            <a:endParaRPr kumimoji="0" lang="en-US" sz="4800" b="0" i="0" u="none" strike="noStrike" kern="1200" cap="none" spc="0" normalizeH="0" baseline="0" noProof="0" dirty="0">
              <a:ln>
                <a:noFill/>
              </a:ln>
              <a:solidFill>
                <a:schemeClr val="tx1"/>
              </a:solidFill>
              <a:effectLst/>
              <a:uLnTx/>
              <a:uFillTx/>
              <a:latin typeface="Trebuchet MS" panose="020B0603020202020204" pitchFamily="34" charset="0"/>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dirty="0">
                <a:sym typeface="+mn-ea"/>
              </a:rPr>
              <a:t>Conclusion</a:t>
            </a:r>
            <a:endParaRPr lang="en-US"/>
          </a:p>
        </p:txBody>
      </p:sp>
      <p:sp>
        <p:nvSpPr>
          <p:cNvPr id="3" name="Content Placeholder 2"/>
          <p:cNvSpPr>
            <a:spLocks noGrp="1"/>
          </p:cNvSpPr>
          <p:nvPr>
            <p:ph idx="1"/>
          </p:nvPr>
        </p:nvSpPr>
        <p:spPr>
          <a:xfrm>
            <a:off x="628650" y="1562735"/>
            <a:ext cx="7886700" cy="4351338"/>
          </a:xfrm>
        </p:spPr>
        <p:txBody>
          <a:bodyPr/>
          <a:p>
            <a:r>
              <a:rPr lang="en-US" sz="1900"/>
              <a:t>Successfully designed and deployed a cloud-based ETL pipeline to ingest Spotify data</a:t>
            </a:r>
            <a:endParaRPr lang="en-US" sz="1900"/>
          </a:p>
          <a:p>
            <a:r>
              <a:rPr lang="en-US" sz="1900"/>
              <a:t>Automates scalable extraction, processing and loading of playlist data</a:t>
            </a:r>
            <a:endParaRPr lang="en-US" sz="1900"/>
          </a:p>
          <a:p>
            <a:r>
              <a:rPr lang="en-US" sz="1900"/>
              <a:t>Enables analytical SQL queries for user insights</a:t>
            </a:r>
            <a:endParaRPr lang="en-US" sz="1900"/>
          </a:p>
          <a:p>
            <a:r>
              <a:rPr lang="en-US" sz="1900"/>
              <a:t>Demonstrated skills in system architecture, Python, data pipelines, BI</a:t>
            </a:r>
            <a:endParaRPr lang="en-US" sz="1900"/>
          </a:p>
          <a:p>
            <a:r>
              <a:rPr lang="en-US" sz="1900"/>
              <a:t>Overcame challenges with APIs, unstructured data, process integration</a:t>
            </a:r>
            <a:endParaRPr lang="en-US" sz="1900"/>
          </a:p>
          <a:p>
            <a:r>
              <a:rPr lang="en-US" sz="1900"/>
              <a:t>Achieved core goal of maintaining updated Spotify analytics repository</a:t>
            </a:r>
            <a:endParaRPr lang="en-US" sz="1900"/>
          </a:p>
          <a:p>
            <a:r>
              <a:rPr lang="en-US" sz="1900"/>
              <a:t>Established foundation for enhancements like dashboards, recommendations</a:t>
            </a:r>
            <a:endParaRPr lang="en-US" sz="1900"/>
          </a:p>
          <a:p>
            <a:r>
              <a:rPr lang="en-US" sz="1900"/>
              <a:t>Provided real-world data engineering exposure with industry tools</a:t>
            </a:r>
            <a:endParaRPr lang="en-US" sz="1900"/>
          </a:p>
          <a:p>
            <a:pPr marL="0" indent="0">
              <a:buNone/>
            </a:pPr>
            <a:endParaRPr lang="en-US" sz="1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82"/>
            <a:ext cx="7886700" cy="1325563"/>
          </a:xfrm>
        </p:spPr>
        <p:txBody>
          <a:bodyPr/>
          <a:lstStyle/>
          <a:p>
            <a:pPr algn="ctr"/>
            <a:r>
              <a:rPr lang="en-US" sz="4800" dirty="0"/>
              <a:t>References</a:t>
            </a:r>
            <a:endParaRPr lang="en-US" dirty="0"/>
          </a:p>
        </p:txBody>
      </p:sp>
      <p:sp>
        <p:nvSpPr>
          <p:cNvPr id="3" name="Content Placeholder 2"/>
          <p:cNvSpPr>
            <a:spLocks noGrp="1"/>
          </p:cNvSpPr>
          <p:nvPr>
            <p:ph idx="1"/>
          </p:nvPr>
        </p:nvSpPr>
        <p:spPr>
          <a:xfrm>
            <a:off x="628650" y="1558636"/>
            <a:ext cx="7886700" cy="4351338"/>
          </a:xfrm>
        </p:spPr>
        <p:txBody>
          <a:bodyPr/>
          <a:lstStyle/>
          <a:p>
            <a:r>
              <a:rPr lang="en-US" dirty="0">
                <a:hlinkClick r:id="rId1"/>
              </a:rPr>
              <a:t>https://docs.aws.amazon.com/</a:t>
            </a:r>
            <a:endParaRPr lang="en-US" dirty="0"/>
          </a:p>
          <a:p>
            <a:r>
              <a:rPr lang="en-US" dirty="0">
                <a:hlinkClick r:id="rId2" tooltip="https://developer.spotify.com/documentation/web-api"/>
              </a:rPr>
              <a:t>https://developer.spotify.com/documentation/web-api</a:t>
            </a:r>
            <a:endParaRPr lang="en-US" dirty="0"/>
          </a:p>
          <a:p>
            <a:r>
              <a:rPr lang="en-US" dirty="0">
                <a:hlinkClick r:id="rId3"/>
              </a:rPr>
              <a:t>https://aws.amazon.com/what-is/etl/</a:t>
            </a:r>
            <a:endParaRPr lang="en-US" dirty="0"/>
          </a:p>
          <a:p>
            <a:r>
              <a:rPr lang="en-US" dirty="0">
                <a:hlinkClick r:id="rId4"/>
              </a:rPr>
              <a:t>https://ieeexplore.ieee.org/document/9441984</a:t>
            </a:r>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CubicleOS Presentation</Template>
  <TotalTime>0</TotalTime>
  <Words>4766</Words>
  <Application>WPS Presentation</Application>
  <PresentationFormat>On-screen Show (4:3)</PresentationFormat>
  <Paragraphs>77</Paragraphs>
  <Slides>9</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Calibri</vt:lpstr>
      <vt:lpstr>Helvetica Neue</vt:lpstr>
      <vt:lpstr>Trebuchet MS</vt:lpstr>
      <vt:lpstr>Calibri Light</vt:lpstr>
      <vt:lpstr>Microsoft YaHei</vt:lpstr>
      <vt:lpstr>汉仪旗黑</vt:lpstr>
      <vt:lpstr>Arial Unicode MS</vt:lpstr>
      <vt:lpstr>Trebuchet MS Bold</vt:lpstr>
      <vt:lpstr>宋体-简</vt:lpstr>
      <vt:lpstr>Office Theme</vt:lpstr>
      <vt:lpstr>  CloudTunes Automating Spotify ETL Data Pipeline using AWS</vt:lpstr>
      <vt:lpstr>Objective</vt:lpstr>
      <vt:lpstr>Architecture</vt:lpstr>
      <vt:lpstr>Services and Tools</vt:lpstr>
      <vt:lpstr>Services and Tools</vt:lpstr>
      <vt:lpstr>PowerPoint 演示文稿</vt:lpstr>
      <vt:lpstr>PowerPoint 演示文稿</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AIdle: An Inference-as-a-Service Application of a Deep Learning Text-to-Image Model</dc:title>
  <dc:creator>Amirpanahi, Keyon C</dc:creator>
  <cp:lastModifiedBy>narayansoni</cp:lastModifiedBy>
  <cp:revision>21</cp:revision>
  <dcterms:created xsi:type="dcterms:W3CDTF">2023-12-13T01:53:24Z</dcterms:created>
  <dcterms:modified xsi:type="dcterms:W3CDTF">2023-12-13T01:53:24Z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0x010100851E67A0B29E434F955E5C82E8586119</vt:lpwstr>
  </property>
  <property fmtid="{D5CDD505-2E9C-101B-9397-08002B2CF9AE}" pid="3" name="MediaServiceImageTags">
    <vt:lpwstr/>
  </property>
  <property fmtid="{D5CDD505-2E9C-101B-9397-08002B2CF9AE}" pid="4" name="KSOProductBuildVer">
    <vt:lpwstr>1033-5.5.1.8075</vt:lpwstr>
  </property>
</Properties>
</file>