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58" r:id="rId3"/>
    <p:sldId id="278" r:id="rId4"/>
    <p:sldId id="260"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264" r:id="rId30"/>
    <p:sldId id="277" r:id="rId31"/>
    <p:sldId id="303" r:id="rId32"/>
    <p:sldId id="263"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2"/>
    <p:restoredTop sz="96327"/>
  </p:normalViewPr>
  <p:slideViewPr>
    <p:cSldViewPr snapToGrid="0" snapToObjects="1">
      <p:cViewPr varScale="1">
        <p:scale>
          <a:sx n="118" d="100"/>
          <a:sy n="118" d="100"/>
        </p:scale>
        <p:origin x="640"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7" name="Rectangle 6"/>
          <p:cNvSpPr/>
          <p:nvPr userDrawn="1"/>
        </p:nvSpPr>
        <p:spPr>
          <a:xfrm>
            <a:off x="0" y="9"/>
            <a:ext cx="12192000" cy="822325"/>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9" descr="Text&#10;&#10;Description automatically generated">
            <a:extLst>
              <a:ext uri="{FF2B5EF4-FFF2-40B4-BE49-F238E27FC236}">
                <a16:creationId xmlns:a16="http://schemas.microsoft.com/office/drawing/2014/main" id="{A8A90679-2173-D718-1A0E-2770C61C47C5}"/>
              </a:ext>
            </a:extLst>
          </p:cNvPr>
          <p:cNvPicPr>
            <a:picLocks noChangeAspect="1"/>
          </p:cNvPicPr>
          <p:nvPr userDrawn="1"/>
        </p:nvPicPr>
        <p:blipFill>
          <a:blip r:embed="rId2"/>
          <a:stretch>
            <a:fillRect/>
          </a:stretch>
        </p:blipFill>
        <p:spPr>
          <a:xfrm>
            <a:off x="4743451" y="144469"/>
            <a:ext cx="2705100" cy="533400"/>
          </a:xfrm>
          <a:prstGeom prst="rect">
            <a:avLst/>
          </a:prstGeom>
        </p:spPr>
      </p:pic>
      <p:sp>
        <p:nvSpPr>
          <p:cNvPr id="8" name="Date Placeholder 7">
            <a:extLst>
              <a:ext uri="{FF2B5EF4-FFF2-40B4-BE49-F238E27FC236}">
                <a16:creationId xmlns:a16="http://schemas.microsoft.com/office/drawing/2014/main" id="{490EF673-A387-616B-DEB8-DA4FE1AC7524}"/>
              </a:ext>
            </a:extLst>
          </p:cNvPr>
          <p:cNvSpPr>
            <a:spLocks noGrp="1"/>
          </p:cNvSpPr>
          <p:nvPr>
            <p:ph type="dt" sz="half" idx="10"/>
          </p:nvPr>
        </p:nvSpPr>
        <p:spPr/>
        <p:txBody>
          <a:bodyPr/>
          <a:lstStyle/>
          <a:p>
            <a:pPr>
              <a:defRPr/>
            </a:pPr>
            <a:fld id="{4AB99A7E-9D1A-49D6-A4C9-A7A3F0B69B7C}" type="datetimeFigureOut">
              <a:rPr lang="en-US" smtClean="0"/>
              <a:pPr>
                <a:defRPr/>
              </a:pPr>
              <a:t>4/29/24</a:t>
            </a:fld>
            <a:endParaRPr lang="en-US"/>
          </a:p>
        </p:txBody>
      </p:sp>
      <p:sp>
        <p:nvSpPr>
          <p:cNvPr id="9" name="Footer Placeholder 8">
            <a:extLst>
              <a:ext uri="{FF2B5EF4-FFF2-40B4-BE49-F238E27FC236}">
                <a16:creationId xmlns:a16="http://schemas.microsoft.com/office/drawing/2014/main" id="{DACDF32D-CFF9-DAA7-0177-4150E6A13329}"/>
              </a:ext>
            </a:extLst>
          </p:cNvPr>
          <p:cNvSpPr>
            <a:spLocks noGrp="1"/>
          </p:cNvSpPr>
          <p:nvPr>
            <p:ph type="ftr" sz="quarter" idx="11"/>
          </p:nvPr>
        </p:nvSpPr>
        <p:spPr/>
        <p:txBody>
          <a:bodyPr/>
          <a:lstStyle/>
          <a:p>
            <a:pPr>
              <a:defRPr/>
            </a:pPr>
            <a:endParaRPr lang="en-US"/>
          </a:p>
        </p:txBody>
      </p:sp>
      <p:sp>
        <p:nvSpPr>
          <p:cNvPr id="11" name="Slide Number Placeholder 10">
            <a:extLst>
              <a:ext uri="{FF2B5EF4-FFF2-40B4-BE49-F238E27FC236}">
                <a16:creationId xmlns:a16="http://schemas.microsoft.com/office/drawing/2014/main" id="{CA0F49C1-DF8B-EA61-8DF2-056FBE3C0088}"/>
              </a:ext>
            </a:extLst>
          </p:cNvPr>
          <p:cNvSpPr>
            <a:spLocks noGrp="1"/>
          </p:cNvSpPr>
          <p:nvPr>
            <p:ph type="sldNum" sz="quarter" idx="12"/>
          </p:nvPr>
        </p:nvSpPr>
        <p:spPr/>
        <p:txBody>
          <a:bodyPr/>
          <a:lstStyle/>
          <a:p>
            <a:pPr>
              <a:defRPr/>
            </a:pPr>
            <a:fld id="{D1DBB386-4D84-4A75-AC7E-910C66A24D6F}" type="slidenum">
              <a:rPr lang="en-US" smtClean="0"/>
              <a:pPr>
                <a:defRPr/>
              </a:pPr>
              <a:t>‹#›</a:t>
            </a:fld>
            <a:endParaRPr lang="en-US"/>
          </a:p>
        </p:txBody>
      </p:sp>
    </p:spTree>
    <p:extLst>
      <p:ext uri="{BB962C8B-B14F-4D97-AF65-F5344CB8AC3E}">
        <p14:creationId xmlns:p14="http://schemas.microsoft.com/office/powerpoint/2010/main" val="92996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400800"/>
            <a:ext cx="12192000" cy="45720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dirty="0">
                <a:latin typeface="Trebuchet MS" panose="020B0703020202090204" pitchFamily="34" charset="0"/>
              </a:rPr>
              <a:t>Natural Sciences and Mathematics</a:t>
            </a:r>
          </a:p>
        </p:txBody>
      </p:sp>
      <p:pic>
        <p:nvPicPr>
          <p:cNvPr id="5" name="Picture 4">
            <a:extLst>
              <a:ext uri="{FF2B5EF4-FFF2-40B4-BE49-F238E27FC236}">
                <a16:creationId xmlns:a16="http://schemas.microsoft.com/office/drawing/2014/main" id="{808075FB-B3F7-780A-ABCB-CD1AE2622DAA}"/>
              </a:ext>
            </a:extLst>
          </p:cNvPr>
          <p:cNvPicPr>
            <a:picLocks noChangeAspect="1"/>
          </p:cNvPicPr>
          <p:nvPr userDrawn="1"/>
        </p:nvPicPr>
        <p:blipFill>
          <a:blip r:embed="rId2"/>
          <a:stretch>
            <a:fillRect/>
          </a:stretch>
        </p:blipFill>
        <p:spPr>
          <a:xfrm>
            <a:off x="158499" y="6477428"/>
            <a:ext cx="328549" cy="303957"/>
          </a:xfrm>
          <a:prstGeom prst="rect">
            <a:avLst/>
          </a:prstGeom>
        </p:spPr>
      </p:pic>
    </p:spTree>
    <p:extLst>
      <p:ext uri="{BB962C8B-B14F-4D97-AF65-F5344CB8AC3E}">
        <p14:creationId xmlns:p14="http://schemas.microsoft.com/office/powerpoint/2010/main" val="3983629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9"/>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9"/>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4AB99A7E-9D1A-49D6-A4C9-A7A3F0B69B7C}" type="datetimeFigureOut">
              <a:rPr lang="en-US" smtClean="0"/>
              <a:pPr>
                <a:defRPr/>
              </a:pPr>
              <a:t>4/29/24</a:t>
            </a:fld>
            <a:endParaRPr lang="en-US"/>
          </a:p>
        </p:txBody>
      </p:sp>
      <p:sp>
        <p:nvSpPr>
          <p:cNvPr id="5" name="Footer Placeholder 4"/>
          <p:cNvSpPr>
            <a:spLocks noGrp="1"/>
          </p:cNvSpPr>
          <p:nvPr>
            <p:ph type="ftr" sz="quarter" idx="3"/>
          </p:nvPr>
        </p:nvSpPr>
        <p:spPr>
          <a:xfrm>
            <a:off x="4038600" y="6356359"/>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endParaRPr lang="en-US"/>
          </a:p>
        </p:txBody>
      </p:sp>
      <p:sp>
        <p:nvSpPr>
          <p:cNvPr id="6" name="Slide Number Placeholder 5"/>
          <p:cNvSpPr>
            <a:spLocks noGrp="1"/>
          </p:cNvSpPr>
          <p:nvPr>
            <p:ph type="sldNum" sz="quarter" idx="4"/>
          </p:nvPr>
        </p:nvSpPr>
        <p:spPr>
          <a:xfrm>
            <a:off x="8610600" y="6356359"/>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D1DBB386-4D84-4A75-AC7E-910C66A24D6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1" fontAlgn="base" hangingPunct="1">
        <a:lnSpc>
          <a:spcPct val="90000"/>
        </a:lnSpc>
        <a:spcBef>
          <a:spcPct val="0"/>
        </a:spcBef>
        <a:spcAft>
          <a:spcPct val="0"/>
        </a:spcAft>
        <a:defRPr sz="4400" kern="1200">
          <a:solidFill>
            <a:schemeClr val="tx1"/>
          </a:solidFill>
          <a:latin typeface="Trebuchet MS" panose="020B0603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189" algn="l" rtl="0" eaLnBrk="1" fontAlgn="base" hangingPunct="1">
        <a:lnSpc>
          <a:spcPct val="90000"/>
        </a:lnSpc>
        <a:spcBef>
          <a:spcPct val="0"/>
        </a:spcBef>
        <a:spcAft>
          <a:spcPct val="0"/>
        </a:spcAft>
        <a:defRPr sz="4400">
          <a:solidFill>
            <a:schemeClr val="tx1"/>
          </a:solidFill>
          <a:latin typeface="Calibri Light" charset="0"/>
        </a:defRPr>
      </a:lvl6pPr>
      <a:lvl7pPr marL="914377" algn="l" rtl="0" eaLnBrk="1" fontAlgn="base" hangingPunct="1">
        <a:lnSpc>
          <a:spcPct val="90000"/>
        </a:lnSpc>
        <a:spcBef>
          <a:spcPct val="0"/>
        </a:spcBef>
        <a:spcAft>
          <a:spcPct val="0"/>
        </a:spcAft>
        <a:defRPr sz="4400">
          <a:solidFill>
            <a:schemeClr val="tx1"/>
          </a:solidFill>
          <a:latin typeface="Calibri Light" charset="0"/>
        </a:defRPr>
      </a:lvl7pPr>
      <a:lvl8pPr marL="1371566" algn="l" rtl="0" eaLnBrk="1" fontAlgn="base" hangingPunct="1">
        <a:lnSpc>
          <a:spcPct val="90000"/>
        </a:lnSpc>
        <a:spcBef>
          <a:spcPct val="0"/>
        </a:spcBef>
        <a:spcAft>
          <a:spcPct val="0"/>
        </a:spcAft>
        <a:defRPr sz="4400">
          <a:solidFill>
            <a:schemeClr val="tx1"/>
          </a:solidFill>
          <a:latin typeface="Calibri Light" charset="0"/>
        </a:defRPr>
      </a:lvl8pPr>
      <a:lvl9pPr marL="1828754"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594" indent="-228594"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783" indent="-228594"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2971" indent="-228594"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160" indent="-228594"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4pPr>
      <a:lvl5pPr marL="2057349" indent="-228594"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A4BB5-3246-A6FC-2B35-41111C277674}"/>
              </a:ext>
            </a:extLst>
          </p:cNvPr>
          <p:cNvSpPr>
            <a:spLocks noGrp="1"/>
          </p:cNvSpPr>
          <p:nvPr>
            <p:ph type="ctrTitle"/>
          </p:nvPr>
        </p:nvSpPr>
        <p:spPr/>
        <p:txBody>
          <a:bodyPr/>
          <a:lstStyle/>
          <a:p>
            <a:r>
              <a:rPr lang="en-US" dirty="0"/>
              <a:t>Video Frame Interpolation</a:t>
            </a:r>
          </a:p>
        </p:txBody>
      </p:sp>
      <p:sp>
        <p:nvSpPr>
          <p:cNvPr id="5" name="Subtitle 4">
            <a:extLst>
              <a:ext uri="{FF2B5EF4-FFF2-40B4-BE49-F238E27FC236}">
                <a16:creationId xmlns:a16="http://schemas.microsoft.com/office/drawing/2014/main" id="{899AB53B-CE4C-AB60-2676-6FDE5ACCDFCB}"/>
              </a:ext>
            </a:extLst>
          </p:cNvPr>
          <p:cNvSpPr>
            <a:spLocks noGrp="1"/>
          </p:cNvSpPr>
          <p:nvPr>
            <p:ph type="subTitle" idx="1"/>
          </p:nvPr>
        </p:nvSpPr>
        <p:spPr/>
        <p:txBody>
          <a:bodyPr/>
          <a:lstStyle/>
          <a:p>
            <a:r>
              <a:rPr lang="en-US" dirty="0"/>
              <a:t>Arjun Rao</a:t>
            </a:r>
          </a:p>
          <a:p>
            <a:r>
              <a:rPr lang="en-US" dirty="0"/>
              <a:t>Narayan Soni</a:t>
            </a:r>
          </a:p>
          <a:p>
            <a:r>
              <a:rPr lang="en-US" dirty="0"/>
              <a:t>Department of Computer Science</a:t>
            </a:r>
          </a:p>
          <a:p>
            <a:r>
              <a:rPr lang="en-US" dirty="0"/>
              <a:t>University of Houston</a:t>
            </a:r>
          </a:p>
        </p:txBody>
      </p:sp>
    </p:spTree>
    <p:extLst>
      <p:ext uri="{BB962C8B-B14F-4D97-AF65-F5344CB8AC3E}">
        <p14:creationId xmlns:p14="http://schemas.microsoft.com/office/powerpoint/2010/main" val="305624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69F8-B4E0-5607-6169-F170666FBB15}"/>
              </a:ext>
            </a:extLst>
          </p:cNvPr>
          <p:cNvSpPr>
            <a:spLocks noGrp="1"/>
          </p:cNvSpPr>
          <p:nvPr>
            <p:ph type="title"/>
          </p:nvPr>
        </p:nvSpPr>
        <p:spPr/>
        <p:txBody>
          <a:bodyPr/>
          <a:lstStyle/>
          <a:p>
            <a:pPr algn="ctr"/>
            <a:r>
              <a:rPr lang="en-US" dirty="0"/>
              <a:t>Detailed Interpolation Process</a:t>
            </a:r>
          </a:p>
        </p:txBody>
      </p:sp>
      <p:sp>
        <p:nvSpPr>
          <p:cNvPr id="3" name="Content Placeholder 2">
            <a:extLst>
              <a:ext uri="{FF2B5EF4-FFF2-40B4-BE49-F238E27FC236}">
                <a16:creationId xmlns:a16="http://schemas.microsoft.com/office/drawing/2014/main" id="{9C6EB752-B7B5-59AC-C98B-416C835172B8}"/>
              </a:ext>
            </a:extLst>
          </p:cNvPr>
          <p:cNvSpPr>
            <a:spLocks noGrp="1"/>
          </p:cNvSpPr>
          <p:nvPr>
            <p:ph idx="1"/>
          </p:nvPr>
        </p:nvSpPr>
        <p:spPr/>
        <p:txBody>
          <a:bodyPr/>
          <a:lstStyle/>
          <a:p>
            <a:pPr marL="0" indent="0">
              <a:buNone/>
            </a:pPr>
            <a:r>
              <a:rPr lang="en-US" dirty="0"/>
              <a:t>Initialization: A 15-second video at 10 fps is prepared, with frames extracted via OpenCV for cubic spline frame interpolation.</a:t>
            </a:r>
          </a:p>
          <a:p>
            <a:pPr marL="0" indent="0">
              <a:buNone/>
            </a:pPr>
            <a:r>
              <a:rPr lang="en-US" dirty="0"/>
              <a:t>Interpolation Algorithm: For each frame pair:</a:t>
            </a:r>
          </a:p>
          <a:p>
            <a:r>
              <a:rPr lang="en-US" dirty="0"/>
              <a:t>Frame Pair Normalization: Set normalized time domain with values 0 and 1 for the two original frames.</a:t>
            </a:r>
          </a:p>
          <a:p>
            <a:r>
              <a:rPr lang="en-US" dirty="0"/>
              <a:t>Intermediate Frame Generation: Use a function to fit cubic splines per color channel and calculate interpolated frames at equal time intervals, resulting in </a:t>
            </a:r>
            <a:r>
              <a:rPr lang="en-US" dirty="0" err="1"/>
              <a:t>num_inter_frames</a:t>
            </a:r>
            <a:r>
              <a:rPr lang="en-US" dirty="0"/>
              <a:t>.</a:t>
            </a:r>
          </a:p>
          <a:p>
            <a:pPr marL="0" indent="0">
              <a:buNone/>
            </a:pPr>
            <a:endParaRPr lang="en-US" dirty="0"/>
          </a:p>
        </p:txBody>
      </p:sp>
    </p:spTree>
    <p:extLst>
      <p:ext uri="{BB962C8B-B14F-4D97-AF65-F5344CB8AC3E}">
        <p14:creationId xmlns:p14="http://schemas.microsoft.com/office/powerpoint/2010/main" val="325742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A580-68F1-EE39-AC84-7D1E777AED0A}"/>
              </a:ext>
            </a:extLst>
          </p:cNvPr>
          <p:cNvSpPr>
            <a:spLocks noGrp="1"/>
          </p:cNvSpPr>
          <p:nvPr>
            <p:ph type="title"/>
          </p:nvPr>
        </p:nvSpPr>
        <p:spPr/>
        <p:txBody>
          <a:bodyPr/>
          <a:lstStyle/>
          <a:p>
            <a:pPr algn="ctr"/>
            <a:r>
              <a:rPr lang="en-US" dirty="0"/>
              <a:t>Detailed Interpolation Process</a:t>
            </a:r>
          </a:p>
        </p:txBody>
      </p:sp>
      <p:sp>
        <p:nvSpPr>
          <p:cNvPr id="3" name="Content Placeholder 2">
            <a:extLst>
              <a:ext uri="{FF2B5EF4-FFF2-40B4-BE49-F238E27FC236}">
                <a16:creationId xmlns:a16="http://schemas.microsoft.com/office/drawing/2014/main" id="{61AC2D68-2463-2544-DE3D-3265554CB203}"/>
              </a:ext>
            </a:extLst>
          </p:cNvPr>
          <p:cNvSpPr>
            <a:spLocks noGrp="1"/>
          </p:cNvSpPr>
          <p:nvPr>
            <p:ph idx="1"/>
          </p:nvPr>
        </p:nvSpPr>
        <p:spPr/>
        <p:txBody>
          <a:bodyPr/>
          <a:lstStyle/>
          <a:p>
            <a:r>
              <a:rPr lang="en-US" dirty="0"/>
              <a:t>High Frame Rate Video Construction: Create a new video with:</a:t>
            </a:r>
          </a:p>
          <a:p>
            <a:r>
              <a:rPr lang="en-US" dirty="0"/>
              <a:t>Frame Assembly: Combine original and interpolated frames in sequence.</a:t>
            </a:r>
          </a:p>
          <a:p>
            <a:r>
              <a:rPr lang="en-US" dirty="0"/>
              <a:t>Video Writing: Encode the frames into a video at the increased frame rate using OpenCV's </a:t>
            </a:r>
            <a:r>
              <a:rPr lang="en-US" dirty="0" err="1"/>
              <a:t>VideoWriter</a:t>
            </a:r>
            <a:r>
              <a:rPr lang="en-US" dirty="0"/>
              <a:t>, resulting in output_video.mp4 at 30 fps.</a:t>
            </a:r>
          </a:p>
          <a:p>
            <a:r>
              <a:rPr lang="en-US" dirty="0"/>
              <a:t>Execution: Run the process with a </a:t>
            </a:r>
            <a:r>
              <a:rPr lang="en-US" dirty="0" err="1"/>
              <a:t>frame_rate_multiplier</a:t>
            </a:r>
            <a:r>
              <a:rPr lang="en-US" dirty="0"/>
              <a:t> of 3 to upscale from 10 fps to 30 fps, enabling comparison with the original for quality assessment.</a:t>
            </a:r>
          </a:p>
        </p:txBody>
      </p:sp>
    </p:spTree>
    <p:extLst>
      <p:ext uri="{BB962C8B-B14F-4D97-AF65-F5344CB8AC3E}">
        <p14:creationId xmlns:p14="http://schemas.microsoft.com/office/powerpoint/2010/main" val="131692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DAD5-3030-0667-189C-C2801BAC1D5E}"/>
              </a:ext>
            </a:extLst>
          </p:cNvPr>
          <p:cNvSpPr>
            <a:spLocks noGrp="1"/>
          </p:cNvSpPr>
          <p:nvPr>
            <p:ph type="title"/>
          </p:nvPr>
        </p:nvSpPr>
        <p:spPr/>
        <p:txBody>
          <a:bodyPr/>
          <a:lstStyle/>
          <a:p>
            <a:pPr algn="ctr"/>
            <a:r>
              <a:rPr lang="en-US" dirty="0"/>
              <a:t>Evaluation Metrics</a:t>
            </a:r>
          </a:p>
        </p:txBody>
      </p:sp>
      <p:sp>
        <p:nvSpPr>
          <p:cNvPr id="3" name="Content Placeholder 2">
            <a:extLst>
              <a:ext uri="{FF2B5EF4-FFF2-40B4-BE49-F238E27FC236}">
                <a16:creationId xmlns:a16="http://schemas.microsoft.com/office/drawing/2014/main" id="{E5CC5AEB-B87D-0F39-3E14-0DB398E8936B}"/>
              </a:ext>
            </a:extLst>
          </p:cNvPr>
          <p:cNvSpPr>
            <a:spLocks noGrp="1"/>
          </p:cNvSpPr>
          <p:nvPr>
            <p:ph idx="1"/>
          </p:nvPr>
        </p:nvSpPr>
        <p:spPr/>
        <p:txBody>
          <a:bodyPr/>
          <a:lstStyle/>
          <a:p>
            <a:r>
              <a:rPr lang="en-US" dirty="0"/>
              <a:t>To evaluate the enhanced video frame rate using cubic spline interpolation, we use two main metrics: Structural Similarity Index (SSIM) and Peak Signal-to-Noise Ratio (PSNR).</a:t>
            </a:r>
          </a:p>
          <a:p>
            <a:r>
              <a:rPr lang="en-US" dirty="0"/>
              <a:t>Structural Similarity Index (SSIM): Measures image similarity considering texture, luminance, and contrast changes. SSIM values range between -1 and 1, with 1 being identical.</a:t>
            </a:r>
          </a:p>
          <a:p>
            <a:r>
              <a:rPr lang="en-US" dirty="0"/>
              <a:t>Peak Signal-to-Noise Ratio (PSNR): Evaluates the quality of reconstructed images against originals, with higher decibel values indicating better quality.</a:t>
            </a:r>
          </a:p>
        </p:txBody>
      </p:sp>
    </p:spTree>
    <p:extLst>
      <p:ext uri="{BB962C8B-B14F-4D97-AF65-F5344CB8AC3E}">
        <p14:creationId xmlns:p14="http://schemas.microsoft.com/office/powerpoint/2010/main" val="203050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8EE5-3CCC-1E90-3AC1-BCDA33B33923}"/>
              </a:ext>
            </a:extLst>
          </p:cNvPr>
          <p:cNvSpPr>
            <a:spLocks noGrp="1"/>
          </p:cNvSpPr>
          <p:nvPr>
            <p:ph type="title"/>
          </p:nvPr>
        </p:nvSpPr>
        <p:spPr/>
        <p:txBody>
          <a:bodyPr/>
          <a:lstStyle/>
          <a:p>
            <a:pPr algn="ctr"/>
            <a:r>
              <a:rPr lang="en-US" dirty="0"/>
              <a:t>Computational Approach</a:t>
            </a:r>
          </a:p>
        </p:txBody>
      </p:sp>
      <p:sp>
        <p:nvSpPr>
          <p:cNvPr id="3" name="Content Placeholder 2">
            <a:extLst>
              <a:ext uri="{FF2B5EF4-FFF2-40B4-BE49-F238E27FC236}">
                <a16:creationId xmlns:a16="http://schemas.microsoft.com/office/drawing/2014/main" id="{2B0A3BD4-7581-4567-13D7-135D9CF61144}"/>
              </a:ext>
            </a:extLst>
          </p:cNvPr>
          <p:cNvSpPr>
            <a:spLocks noGrp="1"/>
          </p:cNvSpPr>
          <p:nvPr>
            <p:ph idx="1"/>
          </p:nvPr>
        </p:nvSpPr>
        <p:spPr/>
        <p:txBody>
          <a:bodyPr/>
          <a:lstStyle/>
          <a:p>
            <a:r>
              <a:rPr lang="en-US" dirty="0"/>
              <a:t>Frame Conversion: Convert video frames to grayscale to focus on luminance.</a:t>
            </a:r>
          </a:p>
          <a:p>
            <a:r>
              <a:rPr lang="en-US" dirty="0"/>
              <a:t>Metric Computation: Calculate SSIM and PSNR for corresponding frames, averaging the values for an overall quality score.</a:t>
            </a:r>
          </a:p>
        </p:txBody>
      </p:sp>
    </p:spTree>
    <p:extLst>
      <p:ext uri="{BB962C8B-B14F-4D97-AF65-F5344CB8AC3E}">
        <p14:creationId xmlns:p14="http://schemas.microsoft.com/office/powerpoint/2010/main" val="336043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58D5-BD4A-699D-D0F6-3E5F66AEF0D6}"/>
              </a:ext>
            </a:extLst>
          </p:cNvPr>
          <p:cNvSpPr>
            <a:spLocks noGrp="1"/>
          </p:cNvSpPr>
          <p:nvPr>
            <p:ph type="title"/>
          </p:nvPr>
        </p:nvSpPr>
        <p:spPr/>
        <p:txBody>
          <a:bodyPr/>
          <a:lstStyle/>
          <a:p>
            <a:pPr algn="ctr"/>
            <a:r>
              <a:rPr lang="en-US" dirty="0"/>
              <a:t>Results of Metrics Evaluation for Interpolated video </a:t>
            </a:r>
          </a:p>
        </p:txBody>
      </p:sp>
      <p:sp>
        <p:nvSpPr>
          <p:cNvPr id="3" name="Content Placeholder 2">
            <a:extLst>
              <a:ext uri="{FF2B5EF4-FFF2-40B4-BE49-F238E27FC236}">
                <a16:creationId xmlns:a16="http://schemas.microsoft.com/office/drawing/2014/main" id="{0C4F2265-2FA4-42F8-7EAC-B7C8C04570ED}"/>
              </a:ext>
            </a:extLst>
          </p:cNvPr>
          <p:cNvSpPr>
            <a:spLocks noGrp="1"/>
          </p:cNvSpPr>
          <p:nvPr>
            <p:ph idx="1"/>
          </p:nvPr>
        </p:nvSpPr>
        <p:spPr/>
        <p:txBody>
          <a:bodyPr/>
          <a:lstStyle/>
          <a:p>
            <a:pPr marL="0" indent="0">
              <a:buNone/>
            </a:pPr>
            <a:r>
              <a:rPr lang="en-US" dirty="0"/>
              <a:t>The cubic spline interpolation improved the video frame rate from 10 fps to 30 fps with the following outcomes:</a:t>
            </a:r>
          </a:p>
          <a:p>
            <a:r>
              <a:rPr lang="en-US" dirty="0"/>
              <a:t>Average SSIM: 0.7427, showing good structural similarity despite a substantial increase in frame rate.</a:t>
            </a:r>
          </a:p>
          <a:p>
            <a:r>
              <a:rPr lang="en-US" dirty="0"/>
              <a:t>Average PSNR: 18.60 dB, reflecting a decent quality of interpolation relative to the original video's resolution.</a:t>
            </a:r>
          </a:p>
        </p:txBody>
      </p:sp>
    </p:spTree>
    <p:extLst>
      <p:ext uri="{BB962C8B-B14F-4D97-AF65-F5344CB8AC3E}">
        <p14:creationId xmlns:p14="http://schemas.microsoft.com/office/powerpoint/2010/main" val="284355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0F76-C054-2ADD-3116-FD7495F80C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630BBF-3C37-205B-8163-B28327C850AC}"/>
              </a:ext>
            </a:extLst>
          </p:cNvPr>
          <p:cNvSpPr>
            <a:spLocks noGrp="1"/>
          </p:cNvSpPr>
          <p:nvPr>
            <p:ph idx="1"/>
          </p:nvPr>
        </p:nvSpPr>
        <p:spPr/>
        <p:txBody>
          <a:bodyPr/>
          <a:lstStyle/>
          <a:p>
            <a:pPr marL="0" indent="0">
              <a:buNone/>
            </a:pPr>
            <a:r>
              <a:rPr lang="en-US" dirty="0"/>
              <a:t>Comparing the interpolated video with the ground truth at 30 fps yielded:</a:t>
            </a:r>
          </a:p>
          <a:p>
            <a:r>
              <a:rPr lang="en-US" dirty="0"/>
              <a:t>Average SSIM: 0.8649, indicating excellent preservation of video structure.</a:t>
            </a:r>
          </a:p>
          <a:p>
            <a:r>
              <a:rPr lang="en-US" dirty="0"/>
              <a:t>Average PSNR: 28.18 dB, suggesting a high-quality reconstruction for interpolated frames.</a:t>
            </a:r>
          </a:p>
          <a:p>
            <a:pPr marL="0" indent="0">
              <a:buNone/>
            </a:pPr>
            <a:endParaRPr lang="en-US" dirty="0"/>
          </a:p>
        </p:txBody>
      </p:sp>
    </p:spTree>
    <p:extLst>
      <p:ext uri="{BB962C8B-B14F-4D97-AF65-F5344CB8AC3E}">
        <p14:creationId xmlns:p14="http://schemas.microsoft.com/office/powerpoint/2010/main" val="185480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373-8467-1990-DA91-C08D60A2A532}"/>
              </a:ext>
            </a:extLst>
          </p:cNvPr>
          <p:cNvSpPr>
            <a:spLocks noGrp="1"/>
          </p:cNvSpPr>
          <p:nvPr>
            <p:ph type="title"/>
          </p:nvPr>
        </p:nvSpPr>
        <p:spPr/>
        <p:txBody>
          <a:bodyPr/>
          <a:lstStyle/>
          <a:p>
            <a:pPr algn="ctr"/>
            <a:r>
              <a:rPr lang="en-US" dirty="0"/>
              <a:t>Interpretation</a:t>
            </a:r>
          </a:p>
        </p:txBody>
      </p:sp>
      <p:sp>
        <p:nvSpPr>
          <p:cNvPr id="3" name="Content Placeholder 2">
            <a:extLst>
              <a:ext uri="{FF2B5EF4-FFF2-40B4-BE49-F238E27FC236}">
                <a16:creationId xmlns:a16="http://schemas.microsoft.com/office/drawing/2014/main" id="{81AEF149-1474-2C20-7CDC-F97A873EEB63}"/>
              </a:ext>
            </a:extLst>
          </p:cNvPr>
          <p:cNvSpPr>
            <a:spLocks noGrp="1"/>
          </p:cNvSpPr>
          <p:nvPr>
            <p:ph idx="1"/>
          </p:nvPr>
        </p:nvSpPr>
        <p:spPr/>
        <p:txBody>
          <a:bodyPr/>
          <a:lstStyle/>
          <a:p>
            <a:r>
              <a:rPr lang="en-US" dirty="0"/>
              <a:t>These results affirm that the cubic spline interpolation method effectively retains the video's core visual elements and minimizes interpolation noise, confirming its potential for creating smoother video playback.</a:t>
            </a:r>
          </a:p>
        </p:txBody>
      </p:sp>
    </p:spTree>
    <p:extLst>
      <p:ext uri="{BB962C8B-B14F-4D97-AF65-F5344CB8AC3E}">
        <p14:creationId xmlns:p14="http://schemas.microsoft.com/office/powerpoint/2010/main" val="151771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95C1-BA7E-E1DA-B3B6-CC5595AAC50C}"/>
              </a:ext>
            </a:extLst>
          </p:cNvPr>
          <p:cNvSpPr>
            <a:spLocks noGrp="1"/>
          </p:cNvSpPr>
          <p:nvPr>
            <p:ph type="title"/>
          </p:nvPr>
        </p:nvSpPr>
        <p:spPr/>
        <p:txBody>
          <a:bodyPr/>
          <a:lstStyle/>
          <a:p>
            <a:pPr algn="ctr"/>
            <a:r>
              <a:rPr lang="en-US" dirty="0"/>
              <a:t>State-of-the-Art Comparison</a:t>
            </a:r>
          </a:p>
        </p:txBody>
      </p:sp>
      <p:sp>
        <p:nvSpPr>
          <p:cNvPr id="3" name="Content Placeholder 2">
            <a:extLst>
              <a:ext uri="{FF2B5EF4-FFF2-40B4-BE49-F238E27FC236}">
                <a16:creationId xmlns:a16="http://schemas.microsoft.com/office/drawing/2014/main" id="{19A8A9C1-B64B-10C3-2855-86A6A147B0DA}"/>
              </a:ext>
            </a:extLst>
          </p:cNvPr>
          <p:cNvSpPr>
            <a:spLocks noGrp="1"/>
          </p:cNvSpPr>
          <p:nvPr>
            <p:ph idx="1"/>
          </p:nvPr>
        </p:nvSpPr>
        <p:spPr/>
        <p:txBody>
          <a:bodyPr/>
          <a:lstStyle/>
          <a:p>
            <a:r>
              <a:rPr lang="en-US" dirty="0"/>
              <a:t>We compared our cubic spline interpolation against phase-based video frame interpolation, a sophisticated state-of-the-art method that uses phase information for frame generation.</a:t>
            </a:r>
          </a:p>
          <a:p>
            <a:endParaRPr lang="en-US" dirty="0"/>
          </a:p>
        </p:txBody>
      </p:sp>
    </p:spTree>
    <p:extLst>
      <p:ext uri="{BB962C8B-B14F-4D97-AF65-F5344CB8AC3E}">
        <p14:creationId xmlns:p14="http://schemas.microsoft.com/office/powerpoint/2010/main" val="66201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483F-537A-6C17-6A64-08B66298E01A}"/>
              </a:ext>
            </a:extLst>
          </p:cNvPr>
          <p:cNvSpPr>
            <a:spLocks noGrp="1"/>
          </p:cNvSpPr>
          <p:nvPr>
            <p:ph type="title"/>
          </p:nvPr>
        </p:nvSpPr>
        <p:spPr/>
        <p:txBody>
          <a:bodyPr/>
          <a:lstStyle/>
          <a:p>
            <a:pPr algn="ctr"/>
            <a:r>
              <a:rPr lang="en-US" dirty="0"/>
              <a:t>Phase-Based Implementation</a:t>
            </a:r>
          </a:p>
        </p:txBody>
      </p:sp>
      <p:sp>
        <p:nvSpPr>
          <p:cNvPr id="3" name="Content Placeholder 2">
            <a:extLst>
              <a:ext uri="{FF2B5EF4-FFF2-40B4-BE49-F238E27FC236}">
                <a16:creationId xmlns:a16="http://schemas.microsoft.com/office/drawing/2014/main" id="{DE041F76-EA2A-839B-715C-F3B2B4AA5661}"/>
              </a:ext>
            </a:extLst>
          </p:cNvPr>
          <p:cNvSpPr>
            <a:spLocks noGrp="1"/>
          </p:cNvSpPr>
          <p:nvPr>
            <p:ph idx="1"/>
          </p:nvPr>
        </p:nvSpPr>
        <p:spPr/>
        <p:txBody>
          <a:bodyPr/>
          <a:lstStyle/>
          <a:p>
            <a:r>
              <a:rPr lang="en-US" dirty="0"/>
              <a:t>Frames are loaded and converted to grayscale.</a:t>
            </a:r>
          </a:p>
          <a:p>
            <a:r>
              <a:rPr lang="en-US" dirty="0"/>
              <a:t>The Fast Fourier Transform (FFT) is applied to translate frames to the frequency domain.</a:t>
            </a:r>
          </a:p>
          <a:p>
            <a:r>
              <a:rPr lang="en-US" dirty="0"/>
              <a:t>Magnitude and phase components are calculated from consecutive frames.</a:t>
            </a:r>
          </a:p>
          <a:p>
            <a:r>
              <a:rPr lang="en-US" dirty="0"/>
              <a:t>New frames are interpolated from the original frames' magnitude and phase, then converted back to the spatial domain using Inverse FFT.</a:t>
            </a:r>
          </a:p>
          <a:p>
            <a:r>
              <a:rPr lang="en-US" dirty="0"/>
              <a:t>The original and interpolated frames are assembled into an enhanced frame rate video.</a:t>
            </a:r>
          </a:p>
          <a:p>
            <a:endParaRPr lang="en-US" dirty="0"/>
          </a:p>
        </p:txBody>
      </p:sp>
    </p:spTree>
    <p:extLst>
      <p:ext uri="{BB962C8B-B14F-4D97-AF65-F5344CB8AC3E}">
        <p14:creationId xmlns:p14="http://schemas.microsoft.com/office/powerpoint/2010/main" val="339001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B33C-33F7-3943-5117-E462ED67352D}"/>
              </a:ext>
            </a:extLst>
          </p:cNvPr>
          <p:cNvSpPr>
            <a:spLocks noGrp="1"/>
          </p:cNvSpPr>
          <p:nvPr>
            <p:ph type="title"/>
          </p:nvPr>
        </p:nvSpPr>
        <p:spPr/>
        <p:txBody>
          <a:bodyPr/>
          <a:lstStyle/>
          <a:p>
            <a:pPr algn="ctr"/>
            <a:r>
              <a:rPr lang="en-US" dirty="0"/>
              <a:t>Phase-Based Results</a:t>
            </a:r>
          </a:p>
        </p:txBody>
      </p:sp>
      <p:sp>
        <p:nvSpPr>
          <p:cNvPr id="3" name="Content Placeholder 2">
            <a:extLst>
              <a:ext uri="{FF2B5EF4-FFF2-40B4-BE49-F238E27FC236}">
                <a16:creationId xmlns:a16="http://schemas.microsoft.com/office/drawing/2014/main" id="{990C1C99-6659-1E17-DB18-00B30B7EAFC8}"/>
              </a:ext>
            </a:extLst>
          </p:cNvPr>
          <p:cNvSpPr>
            <a:spLocks noGrp="1"/>
          </p:cNvSpPr>
          <p:nvPr>
            <p:ph idx="1"/>
          </p:nvPr>
        </p:nvSpPr>
        <p:spPr/>
        <p:txBody>
          <a:bodyPr/>
          <a:lstStyle/>
          <a:p>
            <a:pPr marL="0" indent="0">
              <a:buNone/>
            </a:pPr>
            <a:r>
              <a:rPr lang="en-US" dirty="0"/>
              <a:t>Against the Input Video (10 fps):</a:t>
            </a:r>
          </a:p>
          <a:p>
            <a:r>
              <a:rPr lang="en-US" dirty="0"/>
              <a:t>Average SSIM: 0.5798</a:t>
            </a:r>
          </a:p>
          <a:p>
            <a:r>
              <a:rPr lang="en-US" dirty="0"/>
              <a:t>Average PSNR: 17.86 dB</a:t>
            </a:r>
          </a:p>
          <a:p>
            <a:pPr marL="0" indent="0">
              <a:buNone/>
            </a:pPr>
            <a:r>
              <a:rPr lang="en-US" dirty="0"/>
              <a:t>Against the Ground Truth (30 fps):</a:t>
            </a:r>
          </a:p>
          <a:p>
            <a:r>
              <a:rPr lang="en-US" dirty="0"/>
              <a:t>Average SSIM: 0.6869</a:t>
            </a:r>
          </a:p>
          <a:p>
            <a:r>
              <a:rPr lang="en-US" dirty="0"/>
              <a:t>Average PSNR: 27.03 dB</a:t>
            </a:r>
            <a:br>
              <a:rPr lang="en-US" dirty="0"/>
            </a:br>
            <a:endParaRPr lang="en-US" dirty="0"/>
          </a:p>
        </p:txBody>
      </p:sp>
    </p:spTree>
    <p:extLst>
      <p:ext uri="{BB962C8B-B14F-4D97-AF65-F5344CB8AC3E}">
        <p14:creationId xmlns:p14="http://schemas.microsoft.com/office/powerpoint/2010/main" val="4005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5B8-FF12-BC82-F921-7CC480276F17}"/>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C42741B2-B032-82B6-CAB7-5AD6F55F3EAF}"/>
              </a:ext>
            </a:extLst>
          </p:cNvPr>
          <p:cNvSpPr>
            <a:spLocks noGrp="1"/>
          </p:cNvSpPr>
          <p:nvPr>
            <p:ph idx="1"/>
          </p:nvPr>
        </p:nvSpPr>
        <p:spPr/>
        <p:txBody>
          <a:bodyPr/>
          <a:lstStyle/>
          <a:p>
            <a:r>
              <a:rPr lang="en-US" dirty="0"/>
              <a:t>High-quality, smooth video playback is crucial for enhancing user experience in multimedia applications.</a:t>
            </a:r>
          </a:p>
          <a:p>
            <a:r>
              <a:rPr lang="en-US" dirty="0"/>
              <a:t>This project explores spline interpolation for frame rate up-conversion in videos, aiming to interpolate and synthesize frames to increase frame rates and enhance visual smoothness.</a:t>
            </a:r>
          </a:p>
        </p:txBody>
      </p:sp>
    </p:spTree>
    <p:extLst>
      <p:ext uri="{BB962C8B-B14F-4D97-AF65-F5344CB8AC3E}">
        <p14:creationId xmlns:p14="http://schemas.microsoft.com/office/powerpoint/2010/main" val="3370438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C79E-8A31-85D2-0E46-5F89F0E43E68}"/>
              </a:ext>
            </a:extLst>
          </p:cNvPr>
          <p:cNvSpPr>
            <a:spLocks noGrp="1"/>
          </p:cNvSpPr>
          <p:nvPr>
            <p:ph type="title"/>
          </p:nvPr>
        </p:nvSpPr>
        <p:spPr/>
        <p:txBody>
          <a:bodyPr/>
          <a:lstStyle/>
          <a:p>
            <a:pPr algn="ctr"/>
            <a:r>
              <a:rPr lang="en-US" dirty="0"/>
              <a:t>Comparison with Spline Interpolation</a:t>
            </a:r>
          </a:p>
        </p:txBody>
      </p:sp>
      <p:sp>
        <p:nvSpPr>
          <p:cNvPr id="3" name="Content Placeholder 2">
            <a:extLst>
              <a:ext uri="{FF2B5EF4-FFF2-40B4-BE49-F238E27FC236}">
                <a16:creationId xmlns:a16="http://schemas.microsoft.com/office/drawing/2014/main" id="{F6AB8952-390D-B365-A32A-8634804AF853}"/>
              </a:ext>
            </a:extLst>
          </p:cNvPr>
          <p:cNvSpPr>
            <a:spLocks noGrp="1"/>
          </p:cNvSpPr>
          <p:nvPr>
            <p:ph idx="1"/>
          </p:nvPr>
        </p:nvSpPr>
        <p:spPr/>
        <p:txBody>
          <a:bodyPr/>
          <a:lstStyle/>
          <a:p>
            <a:pPr marL="0" indent="0">
              <a:buNone/>
            </a:pPr>
            <a:r>
              <a:rPr lang="en-US" dirty="0"/>
              <a:t>Our spline interpolation method achieved:</a:t>
            </a:r>
          </a:p>
          <a:p>
            <a:r>
              <a:rPr lang="en-US" dirty="0"/>
              <a:t>Higher SSIM (0.7610): Better structural similarity.</a:t>
            </a:r>
          </a:p>
          <a:p>
            <a:r>
              <a:rPr lang="en-US" dirty="0"/>
              <a:t>Higher PSNR (29.39 dB): Lower error in reconstruction.</a:t>
            </a:r>
          </a:p>
          <a:p>
            <a:r>
              <a:rPr lang="en-US" dirty="0">
                <a:effectLst/>
              </a:rPr>
              <a:t>The spline method showed a stronger alignment with the ground truth and better quality than the phase-based method.</a:t>
            </a:r>
            <a:endParaRPr lang="en-US" dirty="0"/>
          </a:p>
          <a:p>
            <a:endParaRPr lang="en-US" dirty="0"/>
          </a:p>
        </p:txBody>
      </p:sp>
    </p:spTree>
    <p:extLst>
      <p:ext uri="{BB962C8B-B14F-4D97-AF65-F5344CB8AC3E}">
        <p14:creationId xmlns:p14="http://schemas.microsoft.com/office/powerpoint/2010/main" val="249954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43ED-4E4F-8D31-DB7F-F51BF84A8BAC}"/>
              </a:ext>
            </a:extLst>
          </p:cNvPr>
          <p:cNvSpPr>
            <a:spLocks noGrp="1"/>
          </p:cNvSpPr>
          <p:nvPr>
            <p:ph type="title"/>
          </p:nvPr>
        </p:nvSpPr>
        <p:spPr/>
        <p:txBody>
          <a:bodyPr/>
          <a:lstStyle/>
          <a:p>
            <a:pPr algn="ctr"/>
            <a:r>
              <a:rPr lang="en-US" dirty="0"/>
              <a:t>Results and Graphical Analysis</a:t>
            </a:r>
          </a:p>
        </p:txBody>
      </p:sp>
      <p:pic>
        <p:nvPicPr>
          <p:cNvPr id="5" name="Content Placeholder 4" descr="A graph of different colored squares&#10;&#10;Description automatically generated">
            <a:extLst>
              <a:ext uri="{FF2B5EF4-FFF2-40B4-BE49-F238E27FC236}">
                <a16:creationId xmlns:a16="http://schemas.microsoft.com/office/drawing/2014/main" id="{5097DD22-FE91-C0F0-3B88-4E51195A2A22}"/>
              </a:ext>
            </a:extLst>
          </p:cNvPr>
          <p:cNvPicPr>
            <a:picLocks noGrp="1" noChangeAspect="1"/>
          </p:cNvPicPr>
          <p:nvPr>
            <p:ph idx="1"/>
          </p:nvPr>
        </p:nvPicPr>
        <p:blipFill>
          <a:blip r:embed="rId2"/>
          <a:stretch>
            <a:fillRect/>
          </a:stretch>
        </p:blipFill>
        <p:spPr>
          <a:xfrm>
            <a:off x="1766246" y="1825625"/>
            <a:ext cx="8659507" cy="4351338"/>
          </a:xfrm>
        </p:spPr>
      </p:pic>
    </p:spTree>
    <p:extLst>
      <p:ext uri="{BB962C8B-B14F-4D97-AF65-F5344CB8AC3E}">
        <p14:creationId xmlns:p14="http://schemas.microsoft.com/office/powerpoint/2010/main" val="4243512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143D-5511-B405-A7E1-0D869F5236FD}"/>
              </a:ext>
            </a:extLst>
          </p:cNvPr>
          <p:cNvSpPr>
            <a:spLocks noGrp="1"/>
          </p:cNvSpPr>
          <p:nvPr>
            <p:ph type="title"/>
          </p:nvPr>
        </p:nvSpPr>
        <p:spPr/>
        <p:txBody>
          <a:bodyPr/>
          <a:lstStyle/>
          <a:p>
            <a:pPr algn="ctr"/>
            <a:r>
              <a:rPr lang="en-US" dirty="0"/>
              <a:t>SSIM Comparison Graph Interpretation</a:t>
            </a:r>
          </a:p>
        </p:txBody>
      </p:sp>
      <p:sp>
        <p:nvSpPr>
          <p:cNvPr id="3" name="Content Placeholder 2">
            <a:extLst>
              <a:ext uri="{FF2B5EF4-FFF2-40B4-BE49-F238E27FC236}">
                <a16:creationId xmlns:a16="http://schemas.microsoft.com/office/drawing/2014/main" id="{C2BDFE80-A2FA-F9CC-5EBB-65036624A039}"/>
              </a:ext>
            </a:extLst>
          </p:cNvPr>
          <p:cNvSpPr>
            <a:spLocks noGrp="1"/>
          </p:cNvSpPr>
          <p:nvPr>
            <p:ph idx="1"/>
          </p:nvPr>
        </p:nvSpPr>
        <p:spPr/>
        <p:txBody>
          <a:bodyPr/>
          <a:lstStyle/>
          <a:p>
            <a:r>
              <a:rPr lang="en-US" sz="2000" dirty="0"/>
              <a:t>Input vs Output: A moderately high SSIM score reflects notable enhancement in structural quality when the video is interpolated from 10 to 30 fps.</a:t>
            </a:r>
          </a:p>
          <a:p>
            <a:r>
              <a:rPr lang="en-US" sz="2000" dirty="0"/>
              <a:t>Ground Truth vs Output: A high SSIM value indicates the spline-interpolated video closely matches the original's structural integrity.</a:t>
            </a:r>
          </a:p>
          <a:p>
            <a:r>
              <a:rPr lang="en-US" sz="2000" dirty="0"/>
              <a:t>Input vs State-of-Art: A lower SSIM score for the phase-based method suggests it may not preserve structural details as effectively as the spline interpolation.</a:t>
            </a:r>
          </a:p>
          <a:p>
            <a:r>
              <a:rPr lang="en-US" sz="2000" dirty="0"/>
              <a:t>Ground Truth vs State-of-Art: This lower SSIM compared to spline interpolation indicates less structural preservation by the phase-based method.</a:t>
            </a:r>
          </a:p>
          <a:p>
            <a:r>
              <a:rPr lang="en-US" sz="2000" dirty="0"/>
              <a:t>Spline vs State-of-Art: Spline interpolation excels in maintaining video integrity during frame rate conversion, outperforming the phase-based method.</a:t>
            </a:r>
          </a:p>
        </p:txBody>
      </p:sp>
    </p:spTree>
    <p:extLst>
      <p:ext uri="{BB962C8B-B14F-4D97-AF65-F5344CB8AC3E}">
        <p14:creationId xmlns:p14="http://schemas.microsoft.com/office/powerpoint/2010/main" val="53010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squares&#10;&#10;Description automatically generated">
            <a:extLst>
              <a:ext uri="{FF2B5EF4-FFF2-40B4-BE49-F238E27FC236}">
                <a16:creationId xmlns:a16="http://schemas.microsoft.com/office/drawing/2014/main" id="{38457186-6B98-8A18-27F1-17E6C71CD202}"/>
              </a:ext>
            </a:extLst>
          </p:cNvPr>
          <p:cNvPicPr>
            <a:picLocks noGrp="1" noChangeAspect="1"/>
          </p:cNvPicPr>
          <p:nvPr>
            <p:ph idx="1"/>
          </p:nvPr>
        </p:nvPicPr>
        <p:blipFill>
          <a:blip r:embed="rId2"/>
          <a:stretch>
            <a:fillRect/>
          </a:stretch>
        </p:blipFill>
        <p:spPr>
          <a:xfrm>
            <a:off x="1654629" y="952837"/>
            <a:ext cx="8882742" cy="4952325"/>
          </a:xfrm>
        </p:spPr>
      </p:pic>
    </p:spTree>
    <p:extLst>
      <p:ext uri="{BB962C8B-B14F-4D97-AF65-F5344CB8AC3E}">
        <p14:creationId xmlns:p14="http://schemas.microsoft.com/office/powerpoint/2010/main" val="3883220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E58-D162-3A1D-ABE4-76BFBBF191C6}"/>
              </a:ext>
            </a:extLst>
          </p:cNvPr>
          <p:cNvSpPr>
            <a:spLocks noGrp="1"/>
          </p:cNvSpPr>
          <p:nvPr>
            <p:ph type="title"/>
          </p:nvPr>
        </p:nvSpPr>
        <p:spPr/>
        <p:txBody>
          <a:bodyPr/>
          <a:lstStyle/>
          <a:p>
            <a:pPr algn="ctr"/>
            <a:r>
              <a:rPr lang="en-US" dirty="0"/>
              <a:t>PSNR Evaluation Summary</a:t>
            </a:r>
          </a:p>
        </p:txBody>
      </p:sp>
      <p:sp>
        <p:nvSpPr>
          <p:cNvPr id="3" name="Content Placeholder 2">
            <a:extLst>
              <a:ext uri="{FF2B5EF4-FFF2-40B4-BE49-F238E27FC236}">
                <a16:creationId xmlns:a16="http://schemas.microsoft.com/office/drawing/2014/main" id="{630CE6F1-472E-63FC-1EA5-7565635860C6}"/>
              </a:ext>
            </a:extLst>
          </p:cNvPr>
          <p:cNvSpPr>
            <a:spLocks noGrp="1"/>
          </p:cNvSpPr>
          <p:nvPr>
            <p:ph idx="1"/>
          </p:nvPr>
        </p:nvSpPr>
        <p:spPr/>
        <p:txBody>
          <a:bodyPr/>
          <a:lstStyle/>
          <a:p>
            <a:r>
              <a:rPr lang="en-US" sz="2400" dirty="0"/>
              <a:t>Input vs Output: A moderate PSNR value indicates acceptable interpolation quality from a lower frame rate.</a:t>
            </a:r>
          </a:p>
          <a:p>
            <a:r>
              <a:rPr lang="en-US" sz="2400" dirty="0"/>
              <a:t>Ground Truth vs Output: A high PSNR reveals the spline-interpolated video’s fidelity to the original high-frame-rate video.</a:t>
            </a:r>
          </a:p>
          <a:p>
            <a:r>
              <a:rPr lang="en-US" sz="2400" dirty="0"/>
              <a:t>Input vs State-of-Art: A lower PSNR points to more interpolation error in the phase-based method from the original low-frame-rate input.</a:t>
            </a:r>
          </a:p>
          <a:p>
            <a:r>
              <a:rPr lang="en-US" sz="2400" dirty="0"/>
              <a:t>Ground Truth vs State-of-Art: A good PSNR above 27 dB suggests decent quality by the phase-based method, though not as high as spline interpolation.</a:t>
            </a:r>
          </a:p>
          <a:p>
            <a:r>
              <a:rPr lang="en-US" sz="2400" dirty="0"/>
              <a:t>Spline vs State-of-Art: The spline method achieves the best PSNR, implying the least error and highest accuracy in interpolation compared to the phase-based approach.</a:t>
            </a:r>
          </a:p>
        </p:txBody>
      </p:sp>
    </p:spTree>
    <p:extLst>
      <p:ext uri="{BB962C8B-B14F-4D97-AF65-F5344CB8AC3E}">
        <p14:creationId xmlns:p14="http://schemas.microsoft.com/office/powerpoint/2010/main" val="4291575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0408-3342-B597-06AF-2C5E279800E7}"/>
              </a:ext>
            </a:extLst>
          </p:cNvPr>
          <p:cNvSpPr>
            <a:spLocks noGrp="1"/>
          </p:cNvSpPr>
          <p:nvPr>
            <p:ph type="title"/>
          </p:nvPr>
        </p:nvSpPr>
        <p:spPr/>
        <p:txBody>
          <a:bodyPr/>
          <a:lstStyle/>
          <a:p>
            <a:r>
              <a:rPr lang="en-US" dirty="0"/>
              <a:t>Graphical Results Interpretation</a:t>
            </a:r>
          </a:p>
        </p:txBody>
      </p:sp>
      <p:sp>
        <p:nvSpPr>
          <p:cNvPr id="3" name="Content Placeholder 2">
            <a:extLst>
              <a:ext uri="{FF2B5EF4-FFF2-40B4-BE49-F238E27FC236}">
                <a16:creationId xmlns:a16="http://schemas.microsoft.com/office/drawing/2014/main" id="{30889A30-8001-D242-D761-3BB29340AE80}"/>
              </a:ext>
            </a:extLst>
          </p:cNvPr>
          <p:cNvSpPr>
            <a:spLocks noGrp="1"/>
          </p:cNvSpPr>
          <p:nvPr>
            <p:ph idx="1"/>
          </p:nvPr>
        </p:nvSpPr>
        <p:spPr/>
        <p:txBody>
          <a:bodyPr/>
          <a:lstStyle/>
          <a:p>
            <a:r>
              <a:rPr lang="en-US" dirty="0"/>
              <a:t>Bar graphs comparing interpolation methods show that spline interpolation surpasses the original low frame rate video and closely matches the ground truth in structural and fidelity measures. </a:t>
            </a:r>
          </a:p>
          <a:p>
            <a:r>
              <a:rPr lang="en-US" dirty="0"/>
              <a:t>The phase-based method is effective but slightly less capable by these metrics, indicating the robustness of spline interpolation for quality frame rate enhancement.</a:t>
            </a:r>
          </a:p>
        </p:txBody>
      </p:sp>
    </p:spTree>
    <p:extLst>
      <p:ext uri="{BB962C8B-B14F-4D97-AF65-F5344CB8AC3E}">
        <p14:creationId xmlns:p14="http://schemas.microsoft.com/office/powerpoint/2010/main" val="104338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0F8-D076-FA4A-800C-7FF45E14DCE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0D15648D-C20B-FBDC-B8F1-1E2E0114BE04}"/>
              </a:ext>
            </a:extLst>
          </p:cNvPr>
          <p:cNvSpPr>
            <a:spLocks noGrp="1"/>
          </p:cNvSpPr>
          <p:nvPr>
            <p:ph idx="1"/>
          </p:nvPr>
        </p:nvSpPr>
        <p:spPr/>
        <p:txBody>
          <a:bodyPr/>
          <a:lstStyle/>
          <a:p>
            <a:r>
              <a:rPr lang="en-US" dirty="0"/>
              <a:t>Our investigation into spline interpolation for frame rate enhancement confirmed its potential to significantly improve video playback quality. </a:t>
            </a:r>
          </a:p>
          <a:p>
            <a:r>
              <a:rPr lang="en-US" dirty="0"/>
              <a:t>The spline method yielded an SSIM of 0.7427 and a PSNR of 18.60 dB, indicating quality enhancement from a lower frame rate. When aligned with the high-frame-rate ground truth, it reached an SSIM of 0.8649 and a PSNR of 28.18 dB, reflecting high fidelity.</a:t>
            </a:r>
          </a:p>
        </p:txBody>
      </p:sp>
    </p:spTree>
    <p:extLst>
      <p:ext uri="{BB962C8B-B14F-4D97-AF65-F5344CB8AC3E}">
        <p14:creationId xmlns:p14="http://schemas.microsoft.com/office/powerpoint/2010/main" val="1483781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1FF1-3998-D1A7-C7B6-1EA5B6E6C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7194A3-A707-37F3-B30E-A20737834361}"/>
              </a:ext>
            </a:extLst>
          </p:cNvPr>
          <p:cNvSpPr>
            <a:spLocks noGrp="1"/>
          </p:cNvSpPr>
          <p:nvPr>
            <p:ph idx="1"/>
          </p:nvPr>
        </p:nvSpPr>
        <p:spPr/>
        <p:txBody>
          <a:bodyPr/>
          <a:lstStyle/>
          <a:p>
            <a:r>
              <a:rPr lang="en-US" dirty="0"/>
              <a:t>Comparatively, spline interpolation surpassed the state-of-the-art phase-based method in structural and quality metrics. </a:t>
            </a:r>
          </a:p>
          <a:p>
            <a:r>
              <a:rPr lang="en-US" dirty="0"/>
              <a:t>This success is attributed to its smooth curve-fitting and continuity in motion, offering a more accurate depiction of the original content than the phase-based method, which may introduce errors.</a:t>
            </a:r>
          </a:p>
        </p:txBody>
      </p:sp>
    </p:spTree>
    <p:extLst>
      <p:ext uri="{BB962C8B-B14F-4D97-AF65-F5344CB8AC3E}">
        <p14:creationId xmlns:p14="http://schemas.microsoft.com/office/powerpoint/2010/main" val="3129884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75EA-C4F2-80CC-7514-B59FC8B0A4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F17FEC-7553-6161-2C94-19A01ABA434C}"/>
              </a:ext>
            </a:extLst>
          </p:cNvPr>
          <p:cNvSpPr>
            <a:spLocks noGrp="1"/>
          </p:cNvSpPr>
          <p:nvPr>
            <p:ph idx="1"/>
          </p:nvPr>
        </p:nvSpPr>
        <p:spPr/>
        <p:txBody>
          <a:bodyPr/>
          <a:lstStyle/>
          <a:p>
            <a:r>
              <a:rPr lang="en-US" dirty="0"/>
              <a:t>The graphical analysis supported our findings, showcasing the spline method's advantages in maintaining video integrity and minimizing noise. </a:t>
            </a:r>
          </a:p>
          <a:p>
            <a:r>
              <a:rPr lang="en-US" dirty="0"/>
              <a:t>This project illustrates the utility of spline interpolation in enhancing video quality for various multimedia applications and sets the stage for future advancements, potentially involving adaptive techniques for different content and motion types.</a:t>
            </a:r>
          </a:p>
        </p:txBody>
      </p:sp>
    </p:spTree>
    <p:extLst>
      <p:ext uri="{BB962C8B-B14F-4D97-AF65-F5344CB8AC3E}">
        <p14:creationId xmlns:p14="http://schemas.microsoft.com/office/powerpoint/2010/main" val="596261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F2E0-E26E-FAAB-B8CB-F9E05A1A894F}"/>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B5F8539D-60AB-384E-EDC5-BE421E4901A2}"/>
              </a:ext>
            </a:extLst>
          </p:cNvPr>
          <p:cNvSpPr>
            <a:spLocks noGrp="1"/>
          </p:cNvSpPr>
          <p:nvPr>
            <p:ph idx="1"/>
          </p:nvPr>
        </p:nvSpPr>
        <p:spPr/>
        <p:txBody>
          <a:bodyPr/>
          <a:lstStyle/>
          <a:p>
            <a:r>
              <a:rPr lang="en-US" sz="2400" dirty="0"/>
              <a:t>Ma, L., Jiang, Z., &amp; Tony, C. K. Y. (2000). Interpolating and approximating moving frames using B-splines. Proceedings of the Pacific Conference on Computer Graphics and Applications, 154-164. doi:10.1109/PCCGA.2000.883937.</a:t>
            </a:r>
          </a:p>
          <a:p>
            <a:r>
              <a:rPr lang="en-US" sz="2400" dirty="0" err="1"/>
              <a:t>Szeliski</a:t>
            </a:r>
            <a:r>
              <a:rPr lang="en-US" sz="2400" dirty="0"/>
              <a:t>, R. (2010). Computer Vision: Algorithms and Applications. Springer-Verlag London. doi:10.1007/978-1-84882-935-0.</a:t>
            </a:r>
          </a:p>
          <a:p>
            <a:r>
              <a:rPr lang="en-US" sz="2400" dirty="0"/>
              <a:t>Wang, Z., </a:t>
            </a:r>
            <a:r>
              <a:rPr lang="en-US" sz="2400" dirty="0" err="1"/>
              <a:t>Bovik</a:t>
            </a:r>
            <a:r>
              <a:rPr lang="en-US" sz="2400" dirty="0"/>
              <a:t>, A. C., Sheikh, H. R., &amp; </a:t>
            </a:r>
            <a:r>
              <a:rPr lang="en-US" sz="2400" dirty="0" err="1"/>
              <a:t>Simoncelli</a:t>
            </a:r>
            <a:r>
              <a:rPr lang="en-US" sz="2400" dirty="0"/>
              <a:t>, E. P. (2004). Image quality assessment: from error visibility to structural similarity. IEEE Transactions on Image Processing, 13(4), 600-612. doi:10.1109/TIP.2003.819861.</a:t>
            </a:r>
          </a:p>
          <a:p>
            <a:endParaRPr lang="en-US" dirty="0"/>
          </a:p>
        </p:txBody>
      </p:sp>
    </p:spTree>
    <p:extLst>
      <p:ext uri="{BB962C8B-B14F-4D97-AF65-F5344CB8AC3E}">
        <p14:creationId xmlns:p14="http://schemas.microsoft.com/office/powerpoint/2010/main" val="389232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E698-E088-849A-1AC6-2CFB8EF0FF62}"/>
              </a:ext>
            </a:extLst>
          </p:cNvPr>
          <p:cNvSpPr>
            <a:spLocks noGrp="1"/>
          </p:cNvSpPr>
          <p:nvPr>
            <p:ph type="title"/>
          </p:nvPr>
        </p:nvSpPr>
        <p:spPr/>
        <p:txBody>
          <a:bodyPr/>
          <a:lstStyle/>
          <a:p>
            <a:pPr algn="ctr"/>
            <a:r>
              <a:rPr lang="en-US" dirty="0"/>
              <a:t>Spline interpolation</a:t>
            </a:r>
          </a:p>
        </p:txBody>
      </p:sp>
      <p:sp>
        <p:nvSpPr>
          <p:cNvPr id="3" name="Content Placeholder 2">
            <a:extLst>
              <a:ext uri="{FF2B5EF4-FFF2-40B4-BE49-F238E27FC236}">
                <a16:creationId xmlns:a16="http://schemas.microsoft.com/office/drawing/2014/main" id="{39FE03B6-82BF-C83C-FA16-DB3EA149E666}"/>
              </a:ext>
            </a:extLst>
          </p:cNvPr>
          <p:cNvSpPr>
            <a:spLocks noGrp="1"/>
          </p:cNvSpPr>
          <p:nvPr>
            <p:ph idx="1"/>
          </p:nvPr>
        </p:nvSpPr>
        <p:spPr/>
        <p:txBody>
          <a:bodyPr/>
          <a:lstStyle/>
          <a:p>
            <a:r>
              <a:rPr lang="en-US" dirty="0"/>
              <a:t>Spline interpolation is ideal for this task due to its smooth curve-fitting abilities, offering a method to generate seamless transitions between video frames.</a:t>
            </a:r>
          </a:p>
          <a:p>
            <a:r>
              <a:rPr lang="en-US" dirty="0"/>
              <a:t>The application of this technique not only improves viewer experience but also holds practical benefits for industries like film production, video gaming, and virtual reality, where high-quality content is essential.</a:t>
            </a:r>
          </a:p>
          <a:p>
            <a:r>
              <a:rPr lang="en-US" dirty="0"/>
              <a:t>This presentation outlines the theoretical foundations of spline interpolation, describes the implementation process for video frame interpolation, and discusses the results.</a:t>
            </a:r>
            <a:br>
              <a:rPr lang="en-US" dirty="0"/>
            </a:br>
            <a:endParaRPr lang="en-US" dirty="0"/>
          </a:p>
        </p:txBody>
      </p:sp>
    </p:spTree>
    <p:extLst>
      <p:ext uri="{BB962C8B-B14F-4D97-AF65-F5344CB8AC3E}">
        <p14:creationId xmlns:p14="http://schemas.microsoft.com/office/powerpoint/2010/main" val="2427361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2077-1504-B998-35F9-33CA677DF079}"/>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68BDCF0-2F1B-75F1-9AF1-8B60FAB129BF}"/>
              </a:ext>
            </a:extLst>
          </p:cNvPr>
          <p:cNvSpPr>
            <a:spLocks noGrp="1"/>
          </p:cNvSpPr>
          <p:nvPr>
            <p:ph idx="1"/>
          </p:nvPr>
        </p:nvSpPr>
        <p:spPr/>
        <p:txBody>
          <a:bodyPr/>
          <a:lstStyle/>
          <a:p>
            <a:r>
              <a:rPr lang="en-US" sz="2400" dirty="0"/>
              <a:t>De </a:t>
            </a:r>
            <a:r>
              <a:rPr lang="en-US" sz="2400" dirty="0" err="1"/>
              <a:t>Haan</a:t>
            </a:r>
            <a:r>
              <a:rPr lang="en-US" sz="2400" dirty="0"/>
              <a:t>, G., &amp; </a:t>
            </a:r>
            <a:r>
              <a:rPr lang="en-US" sz="2400" dirty="0" err="1"/>
              <a:t>Biezen</a:t>
            </a:r>
            <a:r>
              <a:rPr lang="en-US" sz="2400" dirty="0"/>
              <a:t>, P. W. A. C. (1996). Sub-pixel motion estimation with 3-D recursive search block matching. Signal Processing: Image Communication, 8(3), 215-230. doi:10.1016/0923-5965(96)00019-7.</a:t>
            </a:r>
          </a:p>
          <a:p>
            <a:r>
              <a:rPr lang="en-US" sz="2400" dirty="0"/>
              <a:t>Liu, C., &amp; Freeman, W. T. (2020). Phase-based frame interpolation for video. Proceedings of the IEEE Conference on Computer Vision and Pattern Recognition (CVPR), 1410-1418. doi:10.1109/CVPR.2020.00149.</a:t>
            </a:r>
          </a:p>
          <a:p>
            <a:r>
              <a:rPr lang="en-US" sz="2400" dirty="0" err="1"/>
              <a:t>Gribbon</a:t>
            </a:r>
            <a:r>
              <a:rPr lang="en-US" sz="2400" dirty="0"/>
              <a:t>, K. T., &amp; Johnston, A. (2004). A real-time spline-based video rate converter. Proceedings of the 17th International Conference on Pattern Recognition, 3, 648-651. doi:10.1109/ICPR.2004.1334662.</a:t>
            </a:r>
          </a:p>
        </p:txBody>
      </p:sp>
    </p:spTree>
    <p:extLst>
      <p:ext uri="{BB962C8B-B14F-4D97-AF65-F5344CB8AC3E}">
        <p14:creationId xmlns:p14="http://schemas.microsoft.com/office/powerpoint/2010/main" val="3988175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E9C1-0941-E97A-56F4-6CDAC62A3969}"/>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A8D03157-D308-7F78-DB18-61F0FE8BC79C}"/>
              </a:ext>
            </a:extLst>
          </p:cNvPr>
          <p:cNvSpPr>
            <a:spLocks noGrp="1"/>
          </p:cNvSpPr>
          <p:nvPr>
            <p:ph idx="1"/>
          </p:nvPr>
        </p:nvSpPr>
        <p:spPr/>
        <p:txBody>
          <a:bodyPr/>
          <a:lstStyle/>
          <a:p>
            <a:r>
              <a:rPr lang="en-US" sz="2400" dirty="0"/>
              <a:t>Ranjan, A., &amp; Black, M. J. (2017). Optical flow estimation using a spatial pyramid network. Proceedings of the IEEE Conference on Computer Vision and Pattern Recognition (CVPR), 4161-4170. doi:10.1109/CVPR.2017.98.</a:t>
            </a:r>
          </a:p>
          <a:p>
            <a:r>
              <a:rPr lang="en-US" sz="2400" dirty="0"/>
              <a:t>Baker, S., </a:t>
            </a:r>
            <a:r>
              <a:rPr lang="en-US" sz="2400" dirty="0" err="1"/>
              <a:t>Scharstein</a:t>
            </a:r>
            <a:r>
              <a:rPr lang="en-US" sz="2400" dirty="0"/>
              <a:t>, D., Lewis, J. P., Roth, S., Black, M. J., &amp; </a:t>
            </a:r>
            <a:r>
              <a:rPr lang="en-US" sz="2400" dirty="0" err="1"/>
              <a:t>Szeliski</a:t>
            </a:r>
            <a:r>
              <a:rPr lang="en-US" sz="2400" dirty="0"/>
              <a:t>, R. (2011). A database and evaluation methodology for optical flow. International Journal of Computer Vision, 92(1), 1-31. doi:10.1007/s11263-010-0390-2.</a:t>
            </a:r>
          </a:p>
          <a:p>
            <a:r>
              <a:rPr lang="en-US" sz="2400" dirty="0"/>
              <a:t>Takeda, H., </a:t>
            </a:r>
            <a:r>
              <a:rPr lang="en-US" sz="2400" dirty="0" err="1"/>
              <a:t>Farsiu</a:t>
            </a:r>
            <a:r>
              <a:rPr lang="en-US" sz="2400" dirty="0"/>
              <a:t>, S., &amp; </a:t>
            </a:r>
            <a:r>
              <a:rPr lang="en-US" sz="2400" dirty="0" err="1"/>
              <a:t>Milanfar</a:t>
            </a:r>
            <a:r>
              <a:rPr lang="en-US" sz="2400" dirty="0"/>
              <a:t>, P. (2007). Kernel regression for image processing and reconstruction. IEEE Transactions on Image Processing, 16(2), 349-366. doi:10.1109/TIP.2006.888330.</a:t>
            </a:r>
          </a:p>
        </p:txBody>
      </p:sp>
    </p:spTree>
    <p:extLst>
      <p:ext uri="{BB962C8B-B14F-4D97-AF65-F5344CB8AC3E}">
        <p14:creationId xmlns:p14="http://schemas.microsoft.com/office/powerpoint/2010/main" val="3456187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66FD-3DC2-4A24-AF2E-1C04A82AF0C6}"/>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80FBC2F-EB16-C91C-D501-924C4107DE64}"/>
              </a:ext>
            </a:extLst>
          </p:cNvPr>
          <p:cNvSpPr>
            <a:spLocks noGrp="1"/>
          </p:cNvSpPr>
          <p:nvPr>
            <p:ph idx="1"/>
          </p:nvPr>
        </p:nvSpPr>
        <p:spPr/>
        <p:txBody>
          <a:bodyPr/>
          <a:lstStyle/>
          <a:p>
            <a:r>
              <a:rPr lang="en-US" sz="2400" dirty="0"/>
              <a:t>Jia, J., Tai, Y. W., Tang, C. K., &amp; Chan, C. S. (2011). Nonlinear camera response functions and image deblurring: Theoretical analysis and practice. IEEE Transactions on Pattern Analysis and Machine Intelligence, 35(10), 2498-2512. doi:10.1109/TPAMI.2011.242.</a:t>
            </a:r>
          </a:p>
          <a:p>
            <a:r>
              <a:rPr lang="en-US" sz="2400" dirty="0"/>
              <a:t>Bao, W., Lai, W. S., Ma, C., Zhang, X., Gao, Z., &amp; Yang, M. H. (2019). Depth-aware video frame interpolation. Proceedings of the IEEE/CVF Conference on Computer Vision and Pattern Recognition (CVPR), 3703-3712. doi:10.1109/CVPR.2019.00382</a:t>
            </a:r>
          </a:p>
          <a:p>
            <a:pPr marL="0" indent="0">
              <a:buNone/>
            </a:pPr>
            <a:endParaRPr lang="en-US" dirty="0"/>
          </a:p>
        </p:txBody>
      </p:sp>
    </p:spTree>
    <p:extLst>
      <p:ext uri="{BB962C8B-B14F-4D97-AF65-F5344CB8AC3E}">
        <p14:creationId xmlns:p14="http://schemas.microsoft.com/office/powerpoint/2010/main" val="92251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29B3-0956-09F6-618B-E214F5E7D2EA}"/>
              </a:ext>
            </a:extLst>
          </p:cNvPr>
          <p:cNvSpPr>
            <a:spLocks noGrp="1"/>
          </p:cNvSpPr>
          <p:nvPr>
            <p:ph type="title"/>
          </p:nvPr>
        </p:nvSpPr>
        <p:spPr/>
        <p:txBody>
          <a:bodyPr/>
          <a:lstStyle/>
          <a:p>
            <a:pPr algn="ctr"/>
            <a:r>
              <a:rPr lang="en-US" dirty="0"/>
              <a:t>Methods - Cubic Spline Interpolation</a:t>
            </a:r>
          </a:p>
        </p:txBody>
      </p:sp>
      <p:sp>
        <p:nvSpPr>
          <p:cNvPr id="3" name="Content Placeholder 2">
            <a:extLst>
              <a:ext uri="{FF2B5EF4-FFF2-40B4-BE49-F238E27FC236}">
                <a16:creationId xmlns:a16="http://schemas.microsoft.com/office/drawing/2014/main" id="{C04D649C-6206-BE6A-924A-9D254A3BEBC2}"/>
              </a:ext>
            </a:extLst>
          </p:cNvPr>
          <p:cNvSpPr>
            <a:spLocks noGrp="1"/>
          </p:cNvSpPr>
          <p:nvPr>
            <p:ph idx="1"/>
          </p:nvPr>
        </p:nvSpPr>
        <p:spPr/>
        <p:txBody>
          <a:bodyPr/>
          <a:lstStyle/>
          <a:p>
            <a:r>
              <a:rPr lang="en-US" b="0" i="0" dirty="0">
                <a:effectLst/>
                <a:latin typeface="Söhne"/>
              </a:rPr>
              <a:t>Our project's methodology is structured into stages, focusing on data preparation, detailed implementation, and rigorous validation to assess spline interpolation's effectiveness in enhancing video frame rates.</a:t>
            </a:r>
          </a:p>
        </p:txBody>
      </p:sp>
    </p:spTree>
    <p:extLst>
      <p:ext uri="{BB962C8B-B14F-4D97-AF65-F5344CB8AC3E}">
        <p14:creationId xmlns:p14="http://schemas.microsoft.com/office/powerpoint/2010/main" val="350188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9347-10BB-622A-EC67-CE59F375B87F}"/>
              </a:ext>
            </a:extLst>
          </p:cNvPr>
          <p:cNvSpPr>
            <a:spLocks noGrp="1"/>
          </p:cNvSpPr>
          <p:nvPr>
            <p:ph type="title"/>
          </p:nvPr>
        </p:nvSpPr>
        <p:spPr/>
        <p:txBody>
          <a:bodyPr/>
          <a:lstStyle/>
          <a:p>
            <a:r>
              <a:rPr lang="en-US" dirty="0"/>
              <a:t>Data Selection and Preparation</a:t>
            </a:r>
            <a:br>
              <a:rPr lang="en-US" dirty="0"/>
            </a:br>
            <a:endParaRPr lang="en-US" dirty="0"/>
          </a:p>
        </p:txBody>
      </p:sp>
      <p:sp>
        <p:nvSpPr>
          <p:cNvPr id="3" name="Content Placeholder 2">
            <a:extLst>
              <a:ext uri="{FF2B5EF4-FFF2-40B4-BE49-F238E27FC236}">
                <a16:creationId xmlns:a16="http://schemas.microsoft.com/office/drawing/2014/main" id="{34DF4BE7-A2DF-B31C-8D96-F14E386FAC6A}"/>
              </a:ext>
            </a:extLst>
          </p:cNvPr>
          <p:cNvSpPr>
            <a:spLocks noGrp="1"/>
          </p:cNvSpPr>
          <p:nvPr>
            <p:ph idx="1"/>
          </p:nvPr>
        </p:nvSpPr>
        <p:spPr/>
        <p:txBody>
          <a:bodyPr/>
          <a:lstStyle/>
          <a:p>
            <a:r>
              <a:rPr lang="en-US" dirty="0"/>
              <a:t>Video Dataset Acquisition: We selected a representative video from YouTube, which has a native playback rate of 30 fps, aligning with typical digital video standards. This choice reflects real-world media consumption and ensures the relevance of our research.</a:t>
            </a:r>
          </a:p>
          <a:p>
            <a:r>
              <a:rPr lang="en-US" dirty="0"/>
              <a:t>Data Conditioning for Analysis: To emphasize the need for frame rate enhancement and to manage computational demands, we down-sampled the video from 30 fps to 10 fps. We also shortened the video to 15 seconds, balancing the need for sufficient data with processing efficiency.</a:t>
            </a:r>
          </a:p>
        </p:txBody>
      </p:sp>
    </p:spTree>
    <p:extLst>
      <p:ext uri="{BB962C8B-B14F-4D97-AF65-F5344CB8AC3E}">
        <p14:creationId xmlns:p14="http://schemas.microsoft.com/office/powerpoint/2010/main" val="66130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F8B8-CB2B-2287-B059-D657A10476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C5FC53-8F35-03A5-D4D7-23ADE9D2F02D}"/>
              </a:ext>
            </a:extLst>
          </p:cNvPr>
          <p:cNvSpPr>
            <a:spLocks noGrp="1"/>
          </p:cNvSpPr>
          <p:nvPr>
            <p:ph idx="1"/>
          </p:nvPr>
        </p:nvSpPr>
        <p:spPr/>
        <p:txBody>
          <a:bodyPr/>
          <a:lstStyle/>
          <a:p>
            <a:r>
              <a:rPr lang="en-US" dirty="0"/>
              <a:t>Input Dataset Synthesis: The resulting 10 fps, 15-second video segment serves as our input dataset. This prepared video provides a controlled testing environment to showcase the spline interpolation technique and benchmarks the quality improvement post-interpolation.</a:t>
            </a:r>
          </a:p>
        </p:txBody>
      </p:sp>
    </p:spTree>
    <p:extLst>
      <p:ext uri="{BB962C8B-B14F-4D97-AF65-F5344CB8AC3E}">
        <p14:creationId xmlns:p14="http://schemas.microsoft.com/office/powerpoint/2010/main" val="223385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CA93-8EA8-4B23-6E22-985B361F3BCE}"/>
              </a:ext>
            </a:extLst>
          </p:cNvPr>
          <p:cNvSpPr>
            <a:spLocks noGrp="1"/>
          </p:cNvSpPr>
          <p:nvPr>
            <p:ph type="title"/>
          </p:nvPr>
        </p:nvSpPr>
        <p:spPr/>
        <p:txBody>
          <a:bodyPr/>
          <a:lstStyle/>
          <a:p>
            <a:pPr algn="ctr"/>
            <a:r>
              <a:rPr lang="en-US" dirty="0"/>
              <a:t>Implementation Details</a:t>
            </a:r>
          </a:p>
        </p:txBody>
      </p:sp>
      <p:sp>
        <p:nvSpPr>
          <p:cNvPr id="3" name="Content Placeholder 2">
            <a:extLst>
              <a:ext uri="{FF2B5EF4-FFF2-40B4-BE49-F238E27FC236}">
                <a16:creationId xmlns:a16="http://schemas.microsoft.com/office/drawing/2014/main" id="{2822E675-7813-63E9-3A79-34E73A345BE2}"/>
              </a:ext>
            </a:extLst>
          </p:cNvPr>
          <p:cNvSpPr>
            <a:spLocks noGrp="1"/>
          </p:cNvSpPr>
          <p:nvPr>
            <p:ph idx="1"/>
          </p:nvPr>
        </p:nvSpPr>
        <p:spPr>
          <a:xfrm>
            <a:off x="838200" y="1690692"/>
            <a:ext cx="10515600" cy="4351338"/>
          </a:xfrm>
        </p:spPr>
        <p:txBody>
          <a:bodyPr/>
          <a:lstStyle/>
          <a:p>
            <a:r>
              <a:rPr lang="en-US" dirty="0"/>
              <a:t>We employed spline interpolation to increase video frame rates, involving video processing, mathematical techniques, and video reconstruction. </a:t>
            </a:r>
          </a:p>
          <a:p>
            <a:r>
              <a:rPr lang="en-US" dirty="0"/>
              <a:t>Python: Chosen for its robust scientific and video processing libraries.</a:t>
            </a:r>
          </a:p>
          <a:p>
            <a:r>
              <a:rPr lang="en-US" dirty="0"/>
              <a:t>OpenCV: Provided tools for video handling—loading, frame extraction, and video writing.</a:t>
            </a:r>
          </a:p>
          <a:p>
            <a:r>
              <a:rPr lang="en-US" dirty="0"/>
              <a:t>SciPy: Utilized for its </a:t>
            </a:r>
            <a:r>
              <a:rPr lang="en-US" dirty="0" err="1"/>
              <a:t>CubicSpline</a:t>
            </a:r>
            <a:r>
              <a:rPr lang="en-US" dirty="0"/>
              <a:t> module, aiding in smooth curve creation between frames.</a:t>
            </a:r>
          </a:p>
          <a:p>
            <a:r>
              <a:rPr lang="en-US" dirty="0"/>
              <a:t>NumPy: Facilitated efficient numerical operations on frame arrays.</a:t>
            </a:r>
          </a:p>
          <a:p>
            <a:endParaRPr lang="en-US" dirty="0"/>
          </a:p>
        </p:txBody>
      </p:sp>
    </p:spTree>
    <p:extLst>
      <p:ext uri="{BB962C8B-B14F-4D97-AF65-F5344CB8AC3E}">
        <p14:creationId xmlns:p14="http://schemas.microsoft.com/office/powerpoint/2010/main" val="257745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86FA-D385-A1AD-A23F-2F9AFAB00895}"/>
              </a:ext>
            </a:extLst>
          </p:cNvPr>
          <p:cNvSpPr>
            <a:spLocks noGrp="1"/>
          </p:cNvSpPr>
          <p:nvPr>
            <p:ph type="title"/>
          </p:nvPr>
        </p:nvSpPr>
        <p:spPr>
          <a:xfrm>
            <a:off x="838200" y="190958"/>
            <a:ext cx="10515600" cy="1325563"/>
          </a:xfrm>
        </p:spPr>
        <p:txBody>
          <a:bodyPr/>
          <a:lstStyle/>
          <a:p>
            <a:pPr algn="ctr"/>
            <a:r>
              <a:rPr lang="en-US" dirty="0"/>
              <a:t>Cubic Spline Interpolation Technique</a:t>
            </a:r>
          </a:p>
        </p:txBody>
      </p:sp>
      <p:sp>
        <p:nvSpPr>
          <p:cNvPr id="3" name="Content Placeholder 2">
            <a:extLst>
              <a:ext uri="{FF2B5EF4-FFF2-40B4-BE49-F238E27FC236}">
                <a16:creationId xmlns:a16="http://schemas.microsoft.com/office/drawing/2014/main" id="{CA25C5A6-E29E-1C6D-A3CE-EA677E2DC75F}"/>
              </a:ext>
            </a:extLst>
          </p:cNvPr>
          <p:cNvSpPr>
            <a:spLocks noGrp="1"/>
          </p:cNvSpPr>
          <p:nvPr>
            <p:ph idx="1"/>
          </p:nvPr>
        </p:nvSpPr>
        <p:spPr>
          <a:xfrm>
            <a:off x="838200" y="1253331"/>
            <a:ext cx="10515600" cy="4351338"/>
          </a:xfrm>
        </p:spPr>
        <p:txBody>
          <a:bodyPr/>
          <a:lstStyle/>
          <a:p>
            <a:r>
              <a:rPr lang="en-US" dirty="0"/>
              <a:t>We applied cubic spline interpolation to enhance video frame rates, which smoothly transitions between frames.</a:t>
            </a:r>
          </a:p>
          <a:p>
            <a:r>
              <a:rPr lang="en-US" dirty="0"/>
              <a:t>Theoretical Basis:</a:t>
            </a:r>
          </a:p>
          <a:p>
            <a:r>
              <a:rPr lang="en-US" dirty="0"/>
              <a:t>Cubic splines are third-degree polynomials defined piecewise, ensuring smooth first and second derivatives at frame junctions. They interpolate frames using a function S(x) over an interval [xi, xi+1], calculated as:</a:t>
            </a:r>
          </a:p>
          <a:p>
            <a:r>
              <a:rPr lang="en-US" dirty="0"/>
              <a:t>S(x)=ai​+bi​(x−xi​)+ci​(x−xi​)2+di​(x−xi​)3</a:t>
            </a:r>
          </a:p>
          <a:p>
            <a:r>
              <a:rPr lang="en-US" dirty="0"/>
              <a:t>Coefficients </a:t>
            </a:r>
            <a:r>
              <a:rPr lang="en-US" i="1" dirty="0">
                <a:effectLst/>
                <a:latin typeface="KaTeX_Math"/>
              </a:rPr>
              <a:t>ai</a:t>
            </a:r>
            <a:r>
              <a:rPr lang="en-US" dirty="0">
                <a:effectLst/>
                <a:latin typeface="KaTeX_Main"/>
              </a:rPr>
              <a:t>​</a:t>
            </a:r>
            <a:r>
              <a:rPr lang="en-US" dirty="0"/>
              <a:t>, </a:t>
            </a:r>
            <a:r>
              <a:rPr lang="en-US" i="1" dirty="0">
                <a:effectLst/>
                <a:latin typeface="KaTeX_Math"/>
              </a:rPr>
              <a:t>bi</a:t>
            </a:r>
            <a:r>
              <a:rPr lang="en-US" dirty="0">
                <a:effectLst/>
                <a:latin typeface="KaTeX_Main"/>
              </a:rPr>
              <a:t>​</a:t>
            </a:r>
            <a:r>
              <a:rPr lang="en-US" dirty="0"/>
              <a:t>, </a:t>
            </a:r>
            <a:r>
              <a:rPr lang="en-US" i="1" dirty="0">
                <a:effectLst/>
                <a:latin typeface="KaTeX_Math"/>
              </a:rPr>
              <a:t>ci</a:t>
            </a:r>
            <a:r>
              <a:rPr lang="en-US" dirty="0">
                <a:effectLst/>
                <a:latin typeface="KaTeX_Main"/>
              </a:rPr>
              <a:t>​</a:t>
            </a:r>
            <a:r>
              <a:rPr lang="en-US" dirty="0"/>
              <a:t>, and </a:t>
            </a:r>
            <a:r>
              <a:rPr lang="en-US" i="1" dirty="0">
                <a:latin typeface="KaTeX_Math"/>
              </a:rPr>
              <a:t>di</a:t>
            </a:r>
            <a:r>
              <a:rPr lang="en-US" i="1" dirty="0">
                <a:latin typeface="KaTeX_Main"/>
              </a:rPr>
              <a:t> </a:t>
            </a:r>
            <a:r>
              <a:rPr lang="en-US" dirty="0"/>
              <a:t>are computed to match pixel intensities of the frames and maintain derivative continuity.</a:t>
            </a:r>
          </a:p>
        </p:txBody>
      </p:sp>
    </p:spTree>
    <p:extLst>
      <p:ext uri="{BB962C8B-B14F-4D97-AF65-F5344CB8AC3E}">
        <p14:creationId xmlns:p14="http://schemas.microsoft.com/office/powerpoint/2010/main" val="43508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8AA3-EBE2-8097-04FB-AD7E8CEE7AA4}"/>
              </a:ext>
            </a:extLst>
          </p:cNvPr>
          <p:cNvSpPr>
            <a:spLocks noGrp="1"/>
          </p:cNvSpPr>
          <p:nvPr>
            <p:ph type="title"/>
          </p:nvPr>
        </p:nvSpPr>
        <p:spPr>
          <a:xfrm>
            <a:off x="838200" y="256272"/>
            <a:ext cx="10515600" cy="1325563"/>
          </a:xfrm>
        </p:spPr>
        <p:txBody>
          <a:bodyPr/>
          <a:lstStyle/>
          <a:p>
            <a:pPr algn="ctr"/>
            <a:r>
              <a:rPr lang="en-US" dirty="0"/>
              <a:t>Interpolation Process</a:t>
            </a:r>
          </a:p>
        </p:txBody>
      </p:sp>
      <p:sp>
        <p:nvSpPr>
          <p:cNvPr id="3" name="Content Placeholder 2">
            <a:extLst>
              <a:ext uri="{FF2B5EF4-FFF2-40B4-BE49-F238E27FC236}">
                <a16:creationId xmlns:a16="http://schemas.microsoft.com/office/drawing/2014/main" id="{BA91EAD1-2D6B-D00D-BD11-D8AD1C571D95}"/>
              </a:ext>
            </a:extLst>
          </p:cNvPr>
          <p:cNvSpPr>
            <a:spLocks noGrp="1"/>
          </p:cNvSpPr>
          <p:nvPr>
            <p:ph idx="1"/>
          </p:nvPr>
        </p:nvSpPr>
        <p:spPr>
          <a:xfrm>
            <a:off x="838200" y="1253331"/>
            <a:ext cx="10515600" cy="4351338"/>
          </a:xfrm>
        </p:spPr>
        <p:txBody>
          <a:bodyPr/>
          <a:lstStyle/>
          <a:p>
            <a:pPr marL="0" indent="0">
              <a:buNone/>
            </a:pPr>
            <a:r>
              <a:rPr lang="en-US" dirty="0"/>
              <a:t>To simulate a higher frame rate, we insert extra frames using these steps:</a:t>
            </a:r>
          </a:p>
          <a:p>
            <a:r>
              <a:rPr lang="en-US" dirty="0"/>
              <a:t>Coefficient Calculation: Compute cubic spline coefficients from pixel intensities at each frame location.</a:t>
            </a:r>
          </a:p>
          <a:p>
            <a:r>
              <a:rPr lang="en-US" dirty="0"/>
              <a:t>Frame Synthesis: Use coefficients to calculate new pixel values for intermediate frames, spacing them evenly between current frames.</a:t>
            </a:r>
          </a:p>
          <a:p>
            <a:r>
              <a:rPr lang="en-US" dirty="0"/>
              <a:t>Color Channel Handling: Apply the process to red, green, and blue channels separately to maintain color integrity.</a:t>
            </a:r>
          </a:p>
          <a:p>
            <a:r>
              <a:rPr lang="en-US" dirty="0"/>
              <a:t>Repeatedly applying these steps yields a series of interpolated frames, resulting in a smoother video with a higher frame rate.</a:t>
            </a:r>
          </a:p>
          <a:p>
            <a:endParaRPr lang="en-US" dirty="0"/>
          </a:p>
        </p:txBody>
      </p:sp>
    </p:spTree>
    <p:extLst>
      <p:ext uri="{BB962C8B-B14F-4D97-AF65-F5344CB8AC3E}">
        <p14:creationId xmlns:p14="http://schemas.microsoft.com/office/powerpoint/2010/main" val="862608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sm-template--red-line--2022-16x9" id="{59E6B659-1BF0-C045-908C-7BB0F279CF66}" vid="{B30B832C-B9EE-354A-912D-860CA6D30FD2}"/>
    </a:ext>
  </a:extLst>
</a:theme>
</file>

<file path=docProps/app.xml><?xml version="1.0" encoding="utf-8"?>
<Properties xmlns="http://schemas.openxmlformats.org/officeDocument/2006/extended-properties" xmlns:vt="http://schemas.openxmlformats.org/officeDocument/2006/docPropsVTypes">
  <Template>nsm-template--red-line--2022-16x9</Template>
  <TotalTime>116</TotalTime>
  <Words>2208</Words>
  <Application>Microsoft Macintosh PowerPoint</Application>
  <PresentationFormat>Widescreen</PresentationFormat>
  <Paragraphs>120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KaTeX_Main</vt:lpstr>
      <vt:lpstr>KaTeX_Math</vt:lpstr>
      <vt:lpstr>Söhne</vt:lpstr>
      <vt:lpstr>Trebuchet MS</vt:lpstr>
      <vt:lpstr>Office Theme</vt:lpstr>
      <vt:lpstr>Video Frame Interpolation</vt:lpstr>
      <vt:lpstr>Introduction</vt:lpstr>
      <vt:lpstr>Spline interpolation</vt:lpstr>
      <vt:lpstr>Methods - Cubic Spline Interpolation</vt:lpstr>
      <vt:lpstr>Data Selection and Preparation </vt:lpstr>
      <vt:lpstr>PowerPoint Presentation</vt:lpstr>
      <vt:lpstr>Implementation Details</vt:lpstr>
      <vt:lpstr>Cubic Spline Interpolation Technique</vt:lpstr>
      <vt:lpstr>Interpolation Process</vt:lpstr>
      <vt:lpstr>Detailed Interpolation Process</vt:lpstr>
      <vt:lpstr>Detailed Interpolation Process</vt:lpstr>
      <vt:lpstr>Evaluation Metrics</vt:lpstr>
      <vt:lpstr>Computational Approach</vt:lpstr>
      <vt:lpstr>Results of Metrics Evaluation for Interpolated video </vt:lpstr>
      <vt:lpstr>PowerPoint Presentation</vt:lpstr>
      <vt:lpstr>Interpretation</vt:lpstr>
      <vt:lpstr>State-of-the-Art Comparison</vt:lpstr>
      <vt:lpstr>Phase-Based Implementation</vt:lpstr>
      <vt:lpstr>Phase-Based Results</vt:lpstr>
      <vt:lpstr>Comparison with Spline Interpolation</vt:lpstr>
      <vt:lpstr>Results and Graphical Analysis</vt:lpstr>
      <vt:lpstr>SSIM Comparison Graph Interpretation</vt:lpstr>
      <vt:lpstr>PowerPoint Presentation</vt:lpstr>
      <vt:lpstr>PSNR Evaluation Summary</vt:lpstr>
      <vt:lpstr>Graphical Results Interpretation</vt:lpstr>
      <vt:lpstr>Conclusion</vt:lpstr>
      <vt:lpstr>PowerPoint Presentation</vt:lpstr>
      <vt:lpstr>PowerPoint Presentation</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Arjun N</dc:creator>
  <cp:lastModifiedBy>Rao, Arjun N</cp:lastModifiedBy>
  <cp:revision>71</cp:revision>
  <dcterms:created xsi:type="dcterms:W3CDTF">2024-04-29T19:52:15Z</dcterms:created>
  <dcterms:modified xsi:type="dcterms:W3CDTF">2024-04-29T22:37:32Z</dcterms:modified>
</cp:coreProperties>
</file>