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3"/>
  </p:notesMasterIdLst>
  <p:sldIdLst>
    <p:sldId id="256" r:id="rId2"/>
    <p:sldId id="370" r:id="rId3"/>
    <p:sldId id="257" r:id="rId4"/>
    <p:sldId id="258" r:id="rId5"/>
    <p:sldId id="259" r:id="rId6"/>
    <p:sldId id="261" r:id="rId7"/>
    <p:sldId id="371" r:id="rId8"/>
    <p:sldId id="372" r:id="rId9"/>
    <p:sldId id="262" r:id="rId10"/>
    <p:sldId id="263" r:id="rId11"/>
    <p:sldId id="264" r:id="rId12"/>
    <p:sldId id="265" r:id="rId13"/>
    <p:sldId id="266" r:id="rId14"/>
    <p:sldId id="267" r:id="rId15"/>
    <p:sldId id="268" r:id="rId16"/>
    <p:sldId id="269" r:id="rId17"/>
    <p:sldId id="271" r:id="rId18"/>
    <p:sldId id="273" r:id="rId19"/>
    <p:sldId id="274" r:id="rId20"/>
    <p:sldId id="275" r:id="rId21"/>
    <p:sldId id="276" r:id="rId22"/>
    <p:sldId id="277" r:id="rId23"/>
    <p:sldId id="282" r:id="rId24"/>
    <p:sldId id="285" r:id="rId25"/>
    <p:sldId id="286" r:id="rId26"/>
    <p:sldId id="287" r:id="rId27"/>
    <p:sldId id="288" r:id="rId28"/>
    <p:sldId id="293" r:id="rId29"/>
    <p:sldId id="289" r:id="rId30"/>
    <p:sldId id="290" r:id="rId31"/>
    <p:sldId id="291" r:id="rId32"/>
    <p:sldId id="292" r:id="rId33"/>
    <p:sldId id="294" r:id="rId34"/>
    <p:sldId id="296" r:id="rId35"/>
    <p:sldId id="297" r:id="rId36"/>
    <p:sldId id="298" r:id="rId37"/>
    <p:sldId id="299" r:id="rId38"/>
    <p:sldId id="300" r:id="rId39"/>
    <p:sldId id="365" r:id="rId40"/>
    <p:sldId id="366" r:id="rId41"/>
    <p:sldId id="301" r:id="rId42"/>
    <p:sldId id="340" r:id="rId43"/>
    <p:sldId id="302" r:id="rId44"/>
    <p:sldId id="304" r:id="rId45"/>
    <p:sldId id="342" r:id="rId46"/>
    <p:sldId id="305" r:id="rId47"/>
    <p:sldId id="343" r:id="rId48"/>
    <p:sldId id="307" r:id="rId49"/>
    <p:sldId id="308" r:id="rId50"/>
    <p:sldId id="309" r:id="rId51"/>
    <p:sldId id="310" r:id="rId52"/>
    <p:sldId id="311" r:id="rId53"/>
    <p:sldId id="314" r:id="rId54"/>
    <p:sldId id="306" r:id="rId55"/>
    <p:sldId id="315" r:id="rId56"/>
    <p:sldId id="316" r:id="rId57"/>
    <p:sldId id="317" r:id="rId58"/>
    <p:sldId id="318" r:id="rId59"/>
    <p:sldId id="320" r:id="rId60"/>
    <p:sldId id="322" r:id="rId61"/>
    <p:sldId id="323" r:id="rId62"/>
    <p:sldId id="324" r:id="rId63"/>
    <p:sldId id="36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9" r:id="rId78"/>
    <p:sldId id="338" r:id="rId79"/>
    <p:sldId id="344" r:id="rId80"/>
    <p:sldId id="345" r:id="rId81"/>
    <p:sldId id="348" r:id="rId82"/>
    <p:sldId id="346" r:id="rId83"/>
    <p:sldId id="349" r:id="rId84"/>
    <p:sldId id="350" r:id="rId85"/>
    <p:sldId id="352" r:id="rId86"/>
    <p:sldId id="353" r:id="rId87"/>
    <p:sldId id="354" r:id="rId88"/>
    <p:sldId id="363" r:id="rId89"/>
    <p:sldId id="356" r:id="rId90"/>
    <p:sldId id="357" r:id="rId91"/>
    <p:sldId id="358" r:id="rId92"/>
    <p:sldId id="359" r:id="rId93"/>
    <p:sldId id="360" r:id="rId94"/>
    <p:sldId id="361" r:id="rId95"/>
    <p:sldId id="362" r:id="rId96"/>
    <p:sldId id="351" r:id="rId97"/>
    <p:sldId id="319" r:id="rId98"/>
    <p:sldId id="321" r:id="rId99"/>
    <p:sldId id="368" r:id="rId100"/>
    <p:sldId id="367" r:id="rId101"/>
    <p:sldId id="284" r:id="rId10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BBA3D3-3D8E-48AC-934A-04F9E4C713FE}">
  <a:tblStyle styleId="{21BBA3D3-3D8E-48AC-934A-04F9E4C713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68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168555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6080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095b55a90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095b55a9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8945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095b55a90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095b55a90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158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095b55a90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095b55a90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0453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b095b55a90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b095b55a90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937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b095b55a90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b095b55a90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114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095b55a90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b095b55a90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951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b095b55a90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b095b55a90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463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b095b55a90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b095b55a90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147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095b55a90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095b55a90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9426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b095b55a90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b095b55a90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308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095b55a9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095b55a9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7361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b095b55a90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b095b55a90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3689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b095b55a90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b095b55a90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147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b095b55a9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b095b55a9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536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b095b55a9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b095b55a9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2721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b095b55a90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b095b55a90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2345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095b55a90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095b55a90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9322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b095b55a90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b095b55a90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046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b095b55a90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b095b55a90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612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b095b55a90_1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b095b55a90_1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4421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70.png"/><Relationship Id="rId5" Type="http://schemas.openxmlformats.org/officeDocument/2006/relationships/image" Target="../media/image23.png"/><Relationship Id="rId4" Type="http://schemas.openxmlformats.org/officeDocument/2006/relationships/image" Target="../media/image8.png"/></Relationships>
</file>

<file path=ppt/slides/_rels/slide101.xml.rels><?xml version="1.0" encoding="UTF-8" standalone="yes"?>
<Relationships xmlns="http://schemas.openxmlformats.org/package/2006/relationships"><Relationship Id="rId8" Type="http://schemas.openxmlformats.org/officeDocument/2006/relationships/hyperlink" Target="https://www.w3schools.com/html/html_css.asp" TargetMode="External"/><Relationship Id="rId3" Type="http://schemas.openxmlformats.org/officeDocument/2006/relationships/hyperlink" Target="https://developer.mozilla.org/en-US/docs/Web/CSS" TargetMode="External"/><Relationship Id="rId7" Type="http://schemas.openxmlformats.org/officeDocument/2006/relationships/hyperlink" Target="https://colorhunt.co/"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www.w3schools.com/css/default.asp" TargetMode="External"/><Relationship Id="rId5" Type="http://schemas.openxmlformats.org/officeDocument/2006/relationships/hyperlink" Target="https://www.w3schools.com/cssref/css_default_values.asp" TargetMode="External"/><Relationship Id="rId4" Type="http://schemas.openxmlformats.org/officeDocument/2006/relationships/hyperlink" Target="https://developer.mozilla.org/en-US/docs/Web/CSS/color_valu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css/css_combinators.asp" TargetMode="External"/><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www.w3schools.com/css/css_attribute_selectors.asp" TargetMode="External"/><Relationship Id="rId5" Type="http://schemas.openxmlformats.org/officeDocument/2006/relationships/hyperlink" Target="https://www.w3schools.com/css/css_pseudo_elements.asp" TargetMode="External"/><Relationship Id="rId4" Type="http://schemas.openxmlformats.org/officeDocument/2006/relationships/hyperlink" Target="https://www.w3schools.com/css/css_pseudo_classes.asp"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cssref/sel_class.asp" TargetMode="External"/><Relationship Id="rId7" Type="http://schemas.openxmlformats.org/officeDocument/2006/relationships/hyperlink" Target="https://www.w3schools.com/cssref/sel_element_comma.asp"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www.w3schools.com/cssref/sel_element.asp" TargetMode="External"/><Relationship Id="rId5" Type="http://schemas.openxmlformats.org/officeDocument/2006/relationships/hyperlink" Target="https://www.w3schools.com/cssref/sel_all.asp" TargetMode="External"/><Relationship Id="rId4" Type="http://schemas.openxmlformats.org/officeDocument/2006/relationships/hyperlink" Target="https://www.w3schools.com/cssref/sel_id.asp"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mozilla.org/en-US/docs/Web/CSS/color_value" TargetMode="External"/><Relationship Id="rId2" Type="http://schemas.openxmlformats.org/officeDocument/2006/relationships/hyperlink" Target="https://www.w3schools.com/colors/colors_names.asp" TargetMode="Externa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hyperlink" Target="https://colorhunt.c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5" Type="http://schemas.openxmlformats.org/officeDocument/2006/relationships/image" Target="../media/image46.png"/><Relationship Id="rId4" Type="http://schemas.openxmlformats.org/officeDocument/2006/relationships/image" Target="../media/image4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 Id="rId4" Type="http://schemas.openxmlformats.org/officeDocument/2006/relationships/image" Target="../media/image5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s://fonts.google.com/" TargetMode="Externa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hyperlink" Target="https://icons.getbootstrap.com/" TargetMode="External"/><Relationship Id="rId2" Type="http://schemas.openxmlformats.org/officeDocument/2006/relationships/hyperlink" Target="https://fontawesome.com/" TargetMode="External"/><Relationship Id="rId1" Type="http://schemas.openxmlformats.org/officeDocument/2006/relationships/slideLayout" Target="../slideLayouts/slideLayout4.xml"/><Relationship Id="rId4" Type="http://schemas.openxmlformats.org/officeDocument/2006/relationships/hyperlink" Target="https://material.io/resources/icons" TargetMode="External"/></Relationships>
</file>

<file path=ppt/slides/_rels/slide9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r>
              <a:rPr lang="en-US" sz="5400" dirty="0">
                <a:highlight>
                  <a:srgbClr val="FFFFFF"/>
                </a:highlight>
              </a:rPr>
              <a:t>HTML Styles - </a:t>
            </a:r>
            <a:r>
              <a:rPr lang="en-US" sz="5400" dirty="0" smtClean="0">
                <a:highlight>
                  <a:srgbClr val="FFFFFF"/>
                </a:highlight>
              </a:rPr>
              <a:t>CSS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Cascading Style Sheets</a:t>
            </a:r>
            <a:endParaRPr dirty="0"/>
          </a:p>
        </p:txBody>
      </p:sp>
      <p:sp>
        <p:nvSpPr>
          <p:cNvPr id="3" name="Rectangle 2"/>
          <p:cNvSpPr/>
          <p:nvPr/>
        </p:nvSpPr>
        <p:spPr>
          <a:xfrm>
            <a:off x="6012874" y="4603903"/>
            <a:ext cx="2754280" cy="307777"/>
          </a:xfrm>
          <a:prstGeom prst="rect">
            <a:avLst/>
          </a:prstGeom>
        </p:spPr>
        <p:txBody>
          <a:bodyPr wrap="none">
            <a:spAutoFit/>
          </a:bodyPr>
          <a:lstStyle/>
          <a:p>
            <a:r>
              <a:rPr lang="en-US" dirty="0"/>
              <a:t>https://www.w3schools.com/css/</a:t>
            </a:r>
          </a:p>
        </p:txBody>
      </p:sp>
      <p:pic>
        <p:nvPicPr>
          <p:cNvPr id="31746" name="Picture 2" descr="GitHub - Viglino/iconicss: More than 900 pure CSS3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206" y="3770470"/>
            <a:ext cx="1141210" cy="11412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CSS</a:t>
            </a:r>
            <a:endParaRPr dirty="0"/>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dirty="0"/>
              <a:t>&lt;!DOCTYPE html</a:t>
            </a:r>
            <a:r>
              <a:rPr lang="en" sz="1400" dirty="0" smtClean="0"/>
              <a:t>&gt;</a:t>
            </a:r>
            <a:br>
              <a:rPr lang="en" sz="1400" dirty="0" smtClean="0"/>
            </a:br>
            <a:r>
              <a:rPr lang="en" sz="1400" dirty="0" smtClean="0"/>
              <a:t>&lt;</a:t>
            </a:r>
            <a:r>
              <a:rPr lang="en" sz="1400" dirty="0"/>
              <a:t>html</a:t>
            </a:r>
            <a:r>
              <a:rPr lang="en" sz="1400" dirty="0" smtClean="0"/>
              <a:t>&gt;</a:t>
            </a:r>
            <a:br>
              <a:rPr lang="en" sz="1400" dirty="0" smtClean="0"/>
            </a:br>
            <a:r>
              <a:rPr lang="en" sz="1400" dirty="0" smtClean="0"/>
              <a:t>&lt;</a:t>
            </a:r>
            <a:r>
              <a:rPr lang="en" sz="1400" dirty="0"/>
              <a:t>head</a:t>
            </a:r>
            <a:r>
              <a:rPr lang="en" sz="1400" dirty="0" smtClean="0"/>
              <a:t>&gt;</a:t>
            </a:r>
            <a:br>
              <a:rPr lang="en" sz="1400" dirty="0" smtClean="0"/>
            </a:br>
            <a:r>
              <a:rPr lang="en" sz="1400" dirty="0" smtClean="0"/>
              <a:t>&lt;style&gt;</a:t>
            </a:r>
            <a:br>
              <a:rPr lang="en" sz="1400" dirty="0" smtClean="0"/>
            </a:br>
            <a:r>
              <a:rPr lang="en" sz="1400" dirty="0" smtClean="0"/>
              <a:t>	p {  </a:t>
            </a:r>
          </a:p>
          <a:p>
            <a:pPr marL="0" lvl="0" indent="0" algn="l" rtl="0">
              <a:lnSpc>
                <a:spcPct val="100000"/>
              </a:lnSpc>
              <a:spcBef>
                <a:spcPts val="0"/>
              </a:spcBef>
              <a:spcAft>
                <a:spcPts val="0"/>
              </a:spcAft>
              <a:buNone/>
            </a:pPr>
            <a:r>
              <a:rPr lang="en" sz="1400" dirty="0"/>
              <a:t>	</a:t>
            </a:r>
            <a:r>
              <a:rPr lang="en" sz="1400" dirty="0" smtClean="0"/>
              <a:t>	color</a:t>
            </a:r>
            <a:r>
              <a:rPr lang="en" sz="1400" dirty="0"/>
              <a:t>: red</a:t>
            </a:r>
            <a:r>
              <a:rPr lang="en" sz="1400" dirty="0" smtClean="0"/>
              <a:t>;  </a:t>
            </a:r>
          </a:p>
          <a:p>
            <a:pPr marL="0" lvl="0" indent="0" algn="l" rtl="0">
              <a:lnSpc>
                <a:spcPct val="100000"/>
              </a:lnSpc>
              <a:spcBef>
                <a:spcPts val="0"/>
              </a:spcBef>
              <a:spcAft>
                <a:spcPts val="0"/>
              </a:spcAft>
              <a:buNone/>
            </a:pPr>
            <a:r>
              <a:rPr lang="en" sz="1400" dirty="0"/>
              <a:t>	</a:t>
            </a:r>
            <a:r>
              <a:rPr lang="en" sz="1400" dirty="0" smtClean="0"/>
              <a:t>	text-align</a:t>
            </a:r>
            <a:r>
              <a:rPr lang="en" sz="1400" dirty="0"/>
              <a:t>: center</a:t>
            </a:r>
            <a:r>
              <a:rPr lang="en" sz="1400" dirty="0" smtClean="0"/>
              <a:t>;</a:t>
            </a:r>
          </a:p>
          <a:p>
            <a:pPr marL="0" lvl="0" indent="0" algn="l" rtl="0">
              <a:lnSpc>
                <a:spcPct val="100000"/>
              </a:lnSpc>
              <a:spcBef>
                <a:spcPts val="0"/>
              </a:spcBef>
              <a:spcAft>
                <a:spcPts val="0"/>
              </a:spcAft>
              <a:buNone/>
            </a:pPr>
            <a:r>
              <a:rPr lang="en" sz="1400" dirty="0"/>
              <a:t>	</a:t>
            </a:r>
            <a:r>
              <a:rPr lang="en" sz="1400" dirty="0" smtClean="0"/>
              <a:t>} </a:t>
            </a:r>
            <a:br>
              <a:rPr lang="en" sz="1400" dirty="0" smtClean="0"/>
            </a:br>
            <a:r>
              <a:rPr lang="en" sz="1400" dirty="0" smtClean="0"/>
              <a:t>&lt;/</a:t>
            </a:r>
            <a:r>
              <a:rPr lang="en" sz="1400" dirty="0"/>
              <a:t>style</a:t>
            </a:r>
            <a:r>
              <a:rPr lang="en" sz="1400" dirty="0" smtClean="0"/>
              <a:t>&gt;</a:t>
            </a:r>
            <a:br>
              <a:rPr lang="en" sz="1400" dirty="0" smtClean="0"/>
            </a:br>
            <a:r>
              <a:rPr lang="en" sz="1400" dirty="0" smtClean="0"/>
              <a:t>&lt;/</a:t>
            </a:r>
            <a:r>
              <a:rPr lang="en" sz="1400" dirty="0"/>
              <a:t>head</a:t>
            </a:r>
            <a:r>
              <a:rPr lang="en" sz="1400" dirty="0" smtClean="0"/>
              <a:t>&gt;</a:t>
            </a:r>
            <a:br>
              <a:rPr lang="en" sz="1400" dirty="0" smtClean="0"/>
            </a:br>
            <a:r>
              <a:rPr lang="en" sz="1400" dirty="0" smtClean="0"/>
              <a:t>&lt;</a:t>
            </a:r>
            <a:r>
              <a:rPr lang="en" sz="1400" dirty="0"/>
              <a:t>body</a:t>
            </a:r>
            <a:r>
              <a:rPr lang="en" sz="1400" dirty="0" smtClean="0"/>
              <a:t>&gt;</a:t>
            </a:r>
            <a:br>
              <a:rPr lang="en" sz="1400" dirty="0" smtClean="0"/>
            </a:br>
            <a:r>
              <a:rPr lang="en" sz="1400" dirty="0" smtClean="0"/>
              <a:t>	&lt;</a:t>
            </a:r>
            <a:r>
              <a:rPr lang="en" sz="1400" dirty="0"/>
              <a:t>p&gt;Hello World!&lt;/p</a:t>
            </a:r>
            <a:r>
              <a:rPr lang="en" sz="1400" dirty="0" smtClean="0"/>
              <a:t>&gt;</a:t>
            </a:r>
            <a:br>
              <a:rPr lang="en" sz="1400" dirty="0" smtClean="0"/>
            </a:br>
            <a:r>
              <a:rPr lang="en" sz="1400" dirty="0" smtClean="0"/>
              <a:t>	&lt;</a:t>
            </a:r>
            <a:r>
              <a:rPr lang="en" sz="1400" dirty="0"/>
              <a:t>p&gt;These paragraphs are styled with CSS.&lt;/p</a:t>
            </a:r>
            <a:r>
              <a:rPr lang="en" sz="1400" dirty="0" smtClean="0"/>
              <a:t>&gt;</a:t>
            </a:r>
            <a:br>
              <a:rPr lang="en" sz="1400" dirty="0" smtClean="0"/>
            </a:br>
            <a:r>
              <a:rPr lang="en" sz="1400" dirty="0" smtClean="0"/>
              <a:t>&lt;/</a:t>
            </a:r>
            <a:r>
              <a:rPr lang="en" sz="1400" dirty="0"/>
              <a:t>body</a:t>
            </a:r>
            <a:r>
              <a:rPr lang="en" sz="1400" dirty="0" smtClean="0"/>
              <a:t>&gt;</a:t>
            </a:r>
            <a:br>
              <a:rPr lang="en" sz="1400" dirty="0" smtClean="0"/>
            </a:br>
            <a:r>
              <a:rPr lang="en" sz="1400" dirty="0" smtClean="0"/>
              <a:t>&lt;/</a:t>
            </a:r>
            <a:r>
              <a:rPr lang="en" sz="1400" dirty="0"/>
              <a:t>html&gt;</a:t>
            </a:r>
            <a:endParaRPr sz="14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a:xfrm>
            <a:off x="311699" y="1152475"/>
            <a:ext cx="8316911" cy="3416400"/>
          </a:xfrm>
        </p:spPr>
        <p:txBody>
          <a:bodyPr/>
          <a:lstStyle/>
          <a:p>
            <a:r>
              <a:rPr lang="en-US" dirty="0"/>
              <a:t>Cascading Style Sheets (CSS) is used to format the layout of a webpage</a:t>
            </a:r>
            <a:r>
              <a:rPr lang="en-US" dirty="0" smtClean="0"/>
              <a:t>.</a:t>
            </a:r>
          </a:p>
          <a:p>
            <a:r>
              <a:rPr lang="en" dirty="0" smtClean="0">
                <a:highlight>
                  <a:srgbClr val="FFFFFF"/>
                </a:highlight>
              </a:rPr>
              <a:t>CSS </a:t>
            </a:r>
            <a:r>
              <a:rPr lang="en" dirty="0" smtClean="0">
                <a:highlight>
                  <a:srgbClr val="FFFFFF"/>
                </a:highlight>
              </a:rPr>
              <a:t>Syntax</a:t>
            </a:r>
          </a:p>
          <a:p>
            <a:r>
              <a:rPr lang="en-US" dirty="0"/>
              <a:t>CSS </a:t>
            </a:r>
            <a:r>
              <a:rPr lang="en-US" dirty="0" smtClean="0"/>
              <a:t>Selectors (Id, Class, </a:t>
            </a:r>
            <a:r>
              <a:rPr lang="en-US" dirty="0"/>
              <a:t>Element</a:t>
            </a:r>
            <a:r>
              <a:rPr lang="en-US" dirty="0" smtClean="0"/>
              <a:t>)</a:t>
            </a:r>
            <a:endParaRPr lang="en-US" dirty="0" smtClean="0"/>
          </a:p>
          <a:p>
            <a:r>
              <a:rPr lang="en-US" dirty="0" smtClean="0"/>
              <a:t>How To Add CSS </a:t>
            </a:r>
            <a:r>
              <a:rPr lang="en-US" dirty="0"/>
              <a:t>(</a:t>
            </a:r>
            <a:r>
              <a:rPr lang="en-US" dirty="0">
                <a:sym typeface="Verdana"/>
              </a:rPr>
              <a:t>Inline, Internal, External</a:t>
            </a:r>
            <a:r>
              <a:rPr lang="en-US" dirty="0" smtClean="0">
                <a:sym typeface="Verdana"/>
              </a:rPr>
              <a:t>)</a:t>
            </a:r>
          </a:p>
          <a:p>
            <a:r>
              <a:rPr lang="en-US" dirty="0"/>
              <a:t>Common CSS Properties</a:t>
            </a:r>
          </a:p>
          <a:p>
            <a:r>
              <a:rPr lang="en-US" dirty="0" smtClean="0"/>
              <a:t>CSS </a:t>
            </a:r>
            <a:r>
              <a:rPr lang="en-US" dirty="0" smtClean="0"/>
              <a:t>Box Model</a:t>
            </a:r>
            <a:endParaRPr lang="en-US" dirty="0"/>
          </a:p>
          <a:p>
            <a:r>
              <a:rPr lang="en-US" dirty="0" smtClean="0"/>
              <a:t>CSS</a:t>
            </a:r>
            <a:r>
              <a:rPr lang="en-US" dirty="0"/>
              <a:t> Layout</a:t>
            </a:r>
          </a:p>
        </p:txBody>
      </p:sp>
      <p:pic>
        <p:nvPicPr>
          <p:cNvPr id="5" name="Google Shape;96;p19"/>
          <p:cNvPicPr preferRelativeResize="0"/>
          <p:nvPr/>
        </p:nvPicPr>
        <p:blipFill>
          <a:blip r:embed="rId2">
            <a:alphaModFix/>
          </a:blip>
          <a:stretch>
            <a:fillRect/>
          </a:stretch>
        </p:blipFill>
        <p:spPr>
          <a:xfrm>
            <a:off x="6000260" y="1493854"/>
            <a:ext cx="2701636" cy="565017"/>
          </a:xfrm>
          <a:prstGeom prst="rect">
            <a:avLst/>
          </a:prstGeom>
          <a:noFill/>
          <a:ln>
            <a:noFill/>
          </a:ln>
        </p:spPr>
      </p:pic>
      <p:pic>
        <p:nvPicPr>
          <p:cNvPr id="30726" name="Picture 6" descr="GitHub - Viglino/iconicss: More than 900 pure CSS3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0225" y="371032"/>
            <a:ext cx="974956" cy="974956"/>
          </a:xfrm>
          <a:prstGeom prst="rect">
            <a:avLst/>
          </a:prstGeom>
          <a:noFill/>
          <a:extLst>
            <a:ext uri="{909E8E84-426E-40DD-AFC4-6F175D3DCCD1}">
              <a14:hiddenFill xmlns:a14="http://schemas.microsoft.com/office/drawing/2010/main">
                <a:solidFill>
                  <a:srgbClr val="FFFFFF"/>
                </a:solidFill>
              </a14:hiddenFill>
            </a:ext>
          </a:extLst>
        </p:spPr>
      </p:pic>
      <p:pic>
        <p:nvPicPr>
          <p:cNvPr id="30728" name="Picture 8" descr="CSS Selectors - Studyopedia"/>
          <p:cNvPicPr>
            <a:picLocks noChangeAspect="1" noChangeArrowheads="1"/>
          </p:cNvPicPr>
          <p:nvPr/>
        </p:nvPicPr>
        <p:blipFill rotWithShape="1">
          <a:blip r:embed="rId4">
            <a:extLst>
              <a:ext uri="{28A0092B-C50C-407E-A947-70E740481C1C}">
                <a14:useLocalDpi xmlns:a14="http://schemas.microsoft.com/office/drawing/2010/main" val="0"/>
              </a:ext>
            </a:extLst>
          </a:blip>
          <a:srcRect t="20871"/>
          <a:stretch/>
        </p:blipFill>
        <p:spPr bwMode="auto">
          <a:xfrm>
            <a:off x="4646126" y="3370307"/>
            <a:ext cx="3243340" cy="16357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Understanding CSS Box Modal - Tutorial Republi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5031" y="2743200"/>
            <a:ext cx="2400299" cy="24003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6"/>
          <a:stretch>
            <a:fillRect/>
          </a:stretch>
        </p:blipFill>
        <p:spPr>
          <a:xfrm>
            <a:off x="5320145" y="2193621"/>
            <a:ext cx="3200225" cy="1169795"/>
          </a:xfrm>
          <a:prstGeom prst="rect">
            <a:avLst/>
          </a:prstGeom>
        </p:spPr>
      </p:pic>
    </p:spTree>
    <p:extLst>
      <p:ext uri="{BB962C8B-B14F-4D97-AF65-F5344CB8AC3E}">
        <p14:creationId xmlns:p14="http://schemas.microsoft.com/office/powerpoint/2010/main" val="17865371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229" name="Google Shape;229;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u="sng" dirty="0">
                <a:solidFill>
                  <a:schemeClr val="hlink"/>
                </a:solidFill>
                <a:hlinkClick r:id="rId3"/>
              </a:rPr>
              <a:t>https://developer.mozilla.org/en-US/docs/Web/CSS</a:t>
            </a:r>
            <a:r>
              <a:rPr lang="en" sz="1400" dirty="0"/>
              <a:t> - MDN Web Docs (previously known as MDN — the Mozilla Developer Network) is an evolving learning platform for Web technologies and the software that powers the Web, including: Web standards such as CSS, HTML, and JavaScript.</a:t>
            </a:r>
            <a:endParaRPr sz="1400" dirty="0"/>
          </a:p>
          <a:p>
            <a:pPr marL="0" lvl="0" indent="0" algn="l" rtl="0">
              <a:spcBef>
                <a:spcPts val="1600"/>
              </a:spcBef>
              <a:spcAft>
                <a:spcPts val="0"/>
              </a:spcAft>
              <a:buNone/>
            </a:pPr>
            <a:r>
              <a:rPr lang="en" sz="1400" u="sng" dirty="0">
                <a:solidFill>
                  <a:schemeClr val="hlink"/>
                </a:solidFill>
                <a:hlinkClick r:id="rId4"/>
              </a:rPr>
              <a:t>https://developer.mozilla.org/en-US/docs/Web/CSS/color_value</a:t>
            </a:r>
            <a:r>
              <a:rPr lang="en" sz="1400" dirty="0"/>
              <a:t> </a:t>
            </a:r>
            <a:endParaRPr sz="1400" dirty="0"/>
          </a:p>
          <a:p>
            <a:pPr marL="0" lvl="0" indent="0" algn="l" rtl="0">
              <a:spcBef>
                <a:spcPts val="1600"/>
              </a:spcBef>
              <a:spcAft>
                <a:spcPts val="0"/>
              </a:spcAft>
              <a:buNone/>
            </a:pPr>
            <a:r>
              <a:rPr lang="en" sz="1400" u="sng" dirty="0">
                <a:solidFill>
                  <a:schemeClr val="hlink"/>
                </a:solidFill>
                <a:hlinkClick r:id="rId5"/>
              </a:rPr>
              <a:t>https://www.w3schools.com/cssref/css_default_values.asp</a:t>
            </a:r>
            <a:r>
              <a:rPr lang="en" sz="1400" dirty="0"/>
              <a:t> - browser default css</a:t>
            </a:r>
            <a:endParaRPr sz="1400" dirty="0"/>
          </a:p>
          <a:p>
            <a:pPr marL="0" lvl="0" indent="0" algn="l" rtl="0">
              <a:spcBef>
                <a:spcPts val="1600"/>
              </a:spcBef>
              <a:spcAft>
                <a:spcPts val="0"/>
              </a:spcAft>
              <a:buNone/>
            </a:pPr>
            <a:r>
              <a:rPr lang="en" sz="1400" u="sng" dirty="0">
                <a:solidFill>
                  <a:schemeClr val="hlink"/>
                </a:solidFill>
                <a:hlinkClick r:id="rId6"/>
              </a:rPr>
              <a:t>https://www.w3schools.com/css/default.asp</a:t>
            </a:r>
            <a:r>
              <a:rPr lang="en" sz="1400" dirty="0"/>
              <a:t> </a:t>
            </a:r>
            <a:endParaRPr sz="1400" dirty="0"/>
          </a:p>
          <a:p>
            <a:pPr marL="0" lvl="0" indent="0" algn="l" rtl="0">
              <a:spcBef>
                <a:spcPts val="1600"/>
              </a:spcBef>
              <a:spcAft>
                <a:spcPts val="0"/>
              </a:spcAft>
              <a:buNone/>
            </a:pPr>
            <a:r>
              <a:rPr lang="en" sz="1400" u="sng" dirty="0">
                <a:solidFill>
                  <a:schemeClr val="hlink"/>
                </a:solidFill>
                <a:hlinkClick r:id="rId7"/>
              </a:rPr>
              <a:t>https://colorhunt.co/</a:t>
            </a:r>
            <a:r>
              <a:rPr lang="en" sz="1400" dirty="0"/>
              <a:t> - Color Hunt is a free and open platform for color inspiration with thousands of trendy hand-picked color palettes.</a:t>
            </a:r>
            <a:endParaRPr sz="1400" dirty="0"/>
          </a:p>
          <a:p>
            <a:pPr marL="0" lvl="0" indent="0" algn="l" rtl="0">
              <a:spcBef>
                <a:spcPts val="1600"/>
              </a:spcBef>
              <a:spcAft>
                <a:spcPts val="0"/>
              </a:spcAft>
              <a:buNone/>
            </a:pPr>
            <a:r>
              <a:rPr lang="en" sz="1400" u="sng" dirty="0">
                <a:solidFill>
                  <a:schemeClr val="hlink"/>
                </a:solidFill>
                <a:hlinkClick r:id="rId8"/>
              </a:rPr>
              <a:t>https://www.w3schools.com/html/html_css.asp</a:t>
            </a:r>
            <a:r>
              <a:rPr lang="en" sz="1400" dirty="0"/>
              <a:t> </a:t>
            </a:r>
            <a:endParaRPr sz="1400" dirty="0"/>
          </a:p>
          <a:p>
            <a:pPr marL="0" lvl="0" indent="0" algn="l" rtl="0">
              <a:spcBef>
                <a:spcPts val="1600"/>
              </a:spcBef>
              <a:spcAft>
                <a:spcPts val="1600"/>
              </a:spcAft>
              <a:buNone/>
            </a:pPr>
            <a:endParaRPr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dirty="0">
                <a:highlight>
                  <a:srgbClr val="FFFFFF"/>
                </a:highlight>
              </a:rPr>
              <a:t>CSS Selectors</a:t>
            </a:r>
            <a:br>
              <a:rPr lang="en-US" dirty="0">
                <a:highlight>
                  <a:srgbClr val="FFFFFF"/>
                </a:highlight>
              </a:rPr>
            </a:br>
            <a:endParaRPr dirty="0"/>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150" dirty="0" smtClean="0">
                <a:solidFill>
                  <a:schemeClr val="dk1"/>
                </a:solidFill>
                <a:highlight>
                  <a:srgbClr val="FFFFFF"/>
                </a:highlight>
                <a:latin typeface="Verdana"/>
                <a:ea typeface="Verdana"/>
                <a:cs typeface="Verdana"/>
                <a:sym typeface="Verdana"/>
              </a:rPr>
              <a:t>CSS </a:t>
            </a:r>
            <a:r>
              <a:rPr lang="en" sz="1150" dirty="0">
                <a:solidFill>
                  <a:schemeClr val="dk1"/>
                </a:solidFill>
                <a:highlight>
                  <a:srgbClr val="FFFFFF"/>
                </a:highlight>
                <a:latin typeface="Verdana"/>
                <a:ea typeface="Verdana"/>
                <a:cs typeface="Verdana"/>
                <a:sym typeface="Verdana"/>
              </a:rPr>
              <a:t>selectors are used to "find" (or select) the HTML elements you want to style.</a:t>
            </a:r>
            <a:endParaRPr sz="1150" dirty="0">
              <a:solidFill>
                <a:schemeClr val="dk1"/>
              </a:solidFill>
              <a:highlight>
                <a:srgbClr val="FFFFFF"/>
              </a:highlight>
              <a:latin typeface="Verdana"/>
              <a:ea typeface="Verdana"/>
              <a:cs typeface="Verdana"/>
              <a:sym typeface="Verdana"/>
            </a:endParaRPr>
          </a:p>
          <a:p>
            <a:pPr marL="0" lvl="0" indent="0" algn="l" rtl="0">
              <a:spcBef>
                <a:spcPts val="1400"/>
              </a:spcBef>
              <a:spcAft>
                <a:spcPts val="0"/>
              </a:spcAft>
              <a:buClr>
                <a:schemeClr val="dk1"/>
              </a:buClr>
              <a:buSzPts val="1100"/>
              <a:buFont typeface="Arial"/>
              <a:buNone/>
            </a:pPr>
            <a:r>
              <a:rPr lang="en" sz="1150" dirty="0">
                <a:solidFill>
                  <a:schemeClr val="dk1"/>
                </a:solidFill>
                <a:highlight>
                  <a:srgbClr val="FFFFFF"/>
                </a:highlight>
                <a:latin typeface="Verdana"/>
                <a:ea typeface="Verdana"/>
                <a:cs typeface="Verdana"/>
                <a:sym typeface="Verdana"/>
              </a:rPr>
              <a:t>We can divide CSS selectors into five categories:</a:t>
            </a:r>
            <a:endParaRPr sz="1150" dirty="0">
              <a:solidFill>
                <a:schemeClr val="dk1"/>
              </a:solidFill>
              <a:highlight>
                <a:srgbClr val="FFFFFF"/>
              </a:highlight>
              <a:latin typeface="Verdana"/>
              <a:ea typeface="Verdana"/>
              <a:cs typeface="Verdana"/>
              <a:sym typeface="Verdana"/>
            </a:endParaRPr>
          </a:p>
          <a:p>
            <a:pPr marL="457200" lvl="0" indent="-301625" algn="l" rtl="0">
              <a:spcBef>
                <a:spcPts val="1400"/>
              </a:spcBef>
              <a:spcAft>
                <a:spcPts val="0"/>
              </a:spcAft>
              <a:buClr>
                <a:schemeClr val="dk1"/>
              </a:buClr>
              <a:buSzPts val="1150"/>
              <a:buFont typeface="Verdana"/>
              <a:buChar char="●"/>
            </a:pPr>
            <a:r>
              <a:rPr lang="en" sz="1150" dirty="0">
                <a:solidFill>
                  <a:schemeClr val="dk1"/>
                </a:solidFill>
                <a:highlight>
                  <a:srgbClr val="FFFFFF"/>
                </a:highlight>
                <a:latin typeface="Verdana"/>
                <a:ea typeface="Verdana"/>
                <a:cs typeface="Verdana"/>
                <a:sym typeface="Verdana"/>
              </a:rPr>
              <a:t>Simple selectors (select elements based on name, id, class)</a:t>
            </a:r>
            <a:endParaRPr sz="1150" dirty="0">
              <a:solidFill>
                <a:schemeClr val="dk1"/>
              </a:solidFill>
              <a:highlight>
                <a:srgbClr val="FFFFFF"/>
              </a:highlight>
              <a:latin typeface="Verdana"/>
              <a:ea typeface="Verdana"/>
              <a:cs typeface="Verdana"/>
              <a:sym typeface="Verdana"/>
            </a:endParaRPr>
          </a:p>
          <a:p>
            <a:pPr marL="457200" lvl="0" indent="-301625" algn="l" rtl="0">
              <a:spcBef>
                <a:spcPts val="0"/>
              </a:spcBef>
              <a:spcAft>
                <a:spcPts val="0"/>
              </a:spcAft>
              <a:buClr>
                <a:schemeClr val="dk1"/>
              </a:buClr>
              <a:buSzPts val="1150"/>
              <a:buFont typeface="Verdana"/>
              <a:buChar char="●"/>
            </a:pPr>
            <a:r>
              <a:rPr lang="en" sz="1150" u="sng" dirty="0">
                <a:solidFill>
                  <a:schemeClr val="hlink"/>
                </a:solidFill>
                <a:highlight>
                  <a:srgbClr val="FFFFFF"/>
                </a:highlight>
                <a:latin typeface="Verdana"/>
                <a:ea typeface="Verdana"/>
                <a:cs typeface="Verdana"/>
                <a:sym typeface="Verdana"/>
                <a:hlinkClick r:id="rId3"/>
              </a:rPr>
              <a:t>Combinator selectors</a:t>
            </a:r>
            <a:r>
              <a:rPr lang="en" sz="1150" dirty="0">
                <a:solidFill>
                  <a:schemeClr val="dk1"/>
                </a:solidFill>
                <a:highlight>
                  <a:srgbClr val="FFFFFF"/>
                </a:highlight>
                <a:latin typeface="Verdana"/>
                <a:ea typeface="Verdana"/>
                <a:cs typeface="Verdana"/>
                <a:sym typeface="Verdana"/>
              </a:rPr>
              <a:t> (select elements based on a specific relationship between them)</a:t>
            </a:r>
            <a:endParaRPr sz="1150" dirty="0">
              <a:solidFill>
                <a:schemeClr val="dk1"/>
              </a:solidFill>
              <a:highlight>
                <a:srgbClr val="FFFFFF"/>
              </a:highlight>
              <a:latin typeface="Verdana"/>
              <a:ea typeface="Verdana"/>
              <a:cs typeface="Verdana"/>
              <a:sym typeface="Verdana"/>
            </a:endParaRPr>
          </a:p>
          <a:p>
            <a:pPr marL="457200" lvl="0" indent="-301625" algn="l" rtl="0">
              <a:spcBef>
                <a:spcPts val="0"/>
              </a:spcBef>
              <a:spcAft>
                <a:spcPts val="0"/>
              </a:spcAft>
              <a:buClr>
                <a:schemeClr val="dk1"/>
              </a:buClr>
              <a:buSzPts val="1150"/>
              <a:buFont typeface="Verdana"/>
              <a:buChar char="●"/>
            </a:pPr>
            <a:r>
              <a:rPr lang="en" sz="1150" u="sng" dirty="0">
                <a:solidFill>
                  <a:schemeClr val="hlink"/>
                </a:solidFill>
                <a:highlight>
                  <a:srgbClr val="FFFFFF"/>
                </a:highlight>
                <a:latin typeface="Verdana"/>
                <a:ea typeface="Verdana"/>
                <a:cs typeface="Verdana"/>
                <a:sym typeface="Verdana"/>
                <a:hlinkClick r:id="rId4"/>
              </a:rPr>
              <a:t>Pseudo-class selectors</a:t>
            </a:r>
            <a:r>
              <a:rPr lang="en" sz="1150" dirty="0">
                <a:solidFill>
                  <a:schemeClr val="dk1"/>
                </a:solidFill>
                <a:highlight>
                  <a:srgbClr val="FFFFFF"/>
                </a:highlight>
                <a:latin typeface="Verdana"/>
                <a:ea typeface="Verdana"/>
                <a:cs typeface="Verdana"/>
                <a:sym typeface="Verdana"/>
              </a:rPr>
              <a:t> (select elements based on a certain state)</a:t>
            </a:r>
            <a:endParaRPr sz="1150" dirty="0">
              <a:solidFill>
                <a:schemeClr val="dk1"/>
              </a:solidFill>
              <a:highlight>
                <a:srgbClr val="FFFFFF"/>
              </a:highlight>
              <a:latin typeface="Verdana"/>
              <a:ea typeface="Verdana"/>
              <a:cs typeface="Verdana"/>
              <a:sym typeface="Verdana"/>
            </a:endParaRPr>
          </a:p>
          <a:p>
            <a:pPr marL="457200" lvl="0" indent="-301625" algn="l" rtl="0">
              <a:spcBef>
                <a:spcPts val="0"/>
              </a:spcBef>
              <a:spcAft>
                <a:spcPts val="0"/>
              </a:spcAft>
              <a:buClr>
                <a:schemeClr val="dk1"/>
              </a:buClr>
              <a:buSzPts val="1150"/>
              <a:buFont typeface="Verdana"/>
              <a:buChar char="●"/>
            </a:pPr>
            <a:r>
              <a:rPr lang="en" sz="1150" u="sng" dirty="0">
                <a:solidFill>
                  <a:schemeClr val="hlink"/>
                </a:solidFill>
                <a:highlight>
                  <a:srgbClr val="FFFFFF"/>
                </a:highlight>
                <a:latin typeface="Verdana"/>
                <a:ea typeface="Verdana"/>
                <a:cs typeface="Verdana"/>
                <a:sym typeface="Verdana"/>
                <a:hlinkClick r:id="rId5"/>
              </a:rPr>
              <a:t>Pseudo-elements selectors</a:t>
            </a:r>
            <a:r>
              <a:rPr lang="en" sz="1150" dirty="0">
                <a:solidFill>
                  <a:schemeClr val="dk1"/>
                </a:solidFill>
                <a:highlight>
                  <a:srgbClr val="FFFFFF"/>
                </a:highlight>
                <a:latin typeface="Verdana"/>
                <a:ea typeface="Verdana"/>
                <a:cs typeface="Verdana"/>
                <a:sym typeface="Verdana"/>
              </a:rPr>
              <a:t> (select and style a part of an element)</a:t>
            </a:r>
            <a:endParaRPr sz="1150" dirty="0">
              <a:solidFill>
                <a:schemeClr val="dk1"/>
              </a:solidFill>
              <a:highlight>
                <a:srgbClr val="FFFFFF"/>
              </a:highlight>
              <a:latin typeface="Verdana"/>
              <a:ea typeface="Verdana"/>
              <a:cs typeface="Verdana"/>
              <a:sym typeface="Verdana"/>
            </a:endParaRPr>
          </a:p>
          <a:p>
            <a:pPr marL="457200" lvl="0" indent="-301625" algn="l" rtl="0">
              <a:spcBef>
                <a:spcPts val="0"/>
              </a:spcBef>
              <a:spcAft>
                <a:spcPts val="0"/>
              </a:spcAft>
              <a:buClr>
                <a:schemeClr val="dk1"/>
              </a:buClr>
              <a:buSzPts val="1150"/>
              <a:buFont typeface="Verdana"/>
              <a:buChar char="●"/>
            </a:pPr>
            <a:r>
              <a:rPr lang="en" sz="1150" u="sng" dirty="0">
                <a:solidFill>
                  <a:schemeClr val="hlink"/>
                </a:solidFill>
                <a:highlight>
                  <a:srgbClr val="FFFFFF"/>
                </a:highlight>
                <a:latin typeface="Verdana"/>
                <a:ea typeface="Verdana"/>
                <a:cs typeface="Verdana"/>
                <a:sym typeface="Verdana"/>
                <a:hlinkClick r:id="rId6"/>
              </a:rPr>
              <a:t>Attribute selectors</a:t>
            </a:r>
            <a:r>
              <a:rPr lang="en" sz="1150" dirty="0">
                <a:solidFill>
                  <a:schemeClr val="dk1"/>
                </a:solidFill>
                <a:highlight>
                  <a:srgbClr val="FFFFFF"/>
                </a:highlight>
                <a:latin typeface="Verdana"/>
                <a:ea typeface="Verdana"/>
                <a:cs typeface="Verdana"/>
                <a:sym typeface="Verdana"/>
              </a:rPr>
              <a:t> (select elements based on an attribute or attribute value)</a:t>
            </a:r>
            <a:endParaRPr sz="1150" dirty="0">
              <a:solidFill>
                <a:schemeClr val="dk1"/>
              </a:solidFill>
              <a:highlight>
                <a:srgbClr val="FFFFFF"/>
              </a:highlight>
              <a:latin typeface="Verdana"/>
              <a:ea typeface="Verdana"/>
              <a:cs typeface="Verdana"/>
              <a:sym typeface="Verdana"/>
            </a:endParaRPr>
          </a:p>
          <a:p>
            <a:pPr marL="0" lvl="0" indent="0" algn="l" rtl="0">
              <a:spcBef>
                <a:spcPts val="1400"/>
              </a:spcBef>
              <a:spcAft>
                <a:spcPts val="1600"/>
              </a:spcAft>
              <a:buNone/>
            </a:pPr>
            <a:endParaRPr dirty="0"/>
          </a:p>
        </p:txBody>
      </p:sp>
      <p:pic>
        <p:nvPicPr>
          <p:cNvPr id="4" name="Picture 8" descr="CSS Selectors - Studyopedia"/>
          <p:cNvPicPr>
            <a:picLocks noChangeAspect="1" noChangeArrowheads="1"/>
          </p:cNvPicPr>
          <p:nvPr/>
        </p:nvPicPr>
        <p:blipFill rotWithShape="1">
          <a:blip r:embed="rId7">
            <a:extLst>
              <a:ext uri="{28A0092B-C50C-407E-A947-70E740481C1C}">
                <a14:useLocalDpi xmlns:a14="http://schemas.microsoft.com/office/drawing/2010/main" val="0"/>
              </a:ext>
            </a:extLst>
          </a:blip>
          <a:srcRect t="18909"/>
          <a:stretch/>
        </p:blipFill>
        <p:spPr bwMode="auto">
          <a:xfrm>
            <a:off x="2585259" y="3216591"/>
            <a:ext cx="3728285" cy="19269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spcBef>
                <a:spcPts val="800"/>
              </a:spcBef>
            </a:pPr>
            <a:r>
              <a:rPr lang="en-US" dirty="0">
                <a:highlight>
                  <a:srgbClr val="FFFFFF"/>
                </a:highlight>
              </a:rPr>
              <a:t>The CSS element Selector</a:t>
            </a:r>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800"/>
              </a:spcBef>
              <a:spcAft>
                <a:spcPts val="0"/>
              </a:spcAft>
              <a:buNone/>
            </a:pPr>
            <a:r>
              <a:rPr lang="en" sz="1150" dirty="0" smtClean="0">
                <a:solidFill>
                  <a:schemeClr val="dk1"/>
                </a:solidFill>
                <a:highlight>
                  <a:srgbClr val="FFFFFF"/>
                </a:highlight>
                <a:latin typeface="Verdana"/>
                <a:ea typeface="Verdana"/>
                <a:cs typeface="Verdana"/>
                <a:sym typeface="Verdana"/>
              </a:rPr>
              <a:t>The </a:t>
            </a:r>
            <a:r>
              <a:rPr lang="en" sz="1150" dirty="0">
                <a:solidFill>
                  <a:schemeClr val="dk1"/>
                </a:solidFill>
                <a:highlight>
                  <a:srgbClr val="FFFFFF"/>
                </a:highlight>
                <a:latin typeface="Verdana"/>
                <a:ea typeface="Verdana"/>
                <a:cs typeface="Verdana"/>
                <a:sym typeface="Verdana"/>
              </a:rPr>
              <a:t>element selector selects HTML elements based on the element name.</a:t>
            </a:r>
            <a:endParaRPr sz="1150" dirty="0">
              <a:solidFill>
                <a:schemeClr val="dk1"/>
              </a:solidFill>
              <a:highlight>
                <a:srgbClr val="FFFFFF"/>
              </a:highlight>
              <a:latin typeface="Verdana"/>
              <a:ea typeface="Verdana"/>
              <a:cs typeface="Verdana"/>
              <a:sym typeface="Verdana"/>
            </a:endParaRPr>
          </a:p>
          <a:p>
            <a:pPr marL="0" lvl="0" indent="0" algn="l" rtl="0">
              <a:spcBef>
                <a:spcPts val="1100"/>
              </a:spcBef>
              <a:spcAft>
                <a:spcPts val="0"/>
              </a:spcAft>
              <a:buNone/>
            </a:pPr>
            <a:r>
              <a:rPr lang="en" sz="1150" dirty="0">
                <a:solidFill>
                  <a:schemeClr val="dk1"/>
                </a:solidFill>
                <a:latin typeface="Verdana"/>
                <a:ea typeface="Verdana"/>
                <a:cs typeface="Verdana"/>
                <a:sym typeface="Verdana"/>
              </a:rPr>
              <a:t>Here, all &lt;p&gt; elements on the page will be center-aligned, with a red text color: </a:t>
            </a:r>
            <a:endParaRPr sz="1150" dirty="0">
              <a:solidFill>
                <a:schemeClr val="dk1"/>
              </a:solidFill>
              <a:latin typeface="Verdana"/>
              <a:ea typeface="Verdana"/>
              <a:cs typeface="Verdana"/>
              <a:sym typeface="Verdana"/>
            </a:endParaRPr>
          </a:p>
          <a:p>
            <a:pPr marL="114300" marR="114300" lvl="0" indent="0" algn="l" rtl="0">
              <a:spcBef>
                <a:spcPts val="1100"/>
              </a:spcBef>
              <a:spcAft>
                <a:spcPts val="0"/>
              </a:spcAft>
              <a:buNone/>
            </a:pPr>
            <a:r>
              <a:rPr lang="en" sz="1150" dirty="0">
                <a:solidFill>
                  <a:srgbClr val="A52A2A"/>
                </a:solidFill>
                <a:highlight>
                  <a:srgbClr val="FFFFFF"/>
                </a:highlight>
                <a:latin typeface="Courier New"/>
                <a:ea typeface="Courier New"/>
                <a:cs typeface="Courier New"/>
                <a:sym typeface="Courier New"/>
              </a:rPr>
              <a:t>p </a:t>
            </a:r>
            <a:r>
              <a:rPr lang="en" sz="1150" dirty="0">
                <a:solidFill>
                  <a:schemeClr val="dk1"/>
                </a:solidFill>
                <a:highlight>
                  <a:srgbClr val="FFFFFF"/>
                </a:highlight>
                <a:latin typeface="Courier New"/>
                <a:ea typeface="Courier New"/>
                <a:cs typeface="Courier New"/>
                <a:sym typeface="Courier New"/>
              </a:rPr>
              <a:t>{</a:t>
            </a:r>
            <a:endParaRPr sz="1150" dirty="0">
              <a:solidFill>
                <a:schemeClr val="dk1"/>
              </a:solidFill>
              <a:highlight>
                <a:srgbClr val="FFFFFF"/>
              </a:highlight>
              <a:latin typeface="Courier New"/>
              <a:ea typeface="Courier New"/>
              <a:cs typeface="Courier New"/>
              <a:sym typeface="Courier New"/>
            </a:endParaRPr>
          </a:p>
          <a:p>
            <a:pPr marL="114300" marR="114300" lvl="0" indent="0" algn="l" rtl="0">
              <a:spcBef>
                <a:spcPts val="0"/>
              </a:spcBef>
              <a:spcAft>
                <a:spcPts val="0"/>
              </a:spcAft>
              <a:buNone/>
            </a:pPr>
            <a:r>
              <a:rPr lang="en" sz="1150" dirty="0">
                <a:solidFill>
                  <a:srgbClr val="FF0000"/>
                </a:solidFill>
                <a:highlight>
                  <a:srgbClr val="FFFFFF"/>
                </a:highlight>
                <a:latin typeface="Courier New"/>
                <a:ea typeface="Courier New"/>
                <a:cs typeface="Courier New"/>
                <a:sym typeface="Courier New"/>
              </a:rPr>
              <a:t>  text-align</a:t>
            </a:r>
            <a:r>
              <a:rPr lang="en" sz="1150" dirty="0">
                <a:solidFill>
                  <a:schemeClr val="dk1"/>
                </a:solidFill>
                <a:highlight>
                  <a:srgbClr val="FFFFFF"/>
                </a:highlight>
                <a:latin typeface="Courier New"/>
                <a:ea typeface="Courier New"/>
                <a:cs typeface="Courier New"/>
                <a:sym typeface="Courier New"/>
              </a:rPr>
              <a:t>:</a:t>
            </a:r>
            <a:r>
              <a:rPr lang="en" sz="1150" dirty="0">
                <a:solidFill>
                  <a:srgbClr val="0000CD"/>
                </a:solidFill>
                <a:highlight>
                  <a:srgbClr val="FFFFFF"/>
                </a:highlight>
                <a:latin typeface="Courier New"/>
                <a:ea typeface="Courier New"/>
                <a:cs typeface="Courier New"/>
                <a:sym typeface="Courier New"/>
              </a:rPr>
              <a:t> center</a:t>
            </a:r>
            <a:r>
              <a:rPr lang="en" sz="1150" dirty="0">
                <a:solidFill>
                  <a:schemeClr val="dk1"/>
                </a:solidFill>
                <a:highlight>
                  <a:srgbClr val="FFFFFF"/>
                </a:highlight>
                <a:latin typeface="Courier New"/>
                <a:ea typeface="Courier New"/>
                <a:cs typeface="Courier New"/>
                <a:sym typeface="Courier New"/>
              </a:rPr>
              <a:t>;</a:t>
            </a:r>
            <a:endParaRPr sz="1150" dirty="0">
              <a:solidFill>
                <a:schemeClr val="dk1"/>
              </a:solidFill>
              <a:highlight>
                <a:srgbClr val="FFFFFF"/>
              </a:highlight>
              <a:latin typeface="Courier New"/>
              <a:ea typeface="Courier New"/>
              <a:cs typeface="Courier New"/>
              <a:sym typeface="Courier New"/>
            </a:endParaRPr>
          </a:p>
          <a:p>
            <a:pPr marL="114300" marR="114300" lvl="0" indent="0" algn="l" rtl="0">
              <a:spcBef>
                <a:spcPts val="0"/>
              </a:spcBef>
              <a:spcAft>
                <a:spcPts val="0"/>
              </a:spcAft>
              <a:buNone/>
            </a:pPr>
            <a:r>
              <a:rPr lang="en" sz="1150" dirty="0">
                <a:solidFill>
                  <a:srgbClr val="FF0000"/>
                </a:solidFill>
                <a:highlight>
                  <a:srgbClr val="FFFFFF"/>
                </a:highlight>
                <a:latin typeface="Courier New"/>
                <a:ea typeface="Courier New"/>
                <a:cs typeface="Courier New"/>
                <a:sym typeface="Courier New"/>
              </a:rPr>
              <a:t>  color</a:t>
            </a:r>
            <a:r>
              <a:rPr lang="en" sz="1150" dirty="0">
                <a:solidFill>
                  <a:schemeClr val="dk1"/>
                </a:solidFill>
                <a:highlight>
                  <a:srgbClr val="FFFFFF"/>
                </a:highlight>
                <a:latin typeface="Courier New"/>
                <a:ea typeface="Courier New"/>
                <a:cs typeface="Courier New"/>
                <a:sym typeface="Courier New"/>
              </a:rPr>
              <a:t>:</a:t>
            </a:r>
            <a:r>
              <a:rPr lang="en" sz="1150" dirty="0">
                <a:solidFill>
                  <a:srgbClr val="0000CD"/>
                </a:solidFill>
                <a:highlight>
                  <a:srgbClr val="FFFFFF"/>
                </a:highlight>
                <a:latin typeface="Courier New"/>
                <a:ea typeface="Courier New"/>
                <a:cs typeface="Courier New"/>
                <a:sym typeface="Courier New"/>
              </a:rPr>
              <a:t> red</a:t>
            </a:r>
            <a:r>
              <a:rPr lang="en" sz="1150" dirty="0">
                <a:solidFill>
                  <a:schemeClr val="dk1"/>
                </a:solidFill>
                <a:highlight>
                  <a:srgbClr val="FFFFFF"/>
                </a:highlight>
                <a:latin typeface="Courier New"/>
                <a:ea typeface="Courier New"/>
                <a:cs typeface="Courier New"/>
                <a:sym typeface="Courier New"/>
              </a:rPr>
              <a:t>;</a:t>
            </a:r>
            <a:endParaRPr sz="1150" dirty="0">
              <a:solidFill>
                <a:schemeClr val="dk1"/>
              </a:solidFill>
              <a:highlight>
                <a:srgbClr val="FFFFFF"/>
              </a:highlight>
              <a:latin typeface="Courier New"/>
              <a:ea typeface="Courier New"/>
              <a:cs typeface="Courier New"/>
              <a:sym typeface="Courier New"/>
            </a:endParaRPr>
          </a:p>
          <a:p>
            <a:pPr marL="114300" marR="114300" lvl="0" indent="0" algn="l" rtl="0">
              <a:spcBef>
                <a:spcPts val="0"/>
              </a:spcBef>
              <a:spcAft>
                <a:spcPts val="0"/>
              </a:spcAft>
              <a:buNone/>
            </a:pPr>
            <a:r>
              <a:rPr lang="en" sz="1150" dirty="0">
                <a:solidFill>
                  <a:schemeClr val="dk1"/>
                </a:solidFill>
                <a:highlight>
                  <a:srgbClr val="FFFFFF"/>
                </a:highlight>
                <a:latin typeface="Courier New"/>
                <a:ea typeface="Courier New"/>
                <a:cs typeface="Courier New"/>
                <a:sym typeface="Courier New"/>
              </a:rPr>
              <a:t>}</a:t>
            </a:r>
            <a:endParaRPr sz="1150" dirty="0">
              <a:solidFill>
                <a:schemeClr val="dk1"/>
              </a:solidFill>
              <a:highlight>
                <a:srgbClr val="FFFFFF"/>
              </a:highlight>
              <a:latin typeface="Courier New"/>
              <a:ea typeface="Courier New"/>
              <a:cs typeface="Courier New"/>
              <a:sym typeface="Courier New"/>
            </a:endParaRPr>
          </a:p>
          <a:p>
            <a:pPr marL="0" lvl="0" indent="0" algn="l" rtl="0">
              <a:spcBef>
                <a:spcPts val="800"/>
              </a:spcBef>
              <a:spcAft>
                <a:spcPts val="0"/>
              </a:spcAft>
              <a:buClr>
                <a:schemeClr val="dk1"/>
              </a:buClr>
              <a:buSzPts val="1100"/>
              <a:buFont typeface="Arial"/>
              <a:buNone/>
            </a:pPr>
            <a:endParaRPr sz="1150" dirty="0">
              <a:solidFill>
                <a:schemeClr val="dk1"/>
              </a:solidFill>
              <a:highlight>
                <a:srgbClr val="FFFFFF"/>
              </a:highlight>
              <a:latin typeface="Verdana"/>
              <a:ea typeface="Verdana"/>
              <a:cs typeface="Verdana"/>
              <a:sym typeface="Verdana"/>
            </a:endParaRPr>
          </a:p>
          <a:p>
            <a:pPr marL="0" lvl="0" indent="0" algn="l" rtl="0">
              <a:spcBef>
                <a:spcPts val="800"/>
              </a:spcBef>
              <a:spcAft>
                <a:spcPts val="1600"/>
              </a:spcAft>
              <a:buNone/>
            </a:pP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Clr>
                <a:schemeClr val="dk1"/>
              </a:buClr>
              <a:buSzPts val="1100"/>
              <a:buFont typeface="Arial"/>
              <a:buNone/>
            </a:pPr>
            <a:r>
              <a:rPr lang="en" sz="2400">
                <a:highlight>
                  <a:srgbClr val="FFFFFF"/>
                </a:highlight>
              </a:rPr>
              <a:t>The CSS id Selector</a:t>
            </a:r>
            <a:endParaRPr sz="2400">
              <a:highlight>
                <a:srgbClr val="FFFFFF"/>
              </a:highlight>
            </a:endParaRPr>
          </a:p>
          <a:p>
            <a:pPr marL="0" lvl="0" indent="0" algn="l" rtl="0">
              <a:spcBef>
                <a:spcPts val="800"/>
              </a:spcBef>
              <a:spcAft>
                <a:spcPts val="0"/>
              </a:spcAft>
              <a:buNone/>
            </a:pPr>
            <a:endParaRPr/>
          </a:p>
        </p:txBody>
      </p:sp>
      <p:sp>
        <p:nvSpPr>
          <p:cNvPr id="120" name="Google Shape;12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150" dirty="0">
                <a:solidFill>
                  <a:schemeClr val="dk1"/>
                </a:solidFill>
                <a:highlight>
                  <a:srgbClr val="FFFFFF"/>
                </a:highlight>
                <a:latin typeface="Verdana"/>
                <a:ea typeface="Verdana"/>
                <a:cs typeface="Verdana"/>
                <a:sym typeface="Verdana"/>
              </a:rPr>
              <a:t>The id selector uses the id attribute of an HTML element to select a specific element.</a:t>
            </a:r>
            <a:endParaRPr sz="1150" dirty="0">
              <a:solidFill>
                <a:schemeClr val="dk1"/>
              </a:solidFill>
              <a:highlight>
                <a:srgbClr val="FFFFFF"/>
              </a:highlight>
              <a:latin typeface="Verdana"/>
              <a:ea typeface="Verdana"/>
              <a:cs typeface="Verdana"/>
              <a:sym typeface="Verdana"/>
            </a:endParaRPr>
          </a:p>
          <a:p>
            <a:pPr marL="0" lvl="0" indent="0" algn="l" rtl="0">
              <a:spcBef>
                <a:spcPts val="1400"/>
              </a:spcBef>
              <a:spcAft>
                <a:spcPts val="0"/>
              </a:spcAft>
              <a:buClr>
                <a:schemeClr val="dk1"/>
              </a:buClr>
              <a:buSzPts val="1100"/>
              <a:buFont typeface="Arial"/>
              <a:buNone/>
            </a:pPr>
            <a:r>
              <a:rPr lang="en" sz="1150" dirty="0">
                <a:solidFill>
                  <a:schemeClr val="dk1"/>
                </a:solidFill>
                <a:highlight>
                  <a:srgbClr val="FFFFFF"/>
                </a:highlight>
                <a:latin typeface="Verdana"/>
                <a:ea typeface="Verdana"/>
                <a:cs typeface="Verdana"/>
                <a:sym typeface="Verdana"/>
              </a:rPr>
              <a:t>The id of an element is unique within a page, so the id selector is used to select one unique element!</a:t>
            </a:r>
            <a:endParaRPr sz="1150" dirty="0">
              <a:solidFill>
                <a:schemeClr val="dk1"/>
              </a:solidFill>
              <a:highlight>
                <a:srgbClr val="FFFFFF"/>
              </a:highlight>
              <a:latin typeface="Verdana"/>
              <a:ea typeface="Verdana"/>
              <a:cs typeface="Verdana"/>
              <a:sym typeface="Verdana"/>
            </a:endParaRPr>
          </a:p>
          <a:p>
            <a:pPr marL="0" lvl="0" indent="0" algn="l" rtl="0">
              <a:spcBef>
                <a:spcPts val="1400"/>
              </a:spcBef>
              <a:spcAft>
                <a:spcPts val="0"/>
              </a:spcAft>
              <a:buClr>
                <a:schemeClr val="dk1"/>
              </a:buClr>
              <a:buSzPts val="1100"/>
              <a:buFont typeface="Arial"/>
              <a:buNone/>
            </a:pPr>
            <a:r>
              <a:rPr lang="en" sz="1150" dirty="0">
                <a:solidFill>
                  <a:schemeClr val="dk1"/>
                </a:solidFill>
                <a:highlight>
                  <a:srgbClr val="FFFFFF"/>
                </a:highlight>
                <a:latin typeface="Verdana"/>
                <a:ea typeface="Verdana"/>
                <a:cs typeface="Verdana"/>
                <a:sym typeface="Verdana"/>
              </a:rPr>
              <a:t>To select an element with a specific id, write a hash (#) character, followed by the id of the element.</a:t>
            </a:r>
            <a:endParaRPr sz="1150" dirty="0">
              <a:solidFill>
                <a:schemeClr val="dk1"/>
              </a:solidFill>
              <a:highlight>
                <a:srgbClr val="FFFFFF"/>
              </a:highlight>
              <a:latin typeface="Verdana"/>
              <a:ea typeface="Verdana"/>
              <a:cs typeface="Verdana"/>
              <a:sym typeface="Verdana"/>
            </a:endParaRPr>
          </a:p>
          <a:p>
            <a:pPr marL="0" lvl="0" indent="0" algn="l" rtl="0">
              <a:spcBef>
                <a:spcPts val="2600"/>
              </a:spcBef>
              <a:spcAft>
                <a:spcPts val="0"/>
              </a:spcAft>
              <a:buClr>
                <a:schemeClr val="dk1"/>
              </a:buClr>
              <a:buSzPts val="1100"/>
              <a:buFont typeface="Arial"/>
              <a:buNone/>
            </a:pPr>
            <a:r>
              <a:rPr lang="en" dirty="0">
                <a:solidFill>
                  <a:schemeClr val="dk1"/>
                </a:solidFill>
                <a:highlight>
                  <a:srgbClr val="F1F1F1"/>
                </a:highlight>
              </a:rPr>
              <a:t>Example</a:t>
            </a:r>
            <a:endParaRPr dirty="0">
              <a:solidFill>
                <a:schemeClr val="dk1"/>
              </a:solidFill>
              <a:highlight>
                <a:srgbClr val="F1F1F1"/>
              </a:highlight>
            </a:endParaRPr>
          </a:p>
          <a:p>
            <a:pPr marL="0" lvl="0" indent="0" algn="l" rtl="0">
              <a:spcBef>
                <a:spcPts val="2900"/>
              </a:spcBef>
              <a:spcAft>
                <a:spcPts val="0"/>
              </a:spcAft>
              <a:buClr>
                <a:schemeClr val="dk1"/>
              </a:buClr>
              <a:buSzPts val="1100"/>
              <a:buFont typeface="Arial"/>
              <a:buNone/>
            </a:pPr>
            <a:r>
              <a:rPr lang="en" sz="1150" dirty="0">
                <a:solidFill>
                  <a:schemeClr val="dk1"/>
                </a:solidFill>
                <a:highlight>
                  <a:srgbClr val="F1F1F1"/>
                </a:highlight>
                <a:latin typeface="Verdana"/>
                <a:ea typeface="Verdana"/>
                <a:cs typeface="Verdana"/>
                <a:sym typeface="Verdana"/>
              </a:rPr>
              <a:t>The CSS rule below will be applied to the HTML element with id="para1": </a:t>
            </a:r>
            <a:endParaRPr sz="1150" dirty="0">
              <a:solidFill>
                <a:schemeClr val="dk1"/>
              </a:solidFill>
              <a:highlight>
                <a:srgbClr val="F1F1F1"/>
              </a:highlight>
              <a:latin typeface="Verdana"/>
              <a:ea typeface="Verdana"/>
              <a:cs typeface="Verdana"/>
              <a:sym typeface="Verdana"/>
            </a:endParaRPr>
          </a:p>
          <a:p>
            <a:pPr marL="114300" marR="114300" lvl="0" indent="0" algn="l" rtl="0">
              <a:spcBef>
                <a:spcPts val="2900"/>
              </a:spcBef>
              <a:spcAft>
                <a:spcPts val="0"/>
              </a:spcAft>
              <a:buClr>
                <a:schemeClr val="dk1"/>
              </a:buClr>
              <a:buSzPts val="1100"/>
              <a:buFont typeface="Arial"/>
              <a:buNone/>
            </a:pPr>
            <a:r>
              <a:rPr lang="en" sz="1150" dirty="0">
                <a:solidFill>
                  <a:srgbClr val="A52A2A"/>
                </a:solidFill>
                <a:highlight>
                  <a:srgbClr val="FFFFFF"/>
                </a:highlight>
                <a:latin typeface="Courier New"/>
                <a:ea typeface="Courier New"/>
                <a:cs typeface="Courier New"/>
                <a:sym typeface="Courier New"/>
              </a:rPr>
              <a:t>#para1 </a:t>
            </a:r>
            <a:r>
              <a:rPr lang="en" sz="1150" dirty="0" smtClean="0">
                <a:solidFill>
                  <a:schemeClr val="dk1"/>
                </a:solidFill>
                <a:highlight>
                  <a:srgbClr val="FFFFFF"/>
                </a:highlight>
                <a:latin typeface="Courier New"/>
                <a:ea typeface="Courier New"/>
                <a:cs typeface="Courier New"/>
                <a:sym typeface="Courier New"/>
              </a:rPr>
              <a:t>{</a:t>
            </a:r>
            <a:r>
              <a:rPr lang="en" sz="1150" dirty="0" smtClean="0">
                <a:solidFill>
                  <a:srgbClr val="FF0000"/>
                </a:solidFill>
                <a:highlight>
                  <a:srgbClr val="FFFFFF"/>
                </a:highlight>
                <a:latin typeface="Courier New"/>
                <a:ea typeface="Courier New"/>
                <a:cs typeface="Courier New"/>
                <a:sym typeface="Courier New"/>
              </a:rPr>
              <a:t>  </a:t>
            </a:r>
            <a:r>
              <a:rPr lang="en" sz="1150" dirty="0">
                <a:solidFill>
                  <a:srgbClr val="FF0000"/>
                </a:solidFill>
                <a:highlight>
                  <a:srgbClr val="FFFFFF"/>
                </a:highlight>
                <a:latin typeface="Courier New"/>
                <a:ea typeface="Courier New"/>
                <a:cs typeface="Courier New"/>
                <a:sym typeface="Courier New"/>
              </a:rPr>
              <a:t>text-align</a:t>
            </a:r>
            <a:r>
              <a:rPr lang="en" sz="1150" dirty="0">
                <a:solidFill>
                  <a:schemeClr val="dk1"/>
                </a:solidFill>
                <a:highlight>
                  <a:srgbClr val="FFFFFF"/>
                </a:highlight>
                <a:latin typeface="Courier New"/>
                <a:ea typeface="Courier New"/>
                <a:cs typeface="Courier New"/>
                <a:sym typeface="Courier New"/>
              </a:rPr>
              <a:t>:</a:t>
            </a:r>
            <a:r>
              <a:rPr lang="en" sz="1150" dirty="0">
                <a:solidFill>
                  <a:srgbClr val="0000CD"/>
                </a:solidFill>
                <a:highlight>
                  <a:srgbClr val="FFFFFF"/>
                </a:highlight>
                <a:latin typeface="Courier New"/>
                <a:ea typeface="Courier New"/>
                <a:cs typeface="Courier New"/>
                <a:sym typeface="Courier New"/>
              </a:rPr>
              <a:t> center</a:t>
            </a:r>
            <a:r>
              <a:rPr lang="en" sz="1150" dirty="0" smtClean="0">
                <a:solidFill>
                  <a:schemeClr val="dk1"/>
                </a:solidFill>
                <a:highlight>
                  <a:srgbClr val="FFFFFF"/>
                </a:highlight>
                <a:latin typeface="Courier New"/>
                <a:ea typeface="Courier New"/>
                <a:cs typeface="Courier New"/>
                <a:sym typeface="Courier New"/>
              </a:rPr>
              <a:t>;</a:t>
            </a:r>
            <a:r>
              <a:rPr lang="en" sz="1150" dirty="0" smtClean="0">
                <a:solidFill>
                  <a:srgbClr val="FF0000"/>
                </a:solidFill>
                <a:highlight>
                  <a:srgbClr val="FFFFFF"/>
                </a:highlight>
                <a:latin typeface="Courier New"/>
                <a:ea typeface="Courier New"/>
                <a:cs typeface="Courier New"/>
                <a:sym typeface="Courier New"/>
              </a:rPr>
              <a:t>  </a:t>
            </a:r>
            <a:r>
              <a:rPr lang="en" sz="1150" dirty="0">
                <a:solidFill>
                  <a:srgbClr val="FF0000"/>
                </a:solidFill>
                <a:highlight>
                  <a:srgbClr val="FFFFFF"/>
                </a:highlight>
                <a:latin typeface="Courier New"/>
                <a:ea typeface="Courier New"/>
                <a:cs typeface="Courier New"/>
                <a:sym typeface="Courier New"/>
              </a:rPr>
              <a:t>color</a:t>
            </a:r>
            <a:r>
              <a:rPr lang="en" sz="1150" dirty="0">
                <a:solidFill>
                  <a:schemeClr val="dk1"/>
                </a:solidFill>
                <a:highlight>
                  <a:srgbClr val="FFFFFF"/>
                </a:highlight>
                <a:latin typeface="Courier New"/>
                <a:ea typeface="Courier New"/>
                <a:cs typeface="Courier New"/>
                <a:sym typeface="Courier New"/>
              </a:rPr>
              <a:t>:</a:t>
            </a:r>
            <a:r>
              <a:rPr lang="en" sz="1150" dirty="0">
                <a:solidFill>
                  <a:srgbClr val="0000CD"/>
                </a:solidFill>
                <a:highlight>
                  <a:srgbClr val="FFFFFF"/>
                </a:highlight>
                <a:latin typeface="Courier New"/>
                <a:ea typeface="Courier New"/>
                <a:cs typeface="Courier New"/>
                <a:sym typeface="Courier New"/>
              </a:rPr>
              <a:t> red</a:t>
            </a:r>
            <a:r>
              <a:rPr lang="en" sz="1150" dirty="0" smtClean="0">
                <a:solidFill>
                  <a:schemeClr val="dk1"/>
                </a:solidFill>
                <a:highlight>
                  <a:srgbClr val="FFFFFF"/>
                </a:highlight>
                <a:latin typeface="Courier New"/>
                <a:ea typeface="Courier New"/>
                <a:cs typeface="Courier New"/>
                <a:sym typeface="Courier New"/>
              </a:rPr>
              <a:t>;}</a:t>
            </a:r>
            <a:endParaRPr sz="1150" dirty="0">
              <a:solidFill>
                <a:schemeClr val="dk1"/>
              </a:solidFill>
              <a:highlight>
                <a:srgbClr val="FFFFFF"/>
              </a:highlight>
              <a:latin typeface="Courier New"/>
              <a:ea typeface="Courier New"/>
              <a:cs typeface="Courier New"/>
              <a:sym typeface="Courier New"/>
            </a:endParaRPr>
          </a:p>
          <a:p>
            <a:pPr marL="0" lvl="0" indent="0" algn="l" rtl="0">
              <a:spcBef>
                <a:spcPts val="1800"/>
              </a:spcBef>
              <a:spcAft>
                <a:spcPts val="16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Clr>
                <a:schemeClr val="dk1"/>
              </a:buClr>
              <a:buSzPts val="1100"/>
              <a:buFont typeface="Arial"/>
              <a:buNone/>
            </a:pPr>
            <a:r>
              <a:rPr lang="en" sz="2400">
                <a:highlight>
                  <a:srgbClr val="FFFFFF"/>
                </a:highlight>
              </a:rPr>
              <a:t>The CSS class Selector</a:t>
            </a:r>
            <a:endParaRPr sz="2400">
              <a:highlight>
                <a:srgbClr val="FFFFFF"/>
              </a:highlight>
            </a:endParaRPr>
          </a:p>
          <a:p>
            <a:pPr marL="0" lvl="0" indent="0" algn="l" rtl="0">
              <a:spcBef>
                <a:spcPts val="800"/>
              </a:spcBef>
              <a:spcAft>
                <a:spcPts val="0"/>
              </a:spcAft>
              <a:buNone/>
            </a:pPr>
            <a:endParaRPr/>
          </a:p>
        </p:txBody>
      </p:sp>
      <p:sp>
        <p:nvSpPr>
          <p:cNvPr id="126" name="Google Shape;12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150" dirty="0">
                <a:solidFill>
                  <a:schemeClr val="dk1"/>
                </a:solidFill>
                <a:highlight>
                  <a:srgbClr val="FFFFFF"/>
                </a:highlight>
                <a:latin typeface="Verdana"/>
                <a:ea typeface="Verdana"/>
                <a:cs typeface="Verdana"/>
                <a:sym typeface="Verdana"/>
              </a:rPr>
              <a:t>The class selector selects HTML elements with a specific class attribute.</a:t>
            </a:r>
            <a:endParaRPr sz="1150" dirty="0">
              <a:solidFill>
                <a:schemeClr val="dk1"/>
              </a:solidFill>
              <a:highlight>
                <a:srgbClr val="FFFFFF"/>
              </a:highlight>
              <a:latin typeface="Verdana"/>
              <a:ea typeface="Verdana"/>
              <a:cs typeface="Verdana"/>
              <a:sym typeface="Verdana"/>
            </a:endParaRPr>
          </a:p>
          <a:p>
            <a:pPr marL="0" lvl="0" indent="0" algn="l" rtl="0">
              <a:spcBef>
                <a:spcPts val="1400"/>
              </a:spcBef>
              <a:spcAft>
                <a:spcPts val="0"/>
              </a:spcAft>
              <a:buClr>
                <a:schemeClr val="dk1"/>
              </a:buClr>
              <a:buSzPts val="1100"/>
              <a:buFont typeface="Arial"/>
              <a:buNone/>
            </a:pPr>
            <a:r>
              <a:rPr lang="en" sz="1150" dirty="0">
                <a:solidFill>
                  <a:schemeClr val="dk1"/>
                </a:solidFill>
                <a:highlight>
                  <a:srgbClr val="FFFFFF"/>
                </a:highlight>
                <a:latin typeface="Verdana"/>
                <a:ea typeface="Verdana"/>
                <a:cs typeface="Verdana"/>
                <a:sym typeface="Verdana"/>
              </a:rPr>
              <a:t>To select elements with a specific class, write a period (.) character, followed by the class name.</a:t>
            </a:r>
            <a:endParaRPr sz="1150" dirty="0">
              <a:solidFill>
                <a:schemeClr val="dk1"/>
              </a:solidFill>
              <a:highlight>
                <a:srgbClr val="FFFFFF"/>
              </a:highlight>
              <a:latin typeface="Verdana"/>
              <a:ea typeface="Verdana"/>
              <a:cs typeface="Verdana"/>
              <a:sym typeface="Verdana"/>
            </a:endParaRPr>
          </a:p>
          <a:p>
            <a:pPr marL="0" lvl="0" indent="0" algn="l" rtl="0">
              <a:spcBef>
                <a:spcPts val="2900"/>
              </a:spcBef>
              <a:spcAft>
                <a:spcPts val="0"/>
              </a:spcAft>
              <a:buClr>
                <a:schemeClr val="dk1"/>
              </a:buClr>
              <a:buSzPts val="1100"/>
              <a:buFont typeface="Arial"/>
              <a:buNone/>
            </a:pPr>
            <a:r>
              <a:rPr lang="en" sz="1150" dirty="0" smtClean="0">
                <a:solidFill>
                  <a:schemeClr val="dk1"/>
                </a:solidFill>
                <a:highlight>
                  <a:srgbClr val="F1F1F1"/>
                </a:highlight>
                <a:latin typeface="Verdana"/>
                <a:ea typeface="Verdana"/>
                <a:cs typeface="Verdana"/>
                <a:sym typeface="Verdana"/>
              </a:rPr>
              <a:t>In </a:t>
            </a:r>
            <a:r>
              <a:rPr lang="en" sz="1150" dirty="0">
                <a:solidFill>
                  <a:schemeClr val="dk1"/>
                </a:solidFill>
                <a:highlight>
                  <a:srgbClr val="F1F1F1"/>
                </a:highlight>
                <a:latin typeface="Verdana"/>
                <a:ea typeface="Verdana"/>
                <a:cs typeface="Verdana"/>
                <a:sym typeface="Verdana"/>
              </a:rPr>
              <a:t>this example all HTML elements with class="center" will be red and center-aligned: </a:t>
            </a:r>
            <a:endParaRPr sz="1150" dirty="0">
              <a:solidFill>
                <a:schemeClr val="dk1"/>
              </a:solidFill>
              <a:highlight>
                <a:srgbClr val="F1F1F1"/>
              </a:highlight>
              <a:latin typeface="Verdana"/>
              <a:ea typeface="Verdana"/>
              <a:cs typeface="Verdana"/>
              <a:sym typeface="Verdana"/>
            </a:endParaRPr>
          </a:p>
          <a:p>
            <a:pPr marL="114300" marR="114300" lvl="0" indent="0" algn="l" rtl="0">
              <a:spcBef>
                <a:spcPts val="2900"/>
              </a:spcBef>
              <a:spcAft>
                <a:spcPts val="0"/>
              </a:spcAft>
              <a:buClr>
                <a:schemeClr val="dk1"/>
              </a:buClr>
              <a:buSzPts val="1100"/>
              <a:buFont typeface="Arial"/>
              <a:buNone/>
            </a:pPr>
            <a:r>
              <a:rPr lang="en" sz="1150" dirty="0">
                <a:solidFill>
                  <a:srgbClr val="A52A2A"/>
                </a:solidFill>
                <a:highlight>
                  <a:srgbClr val="FFFFFF"/>
                </a:highlight>
                <a:latin typeface="Courier New"/>
                <a:ea typeface="Courier New"/>
                <a:cs typeface="Courier New"/>
                <a:sym typeface="Courier New"/>
              </a:rPr>
              <a:t>.center </a:t>
            </a:r>
            <a:r>
              <a:rPr lang="en" sz="1150" dirty="0">
                <a:solidFill>
                  <a:schemeClr val="dk1"/>
                </a:solidFill>
                <a:highlight>
                  <a:srgbClr val="FFFFFF"/>
                </a:highlight>
                <a:latin typeface="Courier New"/>
                <a:ea typeface="Courier New"/>
                <a:cs typeface="Courier New"/>
                <a:sym typeface="Courier New"/>
              </a:rPr>
              <a:t>{</a:t>
            </a:r>
            <a:endParaRPr sz="1150" dirty="0">
              <a:solidFill>
                <a:schemeClr val="dk1"/>
              </a:solidFill>
              <a:highlight>
                <a:srgbClr val="FFFFFF"/>
              </a:highlight>
              <a:latin typeface="Courier New"/>
              <a:ea typeface="Courier New"/>
              <a:cs typeface="Courier New"/>
              <a:sym typeface="Courier New"/>
            </a:endParaRPr>
          </a:p>
          <a:p>
            <a:pPr marL="114300" marR="114300" lvl="0" indent="0" algn="l" rtl="0">
              <a:spcBef>
                <a:spcPts val="1800"/>
              </a:spcBef>
              <a:spcAft>
                <a:spcPts val="0"/>
              </a:spcAft>
              <a:buClr>
                <a:schemeClr val="dk1"/>
              </a:buClr>
              <a:buSzPts val="1100"/>
              <a:buFont typeface="Arial"/>
              <a:buNone/>
            </a:pPr>
            <a:r>
              <a:rPr lang="en" sz="1150" dirty="0">
                <a:solidFill>
                  <a:srgbClr val="FF0000"/>
                </a:solidFill>
                <a:highlight>
                  <a:srgbClr val="FFFFFF"/>
                </a:highlight>
                <a:latin typeface="Courier New"/>
                <a:ea typeface="Courier New"/>
                <a:cs typeface="Courier New"/>
                <a:sym typeface="Courier New"/>
              </a:rPr>
              <a:t>  text-align</a:t>
            </a:r>
            <a:r>
              <a:rPr lang="en" sz="1150" dirty="0">
                <a:solidFill>
                  <a:schemeClr val="dk1"/>
                </a:solidFill>
                <a:highlight>
                  <a:srgbClr val="FFFFFF"/>
                </a:highlight>
                <a:latin typeface="Courier New"/>
                <a:ea typeface="Courier New"/>
                <a:cs typeface="Courier New"/>
                <a:sym typeface="Courier New"/>
              </a:rPr>
              <a:t>:</a:t>
            </a:r>
            <a:r>
              <a:rPr lang="en" sz="1150" dirty="0">
                <a:solidFill>
                  <a:srgbClr val="0000CD"/>
                </a:solidFill>
                <a:highlight>
                  <a:srgbClr val="FFFFFF"/>
                </a:highlight>
                <a:latin typeface="Courier New"/>
                <a:ea typeface="Courier New"/>
                <a:cs typeface="Courier New"/>
                <a:sym typeface="Courier New"/>
              </a:rPr>
              <a:t> center</a:t>
            </a:r>
            <a:r>
              <a:rPr lang="en" sz="1150" dirty="0">
                <a:solidFill>
                  <a:schemeClr val="dk1"/>
                </a:solidFill>
                <a:highlight>
                  <a:srgbClr val="FFFFFF"/>
                </a:highlight>
                <a:latin typeface="Courier New"/>
                <a:ea typeface="Courier New"/>
                <a:cs typeface="Courier New"/>
                <a:sym typeface="Courier New"/>
              </a:rPr>
              <a:t>;</a:t>
            </a:r>
            <a:endParaRPr sz="1150" dirty="0">
              <a:solidFill>
                <a:schemeClr val="dk1"/>
              </a:solidFill>
              <a:highlight>
                <a:srgbClr val="FFFFFF"/>
              </a:highlight>
              <a:latin typeface="Courier New"/>
              <a:ea typeface="Courier New"/>
              <a:cs typeface="Courier New"/>
              <a:sym typeface="Courier New"/>
            </a:endParaRPr>
          </a:p>
          <a:p>
            <a:pPr marL="114300" marR="114300" lvl="0" indent="0" algn="l" rtl="0">
              <a:spcBef>
                <a:spcPts val="1800"/>
              </a:spcBef>
              <a:spcAft>
                <a:spcPts val="0"/>
              </a:spcAft>
              <a:buClr>
                <a:schemeClr val="dk1"/>
              </a:buClr>
              <a:buSzPts val="1100"/>
              <a:buFont typeface="Arial"/>
              <a:buNone/>
            </a:pPr>
            <a:r>
              <a:rPr lang="en" sz="1150" dirty="0">
                <a:solidFill>
                  <a:srgbClr val="FF0000"/>
                </a:solidFill>
                <a:highlight>
                  <a:srgbClr val="FFFFFF"/>
                </a:highlight>
                <a:latin typeface="Courier New"/>
                <a:ea typeface="Courier New"/>
                <a:cs typeface="Courier New"/>
                <a:sym typeface="Courier New"/>
              </a:rPr>
              <a:t>  color</a:t>
            </a:r>
            <a:r>
              <a:rPr lang="en" sz="1150" dirty="0">
                <a:solidFill>
                  <a:schemeClr val="dk1"/>
                </a:solidFill>
                <a:highlight>
                  <a:srgbClr val="FFFFFF"/>
                </a:highlight>
                <a:latin typeface="Courier New"/>
                <a:ea typeface="Courier New"/>
                <a:cs typeface="Courier New"/>
                <a:sym typeface="Courier New"/>
              </a:rPr>
              <a:t>:</a:t>
            </a:r>
            <a:r>
              <a:rPr lang="en" sz="1150" dirty="0">
                <a:solidFill>
                  <a:srgbClr val="0000CD"/>
                </a:solidFill>
                <a:highlight>
                  <a:srgbClr val="FFFFFF"/>
                </a:highlight>
                <a:latin typeface="Courier New"/>
                <a:ea typeface="Courier New"/>
                <a:cs typeface="Courier New"/>
                <a:sym typeface="Courier New"/>
              </a:rPr>
              <a:t> red</a:t>
            </a:r>
            <a:r>
              <a:rPr lang="en" sz="1150" dirty="0">
                <a:solidFill>
                  <a:schemeClr val="dk1"/>
                </a:solidFill>
                <a:highlight>
                  <a:srgbClr val="FFFFFF"/>
                </a:highlight>
                <a:latin typeface="Courier New"/>
                <a:ea typeface="Courier New"/>
                <a:cs typeface="Courier New"/>
                <a:sym typeface="Courier New"/>
              </a:rPr>
              <a:t>;</a:t>
            </a:r>
            <a:endParaRPr sz="1150" dirty="0">
              <a:solidFill>
                <a:schemeClr val="dk1"/>
              </a:solidFill>
              <a:highlight>
                <a:srgbClr val="FFFFFF"/>
              </a:highlight>
              <a:latin typeface="Courier New"/>
              <a:ea typeface="Courier New"/>
              <a:cs typeface="Courier New"/>
              <a:sym typeface="Courier New"/>
            </a:endParaRPr>
          </a:p>
          <a:p>
            <a:pPr marL="114300" marR="114300" lvl="0" indent="0" algn="l" rtl="0">
              <a:spcBef>
                <a:spcPts val="1800"/>
              </a:spcBef>
              <a:spcAft>
                <a:spcPts val="0"/>
              </a:spcAft>
              <a:buClr>
                <a:schemeClr val="dk1"/>
              </a:buClr>
              <a:buSzPts val="1100"/>
              <a:buFont typeface="Arial"/>
              <a:buNone/>
            </a:pPr>
            <a:r>
              <a:rPr lang="en" sz="1150" dirty="0" smtClean="0">
                <a:solidFill>
                  <a:schemeClr val="dk1"/>
                </a:solidFill>
                <a:highlight>
                  <a:srgbClr val="FFFFFF"/>
                </a:highlight>
                <a:latin typeface="Courier New"/>
                <a:ea typeface="Courier New"/>
                <a:cs typeface="Courier New"/>
                <a:sym typeface="Courier New"/>
              </a:rPr>
              <a:t>}</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800"/>
              </a:spcAft>
              <a:buClr>
                <a:schemeClr val="dk1"/>
              </a:buClr>
              <a:buSzPts val="1100"/>
              <a:buFont typeface="Arial"/>
              <a:buNone/>
            </a:pPr>
            <a:r>
              <a:rPr lang="en" sz="2400">
                <a:highlight>
                  <a:srgbClr val="FFFFFF"/>
                </a:highlight>
              </a:rPr>
              <a:t>The CSS Universal Selector</a:t>
            </a:r>
            <a:endParaRPr/>
          </a:p>
        </p:txBody>
      </p:sp>
      <p:sp>
        <p:nvSpPr>
          <p:cNvPr id="132" name="Google Shape;13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150" dirty="0">
                <a:solidFill>
                  <a:schemeClr val="dk1"/>
                </a:solidFill>
                <a:highlight>
                  <a:srgbClr val="FFFFFF"/>
                </a:highlight>
                <a:latin typeface="Verdana"/>
                <a:ea typeface="Verdana"/>
                <a:cs typeface="Verdana"/>
                <a:sym typeface="Verdana"/>
              </a:rPr>
              <a:t>The universal selector (*) selects all HTML elements on the page.</a:t>
            </a:r>
            <a:endParaRPr sz="1150" dirty="0">
              <a:solidFill>
                <a:schemeClr val="dk1"/>
              </a:solidFill>
              <a:highlight>
                <a:srgbClr val="FFFFFF"/>
              </a:highlight>
              <a:latin typeface="Verdana"/>
              <a:ea typeface="Verdana"/>
              <a:cs typeface="Verdana"/>
              <a:sym typeface="Verdana"/>
            </a:endParaRPr>
          </a:p>
          <a:p>
            <a:pPr marL="0" lvl="0" indent="0" algn="l" rtl="0">
              <a:spcBef>
                <a:spcPts val="2900"/>
              </a:spcBef>
              <a:spcAft>
                <a:spcPts val="0"/>
              </a:spcAft>
              <a:buClr>
                <a:schemeClr val="dk1"/>
              </a:buClr>
              <a:buSzPts val="1100"/>
              <a:buFont typeface="Arial"/>
              <a:buNone/>
            </a:pPr>
            <a:r>
              <a:rPr lang="en" sz="1150" dirty="0" smtClean="0">
                <a:solidFill>
                  <a:schemeClr val="dk1"/>
                </a:solidFill>
                <a:highlight>
                  <a:srgbClr val="F1F1F1"/>
                </a:highlight>
                <a:latin typeface="Verdana"/>
                <a:ea typeface="Verdana"/>
                <a:cs typeface="Verdana"/>
                <a:sym typeface="Verdana"/>
              </a:rPr>
              <a:t>The </a:t>
            </a:r>
            <a:r>
              <a:rPr lang="en" sz="1150" dirty="0">
                <a:solidFill>
                  <a:schemeClr val="dk1"/>
                </a:solidFill>
                <a:highlight>
                  <a:srgbClr val="F1F1F1"/>
                </a:highlight>
                <a:latin typeface="Verdana"/>
                <a:ea typeface="Verdana"/>
                <a:cs typeface="Verdana"/>
                <a:sym typeface="Verdana"/>
              </a:rPr>
              <a:t>CSS rule below will affect every HTML element on the page: </a:t>
            </a:r>
            <a:endParaRPr sz="1150" dirty="0">
              <a:solidFill>
                <a:schemeClr val="dk1"/>
              </a:solidFill>
              <a:highlight>
                <a:srgbClr val="F1F1F1"/>
              </a:highlight>
              <a:latin typeface="Verdana"/>
              <a:ea typeface="Verdana"/>
              <a:cs typeface="Verdana"/>
              <a:sym typeface="Verdana"/>
            </a:endParaRPr>
          </a:p>
          <a:p>
            <a:pPr marL="114300" marR="114300" lvl="0" indent="0" algn="l" rtl="0">
              <a:spcBef>
                <a:spcPts val="2900"/>
              </a:spcBef>
              <a:spcAft>
                <a:spcPts val="0"/>
              </a:spcAft>
              <a:buClr>
                <a:schemeClr val="dk1"/>
              </a:buClr>
              <a:buSzPts val="1100"/>
              <a:buFont typeface="Arial"/>
              <a:buNone/>
            </a:pPr>
            <a:r>
              <a:rPr lang="en" sz="1150" dirty="0">
                <a:solidFill>
                  <a:srgbClr val="A52A2A"/>
                </a:solidFill>
                <a:highlight>
                  <a:srgbClr val="FFFFFF"/>
                </a:highlight>
                <a:latin typeface="Courier New"/>
                <a:ea typeface="Courier New"/>
                <a:cs typeface="Courier New"/>
                <a:sym typeface="Courier New"/>
              </a:rPr>
              <a:t>* </a:t>
            </a:r>
            <a:r>
              <a:rPr lang="en" sz="1150" dirty="0">
                <a:solidFill>
                  <a:schemeClr val="dk1"/>
                </a:solidFill>
                <a:highlight>
                  <a:srgbClr val="FFFFFF"/>
                </a:highlight>
                <a:latin typeface="Courier New"/>
                <a:ea typeface="Courier New"/>
                <a:cs typeface="Courier New"/>
                <a:sym typeface="Courier New"/>
              </a:rPr>
              <a:t>{</a:t>
            </a:r>
            <a:endParaRPr sz="1150" dirty="0">
              <a:solidFill>
                <a:schemeClr val="dk1"/>
              </a:solidFill>
              <a:highlight>
                <a:srgbClr val="FFFFFF"/>
              </a:highlight>
              <a:latin typeface="Courier New"/>
              <a:ea typeface="Courier New"/>
              <a:cs typeface="Courier New"/>
              <a:sym typeface="Courier New"/>
            </a:endParaRPr>
          </a:p>
          <a:p>
            <a:pPr marL="114300" marR="114300" lvl="0" indent="0" algn="l" rtl="0">
              <a:spcBef>
                <a:spcPts val="1800"/>
              </a:spcBef>
              <a:spcAft>
                <a:spcPts val="0"/>
              </a:spcAft>
              <a:buClr>
                <a:schemeClr val="dk1"/>
              </a:buClr>
              <a:buSzPts val="1100"/>
              <a:buFont typeface="Arial"/>
              <a:buNone/>
            </a:pPr>
            <a:r>
              <a:rPr lang="en" sz="1150" dirty="0">
                <a:solidFill>
                  <a:srgbClr val="FF0000"/>
                </a:solidFill>
                <a:highlight>
                  <a:srgbClr val="FFFFFF"/>
                </a:highlight>
                <a:latin typeface="Courier New"/>
                <a:ea typeface="Courier New"/>
                <a:cs typeface="Courier New"/>
                <a:sym typeface="Courier New"/>
              </a:rPr>
              <a:t>  text-align</a:t>
            </a:r>
            <a:r>
              <a:rPr lang="en" sz="1150" dirty="0">
                <a:solidFill>
                  <a:schemeClr val="dk1"/>
                </a:solidFill>
                <a:highlight>
                  <a:srgbClr val="FFFFFF"/>
                </a:highlight>
                <a:latin typeface="Courier New"/>
                <a:ea typeface="Courier New"/>
                <a:cs typeface="Courier New"/>
                <a:sym typeface="Courier New"/>
              </a:rPr>
              <a:t>:</a:t>
            </a:r>
            <a:r>
              <a:rPr lang="en" sz="1150" dirty="0">
                <a:solidFill>
                  <a:srgbClr val="0000CD"/>
                </a:solidFill>
                <a:highlight>
                  <a:srgbClr val="FFFFFF"/>
                </a:highlight>
                <a:latin typeface="Courier New"/>
                <a:ea typeface="Courier New"/>
                <a:cs typeface="Courier New"/>
                <a:sym typeface="Courier New"/>
              </a:rPr>
              <a:t> center</a:t>
            </a:r>
            <a:r>
              <a:rPr lang="en" sz="1150" dirty="0">
                <a:solidFill>
                  <a:schemeClr val="dk1"/>
                </a:solidFill>
                <a:highlight>
                  <a:srgbClr val="FFFFFF"/>
                </a:highlight>
                <a:latin typeface="Courier New"/>
                <a:ea typeface="Courier New"/>
                <a:cs typeface="Courier New"/>
                <a:sym typeface="Courier New"/>
              </a:rPr>
              <a:t>;</a:t>
            </a:r>
            <a:endParaRPr sz="1150" dirty="0">
              <a:solidFill>
                <a:schemeClr val="dk1"/>
              </a:solidFill>
              <a:highlight>
                <a:srgbClr val="FFFFFF"/>
              </a:highlight>
              <a:latin typeface="Courier New"/>
              <a:ea typeface="Courier New"/>
              <a:cs typeface="Courier New"/>
              <a:sym typeface="Courier New"/>
            </a:endParaRPr>
          </a:p>
          <a:p>
            <a:pPr marL="114300" marR="114300" lvl="0" indent="0" algn="l" rtl="0">
              <a:spcBef>
                <a:spcPts val="1800"/>
              </a:spcBef>
              <a:spcAft>
                <a:spcPts val="0"/>
              </a:spcAft>
              <a:buClr>
                <a:schemeClr val="dk1"/>
              </a:buClr>
              <a:buSzPts val="1100"/>
              <a:buFont typeface="Arial"/>
              <a:buNone/>
            </a:pPr>
            <a:r>
              <a:rPr lang="en" sz="1150" dirty="0">
                <a:solidFill>
                  <a:srgbClr val="FF0000"/>
                </a:solidFill>
                <a:highlight>
                  <a:srgbClr val="FFFFFF"/>
                </a:highlight>
                <a:latin typeface="Courier New"/>
                <a:ea typeface="Courier New"/>
                <a:cs typeface="Courier New"/>
                <a:sym typeface="Courier New"/>
              </a:rPr>
              <a:t>  color</a:t>
            </a:r>
            <a:r>
              <a:rPr lang="en" sz="1150" dirty="0">
                <a:solidFill>
                  <a:schemeClr val="dk1"/>
                </a:solidFill>
                <a:highlight>
                  <a:srgbClr val="FFFFFF"/>
                </a:highlight>
                <a:latin typeface="Courier New"/>
                <a:ea typeface="Courier New"/>
                <a:cs typeface="Courier New"/>
                <a:sym typeface="Courier New"/>
              </a:rPr>
              <a:t>:</a:t>
            </a:r>
            <a:r>
              <a:rPr lang="en" sz="1150" dirty="0">
                <a:solidFill>
                  <a:srgbClr val="0000CD"/>
                </a:solidFill>
                <a:highlight>
                  <a:srgbClr val="FFFFFF"/>
                </a:highlight>
                <a:latin typeface="Courier New"/>
                <a:ea typeface="Courier New"/>
                <a:cs typeface="Courier New"/>
                <a:sym typeface="Courier New"/>
              </a:rPr>
              <a:t> blue</a:t>
            </a:r>
            <a:r>
              <a:rPr lang="en" sz="1150" dirty="0">
                <a:solidFill>
                  <a:schemeClr val="dk1"/>
                </a:solidFill>
                <a:highlight>
                  <a:srgbClr val="FFFFFF"/>
                </a:highlight>
                <a:latin typeface="Courier New"/>
                <a:ea typeface="Courier New"/>
                <a:cs typeface="Courier New"/>
                <a:sym typeface="Courier New"/>
              </a:rPr>
              <a:t>;</a:t>
            </a:r>
            <a:endParaRPr sz="1150" dirty="0">
              <a:solidFill>
                <a:schemeClr val="dk1"/>
              </a:solidFill>
              <a:highlight>
                <a:srgbClr val="FFFFFF"/>
              </a:highlight>
              <a:latin typeface="Courier New"/>
              <a:ea typeface="Courier New"/>
              <a:cs typeface="Courier New"/>
              <a:sym typeface="Courier New"/>
            </a:endParaRPr>
          </a:p>
          <a:p>
            <a:pPr marL="114300" marR="114300" lvl="0" indent="0" algn="l" rtl="0">
              <a:spcBef>
                <a:spcPts val="1800"/>
              </a:spcBef>
              <a:spcAft>
                <a:spcPts val="0"/>
              </a:spcAft>
              <a:buClr>
                <a:schemeClr val="dk1"/>
              </a:buClr>
              <a:buSzPts val="1100"/>
              <a:buFont typeface="Arial"/>
              <a:buNone/>
            </a:pPr>
            <a:r>
              <a:rPr lang="en" sz="1150" dirty="0">
                <a:solidFill>
                  <a:schemeClr val="dk1"/>
                </a:solidFill>
                <a:highlight>
                  <a:srgbClr val="FFFFFF"/>
                </a:highlight>
                <a:latin typeface="Courier New"/>
                <a:ea typeface="Courier New"/>
                <a:cs typeface="Courier New"/>
                <a:sym typeface="Courier New"/>
              </a:rPr>
              <a:t>}</a:t>
            </a:r>
            <a:endParaRPr sz="1150" dirty="0">
              <a:solidFill>
                <a:schemeClr val="dk1"/>
              </a:solidFill>
              <a:highlight>
                <a:srgbClr val="FFFFFF"/>
              </a:highlight>
              <a:latin typeface="Courier New"/>
              <a:ea typeface="Courier New"/>
              <a:cs typeface="Courier New"/>
              <a:sym typeface="Courier New"/>
            </a:endParaRPr>
          </a:p>
          <a:p>
            <a:pPr marL="0" lvl="0" indent="0" algn="l" rtl="0">
              <a:spcBef>
                <a:spcPts val="1800"/>
              </a:spcBef>
              <a:spcAft>
                <a:spcPts val="16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dirty="0">
                <a:highlight>
                  <a:srgbClr val="FFFFFF"/>
                </a:highlight>
              </a:rPr>
              <a:t>The CSS Grouping </a:t>
            </a:r>
            <a:r>
              <a:rPr lang="en-US" dirty="0" smtClean="0">
                <a:highlight>
                  <a:srgbClr val="FFFFFF"/>
                </a:highlight>
              </a:rPr>
              <a:t>Selector</a:t>
            </a:r>
            <a:endParaRPr dirty="0"/>
          </a:p>
        </p:txBody>
      </p:sp>
      <p:sp>
        <p:nvSpPr>
          <p:cNvPr id="138" name="Google Shape;13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150" dirty="0" smtClean="0">
                <a:solidFill>
                  <a:schemeClr val="dk1"/>
                </a:solidFill>
                <a:highlight>
                  <a:srgbClr val="FFFFFF"/>
                </a:highlight>
                <a:latin typeface="Verdana"/>
                <a:ea typeface="Verdana"/>
                <a:cs typeface="Verdana"/>
                <a:sym typeface="Verdana"/>
              </a:rPr>
              <a:t>The </a:t>
            </a:r>
            <a:r>
              <a:rPr lang="en" sz="1150" dirty="0">
                <a:solidFill>
                  <a:schemeClr val="dk1"/>
                </a:solidFill>
                <a:highlight>
                  <a:srgbClr val="FFFFFF"/>
                </a:highlight>
                <a:latin typeface="Verdana"/>
                <a:ea typeface="Verdana"/>
                <a:cs typeface="Verdana"/>
                <a:sym typeface="Verdana"/>
              </a:rPr>
              <a:t>grouping selector selects all the HTML elements with the same style definitions.</a:t>
            </a:r>
            <a:endParaRPr sz="1150" dirty="0">
              <a:solidFill>
                <a:schemeClr val="dk1"/>
              </a:solidFill>
              <a:highlight>
                <a:srgbClr val="FFFFFF"/>
              </a:highlight>
              <a:latin typeface="Verdana"/>
              <a:ea typeface="Verdana"/>
              <a:cs typeface="Verdana"/>
              <a:sym typeface="Verdana"/>
            </a:endParaRPr>
          </a:p>
          <a:p>
            <a:pPr marL="0" lvl="0" indent="0" algn="l" rtl="0">
              <a:spcBef>
                <a:spcPts val="1400"/>
              </a:spcBef>
              <a:spcAft>
                <a:spcPts val="0"/>
              </a:spcAft>
              <a:buClr>
                <a:schemeClr val="dk1"/>
              </a:buClr>
              <a:buSzPts val="1100"/>
              <a:buFont typeface="Arial"/>
              <a:buNone/>
            </a:pPr>
            <a:r>
              <a:rPr lang="en" sz="1150" dirty="0">
                <a:solidFill>
                  <a:schemeClr val="dk1"/>
                </a:solidFill>
                <a:highlight>
                  <a:srgbClr val="FFFFFF"/>
                </a:highlight>
                <a:latin typeface="Verdana"/>
                <a:ea typeface="Verdana"/>
                <a:cs typeface="Verdana"/>
                <a:sym typeface="Verdana"/>
              </a:rPr>
              <a:t>Look at the following CSS code (the h1, h2, and p elements have the same style definitions):</a:t>
            </a:r>
            <a:endParaRPr sz="1150" dirty="0">
              <a:solidFill>
                <a:schemeClr val="dk1"/>
              </a:solidFill>
              <a:highlight>
                <a:srgbClr val="FFFFFF"/>
              </a:highlight>
              <a:latin typeface="Verdana"/>
              <a:ea typeface="Verdana"/>
              <a:cs typeface="Verdana"/>
              <a:sym typeface="Verdana"/>
            </a:endParaRPr>
          </a:p>
          <a:p>
            <a:pPr marL="114300" marR="114300" lvl="0" indent="0" algn="l" rtl="0">
              <a:spcBef>
                <a:spcPts val="1800"/>
              </a:spcBef>
              <a:spcAft>
                <a:spcPts val="0"/>
              </a:spcAft>
              <a:buClr>
                <a:schemeClr val="dk1"/>
              </a:buClr>
              <a:buSzPts val="1100"/>
              <a:buFont typeface="Arial"/>
              <a:buNone/>
            </a:pPr>
            <a:r>
              <a:rPr lang="en" sz="1150" dirty="0">
                <a:solidFill>
                  <a:srgbClr val="A52A2A"/>
                </a:solidFill>
                <a:highlight>
                  <a:srgbClr val="FFFFFF"/>
                </a:highlight>
                <a:latin typeface="Courier New"/>
                <a:ea typeface="Courier New"/>
                <a:cs typeface="Courier New"/>
                <a:sym typeface="Courier New"/>
              </a:rPr>
              <a:t>h1 </a:t>
            </a:r>
            <a:r>
              <a:rPr lang="en" sz="1150" dirty="0" smtClean="0">
                <a:solidFill>
                  <a:schemeClr val="dk1"/>
                </a:solidFill>
                <a:highlight>
                  <a:srgbClr val="FFFFFF"/>
                </a:highlight>
                <a:latin typeface="Courier New"/>
                <a:ea typeface="Courier New"/>
                <a:cs typeface="Courier New"/>
                <a:sym typeface="Courier New"/>
              </a:rPr>
              <a:t>{</a:t>
            </a:r>
            <a:r>
              <a:rPr lang="en" sz="1150" dirty="0" smtClean="0">
                <a:solidFill>
                  <a:srgbClr val="FF0000"/>
                </a:solidFill>
                <a:highlight>
                  <a:srgbClr val="FFFFFF"/>
                </a:highlight>
                <a:latin typeface="Courier New"/>
                <a:ea typeface="Courier New"/>
                <a:cs typeface="Courier New"/>
                <a:sym typeface="Courier New"/>
              </a:rPr>
              <a:t>  </a:t>
            </a:r>
            <a:r>
              <a:rPr lang="en" sz="1150" dirty="0">
                <a:solidFill>
                  <a:srgbClr val="FF0000"/>
                </a:solidFill>
                <a:highlight>
                  <a:srgbClr val="FFFFFF"/>
                </a:highlight>
                <a:latin typeface="Courier New"/>
                <a:ea typeface="Courier New"/>
                <a:cs typeface="Courier New"/>
                <a:sym typeface="Courier New"/>
              </a:rPr>
              <a:t>text-align</a:t>
            </a:r>
            <a:r>
              <a:rPr lang="en" sz="1150" dirty="0">
                <a:solidFill>
                  <a:schemeClr val="dk1"/>
                </a:solidFill>
                <a:highlight>
                  <a:srgbClr val="FFFFFF"/>
                </a:highlight>
                <a:latin typeface="Courier New"/>
                <a:ea typeface="Courier New"/>
                <a:cs typeface="Courier New"/>
                <a:sym typeface="Courier New"/>
              </a:rPr>
              <a:t>:</a:t>
            </a:r>
            <a:r>
              <a:rPr lang="en" sz="1150" dirty="0">
                <a:solidFill>
                  <a:srgbClr val="0000CD"/>
                </a:solidFill>
                <a:highlight>
                  <a:srgbClr val="FFFFFF"/>
                </a:highlight>
                <a:latin typeface="Courier New"/>
                <a:ea typeface="Courier New"/>
                <a:cs typeface="Courier New"/>
                <a:sym typeface="Courier New"/>
              </a:rPr>
              <a:t> center</a:t>
            </a:r>
            <a:r>
              <a:rPr lang="en" sz="1150" dirty="0" smtClean="0">
                <a:solidFill>
                  <a:schemeClr val="dk1"/>
                </a:solidFill>
                <a:highlight>
                  <a:srgbClr val="FFFFFF"/>
                </a:highlight>
                <a:latin typeface="Courier New"/>
                <a:ea typeface="Courier New"/>
                <a:cs typeface="Courier New"/>
                <a:sym typeface="Courier New"/>
              </a:rPr>
              <a:t>;</a:t>
            </a:r>
            <a:r>
              <a:rPr lang="en" sz="1150" dirty="0" smtClean="0">
                <a:solidFill>
                  <a:srgbClr val="FF0000"/>
                </a:solidFill>
                <a:highlight>
                  <a:srgbClr val="FFFFFF"/>
                </a:highlight>
                <a:latin typeface="Courier New"/>
                <a:ea typeface="Courier New"/>
                <a:cs typeface="Courier New"/>
                <a:sym typeface="Courier New"/>
              </a:rPr>
              <a:t>  </a:t>
            </a:r>
            <a:r>
              <a:rPr lang="en" sz="1150" dirty="0">
                <a:solidFill>
                  <a:srgbClr val="FF0000"/>
                </a:solidFill>
                <a:highlight>
                  <a:srgbClr val="FFFFFF"/>
                </a:highlight>
                <a:latin typeface="Courier New"/>
                <a:ea typeface="Courier New"/>
                <a:cs typeface="Courier New"/>
                <a:sym typeface="Courier New"/>
              </a:rPr>
              <a:t>color</a:t>
            </a:r>
            <a:r>
              <a:rPr lang="en" sz="1150" dirty="0">
                <a:solidFill>
                  <a:schemeClr val="dk1"/>
                </a:solidFill>
                <a:highlight>
                  <a:srgbClr val="FFFFFF"/>
                </a:highlight>
                <a:latin typeface="Courier New"/>
                <a:ea typeface="Courier New"/>
                <a:cs typeface="Courier New"/>
                <a:sym typeface="Courier New"/>
              </a:rPr>
              <a:t>:</a:t>
            </a:r>
            <a:r>
              <a:rPr lang="en" sz="1150" dirty="0">
                <a:solidFill>
                  <a:srgbClr val="0000CD"/>
                </a:solidFill>
                <a:highlight>
                  <a:srgbClr val="FFFFFF"/>
                </a:highlight>
                <a:latin typeface="Courier New"/>
                <a:ea typeface="Courier New"/>
                <a:cs typeface="Courier New"/>
                <a:sym typeface="Courier New"/>
              </a:rPr>
              <a:t> red</a:t>
            </a:r>
            <a:r>
              <a:rPr lang="en" sz="1150" dirty="0" smtClean="0">
                <a:solidFill>
                  <a:schemeClr val="dk1"/>
                </a:solidFill>
                <a:highlight>
                  <a:srgbClr val="FFFFFF"/>
                </a:highlight>
                <a:latin typeface="Courier New"/>
                <a:ea typeface="Courier New"/>
                <a:cs typeface="Courier New"/>
                <a:sym typeface="Courier New"/>
              </a:rPr>
              <a:t>;}</a:t>
            </a:r>
            <a:endParaRPr sz="1150" dirty="0">
              <a:solidFill>
                <a:schemeClr val="dk1"/>
              </a:solidFill>
              <a:highlight>
                <a:srgbClr val="FFFFFF"/>
              </a:highlight>
              <a:latin typeface="Courier New"/>
              <a:ea typeface="Courier New"/>
              <a:cs typeface="Courier New"/>
              <a:sym typeface="Courier New"/>
            </a:endParaRPr>
          </a:p>
          <a:p>
            <a:pPr marL="114300" marR="114300" lvl="0" indent="0" algn="l" rtl="0">
              <a:spcBef>
                <a:spcPts val="1800"/>
              </a:spcBef>
              <a:spcAft>
                <a:spcPts val="0"/>
              </a:spcAft>
              <a:buClr>
                <a:schemeClr val="dk1"/>
              </a:buClr>
              <a:buSzPts val="1100"/>
              <a:buFont typeface="Arial"/>
              <a:buNone/>
            </a:pPr>
            <a:r>
              <a:rPr lang="en" sz="1150" dirty="0" smtClean="0">
                <a:solidFill>
                  <a:srgbClr val="A52A2A"/>
                </a:solidFill>
                <a:highlight>
                  <a:srgbClr val="FFFFFF"/>
                </a:highlight>
                <a:latin typeface="Courier New"/>
                <a:ea typeface="Courier New"/>
                <a:cs typeface="Courier New"/>
                <a:sym typeface="Courier New"/>
              </a:rPr>
              <a:t>h2 </a:t>
            </a:r>
            <a:r>
              <a:rPr lang="en" sz="1150" dirty="0" smtClean="0">
                <a:solidFill>
                  <a:schemeClr val="dk1"/>
                </a:solidFill>
                <a:highlight>
                  <a:srgbClr val="FFFFFF"/>
                </a:highlight>
                <a:latin typeface="Courier New"/>
                <a:ea typeface="Courier New"/>
                <a:cs typeface="Courier New"/>
                <a:sym typeface="Courier New"/>
              </a:rPr>
              <a:t>{</a:t>
            </a:r>
            <a:r>
              <a:rPr lang="en" sz="1150" dirty="0" smtClean="0">
                <a:solidFill>
                  <a:srgbClr val="FF0000"/>
                </a:solidFill>
                <a:highlight>
                  <a:srgbClr val="FFFFFF"/>
                </a:highlight>
                <a:latin typeface="Courier New"/>
                <a:ea typeface="Courier New"/>
                <a:cs typeface="Courier New"/>
                <a:sym typeface="Courier New"/>
              </a:rPr>
              <a:t>  </a:t>
            </a:r>
            <a:r>
              <a:rPr lang="en" sz="1150" dirty="0">
                <a:solidFill>
                  <a:srgbClr val="FF0000"/>
                </a:solidFill>
                <a:highlight>
                  <a:srgbClr val="FFFFFF"/>
                </a:highlight>
                <a:latin typeface="Courier New"/>
                <a:ea typeface="Courier New"/>
                <a:cs typeface="Courier New"/>
                <a:sym typeface="Courier New"/>
              </a:rPr>
              <a:t>text-align</a:t>
            </a:r>
            <a:r>
              <a:rPr lang="en" sz="1150" dirty="0">
                <a:solidFill>
                  <a:schemeClr val="dk1"/>
                </a:solidFill>
                <a:highlight>
                  <a:srgbClr val="FFFFFF"/>
                </a:highlight>
                <a:latin typeface="Courier New"/>
                <a:ea typeface="Courier New"/>
                <a:cs typeface="Courier New"/>
                <a:sym typeface="Courier New"/>
              </a:rPr>
              <a:t>:</a:t>
            </a:r>
            <a:r>
              <a:rPr lang="en" sz="1150" dirty="0">
                <a:solidFill>
                  <a:srgbClr val="0000CD"/>
                </a:solidFill>
                <a:highlight>
                  <a:srgbClr val="FFFFFF"/>
                </a:highlight>
                <a:latin typeface="Courier New"/>
                <a:ea typeface="Courier New"/>
                <a:cs typeface="Courier New"/>
                <a:sym typeface="Courier New"/>
              </a:rPr>
              <a:t> center</a:t>
            </a:r>
            <a:r>
              <a:rPr lang="en" sz="1150" dirty="0" smtClean="0">
                <a:solidFill>
                  <a:schemeClr val="dk1"/>
                </a:solidFill>
                <a:highlight>
                  <a:srgbClr val="FFFFFF"/>
                </a:highlight>
                <a:latin typeface="Courier New"/>
                <a:ea typeface="Courier New"/>
                <a:cs typeface="Courier New"/>
                <a:sym typeface="Courier New"/>
              </a:rPr>
              <a:t>;</a:t>
            </a:r>
            <a:r>
              <a:rPr lang="en" sz="1150" dirty="0" smtClean="0">
                <a:solidFill>
                  <a:srgbClr val="FF0000"/>
                </a:solidFill>
                <a:highlight>
                  <a:srgbClr val="FFFFFF"/>
                </a:highlight>
                <a:latin typeface="Courier New"/>
                <a:ea typeface="Courier New"/>
                <a:cs typeface="Courier New"/>
                <a:sym typeface="Courier New"/>
              </a:rPr>
              <a:t>  </a:t>
            </a:r>
            <a:r>
              <a:rPr lang="en" sz="1150" dirty="0">
                <a:solidFill>
                  <a:srgbClr val="FF0000"/>
                </a:solidFill>
                <a:highlight>
                  <a:srgbClr val="FFFFFF"/>
                </a:highlight>
                <a:latin typeface="Courier New"/>
                <a:ea typeface="Courier New"/>
                <a:cs typeface="Courier New"/>
                <a:sym typeface="Courier New"/>
              </a:rPr>
              <a:t>color</a:t>
            </a:r>
            <a:r>
              <a:rPr lang="en" sz="1150" dirty="0">
                <a:solidFill>
                  <a:schemeClr val="dk1"/>
                </a:solidFill>
                <a:highlight>
                  <a:srgbClr val="FFFFFF"/>
                </a:highlight>
                <a:latin typeface="Courier New"/>
                <a:ea typeface="Courier New"/>
                <a:cs typeface="Courier New"/>
                <a:sym typeface="Courier New"/>
              </a:rPr>
              <a:t>:</a:t>
            </a:r>
            <a:r>
              <a:rPr lang="en" sz="1150" dirty="0">
                <a:solidFill>
                  <a:srgbClr val="0000CD"/>
                </a:solidFill>
                <a:highlight>
                  <a:srgbClr val="FFFFFF"/>
                </a:highlight>
                <a:latin typeface="Courier New"/>
                <a:ea typeface="Courier New"/>
                <a:cs typeface="Courier New"/>
                <a:sym typeface="Courier New"/>
              </a:rPr>
              <a:t> red</a:t>
            </a:r>
            <a:r>
              <a:rPr lang="en" sz="1150" dirty="0" smtClean="0">
                <a:solidFill>
                  <a:schemeClr val="dk1"/>
                </a:solidFill>
                <a:highlight>
                  <a:srgbClr val="FFFFFF"/>
                </a:highlight>
                <a:latin typeface="Courier New"/>
                <a:ea typeface="Courier New"/>
                <a:cs typeface="Courier New"/>
                <a:sym typeface="Courier New"/>
              </a:rPr>
              <a:t>;}</a:t>
            </a:r>
            <a:endParaRPr sz="1150" dirty="0">
              <a:solidFill>
                <a:schemeClr val="dk1"/>
              </a:solidFill>
              <a:highlight>
                <a:srgbClr val="FFFFFF"/>
              </a:highlight>
              <a:latin typeface="Courier New"/>
              <a:ea typeface="Courier New"/>
              <a:cs typeface="Courier New"/>
              <a:sym typeface="Courier New"/>
            </a:endParaRPr>
          </a:p>
          <a:p>
            <a:pPr marL="114300" marR="114300" lvl="0" indent="0" algn="l" rtl="0">
              <a:spcBef>
                <a:spcPts val="1800"/>
              </a:spcBef>
              <a:spcAft>
                <a:spcPts val="0"/>
              </a:spcAft>
              <a:buClr>
                <a:schemeClr val="dk1"/>
              </a:buClr>
              <a:buSzPts val="1100"/>
              <a:buFont typeface="Arial"/>
              <a:buNone/>
            </a:pPr>
            <a:r>
              <a:rPr lang="en" sz="1150" dirty="0" smtClean="0">
                <a:solidFill>
                  <a:srgbClr val="A52A2A"/>
                </a:solidFill>
                <a:highlight>
                  <a:srgbClr val="FFFFFF"/>
                </a:highlight>
                <a:latin typeface="Courier New"/>
                <a:ea typeface="Courier New"/>
                <a:cs typeface="Courier New"/>
                <a:sym typeface="Courier New"/>
              </a:rPr>
              <a:t>p </a:t>
            </a:r>
            <a:r>
              <a:rPr lang="en" sz="1150" dirty="0" smtClean="0">
                <a:solidFill>
                  <a:schemeClr val="dk1"/>
                </a:solidFill>
                <a:highlight>
                  <a:srgbClr val="FFFFFF"/>
                </a:highlight>
                <a:latin typeface="Courier New"/>
                <a:ea typeface="Courier New"/>
                <a:cs typeface="Courier New"/>
                <a:sym typeface="Courier New"/>
              </a:rPr>
              <a:t>{</a:t>
            </a:r>
            <a:r>
              <a:rPr lang="en" sz="1150" dirty="0" smtClean="0">
                <a:solidFill>
                  <a:srgbClr val="FF0000"/>
                </a:solidFill>
                <a:highlight>
                  <a:srgbClr val="FFFFFF"/>
                </a:highlight>
                <a:latin typeface="Courier New"/>
                <a:ea typeface="Courier New"/>
                <a:cs typeface="Courier New"/>
                <a:sym typeface="Courier New"/>
              </a:rPr>
              <a:t>  </a:t>
            </a:r>
            <a:r>
              <a:rPr lang="en" sz="1150" dirty="0">
                <a:solidFill>
                  <a:srgbClr val="FF0000"/>
                </a:solidFill>
                <a:highlight>
                  <a:srgbClr val="FFFFFF"/>
                </a:highlight>
                <a:latin typeface="Courier New"/>
                <a:ea typeface="Courier New"/>
                <a:cs typeface="Courier New"/>
                <a:sym typeface="Courier New"/>
              </a:rPr>
              <a:t>text-align</a:t>
            </a:r>
            <a:r>
              <a:rPr lang="en" sz="1150" dirty="0">
                <a:solidFill>
                  <a:schemeClr val="dk1"/>
                </a:solidFill>
                <a:highlight>
                  <a:srgbClr val="FFFFFF"/>
                </a:highlight>
                <a:latin typeface="Courier New"/>
                <a:ea typeface="Courier New"/>
                <a:cs typeface="Courier New"/>
                <a:sym typeface="Courier New"/>
              </a:rPr>
              <a:t>:</a:t>
            </a:r>
            <a:r>
              <a:rPr lang="en" sz="1150" dirty="0">
                <a:solidFill>
                  <a:srgbClr val="0000CD"/>
                </a:solidFill>
                <a:highlight>
                  <a:srgbClr val="FFFFFF"/>
                </a:highlight>
                <a:latin typeface="Courier New"/>
                <a:ea typeface="Courier New"/>
                <a:cs typeface="Courier New"/>
                <a:sym typeface="Courier New"/>
              </a:rPr>
              <a:t> center</a:t>
            </a:r>
            <a:r>
              <a:rPr lang="en" sz="1150" dirty="0" smtClean="0">
                <a:solidFill>
                  <a:schemeClr val="dk1"/>
                </a:solidFill>
                <a:highlight>
                  <a:srgbClr val="FFFFFF"/>
                </a:highlight>
                <a:latin typeface="Courier New"/>
                <a:ea typeface="Courier New"/>
                <a:cs typeface="Courier New"/>
                <a:sym typeface="Courier New"/>
              </a:rPr>
              <a:t>;</a:t>
            </a:r>
            <a:r>
              <a:rPr lang="en" sz="1150" dirty="0" smtClean="0">
                <a:solidFill>
                  <a:srgbClr val="FF0000"/>
                </a:solidFill>
                <a:highlight>
                  <a:srgbClr val="FFFFFF"/>
                </a:highlight>
                <a:latin typeface="Courier New"/>
                <a:ea typeface="Courier New"/>
                <a:cs typeface="Courier New"/>
                <a:sym typeface="Courier New"/>
              </a:rPr>
              <a:t>  </a:t>
            </a:r>
            <a:r>
              <a:rPr lang="en" sz="1150" dirty="0">
                <a:solidFill>
                  <a:srgbClr val="FF0000"/>
                </a:solidFill>
                <a:highlight>
                  <a:srgbClr val="FFFFFF"/>
                </a:highlight>
                <a:latin typeface="Courier New"/>
                <a:ea typeface="Courier New"/>
                <a:cs typeface="Courier New"/>
                <a:sym typeface="Courier New"/>
              </a:rPr>
              <a:t>color</a:t>
            </a:r>
            <a:r>
              <a:rPr lang="en" sz="1150" dirty="0">
                <a:solidFill>
                  <a:schemeClr val="dk1"/>
                </a:solidFill>
                <a:highlight>
                  <a:srgbClr val="FFFFFF"/>
                </a:highlight>
                <a:latin typeface="Courier New"/>
                <a:ea typeface="Courier New"/>
                <a:cs typeface="Courier New"/>
                <a:sym typeface="Courier New"/>
              </a:rPr>
              <a:t>:</a:t>
            </a:r>
            <a:r>
              <a:rPr lang="en" sz="1150" dirty="0">
                <a:solidFill>
                  <a:srgbClr val="0000CD"/>
                </a:solidFill>
                <a:highlight>
                  <a:srgbClr val="FFFFFF"/>
                </a:highlight>
                <a:latin typeface="Courier New"/>
                <a:ea typeface="Courier New"/>
                <a:cs typeface="Courier New"/>
                <a:sym typeface="Courier New"/>
              </a:rPr>
              <a:t> red</a:t>
            </a:r>
            <a:r>
              <a:rPr lang="en" sz="1150" dirty="0" smtClean="0">
                <a:solidFill>
                  <a:schemeClr val="dk1"/>
                </a:solidFill>
                <a:highlight>
                  <a:srgbClr val="FFFFFF"/>
                </a:highlight>
                <a:latin typeface="Courier New"/>
                <a:ea typeface="Courier New"/>
                <a:cs typeface="Courier New"/>
                <a:sym typeface="Courier New"/>
              </a:rPr>
              <a:t>;}</a:t>
            </a:r>
          </a:p>
          <a:p>
            <a:pPr marL="0" lvl="0" indent="0">
              <a:spcBef>
                <a:spcPts val="1400"/>
              </a:spcBef>
              <a:buClr>
                <a:schemeClr val="dk1"/>
              </a:buClr>
              <a:buSzPts val="1100"/>
              <a:buNone/>
            </a:pPr>
            <a:r>
              <a:rPr lang="en-US" sz="1150" dirty="0" smtClean="0">
                <a:solidFill>
                  <a:schemeClr val="dk1"/>
                </a:solidFill>
                <a:highlight>
                  <a:srgbClr val="FFFFFF"/>
                </a:highlight>
                <a:latin typeface="Verdana"/>
                <a:ea typeface="Verdana"/>
                <a:cs typeface="Verdana"/>
                <a:sym typeface="Verdana"/>
              </a:rPr>
              <a:t>It will be better to group the selectors, to minimize the code. To </a:t>
            </a:r>
            <a:r>
              <a:rPr lang="en-US" sz="1150" dirty="0">
                <a:solidFill>
                  <a:schemeClr val="dk1"/>
                </a:solidFill>
                <a:highlight>
                  <a:srgbClr val="FFFFFF"/>
                </a:highlight>
                <a:latin typeface="Verdana"/>
                <a:ea typeface="Verdana"/>
                <a:cs typeface="Verdana"/>
                <a:sym typeface="Verdana"/>
              </a:rPr>
              <a:t>group selectors, separate each selector with a </a:t>
            </a:r>
            <a:r>
              <a:rPr lang="en-US" sz="1150" dirty="0" smtClean="0">
                <a:solidFill>
                  <a:schemeClr val="dk1"/>
                </a:solidFill>
                <a:highlight>
                  <a:srgbClr val="FFFFFF"/>
                </a:highlight>
                <a:latin typeface="Verdana"/>
                <a:ea typeface="Verdana"/>
                <a:cs typeface="Verdana"/>
                <a:sym typeface="Verdana"/>
              </a:rPr>
              <a:t>comma.</a:t>
            </a:r>
          </a:p>
          <a:p>
            <a:pPr marL="0" lvl="0" indent="0">
              <a:spcBef>
                <a:spcPts val="1400"/>
              </a:spcBef>
              <a:buClr>
                <a:schemeClr val="dk1"/>
              </a:buClr>
              <a:buSzPts val="1100"/>
              <a:buNone/>
            </a:pPr>
            <a:r>
              <a:rPr lang="en-US" sz="1200" dirty="0" smtClean="0">
                <a:solidFill>
                  <a:schemeClr val="dk1"/>
                </a:solidFill>
                <a:highlight>
                  <a:srgbClr val="F1F1F1"/>
                </a:highlight>
              </a:rPr>
              <a:t> </a:t>
            </a:r>
            <a:r>
              <a:rPr lang="en-US" sz="1150" dirty="0" smtClean="0">
                <a:solidFill>
                  <a:srgbClr val="A52A2A"/>
                </a:solidFill>
                <a:highlight>
                  <a:srgbClr val="FFFFFF"/>
                </a:highlight>
                <a:latin typeface="Courier New"/>
                <a:ea typeface="Courier New"/>
                <a:cs typeface="Courier New"/>
                <a:sym typeface="Courier New"/>
              </a:rPr>
              <a:t>h1, h2, p </a:t>
            </a:r>
            <a:r>
              <a:rPr lang="en-US" sz="1150" dirty="0" smtClean="0">
                <a:solidFill>
                  <a:schemeClr val="dk1"/>
                </a:solidFill>
                <a:highlight>
                  <a:srgbClr val="FFFFFF"/>
                </a:highlight>
                <a:latin typeface="Courier New"/>
                <a:ea typeface="Courier New"/>
                <a:cs typeface="Courier New"/>
                <a:sym typeface="Courier New"/>
              </a:rPr>
              <a:t>{</a:t>
            </a:r>
            <a:r>
              <a:rPr lang="en-US" sz="1150" dirty="0" smtClean="0">
                <a:solidFill>
                  <a:srgbClr val="FF0000"/>
                </a:solidFill>
                <a:highlight>
                  <a:srgbClr val="FFFFFF"/>
                </a:highlight>
                <a:latin typeface="Courier New"/>
                <a:ea typeface="Courier New"/>
                <a:cs typeface="Courier New"/>
                <a:sym typeface="Courier New"/>
              </a:rPr>
              <a:t>  text-align</a:t>
            </a:r>
            <a:r>
              <a:rPr lang="en-US" sz="1150" dirty="0" smtClean="0">
                <a:solidFill>
                  <a:schemeClr val="dk1"/>
                </a:solidFill>
                <a:highlight>
                  <a:srgbClr val="FFFFFF"/>
                </a:highlight>
                <a:latin typeface="Courier New"/>
                <a:ea typeface="Courier New"/>
                <a:cs typeface="Courier New"/>
                <a:sym typeface="Courier New"/>
              </a:rPr>
              <a:t>:</a:t>
            </a:r>
            <a:r>
              <a:rPr lang="en-US" sz="1150" dirty="0" smtClean="0">
                <a:solidFill>
                  <a:srgbClr val="0000CD"/>
                </a:solidFill>
                <a:highlight>
                  <a:srgbClr val="FFFFFF"/>
                </a:highlight>
                <a:latin typeface="Courier New"/>
                <a:ea typeface="Courier New"/>
                <a:cs typeface="Courier New"/>
                <a:sym typeface="Courier New"/>
              </a:rPr>
              <a:t> center</a:t>
            </a:r>
            <a:r>
              <a:rPr lang="en-US" sz="1150" dirty="0" smtClean="0">
                <a:solidFill>
                  <a:schemeClr val="dk1"/>
                </a:solidFill>
                <a:highlight>
                  <a:srgbClr val="FFFFFF"/>
                </a:highlight>
                <a:latin typeface="Courier New"/>
                <a:ea typeface="Courier New"/>
                <a:cs typeface="Courier New"/>
                <a:sym typeface="Courier New"/>
              </a:rPr>
              <a:t>;</a:t>
            </a:r>
            <a:r>
              <a:rPr lang="en-US" sz="1150" dirty="0" smtClean="0">
                <a:solidFill>
                  <a:srgbClr val="FF0000"/>
                </a:solidFill>
                <a:highlight>
                  <a:srgbClr val="FFFFFF"/>
                </a:highlight>
                <a:latin typeface="Courier New"/>
                <a:ea typeface="Courier New"/>
                <a:cs typeface="Courier New"/>
                <a:sym typeface="Courier New"/>
              </a:rPr>
              <a:t>  color</a:t>
            </a:r>
            <a:r>
              <a:rPr lang="en-US" sz="1150" dirty="0" smtClean="0">
                <a:solidFill>
                  <a:schemeClr val="dk1"/>
                </a:solidFill>
                <a:highlight>
                  <a:srgbClr val="FFFFFF"/>
                </a:highlight>
                <a:latin typeface="Courier New"/>
                <a:ea typeface="Courier New"/>
                <a:cs typeface="Courier New"/>
                <a:sym typeface="Courier New"/>
              </a:rPr>
              <a:t>:</a:t>
            </a:r>
            <a:r>
              <a:rPr lang="en-US" sz="1150" dirty="0" smtClean="0">
                <a:solidFill>
                  <a:srgbClr val="0000CD"/>
                </a:solidFill>
                <a:highlight>
                  <a:srgbClr val="FFFFFF"/>
                </a:highlight>
                <a:latin typeface="Courier New"/>
                <a:ea typeface="Courier New"/>
                <a:cs typeface="Courier New"/>
                <a:sym typeface="Courier New"/>
              </a:rPr>
              <a:t> red</a:t>
            </a:r>
            <a:r>
              <a:rPr lang="en-US" sz="1150" dirty="0" smtClean="0">
                <a:solidFill>
                  <a:schemeClr val="dk1"/>
                </a:solidFill>
                <a:highlight>
                  <a:srgbClr val="FFFFFF"/>
                </a:highlight>
                <a:latin typeface="Courier New"/>
                <a:ea typeface="Courier New"/>
                <a:cs typeface="Courier New"/>
                <a:sym typeface="Courier New"/>
              </a:rPr>
              <a:t>;}</a:t>
            </a:r>
          </a:p>
          <a:p>
            <a:pPr marL="0" lvl="0" indent="0">
              <a:spcBef>
                <a:spcPts val="1800"/>
              </a:spcBef>
              <a:spcAft>
                <a:spcPts val="1600"/>
              </a:spcAft>
              <a:buNone/>
            </a:pPr>
            <a:endParaRPr lang="en-US" sz="1200" dirty="0"/>
          </a:p>
          <a:p>
            <a:pPr marL="114300" marR="114300" lvl="0" indent="0" algn="l" rtl="0">
              <a:spcBef>
                <a:spcPts val="1800"/>
              </a:spcBef>
              <a:spcAft>
                <a:spcPts val="0"/>
              </a:spcAft>
              <a:buClr>
                <a:schemeClr val="dk1"/>
              </a:buClr>
              <a:buSzPts val="1100"/>
              <a:buFont typeface="Arial"/>
              <a:buNone/>
            </a:pPr>
            <a:endParaRPr sz="1150" dirty="0">
              <a:solidFill>
                <a:schemeClr val="dk1"/>
              </a:solidFill>
              <a:highlight>
                <a:srgbClr val="FFFFFF"/>
              </a:highlight>
              <a:latin typeface="Courier New"/>
              <a:ea typeface="Courier New"/>
              <a:cs typeface="Courier New"/>
              <a:sym typeface="Courier New"/>
            </a:endParaRPr>
          </a:p>
          <a:p>
            <a:pPr marL="0" lvl="0" indent="0" algn="l" rtl="0">
              <a:spcBef>
                <a:spcPts val="1800"/>
              </a:spcBef>
              <a:spcAft>
                <a:spcPts val="16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Clr>
                <a:schemeClr val="dk1"/>
              </a:buClr>
              <a:buSzPts val="1100"/>
              <a:buFont typeface="Arial"/>
              <a:buNone/>
            </a:pPr>
            <a:r>
              <a:rPr lang="en" sz="2400">
                <a:highlight>
                  <a:srgbClr val="FFFFFF"/>
                </a:highlight>
              </a:rPr>
              <a:t>All CSS Simple Selectors</a:t>
            </a:r>
            <a:endParaRPr sz="2400">
              <a:highlight>
                <a:srgbClr val="FFFFFF"/>
              </a:highlight>
            </a:endParaRPr>
          </a:p>
          <a:p>
            <a:pPr marL="0" lvl="0" indent="0" algn="l" rtl="0">
              <a:spcBef>
                <a:spcPts val="800"/>
              </a:spcBef>
              <a:spcAft>
                <a:spcPts val="0"/>
              </a:spcAft>
              <a:buNone/>
            </a:pPr>
            <a:endParaRPr/>
          </a:p>
        </p:txBody>
      </p:sp>
      <p:sp>
        <p:nvSpPr>
          <p:cNvPr id="150" name="Google Shape;15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graphicFrame>
        <p:nvGraphicFramePr>
          <p:cNvPr id="151" name="Google Shape;151;p28"/>
          <p:cNvGraphicFramePr/>
          <p:nvPr>
            <p:extLst>
              <p:ext uri="{D42A27DB-BD31-4B8C-83A1-F6EECF244321}">
                <p14:modId xmlns:p14="http://schemas.microsoft.com/office/powerpoint/2010/main" val="1242849858"/>
              </p:ext>
            </p:extLst>
          </p:nvPr>
        </p:nvGraphicFramePr>
        <p:xfrm>
          <a:off x="952500" y="1653667"/>
          <a:ext cx="7650075" cy="2123694"/>
        </p:xfrm>
        <a:graphic>
          <a:graphicData uri="http://schemas.openxmlformats.org/drawingml/2006/table">
            <a:tbl>
              <a:tblPr>
                <a:noFill/>
                <a:tableStyleId>{21BBA3D3-3D8E-48AC-934A-04F9E4C713FE}</a:tableStyleId>
              </a:tblPr>
              <a:tblGrid>
                <a:gridCol w="1666009"/>
                <a:gridCol w="1122218"/>
                <a:gridCol w="4861848"/>
              </a:tblGrid>
              <a:tr h="343246">
                <a:tc>
                  <a:txBody>
                    <a:bodyPr/>
                    <a:lstStyle/>
                    <a:p>
                      <a:pPr marL="0" lvl="0" indent="0" algn="l" rtl="0">
                        <a:lnSpc>
                          <a:spcPct val="115000"/>
                        </a:lnSpc>
                        <a:spcBef>
                          <a:spcPts val="1500"/>
                        </a:spcBef>
                        <a:spcAft>
                          <a:spcPts val="1500"/>
                        </a:spcAft>
                        <a:buNone/>
                      </a:pPr>
                      <a:r>
                        <a:rPr lang="en" sz="1150" b="1" dirty="0">
                          <a:highlight>
                            <a:srgbClr val="FFFFFF"/>
                          </a:highlight>
                          <a:latin typeface="Verdana"/>
                          <a:ea typeface="Verdana"/>
                          <a:cs typeface="Verdana"/>
                          <a:sym typeface="Verdana"/>
                        </a:rPr>
                        <a:t>Selector</a:t>
                      </a:r>
                      <a:endParaRPr sz="1150" b="1" dirty="0">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b="1">
                          <a:highlight>
                            <a:srgbClr val="FFFFFF"/>
                          </a:highlight>
                          <a:latin typeface="Verdana"/>
                          <a:ea typeface="Verdana"/>
                          <a:cs typeface="Verdana"/>
                          <a:sym typeface="Verdana"/>
                        </a:rPr>
                        <a:t>Example</a:t>
                      </a:r>
                      <a:endParaRPr sz="1150" b="1">
                        <a:highlight>
                          <a:srgbClr val="FFFFFF"/>
                        </a:highlight>
                        <a:latin typeface="Verdana"/>
                        <a:ea typeface="Verdana"/>
                        <a:cs typeface="Verdana"/>
                        <a:sym typeface="Verdana"/>
                      </a:endParaRPr>
                    </a:p>
                  </a:txBody>
                  <a:tcPr marL="76200" marR="76200" marT="76200" marB="76200"/>
                </a:tc>
                <a:tc>
                  <a:txBody>
                    <a:bodyPr/>
                    <a:lstStyle/>
                    <a:p>
                      <a:pPr marL="0" lvl="0" indent="0" algn="l" rtl="0">
                        <a:lnSpc>
                          <a:spcPct val="115000"/>
                        </a:lnSpc>
                        <a:spcBef>
                          <a:spcPts val="1500"/>
                        </a:spcBef>
                        <a:spcAft>
                          <a:spcPts val="1500"/>
                        </a:spcAft>
                        <a:buNone/>
                      </a:pPr>
                      <a:r>
                        <a:rPr lang="en" sz="1150" b="1">
                          <a:highlight>
                            <a:srgbClr val="FFFFFF"/>
                          </a:highlight>
                          <a:latin typeface="Verdana"/>
                          <a:ea typeface="Verdana"/>
                          <a:cs typeface="Verdana"/>
                          <a:sym typeface="Verdana"/>
                        </a:rPr>
                        <a:t>Example description</a:t>
                      </a:r>
                      <a:endParaRPr sz="1150" b="1">
                        <a:highlight>
                          <a:srgbClr val="FFFFFF"/>
                        </a:highlight>
                        <a:latin typeface="Verdana"/>
                        <a:ea typeface="Verdana"/>
                        <a:cs typeface="Verdana"/>
                        <a:sym typeface="Verdana"/>
                      </a:endParaRPr>
                    </a:p>
                  </a:txBody>
                  <a:tcPr marL="76200" marR="76200" marT="76200" marB="76200"/>
                </a:tc>
              </a:tr>
              <a:tr h="245133">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3"/>
                        </a:rPr>
                        <a:t>.</a:t>
                      </a:r>
                      <a:r>
                        <a:rPr lang="en" sz="1150" i="1" u="sng">
                          <a:solidFill>
                            <a:schemeClr val="hlink"/>
                          </a:solidFill>
                          <a:highlight>
                            <a:srgbClr val="FFFFFF"/>
                          </a:highlight>
                          <a:latin typeface="Verdana"/>
                          <a:ea typeface="Verdana"/>
                          <a:cs typeface="Verdana"/>
                          <a:sym typeface="Verdana"/>
                          <a:hlinkClick r:id="rId3"/>
                        </a:rPr>
                        <a:t>class</a:t>
                      </a:r>
                      <a:endParaRPr sz="1150" i="1"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.intro</a:t>
                      </a:r>
                      <a:endParaRPr sz="1150">
                        <a:highlight>
                          <a:srgbClr val="FFFFFF"/>
                        </a:highlight>
                        <a:latin typeface="Verdana"/>
                        <a:ea typeface="Verdana"/>
                        <a:cs typeface="Verdana"/>
                        <a:sym typeface="Verdana"/>
                      </a:endParaRPr>
                    </a:p>
                  </a:txBody>
                  <a:tcPr marL="762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Selects all elements with class="intro"</a:t>
                      </a:r>
                      <a:endParaRPr sz="1150">
                        <a:highlight>
                          <a:srgbClr val="FFFFFF"/>
                        </a:highlight>
                        <a:latin typeface="Verdana"/>
                        <a:ea typeface="Verdana"/>
                        <a:cs typeface="Verdana"/>
                        <a:sym typeface="Verdana"/>
                      </a:endParaRPr>
                    </a:p>
                  </a:txBody>
                  <a:tcPr marL="76200" marR="76200" marT="76200" marB="76200"/>
                </a:tc>
              </a:tr>
              <a:tr h="27193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4"/>
                        </a:rPr>
                        <a:t>#</a:t>
                      </a:r>
                      <a:r>
                        <a:rPr lang="en" sz="1150" i="1" u="sng">
                          <a:solidFill>
                            <a:schemeClr val="hlink"/>
                          </a:solidFill>
                          <a:highlight>
                            <a:srgbClr val="FFFFFF"/>
                          </a:highlight>
                          <a:latin typeface="Verdana"/>
                          <a:ea typeface="Verdana"/>
                          <a:cs typeface="Verdana"/>
                          <a:sym typeface="Verdana"/>
                          <a:hlinkClick r:id="rId4"/>
                        </a:rPr>
                        <a:t>id</a:t>
                      </a:r>
                      <a:endParaRPr sz="1150" i="1"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#firstname</a:t>
                      </a:r>
                      <a:endParaRPr sz="1150">
                        <a:highlight>
                          <a:srgbClr val="FFFFFF"/>
                        </a:highlight>
                        <a:latin typeface="Verdana"/>
                        <a:ea typeface="Verdana"/>
                        <a:cs typeface="Verdana"/>
                        <a:sym typeface="Verdana"/>
                      </a:endParaRPr>
                    </a:p>
                  </a:txBody>
                  <a:tcPr marL="762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Selects the element with id="firstname"</a:t>
                      </a:r>
                      <a:endParaRPr sz="1150">
                        <a:highlight>
                          <a:srgbClr val="FFFFFF"/>
                        </a:highlight>
                        <a:latin typeface="Verdana"/>
                        <a:ea typeface="Verdana"/>
                        <a:cs typeface="Verdana"/>
                        <a:sym typeface="Verdana"/>
                      </a:endParaRPr>
                    </a:p>
                  </a:txBody>
                  <a:tcPr marL="76200" marR="76200" marT="76200" marB="76200"/>
                </a:tc>
              </a:tr>
              <a:tr h="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5"/>
                        </a:rPr>
                        <a:t>*</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txBody>
                  <a:tcPr marL="762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Selects all elements</a:t>
                      </a:r>
                      <a:endParaRPr sz="1150">
                        <a:highlight>
                          <a:srgbClr val="FFFFFF"/>
                        </a:highlight>
                        <a:latin typeface="Verdana"/>
                        <a:ea typeface="Verdana"/>
                        <a:cs typeface="Verdana"/>
                        <a:sym typeface="Verdana"/>
                      </a:endParaRPr>
                    </a:p>
                  </a:txBody>
                  <a:tcPr marL="76200" marR="76200" marT="76200" marB="76200"/>
                </a:tc>
              </a:tr>
              <a:tr h="0">
                <a:tc>
                  <a:txBody>
                    <a:bodyPr/>
                    <a:lstStyle/>
                    <a:p>
                      <a:pPr marL="0" lvl="0" indent="0" algn="l" rtl="0">
                        <a:lnSpc>
                          <a:spcPct val="115000"/>
                        </a:lnSpc>
                        <a:spcBef>
                          <a:spcPts val="1500"/>
                        </a:spcBef>
                        <a:spcAft>
                          <a:spcPts val="1500"/>
                        </a:spcAft>
                        <a:buNone/>
                      </a:pPr>
                      <a:r>
                        <a:rPr lang="en" sz="1150" i="1" u="sng">
                          <a:solidFill>
                            <a:schemeClr val="hlink"/>
                          </a:solidFill>
                          <a:highlight>
                            <a:srgbClr val="FFFFFF"/>
                          </a:highlight>
                          <a:latin typeface="Verdana"/>
                          <a:ea typeface="Verdana"/>
                          <a:cs typeface="Verdana"/>
                          <a:sym typeface="Verdana"/>
                          <a:hlinkClick r:id="rId6"/>
                        </a:rPr>
                        <a:t>element</a:t>
                      </a:r>
                      <a:endParaRPr sz="1150" i="1"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p</a:t>
                      </a:r>
                      <a:endParaRPr sz="1150">
                        <a:highlight>
                          <a:srgbClr val="FFFFFF"/>
                        </a:highlight>
                        <a:latin typeface="Verdana"/>
                        <a:ea typeface="Verdana"/>
                        <a:cs typeface="Verdana"/>
                        <a:sym typeface="Verdana"/>
                      </a:endParaRPr>
                    </a:p>
                  </a:txBody>
                  <a:tcPr marL="762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Selects all &lt;p&gt; elements</a:t>
                      </a:r>
                      <a:endParaRPr sz="1150">
                        <a:highlight>
                          <a:srgbClr val="FFFFFF"/>
                        </a:highlight>
                        <a:latin typeface="Verdana"/>
                        <a:ea typeface="Verdana"/>
                        <a:cs typeface="Verdana"/>
                        <a:sym typeface="Verdana"/>
                      </a:endParaRPr>
                    </a:p>
                  </a:txBody>
                  <a:tcPr marL="76200" marR="76200" marT="76200" marB="76200"/>
                </a:tc>
              </a:tr>
              <a:tr h="0">
                <a:tc>
                  <a:txBody>
                    <a:bodyPr/>
                    <a:lstStyle/>
                    <a:p>
                      <a:pPr marL="0" lvl="0" indent="0" algn="l" rtl="0">
                        <a:lnSpc>
                          <a:spcPct val="115000"/>
                        </a:lnSpc>
                        <a:spcBef>
                          <a:spcPts val="1500"/>
                        </a:spcBef>
                        <a:spcAft>
                          <a:spcPts val="1500"/>
                        </a:spcAft>
                        <a:buNone/>
                      </a:pPr>
                      <a:r>
                        <a:rPr lang="en" sz="1150" i="1" u="sng">
                          <a:solidFill>
                            <a:schemeClr val="hlink"/>
                          </a:solidFill>
                          <a:highlight>
                            <a:srgbClr val="FFFFFF"/>
                          </a:highlight>
                          <a:latin typeface="Verdana"/>
                          <a:ea typeface="Verdana"/>
                          <a:cs typeface="Verdana"/>
                          <a:sym typeface="Verdana"/>
                          <a:hlinkClick r:id="rId7"/>
                        </a:rPr>
                        <a:t>element,element,..</a:t>
                      </a:r>
                      <a:endParaRPr sz="1150" i="1"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div, p</a:t>
                      </a:r>
                      <a:endParaRPr sz="1150">
                        <a:highlight>
                          <a:srgbClr val="FFFFFF"/>
                        </a:highlight>
                        <a:latin typeface="Verdana"/>
                        <a:ea typeface="Verdana"/>
                        <a:cs typeface="Verdana"/>
                        <a:sym typeface="Verdana"/>
                      </a:endParaRPr>
                    </a:p>
                  </a:txBody>
                  <a:tcPr marL="76200" marR="76200" marT="76200" marB="76200"/>
                </a:tc>
                <a:tc>
                  <a:txBody>
                    <a:bodyPr/>
                    <a:lstStyle/>
                    <a:p>
                      <a:pPr marL="0" lvl="0" indent="0" algn="l" rtl="0">
                        <a:lnSpc>
                          <a:spcPct val="115000"/>
                        </a:lnSpc>
                        <a:spcBef>
                          <a:spcPts val="1500"/>
                        </a:spcBef>
                        <a:spcAft>
                          <a:spcPts val="1500"/>
                        </a:spcAft>
                        <a:buNone/>
                      </a:pPr>
                      <a:r>
                        <a:rPr lang="en" sz="1150" dirty="0">
                          <a:highlight>
                            <a:srgbClr val="FFFFFF"/>
                          </a:highlight>
                          <a:latin typeface="Verdana"/>
                          <a:ea typeface="Verdana"/>
                          <a:cs typeface="Verdana"/>
                          <a:sym typeface="Verdana"/>
                        </a:rPr>
                        <a:t>Selects all &lt;div&gt; elements and all &lt;p&gt; elements</a:t>
                      </a:r>
                      <a:endParaRPr sz="1150" dirty="0">
                        <a:highlight>
                          <a:srgbClr val="FFFFFF"/>
                        </a:highlight>
                        <a:latin typeface="Verdana"/>
                        <a:ea typeface="Verdana"/>
                        <a:cs typeface="Verdana"/>
                        <a:sym typeface="Verdana"/>
                      </a:endParaRPr>
                    </a:p>
                  </a:txBody>
                  <a:tcPr marL="76200" marR="76200" marT="76200" marB="7620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nSpc>
                <a:spcPct val="115000"/>
              </a:lnSpc>
              <a:spcBef>
                <a:spcPts val="800"/>
              </a:spcBef>
              <a:buSzPts val="1100"/>
            </a:pPr>
            <a:r>
              <a:rPr lang="en" sz="2400" dirty="0">
                <a:highlight>
                  <a:srgbClr val="FFFFFF"/>
                </a:highlight>
              </a:rPr>
              <a:t>Using </a:t>
            </a:r>
            <a:r>
              <a:rPr lang="en" sz="2400" dirty="0" smtClean="0">
                <a:highlight>
                  <a:srgbClr val="FFFFFF"/>
                </a:highlight>
              </a:rPr>
              <a:t>CSS - </a:t>
            </a:r>
            <a:r>
              <a:rPr lang="en-US" sz="2400" dirty="0"/>
              <a:t>How To Add CSS</a:t>
            </a:r>
            <a:br>
              <a:rPr lang="en-US" sz="2400" dirty="0"/>
            </a:br>
            <a:endParaRPr sz="2400" dirty="0">
              <a:highlight>
                <a:srgbClr val="FFFFFF"/>
              </a:highlight>
            </a:endParaRPr>
          </a:p>
          <a:p>
            <a:pPr marL="0" lvl="0" indent="0" algn="l" rtl="0">
              <a:spcBef>
                <a:spcPts val="800"/>
              </a:spcBef>
              <a:spcAft>
                <a:spcPts val="0"/>
              </a:spcAft>
              <a:buNone/>
            </a:pPr>
            <a:endParaRPr dirty="0"/>
          </a:p>
        </p:txBody>
      </p:sp>
      <p:sp>
        <p:nvSpPr>
          <p:cNvPr id="163" name="Google Shape;163;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150" dirty="0">
                <a:solidFill>
                  <a:schemeClr val="dk1"/>
                </a:solidFill>
                <a:highlight>
                  <a:srgbClr val="FFFFFF"/>
                </a:highlight>
                <a:latin typeface="Verdana"/>
                <a:ea typeface="Verdana"/>
                <a:cs typeface="Verdana"/>
                <a:sym typeface="Verdana"/>
              </a:rPr>
              <a:t>CSS can be added to HTML documents in 3 ways:</a:t>
            </a:r>
            <a:endParaRPr sz="1150" dirty="0">
              <a:solidFill>
                <a:schemeClr val="dk1"/>
              </a:solidFill>
              <a:highlight>
                <a:srgbClr val="FFFFFF"/>
              </a:highlight>
              <a:latin typeface="Verdana"/>
              <a:ea typeface="Verdana"/>
              <a:cs typeface="Verdana"/>
              <a:sym typeface="Verdana"/>
            </a:endParaRPr>
          </a:p>
          <a:p>
            <a:pPr marL="457200" lvl="0" indent="-301625" algn="l" rtl="0">
              <a:spcBef>
                <a:spcPts val="1400"/>
              </a:spcBef>
              <a:spcAft>
                <a:spcPts val="0"/>
              </a:spcAft>
              <a:buClr>
                <a:schemeClr val="dk1"/>
              </a:buClr>
              <a:buSzPts val="1150"/>
              <a:buFont typeface="Verdana"/>
              <a:buChar char="●"/>
            </a:pPr>
            <a:r>
              <a:rPr lang="en" sz="1150" dirty="0">
                <a:solidFill>
                  <a:schemeClr val="dk1"/>
                </a:solidFill>
                <a:highlight>
                  <a:srgbClr val="FFFFFF"/>
                </a:highlight>
                <a:latin typeface="Verdana"/>
                <a:ea typeface="Verdana"/>
                <a:cs typeface="Verdana"/>
                <a:sym typeface="Verdana"/>
              </a:rPr>
              <a:t>Inline - by using the </a:t>
            </a:r>
            <a:r>
              <a:rPr lang="en" sz="1200" dirty="0">
                <a:solidFill>
                  <a:srgbClr val="DC143C"/>
                </a:solidFill>
                <a:highlight>
                  <a:srgbClr val="FFFFFF"/>
                </a:highlight>
                <a:latin typeface="Courier New"/>
                <a:ea typeface="Courier New"/>
                <a:cs typeface="Courier New"/>
                <a:sym typeface="Courier New"/>
              </a:rPr>
              <a:t>style</a:t>
            </a:r>
            <a:r>
              <a:rPr lang="en" sz="1150" dirty="0">
                <a:solidFill>
                  <a:schemeClr val="dk1"/>
                </a:solidFill>
                <a:highlight>
                  <a:srgbClr val="FFFFFF"/>
                </a:highlight>
                <a:latin typeface="Verdana"/>
                <a:ea typeface="Verdana"/>
                <a:cs typeface="Verdana"/>
                <a:sym typeface="Verdana"/>
              </a:rPr>
              <a:t> attribute inside HTML elements</a:t>
            </a:r>
            <a:endParaRPr sz="1150" dirty="0">
              <a:solidFill>
                <a:schemeClr val="dk1"/>
              </a:solidFill>
              <a:highlight>
                <a:srgbClr val="FFFFFF"/>
              </a:highlight>
              <a:latin typeface="Verdana"/>
              <a:ea typeface="Verdana"/>
              <a:cs typeface="Verdana"/>
              <a:sym typeface="Verdana"/>
            </a:endParaRPr>
          </a:p>
          <a:p>
            <a:pPr marL="457200" lvl="0" indent="-301625" algn="l" rtl="0">
              <a:spcBef>
                <a:spcPts val="0"/>
              </a:spcBef>
              <a:spcAft>
                <a:spcPts val="0"/>
              </a:spcAft>
              <a:buClr>
                <a:schemeClr val="dk1"/>
              </a:buClr>
              <a:buSzPts val="1150"/>
              <a:buFont typeface="Verdana"/>
              <a:buChar char="●"/>
            </a:pPr>
            <a:r>
              <a:rPr lang="en" sz="1150" dirty="0">
                <a:solidFill>
                  <a:schemeClr val="dk1"/>
                </a:solidFill>
                <a:highlight>
                  <a:srgbClr val="FFFFFF"/>
                </a:highlight>
                <a:latin typeface="Verdana"/>
                <a:ea typeface="Verdana"/>
                <a:cs typeface="Verdana"/>
                <a:sym typeface="Verdana"/>
              </a:rPr>
              <a:t>Internal - by using a </a:t>
            </a:r>
            <a:r>
              <a:rPr lang="en" sz="1200" dirty="0">
                <a:solidFill>
                  <a:srgbClr val="DC143C"/>
                </a:solidFill>
                <a:highlight>
                  <a:srgbClr val="FFFFFF"/>
                </a:highlight>
                <a:latin typeface="Courier New"/>
                <a:ea typeface="Courier New"/>
                <a:cs typeface="Courier New"/>
                <a:sym typeface="Courier New"/>
              </a:rPr>
              <a:t>&lt;style&gt;</a:t>
            </a:r>
            <a:r>
              <a:rPr lang="en" sz="1150" dirty="0">
                <a:solidFill>
                  <a:schemeClr val="dk1"/>
                </a:solidFill>
                <a:highlight>
                  <a:srgbClr val="FFFFFF"/>
                </a:highlight>
                <a:latin typeface="Verdana"/>
                <a:ea typeface="Verdana"/>
                <a:cs typeface="Verdana"/>
                <a:sym typeface="Verdana"/>
              </a:rPr>
              <a:t> element in the </a:t>
            </a:r>
            <a:r>
              <a:rPr lang="en" sz="1200" dirty="0">
                <a:solidFill>
                  <a:srgbClr val="DC143C"/>
                </a:solidFill>
                <a:highlight>
                  <a:srgbClr val="FFFFFF"/>
                </a:highlight>
                <a:latin typeface="Courier New"/>
                <a:ea typeface="Courier New"/>
                <a:cs typeface="Courier New"/>
                <a:sym typeface="Courier New"/>
              </a:rPr>
              <a:t>&lt;head&gt;</a:t>
            </a:r>
            <a:r>
              <a:rPr lang="en" sz="1150" dirty="0">
                <a:solidFill>
                  <a:schemeClr val="dk1"/>
                </a:solidFill>
                <a:highlight>
                  <a:srgbClr val="FFFFFF"/>
                </a:highlight>
                <a:latin typeface="Verdana"/>
                <a:ea typeface="Verdana"/>
                <a:cs typeface="Verdana"/>
                <a:sym typeface="Verdana"/>
              </a:rPr>
              <a:t> section</a:t>
            </a:r>
            <a:endParaRPr sz="1150" dirty="0">
              <a:solidFill>
                <a:schemeClr val="dk1"/>
              </a:solidFill>
              <a:highlight>
                <a:srgbClr val="FFFFFF"/>
              </a:highlight>
              <a:latin typeface="Verdana"/>
              <a:ea typeface="Verdana"/>
              <a:cs typeface="Verdana"/>
              <a:sym typeface="Verdana"/>
            </a:endParaRPr>
          </a:p>
          <a:p>
            <a:pPr marL="457200" lvl="0" indent="-301625" algn="l" rtl="0">
              <a:spcBef>
                <a:spcPts val="0"/>
              </a:spcBef>
              <a:spcAft>
                <a:spcPts val="0"/>
              </a:spcAft>
              <a:buClr>
                <a:schemeClr val="dk1"/>
              </a:buClr>
              <a:buSzPts val="1150"/>
              <a:buFont typeface="Verdana"/>
              <a:buChar char="●"/>
            </a:pPr>
            <a:r>
              <a:rPr lang="en" sz="1150" dirty="0">
                <a:solidFill>
                  <a:schemeClr val="dk1"/>
                </a:solidFill>
                <a:highlight>
                  <a:srgbClr val="FFFFFF"/>
                </a:highlight>
                <a:latin typeface="Verdana"/>
                <a:ea typeface="Verdana"/>
                <a:cs typeface="Verdana"/>
                <a:sym typeface="Verdana"/>
              </a:rPr>
              <a:t>External - by using a </a:t>
            </a:r>
            <a:r>
              <a:rPr lang="en" sz="1200" dirty="0">
                <a:solidFill>
                  <a:srgbClr val="DC143C"/>
                </a:solidFill>
                <a:highlight>
                  <a:srgbClr val="FFFFFF"/>
                </a:highlight>
                <a:latin typeface="Courier New"/>
                <a:ea typeface="Courier New"/>
                <a:cs typeface="Courier New"/>
                <a:sym typeface="Courier New"/>
              </a:rPr>
              <a:t>&lt;link&gt;</a:t>
            </a:r>
            <a:r>
              <a:rPr lang="en" sz="1150" dirty="0">
                <a:solidFill>
                  <a:schemeClr val="dk1"/>
                </a:solidFill>
                <a:highlight>
                  <a:srgbClr val="FFFFFF"/>
                </a:highlight>
                <a:latin typeface="Verdana"/>
                <a:ea typeface="Verdana"/>
                <a:cs typeface="Verdana"/>
                <a:sym typeface="Verdana"/>
              </a:rPr>
              <a:t> element to link to an external CSS file</a:t>
            </a:r>
            <a:endParaRPr sz="1150" dirty="0">
              <a:solidFill>
                <a:schemeClr val="dk1"/>
              </a:solidFill>
              <a:highlight>
                <a:srgbClr val="FFFFFF"/>
              </a:highlight>
              <a:latin typeface="Verdana"/>
              <a:ea typeface="Verdana"/>
              <a:cs typeface="Verdana"/>
              <a:sym typeface="Verdana"/>
            </a:endParaRPr>
          </a:p>
          <a:p>
            <a:pPr marL="0" lvl="0" indent="0" algn="l" rtl="0">
              <a:spcBef>
                <a:spcPts val="1400"/>
              </a:spcBef>
              <a:spcAft>
                <a:spcPts val="0"/>
              </a:spcAft>
              <a:buClr>
                <a:schemeClr val="dk1"/>
              </a:buClr>
              <a:buSzPts val="1100"/>
              <a:buFont typeface="Arial"/>
              <a:buNone/>
            </a:pPr>
            <a:r>
              <a:rPr lang="en" sz="1150" dirty="0">
                <a:solidFill>
                  <a:schemeClr val="dk1"/>
                </a:solidFill>
                <a:highlight>
                  <a:srgbClr val="FFFFFF"/>
                </a:highlight>
                <a:latin typeface="Verdana"/>
                <a:ea typeface="Verdana"/>
                <a:cs typeface="Verdana"/>
                <a:sym typeface="Verdana"/>
              </a:rPr>
              <a:t>The most common way to add CSS, is to keep the styles in external CSS files. However, in this tutorial we will use inline and internal styles, because this is easier to demonstrate, and easier for you to try it yourself.</a:t>
            </a:r>
            <a:endParaRPr sz="1150" dirty="0">
              <a:solidFill>
                <a:schemeClr val="dk1"/>
              </a:solidFill>
              <a:highlight>
                <a:srgbClr val="FFFFFF"/>
              </a:highlight>
              <a:latin typeface="Verdana"/>
              <a:ea typeface="Verdana"/>
              <a:cs typeface="Verdana"/>
              <a:sym typeface="Verdana"/>
            </a:endParaRPr>
          </a:p>
          <a:p>
            <a:pPr marL="0" lvl="0" indent="0" algn="l" rtl="0">
              <a:spcBef>
                <a:spcPts val="1400"/>
              </a:spcBef>
              <a:spcAft>
                <a:spcPts val="16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Clr>
                <a:schemeClr val="dk1"/>
              </a:buClr>
              <a:buSzPts val="1100"/>
              <a:buFont typeface="Arial"/>
              <a:buNone/>
            </a:pPr>
            <a:r>
              <a:rPr lang="en" sz="2400">
                <a:highlight>
                  <a:srgbClr val="FFFFFF"/>
                </a:highlight>
              </a:rPr>
              <a:t>Inline CSS</a:t>
            </a:r>
            <a:endParaRPr sz="2400">
              <a:highlight>
                <a:srgbClr val="FFFFFF"/>
              </a:highlight>
            </a:endParaRPr>
          </a:p>
          <a:p>
            <a:pPr marL="0" lvl="0" indent="0" algn="l" rtl="0">
              <a:spcBef>
                <a:spcPts val="800"/>
              </a:spcBef>
              <a:spcAft>
                <a:spcPts val="0"/>
              </a:spcAft>
              <a:buNone/>
            </a:pPr>
            <a:endParaRPr/>
          </a:p>
        </p:txBody>
      </p:sp>
      <p:sp>
        <p:nvSpPr>
          <p:cNvPr id="169" name="Google Shape;16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150" dirty="0">
                <a:solidFill>
                  <a:schemeClr val="dk1"/>
                </a:solidFill>
                <a:highlight>
                  <a:srgbClr val="FFFFFF"/>
                </a:highlight>
                <a:latin typeface="Verdana"/>
                <a:ea typeface="Verdana"/>
                <a:cs typeface="Verdana"/>
                <a:sym typeface="Verdana"/>
              </a:rPr>
              <a:t>An inline CSS is used to apply a unique style to a single HTML element.</a:t>
            </a:r>
            <a:endParaRPr sz="1150" dirty="0">
              <a:solidFill>
                <a:schemeClr val="dk1"/>
              </a:solidFill>
              <a:highlight>
                <a:srgbClr val="FFFFFF"/>
              </a:highlight>
              <a:latin typeface="Verdana"/>
              <a:ea typeface="Verdana"/>
              <a:cs typeface="Verdana"/>
              <a:sym typeface="Verdana"/>
            </a:endParaRPr>
          </a:p>
          <a:p>
            <a:pPr marL="0" lvl="0" indent="0" algn="l" rtl="0">
              <a:spcBef>
                <a:spcPts val="1400"/>
              </a:spcBef>
              <a:spcAft>
                <a:spcPts val="0"/>
              </a:spcAft>
              <a:buClr>
                <a:schemeClr val="dk1"/>
              </a:buClr>
              <a:buSzPts val="1100"/>
              <a:buFont typeface="Arial"/>
              <a:buNone/>
            </a:pPr>
            <a:r>
              <a:rPr lang="en" sz="1150" dirty="0">
                <a:solidFill>
                  <a:schemeClr val="dk1"/>
                </a:solidFill>
                <a:highlight>
                  <a:srgbClr val="FFFFFF"/>
                </a:highlight>
                <a:latin typeface="Verdana"/>
                <a:ea typeface="Verdana"/>
                <a:cs typeface="Verdana"/>
                <a:sym typeface="Verdana"/>
              </a:rPr>
              <a:t>An inline CSS uses the </a:t>
            </a:r>
            <a:r>
              <a:rPr lang="en" sz="1200" dirty="0">
                <a:solidFill>
                  <a:srgbClr val="DC143C"/>
                </a:solidFill>
                <a:highlight>
                  <a:srgbClr val="FFFFFF"/>
                </a:highlight>
                <a:latin typeface="Courier New"/>
                <a:ea typeface="Courier New"/>
                <a:cs typeface="Courier New"/>
                <a:sym typeface="Courier New"/>
              </a:rPr>
              <a:t>style</a:t>
            </a:r>
            <a:r>
              <a:rPr lang="en" sz="1150" dirty="0">
                <a:solidFill>
                  <a:schemeClr val="dk1"/>
                </a:solidFill>
                <a:highlight>
                  <a:srgbClr val="FFFFFF"/>
                </a:highlight>
                <a:latin typeface="Verdana"/>
                <a:ea typeface="Verdana"/>
                <a:cs typeface="Verdana"/>
                <a:sym typeface="Verdana"/>
              </a:rPr>
              <a:t> attribute of an HTML element.</a:t>
            </a:r>
            <a:endParaRPr sz="1150" dirty="0">
              <a:solidFill>
                <a:schemeClr val="dk1"/>
              </a:solidFill>
              <a:highlight>
                <a:srgbClr val="FFFFFF"/>
              </a:highlight>
              <a:latin typeface="Verdana"/>
              <a:ea typeface="Verdana"/>
              <a:cs typeface="Verdana"/>
              <a:sym typeface="Verdana"/>
            </a:endParaRPr>
          </a:p>
          <a:p>
            <a:pPr marL="0" lvl="0" indent="0" algn="l" rtl="0">
              <a:spcBef>
                <a:spcPts val="1400"/>
              </a:spcBef>
              <a:spcAft>
                <a:spcPts val="0"/>
              </a:spcAft>
              <a:buNone/>
            </a:pPr>
            <a:r>
              <a:rPr lang="en" sz="1150" dirty="0">
                <a:solidFill>
                  <a:schemeClr val="dk1"/>
                </a:solidFill>
                <a:highlight>
                  <a:srgbClr val="FFFFFF"/>
                </a:highlight>
                <a:latin typeface="Verdana"/>
                <a:ea typeface="Verdana"/>
                <a:cs typeface="Verdana"/>
                <a:sym typeface="Verdana"/>
              </a:rPr>
              <a:t>The following example sets the text color of the </a:t>
            </a:r>
            <a:r>
              <a:rPr lang="en" sz="1200" dirty="0">
                <a:solidFill>
                  <a:srgbClr val="DC143C"/>
                </a:solidFill>
                <a:highlight>
                  <a:srgbClr val="FFFFFF"/>
                </a:highlight>
                <a:latin typeface="Courier New"/>
                <a:ea typeface="Courier New"/>
                <a:cs typeface="Courier New"/>
                <a:sym typeface="Courier New"/>
              </a:rPr>
              <a:t>&lt;h1&gt;</a:t>
            </a:r>
            <a:r>
              <a:rPr lang="en" sz="1150" dirty="0">
                <a:solidFill>
                  <a:schemeClr val="dk1"/>
                </a:solidFill>
                <a:highlight>
                  <a:srgbClr val="FFFFFF"/>
                </a:highlight>
                <a:latin typeface="Verdana"/>
                <a:ea typeface="Verdana"/>
                <a:cs typeface="Verdana"/>
                <a:sym typeface="Verdana"/>
              </a:rPr>
              <a:t> element to blue, and the text color of the </a:t>
            </a:r>
            <a:r>
              <a:rPr lang="en" sz="1200" dirty="0">
                <a:solidFill>
                  <a:srgbClr val="DC143C"/>
                </a:solidFill>
                <a:highlight>
                  <a:srgbClr val="FFFFFF"/>
                </a:highlight>
                <a:latin typeface="Courier New"/>
                <a:ea typeface="Courier New"/>
                <a:cs typeface="Courier New"/>
                <a:sym typeface="Courier New"/>
              </a:rPr>
              <a:t>&lt;p&gt;</a:t>
            </a:r>
            <a:r>
              <a:rPr lang="en" sz="1150" dirty="0">
                <a:solidFill>
                  <a:schemeClr val="dk1"/>
                </a:solidFill>
                <a:highlight>
                  <a:srgbClr val="FFFFFF"/>
                </a:highlight>
                <a:latin typeface="Verdana"/>
                <a:ea typeface="Verdana"/>
                <a:cs typeface="Verdana"/>
                <a:sym typeface="Verdana"/>
              </a:rPr>
              <a:t> element to red:</a:t>
            </a:r>
            <a:endParaRPr sz="1150" dirty="0">
              <a:solidFill>
                <a:schemeClr val="dk1"/>
              </a:solidFill>
              <a:highlight>
                <a:srgbClr val="FFFFFF"/>
              </a:highlight>
              <a:latin typeface="Verdana"/>
              <a:ea typeface="Verdana"/>
              <a:cs typeface="Verdana"/>
              <a:sym typeface="Verdana"/>
            </a:endParaRPr>
          </a:p>
          <a:p>
            <a:pPr marL="0" lvl="0" indent="0" algn="l" rtl="0">
              <a:spcBef>
                <a:spcPts val="1400"/>
              </a:spcBef>
              <a:spcAft>
                <a:spcPts val="0"/>
              </a:spcAft>
              <a:buClr>
                <a:schemeClr val="dk1"/>
              </a:buClr>
              <a:buSzPts val="1100"/>
              <a:buFont typeface="Arial"/>
              <a:buNone/>
            </a:pPr>
            <a:endParaRPr sz="1150" dirty="0">
              <a:solidFill>
                <a:schemeClr val="dk1"/>
              </a:solidFill>
              <a:highlight>
                <a:srgbClr val="FFFFFF"/>
              </a:highlight>
              <a:latin typeface="Verdana"/>
              <a:ea typeface="Verdana"/>
              <a:cs typeface="Verdana"/>
              <a:sym typeface="Verdana"/>
            </a:endParaRPr>
          </a:p>
          <a:p>
            <a:pPr marL="0" lvl="0" indent="0" algn="l" rtl="0">
              <a:spcBef>
                <a:spcPts val="1400"/>
              </a:spcBef>
              <a:spcAft>
                <a:spcPts val="0"/>
              </a:spcAft>
              <a:buClr>
                <a:schemeClr val="dk1"/>
              </a:buClr>
              <a:buSzPts val="1100"/>
              <a:buFont typeface="Arial"/>
              <a:buNone/>
            </a:pPr>
            <a:r>
              <a:rPr lang="en" sz="1150" dirty="0">
                <a:solidFill>
                  <a:srgbClr val="0000CD"/>
                </a:solidFill>
                <a:latin typeface="Courier New"/>
                <a:ea typeface="Courier New"/>
                <a:cs typeface="Courier New"/>
                <a:sym typeface="Courier New"/>
              </a:rPr>
              <a:t>&lt;</a:t>
            </a:r>
            <a:r>
              <a:rPr lang="en" sz="1150" dirty="0">
                <a:solidFill>
                  <a:srgbClr val="A52A2A"/>
                </a:solidFill>
                <a:latin typeface="Courier New"/>
                <a:ea typeface="Courier New"/>
                <a:cs typeface="Courier New"/>
                <a:sym typeface="Courier New"/>
              </a:rPr>
              <a:t>h1</a:t>
            </a:r>
            <a:r>
              <a:rPr lang="en" sz="1150" dirty="0">
                <a:solidFill>
                  <a:srgbClr val="FF0000"/>
                </a:solidFill>
                <a:latin typeface="Courier New"/>
                <a:ea typeface="Courier New"/>
                <a:cs typeface="Courier New"/>
                <a:sym typeface="Courier New"/>
              </a:rPr>
              <a:t> style</a:t>
            </a:r>
            <a:r>
              <a:rPr lang="en" sz="1150" dirty="0">
                <a:solidFill>
                  <a:srgbClr val="0000CD"/>
                </a:solidFill>
                <a:latin typeface="Courier New"/>
                <a:ea typeface="Courier New"/>
                <a:cs typeface="Courier New"/>
                <a:sym typeface="Courier New"/>
              </a:rPr>
              <a:t>="color:blue;"&gt;</a:t>
            </a:r>
            <a:r>
              <a:rPr lang="en" sz="1150" dirty="0">
                <a:solidFill>
                  <a:schemeClr val="dk1"/>
                </a:solidFill>
                <a:highlight>
                  <a:srgbClr val="FFFFFF"/>
                </a:highlight>
                <a:latin typeface="Courier New"/>
                <a:ea typeface="Courier New"/>
                <a:cs typeface="Courier New"/>
                <a:sym typeface="Courier New"/>
              </a:rPr>
              <a:t>A Blue Heading</a:t>
            </a:r>
            <a:r>
              <a:rPr lang="en" sz="1150" dirty="0">
                <a:solidFill>
                  <a:srgbClr val="0000CD"/>
                </a:solidFill>
                <a:latin typeface="Courier New"/>
                <a:ea typeface="Courier New"/>
                <a:cs typeface="Courier New"/>
                <a:sym typeface="Courier New"/>
              </a:rPr>
              <a:t>&lt;</a:t>
            </a:r>
            <a:r>
              <a:rPr lang="en" sz="1150" dirty="0">
                <a:solidFill>
                  <a:srgbClr val="A52A2A"/>
                </a:solidFill>
                <a:latin typeface="Courier New"/>
                <a:ea typeface="Courier New"/>
                <a:cs typeface="Courier New"/>
                <a:sym typeface="Courier New"/>
              </a:rPr>
              <a:t>/h1</a:t>
            </a:r>
            <a:r>
              <a:rPr lang="en" sz="1150" dirty="0" smtClean="0">
                <a:solidFill>
                  <a:srgbClr val="0000CD"/>
                </a:solidFill>
                <a:latin typeface="Courier New"/>
                <a:ea typeface="Courier New"/>
                <a:cs typeface="Courier New"/>
                <a:sym typeface="Courier New"/>
              </a:rPr>
              <a:t>&gt;</a:t>
            </a:r>
            <a:br>
              <a:rPr lang="en" sz="1150" dirty="0" smtClean="0">
                <a:solidFill>
                  <a:srgbClr val="0000CD"/>
                </a:solidFill>
                <a:latin typeface="Courier New"/>
                <a:ea typeface="Courier New"/>
                <a:cs typeface="Courier New"/>
                <a:sym typeface="Courier New"/>
              </a:rPr>
            </a:br>
            <a:r>
              <a:rPr lang="en" sz="1150" dirty="0" smtClean="0">
                <a:solidFill>
                  <a:srgbClr val="0000CD"/>
                </a:solidFill>
                <a:latin typeface="Courier New"/>
                <a:ea typeface="Courier New"/>
                <a:cs typeface="Courier New"/>
                <a:sym typeface="Courier New"/>
              </a:rPr>
              <a:t>&lt;</a:t>
            </a:r>
            <a:r>
              <a:rPr lang="en" sz="1150" dirty="0">
                <a:solidFill>
                  <a:srgbClr val="A52A2A"/>
                </a:solidFill>
                <a:latin typeface="Courier New"/>
                <a:ea typeface="Courier New"/>
                <a:cs typeface="Courier New"/>
                <a:sym typeface="Courier New"/>
              </a:rPr>
              <a:t>p</a:t>
            </a:r>
            <a:r>
              <a:rPr lang="en" sz="1150" dirty="0">
                <a:solidFill>
                  <a:srgbClr val="FF0000"/>
                </a:solidFill>
                <a:latin typeface="Courier New"/>
                <a:ea typeface="Courier New"/>
                <a:cs typeface="Courier New"/>
                <a:sym typeface="Courier New"/>
              </a:rPr>
              <a:t> style</a:t>
            </a:r>
            <a:r>
              <a:rPr lang="en" sz="1150" dirty="0">
                <a:solidFill>
                  <a:srgbClr val="0000CD"/>
                </a:solidFill>
                <a:latin typeface="Courier New"/>
                <a:ea typeface="Courier New"/>
                <a:cs typeface="Courier New"/>
                <a:sym typeface="Courier New"/>
              </a:rPr>
              <a:t>="color:red;"&gt;</a:t>
            </a:r>
            <a:r>
              <a:rPr lang="en" sz="1150" dirty="0">
                <a:solidFill>
                  <a:schemeClr val="dk1"/>
                </a:solidFill>
                <a:highlight>
                  <a:srgbClr val="FFFFFF"/>
                </a:highlight>
                <a:latin typeface="Courier New"/>
                <a:ea typeface="Courier New"/>
                <a:cs typeface="Courier New"/>
                <a:sym typeface="Courier New"/>
              </a:rPr>
              <a:t>A red paragraph.</a:t>
            </a:r>
            <a:r>
              <a:rPr lang="en" sz="1150" dirty="0">
                <a:solidFill>
                  <a:srgbClr val="0000CD"/>
                </a:solidFill>
                <a:latin typeface="Courier New"/>
                <a:ea typeface="Courier New"/>
                <a:cs typeface="Courier New"/>
                <a:sym typeface="Courier New"/>
              </a:rPr>
              <a:t>&lt;</a:t>
            </a:r>
            <a:r>
              <a:rPr lang="en" sz="1150" dirty="0">
                <a:solidFill>
                  <a:srgbClr val="A52A2A"/>
                </a:solidFill>
                <a:latin typeface="Courier New"/>
                <a:ea typeface="Courier New"/>
                <a:cs typeface="Courier New"/>
                <a:sym typeface="Courier New"/>
              </a:rPr>
              <a:t>/p</a:t>
            </a:r>
            <a:r>
              <a:rPr lang="en" sz="1150" dirty="0">
                <a:solidFill>
                  <a:srgbClr val="0000CD"/>
                </a:solidFill>
                <a:latin typeface="Courier New"/>
                <a:ea typeface="Courier New"/>
                <a:cs typeface="Courier New"/>
                <a:sym typeface="Courier New"/>
              </a:rPr>
              <a:t>&gt;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Text Placeholder 2"/>
          <p:cNvSpPr>
            <a:spLocks noGrp="1"/>
          </p:cNvSpPr>
          <p:nvPr>
            <p:ph type="body" idx="1"/>
          </p:nvPr>
        </p:nvSpPr>
        <p:spPr/>
        <p:txBody>
          <a:bodyPr/>
          <a:lstStyle/>
          <a:p>
            <a:r>
              <a:rPr lang="en-US" dirty="0" smtClean="0"/>
              <a:t>What is CSS?</a:t>
            </a:r>
          </a:p>
          <a:p>
            <a:r>
              <a:rPr lang="en-US" dirty="0" smtClean="0"/>
              <a:t>History</a:t>
            </a:r>
          </a:p>
          <a:p>
            <a:r>
              <a:rPr lang="en-US" dirty="0"/>
              <a:t>Advantages of CSS</a:t>
            </a:r>
          </a:p>
          <a:p>
            <a:r>
              <a:rPr lang="en" dirty="0">
                <a:highlight>
                  <a:srgbClr val="FFFFFF"/>
                </a:highlight>
              </a:rPr>
              <a:t>CSS Syntax</a:t>
            </a:r>
          </a:p>
          <a:p>
            <a:r>
              <a:rPr lang="en-US" dirty="0"/>
              <a:t>CSS Selectors </a:t>
            </a:r>
            <a:endParaRPr lang="en-US" dirty="0" smtClean="0"/>
          </a:p>
          <a:p>
            <a:r>
              <a:rPr lang="en-US" dirty="0" smtClean="0"/>
              <a:t>How </a:t>
            </a:r>
            <a:r>
              <a:rPr lang="en-US" dirty="0"/>
              <a:t>To Add CSS </a:t>
            </a:r>
            <a:endParaRPr lang="en-US" dirty="0" smtClean="0"/>
          </a:p>
          <a:p>
            <a:r>
              <a:rPr lang="en-US" dirty="0"/>
              <a:t>Common CSS </a:t>
            </a:r>
            <a:r>
              <a:rPr lang="en-US" dirty="0" smtClean="0"/>
              <a:t>Properties</a:t>
            </a:r>
          </a:p>
          <a:p>
            <a:r>
              <a:rPr lang="en-US" dirty="0" smtClean="0"/>
              <a:t>CSS </a:t>
            </a:r>
            <a:r>
              <a:rPr lang="en-US" dirty="0"/>
              <a:t>Box Model</a:t>
            </a:r>
          </a:p>
          <a:p>
            <a:r>
              <a:rPr lang="en-US" dirty="0"/>
              <a:t>CSS Layout</a:t>
            </a:r>
          </a:p>
          <a:p>
            <a:endParaRPr lang="en-US" dirty="0"/>
          </a:p>
        </p:txBody>
      </p:sp>
      <p:pic>
        <p:nvPicPr>
          <p:cNvPr id="4" name="Picture 2" descr="GitHub - Viglino/iconicss: More than 900 pure CSS3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1090" y="229249"/>
            <a:ext cx="1141210" cy="1141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2574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Clr>
                <a:schemeClr val="dk1"/>
              </a:buClr>
              <a:buSzPts val="1100"/>
              <a:buFont typeface="Arial"/>
              <a:buNone/>
            </a:pPr>
            <a:r>
              <a:rPr lang="en" sz="2400">
                <a:highlight>
                  <a:srgbClr val="FFFFFF"/>
                </a:highlight>
              </a:rPr>
              <a:t>Internal CSS</a:t>
            </a:r>
            <a:endParaRPr sz="2400">
              <a:highlight>
                <a:srgbClr val="FFFFFF"/>
              </a:highlight>
            </a:endParaRPr>
          </a:p>
          <a:p>
            <a:pPr marL="0" lvl="0" indent="0" algn="l" rtl="0">
              <a:spcBef>
                <a:spcPts val="800"/>
              </a:spcBef>
              <a:spcAft>
                <a:spcPts val="0"/>
              </a:spcAft>
              <a:buNone/>
            </a:pPr>
            <a:endParaRPr/>
          </a:p>
        </p:txBody>
      </p:sp>
      <p:sp>
        <p:nvSpPr>
          <p:cNvPr id="175" name="Google Shape;175;p32"/>
          <p:cNvSpPr txBox="1">
            <a:spLocks noGrp="1"/>
          </p:cNvSpPr>
          <p:nvPr>
            <p:ph type="body" idx="1"/>
          </p:nvPr>
        </p:nvSpPr>
        <p:spPr>
          <a:xfrm>
            <a:off x="311700" y="1152474"/>
            <a:ext cx="8520600" cy="3991025"/>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150" dirty="0">
                <a:solidFill>
                  <a:schemeClr val="dk1"/>
                </a:solidFill>
                <a:highlight>
                  <a:srgbClr val="FFFFFF"/>
                </a:highlight>
                <a:latin typeface="Verdana"/>
                <a:ea typeface="Verdana"/>
                <a:cs typeface="Verdana"/>
                <a:sym typeface="Verdana"/>
              </a:rPr>
              <a:t>An internal CSS is used to define a style for a single HTML </a:t>
            </a:r>
            <a:r>
              <a:rPr lang="en" sz="1150" dirty="0" smtClean="0">
                <a:solidFill>
                  <a:schemeClr val="dk1"/>
                </a:solidFill>
                <a:highlight>
                  <a:srgbClr val="FFFFFF"/>
                </a:highlight>
                <a:latin typeface="Verdana"/>
                <a:ea typeface="Verdana"/>
                <a:cs typeface="Verdana"/>
                <a:sym typeface="Verdana"/>
              </a:rPr>
              <a:t>page.</a:t>
            </a:r>
            <a:br>
              <a:rPr lang="en" sz="1150" dirty="0" smtClean="0">
                <a:solidFill>
                  <a:schemeClr val="dk1"/>
                </a:solidFill>
                <a:highlight>
                  <a:srgbClr val="FFFFFF"/>
                </a:highlight>
                <a:latin typeface="Verdana"/>
                <a:ea typeface="Verdana"/>
                <a:cs typeface="Verdana"/>
                <a:sym typeface="Verdana"/>
              </a:rPr>
            </a:br>
            <a:r>
              <a:rPr lang="en" sz="1150" dirty="0" smtClean="0">
                <a:solidFill>
                  <a:schemeClr val="dk1"/>
                </a:solidFill>
                <a:highlight>
                  <a:srgbClr val="FFFFFF"/>
                </a:highlight>
                <a:latin typeface="Verdana"/>
                <a:ea typeface="Verdana"/>
                <a:cs typeface="Verdana"/>
                <a:sym typeface="Verdana"/>
              </a:rPr>
              <a:t>An </a:t>
            </a:r>
            <a:r>
              <a:rPr lang="en" sz="1150" dirty="0">
                <a:solidFill>
                  <a:schemeClr val="dk1"/>
                </a:solidFill>
                <a:highlight>
                  <a:srgbClr val="FFFFFF"/>
                </a:highlight>
                <a:latin typeface="Verdana"/>
                <a:ea typeface="Verdana"/>
                <a:cs typeface="Verdana"/>
                <a:sym typeface="Verdana"/>
              </a:rPr>
              <a:t>internal CSS is defined in the </a:t>
            </a:r>
            <a:r>
              <a:rPr lang="en" sz="1200" dirty="0">
                <a:solidFill>
                  <a:srgbClr val="DC143C"/>
                </a:solidFill>
                <a:highlight>
                  <a:srgbClr val="FFFFFF"/>
                </a:highlight>
                <a:latin typeface="Courier New"/>
                <a:ea typeface="Courier New"/>
                <a:cs typeface="Courier New"/>
                <a:sym typeface="Courier New"/>
              </a:rPr>
              <a:t>&lt;head&gt;</a:t>
            </a:r>
            <a:r>
              <a:rPr lang="en" sz="1150" dirty="0">
                <a:solidFill>
                  <a:schemeClr val="dk1"/>
                </a:solidFill>
                <a:highlight>
                  <a:srgbClr val="FFFFFF"/>
                </a:highlight>
                <a:latin typeface="Verdana"/>
                <a:ea typeface="Verdana"/>
                <a:cs typeface="Verdana"/>
                <a:sym typeface="Verdana"/>
              </a:rPr>
              <a:t> section of an HTML page, within a </a:t>
            </a:r>
            <a:r>
              <a:rPr lang="en" sz="1200" dirty="0">
                <a:solidFill>
                  <a:srgbClr val="DC143C"/>
                </a:solidFill>
                <a:highlight>
                  <a:srgbClr val="FFFFFF"/>
                </a:highlight>
                <a:latin typeface="Courier New"/>
                <a:ea typeface="Courier New"/>
                <a:cs typeface="Courier New"/>
                <a:sym typeface="Courier New"/>
              </a:rPr>
              <a:t>&lt;style&gt;</a:t>
            </a:r>
            <a:r>
              <a:rPr lang="en" sz="1150" dirty="0">
                <a:solidFill>
                  <a:schemeClr val="dk1"/>
                </a:solidFill>
                <a:highlight>
                  <a:srgbClr val="FFFFFF"/>
                </a:highlight>
                <a:latin typeface="Verdana"/>
                <a:ea typeface="Verdana"/>
                <a:cs typeface="Verdana"/>
                <a:sym typeface="Verdana"/>
              </a:rPr>
              <a:t> element.</a:t>
            </a:r>
            <a:endParaRPr sz="1150" dirty="0">
              <a:solidFill>
                <a:schemeClr val="dk1"/>
              </a:solidFill>
              <a:highlight>
                <a:srgbClr val="FFFFFF"/>
              </a:highlight>
              <a:latin typeface="Verdana"/>
              <a:ea typeface="Verdana"/>
              <a:cs typeface="Verdana"/>
              <a:sym typeface="Verdana"/>
            </a:endParaRPr>
          </a:p>
          <a:p>
            <a:pPr marL="0" lvl="0" indent="0" algn="l" rtl="0">
              <a:spcBef>
                <a:spcPts val="1400"/>
              </a:spcBef>
              <a:spcAft>
                <a:spcPts val="0"/>
              </a:spcAft>
              <a:buClr>
                <a:schemeClr val="dk1"/>
              </a:buClr>
              <a:buSzPts val="1100"/>
              <a:buFont typeface="Arial"/>
              <a:buNone/>
            </a:pPr>
            <a:r>
              <a:rPr lang="en" sz="1150" dirty="0">
                <a:solidFill>
                  <a:schemeClr val="dk1"/>
                </a:solidFill>
                <a:highlight>
                  <a:srgbClr val="FFFFFF"/>
                </a:highlight>
                <a:latin typeface="Verdana"/>
                <a:ea typeface="Verdana"/>
                <a:cs typeface="Verdana"/>
                <a:sym typeface="Verdana"/>
              </a:rPr>
              <a:t>The following example sets the text color of ALL the </a:t>
            </a:r>
            <a:r>
              <a:rPr lang="en" sz="1200" dirty="0">
                <a:solidFill>
                  <a:srgbClr val="DC143C"/>
                </a:solidFill>
                <a:highlight>
                  <a:srgbClr val="FFFFFF"/>
                </a:highlight>
                <a:latin typeface="Courier New"/>
                <a:ea typeface="Courier New"/>
                <a:cs typeface="Courier New"/>
                <a:sym typeface="Courier New"/>
              </a:rPr>
              <a:t>&lt;h1&gt;</a:t>
            </a:r>
            <a:r>
              <a:rPr lang="en" sz="1150" dirty="0">
                <a:solidFill>
                  <a:schemeClr val="dk1"/>
                </a:solidFill>
                <a:highlight>
                  <a:srgbClr val="FFFFFF"/>
                </a:highlight>
                <a:latin typeface="Verdana"/>
                <a:ea typeface="Verdana"/>
                <a:cs typeface="Verdana"/>
                <a:sym typeface="Verdana"/>
              </a:rPr>
              <a:t> elements (on that page) to blue, and the text color of ALL the </a:t>
            </a:r>
            <a:r>
              <a:rPr lang="en" sz="1200" dirty="0">
                <a:solidFill>
                  <a:srgbClr val="DC143C"/>
                </a:solidFill>
                <a:highlight>
                  <a:srgbClr val="FFFFFF"/>
                </a:highlight>
                <a:latin typeface="Courier New"/>
                <a:ea typeface="Courier New"/>
                <a:cs typeface="Courier New"/>
                <a:sym typeface="Courier New"/>
              </a:rPr>
              <a:t>&lt;p&gt;</a:t>
            </a:r>
            <a:r>
              <a:rPr lang="en" sz="1150" dirty="0">
                <a:solidFill>
                  <a:schemeClr val="dk1"/>
                </a:solidFill>
                <a:highlight>
                  <a:srgbClr val="FFFFFF"/>
                </a:highlight>
                <a:latin typeface="Verdana"/>
                <a:ea typeface="Verdana"/>
                <a:cs typeface="Verdana"/>
                <a:sym typeface="Verdana"/>
              </a:rPr>
              <a:t> elements to red. In addition, the page will be displayed with a "powderblue" background color: </a:t>
            </a:r>
            <a:endParaRPr sz="1150" dirty="0">
              <a:solidFill>
                <a:schemeClr val="dk1"/>
              </a:solidFill>
              <a:highlight>
                <a:srgbClr val="FFFFFF"/>
              </a:highlight>
              <a:latin typeface="Verdana"/>
              <a:ea typeface="Verdana"/>
              <a:cs typeface="Verdana"/>
              <a:sym typeface="Verdana"/>
            </a:endParaRPr>
          </a:p>
          <a:p>
            <a:pPr marL="0" lvl="0" indent="0" algn="l" rtl="0">
              <a:spcBef>
                <a:spcPts val="1400"/>
              </a:spcBef>
              <a:spcAft>
                <a:spcPts val="0"/>
              </a:spcAft>
              <a:buClr>
                <a:schemeClr val="dk1"/>
              </a:buClr>
              <a:buSzPts val="1100"/>
              <a:buFont typeface="Arial"/>
              <a:buNone/>
            </a:pPr>
            <a:r>
              <a:rPr lang="en" sz="1150" dirty="0">
                <a:solidFill>
                  <a:srgbClr val="0000CD"/>
                </a:solidFill>
                <a:latin typeface="Courier New"/>
                <a:ea typeface="Courier New"/>
                <a:cs typeface="Courier New"/>
                <a:sym typeface="Courier New"/>
              </a:rPr>
              <a:t>&lt;</a:t>
            </a:r>
            <a:r>
              <a:rPr lang="en" sz="1150" dirty="0">
                <a:solidFill>
                  <a:srgbClr val="A52A2A"/>
                </a:solidFill>
                <a:latin typeface="Courier New"/>
                <a:ea typeface="Courier New"/>
                <a:cs typeface="Courier New"/>
                <a:sym typeface="Courier New"/>
              </a:rPr>
              <a:t>!DOCTYPE</a:t>
            </a:r>
            <a:r>
              <a:rPr lang="en" sz="1150" dirty="0">
                <a:solidFill>
                  <a:srgbClr val="FF0000"/>
                </a:solidFill>
                <a:latin typeface="Courier New"/>
                <a:ea typeface="Courier New"/>
                <a:cs typeface="Courier New"/>
                <a:sym typeface="Courier New"/>
              </a:rPr>
              <a:t> html</a:t>
            </a:r>
            <a:r>
              <a:rPr lang="en" sz="1150" dirty="0" smtClean="0">
                <a:solidFill>
                  <a:srgbClr val="0000CD"/>
                </a:solidFill>
                <a:latin typeface="Courier New"/>
                <a:ea typeface="Courier New"/>
                <a:cs typeface="Courier New"/>
                <a:sym typeface="Courier New"/>
              </a:rPr>
              <a:t>&gt;</a:t>
            </a:r>
            <a:br>
              <a:rPr lang="en" sz="1150" dirty="0" smtClean="0">
                <a:solidFill>
                  <a:srgbClr val="0000CD"/>
                </a:solidFill>
                <a:latin typeface="Courier New"/>
                <a:ea typeface="Courier New"/>
                <a:cs typeface="Courier New"/>
                <a:sym typeface="Courier New"/>
              </a:rPr>
            </a:br>
            <a:r>
              <a:rPr lang="en" sz="1150" dirty="0" smtClean="0">
                <a:solidFill>
                  <a:srgbClr val="0000CD"/>
                </a:solidFill>
                <a:latin typeface="Courier New"/>
                <a:ea typeface="Courier New"/>
                <a:cs typeface="Courier New"/>
                <a:sym typeface="Courier New"/>
              </a:rPr>
              <a:t>&lt;</a:t>
            </a:r>
            <a:r>
              <a:rPr lang="en" sz="1150" dirty="0">
                <a:solidFill>
                  <a:srgbClr val="A52A2A"/>
                </a:solidFill>
                <a:latin typeface="Courier New"/>
                <a:ea typeface="Courier New"/>
                <a:cs typeface="Courier New"/>
                <a:sym typeface="Courier New"/>
              </a:rPr>
              <a:t>html</a:t>
            </a:r>
            <a:r>
              <a:rPr lang="en" sz="1150" dirty="0" smtClean="0">
                <a:solidFill>
                  <a:srgbClr val="0000CD"/>
                </a:solidFill>
                <a:latin typeface="Courier New"/>
                <a:ea typeface="Courier New"/>
                <a:cs typeface="Courier New"/>
                <a:sym typeface="Courier New"/>
              </a:rPr>
              <a:t>&gt;&lt;</a:t>
            </a:r>
            <a:r>
              <a:rPr lang="en" sz="1150" dirty="0">
                <a:solidFill>
                  <a:srgbClr val="A52A2A"/>
                </a:solidFill>
                <a:latin typeface="Courier New"/>
                <a:ea typeface="Courier New"/>
                <a:cs typeface="Courier New"/>
                <a:sym typeface="Courier New"/>
              </a:rPr>
              <a:t>head</a:t>
            </a:r>
            <a:r>
              <a:rPr lang="en" sz="1150" dirty="0" smtClean="0">
                <a:solidFill>
                  <a:srgbClr val="0000CD"/>
                </a:solidFill>
                <a:latin typeface="Courier New"/>
                <a:ea typeface="Courier New"/>
                <a:cs typeface="Courier New"/>
                <a:sym typeface="Courier New"/>
              </a:rPr>
              <a:t>&gt;</a:t>
            </a:r>
            <a:br>
              <a:rPr lang="en" sz="1150" dirty="0" smtClean="0">
                <a:solidFill>
                  <a:srgbClr val="0000CD"/>
                </a:solidFill>
                <a:latin typeface="Courier New"/>
                <a:ea typeface="Courier New"/>
                <a:cs typeface="Courier New"/>
                <a:sym typeface="Courier New"/>
              </a:rPr>
            </a:br>
            <a:r>
              <a:rPr lang="en" sz="1150" dirty="0" smtClean="0">
                <a:solidFill>
                  <a:srgbClr val="0000CD"/>
                </a:solidFill>
                <a:latin typeface="Courier New"/>
                <a:ea typeface="Courier New"/>
                <a:cs typeface="Courier New"/>
                <a:sym typeface="Courier New"/>
              </a:rPr>
              <a:t>&lt;</a:t>
            </a:r>
            <a:r>
              <a:rPr lang="en" sz="1150" dirty="0" smtClean="0">
                <a:solidFill>
                  <a:srgbClr val="A52A2A"/>
                </a:solidFill>
                <a:latin typeface="Courier New"/>
                <a:ea typeface="Courier New"/>
                <a:cs typeface="Courier New"/>
                <a:sym typeface="Courier New"/>
              </a:rPr>
              <a:t>style</a:t>
            </a:r>
            <a:r>
              <a:rPr lang="en" sz="1150" dirty="0" smtClean="0">
                <a:solidFill>
                  <a:srgbClr val="0000CD"/>
                </a:solidFill>
                <a:latin typeface="Courier New"/>
                <a:ea typeface="Courier New"/>
                <a:cs typeface="Courier New"/>
                <a:sym typeface="Courier New"/>
              </a:rPr>
              <a:t>&gt;</a:t>
            </a:r>
            <a:br>
              <a:rPr lang="en" sz="1150" dirty="0" smtClean="0">
                <a:solidFill>
                  <a:srgbClr val="0000CD"/>
                </a:solidFill>
                <a:latin typeface="Courier New"/>
                <a:ea typeface="Courier New"/>
                <a:cs typeface="Courier New"/>
                <a:sym typeface="Courier New"/>
              </a:rPr>
            </a:br>
            <a:r>
              <a:rPr lang="en" sz="1150" dirty="0" smtClean="0">
                <a:solidFill>
                  <a:srgbClr val="0000CD"/>
                </a:solidFill>
                <a:latin typeface="Courier New"/>
                <a:ea typeface="Courier New"/>
                <a:cs typeface="Courier New"/>
                <a:sym typeface="Courier New"/>
              </a:rPr>
              <a:t>	</a:t>
            </a:r>
            <a:r>
              <a:rPr lang="en" sz="1150" dirty="0" smtClean="0">
                <a:solidFill>
                  <a:srgbClr val="A52A2A"/>
                </a:solidFill>
                <a:latin typeface="Courier New"/>
                <a:ea typeface="Courier New"/>
                <a:cs typeface="Courier New"/>
                <a:sym typeface="Courier New"/>
              </a:rPr>
              <a:t>body </a:t>
            </a:r>
            <a:r>
              <a:rPr lang="en" sz="1150" dirty="0" smtClean="0">
                <a:solidFill>
                  <a:schemeClr val="dk1"/>
                </a:solidFill>
                <a:latin typeface="Courier New"/>
                <a:ea typeface="Courier New"/>
                <a:cs typeface="Courier New"/>
                <a:sym typeface="Courier New"/>
              </a:rPr>
              <a:t>{</a:t>
            </a:r>
            <a:r>
              <a:rPr lang="en" sz="1150" dirty="0" smtClean="0">
                <a:solidFill>
                  <a:srgbClr val="FF0000"/>
                </a:solidFill>
                <a:latin typeface="Courier New"/>
                <a:ea typeface="Courier New"/>
                <a:cs typeface="Courier New"/>
                <a:sym typeface="Courier New"/>
              </a:rPr>
              <a:t>background-color</a:t>
            </a:r>
            <a:r>
              <a:rPr lang="en" sz="1150" dirty="0" smtClean="0">
                <a:solidFill>
                  <a:schemeClr val="dk1"/>
                </a:solidFill>
                <a:latin typeface="Courier New"/>
                <a:ea typeface="Courier New"/>
                <a:cs typeface="Courier New"/>
                <a:sym typeface="Courier New"/>
              </a:rPr>
              <a:t>:</a:t>
            </a:r>
            <a:r>
              <a:rPr lang="en" sz="1150" dirty="0" smtClean="0">
                <a:solidFill>
                  <a:srgbClr val="0000CD"/>
                </a:solidFill>
                <a:latin typeface="Courier New"/>
                <a:ea typeface="Courier New"/>
                <a:cs typeface="Courier New"/>
                <a:sym typeface="Courier New"/>
              </a:rPr>
              <a:t> powderblue</a:t>
            </a:r>
            <a:r>
              <a:rPr lang="en" sz="1150" dirty="0" smtClean="0">
                <a:solidFill>
                  <a:schemeClr val="dk1"/>
                </a:solidFill>
                <a:latin typeface="Courier New"/>
                <a:ea typeface="Courier New"/>
                <a:cs typeface="Courier New"/>
                <a:sym typeface="Courier New"/>
              </a:rPr>
              <a:t>;}</a:t>
            </a:r>
            <a:br>
              <a:rPr lang="en" sz="1150" dirty="0" smtClean="0">
                <a:solidFill>
                  <a:schemeClr val="dk1"/>
                </a:solidFill>
                <a:latin typeface="Courier New"/>
                <a:ea typeface="Courier New"/>
                <a:cs typeface="Courier New"/>
                <a:sym typeface="Courier New"/>
              </a:rPr>
            </a:br>
            <a:r>
              <a:rPr lang="en" sz="1150" dirty="0" smtClean="0">
                <a:solidFill>
                  <a:schemeClr val="dk1"/>
                </a:solidFill>
                <a:latin typeface="Courier New"/>
                <a:ea typeface="Courier New"/>
                <a:cs typeface="Courier New"/>
                <a:sym typeface="Courier New"/>
              </a:rPr>
              <a:t>	</a:t>
            </a:r>
            <a:r>
              <a:rPr lang="en" sz="1150" dirty="0" smtClean="0">
                <a:solidFill>
                  <a:srgbClr val="A52A2A"/>
                </a:solidFill>
                <a:latin typeface="Courier New"/>
                <a:ea typeface="Courier New"/>
                <a:cs typeface="Courier New"/>
                <a:sym typeface="Courier New"/>
              </a:rPr>
              <a:t>h1   </a:t>
            </a:r>
            <a:r>
              <a:rPr lang="en" sz="1150" dirty="0" smtClean="0">
                <a:solidFill>
                  <a:schemeClr val="dk1"/>
                </a:solidFill>
                <a:latin typeface="Courier New"/>
                <a:ea typeface="Courier New"/>
                <a:cs typeface="Courier New"/>
                <a:sym typeface="Courier New"/>
              </a:rPr>
              <a:t>{</a:t>
            </a:r>
            <a:r>
              <a:rPr lang="en" sz="1150" dirty="0" smtClean="0">
                <a:solidFill>
                  <a:srgbClr val="FF0000"/>
                </a:solidFill>
                <a:latin typeface="Courier New"/>
                <a:ea typeface="Courier New"/>
                <a:cs typeface="Courier New"/>
                <a:sym typeface="Courier New"/>
              </a:rPr>
              <a:t>color</a:t>
            </a:r>
            <a:r>
              <a:rPr lang="en" sz="1150" dirty="0" smtClean="0">
                <a:solidFill>
                  <a:schemeClr val="dk1"/>
                </a:solidFill>
                <a:latin typeface="Courier New"/>
                <a:ea typeface="Courier New"/>
                <a:cs typeface="Courier New"/>
                <a:sym typeface="Courier New"/>
              </a:rPr>
              <a:t>:</a:t>
            </a:r>
            <a:r>
              <a:rPr lang="en" sz="1150" dirty="0" smtClean="0">
                <a:solidFill>
                  <a:srgbClr val="0000CD"/>
                </a:solidFill>
                <a:latin typeface="Courier New"/>
                <a:ea typeface="Courier New"/>
                <a:cs typeface="Courier New"/>
                <a:sym typeface="Courier New"/>
              </a:rPr>
              <a:t> blue</a:t>
            </a:r>
            <a:r>
              <a:rPr lang="en" sz="1150" dirty="0" smtClean="0">
                <a:solidFill>
                  <a:schemeClr val="dk1"/>
                </a:solidFill>
                <a:latin typeface="Courier New"/>
                <a:ea typeface="Courier New"/>
                <a:cs typeface="Courier New"/>
                <a:sym typeface="Courier New"/>
              </a:rPr>
              <a:t>;}</a:t>
            </a:r>
            <a:br>
              <a:rPr lang="en" sz="1150" dirty="0" smtClean="0">
                <a:solidFill>
                  <a:schemeClr val="dk1"/>
                </a:solidFill>
                <a:latin typeface="Courier New"/>
                <a:ea typeface="Courier New"/>
                <a:cs typeface="Courier New"/>
                <a:sym typeface="Courier New"/>
              </a:rPr>
            </a:br>
            <a:r>
              <a:rPr lang="en" sz="1150" dirty="0" smtClean="0">
                <a:solidFill>
                  <a:schemeClr val="dk1"/>
                </a:solidFill>
                <a:latin typeface="Courier New"/>
                <a:ea typeface="Courier New"/>
                <a:cs typeface="Courier New"/>
                <a:sym typeface="Courier New"/>
              </a:rPr>
              <a:t>	</a:t>
            </a:r>
            <a:r>
              <a:rPr lang="en" sz="1150" dirty="0" smtClean="0">
                <a:solidFill>
                  <a:srgbClr val="A52A2A"/>
                </a:solidFill>
                <a:latin typeface="Courier New"/>
                <a:ea typeface="Courier New"/>
                <a:cs typeface="Courier New"/>
                <a:sym typeface="Courier New"/>
              </a:rPr>
              <a:t>p    </a:t>
            </a:r>
            <a:r>
              <a:rPr lang="en" sz="1150" dirty="0" smtClean="0">
                <a:solidFill>
                  <a:schemeClr val="dk1"/>
                </a:solidFill>
                <a:latin typeface="Courier New"/>
                <a:ea typeface="Courier New"/>
                <a:cs typeface="Courier New"/>
                <a:sym typeface="Courier New"/>
              </a:rPr>
              <a:t>{</a:t>
            </a:r>
            <a:r>
              <a:rPr lang="en" sz="1150" dirty="0" smtClean="0">
                <a:solidFill>
                  <a:srgbClr val="FF0000"/>
                </a:solidFill>
                <a:latin typeface="Courier New"/>
                <a:ea typeface="Courier New"/>
                <a:cs typeface="Courier New"/>
                <a:sym typeface="Courier New"/>
              </a:rPr>
              <a:t>color</a:t>
            </a:r>
            <a:r>
              <a:rPr lang="en" sz="1150" dirty="0" smtClean="0">
                <a:solidFill>
                  <a:schemeClr val="dk1"/>
                </a:solidFill>
                <a:latin typeface="Courier New"/>
                <a:ea typeface="Courier New"/>
                <a:cs typeface="Courier New"/>
                <a:sym typeface="Courier New"/>
              </a:rPr>
              <a:t>:</a:t>
            </a:r>
            <a:r>
              <a:rPr lang="en" sz="1150" dirty="0" smtClean="0">
                <a:solidFill>
                  <a:srgbClr val="0000CD"/>
                </a:solidFill>
                <a:latin typeface="Courier New"/>
                <a:ea typeface="Courier New"/>
                <a:cs typeface="Courier New"/>
                <a:sym typeface="Courier New"/>
              </a:rPr>
              <a:t> red</a:t>
            </a:r>
            <a:r>
              <a:rPr lang="en" sz="1150" dirty="0" smtClean="0">
                <a:solidFill>
                  <a:schemeClr val="dk1"/>
                </a:solidFill>
                <a:latin typeface="Courier New"/>
                <a:ea typeface="Courier New"/>
                <a:cs typeface="Courier New"/>
                <a:sym typeface="Courier New"/>
              </a:rPr>
              <a:t>;}</a:t>
            </a:r>
            <a:br>
              <a:rPr lang="en" sz="1150" dirty="0" smtClean="0">
                <a:solidFill>
                  <a:schemeClr val="dk1"/>
                </a:solidFill>
                <a:latin typeface="Courier New"/>
                <a:ea typeface="Courier New"/>
                <a:cs typeface="Courier New"/>
                <a:sym typeface="Courier New"/>
              </a:rPr>
            </a:br>
            <a:r>
              <a:rPr lang="en" sz="1150" dirty="0" smtClean="0">
                <a:solidFill>
                  <a:srgbClr val="0000CD"/>
                </a:solidFill>
                <a:latin typeface="Courier New"/>
                <a:ea typeface="Courier New"/>
                <a:cs typeface="Courier New"/>
                <a:sym typeface="Courier New"/>
              </a:rPr>
              <a:t>&lt;</a:t>
            </a:r>
            <a:r>
              <a:rPr lang="en" sz="1150" dirty="0" smtClean="0">
                <a:solidFill>
                  <a:srgbClr val="A52A2A"/>
                </a:solidFill>
                <a:latin typeface="Courier New"/>
                <a:ea typeface="Courier New"/>
                <a:cs typeface="Courier New"/>
                <a:sym typeface="Courier New"/>
              </a:rPr>
              <a:t>/</a:t>
            </a:r>
            <a:r>
              <a:rPr lang="en" sz="1150" dirty="0">
                <a:solidFill>
                  <a:srgbClr val="A52A2A"/>
                </a:solidFill>
                <a:latin typeface="Courier New"/>
                <a:ea typeface="Courier New"/>
                <a:cs typeface="Courier New"/>
                <a:sym typeface="Courier New"/>
              </a:rPr>
              <a:t>style</a:t>
            </a:r>
            <a:r>
              <a:rPr lang="en" sz="1150" dirty="0" smtClean="0">
                <a:solidFill>
                  <a:srgbClr val="0000CD"/>
                </a:solidFill>
                <a:latin typeface="Courier New"/>
                <a:ea typeface="Courier New"/>
                <a:cs typeface="Courier New"/>
                <a:sym typeface="Courier New"/>
              </a:rPr>
              <a:t>&gt;</a:t>
            </a:r>
            <a:br>
              <a:rPr lang="en" sz="1150" dirty="0" smtClean="0">
                <a:solidFill>
                  <a:srgbClr val="0000CD"/>
                </a:solidFill>
                <a:latin typeface="Courier New"/>
                <a:ea typeface="Courier New"/>
                <a:cs typeface="Courier New"/>
                <a:sym typeface="Courier New"/>
              </a:rPr>
            </a:br>
            <a:r>
              <a:rPr lang="en" sz="1150" dirty="0" smtClean="0">
                <a:solidFill>
                  <a:srgbClr val="0000CD"/>
                </a:solidFill>
                <a:latin typeface="Courier New"/>
                <a:ea typeface="Courier New"/>
                <a:cs typeface="Courier New"/>
                <a:sym typeface="Courier New"/>
              </a:rPr>
              <a:t>&lt;</a:t>
            </a:r>
            <a:r>
              <a:rPr lang="en" sz="1150" dirty="0" smtClean="0">
                <a:solidFill>
                  <a:srgbClr val="A52A2A"/>
                </a:solidFill>
                <a:latin typeface="Courier New"/>
                <a:ea typeface="Courier New"/>
                <a:cs typeface="Courier New"/>
                <a:sym typeface="Courier New"/>
              </a:rPr>
              <a:t>/</a:t>
            </a:r>
            <a:r>
              <a:rPr lang="en" sz="1150" dirty="0">
                <a:solidFill>
                  <a:srgbClr val="A52A2A"/>
                </a:solidFill>
                <a:latin typeface="Courier New"/>
                <a:ea typeface="Courier New"/>
                <a:cs typeface="Courier New"/>
                <a:sym typeface="Courier New"/>
              </a:rPr>
              <a:t>head</a:t>
            </a:r>
            <a:r>
              <a:rPr lang="en" sz="1150" dirty="0" smtClean="0">
                <a:solidFill>
                  <a:srgbClr val="0000CD"/>
                </a:solidFill>
                <a:latin typeface="Courier New"/>
                <a:ea typeface="Courier New"/>
                <a:cs typeface="Courier New"/>
                <a:sym typeface="Courier New"/>
              </a:rPr>
              <a:t>&gt;&lt;</a:t>
            </a:r>
            <a:r>
              <a:rPr lang="en" sz="1150" dirty="0">
                <a:solidFill>
                  <a:srgbClr val="A52A2A"/>
                </a:solidFill>
                <a:latin typeface="Courier New"/>
                <a:ea typeface="Courier New"/>
                <a:cs typeface="Courier New"/>
                <a:sym typeface="Courier New"/>
              </a:rPr>
              <a:t>body</a:t>
            </a:r>
            <a:r>
              <a:rPr lang="en" sz="1150" dirty="0" smtClean="0">
                <a:solidFill>
                  <a:srgbClr val="0000CD"/>
                </a:solidFill>
                <a:latin typeface="Courier New"/>
                <a:ea typeface="Courier New"/>
                <a:cs typeface="Courier New"/>
                <a:sym typeface="Courier New"/>
              </a:rPr>
              <a:t>&gt;</a:t>
            </a:r>
            <a:br>
              <a:rPr lang="en" sz="1150" dirty="0" smtClean="0">
                <a:solidFill>
                  <a:srgbClr val="0000CD"/>
                </a:solidFill>
                <a:latin typeface="Courier New"/>
                <a:ea typeface="Courier New"/>
                <a:cs typeface="Courier New"/>
                <a:sym typeface="Courier New"/>
              </a:rPr>
            </a:br>
            <a:r>
              <a:rPr lang="en" sz="1150" dirty="0" smtClean="0">
                <a:solidFill>
                  <a:srgbClr val="0000CD"/>
                </a:solidFill>
                <a:latin typeface="Courier New"/>
                <a:ea typeface="Courier New"/>
                <a:cs typeface="Courier New"/>
                <a:sym typeface="Courier New"/>
              </a:rPr>
              <a:t>	&lt;</a:t>
            </a:r>
            <a:r>
              <a:rPr lang="en" sz="1150" dirty="0">
                <a:solidFill>
                  <a:srgbClr val="A52A2A"/>
                </a:solidFill>
                <a:latin typeface="Courier New"/>
                <a:ea typeface="Courier New"/>
                <a:cs typeface="Courier New"/>
                <a:sym typeface="Courier New"/>
              </a:rPr>
              <a:t>h1</a:t>
            </a:r>
            <a:r>
              <a:rPr lang="en" sz="1150" dirty="0">
                <a:solidFill>
                  <a:srgbClr val="0000CD"/>
                </a:solidFill>
                <a:latin typeface="Courier New"/>
                <a:ea typeface="Courier New"/>
                <a:cs typeface="Courier New"/>
                <a:sym typeface="Courier New"/>
              </a:rPr>
              <a:t>&gt;</a:t>
            </a:r>
            <a:r>
              <a:rPr lang="en" sz="1150" dirty="0">
                <a:solidFill>
                  <a:schemeClr val="dk1"/>
                </a:solidFill>
                <a:highlight>
                  <a:srgbClr val="FFFFFF"/>
                </a:highlight>
                <a:latin typeface="Courier New"/>
                <a:ea typeface="Courier New"/>
                <a:cs typeface="Courier New"/>
                <a:sym typeface="Courier New"/>
              </a:rPr>
              <a:t>This is a heading</a:t>
            </a:r>
            <a:r>
              <a:rPr lang="en" sz="1150" dirty="0">
                <a:solidFill>
                  <a:srgbClr val="0000CD"/>
                </a:solidFill>
                <a:latin typeface="Courier New"/>
                <a:ea typeface="Courier New"/>
                <a:cs typeface="Courier New"/>
                <a:sym typeface="Courier New"/>
              </a:rPr>
              <a:t>&lt;</a:t>
            </a:r>
            <a:r>
              <a:rPr lang="en" sz="1150" dirty="0">
                <a:solidFill>
                  <a:srgbClr val="A52A2A"/>
                </a:solidFill>
                <a:latin typeface="Courier New"/>
                <a:ea typeface="Courier New"/>
                <a:cs typeface="Courier New"/>
                <a:sym typeface="Courier New"/>
              </a:rPr>
              <a:t>/h1</a:t>
            </a:r>
            <a:r>
              <a:rPr lang="en" sz="1150" dirty="0" smtClean="0">
                <a:solidFill>
                  <a:srgbClr val="0000CD"/>
                </a:solidFill>
                <a:latin typeface="Courier New"/>
                <a:ea typeface="Courier New"/>
                <a:cs typeface="Courier New"/>
                <a:sym typeface="Courier New"/>
              </a:rPr>
              <a:t>&gt;</a:t>
            </a:r>
            <a:br>
              <a:rPr lang="en" sz="1150" dirty="0" smtClean="0">
                <a:solidFill>
                  <a:srgbClr val="0000CD"/>
                </a:solidFill>
                <a:latin typeface="Courier New"/>
                <a:ea typeface="Courier New"/>
                <a:cs typeface="Courier New"/>
                <a:sym typeface="Courier New"/>
              </a:rPr>
            </a:br>
            <a:r>
              <a:rPr lang="en" sz="1150" dirty="0" smtClean="0">
                <a:solidFill>
                  <a:srgbClr val="0000CD"/>
                </a:solidFill>
                <a:latin typeface="Courier New"/>
                <a:ea typeface="Courier New"/>
                <a:cs typeface="Courier New"/>
                <a:sym typeface="Courier New"/>
              </a:rPr>
              <a:t>	&lt;</a:t>
            </a:r>
            <a:r>
              <a:rPr lang="en" sz="1150" dirty="0">
                <a:solidFill>
                  <a:srgbClr val="A52A2A"/>
                </a:solidFill>
                <a:latin typeface="Courier New"/>
                <a:ea typeface="Courier New"/>
                <a:cs typeface="Courier New"/>
                <a:sym typeface="Courier New"/>
              </a:rPr>
              <a:t>p</a:t>
            </a:r>
            <a:r>
              <a:rPr lang="en" sz="1150" dirty="0">
                <a:solidFill>
                  <a:srgbClr val="0000CD"/>
                </a:solidFill>
                <a:latin typeface="Courier New"/>
                <a:ea typeface="Courier New"/>
                <a:cs typeface="Courier New"/>
                <a:sym typeface="Courier New"/>
              </a:rPr>
              <a:t>&gt;</a:t>
            </a:r>
            <a:r>
              <a:rPr lang="en" sz="1150" dirty="0">
                <a:solidFill>
                  <a:schemeClr val="dk1"/>
                </a:solidFill>
                <a:highlight>
                  <a:srgbClr val="FFFFFF"/>
                </a:highlight>
                <a:latin typeface="Courier New"/>
                <a:ea typeface="Courier New"/>
                <a:cs typeface="Courier New"/>
                <a:sym typeface="Courier New"/>
              </a:rPr>
              <a:t>This is a paragraph.</a:t>
            </a:r>
            <a:r>
              <a:rPr lang="en" sz="1150" dirty="0">
                <a:solidFill>
                  <a:srgbClr val="0000CD"/>
                </a:solidFill>
                <a:latin typeface="Courier New"/>
                <a:ea typeface="Courier New"/>
                <a:cs typeface="Courier New"/>
                <a:sym typeface="Courier New"/>
              </a:rPr>
              <a:t>&lt;</a:t>
            </a:r>
            <a:r>
              <a:rPr lang="en" sz="1150" dirty="0">
                <a:solidFill>
                  <a:srgbClr val="A52A2A"/>
                </a:solidFill>
                <a:latin typeface="Courier New"/>
                <a:ea typeface="Courier New"/>
                <a:cs typeface="Courier New"/>
                <a:sym typeface="Courier New"/>
              </a:rPr>
              <a:t>/p</a:t>
            </a:r>
            <a:r>
              <a:rPr lang="en" sz="1150" dirty="0" smtClean="0">
                <a:solidFill>
                  <a:srgbClr val="0000CD"/>
                </a:solidFill>
                <a:latin typeface="Courier New"/>
                <a:ea typeface="Courier New"/>
                <a:cs typeface="Courier New"/>
                <a:sym typeface="Courier New"/>
              </a:rPr>
              <a:t>&gt;</a:t>
            </a:r>
            <a:br>
              <a:rPr lang="en" sz="1150" dirty="0" smtClean="0">
                <a:solidFill>
                  <a:srgbClr val="0000CD"/>
                </a:solidFill>
                <a:latin typeface="Courier New"/>
                <a:ea typeface="Courier New"/>
                <a:cs typeface="Courier New"/>
                <a:sym typeface="Courier New"/>
              </a:rPr>
            </a:br>
            <a:r>
              <a:rPr lang="en" sz="1150" dirty="0" smtClean="0">
                <a:solidFill>
                  <a:srgbClr val="0000CD"/>
                </a:solidFill>
                <a:latin typeface="Courier New"/>
                <a:ea typeface="Courier New"/>
                <a:cs typeface="Courier New"/>
                <a:sym typeface="Courier New"/>
              </a:rPr>
              <a:t>&lt;</a:t>
            </a:r>
            <a:r>
              <a:rPr lang="en" sz="1150" dirty="0" smtClean="0">
                <a:solidFill>
                  <a:srgbClr val="A52A2A"/>
                </a:solidFill>
                <a:latin typeface="Courier New"/>
                <a:ea typeface="Courier New"/>
                <a:cs typeface="Courier New"/>
                <a:sym typeface="Courier New"/>
              </a:rPr>
              <a:t>/</a:t>
            </a:r>
            <a:r>
              <a:rPr lang="en" sz="1150" dirty="0">
                <a:solidFill>
                  <a:srgbClr val="A52A2A"/>
                </a:solidFill>
                <a:latin typeface="Courier New"/>
                <a:ea typeface="Courier New"/>
                <a:cs typeface="Courier New"/>
                <a:sym typeface="Courier New"/>
              </a:rPr>
              <a:t>body</a:t>
            </a:r>
            <a:r>
              <a:rPr lang="en" sz="1150" dirty="0" smtClean="0">
                <a:solidFill>
                  <a:srgbClr val="0000CD"/>
                </a:solidFill>
                <a:latin typeface="Courier New"/>
                <a:ea typeface="Courier New"/>
                <a:cs typeface="Courier New"/>
                <a:sym typeface="Courier New"/>
              </a:rPr>
              <a:t>&gt;</a:t>
            </a:r>
            <a:br>
              <a:rPr lang="en" sz="1150" dirty="0" smtClean="0">
                <a:solidFill>
                  <a:srgbClr val="0000CD"/>
                </a:solidFill>
                <a:latin typeface="Courier New"/>
                <a:ea typeface="Courier New"/>
                <a:cs typeface="Courier New"/>
                <a:sym typeface="Courier New"/>
              </a:rPr>
            </a:br>
            <a:r>
              <a:rPr lang="en" sz="1150" dirty="0" smtClean="0">
                <a:solidFill>
                  <a:srgbClr val="0000CD"/>
                </a:solidFill>
                <a:latin typeface="Courier New"/>
                <a:ea typeface="Courier New"/>
                <a:cs typeface="Courier New"/>
                <a:sym typeface="Courier New"/>
              </a:rPr>
              <a:t>&lt;</a:t>
            </a:r>
            <a:r>
              <a:rPr lang="en" sz="1150" dirty="0" smtClean="0">
                <a:solidFill>
                  <a:srgbClr val="A52A2A"/>
                </a:solidFill>
                <a:latin typeface="Courier New"/>
                <a:ea typeface="Courier New"/>
                <a:cs typeface="Courier New"/>
                <a:sym typeface="Courier New"/>
              </a:rPr>
              <a:t>/</a:t>
            </a:r>
            <a:r>
              <a:rPr lang="en" sz="1150" dirty="0">
                <a:solidFill>
                  <a:srgbClr val="A52A2A"/>
                </a:solidFill>
                <a:latin typeface="Courier New"/>
                <a:ea typeface="Courier New"/>
                <a:cs typeface="Courier New"/>
                <a:sym typeface="Courier New"/>
              </a:rPr>
              <a:t>html</a:t>
            </a:r>
            <a:r>
              <a:rPr lang="en" sz="1150" dirty="0">
                <a:solidFill>
                  <a:srgbClr val="0000CD"/>
                </a:solidFill>
                <a:latin typeface="Courier New"/>
                <a:ea typeface="Courier New"/>
                <a:cs typeface="Courier New"/>
                <a:sym typeface="Courier New"/>
              </a:rPr>
              <a:t>&gt;</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Clr>
                <a:schemeClr val="dk1"/>
              </a:buClr>
              <a:buSzPts val="1100"/>
              <a:buFont typeface="Arial"/>
              <a:buNone/>
            </a:pPr>
            <a:r>
              <a:rPr lang="en" sz="2400" dirty="0">
                <a:highlight>
                  <a:srgbClr val="FFFFFF"/>
                </a:highlight>
              </a:rPr>
              <a:t>External CSS</a:t>
            </a:r>
            <a:endParaRPr sz="2400" dirty="0">
              <a:highlight>
                <a:srgbClr val="FFFFFF"/>
              </a:highlight>
            </a:endParaRPr>
          </a:p>
          <a:p>
            <a:pPr marL="0" lvl="0" indent="0" algn="l" rtl="0">
              <a:spcBef>
                <a:spcPts val="800"/>
              </a:spcBef>
              <a:spcAft>
                <a:spcPts val="0"/>
              </a:spcAft>
              <a:buNone/>
            </a:pPr>
            <a:endParaRPr dirty="0"/>
          </a:p>
        </p:txBody>
      </p:sp>
      <p:sp>
        <p:nvSpPr>
          <p:cNvPr id="181" name="Google Shape;181;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150" dirty="0">
                <a:solidFill>
                  <a:schemeClr val="dk1"/>
                </a:solidFill>
                <a:highlight>
                  <a:srgbClr val="FFFFFF"/>
                </a:highlight>
                <a:latin typeface="Verdana"/>
                <a:ea typeface="Verdana"/>
                <a:cs typeface="Verdana"/>
                <a:sym typeface="Verdana"/>
              </a:rPr>
              <a:t>An external style sheet is used to define the style for many HTML pages.</a:t>
            </a:r>
            <a:endParaRPr sz="1150" dirty="0">
              <a:solidFill>
                <a:schemeClr val="dk1"/>
              </a:solidFill>
              <a:highlight>
                <a:srgbClr val="FFFFFF"/>
              </a:highlight>
              <a:latin typeface="Verdana"/>
              <a:ea typeface="Verdana"/>
              <a:cs typeface="Verdana"/>
              <a:sym typeface="Verdana"/>
            </a:endParaRPr>
          </a:p>
          <a:p>
            <a:pPr marL="0" lvl="0" indent="0" algn="l" rtl="0">
              <a:spcBef>
                <a:spcPts val="1400"/>
              </a:spcBef>
              <a:spcAft>
                <a:spcPts val="0"/>
              </a:spcAft>
              <a:buClr>
                <a:schemeClr val="dk1"/>
              </a:buClr>
              <a:buSzPts val="1100"/>
              <a:buFont typeface="Arial"/>
              <a:buNone/>
            </a:pPr>
            <a:r>
              <a:rPr lang="en" sz="1150" dirty="0">
                <a:solidFill>
                  <a:schemeClr val="dk1"/>
                </a:solidFill>
                <a:highlight>
                  <a:srgbClr val="FFFFFF"/>
                </a:highlight>
                <a:latin typeface="Verdana"/>
                <a:ea typeface="Verdana"/>
                <a:cs typeface="Verdana"/>
                <a:sym typeface="Verdana"/>
              </a:rPr>
              <a:t>To use an external style sheet, add a link to it in the </a:t>
            </a:r>
            <a:r>
              <a:rPr lang="en" sz="1200" dirty="0">
                <a:solidFill>
                  <a:srgbClr val="DC143C"/>
                </a:solidFill>
                <a:highlight>
                  <a:srgbClr val="FFFFFF"/>
                </a:highlight>
                <a:latin typeface="Courier New"/>
                <a:ea typeface="Courier New"/>
                <a:cs typeface="Courier New"/>
                <a:sym typeface="Courier New"/>
              </a:rPr>
              <a:t>&lt;head&gt;</a:t>
            </a:r>
            <a:r>
              <a:rPr lang="en" sz="1150" dirty="0">
                <a:solidFill>
                  <a:schemeClr val="dk1"/>
                </a:solidFill>
                <a:highlight>
                  <a:srgbClr val="FFFFFF"/>
                </a:highlight>
                <a:latin typeface="Verdana"/>
                <a:ea typeface="Verdana"/>
                <a:cs typeface="Verdana"/>
                <a:sym typeface="Verdana"/>
              </a:rPr>
              <a:t> section of each HTML page:</a:t>
            </a:r>
            <a:endParaRPr sz="1150" dirty="0">
              <a:solidFill>
                <a:schemeClr val="dk1"/>
              </a:solidFill>
              <a:highlight>
                <a:srgbClr val="FFFFFF"/>
              </a:highlight>
              <a:latin typeface="Verdana"/>
              <a:ea typeface="Verdana"/>
              <a:cs typeface="Verdana"/>
              <a:sym typeface="Verdana"/>
            </a:endParaRPr>
          </a:p>
          <a:p>
            <a:pPr marL="0" lvl="0" indent="0" algn="l" rtl="0">
              <a:spcBef>
                <a:spcPts val="1400"/>
              </a:spcBef>
              <a:spcAft>
                <a:spcPts val="0"/>
              </a:spcAft>
              <a:buClr>
                <a:schemeClr val="dk1"/>
              </a:buClr>
              <a:buSzPts val="1100"/>
              <a:buFont typeface="Arial"/>
              <a:buNone/>
            </a:pPr>
            <a:r>
              <a:rPr lang="en" sz="1150" dirty="0">
                <a:solidFill>
                  <a:srgbClr val="0000CD"/>
                </a:solidFill>
                <a:latin typeface="Courier New"/>
                <a:ea typeface="Courier New"/>
                <a:cs typeface="Courier New"/>
                <a:sym typeface="Courier New"/>
              </a:rPr>
              <a:t>&lt;</a:t>
            </a:r>
            <a:r>
              <a:rPr lang="en" sz="1150" dirty="0">
                <a:solidFill>
                  <a:srgbClr val="A52A2A"/>
                </a:solidFill>
                <a:latin typeface="Courier New"/>
                <a:ea typeface="Courier New"/>
                <a:cs typeface="Courier New"/>
                <a:sym typeface="Courier New"/>
              </a:rPr>
              <a:t>!DOCTYPE</a:t>
            </a:r>
            <a:r>
              <a:rPr lang="en" sz="1150" dirty="0">
                <a:solidFill>
                  <a:srgbClr val="FF0000"/>
                </a:solidFill>
                <a:latin typeface="Courier New"/>
                <a:ea typeface="Courier New"/>
                <a:cs typeface="Courier New"/>
                <a:sym typeface="Courier New"/>
              </a:rPr>
              <a:t> html</a:t>
            </a:r>
            <a:r>
              <a:rPr lang="en" sz="1150" dirty="0" smtClean="0">
                <a:solidFill>
                  <a:srgbClr val="0000CD"/>
                </a:solidFill>
                <a:latin typeface="Courier New"/>
                <a:ea typeface="Courier New"/>
                <a:cs typeface="Courier New"/>
                <a:sym typeface="Courier New"/>
              </a:rPr>
              <a:t>&gt;&lt;</a:t>
            </a:r>
            <a:r>
              <a:rPr lang="en" sz="1150" dirty="0">
                <a:solidFill>
                  <a:srgbClr val="A52A2A"/>
                </a:solidFill>
                <a:latin typeface="Courier New"/>
                <a:ea typeface="Courier New"/>
                <a:cs typeface="Courier New"/>
                <a:sym typeface="Courier New"/>
              </a:rPr>
              <a:t>html</a:t>
            </a:r>
            <a:r>
              <a:rPr lang="en" sz="1150" dirty="0" smtClean="0">
                <a:solidFill>
                  <a:srgbClr val="0000CD"/>
                </a:solidFill>
                <a:latin typeface="Courier New"/>
                <a:ea typeface="Courier New"/>
                <a:cs typeface="Courier New"/>
                <a:sym typeface="Courier New"/>
              </a:rPr>
              <a:t>&gt;</a:t>
            </a:r>
            <a:br>
              <a:rPr lang="en" sz="1150" dirty="0" smtClean="0">
                <a:solidFill>
                  <a:srgbClr val="0000CD"/>
                </a:solidFill>
                <a:latin typeface="Courier New"/>
                <a:ea typeface="Courier New"/>
                <a:cs typeface="Courier New"/>
                <a:sym typeface="Courier New"/>
              </a:rPr>
            </a:br>
            <a:r>
              <a:rPr lang="en" sz="1150" dirty="0" smtClean="0">
                <a:solidFill>
                  <a:srgbClr val="0000CD"/>
                </a:solidFill>
                <a:latin typeface="Courier New"/>
                <a:ea typeface="Courier New"/>
                <a:cs typeface="Courier New"/>
                <a:sym typeface="Courier New"/>
              </a:rPr>
              <a:t>&lt;</a:t>
            </a:r>
            <a:r>
              <a:rPr lang="en" sz="1150" dirty="0">
                <a:solidFill>
                  <a:srgbClr val="A52A2A"/>
                </a:solidFill>
                <a:latin typeface="Courier New"/>
                <a:ea typeface="Courier New"/>
                <a:cs typeface="Courier New"/>
                <a:sym typeface="Courier New"/>
              </a:rPr>
              <a:t>head</a:t>
            </a:r>
            <a:r>
              <a:rPr lang="en" sz="1150" dirty="0" smtClean="0">
                <a:solidFill>
                  <a:srgbClr val="0000CD"/>
                </a:solidFill>
                <a:latin typeface="Courier New"/>
                <a:ea typeface="Courier New"/>
                <a:cs typeface="Courier New"/>
                <a:sym typeface="Courier New"/>
              </a:rPr>
              <a:t>&gt;</a:t>
            </a:r>
            <a:br>
              <a:rPr lang="en" sz="1150" dirty="0" smtClean="0">
                <a:solidFill>
                  <a:srgbClr val="0000CD"/>
                </a:solidFill>
                <a:latin typeface="Courier New"/>
                <a:ea typeface="Courier New"/>
                <a:cs typeface="Courier New"/>
                <a:sym typeface="Courier New"/>
              </a:rPr>
            </a:br>
            <a:r>
              <a:rPr lang="en" sz="1150" dirty="0" smtClean="0">
                <a:solidFill>
                  <a:srgbClr val="0000CD"/>
                </a:solidFill>
                <a:latin typeface="Courier New"/>
                <a:ea typeface="Courier New"/>
                <a:cs typeface="Courier New"/>
                <a:sym typeface="Courier New"/>
              </a:rPr>
              <a:t>	&lt;</a:t>
            </a:r>
            <a:r>
              <a:rPr lang="en" sz="1150" dirty="0">
                <a:solidFill>
                  <a:srgbClr val="A52A2A"/>
                </a:solidFill>
                <a:latin typeface="Courier New"/>
                <a:ea typeface="Courier New"/>
                <a:cs typeface="Courier New"/>
                <a:sym typeface="Courier New"/>
              </a:rPr>
              <a:t>link</a:t>
            </a:r>
            <a:r>
              <a:rPr lang="en" sz="1150" dirty="0">
                <a:solidFill>
                  <a:srgbClr val="FF0000"/>
                </a:solidFill>
                <a:latin typeface="Courier New"/>
                <a:ea typeface="Courier New"/>
                <a:cs typeface="Courier New"/>
                <a:sym typeface="Courier New"/>
              </a:rPr>
              <a:t> rel</a:t>
            </a:r>
            <a:r>
              <a:rPr lang="en" sz="1150" dirty="0">
                <a:solidFill>
                  <a:srgbClr val="0000CD"/>
                </a:solidFill>
                <a:latin typeface="Courier New"/>
                <a:ea typeface="Courier New"/>
                <a:cs typeface="Courier New"/>
                <a:sym typeface="Courier New"/>
              </a:rPr>
              <a:t>="stylesheet"</a:t>
            </a:r>
            <a:r>
              <a:rPr lang="en" sz="1150" dirty="0">
                <a:solidFill>
                  <a:srgbClr val="FF0000"/>
                </a:solidFill>
                <a:latin typeface="Courier New"/>
                <a:ea typeface="Courier New"/>
                <a:cs typeface="Courier New"/>
                <a:sym typeface="Courier New"/>
              </a:rPr>
              <a:t> href</a:t>
            </a:r>
            <a:r>
              <a:rPr lang="en" sz="1150" dirty="0">
                <a:solidFill>
                  <a:srgbClr val="0000CD"/>
                </a:solidFill>
                <a:latin typeface="Courier New"/>
                <a:ea typeface="Courier New"/>
                <a:cs typeface="Courier New"/>
                <a:sym typeface="Courier New"/>
              </a:rPr>
              <a:t>="styles.css</a:t>
            </a:r>
            <a:r>
              <a:rPr lang="en" sz="1150" dirty="0" smtClean="0">
                <a:solidFill>
                  <a:srgbClr val="0000CD"/>
                </a:solidFill>
                <a:latin typeface="Courier New"/>
                <a:ea typeface="Courier New"/>
                <a:cs typeface="Courier New"/>
                <a:sym typeface="Courier New"/>
              </a:rPr>
              <a:t>"&gt;</a:t>
            </a:r>
            <a:br>
              <a:rPr lang="en" sz="1150" dirty="0" smtClean="0">
                <a:solidFill>
                  <a:srgbClr val="0000CD"/>
                </a:solidFill>
                <a:latin typeface="Courier New"/>
                <a:ea typeface="Courier New"/>
                <a:cs typeface="Courier New"/>
                <a:sym typeface="Courier New"/>
              </a:rPr>
            </a:br>
            <a:r>
              <a:rPr lang="en" sz="1150" dirty="0" smtClean="0">
                <a:solidFill>
                  <a:srgbClr val="0000CD"/>
                </a:solidFill>
                <a:latin typeface="Courier New"/>
                <a:ea typeface="Courier New"/>
                <a:cs typeface="Courier New"/>
                <a:sym typeface="Courier New"/>
              </a:rPr>
              <a:t>&lt;</a:t>
            </a:r>
            <a:r>
              <a:rPr lang="en" sz="1150" dirty="0" smtClean="0">
                <a:solidFill>
                  <a:srgbClr val="A52A2A"/>
                </a:solidFill>
                <a:latin typeface="Courier New"/>
                <a:ea typeface="Courier New"/>
                <a:cs typeface="Courier New"/>
                <a:sym typeface="Courier New"/>
              </a:rPr>
              <a:t>/</a:t>
            </a:r>
            <a:r>
              <a:rPr lang="en" sz="1150" dirty="0">
                <a:solidFill>
                  <a:srgbClr val="A52A2A"/>
                </a:solidFill>
                <a:latin typeface="Courier New"/>
                <a:ea typeface="Courier New"/>
                <a:cs typeface="Courier New"/>
                <a:sym typeface="Courier New"/>
              </a:rPr>
              <a:t>head</a:t>
            </a:r>
            <a:r>
              <a:rPr lang="en" sz="1150" dirty="0" smtClean="0">
                <a:solidFill>
                  <a:srgbClr val="0000CD"/>
                </a:solidFill>
                <a:latin typeface="Courier New"/>
                <a:ea typeface="Courier New"/>
                <a:cs typeface="Courier New"/>
                <a:sym typeface="Courier New"/>
              </a:rPr>
              <a:t>&gt;</a:t>
            </a:r>
            <a:br>
              <a:rPr lang="en" sz="1150" dirty="0" smtClean="0">
                <a:solidFill>
                  <a:srgbClr val="0000CD"/>
                </a:solidFill>
                <a:latin typeface="Courier New"/>
                <a:ea typeface="Courier New"/>
                <a:cs typeface="Courier New"/>
                <a:sym typeface="Courier New"/>
              </a:rPr>
            </a:br>
            <a:r>
              <a:rPr lang="en" sz="1150" dirty="0" smtClean="0">
                <a:solidFill>
                  <a:srgbClr val="0000CD"/>
                </a:solidFill>
                <a:latin typeface="Courier New"/>
                <a:ea typeface="Courier New"/>
                <a:cs typeface="Courier New"/>
                <a:sym typeface="Courier New"/>
              </a:rPr>
              <a:t>&lt;</a:t>
            </a:r>
            <a:r>
              <a:rPr lang="en" sz="1150" dirty="0">
                <a:solidFill>
                  <a:srgbClr val="A52A2A"/>
                </a:solidFill>
                <a:latin typeface="Courier New"/>
                <a:ea typeface="Courier New"/>
                <a:cs typeface="Courier New"/>
                <a:sym typeface="Courier New"/>
              </a:rPr>
              <a:t>body</a:t>
            </a:r>
            <a:r>
              <a:rPr lang="en" sz="1150" dirty="0" smtClean="0">
                <a:solidFill>
                  <a:srgbClr val="0000CD"/>
                </a:solidFill>
                <a:latin typeface="Courier New"/>
                <a:ea typeface="Courier New"/>
                <a:cs typeface="Courier New"/>
                <a:sym typeface="Courier New"/>
              </a:rPr>
              <a:t>&gt;</a:t>
            </a:r>
            <a:br>
              <a:rPr lang="en" sz="1150" dirty="0" smtClean="0">
                <a:solidFill>
                  <a:srgbClr val="0000CD"/>
                </a:solidFill>
                <a:latin typeface="Courier New"/>
                <a:ea typeface="Courier New"/>
                <a:cs typeface="Courier New"/>
                <a:sym typeface="Courier New"/>
              </a:rPr>
            </a:br>
            <a:r>
              <a:rPr lang="en" sz="1150" dirty="0" smtClean="0">
                <a:solidFill>
                  <a:srgbClr val="0000CD"/>
                </a:solidFill>
                <a:latin typeface="Courier New"/>
                <a:ea typeface="Courier New"/>
                <a:cs typeface="Courier New"/>
                <a:sym typeface="Courier New"/>
              </a:rPr>
              <a:t>	&lt;</a:t>
            </a:r>
            <a:r>
              <a:rPr lang="en" sz="1150" dirty="0">
                <a:solidFill>
                  <a:srgbClr val="A52A2A"/>
                </a:solidFill>
                <a:latin typeface="Courier New"/>
                <a:ea typeface="Courier New"/>
                <a:cs typeface="Courier New"/>
                <a:sym typeface="Courier New"/>
              </a:rPr>
              <a:t>h1</a:t>
            </a:r>
            <a:r>
              <a:rPr lang="en" sz="1150" dirty="0">
                <a:solidFill>
                  <a:srgbClr val="0000CD"/>
                </a:solidFill>
                <a:latin typeface="Courier New"/>
                <a:ea typeface="Courier New"/>
                <a:cs typeface="Courier New"/>
                <a:sym typeface="Courier New"/>
              </a:rPr>
              <a:t>&gt;</a:t>
            </a:r>
            <a:r>
              <a:rPr lang="en" sz="1150" dirty="0">
                <a:solidFill>
                  <a:schemeClr val="dk1"/>
                </a:solidFill>
                <a:highlight>
                  <a:srgbClr val="FFFFFF"/>
                </a:highlight>
                <a:latin typeface="Courier New"/>
                <a:ea typeface="Courier New"/>
                <a:cs typeface="Courier New"/>
                <a:sym typeface="Courier New"/>
              </a:rPr>
              <a:t>This is a heading</a:t>
            </a:r>
            <a:r>
              <a:rPr lang="en" sz="1150" dirty="0">
                <a:solidFill>
                  <a:srgbClr val="0000CD"/>
                </a:solidFill>
                <a:latin typeface="Courier New"/>
                <a:ea typeface="Courier New"/>
                <a:cs typeface="Courier New"/>
                <a:sym typeface="Courier New"/>
              </a:rPr>
              <a:t>&lt;</a:t>
            </a:r>
            <a:r>
              <a:rPr lang="en" sz="1150" dirty="0">
                <a:solidFill>
                  <a:srgbClr val="A52A2A"/>
                </a:solidFill>
                <a:latin typeface="Courier New"/>
                <a:ea typeface="Courier New"/>
                <a:cs typeface="Courier New"/>
                <a:sym typeface="Courier New"/>
              </a:rPr>
              <a:t>/h1</a:t>
            </a:r>
            <a:r>
              <a:rPr lang="en" sz="1150" dirty="0" smtClean="0">
                <a:solidFill>
                  <a:srgbClr val="0000CD"/>
                </a:solidFill>
                <a:latin typeface="Courier New"/>
                <a:ea typeface="Courier New"/>
                <a:cs typeface="Courier New"/>
                <a:sym typeface="Courier New"/>
              </a:rPr>
              <a:t>&gt;</a:t>
            </a:r>
            <a:br>
              <a:rPr lang="en" sz="1150" dirty="0" smtClean="0">
                <a:solidFill>
                  <a:srgbClr val="0000CD"/>
                </a:solidFill>
                <a:latin typeface="Courier New"/>
                <a:ea typeface="Courier New"/>
                <a:cs typeface="Courier New"/>
                <a:sym typeface="Courier New"/>
              </a:rPr>
            </a:br>
            <a:r>
              <a:rPr lang="en" sz="1150" dirty="0" smtClean="0">
                <a:solidFill>
                  <a:srgbClr val="0000CD"/>
                </a:solidFill>
                <a:latin typeface="Courier New"/>
                <a:ea typeface="Courier New"/>
                <a:cs typeface="Courier New"/>
                <a:sym typeface="Courier New"/>
              </a:rPr>
              <a:t>	&lt;</a:t>
            </a:r>
            <a:r>
              <a:rPr lang="en" sz="1150" dirty="0">
                <a:solidFill>
                  <a:srgbClr val="A52A2A"/>
                </a:solidFill>
                <a:latin typeface="Courier New"/>
                <a:ea typeface="Courier New"/>
                <a:cs typeface="Courier New"/>
                <a:sym typeface="Courier New"/>
              </a:rPr>
              <a:t>p</a:t>
            </a:r>
            <a:r>
              <a:rPr lang="en" sz="1150" dirty="0">
                <a:solidFill>
                  <a:srgbClr val="0000CD"/>
                </a:solidFill>
                <a:latin typeface="Courier New"/>
                <a:ea typeface="Courier New"/>
                <a:cs typeface="Courier New"/>
                <a:sym typeface="Courier New"/>
              </a:rPr>
              <a:t>&gt;</a:t>
            </a:r>
            <a:r>
              <a:rPr lang="en" sz="1150" dirty="0">
                <a:solidFill>
                  <a:schemeClr val="dk1"/>
                </a:solidFill>
                <a:highlight>
                  <a:srgbClr val="FFFFFF"/>
                </a:highlight>
                <a:latin typeface="Courier New"/>
                <a:ea typeface="Courier New"/>
                <a:cs typeface="Courier New"/>
                <a:sym typeface="Courier New"/>
              </a:rPr>
              <a:t>This is a paragraph.</a:t>
            </a:r>
            <a:r>
              <a:rPr lang="en" sz="1150" dirty="0">
                <a:solidFill>
                  <a:srgbClr val="0000CD"/>
                </a:solidFill>
                <a:latin typeface="Courier New"/>
                <a:ea typeface="Courier New"/>
                <a:cs typeface="Courier New"/>
                <a:sym typeface="Courier New"/>
              </a:rPr>
              <a:t>&lt;</a:t>
            </a:r>
            <a:r>
              <a:rPr lang="en" sz="1150" dirty="0">
                <a:solidFill>
                  <a:srgbClr val="A52A2A"/>
                </a:solidFill>
                <a:latin typeface="Courier New"/>
                <a:ea typeface="Courier New"/>
                <a:cs typeface="Courier New"/>
                <a:sym typeface="Courier New"/>
              </a:rPr>
              <a:t>/p</a:t>
            </a:r>
            <a:r>
              <a:rPr lang="en" sz="1150" dirty="0" smtClean="0">
                <a:solidFill>
                  <a:srgbClr val="0000CD"/>
                </a:solidFill>
                <a:latin typeface="Courier New"/>
                <a:ea typeface="Courier New"/>
                <a:cs typeface="Courier New"/>
                <a:sym typeface="Courier New"/>
              </a:rPr>
              <a:t>&gt;</a:t>
            </a:r>
            <a:br>
              <a:rPr lang="en" sz="1150" dirty="0" smtClean="0">
                <a:solidFill>
                  <a:srgbClr val="0000CD"/>
                </a:solidFill>
                <a:latin typeface="Courier New"/>
                <a:ea typeface="Courier New"/>
                <a:cs typeface="Courier New"/>
                <a:sym typeface="Courier New"/>
              </a:rPr>
            </a:br>
            <a:r>
              <a:rPr lang="en" sz="1150" dirty="0" smtClean="0">
                <a:solidFill>
                  <a:srgbClr val="0000CD"/>
                </a:solidFill>
                <a:latin typeface="Courier New"/>
                <a:ea typeface="Courier New"/>
                <a:cs typeface="Courier New"/>
                <a:sym typeface="Courier New"/>
              </a:rPr>
              <a:t>&lt;</a:t>
            </a:r>
            <a:r>
              <a:rPr lang="en" sz="1150" dirty="0" smtClean="0">
                <a:solidFill>
                  <a:srgbClr val="A52A2A"/>
                </a:solidFill>
                <a:latin typeface="Courier New"/>
                <a:ea typeface="Courier New"/>
                <a:cs typeface="Courier New"/>
                <a:sym typeface="Courier New"/>
              </a:rPr>
              <a:t>/</a:t>
            </a:r>
            <a:r>
              <a:rPr lang="en" sz="1150" dirty="0">
                <a:solidFill>
                  <a:srgbClr val="A52A2A"/>
                </a:solidFill>
                <a:latin typeface="Courier New"/>
                <a:ea typeface="Courier New"/>
                <a:cs typeface="Courier New"/>
                <a:sym typeface="Courier New"/>
              </a:rPr>
              <a:t>body</a:t>
            </a:r>
            <a:r>
              <a:rPr lang="en" sz="1150" dirty="0" smtClean="0">
                <a:solidFill>
                  <a:srgbClr val="0000CD"/>
                </a:solidFill>
                <a:latin typeface="Courier New"/>
                <a:ea typeface="Courier New"/>
                <a:cs typeface="Courier New"/>
                <a:sym typeface="Courier New"/>
              </a:rPr>
              <a:t>&gt;</a:t>
            </a:r>
            <a:br>
              <a:rPr lang="en" sz="1150" dirty="0" smtClean="0">
                <a:solidFill>
                  <a:srgbClr val="0000CD"/>
                </a:solidFill>
                <a:latin typeface="Courier New"/>
                <a:ea typeface="Courier New"/>
                <a:cs typeface="Courier New"/>
                <a:sym typeface="Courier New"/>
              </a:rPr>
            </a:br>
            <a:r>
              <a:rPr lang="en" sz="1150" dirty="0" smtClean="0">
                <a:solidFill>
                  <a:srgbClr val="0000CD"/>
                </a:solidFill>
                <a:latin typeface="Courier New"/>
                <a:ea typeface="Courier New"/>
                <a:cs typeface="Courier New"/>
                <a:sym typeface="Courier New"/>
              </a:rPr>
              <a:t>&lt;</a:t>
            </a:r>
            <a:r>
              <a:rPr lang="en" sz="1150" dirty="0" smtClean="0">
                <a:solidFill>
                  <a:srgbClr val="A52A2A"/>
                </a:solidFill>
                <a:latin typeface="Courier New"/>
                <a:ea typeface="Courier New"/>
                <a:cs typeface="Courier New"/>
                <a:sym typeface="Courier New"/>
              </a:rPr>
              <a:t>/</a:t>
            </a:r>
            <a:r>
              <a:rPr lang="en" sz="1150" dirty="0">
                <a:solidFill>
                  <a:srgbClr val="A52A2A"/>
                </a:solidFill>
                <a:latin typeface="Courier New"/>
                <a:ea typeface="Courier New"/>
                <a:cs typeface="Courier New"/>
                <a:sym typeface="Courier New"/>
              </a:rPr>
              <a:t>html</a:t>
            </a:r>
            <a:r>
              <a:rPr lang="en" sz="1150" dirty="0">
                <a:solidFill>
                  <a:srgbClr val="0000CD"/>
                </a:solidFill>
                <a:latin typeface="Courier New"/>
                <a:ea typeface="Courier New"/>
                <a:cs typeface="Courier New"/>
                <a:sym typeface="Courier New"/>
              </a:rPr>
              <a:t>&gt;</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dirty="0">
                <a:highlight>
                  <a:srgbClr val="FFFFFF"/>
                </a:highlight>
              </a:rPr>
              <a:t>External </a:t>
            </a:r>
            <a:r>
              <a:rPr lang="en-US" dirty="0" smtClean="0">
                <a:highlight>
                  <a:srgbClr val="FFFFFF"/>
                </a:highlight>
              </a:rPr>
              <a:t>CSS - </a:t>
            </a:r>
            <a:r>
              <a:rPr lang="en" dirty="0">
                <a:highlight>
                  <a:srgbClr val="FFFFFF"/>
                </a:highlight>
                <a:latin typeface="Verdana"/>
                <a:ea typeface="Verdana"/>
                <a:cs typeface="Verdana"/>
                <a:sym typeface="Verdana"/>
              </a:rPr>
              <a:t>styles.css</a:t>
            </a:r>
            <a:r>
              <a:rPr lang="en-US" dirty="0">
                <a:highlight>
                  <a:srgbClr val="FFFFFF"/>
                </a:highlight>
              </a:rPr>
              <a:t/>
            </a:r>
            <a:br>
              <a:rPr lang="en-US" dirty="0">
                <a:highlight>
                  <a:srgbClr val="FFFFFF"/>
                </a:highlight>
              </a:rPr>
            </a:br>
            <a:endParaRPr dirty="0"/>
          </a:p>
        </p:txBody>
      </p:sp>
      <p:sp>
        <p:nvSpPr>
          <p:cNvPr id="187" name="Google Shape;187;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150" dirty="0">
                <a:solidFill>
                  <a:schemeClr val="dk1"/>
                </a:solidFill>
                <a:highlight>
                  <a:srgbClr val="FFFFFF"/>
                </a:highlight>
                <a:latin typeface="Verdana"/>
                <a:ea typeface="Verdana"/>
                <a:cs typeface="Verdana"/>
                <a:sym typeface="Verdana"/>
              </a:rPr>
              <a:t>The external style sheet can be written in any text editor. The file must not contain any HTML code, and must be saved with a .css extension.</a:t>
            </a:r>
            <a:endParaRPr sz="1150" dirty="0">
              <a:solidFill>
                <a:schemeClr val="dk1"/>
              </a:solidFill>
              <a:highlight>
                <a:srgbClr val="FFFFFF"/>
              </a:highlight>
              <a:latin typeface="Verdana"/>
              <a:ea typeface="Verdana"/>
              <a:cs typeface="Verdana"/>
              <a:sym typeface="Verdana"/>
            </a:endParaRPr>
          </a:p>
          <a:p>
            <a:pPr marL="0" lvl="0" indent="0" algn="l" rtl="0">
              <a:spcBef>
                <a:spcPts val="1400"/>
              </a:spcBef>
              <a:spcAft>
                <a:spcPts val="0"/>
              </a:spcAft>
              <a:buClr>
                <a:schemeClr val="dk1"/>
              </a:buClr>
              <a:buSzPts val="1100"/>
              <a:buFont typeface="Arial"/>
              <a:buNone/>
            </a:pPr>
            <a:r>
              <a:rPr lang="en" sz="1150" dirty="0">
                <a:solidFill>
                  <a:schemeClr val="dk1"/>
                </a:solidFill>
                <a:highlight>
                  <a:srgbClr val="FFFFFF"/>
                </a:highlight>
                <a:latin typeface="Verdana"/>
                <a:ea typeface="Verdana"/>
                <a:cs typeface="Verdana"/>
                <a:sym typeface="Verdana"/>
              </a:rPr>
              <a:t>Here is what the "styles.css" file looks like:</a:t>
            </a:r>
            <a:endParaRPr sz="1150" dirty="0">
              <a:solidFill>
                <a:schemeClr val="dk1"/>
              </a:solidFill>
              <a:highlight>
                <a:srgbClr val="FFFFFF"/>
              </a:highlight>
              <a:latin typeface="Verdana"/>
              <a:ea typeface="Verdana"/>
              <a:cs typeface="Verdana"/>
              <a:sym typeface="Verdana"/>
            </a:endParaRPr>
          </a:p>
          <a:p>
            <a:pPr marL="0" lvl="0" indent="0" algn="l" rtl="0">
              <a:spcBef>
                <a:spcPts val="1400"/>
              </a:spcBef>
              <a:spcAft>
                <a:spcPts val="0"/>
              </a:spcAft>
              <a:buClr>
                <a:schemeClr val="dk1"/>
              </a:buClr>
              <a:buSzPts val="1100"/>
              <a:buFont typeface="Arial"/>
              <a:buNone/>
            </a:pPr>
            <a:r>
              <a:rPr lang="en" sz="1150" dirty="0">
                <a:solidFill>
                  <a:srgbClr val="A52A2A"/>
                </a:solidFill>
                <a:highlight>
                  <a:srgbClr val="FFFFFF"/>
                </a:highlight>
                <a:latin typeface="Courier New"/>
                <a:ea typeface="Courier New"/>
                <a:cs typeface="Courier New"/>
                <a:sym typeface="Courier New"/>
              </a:rPr>
              <a:t>body </a:t>
            </a:r>
            <a:r>
              <a:rPr lang="en" sz="1150" dirty="0">
                <a:solidFill>
                  <a:schemeClr val="dk1"/>
                </a:solidFill>
                <a:highlight>
                  <a:srgbClr val="FFFFFF"/>
                </a:highlight>
                <a:latin typeface="Courier New"/>
                <a:ea typeface="Courier New"/>
                <a:cs typeface="Courier New"/>
                <a:sym typeface="Courier New"/>
              </a:rPr>
              <a:t>{</a:t>
            </a:r>
            <a:r>
              <a:rPr lang="en" sz="1150" dirty="0">
                <a:solidFill>
                  <a:srgbClr val="FF0000"/>
                </a:solidFill>
                <a:highlight>
                  <a:srgbClr val="FFFFFF"/>
                </a:highlight>
                <a:latin typeface="Courier New"/>
                <a:ea typeface="Courier New"/>
                <a:cs typeface="Courier New"/>
                <a:sym typeface="Courier New"/>
              </a:rPr>
              <a:t>  background-color</a:t>
            </a:r>
            <a:r>
              <a:rPr lang="en" sz="1150" dirty="0">
                <a:solidFill>
                  <a:schemeClr val="dk1"/>
                </a:solidFill>
                <a:highlight>
                  <a:srgbClr val="FFFFFF"/>
                </a:highlight>
                <a:latin typeface="Courier New"/>
                <a:ea typeface="Courier New"/>
                <a:cs typeface="Courier New"/>
                <a:sym typeface="Courier New"/>
              </a:rPr>
              <a:t>:</a:t>
            </a:r>
            <a:r>
              <a:rPr lang="en" sz="1150" dirty="0">
                <a:solidFill>
                  <a:srgbClr val="0000CD"/>
                </a:solidFill>
                <a:highlight>
                  <a:srgbClr val="FFFFFF"/>
                </a:highlight>
                <a:latin typeface="Courier New"/>
                <a:ea typeface="Courier New"/>
                <a:cs typeface="Courier New"/>
                <a:sym typeface="Courier New"/>
              </a:rPr>
              <a:t> powderblue</a:t>
            </a:r>
            <a:r>
              <a:rPr lang="en" sz="1150" dirty="0" smtClean="0">
                <a:solidFill>
                  <a:schemeClr val="dk1"/>
                </a:solidFill>
                <a:highlight>
                  <a:srgbClr val="FFFFFF"/>
                </a:highlight>
                <a:latin typeface="Courier New"/>
                <a:ea typeface="Courier New"/>
                <a:cs typeface="Courier New"/>
                <a:sym typeface="Courier New"/>
              </a:rPr>
              <a:t>;}</a:t>
            </a:r>
            <a:br>
              <a:rPr lang="en" sz="1150" dirty="0" smtClean="0">
                <a:solidFill>
                  <a:schemeClr val="dk1"/>
                </a:solidFill>
                <a:highlight>
                  <a:srgbClr val="FFFFFF"/>
                </a:highlight>
                <a:latin typeface="Courier New"/>
                <a:ea typeface="Courier New"/>
                <a:cs typeface="Courier New"/>
                <a:sym typeface="Courier New"/>
              </a:rPr>
            </a:br>
            <a:r>
              <a:rPr lang="en" sz="1150" dirty="0" smtClean="0">
                <a:solidFill>
                  <a:srgbClr val="A52A2A"/>
                </a:solidFill>
                <a:highlight>
                  <a:srgbClr val="FFFFFF"/>
                </a:highlight>
                <a:latin typeface="Courier New"/>
                <a:ea typeface="Courier New"/>
                <a:cs typeface="Courier New"/>
                <a:sym typeface="Courier New"/>
              </a:rPr>
              <a:t>h1 </a:t>
            </a:r>
            <a:r>
              <a:rPr lang="en" sz="1150" dirty="0">
                <a:solidFill>
                  <a:schemeClr val="dk1"/>
                </a:solidFill>
                <a:highlight>
                  <a:srgbClr val="FFFFFF"/>
                </a:highlight>
                <a:latin typeface="Courier New"/>
                <a:ea typeface="Courier New"/>
                <a:cs typeface="Courier New"/>
                <a:sym typeface="Courier New"/>
              </a:rPr>
              <a:t>{</a:t>
            </a:r>
            <a:r>
              <a:rPr lang="en" sz="1150" dirty="0">
                <a:solidFill>
                  <a:srgbClr val="FF0000"/>
                </a:solidFill>
                <a:highlight>
                  <a:srgbClr val="FFFFFF"/>
                </a:highlight>
                <a:latin typeface="Courier New"/>
                <a:ea typeface="Courier New"/>
                <a:cs typeface="Courier New"/>
                <a:sym typeface="Courier New"/>
              </a:rPr>
              <a:t>  color</a:t>
            </a:r>
            <a:r>
              <a:rPr lang="en" sz="1150" dirty="0">
                <a:solidFill>
                  <a:schemeClr val="dk1"/>
                </a:solidFill>
                <a:highlight>
                  <a:srgbClr val="FFFFFF"/>
                </a:highlight>
                <a:latin typeface="Courier New"/>
                <a:ea typeface="Courier New"/>
                <a:cs typeface="Courier New"/>
                <a:sym typeface="Courier New"/>
              </a:rPr>
              <a:t>:</a:t>
            </a:r>
            <a:r>
              <a:rPr lang="en" sz="1150" dirty="0">
                <a:solidFill>
                  <a:srgbClr val="0000CD"/>
                </a:solidFill>
                <a:highlight>
                  <a:srgbClr val="FFFFFF"/>
                </a:highlight>
                <a:latin typeface="Courier New"/>
                <a:ea typeface="Courier New"/>
                <a:cs typeface="Courier New"/>
                <a:sym typeface="Courier New"/>
              </a:rPr>
              <a:t> blue</a:t>
            </a:r>
            <a:r>
              <a:rPr lang="en" sz="1150" dirty="0" smtClean="0">
                <a:solidFill>
                  <a:schemeClr val="dk1"/>
                </a:solidFill>
                <a:highlight>
                  <a:srgbClr val="FFFFFF"/>
                </a:highlight>
                <a:latin typeface="Courier New"/>
                <a:ea typeface="Courier New"/>
                <a:cs typeface="Courier New"/>
                <a:sym typeface="Courier New"/>
              </a:rPr>
              <a:t>;}</a:t>
            </a:r>
            <a:br>
              <a:rPr lang="en" sz="1150" dirty="0" smtClean="0">
                <a:solidFill>
                  <a:schemeClr val="dk1"/>
                </a:solidFill>
                <a:highlight>
                  <a:srgbClr val="FFFFFF"/>
                </a:highlight>
                <a:latin typeface="Courier New"/>
                <a:ea typeface="Courier New"/>
                <a:cs typeface="Courier New"/>
                <a:sym typeface="Courier New"/>
              </a:rPr>
            </a:br>
            <a:r>
              <a:rPr lang="en" sz="1150" dirty="0" smtClean="0">
                <a:solidFill>
                  <a:srgbClr val="A52A2A"/>
                </a:solidFill>
                <a:highlight>
                  <a:srgbClr val="FFFFFF"/>
                </a:highlight>
                <a:latin typeface="Courier New"/>
                <a:ea typeface="Courier New"/>
                <a:cs typeface="Courier New"/>
                <a:sym typeface="Courier New"/>
              </a:rPr>
              <a:t>p </a:t>
            </a:r>
            <a:r>
              <a:rPr lang="en" sz="1150" dirty="0">
                <a:solidFill>
                  <a:schemeClr val="dk1"/>
                </a:solidFill>
                <a:highlight>
                  <a:srgbClr val="FFFFFF"/>
                </a:highlight>
                <a:latin typeface="Courier New"/>
                <a:ea typeface="Courier New"/>
                <a:cs typeface="Courier New"/>
                <a:sym typeface="Courier New"/>
              </a:rPr>
              <a:t>{</a:t>
            </a:r>
            <a:r>
              <a:rPr lang="en" sz="1150" dirty="0">
                <a:solidFill>
                  <a:srgbClr val="FF0000"/>
                </a:solidFill>
                <a:highlight>
                  <a:srgbClr val="FFFFFF"/>
                </a:highlight>
                <a:latin typeface="Courier New"/>
                <a:ea typeface="Courier New"/>
                <a:cs typeface="Courier New"/>
                <a:sym typeface="Courier New"/>
              </a:rPr>
              <a:t>  color</a:t>
            </a:r>
            <a:r>
              <a:rPr lang="en" sz="1150" dirty="0">
                <a:solidFill>
                  <a:schemeClr val="dk1"/>
                </a:solidFill>
                <a:highlight>
                  <a:srgbClr val="FFFFFF"/>
                </a:highlight>
                <a:latin typeface="Courier New"/>
                <a:ea typeface="Courier New"/>
                <a:cs typeface="Courier New"/>
                <a:sym typeface="Courier New"/>
              </a:rPr>
              <a:t>:</a:t>
            </a:r>
            <a:r>
              <a:rPr lang="en" sz="1150" dirty="0">
                <a:solidFill>
                  <a:srgbClr val="0000CD"/>
                </a:solidFill>
                <a:highlight>
                  <a:srgbClr val="FFFFFF"/>
                </a:highlight>
                <a:latin typeface="Courier New"/>
                <a:ea typeface="Courier New"/>
                <a:cs typeface="Courier New"/>
                <a:sym typeface="Courier New"/>
              </a:rPr>
              <a:t> red</a:t>
            </a:r>
            <a:r>
              <a:rPr lang="en" sz="1150" dirty="0">
                <a:solidFill>
                  <a:schemeClr val="dk1"/>
                </a:solidFill>
                <a:highlight>
                  <a:srgbClr val="FFFFFF"/>
                </a:highlight>
                <a:latin typeface="Courier New"/>
                <a:ea typeface="Courier New"/>
                <a:cs typeface="Courier New"/>
                <a:sym typeface="Courier New"/>
              </a:rPr>
              <a:t>; }</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Clr>
                <a:schemeClr val="dk1"/>
              </a:buClr>
              <a:buSzPts val="1100"/>
              <a:buFont typeface="Arial"/>
              <a:buNone/>
            </a:pPr>
            <a:r>
              <a:rPr lang="en" sz="2400">
                <a:highlight>
                  <a:srgbClr val="FFFFFF"/>
                </a:highlight>
              </a:rPr>
              <a:t>Link to External CSS</a:t>
            </a:r>
            <a:endParaRPr sz="2400">
              <a:highlight>
                <a:srgbClr val="FFFFFF"/>
              </a:highlight>
            </a:endParaRPr>
          </a:p>
          <a:p>
            <a:pPr marL="0" lvl="0" indent="0" algn="l" rtl="0">
              <a:spcBef>
                <a:spcPts val="800"/>
              </a:spcBef>
              <a:spcAft>
                <a:spcPts val="0"/>
              </a:spcAft>
              <a:buNone/>
            </a:pPr>
            <a:endParaRPr/>
          </a:p>
        </p:txBody>
      </p:sp>
      <p:sp>
        <p:nvSpPr>
          <p:cNvPr id="217" name="Google Shape;217;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dirty="0">
                <a:solidFill>
                  <a:schemeClr val="dk1"/>
                </a:solidFill>
                <a:highlight>
                  <a:srgbClr val="FFFFFF"/>
                </a:highlight>
                <a:latin typeface="Verdana"/>
                <a:ea typeface="Verdana"/>
                <a:cs typeface="Verdana"/>
                <a:sym typeface="Verdana"/>
              </a:rPr>
              <a:t>External style sheets can be referenced with a full URL or with a path relative to the current web page.</a:t>
            </a:r>
            <a:endParaRPr sz="1150" dirty="0">
              <a:solidFill>
                <a:schemeClr val="dk1"/>
              </a:solidFill>
              <a:highlight>
                <a:srgbClr val="FFFFFF"/>
              </a:highlight>
              <a:latin typeface="Verdana"/>
              <a:ea typeface="Verdana"/>
              <a:cs typeface="Verdana"/>
              <a:sym typeface="Verdana"/>
            </a:endParaRPr>
          </a:p>
          <a:p>
            <a:pPr marL="0" lvl="0" indent="0" algn="l" rtl="0">
              <a:spcBef>
                <a:spcPts val="1600"/>
              </a:spcBef>
              <a:spcAft>
                <a:spcPts val="0"/>
              </a:spcAft>
              <a:buClr>
                <a:schemeClr val="dk1"/>
              </a:buClr>
              <a:buSzPts val="1100"/>
              <a:buFont typeface="Arial"/>
              <a:buNone/>
            </a:pPr>
            <a:r>
              <a:rPr lang="en" sz="1150" dirty="0">
                <a:solidFill>
                  <a:schemeClr val="dk1"/>
                </a:solidFill>
                <a:latin typeface="Verdana"/>
                <a:ea typeface="Verdana"/>
                <a:cs typeface="Verdana"/>
                <a:sym typeface="Verdana"/>
              </a:rPr>
              <a:t>This example uses a full URL to link to a style sheet:</a:t>
            </a:r>
            <a:endParaRPr sz="1150" dirty="0">
              <a:solidFill>
                <a:schemeClr val="dk1"/>
              </a:solidFill>
              <a:latin typeface="Verdana"/>
              <a:ea typeface="Verdana"/>
              <a:cs typeface="Verdana"/>
              <a:sym typeface="Verdana"/>
            </a:endParaRPr>
          </a:p>
          <a:p>
            <a:pPr marL="114300" marR="114300" lvl="0" indent="0" algn="l" rtl="0">
              <a:spcBef>
                <a:spcPts val="1100"/>
              </a:spcBef>
              <a:spcAft>
                <a:spcPts val="0"/>
              </a:spcAft>
              <a:buClr>
                <a:schemeClr val="dk1"/>
              </a:buClr>
              <a:buSzPts val="1100"/>
              <a:buFont typeface="Arial"/>
              <a:buNone/>
            </a:pPr>
            <a:r>
              <a:rPr lang="en" sz="1150" dirty="0">
                <a:solidFill>
                  <a:srgbClr val="0000CD"/>
                </a:solidFill>
                <a:highlight>
                  <a:srgbClr val="FFFFFF"/>
                </a:highlight>
                <a:latin typeface="Courier New"/>
                <a:ea typeface="Courier New"/>
                <a:cs typeface="Courier New"/>
                <a:sym typeface="Courier New"/>
              </a:rPr>
              <a:t>&lt;</a:t>
            </a:r>
            <a:r>
              <a:rPr lang="en" sz="1150" dirty="0">
                <a:solidFill>
                  <a:srgbClr val="A52A2A"/>
                </a:solidFill>
                <a:highlight>
                  <a:srgbClr val="FFFFFF"/>
                </a:highlight>
                <a:latin typeface="Courier New"/>
                <a:ea typeface="Courier New"/>
                <a:cs typeface="Courier New"/>
                <a:sym typeface="Courier New"/>
              </a:rPr>
              <a:t>link</a:t>
            </a:r>
            <a:r>
              <a:rPr lang="en" sz="1150" dirty="0">
                <a:solidFill>
                  <a:srgbClr val="FF0000"/>
                </a:solidFill>
                <a:highlight>
                  <a:srgbClr val="FFFFFF"/>
                </a:highlight>
                <a:latin typeface="Courier New"/>
                <a:ea typeface="Courier New"/>
                <a:cs typeface="Courier New"/>
                <a:sym typeface="Courier New"/>
              </a:rPr>
              <a:t> rel</a:t>
            </a:r>
            <a:r>
              <a:rPr lang="en" sz="1150" dirty="0">
                <a:solidFill>
                  <a:srgbClr val="0000CD"/>
                </a:solidFill>
                <a:highlight>
                  <a:srgbClr val="FFFFFF"/>
                </a:highlight>
                <a:latin typeface="Courier New"/>
                <a:ea typeface="Courier New"/>
                <a:cs typeface="Courier New"/>
                <a:sym typeface="Courier New"/>
              </a:rPr>
              <a:t>="stylesheet"</a:t>
            </a:r>
            <a:r>
              <a:rPr lang="en" sz="1150" dirty="0">
                <a:solidFill>
                  <a:srgbClr val="FF0000"/>
                </a:solidFill>
                <a:highlight>
                  <a:srgbClr val="FFFFFF"/>
                </a:highlight>
                <a:latin typeface="Courier New"/>
                <a:ea typeface="Courier New"/>
                <a:cs typeface="Courier New"/>
                <a:sym typeface="Courier New"/>
              </a:rPr>
              <a:t> href</a:t>
            </a:r>
            <a:r>
              <a:rPr lang="en" sz="1150" dirty="0">
                <a:solidFill>
                  <a:srgbClr val="0000CD"/>
                </a:solidFill>
                <a:highlight>
                  <a:srgbClr val="FFFFFF"/>
                </a:highlight>
                <a:latin typeface="Courier New"/>
                <a:ea typeface="Courier New"/>
                <a:cs typeface="Courier New"/>
                <a:sym typeface="Courier New"/>
              </a:rPr>
              <a:t>="https://www.w3schools.com/html/styles.css"&gt;</a:t>
            </a:r>
            <a:endParaRPr sz="1150" dirty="0">
              <a:solidFill>
                <a:srgbClr val="0000CD"/>
              </a:solidFill>
              <a:highlight>
                <a:srgbClr val="FFFFFF"/>
              </a:highlight>
              <a:latin typeface="Courier New"/>
              <a:ea typeface="Courier New"/>
              <a:cs typeface="Courier New"/>
              <a:sym typeface="Courier New"/>
            </a:endParaRPr>
          </a:p>
          <a:p>
            <a:pPr marL="0" lvl="0" indent="0" algn="l" rtl="0">
              <a:spcBef>
                <a:spcPts val="1100"/>
              </a:spcBef>
              <a:spcAft>
                <a:spcPts val="0"/>
              </a:spcAft>
              <a:buClr>
                <a:schemeClr val="dk1"/>
              </a:buClr>
              <a:buSzPts val="1100"/>
              <a:buFont typeface="Arial"/>
              <a:buNone/>
            </a:pPr>
            <a:r>
              <a:rPr lang="en" sz="1150" dirty="0">
                <a:solidFill>
                  <a:schemeClr val="dk1"/>
                </a:solidFill>
                <a:latin typeface="Verdana"/>
                <a:ea typeface="Verdana"/>
                <a:cs typeface="Verdana"/>
                <a:sym typeface="Verdana"/>
              </a:rPr>
              <a:t>This example links to a style sheet located in the html folder on the current web site: </a:t>
            </a:r>
            <a:endParaRPr sz="1150" dirty="0">
              <a:solidFill>
                <a:schemeClr val="dk1"/>
              </a:solidFill>
              <a:latin typeface="Verdana"/>
              <a:ea typeface="Verdana"/>
              <a:cs typeface="Verdana"/>
              <a:sym typeface="Verdana"/>
            </a:endParaRPr>
          </a:p>
          <a:p>
            <a:pPr marL="114300" marR="114300" lvl="0" indent="0" algn="l" rtl="0">
              <a:spcBef>
                <a:spcPts val="1100"/>
              </a:spcBef>
              <a:spcAft>
                <a:spcPts val="0"/>
              </a:spcAft>
              <a:buClr>
                <a:schemeClr val="dk1"/>
              </a:buClr>
              <a:buSzPts val="1100"/>
              <a:buFont typeface="Arial"/>
              <a:buNone/>
            </a:pPr>
            <a:r>
              <a:rPr lang="en" sz="1150" dirty="0">
                <a:solidFill>
                  <a:srgbClr val="0000CD"/>
                </a:solidFill>
                <a:highlight>
                  <a:srgbClr val="FFFFFF"/>
                </a:highlight>
                <a:latin typeface="Courier New"/>
                <a:ea typeface="Courier New"/>
                <a:cs typeface="Courier New"/>
                <a:sym typeface="Courier New"/>
              </a:rPr>
              <a:t>&lt;</a:t>
            </a:r>
            <a:r>
              <a:rPr lang="en" sz="1150" dirty="0">
                <a:solidFill>
                  <a:srgbClr val="A52A2A"/>
                </a:solidFill>
                <a:highlight>
                  <a:srgbClr val="FFFFFF"/>
                </a:highlight>
                <a:latin typeface="Courier New"/>
                <a:ea typeface="Courier New"/>
                <a:cs typeface="Courier New"/>
                <a:sym typeface="Courier New"/>
              </a:rPr>
              <a:t>link</a:t>
            </a:r>
            <a:r>
              <a:rPr lang="en" sz="1150" dirty="0">
                <a:solidFill>
                  <a:srgbClr val="FF0000"/>
                </a:solidFill>
                <a:highlight>
                  <a:srgbClr val="FFFFFF"/>
                </a:highlight>
                <a:latin typeface="Courier New"/>
                <a:ea typeface="Courier New"/>
                <a:cs typeface="Courier New"/>
                <a:sym typeface="Courier New"/>
              </a:rPr>
              <a:t> rel</a:t>
            </a:r>
            <a:r>
              <a:rPr lang="en" sz="1150" dirty="0">
                <a:solidFill>
                  <a:srgbClr val="0000CD"/>
                </a:solidFill>
                <a:highlight>
                  <a:srgbClr val="FFFFFF"/>
                </a:highlight>
                <a:latin typeface="Courier New"/>
                <a:ea typeface="Courier New"/>
                <a:cs typeface="Courier New"/>
                <a:sym typeface="Courier New"/>
              </a:rPr>
              <a:t>="stylesheet"</a:t>
            </a:r>
            <a:r>
              <a:rPr lang="en" sz="1150" dirty="0">
                <a:solidFill>
                  <a:srgbClr val="FF0000"/>
                </a:solidFill>
                <a:highlight>
                  <a:srgbClr val="FFFFFF"/>
                </a:highlight>
                <a:latin typeface="Courier New"/>
                <a:ea typeface="Courier New"/>
                <a:cs typeface="Courier New"/>
                <a:sym typeface="Courier New"/>
              </a:rPr>
              <a:t> href</a:t>
            </a:r>
            <a:r>
              <a:rPr lang="en" sz="1150" dirty="0">
                <a:solidFill>
                  <a:srgbClr val="0000CD"/>
                </a:solidFill>
                <a:highlight>
                  <a:srgbClr val="FFFFFF"/>
                </a:highlight>
                <a:latin typeface="Courier New"/>
                <a:ea typeface="Courier New"/>
                <a:cs typeface="Courier New"/>
                <a:sym typeface="Courier New"/>
              </a:rPr>
              <a:t>="/html/styles.css"&gt;</a:t>
            </a:r>
            <a:endParaRPr sz="1150" dirty="0">
              <a:solidFill>
                <a:srgbClr val="0000CD"/>
              </a:solidFill>
              <a:highlight>
                <a:srgbClr val="FFFFFF"/>
              </a:highlight>
              <a:latin typeface="Courier New"/>
              <a:ea typeface="Courier New"/>
              <a:cs typeface="Courier New"/>
              <a:sym typeface="Courier New"/>
            </a:endParaRPr>
          </a:p>
          <a:p>
            <a:pPr marL="0" lvl="0" indent="0" algn="l" rtl="0">
              <a:spcBef>
                <a:spcPts val="1100"/>
              </a:spcBef>
              <a:spcAft>
                <a:spcPts val="0"/>
              </a:spcAft>
              <a:buClr>
                <a:schemeClr val="dk1"/>
              </a:buClr>
              <a:buSzPts val="1100"/>
              <a:buFont typeface="Arial"/>
              <a:buNone/>
            </a:pPr>
            <a:r>
              <a:rPr lang="en" sz="1150" dirty="0">
                <a:solidFill>
                  <a:schemeClr val="dk1"/>
                </a:solidFill>
                <a:latin typeface="Verdana"/>
                <a:ea typeface="Verdana"/>
                <a:cs typeface="Verdana"/>
                <a:sym typeface="Verdana"/>
              </a:rPr>
              <a:t>This example links to a style sheet located in the same folder as the current page:</a:t>
            </a:r>
            <a:endParaRPr sz="1150" dirty="0">
              <a:solidFill>
                <a:schemeClr val="dk1"/>
              </a:solidFill>
              <a:latin typeface="Verdana"/>
              <a:ea typeface="Verdana"/>
              <a:cs typeface="Verdana"/>
              <a:sym typeface="Verdana"/>
            </a:endParaRPr>
          </a:p>
          <a:p>
            <a:pPr marL="114300" marR="114300" lvl="0" indent="0" algn="l" rtl="0">
              <a:spcBef>
                <a:spcPts val="1100"/>
              </a:spcBef>
              <a:spcAft>
                <a:spcPts val="0"/>
              </a:spcAft>
              <a:buClr>
                <a:schemeClr val="dk1"/>
              </a:buClr>
              <a:buSzPts val="1100"/>
              <a:buFont typeface="Arial"/>
              <a:buNone/>
            </a:pPr>
            <a:r>
              <a:rPr lang="en" sz="1150" dirty="0">
                <a:solidFill>
                  <a:srgbClr val="0000CD"/>
                </a:solidFill>
                <a:highlight>
                  <a:srgbClr val="FFFFFF"/>
                </a:highlight>
                <a:latin typeface="Courier New"/>
                <a:ea typeface="Courier New"/>
                <a:cs typeface="Courier New"/>
                <a:sym typeface="Courier New"/>
              </a:rPr>
              <a:t>&lt;</a:t>
            </a:r>
            <a:r>
              <a:rPr lang="en" sz="1150" dirty="0">
                <a:solidFill>
                  <a:srgbClr val="A52A2A"/>
                </a:solidFill>
                <a:highlight>
                  <a:srgbClr val="FFFFFF"/>
                </a:highlight>
                <a:latin typeface="Courier New"/>
                <a:ea typeface="Courier New"/>
                <a:cs typeface="Courier New"/>
                <a:sym typeface="Courier New"/>
              </a:rPr>
              <a:t>link</a:t>
            </a:r>
            <a:r>
              <a:rPr lang="en" sz="1150" dirty="0">
                <a:solidFill>
                  <a:srgbClr val="FF0000"/>
                </a:solidFill>
                <a:highlight>
                  <a:srgbClr val="FFFFFF"/>
                </a:highlight>
                <a:latin typeface="Courier New"/>
                <a:ea typeface="Courier New"/>
                <a:cs typeface="Courier New"/>
                <a:sym typeface="Courier New"/>
              </a:rPr>
              <a:t> rel</a:t>
            </a:r>
            <a:r>
              <a:rPr lang="en" sz="1150" dirty="0">
                <a:solidFill>
                  <a:srgbClr val="0000CD"/>
                </a:solidFill>
                <a:highlight>
                  <a:srgbClr val="FFFFFF"/>
                </a:highlight>
                <a:latin typeface="Courier New"/>
                <a:ea typeface="Courier New"/>
                <a:cs typeface="Courier New"/>
                <a:sym typeface="Courier New"/>
              </a:rPr>
              <a:t>="stylesheet"</a:t>
            </a:r>
            <a:r>
              <a:rPr lang="en" sz="1150" dirty="0">
                <a:solidFill>
                  <a:srgbClr val="FF0000"/>
                </a:solidFill>
                <a:highlight>
                  <a:srgbClr val="FFFFFF"/>
                </a:highlight>
                <a:latin typeface="Courier New"/>
                <a:ea typeface="Courier New"/>
                <a:cs typeface="Courier New"/>
                <a:sym typeface="Courier New"/>
              </a:rPr>
              <a:t> href</a:t>
            </a:r>
            <a:r>
              <a:rPr lang="en" sz="1150" dirty="0">
                <a:solidFill>
                  <a:srgbClr val="0000CD"/>
                </a:solidFill>
                <a:highlight>
                  <a:srgbClr val="FFFFFF"/>
                </a:highlight>
                <a:latin typeface="Courier New"/>
                <a:ea typeface="Courier New"/>
                <a:cs typeface="Courier New"/>
                <a:sym typeface="Courier New"/>
              </a:rPr>
              <a:t>="styles.css"&gt;</a:t>
            </a:r>
            <a:endParaRPr sz="1150" dirty="0">
              <a:solidFill>
                <a:srgbClr val="0000CD"/>
              </a:solidFill>
              <a:highlight>
                <a:srgbClr val="FFFFFF"/>
              </a:highlight>
              <a:latin typeface="Courier New"/>
              <a:ea typeface="Courier New"/>
              <a:cs typeface="Courier New"/>
              <a:sym typeface="Courier New"/>
            </a:endParaRPr>
          </a:p>
          <a:p>
            <a:pPr marL="0" lvl="0" indent="0" algn="l" rtl="0">
              <a:spcBef>
                <a:spcPts val="0"/>
              </a:spcBef>
              <a:spcAft>
                <a:spcPts val="1600"/>
              </a:spcAft>
              <a:buNone/>
            </a:pPr>
            <a:endParaRPr sz="1150" dirty="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Cascading Order</a:t>
            </a:r>
            <a:br>
              <a:rPr lang="en-US" dirty="0"/>
            </a:br>
            <a:endParaRPr lang="en-US" dirty="0"/>
          </a:p>
        </p:txBody>
      </p:sp>
      <p:sp>
        <p:nvSpPr>
          <p:cNvPr id="3" name="Text Placeholder 2"/>
          <p:cNvSpPr>
            <a:spLocks noGrp="1"/>
          </p:cNvSpPr>
          <p:nvPr>
            <p:ph type="body" idx="1"/>
          </p:nvPr>
        </p:nvSpPr>
        <p:spPr/>
        <p:txBody>
          <a:bodyPr/>
          <a:lstStyle/>
          <a:p>
            <a:r>
              <a:rPr lang="en-US" dirty="0"/>
              <a:t>What style will be used when there is more than one style specified for an HTML element?</a:t>
            </a:r>
          </a:p>
          <a:p>
            <a:r>
              <a:rPr lang="en-US" dirty="0"/>
              <a:t>All the styles in a page will "cascade" into a new "virtual" style sheet by the following rules, where number one has the highest priority:</a:t>
            </a:r>
          </a:p>
          <a:p>
            <a:pPr lvl="1"/>
            <a:r>
              <a:rPr lang="en-US" dirty="0"/>
              <a:t>Inline style (inside an HTML element)</a:t>
            </a:r>
          </a:p>
          <a:p>
            <a:pPr lvl="1"/>
            <a:r>
              <a:rPr lang="en-US" dirty="0"/>
              <a:t>External and internal style sheets (in the head section)</a:t>
            </a:r>
          </a:p>
          <a:p>
            <a:pPr lvl="1"/>
            <a:r>
              <a:rPr lang="en-US" dirty="0"/>
              <a:t>Browser default</a:t>
            </a:r>
          </a:p>
          <a:p>
            <a:r>
              <a:rPr lang="en-US" dirty="0"/>
              <a:t>So, an inline style has the highest priority, and will override external and internal styles and browser defaults.</a:t>
            </a:r>
          </a:p>
          <a:p>
            <a:endParaRPr lang="en-US" dirty="0"/>
          </a:p>
        </p:txBody>
      </p:sp>
    </p:spTree>
    <p:extLst>
      <p:ext uri="{BB962C8B-B14F-4D97-AF65-F5344CB8AC3E}">
        <p14:creationId xmlns:p14="http://schemas.microsoft.com/office/powerpoint/2010/main" val="2774787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Comments</a:t>
            </a:r>
            <a:br>
              <a:rPr lang="en-US" dirty="0"/>
            </a:br>
            <a:endParaRPr lang="en-US" dirty="0"/>
          </a:p>
        </p:txBody>
      </p:sp>
      <p:sp>
        <p:nvSpPr>
          <p:cNvPr id="5" name="Rectangle 2"/>
          <p:cNvSpPr>
            <a:spLocks noGrp="1" noChangeArrowheads="1"/>
          </p:cNvSpPr>
          <p:nvPr>
            <p:ph type="body" idx="1"/>
          </p:nvPr>
        </p:nvSpPr>
        <p:spPr bwMode="auto">
          <a:xfrm>
            <a:off x="311700" y="1018326"/>
            <a:ext cx="7423827" cy="38318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erdana" panose="020B0604030504040204" pitchFamily="34" charset="0"/>
              </a:rPr>
              <a:t>Comments are used to explain the code, and may help when you edit the source code at a later date.</a:t>
            </a:r>
            <a:endParaRPr kumimoji="0" lang="en-US" altLang="en-U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erdana" panose="020B0604030504040204" pitchFamily="34" charset="0"/>
              </a:rPr>
              <a:t>Comments are ignored by browsers.</a:t>
            </a:r>
            <a:endParaRPr kumimoji="0" lang="en-US" altLang="en-U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erdana" panose="020B0604030504040204" pitchFamily="34" charset="0"/>
              </a:rPr>
              <a:t>A CSS comment is placed inside the </a:t>
            </a:r>
            <a:r>
              <a:rPr kumimoji="0" lang="en-US" altLang="en-US" sz="1100" b="0" i="0" u="none" strike="noStrike" cap="none" normalizeH="0" baseline="0" dirty="0" smtClean="0">
                <a:ln>
                  <a:noFill/>
                </a:ln>
                <a:solidFill>
                  <a:srgbClr val="DC143C"/>
                </a:solidFill>
                <a:effectLst/>
                <a:latin typeface="Consolas" panose="020B0609020204030204" pitchFamily="49" charset="0"/>
              </a:rPr>
              <a:t>&lt;style&gt;</a:t>
            </a:r>
            <a:r>
              <a:rPr kumimoji="0" lang="en-US" altLang="en-US" sz="1100" b="0" i="0" u="none" strike="noStrike" cap="none" normalizeH="0" baseline="0" dirty="0" smtClean="0">
                <a:ln>
                  <a:noFill/>
                </a:ln>
                <a:solidFill>
                  <a:srgbClr val="000000"/>
                </a:solidFill>
                <a:effectLst/>
                <a:latin typeface="Verdana" panose="020B0604030504040204" pitchFamily="34" charset="0"/>
              </a:rPr>
              <a:t> element, and starts with </a:t>
            </a:r>
            <a:r>
              <a:rPr kumimoji="0" lang="en-US" altLang="en-US" sz="1100" b="0" i="0" u="none" strike="noStrike" cap="none" normalizeH="0" baseline="0" dirty="0" smtClean="0">
                <a:ln>
                  <a:noFill/>
                </a:ln>
                <a:solidFill>
                  <a:srgbClr val="DC143C"/>
                </a:solidFill>
                <a:effectLst/>
                <a:latin typeface="Consolas" panose="020B0609020204030204" pitchFamily="49" charset="0"/>
              </a:rPr>
              <a:t>/*</a:t>
            </a:r>
            <a:r>
              <a:rPr kumimoji="0" lang="en-US" altLang="en-US" sz="1100" b="0" i="0" u="none" strike="noStrike" cap="none" normalizeH="0" baseline="0" dirty="0" smtClean="0">
                <a:ln>
                  <a:noFill/>
                </a:ln>
                <a:solidFill>
                  <a:srgbClr val="000000"/>
                </a:solidFill>
                <a:effectLst/>
                <a:latin typeface="Verdana" panose="020B0604030504040204" pitchFamily="34" charset="0"/>
              </a:rPr>
              <a:t> and ends with </a:t>
            </a:r>
            <a:r>
              <a:rPr kumimoji="0" lang="en-US" altLang="en-US" sz="1100" b="0" i="0" u="none" strike="noStrike" cap="none" normalizeH="0" baseline="0" dirty="0" smtClean="0">
                <a:ln>
                  <a:noFill/>
                </a:ln>
                <a:solidFill>
                  <a:srgbClr val="DC143C"/>
                </a:solidFill>
                <a:effectLst/>
                <a:latin typeface="Consolas" panose="020B0609020204030204" pitchFamily="49" charset="0"/>
              </a:rPr>
              <a:t>*/</a:t>
            </a:r>
            <a:r>
              <a:rPr kumimoji="0" lang="en-US" altLang="en-US" sz="1100" b="0" i="0" u="none" strike="noStrike" cap="none" normalizeH="0" baseline="0" dirty="0" smtClean="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lvl="0" indent="0">
              <a:lnSpc>
                <a:spcPct val="100000"/>
              </a:lnSpc>
              <a:buClrTx/>
              <a:buSzTx/>
              <a:buNone/>
            </a:pPr>
            <a:r>
              <a:rPr lang="en-US" sz="1200" dirty="0">
                <a:solidFill>
                  <a:srgbClr val="008000"/>
                </a:solidFill>
                <a:latin typeface="Consolas" panose="020B0609020204030204" pitchFamily="49" charset="0"/>
              </a:rPr>
              <a:t>/* This is a single-line comment */</a:t>
            </a:r>
            <a:r>
              <a:rPr lang="en-US" sz="1200" dirty="0"/>
              <a:t/>
            </a:r>
            <a:br>
              <a:rPr lang="en-US" sz="1200" dirty="0"/>
            </a:br>
            <a:r>
              <a:rPr lang="en-US" sz="1200" dirty="0">
                <a:solidFill>
                  <a:srgbClr val="A52A2A"/>
                </a:solidFill>
                <a:latin typeface="Consolas" panose="020B0609020204030204" pitchFamily="49" charset="0"/>
              </a:rPr>
              <a:t>p </a:t>
            </a:r>
            <a:r>
              <a:rPr lang="en-US" sz="1200" dirty="0">
                <a:solidFill>
                  <a:srgbClr val="000000"/>
                </a:solidFill>
                <a:latin typeface="Consolas" panose="020B0609020204030204" pitchFamily="49" charset="0"/>
              </a:rPr>
              <a:t>{</a:t>
            </a:r>
            <a:r>
              <a:rPr lang="en-US" sz="1200" dirty="0">
                <a:solidFill>
                  <a:srgbClr val="FF0000"/>
                </a:solidFill>
                <a:latin typeface="Consolas" panose="020B0609020204030204" pitchFamily="49" charset="0"/>
              </a:rPr>
              <a:t/>
            </a:r>
            <a:br>
              <a:rPr lang="en-US" sz="1200" dirty="0">
                <a:solidFill>
                  <a:srgbClr val="FF0000"/>
                </a:solidFill>
                <a:latin typeface="Consolas" panose="020B0609020204030204" pitchFamily="49" charset="0"/>
              </a:rPr>
            </a:br>
            <a:r>
              <a:rPr lang="en-US" sz="1200" dirty="0">
                <a:solidFill>
                  <a:srgbClr val="FF0000"/>
                </a:solidFill>
                <a:latin typeface="Consolas" panose="020B0609020204030204" pitchFamily="49" charset="0"/>
              </a:rPr>
              <a:t>  color</a:t>
            </a:r>
            <a:r>
              <a:rPr lang="en-US" sz="1200" dirty="0">
                <a:solidFill>
                  <a:srgbClr val="000000"/>
                </a:solidFill>
                <a:latin typeface="Consolas" panose="020B0609020204030204" pitchFamily="49" charset="0"/>
              </a:rPr>
              <a:t>:</a:t>
            </a:r>
            <a:r>
              <a:rPr lang="en-US" sz="1200" dirty="0">
                <a:solidFill>
                  <a:srgbClr val="0000CD"/>
                </a:solidFill>
                <a:latin typeface="Consolas" panose="020B0609020204030204" pitchFamily="49" charset="0"/>
              </a:rPr>
              <a:t> red</a:t>
            </a:r>
            <a:r>
              <a:rPr lang="en-US" sz="1200" dirty="0">
                <a:solidFill>
                  <a:srgbClr val="000000"/>
                </a:solidFill>
                <a:latin typeface="Consolas" panose="020B0609020204030204" pitchFamily="49" charset="0"/>
              </a:rPr>
              <a:t>;</a:t>
            </a:r>
            <a:r>
              <a:rPr lang="en-US" sz="1200" dirty="0">
                <a:solidFill>
                  <a:srgbClr val="FF0000"/>
                </a:solidFill>
                <a:latin typeface="Consolas" panose="020B0609020204030204" pitchFamily="49" charset="0"/>
              </a:rPr>
              <a:t/>
            </a:r>
            <a:br>
              <a:rPr lang="en-US" sz="1200" dirty="0">
                <a:solidFill>
                  <a:srgbClr val="FF0000"/>
                </a:solidFill>
                <a:latin typeface="Consolas" panose="020B0609020204030204" pitchFamily="49" charset="0"/>
              </a:rPr>
            </a:br>
            <a:r>
              <a:rPr lang="en-US" sz="1200" dirty="0">
                <a:solidFill>
                  <a:srgbClr val="000000"/>
                </a:solidFill>
                <a:latin typeface="Consolas" panose="020B0609020204030204" pitchFamily="49" charset="0"/>
              </a:rPr>
              <a:t>} </a:t>
            </a:r>
            <a:endParaRPr lang="en-US" sz="1200" dirty="0" smtClean="0">
              <a:solidFill>
                <a:srgbClr val="000000"/>
              </a:solidFill>
              <a:latin typeface="Consolas" panose="020B0609020204030204" pitchFamily="49" charset="0"/>
            </a:endParaRPr>
          </a:p>
          <a:p>
            <a:pPr marL="0" lvl="0" indent="0">
              <a:lnSpc>
                <a:spcPct val="100000"/>
              </a:lnSpc>
              <a:buClrTx/>
              <a:buSzTx/>
              <a:buNone/>
            </a:pPr>
            <a:endParaRPr lang="en-US" sz="1200" dirty="0" smtClean="0">
              <a:solidFill>
                <a:srgbClr val="000000"/>
              </a:solidFill>
              <a:latin typeface="Consolas" panose="020B0609020204030204" pitchFamily="49" charset="0"/>
            </a:endParaRPr>
          </a:p>
          <a:p>
            <a:pPr marL="0" lvl="0" indent="0">
              <a:lnSpc>
                <a:spcPct val="100000"/>
              </a:lnSpc>
              <a:buClrTx/>
              <a:buSzTx/>
              <a:buNone/>
            </a:pPr>
            <a:r>
              <a:rPr lang="en-US" sz="1200" dirty="0" smtClean="0">
                <a:solidFill>
                  <a:srgbClr val="A52A2A"/>
                </a:solidFill>
                <a:latin typeface="Consolas" panose="020B0609020204030204" pitchFamily="49" charset="0"/>
              </a:rPr>
              <a:t>p</a:t>
            </a:r>
            <a:r>
              <a:rPr lang="en-US" sz="1200" dirty="0">
                <a:solidFill>
                  <a:srgbClr val="A52A2A"/>
                </a:solidFill>
                <a:latin typeface="Consolas" panose="020B0609020204030204" pitchFamily="49" charset="0"/>
              </a:rPr>
              <a:t> </a:t>
            </a:r>
            <a:r>
              <a:rPr lang="en-US" sz="1200" dirty="0">
                <a:solidFill>
                  <a:srgbClr val="000000"/>
                </a:solidFill>
                <a:latin typeface="Consolas" panose="020B0609020204030204" pitchFamily="49" charset="0"/>
              </a:rPr>
              <a:t>{</a:t>
            </a:r>
            <a:r>
              <a:rPr lang="en-US" sz="1200" dirty="0">
                <a:solidFill>
                  <a:srgbClr val="FF0000"/>
                </a:solidFill>
                <a:latin typeface="Consolas" panose="020B0609020204030204" pitchFamily="49" charset="0"/>
              </a:rPr>
              <a:t/>
            </a:r>
            <a:br>
              <a:rPr lang="en-US" sz="1200" dirty="0">
                <a:solidFill>
                  <a:srgbClr val="FF0000"/>
                </a:solidFill>
                <a:latin typeface="Consolas" panose="020B0609020204030204" pitchFamily="49" charset="0"/>
              </a:rPr>
            </a:br>
            <a:r>
              <a:rPr lang="en-US" sz="1200" dirty="0">
                <a:solidFill>
                  <a:srgbClr val="FF0000"/>
                </a:solidFill>
                <a:latin typeface="Consolas" panose="020B0609020204030204" pitchFamily="49" charset="0"/>
              </a:rPr>
              <a:t>  color</a:t>
            </a:r>
            <a:r>
              <a:rPr lang="en-US" sz="1200" dirty="0">
                <a:solidFill>
                  <a:srgbClr val="000000"/>
                </a:solidFill>
                <a:latin typeface="Consolas" panose="020B0609020204030204" pitchFamily="49" charset="0"/>
              </a:rPr>
              <a:t>:</a:t>
            </a:r>
            <a:r>
              <a:rPr lang="en-US" sz="1200" dirty="0">
                <a:solidFill>
                  <a:srgbClr val="0000CD"/>
                </a:solidFill>
                <a:latin typeface="Consolas" panose="020B0609020204030204" pitchFamily="49" charset="0"/>
              </a:rPr>
              <a:t> red</a:t>
            </a:r>
            <a:r>
              <a:rPr lang="en-US" sz="1200" dirty="0">
                <a:solidFill>
                  <a:srgbClr val="000000"/>
                </a:solidFill>
                <a:latin typeface="Consolas" panose="020B0609020204030204" pitchFamily="49" charset="0"/>
              </a:rPr>
              <a:t>;</a:t>
            </a:r>
            <a:r>
              <a:rPr lang="en-US" sz="1200" dirty="0">
                <a:solidFill>
                  <a:srgbClr val="FF0000"/>
                </a:solidFill>
                <a:latin typeface="Consolas" panose="020B0609020204030204" pitchFamily="49" charset="0"/>
              </a:rPr>
              <a:t>  </a:t>
            </a:r>
            <a:r>
              <a:rPr lang="en-US" sz="1200" dirty="0">
                <a:solidFill>
                  <a:srgbClr val="008000"/>
                </a:solidFill>
                <a:latin typeface="Consolas" panose="020B0609020204030204" pitchFamily="49" charset="0"/>
              </a:rPr>
              <a:t>/* Set text color to red */</a:t>
            </a:r>
            <a:r>
              <a:rPr lang="en-US" sz="1200" dirty="0">
                <a:solidFill>
                  <a:srgbClr val="FF0000"/>
                </a:solidFill>
                <a:latin typeface="Consolas" panose="020B0609020204030204" pitchFamily="49" charset="0"/>
              </a:rPr>
              <a:t/>
            </a:r>
            <a:br>
              <a:rPr lang="en-US" sz="1200" dirty="0">
                <a:solidFill>
                  <a:srgbClr val="FF0000"/>
                </a:solidFill>
                <a:latin typeface="Consolas" panose="020B0609020204030204" pitchFamily="49" charset="0"/>
              </a:rPr>
            </a:br>
            <a:r>
              <a:rPr lang="en-US" sz="1200" dirty="0" smtClean="0">
                <a:solidFill>
                  <a:srgbClr val="000000"/>
                </a:solidFill>
                <a:latin typeface="Consolas" panose="020B0609020204030204" pitchFamily="49" charset="0"/>
              </a:rPr>
              <a:t>}</a:t>
            </a:r>
          </a:p>
          <a:p>
            <a:pPr marL="0" lvl="0" indent="0">
              <a:lnSpc>
                <a:spcPct val="100000"/>
              </a:lnSpc>
              <a:buClrTx/>
              <a:buSzTx/>
              <a:buNone/>
            </a:pPr>
            <a:r>
              <a:rPr lang="en-US" sz="1200" dirty="0" smtClean="0">
                <a:solidFill>
                  <a:srgbClr val="000000"/>
                </a:solidFill>
                <a:latin typeface="Consolas" panose="020B0609020204030204" pitchFamily="49" charset="0"/>
              </a:rPr>
              <a:t/>
            </a:r>
            <a:br>
              <a:rPr lang="en-US" sz="1200" dirty="0" smtClean="0">
                <a:solidFill>
                  <a:srgbClr val="000000"/>
                </a:solidFill>
                <a:latin typeface="Consolas" panose="020B0609020204030204" pitchFamily="49" charset="0"/>
              </a:rPr>
            </a:br>
            <a:r>
              <a:rPr lang="en-US" sz="1200" dirty="0">
                <a:solidFill>
                  <a:srgbClr val="008000"/>
                </a:solidFill>
                <a:latin typeface="Consolas" panose="020B0609020204030204" pitchFamily="49" charset="0"/>
              </a:rPr>
              <a:t>/* This is</a:t>
            </a:r>
            <a:br>
              <a:rPr lang="en-US" sz="1200" dirty="0">
                <a:solidFill>
                  <a:srgbClr val="008000"/>
                </a:solidFill>
                <a:latin typeface="Consolas" panose="020B0609020204030204" pitchFamily="49" charset="0"/>
              </a:rPr>
            </a:br>
            <a:r>
              <a:rPr lang="en-US" sz="1200" dirty="0">
                <a:solidFill>
                  <a:srgbClr val="008000"/>
                </a:solidFill>
                <a:latin typeface="Consolas" panose="020B0609020204030204" pitchFamily="49" charset="0"/>
              </a:rPr>
              <a:t>a multi-line</a:t>
            </a:r>
            <a:br>
              <a:rPr lang="en-US" sz="1200" dirty="0">
                <a:solidFill>
                  <a:srgbClr val="008000"/>
                </a:solidFill>
                <a:latin typeface="Consolas" panose="020B0609020204030204" pitchFamily="49" charset="0"/>
              </a:rPr>
            </a:br>
            <a:r>
              <a:rPr lang="en-US" sz="1200" dirty="0">
                <a:solidFill>
                  <a:srgbClr val="008000"/>
                </a:solidFill>
                <a:latin typeface="Consolas" panose="020B0609020204030204" pitchFamily="49" charset="0"/>
              </a:rPr>
              <a:t>comment */</a:t>
            </a:r>
            <a:r>
              <a:rPr lang="en-US" sz="1200" dirty="0"/>
              <a:t/>
            </a:r>
            <a:br>
              <a:rPr lang="en-US" sz="1200" dirty="0"/>
            </a:br>
            <a:r>
              <a:rPr lang="en-US" sz="1200" dirty="0"/>
              <a:t/>
            </a:r>
            <a:br>
              <a:rPr lang="en-US" sz="1200" dirty="0"/>
            </a:br>
            <a:r>
              <a:rPr lang="en-US" sz="1200" dirty="0">
                <a:solidFill>
                  <a:srgbClr val="A52A2A"/>
                </a:solidFill>
                <a:latin typeface="Consolas" panose="020B0609020204030204" pitchFamily="49" charset="0"/>
              </a:rPr>
              <a:t>p </a:t>
            </a:r>
            <a:r>
              <a:rPr lang="en-US" sz="1200" dirty="0">
                <a:solidFill>
                  <a:srgbClr val="000000"/>
                </a:solidFill>
                <a:latin typeface="Consolas" panose="020B0609020204030204" pitchFamily="49" charset="0"/>
              </a:rPr>
              <a:t>{</a:t>
            </a:r>
            <a:r>
              <a:rPr lang="en-US" sz="1200" dirty="0">
                <a:solidFill>
                  <a:srgbClr val="FF0000"/>
                </a:solidFill>
                <a:latin typeface="Consolas" panose="020B0609020204030204" pitchFamily="49" charset="0"/>
              </a:rPr>
              <a:t/>
            </a:r>
            <a:br>
              <a:rPr lang="en-US" sz="1200" dirty="0">
                <a:solidFill>
                  <a:srgbClr val="FF0000"/>
                </a:solidFill>
                <a:latin typeface="Consolas" panose="020B0609020204030204" pitchFamily="49" charset="0"/>
              </a:rPr>
            </a:br>
            <a:r>
              <a:rPr lang="en-US" sz="1200" dirty="0">
                <a:solidFill>
                  <a:srgbClr val="FF0000"/>
                </a:solidFill>
                <a:latin typeface="Consolas" panose="020B0609020204030204" pitchFamily="49" charset="0"/>
              </a:rPr>
              <a:t>  color</a:t>
            </a:r>
            <a:r>
              <a:rPr lang="en-US" sz="1200" dirty="0">
                <a:solidFill>
                  <a:srgbClr val="000000"/>
                </a:solidFill>
                <a:latin typeface="Consolas" panose="020B0609020204030204" pitchFamily="49" charset="0"/>
              </a:rPr>
              <a:t>:</a:t>
            </a:r>
            <a:r>
              <a:rPr lang="en-US" sz="1200" dirty="0">
                <a:solidFill>
                  <a:srgbClr val="0000CD"/>
                </a:solidFill>
                <a:latin typeface="Consolas" panose="020B0609020204030204" pitchFamily="49" charset="0"/>
              </a:rPr>
              <a:t> red</a:t>
            </a:r>
            <a:r>
              <a:rPr lang="en-US" sz="1200" dirty="0">
                <a:solidFill>
                  <a:srgbClr val="000000"/>
                </a:solidFill>
                <a:latin typeface="Consolas" panose="020B0609020204030204" pitchFamily="49" charset="0"/>
              </a:rPr>
              <a:t>;</a:t>
            </a:r>
            <a:r>
              <a:rPr lang="en-US" sz="1200" dirty="0">
                <a:solidFill>
                  <a:srgbClr val="FF0000"/>
                </a:solidFill>
                <a:latin typeface="Consolas" panose="020B0609020204030204" pitchFamily="49" charset="0"/>
              </a:rPr>
              <a:t/>
            </a:r>
            <a:br>
              <a:rPr lang="en-US" sz="1200" dirty="0">
                <a:solidFill>
                  <a:srgbClr val="FF0000"/>
                </a:solidFill>
                <a:latin typeface="Consolas" panose="020B0609020204030204" pitchFamily="49" charset="0"/>
              </a:rPr>
            </a:br>
            <a:r>
              <a:rPr lang="en-US" sz="1200" dirty="0">
                <a:solidFill>
                  <a:srgbClr val="000000"/>
                </a:solidFill>
                <a:latin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650036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and CSS Comments</a:t>
            </a:r>
            <a:br>
              <a:rPr lang="en-US" dirty="0"/>
            </a:br>
            <a:endParaRPr lang="en-US" dirty="0"/>
          </a:p>
        </p:txBody>
      </p:sp>
      <p:sp>
        <p:nvSpPr>
          <p:cNvPr id="4" name="Rectangle 1"/>
          <p:cNvSpPr>
            <a:spLocks noGrp="1" noChangeArrowheads="1"/>
          </p:cNvSpPr>
          <p:nvPr>
            <p:ph type="body" idx="1"/>
          </p:nvPr>
        </p:nvSpPr>
        <p:spPr bwMode="auto">
          <a:xfrm>
            <a:off x="250945" y="1017725"/>
            <a:ext cx="8642109" cy="39857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erdana" panose="020B0604030504040204" pitchFamily="34" charset="0"/>
              </a:rPr>
              <a:t>From the HTML tutorial, you learned that you can add comments to your HTML source by using the </a:t>
            </a:r>
            <a:r>
              <a:rPr kumimoji="0" lang="en-US" altLang="en-US" sz="1100" b="0" i="0" u="none" strike="noStrike" cap="none" normalizeH="0" baseline="0" dirty="0" smtClean="0">
                <a:ln>
                  <a:noFill/>
                </a:ln>
                <a:solidFill>
                  <a:srgbClr val="DC143C"/>
                </a:solidFill>
                <a:effectLst/>
                <a:latin typeface="Consolas" panose="020B0609020204030204" pitchFamily="49" charset="0"/>
              </a:rPr>
              <a:t>&lt;!--...--&gt;</a:t>
            </a:r>
            <a:r>
              <a:rPr kumimoji="0" lang="en-US" altLang="en-US" sz="1100" b="0" i="0" u="none" strike="noStrike" cap="none" normalizeH="0" baseline="0" dirty="0" smtClean="0">
                <a:ln>
                  <a:noFill/>
                </a:ln>
                <a:solidFill>
                  <a:srgbClr val="000000"/>
                </a:solidFill>
                <a:effectLst/>
                <a:latin typeface="Verdana" panose="020B0604030504040204" pitchFamily="34" charset="0"/>
              </a:rPr>
              <a:t> syntax.</a:t>
            </a:r>
            <a:endParaRPr kumimoji="0" lang="en-US" altLang="en-U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erdana" panose="020B0604030504040204" pitchFamily="34" charset="0"/>
              </a:rPr>
              <a:t>In the following example, we use a combination of HTML and CSS comments: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000000"/>
              </a:solidFill>
              <a:effectLst/>
              <a:latin typeface="Verdana" panose="020B0604030504040204" pitchFamily="34" charset="0"/>
            </a:endParaRPr>
          </a:p>
          <a:p>
            <a:pPr marL="0" lvl="0" indent="0">
              <a:lnSpc>
                <a:spcPct val="100000"/>
              </a:lnSpc>
              <a:buClrTx/>
              <a:buSzTx/>
              <a:buNone/>
            </a:pPr>
            <a:r>
              <a:rPr lang="en-US" sz="1100" dirty="0">
                <a:solidFill>
                  <a:srgbClr val="0000CD"/>
                </a:solidFill>
                <a:latin typeface="Consolas" panose="020B0609020204030204" pitchFamily="49" charset="0"/>
              </a:rPr>
              <a:t>&lt;</a:t>
            </a:r>
            <a:r>
              <a:rPr lang="en-US" sz="1100" dirty="0">
                <a:solidFill>
                  <a:srgbClr val="A52A2A"/>
                </a:solidFill>
                <a:latin typeface="Consolas" panose="020B0609020204030204" pitchFamily="49" charset="0"/>
              </a:rPr>
              <a:t>!DOCTYPE</a:t>
            </a:r>
            <a:r>
              <a:rPr lang="en-US" sz="1100" dirty="0">
                <a:solidFill>
                  <a:srgbClr val="FF0000"/>
                </a:solidFill>
                <a:latin typeface="Consolas" panose="020B0609020204030204" pitchFamily="49" charset="0"/>
              </a:rPr>
              <a:t> html</a:t>
            </a:r>
            <a:r>
              <a:rPr lang="en-US" sz="1100" dirty="0">
                <a:solidFill>
                  <a:srgbClr val="0000CD"/>
                </a:solidFill>
                <a:latin typeface="Consolas" panose="020B0609020204030204" pitchFamily="49" charset="0"/>
              </a:rPr>
              <a:t>&gt;</a:t>
            </a:r>
            <a:r>
              <a:rPr lang="en-US" sz="1100" dirty="0"/>
              <a:t/>
            </a:r>
            <a:br>
              <a:rPr lang="en-US" sz="1100" dirty="0"/>
            </a:br>
            <a:r>
              <a:rPr lang="en-US" sz="1100" dirty="0">
                <a:solidFill>
                  <a:srgbClr val="0000CD"/>
                </a:solidFill>
                <a:latin typeface="Consolas" panose="020B0609020204030204" pitchFamily="49" charset="0"/>
              </a:rPr>
              <a:t>&lt;</a:t>
            </a:r>
            <a:r>
              <a:rPr lang="en-US" sz="1100" dirty="0">
                <a:solidFill>
                  <a:srgbClr val="A52A2A"/>
                </a:solidFill>
                <a:latin typeface="Consolas" panose="020B0609020204030204" pitchFamily="49" charset="0"/>
              </a:rPr>
              <a:t>html</a:t>
            </a:r>
            <a:r>
              <a:rPr lang="en-US" sz="1100" dirty="0">
                <a:solidFill>
                  <a:srgbClr val="0000CD"/>
                </a:solidFill>
                <a:latin typeface="Consolas" panose="020B0609020204030204" pitchFamily="49" charset="0"/>
              </a:rPr>
              <a:t>&gt;</a:t>
            </a:r>
            <a:r>
              <a:rPr lang="en-US" sz="1100" dirty="0"/>
              <a:t/>
            </a:r>
            <a:br>
              <a:rPr lang="en-US" sz="1100" dirty="0"/>
            </a:br>
            <a:r>
              <a:rPr lang="en-US" sz="1100" dirty="0">
                <a:solidFill>
                  <a:srgbClr val="0000CD"/>
                </a:solidFill>
                <a:latin typeface="Consolas" panose="020B0609020204030204" pitchFamily="49" charset="0"/>
              </a:rPr>
              <a:t>&lt;</a:t>
            </a:r>
            <a:r>
              <a:rPr lang="en-US" sz="1100" dirty="0">
                <a:solidFill>
                  <a:srgbClr val="A52A2A"/>
                </a:solidFill>
                <a:latin typeface="Consolas" panose="020B0609020204030204" pitchFamily="49" charset="0"/>
              </a:rPr>
              <a:t>head</a:t>
            </a:r>
            <a:r>
              <a:rPr lang="en-US" sz="1100" dirty="0">
                <a:solidFill>
                  <a:srgbClr val="0000CD"/>
                </a:solidFill>
                <a:latin typeface="Consolas" panose="020B0609020204030204" pitchFamily="49" charset="0"/>
              </a:rPr>
              <a:t>&gt;</a:t>
            </a:r>
            <a:r>
              <a:rPr lang="en-US" sz="1100" dirty="0"/>
              <a:t/>
            </a:r>
            <a:br>
              <a:rPr lang="en-US" sz="1100" dirty="0"/>
            </a:br>
            <a:r>
              <a:rPr lang="en-US" sz="1100" dirty="0">
                <a:solidFill>
                  <a:srgbClr val="0000CD"/>
                </a:solidFill>
                <a:latin typeface="Consolas" panose="020B0609020204030204" pitchFamily="49" charset="0"/>
              </a:rPr>
              <a:t>&lt;</a:t>
            </a:r>
            <a:r>
              <a:rPr lang="en-US" sz="1100" dirty="0">
                <a:solidFill>
                  <a:srgbClr val="A52A2A"/>
                </a:solidFill>
                <a:latin typeface="Consolas" panose="020B0609020204030204" pitchFamily="49" charset="0"/>
              </a:rPr>
              <a:t>style</a:t>
            </a:r>
            <a:r>
              <a:rPr lang="en-US" sz="1100" dirty="0">
                <a:solidFill>
                  <a:srgbClr val="0000CD"/>
                </a:solidFill>
                <a:latin typeface="Consolas" panose="020B0609020204030204" pitchFamily="49" charset="0"/>
              </a:rPr>
              <a:t>&gt;</a:t>
            </a:r>
            <a:r>
              <a:rPr lang="en-US" sz="1100" dirty="0">
                <a:solidFill>
                  <a:srgbClr val="A52A2A"/>
                </a:solidFill>
                <a:latin typeface="Consolas" panose="020B0609020204030204" pitchFamily="49" charset="0"/>
              </a:rPr>
              <a:t/>
            </a:r>
            <a:br>
              <a:rPr lang="en-US" sz="1100" dirty="0">
                <a:solidFill>
                  <a:srgbClr val="A52A2A"/>
                </a:solidFill>
                <a:latin typeface="Consolas" panose="020B0609020204030204" pitchFamily="49" charset="0"/>
              </a:rPr>
            </a:br>
            <a:r>
              <a:rPr lang="en-US" sz="1100" dirty="0">
                <a:solidFill>
                  <a:srgbClr val="A52A2A"/>
                </a:solidFill>
                <a:latin typeface="Consolas" panose="020B0609020204030204" pitchFamily="49" charset="0"/>
              </a:rPr>
              <a:t>p </a:t>
            </a:r>
            <a:r>
              <a:rPr lang="en-US" sz="1100" dirty="0">
                <a:solidFill>
                  <a:srgbClr val="000000"/>
                </a:solidFill>
                <a:latin typeface="Consolas" panose="020B0609020204030204" pitchFamily="49" charset="0"/>
              </a:rPr>
              <a:t>{</a:t>
            </a:r>
            <a:r>
              <a:rPr lang="en-US" sz="1100" dirty="0">
                <a:solidFill>
                  <a:srgbClr val="FF0000"/>
                </a:solidFill>
                <a:latin typeface="Consolas" panose="020B0609020204030204" pitchFamily="49" charset="0"/>
              </a:rPr>
              <a:t/>
            </a:r>
            <a:br>
              <a:rPr lang="en-US" sz="1100" dirty="0">
                <a:solidFill>
                  <a:srgbClr val="FF0000"/>
                </a:solidFill>
                <a:latin typeface="Consolas" panose="020B0609020204030204" pitchFamily="49" charset="0"/>
              </a:rPr>
            </a:br>
            <a:r>
              <a:rPr lang="en-US" sz="1100" dirty="0">
                <a:solidFill>
                  <a:srgbClr val="FF0000"/>
                </a:solidFill>
                <a:latin typeface="Consolas" panose="020B0609020204030204" pitchFamily="49" charset="0"/>
              </a:rPr>
              <a:t>  color</a:t>
            </a:r>
            <a:r>
              <a:rPr lang="en-US" sz="1100" dirty="0">
                <a:solidFill>
                  <a:srgbClr val="000000"/>
                </a:solidFill>
                <a:latin typeface="Consolas" panose="020B0609020204030204" pitchFamily="49" charset="0"/>
              </a:rPr>
              <a:t>:</a:t>
            </a:r>
            <a:r>
              <a:rPr lang="en-US" sz="1100" dirty="0">
                <a:solidFill>
                  <a:srgbClr val="0000CD"/>
                </a:solidFill>
                <a:latin typeface="Consolas" panose="020B0609020204030204" pitchFamily="49" charset="0"/>
              </a:rPr>
              <a:t> red</a:t>
            </a:r>
            <a:r>
              <a:rPr lang="en-US" sz="1100" dirty="0">
                <a:solidFill>
                  <a:srgbClr val="000000"/>
                </a:solidFill>
                <a:latin typeface="Consolas" panose="020B0609020204030204" pitchFamily="49" charset="0"/>
              </a:rPr>
              <a:t>;</a:t>
            </a:r>
            <a:r>
              <a:rPr lang="en-US" sz="1100" dirty="0">
                <a:solidFill>
                  <a:srgbClr val="FF0000"/>
                </a:solidFill>
                <a:latin typeface="Consolas" panose="020B0609020204030204" pitchFamily="49" charset="0"/>
              </a:rPr>
              <a:t> </a:t>
            </a:r>
            <a:r>
              <a:rPr lang="en-US" sz="1100" dirty="0">
                <a:solidFill>
                  <a:srgbClr val="008000"/>
                </a:solidFill>
                <a:latin typeface="Consolas" panose="020B0609020204030204" pitchFamily="49" charset="0"/>
              </a:rPr>
              <a:t>/* Set text color to red */</a:t>
            </a:r>
            <a:r>
              <a:rPr lang="en-US" sz="1100" dirty="0">
                <a:solidFill>
                  <a:srgbClr val="FF0000"/>
                </a:solidFill>
                <a:latin typeface="Consolas" panose="020B0609020204030204" pitchFamily="49" charset="0"/>
              </a:rPr>
              <a:t/>
            </a:r>
            <a:br>
              <a:rPr lang="en-US" sz="1100" dirty="0">
                <a:solidFill>
                  <a:srgbClr val="FF0000"/>
                </a:solidFill>
                <a:latin typeface="Consolas" panose="020B0609020204030204" pitchFamily="49" charset="0"/>
              </a:rPr>
            </a:br>
            <a:r>
              <a:rPr lang="en-US" sz="1100" dirty="0">
                <a:solidFill>
                  <a:srgbClr val="000000"/>
                </a:solidFill>
                <a:latin typeface="Consolas" panose="020B0609020204030204" pitchFamily="49" charset="0"/>
              </a:rPr>
              <a:t>}</a:t>
            </a:r>
            <a:r>
              <a:rPr lang="en-US" sz="1100" dirty="0">
                <a:solidFill>
                  <a:srgbClr val="A52A2A"/>
                </a:solidFill>
                <a:latin typeface="Consolas" panose="020B0609020204030204" pitchFamily="49" charset="0"/>
              </a:rPr>
              <a:t/>
            </a:r>
            <a:br>
              <a:rPr lang="en-US" sz="1100" dirty="0">
                <a:solidFill>
                  <a:srgbClr val="A52A2A"/>
                </a:solidFill>
                <a:latin typeface="Consolas" panose="020B0609020204030204" pitchFamily="49" charset="0"/>
              </a:rPr>
            </a:br>
            <a:r>
              <a:rPr lang="en-US" sz="1100" dirty="0">
                <a:solidFill>
                  <a:srgbClr val="0000CD"/>
                </a:solidFill>
                <a:latin typeface="Consolas" panose="020B0609020204030204" pitchFamily="49" charset="0"/>
              </a:rPr>
              <a:t>&lt;</a:t>
            </a:r>
            <a:r>
              <a:rPr lang="en-US" sz="1100" dirty="0">
                <a:solidFill>
                  <a:srgbClr val="A52A2A"/>
                </a:solidFill>
                <a:latin typeface="Consolas" panose="020B0609020204030204" pitchFamily="49" charset="0"/>
              </a:rPr>
              <a:t>/style</a:t>
            </a:r>
            <a:r>
              <a:rPr lang="en-US" sz="1100" dirty="0">
                <a:solidFill>
                  <a:srgbClr val="0000CD"/>
                </a:solidFill>
                <a:latin typeface="Consolas" panose="020B0609020204030204" pitchFamily="49" charset="0"/>
              </a:rPr>
              <a:t>&gt;</a:t>
            </a:r>
            <a:r>
              <a:rPr lang="en-US" sz="1100" dirty="0"/>
              <a:t/>
            </a:r>
            <a:br>
              <a:rPr lang="en-US" sz="1100" dirty="0"/>
            </a:br>
            <a:r>
              <a:rPr lang="en-US" sz="1100" dirty="0">
                <a:solidFill>
                  <a:srgbClr val="0000CD"/>
                </a:solidFill>
                <a:latin typeface="Consolas" panose="020B0609020204030204" pitchFamily="49" charset="0"/>
              </a:rPr>
              <a:t>&lt;</a:t>
            </a:r>
            <a:r>
              <a:rPr lang="en-US" sz="1100" dirty="0">
                <a:solidFill>
                  <a:srgbClr val="A52A2A"/>
                </a:solidFill>
                <a:latin typeface="Consolas" panose="020B0609020204030204" pitchFamily="49" charset="0"/>
              </a:rPr>
              <a:t>/head</a:t>
            </a:r>
            <a:r>
              <a:rPr lang="en-US" sz="1100" dirty="0">
                <a:solidFill>
                  <a:srgbClr val="0000CD"/>
                </a:solidFill>
                <a:latin typeface="Consolas" panose="020B0609020204030204" pitchFamily="49" charset="0"/>
              </a:rPr>
              <a:t>&gt;</a:t>
            </a:r>
            <a:r>
              <a:rPr lang="en-US" sz="1100" dirty="0"/>
              <a:t/>
            </a:r>
            <a:br>
              <a:rPr lang="en-US" sz="1100" dirty="0"/>
            </a:br>
            <a:r>
              <a:rPr lang="en-US" sz="1100" dirty="0">
                <a:solidFill>
                  <a:srgbClr val="0000CD"/>
                </a:solidFill>
                <a:latin typeface="Consolas" panose="020B0609020204030204" pitchFamily="49" charset="0"/>
              </a:rPr>
              <a:t>&lt;</a:t>
            </a:r>
            <a:r>
              <a:rPr lang="en-US" sz="1100" dirty="0">
                <a:solidFill>
                  <a:srgbClr val="A52A2A"/>
                </a:solidFill>
                <a:latin typeface="Consolas" panose="020B0609020204030204" pitchFamily="49" charset="0"/>
              </a:rPr>
              <a:t>body</a:t>
            </a:r>
            <a:r>
              <a:rPr lang="en-US" sz="1100" dirty="0">
                <a:solidFill>
                  <a:srgbClr val="0000CD"/>
                </a:solidFill>
                <a:latin typeface="Consolas" panose="020B0609020204030204" pitchFamily="49" charset="0"/>
              </a:rPr>
              <a:t>&gt;</a:t>
            </a:r>
            <a:r>
              <a:rPr lang="en-US" sz="1100" dirty="0"/>
              <a:t/>
            </a:r>
            <a:br>
              <a:rPr lang="en-US" sz="1100" dirty="0"/>
            </a:br>
            <a:r>
              <a:rPr lang="en-US" sz="1100" dirty="0"/>
              <a:t/>
            </a:r>
            <a:br>
              <a:rPr lang="en-US" sz="1100" dirty="0"/>
            </a:br>
            <a:r>
              <a:rPr lang="en-US" sz="1100" dirty="0">
                <a:solidFill>
                  <a:srgbClr val="0000CD"/>
                </a:solidFill>
                <a:latin typeface="Consolas" panose="020B0609020204030204" pitchFamily="49" charset="0"/>
              </a:rPr>
              <a:t>&lt;</a:t>
            </a:r>
            <a:r>
              <a:rPr lang="en-US" sz="1100" dirty="0">
                <a:solidFill>
                  <a:srgbClr val="A52A2A"/>
                </a:solidFill>
                <a:latin typeface="Consolas" panose="020B0609020204030204" pitchFamily="49" charset="0"/>
              </a:rPr>
              <a:t>h2</a:t>
            </a:r>
            <a:r>
              <a:rPr lang="en-US" sz="1100" dirty="0">
                <a:solidFill>
                  <a:srgbClr val="0000CD"/>
                </a:solidFill>
                <a:latin typeface="Consolas" panose="020B0609020204030204" pitchFamily="49" charset="0"/>
              </a:rPr>
              <a:t>&gt;</a:t>
            </a:r>
            <a:r>
              <a:rPr lang="en-US" sz="1100" dirty="0">
                <a:solidFill>
                  <a:srgbClr val="000000"/>
                </a:solidFill>
                <a:latin typeface="Consolas" panose="020B0609020204030204" pitchFamily="49" charset="0"/>
              </a:rPr>
              <a:t>My Heading</a:t>
            </a:r>
            <a:r>
              <a:rPr lang="en-US" sz="1100" dirty="0">
                <a:solidFill>
                  <a:srgbClr val="0000CD"/>
                </a:solidFill>
                <a:latin typeface="Consolas" panose="020B0609020204030204" pitchFamily="49" charset="0"/>
              </a:rPr>
              <a:t>&lt;</a:t>
            </a:r>
            <a:r>
              <a:rPr lang="en-US" sz="1100" dirty="0">
                <a:solidFill>
                  <a:srgbClr val="A52A2A"/>
                </a:solidFill>
                <a:latin typeface="Consolas" panose="020B0609020204030204" pitchFamily="49" charset="0"/>
              </a:rPr>
              <a:t>/h2</a:t>
            </a:r>
            <a:r>
              <a:rPr lang="en-US" sz="1100" dirty="0">
                <a:solidFill>
                  <a:srgbClr val="0000CD"/>
                </a:solidFill>
                <a:latin typeface="Consolas" panose="020B0609020204030204" pitchFamily="49" charset="0"/>
              </a:rPr>
              <a:t>&gt;</a:t>
            </a:r>
            <a:r>
              <a:rPr lang="en-US" sz="1100" dirty="0"/>
              <a:t/>
            </a:r>
            <a:br>
              <a:rPr lang="en-US" sz="1100" dirty="0"/>
            </a:br>
            <a:r>
              <a:rPr lang="en-US" sz="1100" dirty="0"/>
              <a:t/>
            </a:r>
            <a:br>
              <a:rPr lang="en-US" sz="1100" dirty="0"/>
            </a:br>
            <a:r>
              <a:rPr lang="en-US" sz="1100" dirty="0">
                <a:solidFill>
                  <a:srgbClr val="008000"/>
                </a:solidFill>
                <a:latin typeface="Consolas" panose="020B0609020204030204" pitchFamily="49" charset="0"/>
              </a:rPr>
              <a:t>&lt;!-- These paragraphs will be red --&gt;</a:t>
            </a:r>
            <a:r>
              <a:rPr lang="en-US" sz="1100" dirty="0"/>
              <a:t/>
            </a:r>
            <a:br>
              <a:rPr lang="en-US" sz="1100" dirty="0"/>
            </a:br>
            <a:r>
              <a:rPr lang="en-US" sz="1100" dirty="0">
                <a:solidFill>
                  <a:srgbClr val="0000CD"/>
                </a:solidFill>
                <a:latin typeface="Consolas" panose="020B0609020204030204" pitchFamily="49" charset="0"/>
              </a:rPr>
              <a:t>&lt;</a:t>
            </a:r>
            <a:r>
              <a:rPr lang="en-US" sz="1100" dirty="0">
                <a:solidFill>
                  <a:srgbClr val="A52A2A"/>
                </a:solidFill>
                <a:latin typeface="Consolas" panose="020B0609020204030204" pitchFamily="49" charset="0"/>
              </a:rPr>
              <a:t>p</a:t>
            </a:r>
            <a:r>
              <a:rPr lang="en-US" sz="1100" dirty="0">
                <a:solidFill>
                  <a:srgbClr val="0000CD"/>
                </a:solidFill>
                <a:latin typeface="Consolas" panose="020B0609020204030204" pitchFamily="49" charset="0"/>
              </a:rPr>
              <a:t>&gt;</a:t>
            </a:r>
            <a:r>
              <a:rPr lang="en-US" sz="1100" dirty="0">
                <a:solidFill>
                  <a:srgbClr val="000000"/>
                </a:solidFill>
                <a:latin typeface="Consolas" panose="020B0609020204030204" pitchFamily="49" charset="0"/>
              </a:rPr>
              <a:t>Hello World!</a:t>
            </a:r>
            <a:r>
              <a:rPr lang="en-US" sz="1100" dirty="0">
                <a:solidFill>
                  <a:srgbClr val="0000CD"/>
                </a:solidFill>
                <a:latin typeface="Consolas" panose="020B0609020204030204" pitchFamily="49" charset="0"/>
              </a:rPr>
              <a:t>&lt;</a:t>
            </a:r>
            <a:r>
              <a:rPr lang="en-US" sz="1100" dirty="0">
                <a:solidFill>
                  <a:srgbClr val="A52A2A"/>
                </a:solidFill>
                <a:latin typeface="Consolas" panose="020B0609020204030204" pitchFamily="49" charset="0"/>
              </a:rPr>
              <a:t>/p</a:t>
            </a:r>
            <a:r>
              <a:rPr lang="en-US" sz="1100" dirty="0">
                <a:solidFill>
                  <a:srgbClr val="0000CD"/>
                </a:solidFill>
                <a:latin typeface="Consolas" panose="020B0609020204030204" pitchFamily="49" charset="0"/>
              </a:rPr>
              <a:t>&gt;</a:t>
            </a:r>
            <a:r>
              <a:rPr lang="en-US" sz="1100" dirty="0"/>
              <a:t/>
            </a:r>
            <a:br>
              <a:rPr lang="en-US" sz="1100" dirty="0"/>
            </a:br>
            <a:r>
              <a:rPr lang="en-US" sz="1100" dirty="0">
                <a:solidFill>
                  <a:srgbClr val="0000CD"/>
                </a:solidFill>
                <a:latin typeface="Consolas" panose="020B0609020204030204" pitchFamily="49" charset="0"/>
              </a:rPr>
              <a:t>&lt;</a:t>
            </a:r>
            <a:r>
              <a:rPr lang="en-US" sz="1100" dirty="0">
                <a:solidFill>
                  <a:srgbClr val="A52A2A"/>
                </a:solidFill>
                <a:latin typeface="Consolas" panose="020B0609020204030204" pitchFamily="49" charset="0"/>
              </a:rPr>
              <a:t>p</a:t>
            </a:r>
            <a:r>
              <a:rPr lang="en-US" sz="1100" dirty="0">
                <a:solidFill>
                  <a:srgbClr val="0000CD"/>
                </a:solidFill>
                <a:latin typeface="Consolas" panose="020B0609020204030204" pitchFamily="49" charset="0"/>
              </a:rPr>
              <a:t>&gt;</a:t>
            </a:r>
            <a:r>
              <a:rPr lang="en-US" sz="1100" dirty="0">
                <a:solidFill>
                  <a:srgbClr val="000000"/>
                </a:solidFill>
                <a:latin typeface="Consolas" panose="020B0609020204030204" pitchFamily="49" charset="0"/>
              </a:rPr>
              <a:t>This paragraph is styled with CSS.</a:t>
            </a:r>
            <a:r>
              <a:rPr lang="en-US" sz="1100" dirty="0">
                <a:solidFill>
                  <a:srgbClr val="0000CD"/>
                </a:solidFill>
                <a:latin typeface="Consolas" panose="020B0609020204030204" pitchFamily="49" charset="0"/>
              </a:rPr>
              <a:t>&lt;</a:t>
            </a:r>
            <a:r>
              <a:rPr lang="en-US" sz="1100" dirty="0">
                <a:solidFill>
                  <a:srgbClr val="A52A2A"/>
                </a:solidFill>
                <a:latin typeface="Consolas" panose="020B0609020204030204" pitchFamily="49" charset="0"/>
              </a:rPr>
              <a:t>/p</a:t>
            </a:r>
            <a:r>
              <a:rPr lang="en-US" sz="1100" dirty="0">
                <a:solidFill>
                  <a:srgbClr val="0000CD"/>
                </a:solidFill>
                <a:latin typeface="Consolas" panose="020B0609020204030204" pitchFamily="49" charset="0"/>
              </a:rPr>
              <a:t>&gt;</a:t>
            </a:r>
            <a:r>
              <a:rPr lang="en-US" sz="1100" dirty="0"/>
              <a:t/>
            </a:r>
            <a:br>
              <a:rPr lang="en-US" sz="1100" dirty="0"/>
            </a:br>
            <a:r>
              <a:rPr lang="en-US" sz="1100" dirty="0">
                <a:solidFill>
                  <a:srgbClr val="0000CD"/>
                </a:solidFill>
                <a:latin typeface="Consolas" panose="020B0609020204030204" pitchFamily="49" charset="0"/>
              </a:rPr>
              <a:t>&lt;</a:t>
            </a:r>
            <a:r>
              <a:rPr lang="en-US" sz="1100" dirty="0">
                <a:solidFill>
                  <a:srgbClr val="A52A2A"/>
                </a:solidFill>
                <a:latin typeface="Consolas" panose="020B0609020204030204" pitchFamily="49" charset="0"/>
              </a:rPr>
              <a:t>p</a:t>
            </a:r>
            <a:r>
              <a:rPr lang="en-US" sz="1100" dirty="0">
                <a:solidFill>
                  <a:srgbClr val="0000CD"/>
                </a:solidFill>
                <a:latin typeface="Consolas" panose="020B0609020204030204" pitchFamily="49" charset="0"/>
              </a:rPr>
              <a:t>&gt;</a:t>
            </a:r>
            <a:r>
              <a:rPr lang="en-US" sz="1100" dirty="0">
                <a:solidFill>
                  <a:srgbClr val="000000"/>
                </a:solidFill>
                <a:latin typeface="Consolas" panose="020B0609020204030204" pitchFamily="49" charset="0"/>
              </a:rPr>
              <a:t>CSS comments are not shown in the output.</a:t>
            </a:r>
            <a:r>
              <a:rPr lang="en-US" sz="1100" dirty="0">
                <a:solidFill>
                  <a:srgbClr val="0000CD"/>
                </a:solidFill>
                <a:latin typeface="Consolas" panose="020B0609020204030204" pitchFamily="49" charset="0"/>
              </a:rPr>
              <a:t>&lt;</a:t>
            </a:r>
            <a:r>
              <a:rPr lang="en-US" sz="1100" dirty="0">
                <a:solidFill>
                  <a:srgbClr val="A52A2A"/>
                </a:solidFill>
                <a:latin typeface="Consolas" panose="020B0609020204030204" pitchFamily="49" charset="0"/>
              </a:rPr>
              <a:t>/p</a:t>
            </a:r>
            <a:r>
              <a:rPr lang="en-US" sz="1100" dirty="0">
                <a:solidFill>
                  <a:srgbClr val="0000CD"/>
                </a:solidFill>
                <a:latin typeface="Consolas" panose="020B0609020204030204" pitchFamily="49" charset="0"/>
              </a:rPr>
              <a:t>&gt;</a:t>
            </a:r>
            <a:r>
              <a:rPr lang="en-US" sz="1100" dirty="0"/>
              <a:t/>
            </a:r>
            <a:br>
              <a:rPr lang="en-US" sz="1100" dirty="0"/>
            </a:br>
            <a:r>
              <a:rPr lang="en-US" sz="1100" dirty="0"/>
              <a:t/>
            </a:r>
            <a:br>
              <a:rPr lang="en-US" sz="1100" dirty="0"/>
            </a:br>
            <a:r>
              <a:rPr lang="en-US" sz="1100" dirty="0">
                <a:solidFill>
                  <a:srgbClr val="0000CD"/>
                </a:solidFill>
                <a:latin typeface="Consolas" panose="020B0609020204030204" pitchFamily="49" charset="0"/>
              </a:rPr>
              <a:t>&lt;</a:t>
            </a:r>
            <a:r>
              <a:rPr lang="en-US" sz="1100" dirty="0">
                <a:solidFill>
                  <a:srgbClr val="A52A2A"/>
                </a:solidFill>
                <a:latin typeface="Consolas" panose="020B0609020204030204" pitchFamily="49" charset="0"/>
              </a:rPr>
              <a:t>/body</a:t>
            </a:r>
            <a:r>
              <a:rPr lang="en-US" sz="1100" dirty="0">
                <a:solidFill>
                  <a:srgbClr val="0000CD"/>
                </a:solidFill>
                <a:latin typeface="Consolas" panose="020B0609020204030204" pitchFamily="49" charset="0"/>
              </a:rPr>
              <a:t>&gt;</a:t>
            </a:r>
            <a:r>
              <a:rPr lang="en-US" sz="1100" dirty="0"/>
              <a:t/>
            </a:r>
            <a:br>
              <a:rPr lang="en-US" sz="1100" dirty="0"/>
            </a:br>
            <a:r>
              <a:rPr lang="en-US" sz="1100" dirty="0">
                <a:solidFill>
                  <a:srgbClr val="0000CD"/>
                </a:solidFill>
                <a:latin typeface="Consolas" panose="020B0609020204030204" pitchFamily="49" charset="0"/>
              </a:rPr>
              <a:t>&lt;</a:t>
            </a:r>
            <a:r>
              <a:rPr lang="en-US" sz="1100" dirty="0">
                <a:solidFill>
                  <a:srgbClr val="A52A2A"/>
                </a:solidFill>
                <a:latin typeface="Consolas" panose="020B0609020204030204" pitchFamily="49" charset="0"/>
              </a:rPr>
              <a:t>/html</a:t>
            </a:r>
            <a:r>
              <a:rPr lang="en-US" sz="1100" dirty="0">
                <a:solidFill>
                  <a:srgbClr val="0000CD"/>
                </a:solidFill>
                <a:latin typeface="Consolas" panose="020B0609020204030204" pitchFamily="49" charset="0"/>
              </a:rPr>
              <a:t>&gt;</a:t>
            </a:r>
            <a:endParaRPr kumimoji="0" lang="en-US" altLang="en-US" sz="11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565779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Colors</a:t>
            </a:r>
            <a:br>
              <a:rPr lang="en-US" dirty="0"/>
            </a:br>
            <a:endParaRPr lang="en-US" dirty="0"/>
          </a:p>
        </p:txBody>
      </p:sp>
      <p:sp>
        <p:nvSpPr>
          <p:cNvPr id="3" name="Text Placeholder 2"/>
          <p:cNvSpPr>
            <a:spLocks noGrp="1"/>
          </p:cNvSpPr>
          <p:nvPr>
            <p:ph type="body" idx="1"/>
          </p:nvPr>
        </p:nvSpPr>
        <p:spPr/>
        <p:txBody>
          <a:bodyPr/>
          <a:lstStyle/>
          <a:p>
            <a:r>
              <a:rPr lang="en-US" dirty="0"/>
              <a:t>Colors are specified using predefined color names, or RGB, HEX, HSL, RGBA, HSLA values</a:t>
            </a:r>
            <a:r>
              <a:rPr lang="en-US" dirty="0" smtClean="0"/>
              <a:t>.</a:t>
            </a:r>
          </a:p>
          <a:p>
            <a:endParaRPr lang="en-US" dirty="0"/>
          </a:p>
          <a:p>
            <a:r>
              <a:rPr lang="en-US" dirty="0" smtClean="0"/>
              <a:t>RGB </a:t>
            </a:r>
            <a:r>
              <a:rPr lang="en-US" dirty="0"/>
              <a:t>– Red, Green and Blue</a:t>
            </a:r>
            <a:endParaRPr lang="en-US" dirty="0" smtClean="0"/>
          </a:p>
          <a:p>
            <a:r>
              <a:rPr lang="en-US" dirty="0" smtClean="0"/>
              <a:t>HEX </a:t>
            </a:r>
            <a:r>
              <a:rPr lang="en-US" dirty="0"/>
              <a:t>– Hexadecimal</a:t>
            </a:r>
            <a:endParaRPr lang="en-US" dirty="0" smtClean="0"/>
          </a:p>
          <a:p>
            <a:r>
              <a:rPr lang="en-US" dirty="0"/>
              <a:t>HSL - </a:t>
            </a:r>
            <a:r>
              <a:rPr lang="en-US" dirty="0" smtClean="0"/>
              <a:t>Hue</a:t>
            </a:r>
            <a:r>
              <a:rPr lang="en-US" dirty="0"/>
              <a:t>, </a:t>
            </a:r>
            <a:r>
              <a:rPr lang="en-US" dirty="0" smtClean="0"/>
              <a:t>Saturation</a:t>
            </a:r>
            <a:r>
              <a:rPr lang="en-US" dirty="0"/>
              <a:t>, and </a:t>
            </a:r>
            <a:r>
              <a:rPr lang="en-US" dirty="0" smtClean="0"/>
              <a:t>Lightness</a:t>
            </a:r>
          </a:p>
          <a:p>
            <a:r>
              <a:rPr lang="en-US" dirty="0" smtClean="0"/>
              <a:t>RGBA </a:t>
            </a:r>
            <a:r>
              <a:rPr lang="en-US" dirty="0"/>
              <a:t>- Red-Green-Blue-Alpha</a:t>
            </a:r>
            <a:endParaRPr lang="en-US" dirty="0" smtClean="0"/>
          </a:p>
          <a:p>
            <a:r>
              <a:rPr lang="en-US" dirty="0" smtClean="0"/>
              <a:t>HSLA </a:t>
            </a:r>
            <a:r>
              <a:rPr lang="en-US" dirty="0"/>
              <a:t>- Hue, Saturation, Lightness, and alpha</a:t>
            </a:r>
          </a:p>
        </p:txBody>
      </p:sp>
    </p:spTree>
    <p:extLst>
      <p:ext uri="{BB962C8B-B14F-4D97-AF65-F5344CB8AC3E}">
        <p14:creationId xmlns:p14="http://schemas.microsoft.com/office/powerpoint/2010/main" val="39077892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Color Values</a:t>
            </a:r>
            <a:br>
              <a:rPr lang="en-US" dirty="0"/>
            </a:br>
            <a:endParaRPr lang="en-US" dirty="0"/>
          </a:p>
        </p:txBody>
      </p:sp>
      <p:pic>
        <p:nvPicPr>
          <p:cNvPr id="4" name="Picture 3"/>
          <p:cNvPicPr>
            <a:picLocks noChangeAspect="1"/>
          </p:cNvPicPr>
          <p:nvPr/>
        </p:nvPicPr>
        <p:blipFill>
          <a:blip r:embed="rId2"/>
          <a:stretch>
            <a:fillRect/>
          </a:stretch>
        </p:blipFill>
        <p:spPr>
          <a:xfrm>
            <a:off x="1271460" y="1145688"/>
            <a:ext cx="6021308" cy="1481828"/>
          </a:xfrm>
          <a:prstGeom prst="rect">
            <a:avLst/>
          </a:prstGeom>
        </p:spPr>
      </p:pic>
      <p:pic>
        <p:nvPicPr>
          <p:cNvPr id="5" name="Picture 4"/>
          <p:cNvPicPr>
            <a:picLocks noChangeAspect="1"/>
          </p:cNvPicPr>
          <p:nvPr/>
        </p:nvPicPr>
        <p:blipFill>
          <a:blip r:embed="rId3"/>
          <a:stretch>
            <a:fillRect/>
          </a:stretch>
        </p:blipFill>
        <p:spPr>
          <a:xfrm>
            <a:off x="1271458" y="2755479"/>
            <a:ext cx="6021312" cy="965466"/>
          </a:xfrm>
          <a:prstGeom prst="rect">
            <a:avLst/>
          </a:prstGeom>
        </p:spPr>
      </p:pic>
      <p:sp>
        <p:nvSpPr>
          <p:cNvPr id="6" name="Rectangle 5"/>
          <p:cNvSpPr/>
          <p:nvPr/>
        </p:nvSpPr>
        <p:spPr>
          <a:xfrm>
            <a:off x="1271456" y="3864300"/>
            <a:ext cx="7697585" cy="1200329"/>
          </a:xfrm>
          <a:prstGeom prst="rect">
            <a:avLst/>
          </a:prstGeom>
        </p:spPr>
        <p:txBody>
          <a:bodyPr wrap="square">
            <a:spAutoFit/>
          </a:bodyPr>
          <a:lstStyle/>
          <a:p>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h1</a:t>
            </a:r>
            <a:r>
              <a:rPr lang="en-US" sz="1200" dirty="0">
                <a:solidFill>
                  <a:srgbClr val="FF0000"/>
                </a:solidFill>
                <a:latin typeface="Consolas" panose="020B0609020204030204" pitchFamily="49" charset="0"/>
              </a:rPr>
              <a:t> style</a:t>
            </a:r>
            <a:r>
              <a:rPr lang="en-US" sz="1200" dirty="0">
                <a:solidFill>
                  <a:srgbClr val="0000CD"/>
                </a:solidFill>
                <a:latin typeface="Consolas" panose="020B0609020204030204" pitchFamily="49" charset="0"/>
              </a:rPr>
              <a:t>="</a:t>
            </a:r>
            <a:r>
              <a:rPr lang="en-US" sz="1200" dirty="0" err="1">
                <a:solidFill>
                  <a:srgbClr val="0000CD"/>
                </a:solidFill>
                <a:latin typeface="Consolas" panose="020B0609020204030204" pitchFamily="49" charset="0"/>
              </a:rPr>
              <a:t>background-color:rgb</a:t>
            </a:r>
            <a:r>
              <a:rPr lang="en-US" sz="1200" dirty="0">
                <a:solidFill>
                  <a:srgbClr val="0000CD"/>
                </a:solidFill>
                <a:latin typeface="Consolas" panose="020B0609020204030204" pitchFamily="49" charset="0"/>
              </a:rPr>
              <a:t>(255, 99, 71);"&gt;</a:t>
            </a:r>
            <a:r>
              <a:rPr lang="en-US" sz="1200" dirty="0">
                <a:latin typeface="Consolas" panose="020B0609020204030204" pitchFamily="49" charset="0"/>
              </a:rPr>
              <a:t>...</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/h1</a:t>
            </a:r>
            <a:r>
              <a:rPr lang="en-US" sz="1200" dirty="0">
                <a:solidFill>
                  <a:srgbClr val="0000CD"/>
                </a:solidFill>
                <a:latin typeface="Consolas" panose="020B0609020204030204" pitchFamily="49" charset="0"/>
              </a:rPr>
              <a:t>&gt;</a:t>
            </a:r>
            <a:r>
              <a:rPr lang="en-US" sz="1200" dirty="0"/>
              <a:t/>
            </a:r>
            <a:br>
              <a:rPr lang="en-US" sz="1200" dirty="0"/>
            </a:b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h1</a:t>
            </a:r>
            <a:r>
              <a:rPr lang="en-US" sz="1200" dirty="0">
                <a:solidFill>
                  <a:srgbClr val="FF0000"/>
                </a:solidFill>
                <a:latin typeface="Consolas" panose="020B0609020204030204" pitchFamily="49" charset="0"/>
              </a:rPr>
              <a:t> style</a:t>
            </a:r>
            <a:r>
              <a:rPr lang="en-US" sz="1200" dirty="0">
                <a:solidFill>
                  <a:srgbClr val="0000CD"/>
                </a:solidFill>
                <a:latin typeface="Consolas" panose="020B0609020204030204" pitchFamily="49" charset="0"/>
              </a:rPr>
              <a:t>="background-color:#ff6347;"&gt;</a:t>
            </a:r>
            <a:r>
              <a:rPr lang="en-US" sz="1200" dirty="0">
                <a:latin typeface="Consolas" panose="020B0609020204030204" pitchFamily="49" charset="0"/>
              </a:rPr>
              <a:t>...</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/h1</a:t>
            </a:r>
            <a:r>
              <a:rPr lang="en-US" sz="1200" dirty="0">
                <a:solidFill>
                  <a:srgbClr val="0000CD"/>
                </a:solidFill>
                <a:latin typeface="Consolas" panose="020B0609020204030204" pitchFamily="49" charset="0"/>
              </a:rPr>
              <a:t>&gt;</a:t>
            </a:r>
            <a:r>
              <a:rPr lang="en-US" sz="1200" dirty="0"/>
              <a:t/>
            </a:r>
            <a:br>
              <a:rPr lang="en-US" sz="1200" dirty="0"/>
            </a:b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h1</a:t>
            </a:r>
            <a:r>
              <a:rPr lang="en-US" sz="1200" dirty="0">
                <a:solidFill>
                  <a:srgbClr val="FF0000"/>
                </a:solidFill>
                <a:latin typeface="Consolas" panose="020B0609020204030204" pitchFamily="49" charset="0"/>
              </a:rPr>
              <a:t> style</a:t>
            </a:r>
            <a:r>
              <a:rPr lang="en-US" sz="1200" dirty="0">
                <a:solidFill>
                  <a:srgbClr val="0000CD"/>
                </a:solidFill>
                <a:latin typeface="Consolas" panose="020B0609020204030204" pitchFamily="49" charset="0"/>
              </a:rPr>
              <a:t>="</a:t>
            </a:r>
            <a:r>
              <a:rPr lang="en-US" sz="1200" dirty="0" err="1">
                <a:solidFill>
                  <a:srgbClr val="0000CD"/>
                </a:solidFill>
                <a:latin typeface="Consolas" panose="020B0609020204030204" pitchFamily="49" charset="0"/>
              </a:rPr>
              <a:t>background-color:hsl</a:t>
            </a:r>
            <a:r>
              <a:rPr lang="en-US" sz="1200" dirty="0">
                <a:solidFill>
                  <a:srgbClr val="0000CD"/>
                </a:solidFill>
                <a:latin typeface="Consolas" panose="020B0609020204030204" pitchFamily="49" charset="0"/>
              </a:rPr>
              <a:t>(9, 100%, 64%);"&gt;</a:t>
            </a:r>
            <a:r>
              <a:rPr lang="en-US" sz="1200" dirty="0">
                <a:latin typeface="Consolas" panose="020B0609020204030204" pitchFamily="49" charset="0"/>
              </a:rPr>
              <a:t>...</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/h1</a:t>
            </a:r>
            <a:r>
              <a:rPr lang="en-US" sz="1200" dirty="0">
                <a:solidFill>
                  <a:srgbClr val="0000CD"/>
                </a:solidFill>
                <a:latin typeface="Consolas" panose="020B0609020204030204" pitchFamily="49" charset="0"/>
              </a:rPr>
              <a:t>&gt;</a:t>
            </a:r>
            <a:r>
              <a:rPr lang="en-US" sz="1200" dirty="0"/>
              <a:t/>
            </a:r>
            <a:br>
              <a:rPr lang="en-US" sz="1200" dirty="0"/>
            </a:br>
            <a:r>
              <a:rPr lang="en-US" sz="1200" dirty="0"/>
              <a:t/>
            </a:r>
            <a:br>
              <a:rPr lang="en-US" sz="1200" dirty="0"/>
            </a:b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h1</a:t>
            </a:r>
            <a:r>
              <a:rPr lang="en-US" sz="1200" dirty="0">
                <a:solidFill>
                  <a:srgbClr val="FF0000"/>
                </a:solidFill>
                <a:latin typeface="Consolas" panose="020B0609020204030204" pitchFamily="49" charset="0"/>
              </a:rPr>
              <a:t> style</a:t>
            </a:r>
            <a:r>
              <a:rPr lang="en-US" sz="1200" dirty="0">
                <a:solidFill>
                  <a:srgbClr val="0000CD"/>
                </a:solidFill>
                <a:latin typeface="Consolas" panose="020B0609020204030204" pitchFamily="49" charset="0"/>
              </a:rPr>
              <a:t>="</a:t>
            </a:r>
            <a:r>
              <a:rPr lang="en-US" sz="1200" dirty="0" err="1">
                <a:solidFill>
                  <a:srgbClr val="0000CD"/>
                </a:solidFill>
                <a:latin typeface="Consolas" panose="020B0609020204030204" pitchFamily="49" charset="0"/>
              </a:rPr>
              <a:t>background-color:rgba</a:t>
            </a:r>
            <a:r>
              <a:rPr lang="en-US" sz="1200" dirty="0">
                <a:solidFill>
                  <a:srgbClr val="0000CD"/>
                </a:solidFill>
                <a:latin typeface="Consolas" panose="020B0609020204030204" pitchFamily="49" charset="0"/>
              </a:rPr>
              <a:t>(255, 99, 71, 0.5);"&gt;</a:t>
            </a:r>
            <a:r>
              <a:rPr lang="en-US" sz="1200" dirty="0">
                <a:latin typeface="Consolas" panose="020B0609020204030204" pitchFamily="49" charset="0"/>
              </a:rPr>
              <a:t>...</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/h1</a:t>
            </a:r>
            <a:r>
              <a:rPr lang="en-US" sz="1200" dirty="0">
                <a:solidFill>
                  <a:srgbClr val="0000CD"/>
                </a:solidFill>
                <a:latin typeface="Consolas" panose="020B0609020204030204" pitchFamily="49" charset="0"/>
              </a:rPr>
              <a:t>&gt;</a:t>
            </a:r>
            <a:r>
              <a:rPr lang="en-US" sz="1200" dirty="0"/>
              <a:t/>
            </a:r>
            <a:br>
              <a:rPr lang="en-US" sz="1200" dirty="0"/>
            </a:b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h1</a:t>
            </a:r>
            <a:r>
              <a:rPr lang="en-US" sz="1200" dirty="0">
                <a:solidFill>
                  <a:srgbClr val="FF0000"/>
                </a:solidFill>
                <a:latin typeface="Consolas" panose="020B0609020204030204" pitchFamily="49" charset="0"/>
              </a:rPr>
              <a:t> style</a:t>
            </a:r>
            <a:r>
              <a:rPr lang="en-US" sz="1200" dirty="0">
                <a:solidFill>
                  <a:srgbClr val="0000CD"/>
                </a:solidFill>
                <a:latin typeface="Consolas" panose="020B0609020204030204" pitchFamily="49" charset="0"/>
              </a:rPr>
              <a:t>="</a:t>
            </a:r>
            <a:r>
              <a:rPr lang="en-US" sz="1200" dirty="0" err="1">
                <a:solidFill>
                  <a:srgbClr val="0000CD"/>
                </a:solidFill>
                <a:latin typeface="Consolas" panose="020B0609020204030204" pitchFamily="49" charset="0"/>
              </a:rPr>
              <a:t>background-color:hsla</a:t>
            </a:r>
            <a:r>
              <a:rPr lang="en-US" sz="1200" dirty="0">
                <a:solidFill>
                  <a:srgbClr val="0000CD"/>
                </a:solidFill>
                <a:latin typeface="Consolas" panose="020B0609020204030204" pitchFamily="49" charset="0"/>
              </a:rPr>
              <a:t>(9, 100%, 64%, 0.5);"&gt;</a:t>
            </a:r>
            <a:r>
              <a:rPr lang="en-US" sz="1200" dirty="0">
                <a:latin typeface="Consolas" panose="020B0609020204030204" pitchFamily="49" charset="0"/>
              </a:rPr>
              <a:t>...</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/h1</a:t>
            </a:r>
            <a:r>
              <a:rPr lang="en-US" sz="1200" dirty="0">
                <a:solidFill>
                  <a:srgbClr val="0000CD"/>
                </a:solidFill>
                <a:latin typeface="Consolas" panose="020B0609020204030204" pitchFamily="49" charset="0"/>
              </a:rPr>
              <a:t>&gt;</a:t>
            </a:r>
            <a:endParaRPr lang="en-US" sz="1200" dirty="0"/>
          </a:p>
        </p:txBody>
      </p:sp>
    </p:spTree>
    <p:extLst>
      <p:ext uri="{BB962C8B-B14F-4D97-AF65-F5344CB8AC3E}">
        <p14:creationId xmlns:p14="http://schemas.microsoft.com/office/powerpoint/2010/main" val="1283528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Color Names</a:t>
            </a:r>
            <a:br>
              <a:rPr lang="en-US" dirty="0"/>
            </a:br>
            <a:endParaRPr lang="en-US" dirty="0"/>
          </a:p>
        </p:txBody>
      </p:sp>
      <p:sp>
        <p:nvSpPr>
          <p:cNvPr id="3" name="Text Placeholder 2"/>
          <p:cNvSpPr>
            <a:spLocks noGrp="1"/>
          </p:cNvSpPr>
          <p:nvPr>
            <p:ph type="body" idx="1"/>
          </p:nvPr>
        </p:nvSpPr>
        <p:spPr/>
        <p:txBody>
          <a:bodyPr/>
          <a:lstStyle/>
          <a:p>
            <a:r>
              <a:rPr lang="en-US" dirty="0" smtClean="0"/>
              <a:t>In </a:t>
            </a:r>
            <a:r>
              <a:rPr lang="en-US" dirty="0"/>
              <a:t>CSS, a color can be specified by using a predefined color name:</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hlinkClick r:id="rId2"/>
              </a:rPr>
              <a:t>https</a:t>
            </a:r>
            <a:r>
              <a:rPr lang="en-US" dirty="0">
                <a:hlinkClick r:id="rId2"/>
              </a:rPr>
              <a:t>://</a:t>
            </a:r>
            <a:r>
              <a:rPr lang="en-US" dirty="0" smtClean="0">
                <a:hlinkClick r:id="rId2"/>
              </a:rPr>
              <a:t>www.w3schools.com/colors/colors_names.asp</a:t>
            </a:r>
            <a:endParaRPr lang="en-US" dirty="0" smtClean="0"/>
          </a:p>
          <a:p>
            <a:r>
              <a:rPr lang="en-US" dirty="0">
                <a:hlinkClick r:id="rId3"/>
              </a:rPr>
              <a:t>https://</a:t>
            </a:r>
            <a:r>
              <a:rPr lang="en-US" dirty="0" smtClean="0">
                <a:hlinkClick r:id="rId3"/>
              </a:rPr>
              <a:t>developer.mozilla.org/en-US/docs/Web/CSS/color_value</a:t>
            </a:r>
            <a:endParaRPr lang="en-US" dirty="0" smtClean="0"/>
          </a:p>
          <a:p>
            <a:r>
              <a:rPr lang="en" u="sng" dirty="0">
                <a:solidFill>
                  <a:schemeClr val="hlink"/>
                </a:solidFill>
                <a:hlinkClick r:id="rId4"/>
              </a:rPr>
              <a:t>https://colorhunt.co/</a:t>
            </a:r>
            <a:r>
              <a:rPr lang="en-US" dirty="0" smtClean="0"/>
              <a:t> </a:t>
            </a:r>
            <a:endParaRPr lang="en-US" dirty="0"/>
          </a:p>
        </p:txBody>
      </p:sp>
      <p:pic>
        <p:nvPicPr>
          <p:cNvPr id="5" name="Picture 4"/>
          <p:cNvPicPr>
            <a:picLocks noChangeAspect="1"/>
          </p:cNvPicPr>
          <p:nvPr/>
        </p:nvPicPr>
        <p:blipFill>
          <a:blip r:embed="rId5"/>
          <a:stretch>
            <a:fillRect/>
          </a:stretch>
        </p:blipFill>
        <p:spPr>
          <a:xfrm>
            <a:off x="671512" y="1643062"/>
            <a:ext cx="7800975" cy="1857375"/>
          </a:xfrm>
          <a:prstGeom prst="rect">
            <a:avLst/>
          </a:prstGeom>
        </p:spPr>
      </p:pic>
    </p:spTree>
    <p:extLst>
      <p:ext uri="{BB962C8B-B14F-4D97-AF65-F5344CB8AC3E}">
        <p14:creationId xmlns:p14="http://schemas.microsoft.com/office/powerpoint/2010/main" val="1597996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62" name="Google Shape;62;p14"/>
          <p:cNvPicPr preferRelativeResize="0"/>
          <p:nvPr/>
        </p:nvPicPr>
        <p:blipFill>
          <a:blip r:embed="rId3">
            <a:alphaModFix/>
          </a:blip>
          <a:stretch>
            <a:fillRect/>
          </a:stretch>
        </p:blipFill>
        <p:spPr>
          <a:xfrm>
            <a:off x="0" y="817245"/>
            <a:ext cx="9144000" cy="3509010"/>
          </a:xfrm>
          <a:prstGeom prst="rect">
            <a:avLst/>
          </a:prstGeom>
          <a:noFill/>
          <a:ln>
            <a:noFill/>
          </a:ln>
        </p:spPr>
      </p:pic>
      <p:sp>
        <p:nvSpPr>
          <p:cNvPr id="2" name="Rectangle 1"/>
          <p:cNvSpPr/>
          <p:nvPr/>
        </p:nvSpPr>
        <p:spPr>
          <a:xfrm>
            <a:off x="6520546" y="4698475"/>
            <a:ext cx="2204450" cy="307777"/>
          </a:xfrm>
          <a:prstGeom prst="rect">
            <a:avLst/>
          </a:prstGeom>
        </p:spPr>
        <p:txBody>
          <a:bodyPr wrap="none">
            <a:spAutoFit/>
          </a:bodyPr>
          <a:lstStyle/>
          <a:p>
            <a:r>
              <a:rPr lang="en-US" dirty="0"/>
              <a:t>http://toastytech.com/evil/</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Background Color</a:t>
            </a:r>
            <a:br>
              <a:rPr lang="en-US" dirty="0"/>
            </a:br>
            <a:endParaRPr lang="en-US" dirty="0"/>
          </a:p>
        </p:txBody>
      </p:sp>
      <p:sp>
        <p:nvSpPr>
          <p:cNvPr id="3" name="Text Placeholder 2"/>
          <p:cNvSpPr>
            <a:spLocks noGrp="1"/>
          </p:cNvSpPr>
          <p:nvPr>
            <p:ph type="body" idx="1"/>
          </p:nvPr>
        </p:nvSpPr>
        <p:spPr/>
        <p:txBody>
          <a:bodyPr/>
          <a:lstStyle/>
          <a:p>
            <a:r>
              <a:rPr lang="en-US" dirty="0"/>
              <a:t>You can set the background color for HTML elements</a:t>
            </a:r>
            <a:r>
              <a:rPr lang="en-US" dirty="0" smtClean="0"/>
              <a:t>:</a:t>
            </a:r>
          </a:p>
          <a:p>
            <a:endParaRPr lang="en-US" dirty="0"/>
          </a:p>
          <a:p>
            <a:endParaRPr lang="en-US" dirty="0" smtClean="0"/>
          </a:p>
          <a:p>
            <a:endParaRPr lang="en-US" dirty="0"/>
          </a:p>
          <a:p>
            <a:endParaRPr lang="en-US" dirty="0" smtClean="0"/>
          </a:p>
          <a:p>
            <a:endParaRPr lang="en-US" dirty="0"/>
          </a:p>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FF0000"/>
                </a:solidFill>
                <a:latin typeface="Consolas" panose="020B0609020204030204" pitchFamily="49" charset="0"/>
              </a:rPr>
              <a:t> style</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background-color:DodgerBlue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Hello World</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FF0000"/>
                </a:solidFill>
                <a:latin typeface="Consolas" panose="020B0609020204030204" pitchFamily="49" charset="0"/>
              </a:rPr>
              <a:t> style</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background-color:Tomato</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Lorem ipsum...</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endParaRPr lang="en-US" dirty="0"/>
          </a:p>
        </p:txBody>
      </p:sp>
      <p:pic>
        <p:nvPicPr>
          <p:cNvPr id="4" name="Picture 3"/>
          <p:cNvPicPr>
            <a:picLocks noChangeAspect="1"/>
          </p:cNvPicPr>
          <p:nvPr/>
        </p:nvPicPr>
        <p:blipFill>
          <a:blip r:embed="rId2"/>
          <a:stretch>
            <a:fillRect/>
          </a:stretch>
        </p:blipFill>
        <p:spPr>
          <a:xfrm>
            <a:off x="814647" y="1698868"/>
            <a:ext cx="6508865" cy="1088821"/>
          </a:xfrm>
          <a:prstGeom prst="rect">
            <a:avLst/>
          </a:prstGeom>
        </p:spPr>
      </p:pic>
    </p:spTree>
    <p:extLst>
      <p:ext uri="{BB962C8B-B14F-4D97-AF65-F5344CB8AC3E}">
        <p14:creationId xmlns:p14="http://schemas.microsoft.com/office/powerpoint/2010/main" val="117653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 Color</a:t>
            </a:r>
            <a:br>
              <a:rPr lang="en-US" dirty="0"/>
            </a:br>
            <a:endParaRPr lang="en-US" dirty="0"/>
          </a:p>
        </p:txBody>
      </p:sp>
      <p:sp>
        <p:nvSpPr>
          <p:cNvPr id="3" name="Text Placeholder 2"/>
          <p:cNvSpPr>
            <a:spLocks noGrp="1"/>
          </p:cNvSpPr>
          <p:nvPr>
            <p:ph type="body" idx="1"/>
          </p:nvPr>
        </p:nvSpPr>
        <p:spPr/>
        <p:txBody>
          <a:bodyPr/>
          <a:lstStyle/>
          <a:p>
            <a:r>
              <a:rPr lang="en-US" dirty="0"/>
              <a:t>You can set the color of text</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FF0000"/>
                </a:solidFill>
                <a:latin typeface="Consolas" panose="020B0609020204030204" pitchFamily="49" charset="0"/>
              </a:rPr>
              <a:t> style</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color:Tomato</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Hello World</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FF0000"/>
                </a:solidFill>
                <a:latin typeface="Consolas" panose="020B0609020204030204" pitchFamily="49" charset="0"/>
              </a:rPr>
              <a:t> style</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color:DodgerBlue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Lorem ipsum...</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FF0000"/>
                </a:solidFill>
                <a:latin typeface="Consolas" panose="020B0609020204030204" pitchFamily="49" charset="0"/>
              </a:rPr>
              <a:t> style</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color:MediumSeaGreen</a:t>
            </a:r>
            <a:r>
              <a:rPr lang="en-US" dirty="0">
                <a:solidFill>
                  <a:srgbClr val="0000CD"/>
                </a:solidFill>
                <a:latin typeface="Consolas" panose="020B0609020204030204" pitchFamily="49" charset="0"/>
              </a:rPr>
              <a:t>;"&gt;</a:t>
            </a:r>
            <a:r>
              <a:rPr lang="en-US" dirty="0" err="1">
                <a:solidFill>
                  <a:srgbClr val="000000"/>
                </a:solidFill>
                <a:latin typeface="Consolas" panose="020B0609020204030204" pitchFamily="49" charset="0"/>
              </a:rPr>
              <a:t>Ut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wisi</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enim</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endParaRPr lang="en-US" dirty="0"/>
          </a:p>
        </p:txBody>
      </p:sp>
      <p:pic>
        <p:nvPicPr>
          <p:cNvPr id="4" name="Picture 3"/>
          <p:cNvPicPr>
            <a:picLocks noChangeAspect="1"/>
          </p:cNvPicPr>
          <p:nvPr/>
        </p:nvPicPr>
        <p:blipFill>
          <a:blip r:embed="rId2"/>
          <a:stretch>
            <a:fillRect/>
          </a:stretch>
        </p:blipFill>
        <p:spPr>
          <a:xfrm>
            <a:off x="798022" y="1981323"/>
            <a:ext cx="6109785" cy="879352"/>
          </a:xfrm>
          <a:prstGeom prst="rect">
            <a:avLst/>
          </a:prstGeom>
        </p:spPr>
      </p:pic>
    </p:spTree>
    <p:extLst>
      <p:ext uri="{BB962C8B-B14F-4D97-AF65-F5344CB8AC3E}">
        <p14:creationId xmlns:p14="http://schemas.microsoft.com/office/powerpoint/2010/main" val="4057019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 Color</a:t>
            </a:r>
            <a:br>
              <a:rPr lang="en-US" dirty="0"/>
            </a:br>
            <a:endParaRPr lang="en-US" dirty="0"/>
          </a:p>
        </p:txBody>
      </p:sp>
      <p:pic>
        <p:nvPicPr>
          <p:cNvPr id="4" name="Picture 3"/>
          <p:cNvPicPr>
            <a:picLocks noChangeAspect="1"/>
          </p:cNvPicPr>
          <p:nvPr/>
        </p:nvPicPr>
        <p:blipFill>
          <a:blip r:embed="rId2"/>
          <a:stretch>
            <a:fillRect/>
          </a:stretch>
        </p:blipFill>
        <p:spPr>
          <a:xfrm>
            <a:off x="906087" y="1382541"/>
            <a:ext cx="5361709" cy="946184"/>
          </a:xfrm>
          <a:prstGeom prst="rect">
            <a:avLst/>
          </a:prstGeom>
        </p:spPr>
      </p:pic>
      <p:sp>
        <p:nvSpPr>
          <p:cNvPr id="3" name="Text Placeholder 2"/>
          <p:cNvSpPr>
            <a:spLocks noGrp="1"/>
          </p:cNvSpPr>
          <p:nvPr>
            <p:ph type="body" idx="1"/>
          </p:nvPr>
        </p:nvSpPr>
        <p:spPr/>
        <p:txBody>
          <a:bodyPr/>
          <a:lstStyle/>
          <a:p>
            <a:endParaRPr lang="en-US" dirty="0" smtClean="0"/>
          </a:p>
          <a:p>
            <a:endParaRPr lang="en-US" dirty="0"/>
          </a:p>
          <a:p>
            <a:endParaRPr lang="en-US" dirty="0" smtClean="0"/>
          </a:p>
          <a:p>
            <a:endParaRPr lang="en-US" dirty="0"/>
          </a:p>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FF0000"/>
                </a:solidFill>
                <a:latin typeface="Consolas" panose="020B0609020204030204" pitchFamily="49" charset="0"/>
              </a:rPr>
              <a:t> style</a:t>
            </a:r>
            <a:r>
              <a:rPr lang="en-US" dirty="0">
                <a:solidFill>
                  <a:srgbClr val="0000CD"/>
                </a:solidFill>
                <a:latin typeface="Consolas" panose="020B0609020204030204" pitchFamily="49" charset="0"/>
              </a:rPr>
              <a:t>="border:2px solid Tomato;"&gt;</a:t>
            </a:r>
            <a:r>
              <a:rPr lang="en-US" dirty="0">
                <a:solidFill>
                  <a:srgbClr val="000000"/>
                </a:solidFill>
                <a:latin typeface="Consolas" panose="020B0609020204030204" pitchFamily="49" charset="0"/>
              </a:rPr>
              <a:t>Hello World</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FF0000"/>
                </a:solidFill>
                <a:latin typeface="Consolas" panose="020B0609020204030204" pitchFamily="49" charset="0"/>
              </a:rPr>
              <a:t> style</a:t>
            </a:r>
            <a:r>
              <a:rPr lang="en-US" dirty="0">
                <a:solidFill>
                  <a:srgbClr val="0000CD"/>
                </a:solidFill>
                <a:latin typeface="Consolas" panose="020B0609020204030204" pitchFamily="49" charset="0"/>
              </a:rPr>
              <a:t>="border:2px solid </a:t>
            </a:r>
            <a:r>
              <a:rPr lang="en-US" dirty="0" err="1">
                <a:solidFill>
                  <a:srgbClr val="0000CD"/>
                </a:solidFill>
                <a:latin typeface="Consolas" panose="020B0609020204030204" pitchFamily="49" charset="0"/>
              </a:rPr>
              <a:t>DodgerBlue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Hello World</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FF0000"/>
                </a:solidFill>
                <a:latin typeface="Consolas" panose="020B0609020204030204" pitchFamily="49" charset="0"/>
              </a:rPr>
              <a:t> style</a:t>
            </a:r>
            <a:r>
              <a:rPr lang="en-US" dirty="0">
                <a:solidFill>
                  <a:srgbClr val="0000CD"/>
                </a:solidFill>
                <a:latin typeface="Consolas" panose="020B0609020204030204" pitchFamily="49" charset="0"/>
              </a:rPr>
              <a:t>="border:2px solid Violet;"&gt;</a:t>
            </a:r>
            <a:r>
              <a:rPr lang="en-US" dirty="0">
                <a:solidFill>
                  <a:srgbClr val="000000"/>
                </a:solidFill>
                <a:latin typeface="Consolas" panose="020B0609020204030204" pitchFamily="49" charset="0"/>
              </a:rPr>
              <a:t>Hello World</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endParaRPr lang="en-US" dirty="0"/>
          </a:p>
        </p:txBody>
      </p:sp>
    </p:spTree>
    <p:extLst>
      <p:ext uri="{BB962C8B-B14F-4D97-AF65-F5344CB8AC3E}">
        <p14:creationId xmlns:p14="http://schemas.microsoft.com/office/powerpoint/2010/main" val="141709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Backgrounds</a:t>
            </a:r>
            <a:br>
              <a:rPr lang="en-US" dirty="0"/>
            </a:br>
            <a:endParaRPr lang="en-US" dirty="0"/>
          </a:p>
        </p:txBody>
      </p:sp>
      <p:sp>
        <p:nvSpPr>
          <p:cNvPr id="3" name="Text Placeholder 2"/>
          <p:cNvSpPr>
            <a:spLocks noGrp="1"/>
          </p:cNvSpPr>
          <p:nvPr>
            <p:ph type="body" idx="1"/>
          </p:nvPr>
        </p:nvSpPr>
        <p:spPr/>
        <p:txBody>
          <a:bodyPr/>
          <a:lstStyle/>
          <a:p>
            <a:r>
              <a:rPr lang="en-US" dirty="0"/>
              <a:t>The CSS background properties are used to define the background effects for elements.</a:t>
            </a:r>
          </a:p>
          <a:p>
            <a:r>
              <a:rPr lang="en-US" dirty="0"/>
              <a:t>In these chapters, you will learn about the following CSS background properties:</a:t>
            </a:r>
          </a:p>
          <a:p>
            <a:pPr lvl="1"/>
            <a:r>
              <a:rPr lang="en-US" dirty="0"/>
              <a:t>background-color</a:t>
            </a:r>
          </a:p>
          <a:p>
            <a:pPr lvl="1"/>
            <a:r>
              <a:rPr lang="en-US" dirty="0"/>
              <a:t>background-image</a:t>
            </a:r>
          </a:p>
          <a:p>
            <a:pPr lvl="1"/>
            <a:r>
              <a:rPr lang="en-US" dirty="0"/>
              <a:t>background-repeat</a:t>
            </a:r>
          </a:p>
          <a:p>
            <a:pPr lvl="1"/>
            <a:r>
              <a:rPr lang="en-US" dirty="0"/>
              <a:t>background-attachment</a:t>
            </a:r>
          </a:p>
          <a:p>
            <a:pPr lvl="1"/>
            <a:r>
              <a:rPr lang="en-US" dirty="0"/>
              <a:t>background-position</a:t>
            </a:r>
          </a:p>
          <a:p>
            <a:endParaRPr lang="en-US" dirty="0"/>
          </a:p>
        </p:txBody>
      </p:sp>
      <p:sp>
        <p:nvSpPr>
          <p:cNvPr id="4" name="Rectangle 3"/>
          <p:cNvSpPr/>
          <p:nvPr/>
        </p:nvSpPr>
        <p:spPr>
          <a:xfrm>
            <a:off x="4164677" y="2860675"/>
            <a:ext cx="4572000" cy="1384995"/>
          </a:xfrm>
          <a:prstGeom prst="rect">
            <a:avLst/>
          </a:prstGeom>
        </p:spPr>
        <p:txBody>
          <a:bodyPr>
            <a:spAutoFit/>
          </a:bodyPr>
          <a:lstStyle/>
          <a:p>
            <a:r>
              <a:rPr lang="en-US" dirty="0">
                <a:solidFill>
                  <a:srgbClr val="A52A2A"/>
                </a:solidFill>
                <a:latin typeface="Consolas" panose="020B0609020204030204" pitchFamily="49" charset="0"/>
              </a:rPr>
              <a:t>body </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background-image</a:t>
            </a:r>
            <a:r>
              <a:rPr lang="en-US" dirty="0">
                <a:latin typeface="Consolas" panose="020B0609020204030204" pitchFamily="49" charset="0"/>
              </a:rPr>
              <a:t>:</a:t>
            </a:r>
            <a:r>
              <a:rPr lang="en-US" dirty="0">
                <a:solidFill>
                  <a:srgbClr val="0000CD"/>
                </a:solidFill>
                <a:latin typeface="Consolas" panose="020B0609020204030204" pitchFamily="49" charset="0"/>
              </a:rPr>
              <a:t> </a:t>
            </a:r>
            <a:r>
              <a:rPr lang="en-US" dirty="0" err="1">
                <a:solidFill>
                  <a:srgbClr val="0000CD"/>
                </a:solidFill>
                <a:latin typeface="Consolas" panose="020B0609020204030204" pitchFamily="49" charset="0"/>
              </a:rPr>
              <a:t>url</a:t>
            </a:r>
            <a:r>
              <a:rPr lang="en-US" dirty="0">
                <a:solidFill>
                  <a:srgbClr val="0000CD"/>
                </a:solidFill>
                <a:latin typeface="Consolas" panose="020B0609020204030204" pitchFamily="49" charset="0"/>
              </a:rPr>
              <a:t>("img_tree.png")</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background-repeat</a:t>
            </a:r>
            <a:r>
              <a:rPr lang="en-US" dirty="0">
                <a:latin typeface="Consolas" panose="020B0609020204030204" pitchFamily="49" charset="0"/>
              </a:rPr>
              <a:t>:</a:t>
            </a:r>
            <a:r>
              <a:rPr lang="en-US" dirty="0">
                <a:solidFill>
                  <a:srgbClr val="0000CD"/>
                </a:solidFill>
                <a:latin typeface="Consolas" panose="020B0609020204030204" pitchFamily="49" charset="0"/>
              </a:rPr>
              <a:t> no-repeat</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background-position</a:t>
            </a:r>
            <a:r>
              <a:rPr lang="en-US" dirty="0">
                <a:latin typeface="Consolas" panose="020B0609020204030204" pitchFamily="49" charset="0"/>
              </a:rPr>
              <a:t>:</a:t>
            </a:r>
            <a:r>
              <a:rPr lang="en-US" dirty="0">
                <a:solidFill>
                  <a:srgbClr val="0000CD"/>
                </a:solidFill>
                <a:latin typeface="Consolas" panose="020B0609020204030204" pitchFamily="49" charset="0"/>
              </a:rPr>
              <a:t> right top</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background-attachment</a:t>
            </a:r>
            <a:r>
              <a:rPr lang="en-US" dirty="0">
                <a:latin typeface="Consolas" panose="020B0609020204030204" pitchFamily="49" charset="0"/>
              </a:rPr>
              <a:t>:</a:t>
            </a:r>
            <a:r>
              <a:rPr lang="en-US" dirty="0">
                <a:solidFill>
                  <a:srgbClr val="0000CD"/>
                </a:solidFill>
                <a:latin typeface="Consolas" panose="020B0609020204030204" pitchFamily="49" charset="0"/>
              </a:rPr>
              <a:t> fixed</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latin typeface="Consolas" panose="020B0609020204030204" pitchFamily="49" charset="0"/>
              </a:rPr>
              <a:t>}</a:t>
            </a:r>
            <a:endParaRPr lang="en-US" dirty="0"/>
          </a:p>
        </p:txBody>
      </p:sp>
    </p:spTree>
    <p:extLst>
      <p:ext uri="{BB962C8B-B14F-4D97-AF65-F5344CB8AC3E}">
        <p14:creationId xmlns:p14="http://schemas.microsoft.com/office/powerpoint/2010/main" val="66102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background - Shorthand property</a:t>
            </a:r>
            <a:br>
              <a:rPr lang="en-US" dirty="0"/>
            </a:br>
            <a:endParaRPr lang="en-US" dirty="0"/>
          </a:p>
        </p:txBody>
      </p:sp>
      <p:sp>
        <p:nvSpPr>
          <p:cNvPr id="3" name="Text Placeholder 2"/>
          <p:cNvSpPr>
            <a:spLocks noGrp="1"/>
          </p:cNvSpPr>
          <p:nvPr>
            <p:ph type="body" idx="1"/>
          </p:nvPr>
        </p:nvSpPr>
        <p:spPr/>
        <p:txBody>
          <a:bodyPr/>
          <a:lstStyle/>
          <a:p>
            <a:pPr marL="114300" indent="0">
              <a:buNone/>
            </a:pPr>
            <a:r>
              <a:rPr lang="en-US" dirty="0">
                <a:solidFill>
                  <a:srgbClr val="A52A2A"/>
                </a:solidFill>
                <a:latin typeface="Consolas" panose="020B0609020204030204" pitchFamily="49" charset="0"/>
              </a:rPr>
              <a:t>body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background-color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t>
            </a:r>
            <a:r>
              <a:rPr lang="en-US" dirty="0" err="1">
                <a:solidFill>
                  <a:srgbClr val="0000CD"/>
                </a:solidFill>
                <a:latin typeface="Consolas" panose="020B0609020204030204" pitchFamily="49" charset="0"/>
              </a:rPr>
              <a:t>ffffff</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background-image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t>
            </a:r>
            <a:r>
              <a:rPr lang="en-US" dirty="0" err="1">
                <a:solidFill>
                  <a:srgbClr val="0000CD"/>
                </a:solidFill>
                <a:latin typeface="Consolas" panose="020B0609020204030204" pitchFamily="49" charset="0"/>
              </a:rPr>
              <a:t>url</a:t>
            </a:r>
            <a:r>
              <a:rPr lang="en-US" dirty="0">
                <a:solidFill>
                  <a:srgbClr val="0000CD"/>
                </a:solidFill>
                <a:latin typeface="Consolas" panose="020B0609020204030204" pitchFamily="49" charset="0"/>
              </a:rPr>
              <a:t>("img_tree.png")</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background-repeat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no-repeat</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background-position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right top</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smtClean="0">
                <a:solidFill>
                  <a:srgbClr val="000000"/>
                </a:solidFill>
                <a:latin typeface="Consolas" panose="020B0609020204030204" pitchFamily="49" charset="0"/>
              </a:rPr>
              <a:t>}</a:t>
            </a:r>
          </a:p>
          <a:p>
            <a:pPr marL="114300" indent="0">
              <a:buNone/>
            </a:pPr>
            <a:r>
              <a:rPr lang="en-US" dirty="0" smtClean="0"/>
              <a:t>one </a:t>
            </a:r>
            <a:r>
              <a:rPr lang="en-US" dirty="0"/>
              <a:t>declaration</a:t>
            </a:r>
            <a:endParaRPr lang="en-US" dirty="0">
              <a:solidFill>
                <a:srgbClr val="000000"/>
              </a:solidFill>
              <a:latin typeface="Consolas" panose="020B0609020204030204" pitchFamily="49" charset="0"/>
            </a:endParaRPr>
          </a:p>
          <a:p>
            <a:pPr marL="114300" indent="0">
              <a:buNone/>
            </a:pPr>
            <a:r>
              <a:rPr lang="en-US" dirty="0">
                <a:solidFill>
                  <a:srgbClr val="A52A2A"/>
                </a:solidFill>
                <a:latin typeface="Consolas" panose="020B0609020204030204" pitchFamily="49" charset="0"/>
              </a:rPr>
              <a:t>body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background</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t>
            </a:r>
            <a:r>
              <a:rPr lang="en-US" dirty="0" err="1">
                <a:solidFill>
                  <a:srgbClr val="0000CD"/>
                </a:solidFill>
                <a:latin typeface="Consolas" panose="020B0609020204030204" pitchFamily="49" charset="0"/>
              </a:rPr>
              <a:t>ffffff</a:t>
            </a:r>
            <a:r>
              <a:rPr lang="en-US" dirty="0">
                <a:solidFill>
                  <a:srgbClr val="0000CD"/>
                </a:solidFill>
                <a:latin typeface="Consolas" panose="020B0609020204030204" pitchFamily="49" charset="0"/>
              </a:rPr>
              <a:t> </a:t>
            </a:r>
            <a:r>
              <a:rPr lang="en-US" dirty="0" err="1">
                <a:solidFill>
                  <a:srgbClr val="0000CD"/>
                </a:solidFill>
                <a:latin typeface="Consolas" panose="020B0609020204030204" pitchFamily="49" charset="0"/>
              </a:rPr>
              <a:t>url</a:t>
            </a:r>
            <a:r>
              <a:rPr lang="en-US" dirty="0">
                <a:solidFill>
                  <a:srgbClr val="0000CD"/>
                </a:solidFill>
                <a:latin typeface="Consolas" panose="020B0609020204030204" pitchFamily="49" charset="0"/>
              </a:rPr>
              <a:t>("img_tree.png") no-repeat right top</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771880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background - Shorthand property</a:t>
            </a:r>
            <a:br>
              <a:rPr lang="en-US" dirty="0"/>
            </a:br>
            <a:endParaRPr lang="en-US" dirty="0"/>
          </a:p>
        </p:txBody>
      </p:sp>
      <p:sp>
        <p:nvSpPr>
          <p:cNvPr id="8" name="Text Placeholder 2"/>
          <p:cNvSpPr>
            <a:spLocks noGrp="1"/>
          </p:cNvSpPr>
          <p:nvPr>
            <p:ph type="body" idx="1"/>
          </p:nvPr>
        </p:nvSpPr>
        <p:spPr>
          <a:xfrm>
            <a:off x="311700" y="1152475"/>
            <a:ext cx="8520600" cy="2654754"/>
          </a:xfrm>
        </p:spPr>
        <p:txBody>
          <a:bodyPr/>
          <a:lstStyle/>
          <a:p>
            <a:pPr lvl="0" eaLnBrk="0" fontAlgn="base" hangingPunct="0">
              <a:spcBef>
                <a:spcPct val="0"/>
              </a:spcBef>
              <a:spcAft>
                <a:spcPct val="0"/>
              </a:spcAft>
              <a:buClrTx/>
            </a:pPr>
            <a:r>
              <a:rPr lang="en-US" altLang="en-US" dirty="0">
                <a:latin typeface="Verdana" panose="020B0604030504040204" pitchFamily="34" charset="0"/>
              </a:rPr>
              <a:t>When using the shorthand property the order of the property values is:</a:t>
            </a:r>
            <a:endParaRPr lang="en-US" altLang="en-US" sz="1000" dirty="0">
              <a:solidFill>
                <a:schemeClr val="tx1"/>
              </a:solidFill>
            </a:endParaRPr>
          </a:p>
          <a:p>
            <a:pPr lvl="0" eaLnBrk="0" fontAlgn="base" hangingPunct="0">
              <a:spcBef>
                <a:spcPct val="0"/>
              </a:spcBef>
              <a:spcAft>
                <a:spcPct val="0"/>
              </a:spcAft>
              <a:buClrTx/>
              <a:buFontTx/>
              <a:buChar char="•"/>
            </a:pPr>
            <a:r>
              <a:rPr lang="en-US" altLang="en-US" dirty="0">
                <a:solidFill>
                  <a:srgbClr val="DC143C"/>
                </a:solidFill>
                <a:latin typeface="Consolas" panose="020B0609020204030204" pitchFamily="49" charset="0"/>
              </a:rPr>
              <a:t>background-color</a:t>
            </a:r>
            <a:endParaRPr lang="en-US" altLang="en-US" dirty="0">
              <a:latin typeface="Verdana" panose="020B0604030504040204" pitchFamily="34" charset="0"/>
            </a:endParaRPr>
          </a:p>
          <a:p>
            <a:pPr lvl="0" eaLnBrk="0" fontAlgn="base" hangingPunct="0">
              <a:spcBef>
                <a:spcPct val="0"/>
              </a:spcBef>
              <a:spcAft>
                <a:spcPct val="0"/>
              </a:spcAft>
              <a:buClrTx/>
              <a:buFontTx/>
              <a:buChar char="•"/>
            </a:pPr>
            <a:r>
              <a:rPr lang="en-US" altLang="en-US" dirty="0">
                <a:solidFill>
                  <a:srgbClr val="DC143C"/>
                </a:solidFill>
                <a:latin typeface="Consolas" panose="020B0609020204030204" pitchFamily="49" charset="0"/>
              </a:rPr>
              <a:t>background-image</a:t>
            </a:r>
            <a:endParaRPr lang="en-US" altLang="en-US" dirty="0">
              <a:latin typeface="Verdana" panose="020B0604030504040204" pitchFamily="34" charset="0"/>
            </a:endParaRPr>
          </a:p>
          <a:p>
            <a:pPr lvl="0" eaLnBrk="0" fontAlgn="base" hangingPunct="0">
              <a:spcBef>
                <a:spcPct val="0"/>
              </a:spcBef>
              <a:spcAft>
                <a:spcPct val="0"/>
              </a:spcAft>
              <a:buClrTx/>
              <a:buFontTx/>
              <a:buChar char="•"/>
            </a:pPr>
            <a:r>
              <a:rPr lang="en-US" altLang="en-US" dirty="0">
                <a:solidFill>
                  <a:srgbClr val="DC143C"/>
                </a:solidFill>
                <a:latin typeface="Consolas" panose="020B0609020204030204" pitchFamily="49" charset="0"/>
              </a:rPr>
              <a:t>background-repeat</a:t>
            </a:r>
            <a:endParaRPr lang="en-US" altLang="en-US" dirty="0">
              <a:latin typeface="Verdana" panose="020B0604030504040204" pitchFamily="34" charset="0"/>
            </a:endParaRPr>
          </a:p>
          <a:p>
            <a:pPr lvl="0" eaLnBrk="0" fontAlgn="base" hangingPunct="0">
              <a:spcBef>
                <a:spcPct val="0"/>
              </a:spcBef>
              <a:spcAft>
                <a:spcPct val="0"/>
              </a:spcAft>
              <a:buClrTx/>
              <a:buFontTx/>
              <a:buChar char="•"/>
            </a:pPr>
            <a:r>
              <a:rPr lang="en-US" altLang="en-US" dirty="0">
                <a:solidFill>
                  <a:srgbClr val="DC143C"/>
                </a:solidFill>
                <a:latin typeface="Consolas" panose="020B0609020204030204" pitchFamily="49" charset="0"/>
              </a:rPr>
              <a:t>background-attachment</a:t>
            </a:r>
            <a:endParaRPr lang="en-US" altLang="en-US" dirty="0">
              <a:latin typeface="Verdana" panose="020B0604030504040204" pitchFamily="34" charset="0"/>
            </a:endParaRPr>
          </a:p>
          <a:p>
            <a:pPr lvl="0" eaLnBrk="0" fontAlgn="base" hangingPunct="0">
              <a:spcBef>
                <a:spcPct val="0"/>
              </a:spcBef>
              <a:spcAft>
                <a:spcPct val="0"/>
              </a:spcAft>
              <a:buClrTx/>
              <a:buFontTx/>
              <a:buChar char="•"/>
            </a:pPr>
            <a:r>
              <a:rPr lang="en-US" altLang="en-US" dirty="0">
                <a:solidFill>
                  <a:srgbClr val="DC143C"/>
                </a:solidFill>
                <a:latin typeface="Consolas" panose="020B0609020204030204" pitchFamily="49" charset="0"/>
              </a:rPr>
              <a:t>background-position</a:t>
            </a:r>
            <a:endParaRPr lang="en-US" altLang="en-US" dirty="0">
              <a:latin typeface="Verdana" panose="020B0604030504040204" pitchFamily="34" charset="0"/>
            </a:endParaRPr>
          </a:p>
          <a:p>
            <a:endParaRPr lang="en-US" dirty="0"/>
          </a:p>
        </p:txBody>
      </p:sp>
    </p:spTree>
    <p:extLst>
      <p:ext uri="{BB962C8B-B14F-4D97-AF65-F5344CB8AC3E}">
        <p14:creationId xmlns:p14="http://schemas.microsoft.com/office/powerpoint/2010/main" val="1739018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Borders</a:t>
            </a:r>
            <a:br>
              <a:rPr lang="en-US" dirty="0"/>
            </a:br>
            <a:endParaRPr lang="en-US" dirty="0"/>
          </a:p>
        </p:txBody>
      </p:sp>
      <p:sp>
        <p:nvSpPr>
          <p:cNvPr id="3" name="Text Placeholder 2"/>
          <p:cNvSpPr>
            <a:spLocks noGrp="1"/>
          </p:cNvSpPr>
          <p:nvPr>
            <p:ph type="body" idx="1"/>
          </p:nvPr>
        </p:nvSpPr>
        <p:spPr>
          <a:xfrm>
            <a:off x="311700" y="1152475"/>
            <a:ext cx="3936104" cy="3416400"/>
          </a:xfrm>
        </p:spPr>
        <p:txBody>
          <a:bodyPr/>
          <a:lstStyle/>
          <a:p>
            <a:pPr marL="114300" indent="0">
              <a:buNone/>
            </a:pPr>
            <a:r>
              <a:rPr lang="en-US" sz="1100" dirty="0" smtClean="0"/>
              <a:t>Border style:</a:t>
            </a:r>
            <a:endParaRPr lang="en-US" sz="1100" dirty="0" smtClean="0">
              <a:solidFill>
                <a:srgbClr val="A52A2A"/>
              </a:solidFill>
              <a:latin typeface="Consolas" panose="020B0609020204030204" pitchFamily="49" charset="0"/>
            </a:endParaRPr>
          </a:p>
          <a:p>
            <a:pPr marL="114300" indent="0">
              <a:buNone/>
            </a:pPr>
            <a:r>
              <a:rPr lang="en-US" sz="1100" dirty="0" smtClean="0">
                <a:solidFill>
                  <a:srgbClr val="A52A2A"/>
                </a:solidFill>
                <a:latin typeface="Consolas" panose="020B0609020204030204" pitchFamily="49" charset="0"/>
              </a:rPr>
              <a:t>p</a:t>
            </a:r>
            <a:r>
              <a:rPr lang="en-US" sz="1100" dirty="0">
                <a:solidFill>
                  <a:srgbClr val="A52A2A"/>
                </a:solidFill>
                <a:latin typeface="Consolas" panose="020B0609020204030204" pitchFamily="49" charset="0"/>
              </a:rPr>
              <a:t> </a:t>
            </a:r>
            <a:r>
              <a:rPr lang="en-US" sz="1100" dirty="0">
                <a:solidFill>
                  <a:srgbClr val="000000"/>
                </a:solidFill>
                <a:latin typeface="Consolas" panose="020B0609020204030204" pitchFamily="49" charset="0"/>
              </a:rPr>
              <a:t>{</a:t>
            </a:r>
            <a:r>
              <a:rPr lang="en-US" sz="1100" dirty="0">
                <a:solidFill>
                  <a:srgbClr val="FF0000"/>
                </a:solidFill>
                <a:latin typeface="Consolas" panose="020B0609020204030204" pitchFamily="49" charset="0"/>
              </a:rPr>
              <a:t>border-style</a:t>
            </a:r>
            <a:r>
              <a:rPr lang="en-US" sz="1100" dirty="0">
                <a:solidFill>
                  <a:srgbClr val="000000"/>
                </a:solidFill>
                <a:latin typeface="Consolas" panose="020B0609020204030204" pitchFamily="49" charset="0"/>
              </a:rPr>
              <a:t>:</a:t>
            </a:r>
            <a:r>
              <a:rPr lang="en-US" sz="1100" dirty="0">
                <a:solidFill>
                  <a:srgbClr val="0000CD"/>
                </a:solidFill>
                <a:latin typeface="Consolas" panose="020B0609020204030204" pitchFamily="49" charset="0"/>
              </a:rPr>
              <a:t> solid</a:t>
            </a:r>
            <a:r>
              <a:rPr lang="en-US" sz="1100" dirty="0" smtClean="0">
                <a:solidFill>
                  <a:srgbClr val="000000"/>
                </a:solidFill>
                <a:latin typeface="Consolas" panose="020B0609020204030204" pitchFamily="49" charset="0"/>
              </a:rPr>
              <a:t>;}</a:t>
            </a:r>
          </a:p>
          <a:p>
            <a:pPr marL="114300" indent="0">
              <a:buNone/>
            </a:pPr>
            <a:endParaRPr lang="en-US" sz="1100" dirty="0">
              <a:solidFill>
                <a:srgbClr val="000000"/>
              </a:solidFill>
              <a:latin typeface="Consolas" panose="020B0609020204030204" pitchFamily="49" charset="0"/>
            </a:endParaRPr>
          </a:p>
          <a:p>
            <a:pPr marL="114300" indent="0">
              <a:buNone/>
            </a:pPr>
            <a:r>
              <a:rPr lang="en-US" sz="1100" dirty="0"/>
              <a:t>Border width:</a:t>
            </a:r>
          </a:p>
          <a:p>
            <a:pPr marL="114300" indent="0">
              <a:buNone/>
            </a:pPr>
            <a:r>
              <a:rPr lang="en-US" sz="1100" dirty="0" smtClean="0">
                <a:solidFill>
                  <a:srgbClr val="A52A2A"/>
                </a:solidFill>
                <a:latin typeface="Consolas" panose="020B0609020204030204" pitchFamily="49" charset="0"/>
              </a:rPr>
              <a:t>p</a:t>
            </a:r>
            <a:r>
              <a:rPr lang="en-US" sz="1100" dirty="0">
                <a:solidFill>
                  <a:srgbClr val="A52A2A"/>
                </a:solidFill>
                <a:latin typeface="Consolas" panose="020B0609020204030204" pitchFamily="49" charset="0"/>
              </a:rPr>
              <a:t> </a:t>
            </a:r>
            <a:r>
              <a:rPr lang="en-US" sz="1100" dirty="0">
                <a:solidFill>
                  <a:srgbClr val="000000"/>
                </a:solidFill>
                <a:latin typeface="Consolas" panose="020B0609020204030204" pitchFamily="49" charset="0"/>
              </a:rPr>
              <a:t>{</a:t>
            </a:r>
            <a:r>
              <a:rPr lang="en-US" sz="1100" dirty="0">
                <a:solidFill>
                  <a:srgbClr val="FF0000"/>
                </a:solidFill>
                <a:latin typeface="Consolas" panose="020B0609020204030204" pitchFamily="49" charset="0"/>
              </a:rPr>
              <a:t/>
            </a:r>
            <a:br>
              <a:rPr lang="en-US" sz="1100" dirty="0">
                <a:solidFill>
                  <a:srgbClr val="FF0000"/>
                </a:solidFill>
                <a:latin typeface="Consolas" panose="020B0609020204030204" pitchFamily="49" charset="0"/>
              </a:rPr>
            </a:br>
            <a:r>
              <a:rPr lang="en-US" sz="1100" dirty="0">
                <a:solidFill>
                  <a:srgbClr val="FF0000"/>
                </a:solidFill>
                <a:latin typeface="Consolas" panose="020B0609020204030204" pitchFamily="49" charset="0"/>
              </a:rPr>
              <a:t>  border-style</a:t>
            </a:r>
            <a:r>
              <a:rPr lang="en-US" sz="1100" dirty="0">
                <a:solidFill>
                  <a:srgbClr val="000000"/>
                </a:solidFill>
                <a:latin typeface="Consolas" panose="020B0609020204030204" pitchFamily="49" charset="0"/>
              </a:rPr>
              <a:t>:</a:t>
            </a:r>
            <a:r>
              <a:rPr lang="en-US" sz="1100" dirty="0">
                <a:solidFill>
                  <a:srgbClr val="0000CD"/>
                </a:solidFill>
                <a:latin typeface="Consolas" panose="020B0609020204030204" pitchFamily="49" charset="0"/>
              </a:rPr>
              <a:t> solid</a:t>
            </a:r>
            <a:r>
              <a:rPr lang="en-US" sz="1100" dirty="0">
                <a:solidFill>
                  <a:srgbClr val="000000"/>
                </a:solidFill>
                <a:latin typeface="Consolas" panose="020B0609020204030204" pitchFamily="49" charset="0"/>
              </a:rPr>
              <a:t>;</a:t>
            </a:r>
            <a:r>
              <a:rPr lang="en-US" sz="1100" dirty="0">
                <a:solidFill>
                  <a:srgbClr val="FF0000"/>
                </a:solidFill>
                <a:latin typeface="Consolas" panose="020B0609020204030204" pitchFamily="49" charset="0"/>
              </a:rPr>
              <a:t/>
            </a:r>
            <a:br>
              <a:rPr lang="en-US" sz="1100" dirty="0">
                <a:solidFill>
                  <a:srgbClr val="FF0000"/>
                </a:solidFill>
                <a:latin typeface="Consolas" panose="020B0609020204030204" pitchFamily="49" charset="0"/>
              </a:rPr>
            </a:br>
            <a:r>
              <a:rPr lang="en-US" sz="1100" dirty="0">
                <a:solidFill>
                  <a:srgbClr val="FF0000"/>
                </a:solidFill>
                <a:latin typeface="Consolas" panose="020B0609020204030204" pitchFamily="49" charset="0"/>
              </a:rPr>
              <a:t>  border-width</a:t>
            </a:r>
            <a:r>
              <a:rPr lang="en-US" sz="1100" dirty="0">
                <a:solidFill>
                  <a:srgbClr val="000000"/>
                </a:solidFill>
                <a:latin typeface="Consolas" panose="020B0609020204030204" pitchFamily="49" charset="0"/>
              </a:rPr>
              <a:t>:</a:t>
            </a:r>
            <a:r>
              <a:rPr lang="en-US" sz="1100" dirty="0">
                <a:solidFill>
                  <a:srgbClr val="0000CD"/>
                </a:solidFill>
                <a:latin typeface="Consolas" panose="020B0609020204030204" pitchFamily="49" charset="0"/>
              </a:rPr>
              <a:t> 5px</a:t>
            </a:r>
            <a:r>
              <a:rPr lang="en-US" sz="1100" dirty="0">
                <a:solidFill>
                  <a:srgbClr val="000000"/>
                </a:solidFill>
                <a:latin typeface="Consolas" panose="020B0609020204030204" pitchFamily="49" charset="0"/>
              </a:rPr>
              <a:t>;</a:t>
            </a:r>
            <a:r>
              <a:rPr lang="en-US" sz="1100" dirty="0">
                <a:solidFill>
                  <a:srgbClr val="FF0000"/>
                </a:solidFill>
                <a:latin typeface="Consolas" panose="020B0609020204030204" pitchFamily="49" charset="0"/>
              </a:rPr>
              <a:t/>
            </a:r>
            <a:br>
              <a:rPr lang="en-US" sz="1100" dirty="0">
                <a:solidFill>
                  <a:srgbClr val="FF0000"/>
                </a:solidFill>
                <a:latin typeface="Consolas" panose="020B0609020204030204" pitchFamily="49" charset="0"/>
              </a:rPr>
            </a:br>
            <a:r>
              <a:rPr lang="en-US" sz="1100" dirty="0" smtClean="0">
                <a:solidFill>
                  <a:srgbClr val="000000"/>
                </a:solidFill>
                <a:latin typeface="Consolas" panose="020B0609020204030204" pitchFamily="49" charset="0"/>
              </a:rPr>
              <a:t>}</a:t>
            </a:r>
          </a:p>
          <a:p>
            <a:pPr marL="114300" indent="0">
              <a:buNone/>
            </a:pPr>
            <a:endParaRPr lang="en-US" sz="1100" dirty="0">
              <a:solidFill>
                <a:srgbClr val="000000"/>
              </a:solidFill>
              <a:latin typeface="Consolas" panose="020B0609020204030204" pitchFamily="49" charset="0"/>
            </a:endParaRPr>
          </a:p>
          <a:p>
            <a:pPr marL="114300" indent="0">
              <a:buNone/>
            </a:pPr>
            <a:r>
              <a:rPr lang="en-US" sz="1100" dirty="0"/>
              <a:t>Border </a:t>
            </a:r>
            <a:r>
              <a:rPr lang="en-US" sz="1100" dirty="0" smtClean="0"/>
              <a:t>sides:</a:t>
            </a:r>
            <a:endParaRPr lang="en-US" sz="1100" dirty="0"/>
          </a:p>
          <a:p>
            <a:pPr marL="114300" indent="0">
              <a:buNone/>
            </a:pPr>
            <a:r>
              <a:rPr lang="en-US" sz="1100" dirty="0" smtClean="0">
                <a:solidFill>
                  <a:srgbClr val="A52A2A"/>
                </a:solidFill>
                <a:latin typeface="Consolas" panose="020B0609020204030204" pitchFamily="49" charset="0"/>
              </a:rPr>
              <a:t>p</a:t>
            </a:r>
            <a:r>
              <a:rPr lang="en-US" sz="1100" dirty="0">
                <a:solidFill>
                  <a:srgbClr val="A52A2A"/>
                </a:solidFill>
                <a:latin typeface="Consolas" panose="020B0609020204030204" pitchFamily="49" charset="0"/>
              </a:rPr>
              <a:t> </a:t>
            </a:r>
            <a:r>
              <a:rPr lang="en-US" sz="1100" dirty="0">
                <a:solidFill>
                  <a:srgbClr val="000000"/>
                </a:solidFill>
                <a:latin typeface="Consolas" panose="020B0609020204030204" pitchFamily="49" charset="0"/>
              </a:rPr>
              <a:t>{</a:t>
            </a:r>
            <a:r>
              <a:rPr lang="en-US" sz="1100" dirty="0">
                <a:solidFill>
                  <a:srgbClr val="FF0000"/>
                </a:solidFill>
                <a:latin typeface="Consolas" panose="020B0609020204030204" pitchFamily="49" charset="0"/>
              </a:rPr>
              <a:t/>
            </a:r>
            <a:br>
              <a:rPr lang="en-US" sz="1100" dirty="0">
                <a:solidFill>
                  <a:srgbClr val="FF0000"/>
                </a:solidFill>
                <a:latin typeface="Consolas" panose="020B0609020204030204" pitchFamily="49" charset="0"/>
              </a:rPr>
            </a:br>
            <a:r>
              <a:rPr lang="en-US" sz="1100" dirty="0">
                <a:solidFill>
                  <a:srgbClr val="FF0000"/>
                </a:solidFill>
                <a:latin typeface="Consolas" panose="020B0609020204030204" pitchFamily="49" charset="0"/>
              </a:rPr>
              <a:t>  border-top-style</a:t>
            </a:r>
            <a:r>
              <a:rPr lang="en-US" sz="1100" dirty="0">
                <a:solidFill>
                  <a:srgbClr val="000000"/>
                </a:solidFill>
                <a:latin typeface="Consolas" panose="020B0609020204030204" pitchFamily="49" charset="0"/>
              </a:rPr>
              <a:t>:</a:t>
            </a:r>
            <a:r>
              <a:rPr lang="en-US" sz="1100" dirty="0">
                <a:solidFill>
                  <a:srgbClr val="0000CD"/>
                </a:solidFill>
                <a:latin typeface="Consolas" panose="020B0609020204030204" pitchFamily="49" charset="0"/>
              </a:rPr>
              <a:t> dotted</a:t>
            </a:r>
            <a:r>
              <a:rPr lang="en-US" sz="1100" dirty="0">
                <a:solidFill>
                  <a:srgbClr val="000000"/>
                </a:solidFill>
                <a:latin typeface="Consolas" panose="020B0609020204030204" pitchFamily="49" charset="0"/>
              </a:rPr>
              <a:t>;</a:t>
            </a:r>
            <a:r>
              <a:rPr lang="en-US" sz="1100" dirty="0">
                <a:solidFill>
                  <a:srgbClr val="FF0000"/>
                </a:solidFill>
                <a:latin typeface="Consolas" panose="020B0609020204030204" pitchFamily="49" charset="0"/>
              </a:rPr>
              <a:t/>
            </a:r>
            <a:br>
              <a:rPr lang="en-US" sz="1100" dirty="0">
                <a:solidFill>
                  <a:srgbClr val="FF0000"/>
                </a:solidFill>
                <a:latin typeface="Consolas" panose="020B0609020204030204" pitchFamily="49" charset="0"/>
              </a:rPr>
            </a:br>
            <a:r>
              <a:rPr lang="en-US" sz="1100" dirty="0">
                <a:solidFill>
                  <a:srgbClr val="FF0000"/>
                </a:solidFill>
                <a:latin typeface="Consolas" panose="020B0609020204030204" pitchFamily="49" charset="0"/>
              </a:rPr>
              <a:t>  border-right-style</a:t>
            </a:r>
            <a:r>
              <a:rPr lang="en-US" sz="1100" dirty="0">
                <a:solidFill>
                  <a:srgbClr val="000000"/>
                </a:solidFill>
                <a:latin typeface="Consolas" panose="020B0609020204030204" pitchFamily="49" charset="0"/>
              </a:rPr>
              <a:t>:</a:t>
            </a:r>
            <a:r>
              <a:rPr lang="en-US" sz="1100" dirty="0">
                <a:solidFill>
                  <a:srgbClr val="0000CD"/>
                </a:solidFill>
                <a:latin typeface="Consolas" panose="020B0609020204030204" pitchFamily="49" charset="0"/>
              </a:rPr>
              <a:t> solid</a:t>
            </a:r>
            <a:r>
              <a:rPr lang="en-US" sz="1100" dirty="0">
                <a:solidFill>
                  <a:srgbClr val="000000"/>
                </a:solidFill>
                <a:latin typeface="Consolas" panose="020B0609020204030204" pitchFamily="49" charset="0"/>
              </a:rPr>
              <a:t>;</a:t>
            </a:r>
            <a:r>
              <a:rPr lang="en-US" sz="1100" dirty="0">
                <a:solidFill>
                  <a:srgbClr val="FF0000"/>
                </a:solidFill>
                <a:latin typeface="Consolas" panose="020B0609020204030204" pitchFamily="49" charset="0"/>
              </a:rPr>
              <a:t/>
            </a:r>
            <a:br>
              <a:rPr lang="en-US" sz="1100" dirty="0">
                <a:solidFill>
                  <a:srgbClr val="FF0000"/>
                </a:solidFill>
                <a:latin typeface="Consolas" panose="020B0609020204030204" pitchFamily="49" charset="0"/>
              </a:rPr>
            </a:br>
            <a:r>
              <a:rPr lang="en-US" sz="1100" dirty="0">
                <a:solidFill>
                  <a:srgbClr val="FF0000"/>
                </a:solidFill>
                <a:latin typeface="Consolas" panose="020B0609020204030204" pitchFamily="49" charset="0"/>
              </a:rPr>
              <a:t>  border-bottom-style</a:t>
            </a:r>
            <a:r>
              <a:rPr lang="en-US" sz="1100" dirty="0">
                <a:solidFill>
                  <a:srgbClr val="000000"/>
                </a:solidFill>
                <a:latin typeface="Consolas" panose="020B0609020204030204" pitchFamily="49" charset="0"/>
              </a:rPr>
              <a:t>:</a:t>
            </a:r>
            <a:r>
              <a:rPr lang="en-US" sz="1100" dirty="0">
                <a:solidFill>
                  <a:srgbClr val="0000CD"/>
                </a:solidFill>
                <a:latin typeface="Consolas" panose="020B0609020204030204" pitchFamily="49" charset="0"/>
              </a:rPr>
              <a:t> dotted</a:t>
            </a:r>
            <a:r>
              <a:rPr lang="en-US" sz="1100" dirty="0">
                <a:solidFill>
                  <a:srgbClr val="000000"/>
                </a:solidFill>
                <a:latin typeface="Consolas" panose="020B0609020204030204" pitchFamily="49" charset="0"/>
              </a:rPr>
              <a:t>;</a:t>
            </a:r>
            <a:r>
              <a:rPr lang="en-US" sz="1100" dirty="0">
                <a:solidFill>
                  <a:srgbClr val="FF0000"/>
                </a:solidFill>
                <a:latin typeface="Consolas" panose="020B0609020204030204" pitchFamily="49" charset="0"/>
              </a:rPr>
              <a:t/>
            </a:r>
            <a:br>
              <a:rPr lang="en-US" sz="1100" dirty="0">
                <a:solidFill>
                  <a:srgbClr val="FF0000"/>
                </a:solidFill>
                <a:latin typeface="Consolas" panose="020B0609020204030204" pitchFamily="49" charset="0"/>
              </a:rPr>
            </a:br>
            <a:r>
              <a:rPr lang="en-US" sz="1100" dirty="0">
                <a:solidFill>
                  <a:srgbClr val="FF0000"/>
                </a:solidFill>
                <a:latin typeface="Consolas" panose="020B0609020204030204" pitchFamily="49" charset="0"/>
              </a:rPr>
              <a:t>  border-left-style</a:t>
            </a:r>
            <a:r>
              <a:rPr lang="en-US" sz="1100" dirty="0">
                <a:solidFill>
                  <a:srgbClr val="000000"/>
                </a:solidFill>
                <a:latin typeface="Consolas" panose="020B0609020204030204" pitchFamily="49" charset="0"/>
              </a:rPr>
              <a:t>:</a:t>
            </a:r>
            <a:r>
              <a:rPr lang="en-US" sz="1100" dirty="0">
                <a:solidFill>
                  <a:srgbClr val="0000CD"/>
                </a:solidFill>
                <a:latin typeface="Consolas" panose="020B0609020204030204" pitchFamily="49" charset="0"/>
              </a:rPr>
              <a:t> solid</a:t>
            </a:r>
            <a:r>
              <a:rPr lang="en-US" sz="1100" dirty="0">
                <a:solidFill>
                  <a:srgbClr val="000000"/>
                </a:solidFill>
                <a:latin typeface="Consolas" panose="020B0609020204030204" pitchFamily="49" charset="0"/>
              </a:rPr>
              <a:t>;</a:t>
            </a:r>
            <a:r>
              <a:rPr lang="en-US" sz="1100" dirty="0">
                <a:solidFill>
                  <a:srgbClr val="FF0000"/>
                </a:solidFill>
                <a:latin typeface="Consolas" panose="020B0609020204030204" pitchFamily="49" charset="0"/>
              </a:rPr>
              <a:t/>
            </a:r>
            <a:br>
              <a:rPr lang="en-US" sz="1100" dirty="0">
                <a:solidFill>
                  <a:srgbClr val="FF0000"/>
                </a:solidFill>
                <a:latin typeface="Consolas" panose="020B0609020204030204" pitchFamily="49" charset="0"/>
              </a:rPr>
            </a:br>
            <a:r>
              <a:rPr lang="en-US" sz="1100" dirty="0" smtClean="0">
                <a:solidFill>
                  <a:srgbClr val="000000"/>
                </a:solidFill>
                <a:latin typeface="Consolas" panose="020B0609020204030204" pitchFamily="49" charset="0"/>
              </a:rPr>
              <a:t>}</a:t>
            </a:r>
            <a:endParaRPr lang="en-US" sz="1100" dirty="0"/>
          </a:p>
        </p:txBody>
      </p:sp>
      <p:sp>
        <p:nvSpPr>
          <p:cNvPr id="7" name="Text Placeholder 2"/>
          <p:cNvSpPr txBox="1">
            <a:spLocks/>
          </p:cNvSpPr>
          <p:nvPr/>
        </p:nvSpPr>
        <p:spPr>
          <a:xfrm>
            <a:off x="4329519" y="1152475"/>
            <a:ext cx="3936104"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100" dirty="0"/>
              <a:t>Border shorthand</a:t>
            </a:r>
            <a:r>
              <a:rPr lang="en-US" sz="1100" dirty="0" smtClean="0"/>
              <a:t>:</a:t>
            </a:r>
            <a:endParaRPr lang="en-US" sz="1100" dirty="0" smtClean="0">
              <a:solidFill>
                <a:srgbClr val="A52A2A"/>
              </a:solidFill>
              <a:latin typeface="Consolas" panose="020B0609020204030204" pitchFamily="49" charset="0"/>
            </a:endParaRPr>
          </a:p>
          <a:p>
            <a:pPr marL="114300" indent="0">
              <a:buFont typeface="Arial"/>
              <a:buNone/>
            </a:pPr>
            <a:r>
              <a:rPr lang="en-US" sz="1100" dirty="0" smtClean="0">
                <a:solidFill>
                  <a:srgbClr val="A52A2A"/>
                </a:solidFill>
                <a:latin typeface="Consolas" panose="020B0609020204030204" pitchFamily="49" charset="0"/>
              </a:rPr>
              <a:t>p </a:t>
            </a:r>
            <a:r>
              <a:rPr lang="en-US" sz="1100" dirty="0" smtClean="0">
                <a:solidFill>
                  <a:srgbClr val="000000"/>
                </a:solidFill>
                <a:latin typeface="Consolas" panose="020B0609020204030204" pitchFamily="49" charset="0"/>
              </a:rPr>
              <a:t>{</a:t>
            </a:r>
            <a:r>
              <a:rPr lang="en-US" sz="1100" dirty="0" smtClean="0">
                <a:solidFill>
                  <a:srgbClr val="FF0000"/>
                </a:solidFill>
                <a:latin typeface="Consolas" panose="020B0609020204030204" pitchFamily="49" charset="0"/>
              </a:rPr>
              <a:t/>
            </a:r>
            <a:br>
              <a:rPr lang="en-US" sz="1100" dirty="0" smtClean="0">
                <a:solidFill>
                  <a:srgbClr val="FF0000"/>
                </a:solidFill>
                <a:latin typeface="Consolas" panose="020B0609020204030204" pitchFamily="49" charset="0"/>
              </a:rPr>
            </a:br>
            <a:r>
              <a:rPr lang="en-US" sz="1100" dirty="0" smtClean="0">
                <a:solidFill>
                  <a:srgbClr val="FF0000"/>
                </a:solidFill>
                <a:latin typeface="Consolas" panose="020B0609020204030204" pitchFamily="49" charset="0"/>
              </a:rPr>
              <a:t>  border</a:t>
            </a:r>
            <a:r>
              <a:rPr lang="en-US" sz="1100" dirty="0" smtClean="0">
                <a:solidFill>
                  <a:srgbClr val="000000"/>
                </a:solidFill>
                <a:latin typeface="Consolas" panose="020B0609020204030204" pitchFamily="49" charset="0"/>
              </a:rPr>
              <a:t>:</a:t>
            </a:r>
            <a:r>
              <a:rPr lang="en-US" sz="1100" dirty="0" smtClean="0">
                <a:solidFill>
                  <a:srgbClr val="0000CD"/>
                </a:solidFill>
                <a:latin typeface="Consolas" panose="020B0609020204030204" pitchFamily="49" charset="0"/>
              </a:rPr>
              <a:t> 5px solid red</a:t>
            </a:r>
            <a:r>
              <a:rPr lang="en-US" sz="1100" dirty="0" smtClean="0">
                <a:solidFill>
                  <a:srgbClr val="000000"/>
                </a:solidFill>
                <a:latin typeface="Consolas" panose="020B0609020204030204" pitchFamily="49" charset="0"/>
              </a:rPr>
              <a:t>;</a:t>
            </a:r>
            <a:r>
              <a:rPr lang="en-US" sz="1100" dirty="0" smtClean="0">
                <a:solidFill>
                  <a:srgbClr val="FF0000"/>
                </a:solidFill>
                <a:latin typeface="Consolas" panose="020B0609020204030204" pitchFamily="49" charset="0"/>
              </a:rPr>
              <a:t/>
            </a:r>
            <a:br>
              <a:rPr lang="en-US" sz="1100" dirty="0" smtClean="0">
                <a:solidFill>
                  <a:srgbClr val="FF0000"/>
                </a:solidFill>
                <a:latin typeface="Consolas" panose="020B0609020204030204" pitchFamily="49" charset="0"/>
              </a:rPr>
            </a:br>
            <a:r>
              <a:rPr lang="en-US" sz="1100" dirty="0" smtClean="0">
                <a:solidFill>
                  <a:srgbClr val="000000"/>
                </a:solidFill>
                <a:latin typeface="Consolas" panose="020B0609020204030204" pitchFamily="49" charset="0"/>
              </a:rPr>
              <a:t>}</a:t>
            </a:r>
          </a:p>
          <a:p>
            <a:pPr marL="114300" indent="0">
              <a:buFont typeface="Arial"/>
              <a:buNone/>
            </a:pPr>
            <a:endParaRPr lang="en-US" sz="1100" dirty="0">
              <a:solidFill>
                <a:srgbClr val="000000"/>
              </a:solidFill>
              <a:latin typeface="Consolas" panose="020B0609020204030204" pitchFamily="49" charset="0"/>
            </a:endParaRPr>
          </a:p>
          <a:p>
            <a:pPr marL="114300" indent="0">
              <a:buNone/>
            </a:pPr>
            <a:r>
              <a:rPr lang="en-US" sz="1100" dirty="0"/>
              <a:t>Rounded borders</a:t>
            </a:r>
            <a:r>
              <a:rPr lang="en-US" sz="1100" dirty="0" smtClean="0"/>
              <a:t>:</a:t>
            </a:r>
            <a:endParaRPr lang="en-US" sz="1100" dirty="0" smtClean="0">
              <a:solidFill>
                <a:srgbClr val="000000"/>
              </a:solidFill>
              <a:latin typeface="Consolas" panose="020B0609020204030204" pitchFamily="49" charset="0"/>
            </a:endParaRPr>
          </a:p>
          <a:p>
            <a:pPr marL="114300" indent="0">
              <a:buFont typeface="Arial"/>
              <a:buNone/>
            </a:pPr>
            <a:r>
              <a:rPr lang="en-US" sz="1100" dirty="0" smtClean="0">
                <a:solidFill>
                  <a:srgbClr val="A52A2A"/>
                </a:solidFill>
                <a:latin typeface="Consolas" panose="020B0609020204030204" pitchFamily="49" charset="0"/>
              </a:rPr>
              <a:t>p </a:t>
            </a:r>
            <a:r>
              <a:rPr lang="en-US" sz="1100" dirty="0" smtClean="0">
                <a:solidFill>
                  <a:srgbClr val="000000"/>
                </a:solidFill>
                <a:latin typeface="Consolas" panose="020B0609020204030204" pitchFamily="49" charset="0"/>
              </a:rPr>
              <a:t>{</a:t>
            </a:r>
            <a:r>
              <a:rPr lang="en-US" sz="1100" dirty="0" smtClean="0">
                <a:solidFill>
                  <a:srgbClr val="FF0000"/>
                </a:solidFill>
                <a:latin typeface="Consolas" panose="020B0609020204030204" pitchFamily="49" charset="0"/>
              </a:rPr>
              <a:t/>
            </a:r>
            <a:br>
              <a:rPr lang="en-US" sz="1100" dirty="0" smtClean="0">
                <a:solidFill>
                  <a:srgbClr val="FF0000"/>
                </a:solidFill>
                <a:latin typeface="Consolas" panose="020B0609020204030204" pitchFamily="49" charset="0"/>
              </a:rPr>
            </a:br>
            <a:r>
              <a:rPr lang="en-US" sz="1100" dirty="0" smtClean="0">
                <a:solidFill>
                  <a:srgbClr val="FF0000"/>
                </a:solidFill>
                <a:latin typeface="Consolas" panose="020B0609020204030204" pitchFamily="49" charset="0"/>
              </a:rPr>
              <a:t>  border</a:t>
            </a:r>
            <a:r>
              <a:rPr lang="en-US" sz="1100" dirty="0" smtClean="0">
                <a:solidFill>
                  <a:srgbClr val="000000"/>
                </a:solidFill>
                <a:latin typeface="Consolas" panose="020B0609020204030204" pitchFamily="49" charset="0"/>
              </a:rPr>
              <a:t>:</a:t>
            </a:r>
            <a:r>
              <a:rPr lang="en-US" sz="1100" dirty="0" smtClean="0">
                <a:solidFill>
                  <a:srgbClr val="0000CD"/>
                </a:solidFill>
                <a:latin typeface="Consolas" panose="020B0609020204030204" pitchFamily="49" charset="0"/>
              </a:rPr>
              <a:t> 2px solid red</a:t>
            </a:r>
            <a:r>
              <a:rPr lang="en-US" sz="1100" dirty="0" smtClean="0">
                <a:solidFill>
                  <a:srgbClr val="000000"/>
                </a:solidFill>
                <a:latin typeface="Consolas" panose="020B0609020204030204" pitchFamily="49" charset="0"/>
              </a:rPr>
              <a:t>;</a:t>
            </a:r>
            <a:r>
              <a:rPr lang="en-US" sz="1100" dirty="0" smtClean="0">
                <a:solidFill>
                  <a:srgbClr val="FF0000"/>
                </a:solidFill>
                <a:latin typeface="Consolas" panose="020B0609020204030204" pitchFamily="49" charset="0"/>
              </a:rPr>
              <a:t/>
            </a:r>
            <a:br>
              <a:rPr lang="en-US" sz="1100" dirty="0" smtClean="0">
                <a:solidFill>
                  <a:srgbClr val="FF0000"/>
                </a:solidFill>
                <a:latin typeface="Consolas" panose="020B0609020204030204" pitchFamily="49" charset="0"/>
              </a:rPr>
            </a:br>
            <a:r>
              <a:rPr lang="en-US" sz="1100" dirty="0" smtClean="0">
                <a:solidFill>
                  <a:srgbClr val="FF0000"/>
                </a:solidFill>
                <a:latin typeface="Consolas" panose="020B0609020204030204" pitchFamily="49" charset="0"/>
              </a:rPr>
              <a:t>  border-radius</a:t>
            </a:r>
            <a:r>
              <a:rPr lang="en-US" sz="1100" dirty="0" smtClean="0">
                <a:solidFill>
                  <a:srgbClr val="000000"/>
                </a:solidFill>
                <a:latin typeface="Consolas" panose="020B0609020204030204" pitchFamily="49" charset="0"/>
              </a:rPr>
              <a:t>:</a:t>
            </a:r>
            <a:r>
              <a:rPr lang="en-US" sz="1100" dirty="0" smtClean="0">
                <a:solidFill>
                  <a:srgbClr val="0000CD"/>
                </a:solidFill>
                <a:latin typeface="Consolas" panose="020B0609020204030204" pitchFamily="49" charset="0"/>
              </a:rPr>
              <a:t> 5px</a:t>
            </a:r>
            <a:r>
              <a:rPr lang="en-US" sz="1100" dirty="0" smtClean="0">
                <a:solidFill>
                  <a:srgbClr val="000000"/>
                </a:solidFill>
                <a:latin typeface="Consolas" panose="020B0609020204030204" pitchFamily="49" charset="0"/>
              </a:rPr>
              <a:t>;</a:t>
            </a:r>
            <a:r>
              <a:rPr lang="en-US" sz="1100" dirty="0" smtClean="0">
                <a:solidFill>
                  <a:srgbClr val="FF0000"/>
                </a:solidFill>
                <a:latin typeface="Consolas" panose="020B0609020204030204" pitchFamily="49" charset="0"/>
              </a:rPr>
              <a:t/>
            </a:r>
            <a:br>
              <a:rPr lang="en-US" sz="1100" dirty="0" smtClean="0">
                <a:solidFill>
                  <a:srgbClr val="FF0000"/>
                </a:solidFill>
                <a:latin typeface="Consolas" panose="020B0609020204030204" pitchFamily="49" charset="0"/>
              </a:rPr>
            </a:br>
            <a:r>
              <a:rPr lang="en-US" sz="1100" dirty="0" smtClean="0">
                <a:solidFill>
                  <a:srgbClr val="000000"/>
                </a:solidFill>
                <a:latin typeface="Consolas" panose="020B0609020204030204" pitchFamily="49" charset="0"/>
              </a:rPr>
              <a:t>}</a:t>
            </a:r>
            <a:endParaRPr lang="en-US" sz="1100" dirty="0"/>
          </a:p>
        </p:txBody>
      </p:sp>
    </p:spTree>
    <p:extLst>
      <p:ext uri="{BB962C8B-B14F-4D97-AF65-F5344CB8AC3E}">
        <p14:creationId xmlns:p14="http://schemas.microsoft.com/office/powerpoint/2010/main" val="3007000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 Style</a:t>
            </a:r>
            <a:br>
              <a:rPr lang="en-US" dirty="0"/>
            </a:br>
            <a:endParaRPr lang="en-US" dirty="0"/>
          </a:p>
        </p:txBody>
      </p:sp>
      <p:sp>
        <p:nvSpPr>
          <p:cNvPr id="3" name="Text Placeholder 2"/>
          <p:cNvSpPr>
            <a:spLocks noGrp="1"/>
          </p:cNvSpPr>
          <p:nvPr>
            <p:ph type="body" idx="1"/>
          </p:nvPr>
        </p:nvSpPr>
        <p:spPr>
          <a:xfrm>
            <a:off x="311699" y="1152475"/>
            <a:ext cx="5166387" cy="3416400"/>
          </a:xfrm>
        </p:spPr>
        <p:txBody>
          <a:bodyPr/>
          <a:lstStyle/>
          <a:p>
            <a:pPr marL="139700" indent="0">
              <a:buNone/>
            </a:pPr>
            <a:r>
              <a:rPr lang="en-US" dirty="0" err="1">
                <a:solidFill>
                  <a:srgbClr val="A52A2A"/>
                </a:solidFill>
                <a:latin typeface="Consolas" panose="020B0609020204030204" pitchFamily="49" charset="0"/>
              </a:rPr>
              <a:t>p.dotted</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border-style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dotted</a:t>
            </a:r>
            <a:r>
              <a:rPr lang="en-US" dirty="0">
                <a:solidFill>
                  <a:srgbClr val="000000"/>
                </a:solidFill>
                <a:latin typeface="Consolas" panose="020B0609020204030204" pitchFamily="49" charset="0"/>
              </a:rPr>
              <a:t>;}</a:t>
            </a:r>
            <a:r>
              <a:rPr lang="en-US" dirty="0"/>
              <a:t/>
            </a:r>
            <a:br>
              <a:rPr lang="en-US" dirty="0"/>
            </a:br>
            <a:r>
              <a:rPr lang="en-US" dirty="0" err="1">
                <a:solidFill>
                  <a:srgbClr val="A52A2A"/>
                </a:solidFill>
                <a:latin typeface="Consolas" panose="020B0609020204030204" pitchFamily="49" charset="0"/>
              </a:rPr>
              <a:t>p.dashed</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border-style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dashed</a:t>
            </a:r>
            <a:r>
              <a:rPr lang="en-US" dirty="0">
                <a:solidFill>
                  <a:srgbClr val="000000"/>
                </a:solidFill>
                <a:latin typeface="Consolas" panose="020B0609020204030204" pitchFamily="49" charset="0"/>
              </a:rPr>
              <a:t>;}</a:t>
            </a:r>
            <a:r>
              <a:rPr lang="en-US" dirty="0"/>
              <a:t/>
            </a:r>
            <a:br>
              <a:rPr lang="en-US" dirty="0"/>
            </a:br>
            <a:r>
              <a:rPr lang="en-US" dirty="0" err="1">
                <a:solidFill>
                  <a:srgbClr val="A52A2A"/>
                </a:solidFill>
                <a:latin typeface="Consolas" panose="020B0609020204030204" pitchFamily="49" charset="0"/>
              </a:rPr>
              <a:t>p.solid</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border-style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solid</a:t>
            </a:r>
            <a:r>
              <a:rPr lang="en-US" dirty="0">
                <a:solidFill>
                  <a:srgbClr val="000000"/>
                </a:solidFill>
                <a:latin typeface="Consolas" panose="020B0609020204030204" pitchFamily="49" charset="0"/>
              </a:rPr>
              <a:t>;}</a:t>
            </a:r>
            <a:r>
              <a:rPr lang="en-US" dirty="0"/>
              <a:t/>
            </a:r>
            <a:br>
              <a:rPr lang="en-US" dirty="0"/>
            </a:br>
            <a:r>
              <a:rPr lang="en-US" dirty="0" err="1">
                <a:solidFill>
                  <a:srgbClr val="A52A2A"/>
                </a:solidFill>
                <a:latin typeface="Consolas" panose="020B0609020204030204" pitchFamily="49" charset="0"/>
              </a:rPr>
              <a:t>p.double</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border-style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double</a:t>
            </a:r>
            <a:r>
              <a:rPr lang="en-US" dirty="0">
                <a:solidFill>
                  <a:srgbClr val="000000"/>
                </a:solidFill>
                <a:latin typeface="Consolas" panose="020B0609020204030204" pitchFamily="49" charset="0"/>
              </a:rPr>
              <a:t>;}</a:t>
            </a:r>
            <a:r>
              <a:rPr lang="en-US" dirty="0"/>
              <a:t/>
            </a:r>
            <a:br>
              <a:rPr lang="en-US" dirty="0"/>
            </a:br>
            <a:r>
              <a:rPr lang="en-US" dirty="0" err="1">
                <a:solidFill>
                  <a:srgbClr val="A52A2A"/>
                </a:solidFill>
                <a:latin typeface="Consolas" panose="020B0609020204030204" pitchFamily="49" charset="0"/>
              </a:rPr>
              <a:t>p.groove</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border-style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groove</a:t>
            </a:r>
            <a:r>
              <a:rPr lang="en-US" dirty="0">
                <a:solidFill>
                  <a:srgbClr val="000000"/>
                </a:solidFill>
                <a:latin typeface="Consolas" panose="020B0609020204030204" pitchFamily="49" charset="0"/>
              </a:rPr>
              <a:t>;}</a:t>
            </a:r>
            <a:r>
              <a:rPr lang="en-US" dirty="0"/>
              <a:t/>
            </a:r>
            <a:br>
              <a:rPr lang="en-US" dirty="0"/>
            </a:br>
            <a:r>
              <a:rPr lang="en-US" dirty="0" err="1">
                <a:solidFill>
                  <a:srgbClr val="A52A2A"/>
                </a:solidFill>
                <a:latin typeface="Consolas" panose="020B0609020204030204" pitchFamily="49" charset="0"/>
              </a:rPr>
              <a:t>p.ridge</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border-style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ridge</a:t>
            </a:r>
            <a:r>
              <a:rPr lang="en-US" dirty="0">
                <a:solidFill>
                  <a:srgbClr val="000000"/>
                </a:solidFill>
                <a:latin typeface="Consolas" panose="020B0609020204030204" pitchFamily="49" charset="0"/>
              </a:rPr>
              <a:t>;}</a:t>
            </a:r>
            <a:r>
              <a:rPr lang="en-US" dirty="0"/>
              <a:t/>
            </a:r>
            <a:br>
              <a:rPr lang="en-US" dirty="0"/>
            </a:br>
            <a:r>
              <a:rPr lang="en-US" dirty="0" err="1">
                <a:solidFill>
                  <a:srgbClr val="A52A2A"/>
                </a:solidFill>
                <a:latin typeface="Consolas" panose="020B0609020204030204" pitchFamily="49" charset="0"/>
              </a:rPr>
              <a:t>p.inset</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border-style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inset</a:t>
            </a:r>
            <a:r>
              <a:rPr lang="en-US" dirty="0">
                <a:solidFill>
                  <a:srgbClr val="000000"/>
                </a:solidFill>
                <a:latin typeface="Consolas" panose="020B0609020204030204" pitchFamily="49" charset="0"/>
              </a:rPr>
              <a:t>;}</a:t>
            </a:r>
            <a:r>
              <a:rPr lang="en-US" dirty="0"/>
              <a:t/>
            </a:r>
            <a:br>
              <a:rPr lang="en-US" dirty="0"/>
            </a:br>
            <a:r>
              <a:rPr lang="en-US" dirty="0" err="1">
                <a:solidFill>
                  <a:srgbClr val="A52A2A"/>
                </a:solidFill>
                <a:latin typeface="Consolas" panose="020B0609020204030204" pitchFamily="49" charset="0"/>
              </a:rPr>
              <a:t>p.outset</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border-style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outset</a:t>
            </a:r>
            <a:r>
              <a:rPr lang="en-US" dirty="0">
                <a:solidFill>
                  <a:srgbClr val="000000"/>
                </a:solidFill>
                <a:latin typeface="Consolas" panose="020B0609020204030204" pitchFamily="49" charset="0"/>
              </a:rPr>
              <a:t>;}</a:t>
            </a:r>
            <a:r>
              <a:rPr lang="en-US" dirty="0"/>
              <a:t/>
            </a:r>
            <a:br>
              <a:rPr lang="en-US" dirty="0"/>
            </a:br>
            <a:r>
              <a:rPr lang="en-US" dirty="0" err="1">
                <a:solidFill>
                  <a:srgbClr val="A52A2A"/>
                </a:solidFill>
                <a:latin typeface="Consolas" panose="020B0609020204030204" pitchFamily="49" charset="0"/>
              </a:rPr>
              <a:t>p.none</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border-style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none</a:t>
            </a:r>
            <a:r>
              <a:rPr lang="en-US" dirty="0">
                <a:solidFill>
                  <a:srgbClr val="000000"/>
                </a:solidFill>
                <a:latin typeface="Consolas" panose="020B0609020204030204" pitchFamily="49" charset="0"/>
              </a:rPr>
              <a:t>;}</a:t>
            </a:r>
            <a:r>
              <a:rPr lang="en-US" dirty="0"/>
              <a:t/>
            </a:r>
            <a:br>
              <a:rPr lang="en-US" dirty="0"/>
            </a:br>
            <a:r>
              <a:rPr lang="en-US" dirty="0" err="1">
                <a:solidFill>
                  <a:srgbClr val="A52A2A"/>
                </a:solidFill>
                <a:latin typeface="Consolas" panose="020B0609020204030204" pitchFamily="49" charset="0"/>
              </a:rPr>
              <a:t>p.hidden</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border-style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hidden</a:t>
            </a:r>
            <a:r>
              <a:rPr lang="en-US" dirty="0">
                <a:solidFill>
                  <a:srgbClr val="000000"/>
                </a:solidFill>
                <a:latin typeface="Consolas" panose="020B0609020204030204" pitchFamily="49" charset="0"/>
              </a:rPr>
              <a:t>;}</a:t>
            </a:r>
            <a:r>
              <a:rPr lang="en-US" dirty="0"/>
              <a:t/>
            </a:r>
            <a:br>
              <a:rPr lang="en-US" dirty="0"/>
            </a:br>
            <a:r>
              <a:rPr lang="en-US" dirty="0" err="1">
                <a:solidFill>
                  <a:srgbClr val="A52A2A"/>
                </a:solidFill>
                <a:latin typeface="Consolas" panose="020B0609020204030204" pitchFamily="49" charset="0"/>
              </a:rPr>
              <a:t>p.mix</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border-style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dotted dashed solid double</a:t>
            </a:r>
            <a:r>
              <a:rPr lang="en-US" dirty="0">
                <a:solidFill>
                  <a:srgbClr val="000000"/>
                </a:solidFill>
                <a:latin typeface="Consolas" panose="020B0609020204030204" pitchFamily="49" charset="0"/>
              </a:rPr>
              <a:t>;}</a:t>
            </a:r>
            <a:endParaRPr lang="en-US" dirty="0"/>
          </a:p>
        </p:txBody>
      </p:sp>
      <p:sp>
        <p:nvSpPr>
          <p:cNvPr id="4" name="Text Placeholder 3"/>
          <p:cNvSpPr>
            <a:spLocks noGrp="1"/>
          </p:cNvSpPr>
          <p:nvPr>
            <p:ph type="body" idx="2"/>
          </p:nvPr>
        </p:nvSpPr>
        <p:spPr>
          <a:xfrm>
            <a:off x="6093229" y="1152475"/>
            <a:ext cx="2739070" cy="3416400"/>
          </a:xfrm>
        </p:spPr>
        <p:txBody>
          <a:bodyPr/>
          <a:lstStyle/>
          <a:p>
            <a:endParaRPr lang="en-US" dirty="0"/>
          </a:p>
        </p:txBody>
      </p:sp>
      <p:pic>
        <p:nvPicPr>
          <p:cNvPr id="5" name="Picture 4"/>
          <p:cNvPicPr>
            <a:picLocks noChangeAspect="1"/>
          </p:cNvPicPr>
          <p:nvPr/>
        </p:nvPicPr>
        <p:blipFill>
          <a:blip r:embed="rId2"/>
          <a:stretch>
            <a:fillRect/>
          </a:stretch>
        </p:blipFill>
        <p:spPr>
          <a:xfrm>
            <a:off x="5370020" y="1152475"/>
            <a:ext cx="3673296" cy="3263330"/>
          </a:xfrm>
          <a:prstGeom prst="rect">
            <a:avLst/>
          </a:prstGeom>
        </p:spPr>
      </p:pic>
    </p:spTree>
    <p:extLst>
      <p:ext uri="{BB962C8B-B14F-4D97-AF65-F5344CB8AC3E}">
        <p14:creationId xmlns:p14="http://schemas.microsoft.com/office/powerpoint/2010/main" val="2066012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Margins</a:t>
            </a:r>
            <a:br>
              <a:rPr lang="en-US" dirty="0"/>
            </a:br>
            <a:endParaRPr lang="en-US" dirty="0"/>
          </a:p>
        </p:txBody>
      </p:sp>
      <p:sp>
        <p:nvSpPr>
          <p:cNvPr id="3" name="Text Placeholder 2"/>
          <p:cNvSpPr>
            <a:spLocks noGrp="1"/>
          </p:cNvSpPr>
          <p:nvPr>
            <p:ph type="body" idx="1"/>
          </p:nvPr>
        </p:nvSpPr>
        <p:spPr/>
        <p:txBody>
          <a:bodyPr/>
          <a:lstStyle/>
          <a:p>
            <a:r>
              <a:rPr lang="en-US" dirty="0"/>
              <a:t>The CSS </a:t>
            </a:r>
            <a:r>
              <a:rPr lang="en-US" dirty="0">
                <a:solidFill>
                  <a:srgbClr val="FF0000"/>
                </a:solidFill>
              </a:rPr>
              <a:t>margin</a:t>
            </a:r>
            <a:r>
              <a:rPr lang="en-US" dirty="0"/>
              <a:t> properties are used to create space around elements, outside of any defined borders</a:t>
            </a:r>
            <a:r>
              <a:rPr lang="en-US" dirty="0" smtClean="0"/>
              <a:t>.</a:t>
            </a:r>
          </a:p>
          <a:p>
            <a:endParaRPr lang="en-US" dirty="0"/>
          </a:p>
          <a:p>
            <a:r>
              <a:rPr lang="en-US" dirty="0">
                <a:solidFill>
                  <a:srgbClr val="A52A2A"/>
                </a:solidFill>
                <a:latin typeface="Consolas" panose="020B0609020204030204" pitchFamily="49" charset="0"/>
              </a:rPr>
              <a:t>p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margin-top</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100px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margin-bottom</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100px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margin-right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150px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margin-left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80px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sp>
        <p:nvSpPr>
          <p:cNvPr id="4" name="Text Placeholder 3"/>
          <p:cNvSpPr>
            <a:spLocks noGrp="1"/>
          </p:cNvSpPr>
          <p:nvPr>
            <p:ph type="body" idx="2"/>
          </p:nvPr>
        </p:nvSpPr>
        <p:spPr>
          <a:xfrm>
            <a:off x="4832399" y="1152475"/>
            <a:ext cx="4120407" cy="3416400"/>
          </a:xfrm>
        </p:spPr>
        <p:txBody>
          <a:bodyPr/>
          <a:lstStyle/>
          <a:p>
            <a:r>
              <a:rPr lang="en-US" dirty="0"/>
              <a:t>Shorthand Property - (Top right bottom left)</a:t>
            </a:r>
          </a:p>
          <a:p>
            <a:pPr marL="139700" indent="0">
              <a:buNone/>
            </a:pPr>
            <a:r>
              <a:rPr lang="en-US" dirty="0" smtClean="0">
                <a:solidFill>
                  <a:srgbClr val="A52A2A"/>
                </a:solidFill>
                <a:latin typeface="Consolas" panose="020B0609020204030204" pitchFamily="49" charset="0"/>
              </a:rPr>
              <a:t>p</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margin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25px 50px 75px 100px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smtClean="0">
                <a:solidFill>
                  <a:srgbClr val="000000"/>
                </a:solidFill>
                <a:latin typeface="Consolas" panose="020B0609020204030204" pitchFamily="49" charset="0"/>
              </a:rPr>
              <a:t>}</a:t>
            </a:r>
          </a:p>
          <a:p>
            <a:endParaRPr lang="en-US" dirty="0"/>
          </a:p>
        </p:txBody>
      </p:sp>
      <p:pic>
        <p:nvPicPr>
          <p:cNvPr id="12" name="Picture 11"/>
          <p:cNvPicPr>
            <a:picLocks noChangeAspect="1"/>
          </p:cNvPicPr>
          <p:nvPr/>
        </p:nvPicPr>
        <p:blipFill>
          <a:blip r:embed="rId2"/>
          <a:stretch>
            <a:fillRect/>
          </a:stretch>
        </p:blipFill>
        <p:spPr>
          <a:xfrm>
            <a:off x="4731725" y="2959089"/>
            <a:ext cx="3481249" cy="1744536"/>
          </a:xfrm>
          <a:prstGeom prst="rect">
            <a:avLst/>
          </a:prstGeom>
        </p:spPr>
      </p:pic>
    </p:spTree>
    <p:extLst>
      <p:ext uri="{BB962C8B-B14F-4D97-AF65-F5344CB8AC3E}">
        <p14:creationId xmlns:p14="http://schemas.microsoft.com/office/powerpoint/2010/main" val="385413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 - Shorthand Property</a:t>
            </a:r>
          </a:p>
        </p:txBody>
      </p:sp>
      <p:sp>
        <p:nvSpPr>
          <p:cNvPr id="3" name="Text Placeholder 2"/>
          <p:cNvSpPr>
            <a:spLocks noGrp="1"/>
          </p:cNvSpPr>
          <p:nvPr>
            <p:ph type="body" idx="1"/>
          </p:nvPr>
        </p:nvSpPr>
        <p:spPr/>
        <p:txBody>
          <a:bodyPr/>
          <a:lstStyle/>
          <a:p>
            <a:pPr marL="139700" indent="0">
              <a:buNone/>
            </a:pPr>
            <a:r>
              <a:rPr lang="en-US" dirty="0">
                <a:solidFill>
                  <a:srgbClr val="A52A2A"/>
                </a:solidFill>
                <a:latin typeface="Consolas" panose="020B0609020204030204" pitchFamily="49" charset="0"/>
              </a:rPr>
              <a:t>p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margin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25px 50px 75px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b="1" dirty="0" smtClean="0"/>
          </a:p>
          <a:p>
            <a:r>
              <a:rPr lang="en-US" dirty="0" smtClean="0"/>
              <a:t>top </a:t>
            </a:r>
            <a:r>
              <a:rPr lang="en-US" dirty="0"/>
              <a:t>margin is 25px</a:t>
            </a:r>
          </a:p>
          <a:p>
            <a:r>
              <a:rPr lang="en-US" dirty="0"/>
              <a:t>right and left margins are 50px</a:t>
            </a:r>
          </a:p>
          <a:p>
            <a:r>
              <a:rPr lang="en-US" dirty="0"/>
              <a:t>bottom margin is </a:t>
            </a:r>
            <a:r>
              <a:rPr lang="en-US" dirty="0" smtClean="0"/>
              <a:t>75px</a:t>
            </a:r>
          </a:p>
          <a:p>
            <a:pPr marL="139700" indent="0">
              <a:buNone/>
            </a:pPr>
            <a:endParaRPr lang="en-US" dirty="0" smtClean="0">
              <a:solidFill>
                <a:srgbClr val="A52A2A"/>
              </a:solidFill>
              <a:latin typeface="Consolas" panose="020B0609020204030204" pitchFamily="49" charset="0"/>
            </a:endParaRPr>
          </a:p>
          <a:p>
            <a:pPr marL="139700" indent="0">
              <a:buNone/>
            </a:pPr>
            <a:r>
              <a:rPr lang="en-US" dirty="0" smtClean="0">
                <a:solidFill>
                  <a:srgbClr val="A52A2A"/>
                </a:solidFill>
                <a:latin typeface="Consolas" panose="020B0609020204030204" pitchFamily="49" charset="0"/>
              </a:rPr>
              <a:t>p</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margin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25px 50px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a:p>
            <a:r>
              <a:rPr lang="en-US" dirty="0" smtClean="0"/>
              <a:t>top </a:t>
            </a:r>
            <a:r>
              <a:rPr lang="en-US" dirty="0"/>
              <a:t>and bottom margins are 25px</a:t>
            </a:r>
          </a:p>
          <a:p>
            <a:r>
              <a:rPr lang="en-US" dirty="0"/>
              <a:t>right and left margins are 50px</a:t>
            </a:r>
          </a:p>
          <a:p>
            <a:endParaRPr lang="en-US" dirty="0" smtClean="0"/>
          </a:p>
          <a:p>
            <a:endParaRPr lang="en-US" dirty="0"/>
          </a:p>
          <a:p>
            <a:endParaRPr lang="en-US" dirty="0"/>
          </a:p>
          <a:p>
            <a:endParaRPr lang="en-US" dirty="0"/>
          </a:p>
        </p:txBody>
      </p:sp>
      <p:sp>
        <p:nvSpPr>
          <p:cNvPr id="4" name="Text Placeholder 3"/>
          <p:cNvSpPr>
            <a:spLocks noGrp="1"/>
          </p:cNvSpPr>
          <p:nvPr>
            <p:ph type="body" idx="2"/>
          </p:nvPr>
        </p:nvSpPr>
        <p:spPr/>
        <p:txBody>
          <a:bodyPr/>
          <a:lstStyle/>
          <a:p>
            <a:pPr marL="139700" indent="0">
              <a:buNone/>
            </a:pPr>
            <a:r>
              <a:rPr lang="en-US" dirty="0">
                <a:solidFill>
                  <a:srgbClr val="A52A2A"/>
                </a:solidFill>
                <a:latin typeface="Consolas" panose="020B0609020204030204" pitchFamily="49" charset="0"/>
              </a:rPr>
              <a:t>p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margin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25px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b="1" dirty="0" smtClean="0"/>
          </a:p>
          <a:p>
            <a:r>
              <a:rPr lang="en-US" dirty="0" smtClean="0"/>
              <a:t>all </a:t>
            </a:r>
            <a:r>
              <a:rPr lang="en-US" dirty="0"/>
              <a:t>four margins are 25px</a:t>
            </a:r>
          </a:p>
          <a:p>
            <a:endParaRPr lang="en-US" dirty="0" smtClean="0"/>
          </a:p>
          <a:p>
            <a:endParaRPr lang="en-US" dirty="0"/>
          </a:p>
        </p:txBody>
      </p:sp>
    </p:spTree>
    <p:extLst>
      <p:ext uri="{BB962C8B-B14F-4D97-AF65-F5344CB8AC3E}">
        <p14:creationId xmlns:p14="http://schemas.microsoft.com/office/powerpoint/2010/main" val="254731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69" name="Google Shape;69;p15"/>
          <p:cNvPicPr preferRelativeResize="0"/>
          <p:nvPr/>
        </p:nvPicPr>
        <p:blipFill rotWithShape="1">
          <a:blip r:embed="rId3">
            <a:alphaModFix/>
          </a:blip>
          <a:srcRect t="5687"/>
          <a:stretch/>
        </p:blipFill>
        <p:spPr>
          <a:xfrm>
            <a:off x="0" y="16626"/>
            <a:ext cx="9144000" cy="4850775"/>
          </a:xfrm>
          <a:prstGeom prst="rect">
            <a:avLst/>
          </a:prstGeom>
          <a:noFill/>
          <a:ln>
            <a:noFill/>
          </a:ln>
        </p:spPr>
      </p:pic>
      <p:sp>
        <p:nvSpPr>
          <p:cNvPr id="70" name="Google Shape;70;p15"/>
          <p:cNvSpPr txBox="1"/>
          <p:nvPr/>
        </p:nvSpPr>
        <p:spPr>
          <a:xfrm>
            <a:off x="4711500" y="4850775"/>
            <a:ext cx="4432500" cy="37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https://i.ytimg.com/vi/OPAQdrfC-6E/maxresdefault.jpg</a:t>
            </a: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 </a:t>
            </a:r>
            <a:r>
              <a:rPr lang="en-US" dirty="0" smtClean="0"/>
              <a:t>Property</a:t>
            </a:r>
            <a:r>
              <a:rPr lang="en-US" dirty="0"/>
              <a:t/>
            </a:r>
            <a:br>
              <a:rPr lang="en-US" dirty="0"/>
            </a:br>
            <a:endParaRPr lang="en-US" dirty="0"/>
          </a:p>
        </p:txBody>
      </p:sp>
      <p:sp>
        <p:nvSpPr>
          <p:cNvPr id="3" name="Text Placeholder 2"/>
          <p:cNvSpPr>
            <a:spLocks noGrp="1"/>
          </p:cNvSpPr>
          <p:nvPr>
            <p:ph type="body" idx="1"/>
          </p:nvPr>
        </p:nvSpPr>
        <p:spPr/>
        <p:txBody>
          <a:bodyPr/>
          <a:lstStyle/>
          <a:p>
            <a:r>
              <a:rPr lang="en-US" dirty="0"/>
              <a:t>The auto Value</a:t>
            </a:r>
          </a:p>
          <a:p>
            <a:pPr marL="139700" indent="0">
              <a:buNone/>
            </a:pPr>
            <a:r>
              <a:rPr lang="en-US" dirty="0"/>
              <a:t>The element will then take up the specified width, and the remaining space will be split equally between the left and right margins.</a:t>
            </a:r>
          </a:p>
          <a:p>
            <a:endParaRPr lang="en-US" dirty="0"/>
          </a:p>
          <a:p>
            <a:pPr marL="139700" indent="0">
              <a:buNone/>
            </a:pPr>
            <a:r>
              <a:rPr lang="en-US" dirty="0">
                <a:solidFill>
                  <a:srgbClr val="A52A2A"/>
                </a:solidFill>
                <a:latin typeface="Consolas" panose="020B0609020204030204" pitchFamily="49" charset="0"/>
              </a:rPr>
              <a:t>div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width</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300px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margin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auto</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1px solid red</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sp>
        <p:nvSpPr>
          <p:cNvPr id="4" name="Text Placeholder 3"/>
          <p:cNvSpPr>
            <a:spLocks noGrp="1"/>
          </p:cNvSpPr>
          <p:nvPr>
            <p:ph type="body" idx="2"/>
          </p:nvPr>
        </p:nvSpPr>
        <p:spPr/>
        <p:txBody>
          <a:bodyPr/>
          <a:lstStyle/>
          <a:p>
            <a:r>
              <a:rPr lang="en-US" dirty="0"/>
              <a:t>The inherit Value</a:t>
            </a:r>
          </a:p>
          <a:p>
            <a:pPr marL="139700" indent="0">
              <a:buNone/>
            </a:pPr>
            <a:r>
              <a:rPr lang="en-US" dirty="0"/>
              <a:t>This example lets the left margin of the &lt;p class="ex1"&gt; element be inherited from the parent element (&lt;div</a:t>
            </a:r>
            <a:r>
              <a:rPr lang="en-US" dirty="0" smtClean="0"/>
              <a:t>&gt;):</a:t>
            </a:r>
          </a:p>
          <a:p>
            <a:endParaRPr lang="en-US" dirty="0"/>
          </a:p>
          <a:p>
            <a:pPr marL="139700" indent="0">
              <a:buNone/>
            </a:pPr>
            <a:r>
              <a:rPr lang="en-US" dirty="0">
                <a:solidFill>
                  <a:srgbClr val="A52A2A"/>
                </a:solidFill>
                <a:latin typeface="Consolas" panose="020B0609020204030204" pitchFamily="49" charset="0"/>
              </a:rPr>
              <a:t>div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1px solid red</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margin-left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100px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a:solidFill>
                  <a:srgbClr val="A52A2A"/>
                </a:solidFill>
                <a:latin typeface="Consolas" panose="020B0609020204030204" pitchFamily="49" charset="0"/>
              </a:rPr>
              <a:t>p.ex1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margin-left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inherit</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049110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Padding</a:t>
            </a:r>
            <a:br>
              <a:rPr lang="en-US" dirty="0"/>
            </a:br>
            <a:endParaRPr lang="en-US" dirty="0"/>
          </a:p>
        </p:txBody>
      </p:sp>
      <p:sp>
        <p:nvSpPr>
          <p:cNvPr id="3" name="Text Placeholder 2"/>
          <p:cNvSpPr>
            <a:spLocks noGrp="1"/>
          </p:cNvSpPr>
          <p:nvPr>
            <p:ph type="body" idx="1"/>
          </p:nvPr>
        </p:nvSpPr>
        <p:spPr>
          <a:xfrm>
            <a:off x="311700" y="1152475"/>
            <a:ext cx="3999900" cy="2663067"/>
          </a:xfrm>
        </p:spPr>
        <p:txBody>
          <a:bodyPr/>
          <a:lstStyle/>
          <a:p>
            <a:r>
              <a:rPr lang="en-US" dirty="0"/>
              <a:t>The CSS </a:t>
            </a:r>
            <a:r>
              <a:rPr lang="en-US" dirty="0">
                <a:solidFill>
                  <a:srgbClr val="FF0000"/>
                </a:solidFill>
              </a:rPr>
              <a:t>padding</a:t>
            </a:r>
            <a:r>
              <a:rPr lang="en-US" dirty="0"/>
              <a:t> properties are used to generate space around an element's content, inside of any defined borders</a:t>
            </a:r>
            <a:r>
              <a:rPr lang="en-US" dirty="0" smtClean="0"/>
              <a:t>.</a:t>
            </a:r>
          </a:p>
          <a:p>
            <a:endParaRPr lang="en-US" dirty="0"/>
          </a:p>
          <a:p>
            <a:r>
              <a:rPr lang="en-US" dirty="0">
                <a:solidFill>
                  <a:srgbClr val="A52A2A"/>
                </a:solidFill>
                <a:latin typeface="Consolas" panose="020B0609020204030204" pitchFamily="49" charset="0"/>
              </a:rPr>
              <a:t>div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padding-top</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50px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padding-right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padding-bottom</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50px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padding-left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80px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smtClean="0">
                <a:solidFill>
                  <a:srgbClr val="000000"/>
                </a:solidFill>
                <a:latin typeface="Consolas" panose="020B0609020204030204" pitchFamily="49" charset="0"/>
              </a:rPr>
              <a:t>}</a:t>
            </a:r>
          </a:p>
          <a:p>
            <a:endParaRPr lang="en-US" dirty="0"/>
          </a:p>
        </p:txBody>
      </p:sp>
      <p:sp>
        <p:nvSpPr>
          <p:cNvPr id="4" name="Text Placeholder 3"/>
          <p:cNvSpPr>
            <a:spLocks noGrp="1"/>
          </p:cNvSpPr>
          <p:nvPr>
            <p:ph type="body" idx="2"/>
          </p:nvPr>
        </p:nvSpPr>
        <p:spPr>
          <a:xfrm>
            <a:off x="4832400" y="1152475"/>
            <a:ext cx="4103782" cy="3416400"/>
          </a:xfrm>
        </p:spPr>
        <p:txBody>
          <a:bodyPr/>
          <a:lstStyle/>
          <a:p>
            <a:r>
              <a:rPr lang="en-US" dirty="0"/>
              <a:t>Shorthand Property - (Top right bottom left)</a:t>
            </a:r>
          </a:p>
          <a:p>
            <a:pPr marL="139700" indent="0">
              <a:buNone/>
            </a:pPr>
            <a:endParaRPr lang="en-US" dirty="0" smtClean="0">
              <a:solidFill>
                <a:srgbClr val="A52A2A"/>
              </a:solidFill>
              <a:latin typeface="Consolas" panose="020B0609020204030204" pitchFamily="49" charset="0"/>
            </a:endParaRPr>
          </a:p>
          <a:p>
            <a:pPr marL="139700" indent="0">
              <a:buNone/>
            </a:pPr>
            <a:r>
              <a:rPr lang="en-US" dirty="0" smtClean="0">
                <a:solidFill>
                  <a:srgbClr val="A52A2A"/>
                </a:solidFill>
                <a:latin typeface="Consolas" panose="020B0609020204030204" pitchFamily="49" charset="0"/>
              </a:rPr>
              <a:t>div</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padding</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25px 50px 75px 100px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pic>
        <p:nvPicPr>
          <p:cNvPr id="8" name="Picture 7"/>
          <p:cNvPicPr>
            <a:picLocks noChangeAspect="1"/>
          </p:cNvPicPr>
          <p:nvPr/>
        </p:nvPicPr>
        <p:blipFill>
          <a:blip r:embed="rId2"/>
          <a:stretch>
            <a:fillRect/>
          </a:stretch>
        </p:blipFill>
        <p:spPr>
          <a:xfrm>
            <a:off x="5841085" y="2473094"/>
            <a:ext cx="2838450" cy="1257300"/>
          </a:xfrm>
          <a:prstGeom prst="rect">
            <a:avLst/>
          </a:prstGeom>
        </p:spPr>
      </p:pic>
      <p:pic>
        <p:nvPicPr>
          <p:cNvPr id="9" name="Picture 8"/>
          <p:cNvPicPr>
            <a:picLocks noChangeAspect="1"/>
          </p:cNvPicPr>
          <p:nvPr/>
        </p:nvPicPr>
        <p:blipFill>
          <a:blip r:embed="rId3"/>
          <a:stretch>
            <a:fillRect/>
          </a:stretch>
        </p:blipFill>
        <p:spPr>
          <a:xfrm>
            <a:off x="5841085" y="4006483"/>
            <a:ext cx="2591979" cy="1036792"/>
          </a:xfrm>
          <a:prstGeom prst="rect">
            <a:avLst/>
          </a:prstGeom>
        </p:spPr>
      </p:pic>
      <p:sp>
        <p:nvSpPr>
          <p:cNvPr id="11" name="Rectangle 10"/>
          <p:cNvSpPr/>
          <p:nvPr/>
        </p:nvSpPr>
        <p:spPr>
          <a:xfrm>
            <a:off x="3049518" y="4047825"/>
            <a:ext cx="2791567" cy="954107"/>
          </a:xfrm>
          <a:prstGeom prst="rect">
            <a:avLst/>
          </a:prstGeom>
        </p:spPr>
        <p:txBody>
          <a:bodyPr wrap="square">
            <a:spAutoFit/>
          </a:bodyPr>
          <a:lstStyle/>
          <a:p>
            <a:r>
              <a:rPr lang="en-US" dirty="0">
                <a:solidFill>
                  <a:srgbClr val="A52A2A"/>
                </a:solidFill>
                <a:latin typeface="Consolas" panose="020B0609020204030204" pitchFamily="49" charset="0"/>
              </a:rPr>
              <a:t>div</a:t>
            </a:r>
            <a:r>
              <a:rPr lang="en-US" dirty="0"/>
              <a:t> {</a:t>
            </a:r>
          </a:p>
          <a:p>
            <a:r>
              <a:rPr lang="en-US" dirty="0"/>
              <a:t>  </a:t>
            </a:r>
            <a:r>
              <a:rPr lang="en-US" dirty="0">
                <a:solidFill>
                  <a:srgbClr val="FF0000"/>
                </a:solidFill>
                <a:latin typeface="Consolas" panose="020B0609020204030204" pitchFamily="49" charset="0"/>
              </a:rPr>
              <a:t>padding</a:t>
            </a:r>
            <a:r>
              <a:rPr lang="en-US" dirty="0"/>
              <a:t>: </a:t>
            </a:r>
            <a:r>
              <a:rPr lang="en-US" dirty="0">
                <a:solidFill>
                  <a:srgbClr val="0000CD"/>
                </a:solidFill>
                <a:latin typeface="Consolas" panose="020B0609020204030204" pitchFamily="49" charset="0"/>
              </a:rPr>
              <a:t>70px</a:t>
            </a:r>
            <a:r>
              <a:rPr lang="en-US" dirty="0"/>
              <a:t>;</a:t>
            </a:r>
          </a:p>
          <a:p>
            <a:r>
              <a:rPr lang="en-US" dirty="0"/>
              <a:t>  </a:t>
            </a:r>
            <a:r>
              <a:rPr lang="en-US" dirty="0">
                <a:solidFill>
                  <a:srgbClr val="FF0000"/>
                </a:solidFill>
                <a:latin typeface="Consolas" panose="020B0609020204030204" pitchFamily="49" charset="0"/>
              </a:rPr>
              <a:t>border</a:t>
            </a:r>
            <a:r>
              <a:rPr lang="en-US" dirty="0"/>
              <a:t>: </a:t>
            </a:r>
            <a:r>
              <a:rPr lang="en-US" dirty="0">
                <a:solidFill>
                  <a:srgbClr val="0000CD"/>
                </a:solidFill>
                <a:latin typeface="Consolas" panose="020B0609020204030204" pitchFamily="49" charset="0"/>
              </a:rPr>
              <a:t>1px solid #4CAF50</a:t>
            </a:r>
            <a:r>
              <a:rPr lang="en-US" dirty="0"/>
              <a:t>;</a:t>
            </a:r>
          </a:p>
          <a:p>
            <a:r>
              <a:rPr lang="en-US" dirty="0"/>
              <a:t>}</a:t>
            </a:r>
          </a:p>
        </p:txBody>
      </p:sp>
    </p:spTree>
    <p:extLst>
      <p:ext uri="{BB962C8B-B14F-4D97-AF65-F5344CB8AC3E}">
        <p14:creationId xmlns:p14="http://schemas.microsoft.com/office/powerpoint/2010/main" val="7140588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 vs Padding</a:t>
            </a:r>
            <a:endParaRPr lang="en-US" dirty="0"/>
          </a:p>
        </p:txBody>
      </p:sp>
      <p:pic>
        <p:nvPicPr>
          <p:cNvPr id="5" name="Picture 7" descr="https://www.tutorialdocs.com/upload/2018/03/css-margin-pad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2255" y="1645921"/>
            <a:ext cx="4239490" cy="2119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606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Height and Width</a:t>
            </a:r>
            <a:br>
              <a:rPr lang="en-US" dirty="0"/>
            </a:br>
            <a:endParaRPr lang="en-US" dirty="0"/>
          </a:p>
        </p:txBody>
      </p:sp>
      <p:sp>
        <p:nvSpPr>
          <p:cNvPr id="3" name="Text Placeholder 2"/>
          <p:cNvSpPr>
            <a:spLocks noGrp="1"/>
          </p:cNvSpPr>
          <p:nvPr>
            <p:ph type="body" idx="1"/>
          </p:nvPr>
        </p:nvSpPr>
        <p:spPr/>
        <p:txBody>
          <a:bodyPr/>
          <a:lstStyle/>
          <a:p>
            <a:r>
              <a:rPr lang="en-US" dirty="0"/>
              <a:t>The </a:t>
            </a:r>
            <a:r>
              <a:rPr lang="en-US" dirty="0">
                <a:solidFill>
                  <a:srgbClr val="FF0000"/>
                </a:solidFill>
              </a:rPr>
              <a:t>height</a:t>
            </a:r>
            <a:r>
              <a:rPr lang="en-US" dirty="0"/>
              <a:t> and </a:t>
            </a:r>
            <a:r>
              <a:rPr lang="en-US" dirty="0">
                <a:solidFill>
                  <a:srgbClr val="FF0000"/>
                </a:solidFill>
              </a:rPr>
              <a:t>width</a:t>
            </a:r>
            <a:r>
              <a:rPr lang="en-US" dirty="0"/>
              <a:t> properties are used to set the height and width of an </a:t>
            </a:r>
            <a:r>
              <a:rPr lang="en-US" dirty="0" smtClean="0"/>
              <a:t>element.</a:t>
            </a:r>
          </a:p>
          <a:p>
            <a:r>
              <a:rPr lang="en-US" dirty="0">
                <a:solidFill>
                  <a:srgbClr val="A52A2A"/>
                </a:solidFill>
                <a:latin typeface="Consolas" panose="020B0609020204030204" pitchFamily="49" charset="0"/>
              </a:rPr>
              <a:t>div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height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200px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width</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50%</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background-color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t>
            </a:r>
            <a:r>
              <a:rPr lang="en-US" dirty="0" err="1">
                <a:solidFill>
                  <a:srgbClr val="0000CD"/>
                </a:solidFill>
                <a:latin typeface="Consolas" panose="020B0609020204030204" pitchFamily="49" charset="0"/>
              </a:rPr>
              <a:t>powderblue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pic>
        <p:nvPicPr>
          <p:cNvPr id="8" name="Picture 7"/>
          <p:cNvPicPr>
            <a:picLocks noChangeAspect="1"/>
          </p:cNvPicPr>
          <p:nvPr/>
        </p:nvPicPr>
        <p:blipFill>
          <a:blip r:embed="rId2"/>
          <a:stretch>
            <a:fillRect/>
          </a:stretch>
        </p:blipFill>
        <p:spPr>
          <a:xfrm>
            <a:off x="4927350" y="1260475"/>
            <a:ext cx="3810000" cy="1600200"/>
          </a:xfrm>
          <a:prstGeom prst="rect">
            <a:avLst/>
          </a:prstGeom>
        </p:spPr>
      </p:pic>
    </p:spTree>
    <p:extLst>
      <p:ext uri="{BB962C8B-B14F-4D97-AF65-F5344CB8AC3E}">
        <p14:creationId xmlns:p14="http://schemas.microsoft.com/office/powerpoint/2010/main" val="26286110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Box Model</a:t>
            </a:r>
            <a:br>
              <a:rPr lang="en-US" dirty="0"/>
            </a:br>
            <a:endParaRPr lang="en-US" dirty="0"/>
          </a:p>
        </p:txBody>
      </p:sp>
      <p:sp>
        <p:nvSpPr>
          <p:cNvPr id="3" name="Text Placeholder 2"/>
          <p:cNvSpPr>
            <a:spLocks noGrp="1"/>
          </p:cNvSpPr>
          <p:nvPr>
            <p:ph type="body" idx="1"/>
          </p:nvPr>
        </p:nvSpPr>
        <p:spPr>
          <a:xfrm>
            <a:off x="422470" y="1090476"/>
            <a:ext cx="3978641" cy="1486469"/>
          </a:xfrm>
        </p:spPr>
        <p:txBody>
          <a:bodyPr/>
          <a:lstStyle/>
          <a:p>
            <a:r>
              <a:rPr lang="en-US" sz="1200" dirty="0"/>
              <a:t>All HTML elements can be considered as boxes. In CSS, the term "box model" is used when talking about design and </a:t>
            </a:r>
            <a:r>
              <a:rPr lang="en-US" sz="1200" dirty="0" smtClean="0"/>
              <a:t>layout.</a:t>
            </a:r>
            <a:br>
              <a:rPr lang="en-US" sz="1200" dirty="0" smtClean="0"/>
            </a:br>
            <a:endParaRPr lang="en-US" sz="1200" dirty="0" smtClean="0"/>
          </a:p>
        </p:txBody>
      </p:sp>
      <p:pic>
        <p:nvPicPr>
          <p:cNvPr id="6" name="Picture 5"/>
          <p:cNvPicPr>
            <a:picLocks noChangeAspect="1"/>
          </p:cNvPicPr>
          <p:nvPr/>
        </p:nvPicPr>
        <p:blipFill rotWithShape="1">
          <a:blip r:embed="rId2"/>
          <a:srcRect t="2642"/>
          <a:stretch/>
        </p:blipFill>
        <p:spPr>
          <a:xfrm>
            <a:off x="5603437" y="2926078"/>
            <a:ext cx="2645771" cy="2043423"/>
          </a:xfrm>
          <a:prstGeom prst="rect">
            <a:avLst/>
          </a:prstGeom>
        </p:spPr>
      </p:pic>
      <p:sp>
        <p:nvSpPr>
          <p:cNvPr id="7" name="Text Placeholder 2"/>
          <p:cNvSpPr>
            <a:spLocks noGrp="1"/>
          </p:cNvSpPr>
          <p:nvPr>
            <p:ph type="body" idx="1"/>
          </p:nvPr>
        </p:nvSpPr>
        <p:spPr>
          <a:xfrm>
            <a:off x="4662028" y="1152475"/>
            <a:ext cx="3999900" cy="3416400"/>
          </a:xfrm>
        </p:spPr>
        <p:txBody>
          <a:bodyPr/>
          <a:lstStyle/>
          <a:p>
            <a:r>
              <a:rPr lang="en-US" dirty="0" smtClean="0">
                <a:solidFill>
                  <a:srgbClr val="A52A2A"/>
                </a:solidFill>
                <a:latin typeface="Consolas" panose="020B0609020204030204" pitchFamily="49" charset="0"/>
              </a:rPr>
              <a:t>div</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width</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300px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15px solid green</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padding</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50px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margin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20px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pic>
        <p:nvPicPr>
          <p:cNvPr id="8" name="Picture 7"/>
          <p:cNvPicPr>
            <a:picLocks noChangeAspect="1"/>
          </p:cNvPicPr>
          <p:nvPr/>
        </p:nvPicPr>
        <p:blipFill>
          <a:blip r:embed="rId3"/>
          <a:stretch>
            <a:fillRect/>
          </a:stretch>
        </p:blipFill>
        <p:spPr>
          <a:xfrm>
            <a:off x="543482" y="2020655"/>
            <a:ext cx="3857629" cy="1810845"/>
          </a:xfrm>
          <a:prstGeom prst="rect">
            <a:avLst/>
          </a:prstGeom>
        </p:spPr>
      </p:pic>
      <p:sp>
        <p:nvSpPr>
          <p:cNvPr id="9" name="Rectangle 8"/>
          <p:cNvSpPr/>
          <p:nvPr/>
        </p:nvSpPr>
        <p:spPr>
          <a:xfrm>
            <a:off x="543482" y="3947789"/>
            <a:ext cx="4572000" cy="707886"/>
          </a:xfrm>
          <a:prstGeom prst="rect">
            <a:avLst/>
          </a:prstGeom>
        </p:spPr>
        <p:txBody>
          <a:bodyPr>
            <a:spAutoFit/>
          </a:bodyPr>
          <a:lstStyle/>
          <a:p>
            <a:pPr marL="139700" indent="0">
              <a:buNone/>
            </a:pPr>
            <a:r>
              <a:rPr lang="en-US" sz="1000" b="1" dirty="0">
                <a:solidFill>
                  <a:schemeClr val="dk2"/>
                </a:solidFill>
              </a:rPr>
              <a:t>Content</a:t>
            </a:r>
            <a:r>
              <a:rPr lang="en-US" sz="1000" dirty="0">
                <a:solidFill>
                  <a:schemeClr val="dk2"/>
                </a:solidFill>
              </a:rPr>
              <a:t> - The content of the box, where text and images appear</a:t>
            </a:r>
            <a:br>
              <a:rPr lang="en-US" sz="1000" dirty="0">
                <a:solidFill>
                  <a:schemeClr val="dk2"/>
                </a:solidFill>
              </a:rPr>
            </a:br>
            <a:r>
              <a:rPr lang="en-US" sz="1000" b="1" dirty="0">
                <a:solidFill>
                  <a:schemeClr val="dk2"/>
                </a:solidFill>
              </a:rPr>
              <a:t>Padding</a:t>
            </a:r>
            <a:r>
              <a:rPr lang="en-US" sz="1000" dirty="0">
                <a:solidFill>
                  <a:schemeClr val="dk2"/>
                </a:solidFill>
              </a:rPr>
              <a:t> - Clears an area around the content. The padding is transparent</a:t>
            </a:r>
            <a:br>
              <a:rPr lang="en-US" sz="1000" dirty="0">
                <a:solidFill>
                  <a:schemeClr val="dk2"/>
                </a:solidFill>
              </a:rPr>
            </a:br>
            <a:r>
              <a:rPr lang="en-US" sz="1000" b="1" dirty="0">
                <a:solidFill>
                  <a:schemeClr val="dk2"/>
                </a:solidFill>
              </a:rPr>
              <a:t>Border</a:t>
            </a:r>
            <a:r>
              <a:rPr lang="en-US" sz="1000" dirty="0">
                <a:solidFill>
                  <a:schemeClr val="dk2"/>
                </a:solidFill>
              </a:rPr>
              <a:t> - A border that goes around the padding and content</a:t>
            </a:r>
            <a:br>
              <a:rPr lang="en-US" sz="1000" dirty="0">
                <a:solidFill>
                  <a:schemeClr val="dk2"/>
                </a:solidFill>
              </a:rPr>
            </a:br>
            <a:r>
              <a:rPr lang="en-US" sz="1000" b="1" dirty="0">
                <a:solidFill>
                  <a:schemeClr val="dk2"/>
                </a:solidFill>
              </a:rPr>
              <a:t>Margin</a:t>
            </a:r>
            <a:r>
              <a:rPr lang="en-US" sz="1000" dirty="0">
                <a:solidFill>
                  <a:schemeClr val="dk2"/>
                </a:solidFill>
              </a:rPr>
              <a:t> - Clears an area outside the border. The margin is transparent</a:t>
            </a:r>
          </a:p>
        </p:txBody>
      </p:sp>
    </p:spTree>
    <p:extLst>
      <p:ext uri="{BB962C8B-B14F-4D97-AF65-F5344CB8AC3E}">
        <p14:creationId xmlns:p14="http://schemas.microsoft.com/office/powerpoint/2010/main" val="26229787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Box Model</a:t>
            </a:r>
            <a:endParaRPr lang="en-US" dirty="0"/>
          </a:p>
        </p:txBody>
      </p:sp>
      <p:pic>
        <p:nvPicPr>
          <p:cNvPr id="19458" name="Picture 2" descr="Understanding CSS Box Modal - Tutorial Republ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499" y="1092249"/>
            <a:ext cx="3476625" cy="3476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9839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Outline</a:t>
            </a:r>
            <a:br>
              <a:rPr lang="en-US" dirty="0"/>
            </a:br>
            <a:endParaRPr lang="en-US" dirty="0"/>
          </a:p>
        </p:txBody>
      </p:sp>
      <p:sp>
        <p:nvSpPr>
          <p:cNvPr id="3" name="Text Placeholder 2"/>
          <p:cNvSpPr>
            <a:spLocks noGrp="1"/>
          </p:cNvSpPr>
          <p:nvPr>
            <p:ph type="body" idx="1"/>
          </p:nvPr>
        </p:nvSpPr>
        <p:spPr/>
        <p:txBody>
          <a:bodyPr/>
          <a:lstStyle/>
          <a:p>
            <a:r>
              <a:rPr lang="en-US" dirty="0"/>
              <a:t>An outline is a line that is drawn around elements, OUTSIDE the borders, to make the element "stand out".</a:t>
            </a:r>
          </a:p>
        </p:txBody>
      </p:sp>
      <p:sp>
        <p:nvSpPr>
          <p:cNvPr id="4" name="Text Placeholder 3"/>
          <p:cNvSpPr>
            <a:spLocks noGrp="1"/>
          </p:cNvSpPr>
          <p:nvPr>
            <p:ph type="body" idx="2"/>
          </p:nvPr>
        </p:nvSpPr>
        <p:spPr/>
        <p:txBody>
          <a:bodyPr/>
          <a:lstStyle/>
          <a:p>
            <a:r>
              <a:rPr lang="en-US" dirty="0"/>
              <a:t>outline-style</a:t>
            </a:r>
          </a:p>
          <a:p>
            <a:r>
              <a:rPr lang="en-US" dirty="0"/>
              <a:t>outline-color</a:t>
            </a:r>
          </a:p>
          <a:p>
            <a:r>
              <a:rPr lang="en-US" dirty="0"/>
              <a:t>outline-width</a:t>
            </a:r>
          </a:p>
          <a:p>
            <a:r>
              <a:rPr lang="en-US" dirty="0"/>
              <a:t>outline-offset</a:t>
            </a:r>
          </a:p>
          <a:p>
            <a:r>
              <a:rPr lang="en-US" dirty="0" smtClean="0"/>
              <a:t>Outline</a:t>
            </a:r>
          </a:p>
          <a:p>
            <a:endParaRPr lang="en-US" dirty="0"/>
          </a:p>
          <a:p>
            <a:endParaRPr lang="en-US" dirty="0"/>
          </a:p>
        </p:txBody>
      </p:sp>
      <p:pic>
        <p:nvPicPr>
          <p:cNvPr id="5" name="Picture 4"/>
          <p:cNvPicPr>
            <a:picLocks noChangeAspect="1"/>
          </p:cNvPicPr>
          <p:nvPr/>
        </p:nvPicPr>
        <p:blipFill>
          <a:blip r:embed="rId2"/>
          <a:stretch>
            <a:fillRect/>
          </a:stretch>
        </p:blipFill>
        <p:spPr>
          <a:xfrm>
            <a:off x="311700" y="2351628"/>
            <a:ext cx="4178048" cy="1987615"/>
          </a:xfrm>
          <a:prstGeom prst="rect">
            <a:avLst/>
          </a:prstGeom>
        </p:spPr>
      </p:pic>
      <p:sp>
        <p:nvSpPr>
          <p:cNvPr id="7" name="Rectangle 6"/>
          <p:cNvSpPr/>
          <p:nvPr/>
        </p:nvSpPr>
        <p:spPr>
          <a:xfrm>
            <a:off x="5010548" y="2545216"/>
            <a:ext cx="3676252" cy="1600438"/>
          </a:xfrm>
          <a:prstGeom prst="rect">
            <a:avLst/>
          </a:prstGeom>
        </p:spPr>
        <p:txBody>
          <a:bodyPr wrap="square">
            <a:spAutoFit/>
          </a:bodyPr>
          <a:lstStyle/>
          <a:p>
            <a:r>
              <a:rPr lang="en-US" dirty="0">
                <a:solidFill>
                  <a:srgbClr val="A52A2A"/>
                </a:solidFill>
                <a:latin typeface="Consolas" panose="020B0609020204030204" pitchFamily="49" charset="0"/>
              </a:rPr>
              <a:t>p </a:t>
            </a:r>
            <a:r>
              <a:rPr lang="en-US" dirty="0"/>
              <a:t>{</a:t>
            </a:r>
          </a:p>
          <a:p>
            <a:r>
              <a:rPr lang="en-US" dirty="0"/>
              <a:t>  </a:t>
            </a:r>
            <a:r>
              <a:rPr lang="en-US" dirty="0">
                <a:solidFill>
                  <a:srgbClr val="FF0000"/>
                </a:solidFill>
                <a:latin typeface="Consolas" panose="020B0609020204030204" pitchFamily="49" charset="0"/>
              </a:rPr>
              <a:t>border</a:t>
            </a:r>
            <a:r>
              <a:rPr lang="en-US" dirty="0"/>
              <a:t>: </a:t>
            </a:r>
            <a:r>
              <a:rPr lang="en-US" dirty="0">
                <a:solidFill>
                  <a:srgbClr val="0000CD"/>
                </a:solidFill>
                <a:latin typeface="Consolas" panose="020B0609020204030204" pitchFamily="49" charset="0"/>
              </a:rPr>
              <a:t>2px solid black</a:t>
            </a:r>
            <a:r>
              <a:rPr lang="en-US" dirty="0"/>
              <a:t>;</a:t>
            </a:r>
          </a:p>
          <a:p>
            <a:r>
              <a:rPr lang="en-US" dirty="0"/>
              <a:t>  </a:t>
            </a:r>
            <a:r>
              <a:rPr lang="en-US" dirty="0">
                <a:solidFill>
                  <a:srgbClr val="FF0000"/>
                </a:solidFill>
                <a:latin typeface="Consolas" panose="020B0609020204030204" pitchFamily="49" charset="0"/>
              </a:rPr>
              <a:t>outline</a:t>
            </a:r>
            <a:r>
              <a:rPr lang="en-US" dirty="0"/>
              <a:t>: </a:t>
            </a:r>
            <a:r>
              <a:rPr lang="en-US" dirty="0">
                <a:solidFill>
                  <a:srgbClr val="0000CD"/>
                </a:solidFill>
                <a:latin typeface="Consolas" panose="020B0609020204030204" pitchFamily="49" charset="0"/>
              </a:rPr>
              <a:t>#4CAF50 solid 10px</a:t>
            </a:r>
            <a:r>
              <a:rPr lang="en-US" dirty="0"/>
              <a:t>;</a:t>
            </a:r>
          </a:p>
          <a:p>
            <a:r>
              <a:rPr lang="en-US" dirty="0"/>
              <a:t>  </a:t>
            </a:r>
            <a:r>
              <a:rPr lang="en-US" dirty="0">
                <a:solidFill>
                  <a:srgbClr val="FF0000"/>
                </a:solidFill>
                <a:latin typeface="Consolas" panose="020B0609020204030204" pitchFamily="49" charset="0"/>
              </a:rPr>
              <a:t>margin</a:t>
            </a:r>
            <a:r>
              <a:rPr lang="en-US" dirty="0"/>
              <a:t>: </a:t>
            </a:r>
            <a:r>
              <a:rPr lang="en-US" dirty="0">
                <a:solidFill>
                  <a:srgbClr val="0000CD"/>
                </a:solidFill>
                <a:latin typeface="Consolas" panose="020B0609020204030204" pitchFamily="49" charset="0"/>
              </a:rPr>
              <a:t>auto</a:t>
            </a:r>
            <a:r>
              <a:rPr lang="en-US" dirty="0"/>
              <a:t>;  </a:t>
            </a:r>
          </a:p>
          <a:p>
            <a:r>
              <a:rPr lang="en-US" dirty="0"/>
              <a:t>  </a:t>
            </a:r>
            <a:r>
              <a:rPr lang="en-US" dirty="0">
                <a:solidFill>
                  <a:srgbClr val="FF0000"/>
                </a:solidFill>
                <a:latin typeface="Consolas" panose="020B0609020204030204" pitchFamily="49" charset="0"/>
              </a:rPr>
              <a:t>padding</a:t>
            </a:r>
            <a:r>
              <a:rPr lang="en-US" dirty="0"/>
              <a:t>: </a:t>
            </a:r>
            <a:r>
              <a:rPr lang="en-US" dirty="0">
                <a:solidFill>
                  <a:srgbClr val="0000CD"/>
                </a:solidFill>
                <a:latin typeface="Consolas" panose="020B0609020204030204" pitchFamily="49" charset="0"/>
              </a:rPr>
              <a:t>20px</a:t>
            </a:r>
            <a:r>
              <a:rPr lang="en-US" dirty="0"/>
              <a:t>;</a:t>
            </a:r>
          </a:p>
          <a:p>
            <a:r>
              <a:rPr lang="en-US" dirty="0"/>
              <a:t>  </a:t>
            </a:r>
            <a:r>
              <a:rPr lang="en-US" dirty="0">
                <a:solidFill>
                  <a:srgbClr val="FF0000"/>
                </a:solidFill>
                <a:latin typeface="Consolas" panose="020B0609020204030204" pitchFamily="49" charset="0"/>
              </a:rPr>
              <a:t>text-align</a:t>
            </a:r>
            <a:r>
              <a:rPr lang="en-US" dirty="0"/>
              <a:t>: </a:t>
            </a:r>
            <a:r>
              <a:rPr lang="en-US" dirty="0">
                <a:solidFill>
                  <a:srgbClr val="0000CD"/>
                </a:solidFill>
                <a:latin typeface="Consolas" panose="020B0609020204030204" pitchFamily="49" charset="0"/>
              </a:rPr>
              <a:t>center</a:t>
            </a:r>
            <a:r>
              <a:rPr lang="en-US" dirty="0"/>
              <a:t>;</a:t>
            </a:r>
          </a:p>
          <a:p>
            <a:r>
              <a:rPr lang="en-US" dirty="0"/>
              <a:t>}</a:t>
            </a:r>
          </a:p>
        </p:txBody>
      </p:sp>
      <p:pic>
        <p:nvPicPr>
          <p:cNvPr id="8" name="Picture 7"/>
          <p:cNvPicPr>
            <a:picLocks noChangeAspect="1"/>
          </p:cNvPicPr>
          <p:nvPr/>
        </p:nvPicPr>
        <p:blipFill rotWithShape="1">
          <a:blip r:embed="rId3"/>
          <a:srcRect l="672" r="831"/>
          <a:stretch/>
        </p:blipFill>
        <p:spPr>
          <a:xfrm>
            <a:off x="4713316" y="4235500"/>
            <a:ext cx="4231179" cy="666750"/>
          </a:xfrm>
          <a:prstGeom prst="rect">
            <a:avLst/>
          </a:prstGeom>
        </p:spPr>
      </p:pic>
    </p:spTree>
    <p:extLst>
      <p:ext uri="{BB962C8B-B14F-4D97-AF65-F5344CB8AC3E}">
        <p14:creationId xmlns:p14="http://schemas.microsoft.com/office/powerpoint/2010/main" val="40625728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idx="2"/>
          </p:nvPr>
        </p:nvSpPr>
        <p:spPr/>
        <p:txBody>
          <a:bodyPr/>
          <a:lstStyle/>
          <a:p>
            <a:endParaRPr lang="en-US" dirty="0"/>
          </a:p>
        </p:txBody>
      </p:sp>
      <p:pic>
        <p:nvPicPr>
          <p:cNvPr id="23554" name="Picture 2" descr="Assignment 2 &amp; 3: 2014"/>
          <p:cNvPicPr>
            <a:picLocks noChangeAspect="1" noChangeArrowheads="1"/>
          </p:cNvPicPr>
          <p:nvPr/>
        </p:nvPicPr>
        <p:blipFill rotWithShape="1">
          <a:blip r:embed="rId2">
            <a:extLst>
              <a:ext uri="{28A0092B-C50C-407E-A947-70E740481C1C}">
                <a14:useLocalDpi xmlns:a14="http://schemas.microsoft.com/office/drawing/2010/main" val="0"/>
              </a:ext>
            </a:extLst>
          </a:blip>
          <a:srcRect l="3484" t="11492" r="14849"/>
          <a:stretch/>
        </p:blipFill>
        <p:spPr bwMode="auto">
          <a:xfrm>
            <a:off x="1720735" y="1376585"/>
            <a:ext cx="4871258" cy="2968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9031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a:t>
            </a:r>
            <a:br>
              <a:rPr lang="en-US" dirty="0"/>
            </a:br>
            <a:endParaRPr lang="en-US" dirty="0"/>
          </a:p>
        </p:txBody>
      </p:sp>
      <p:sp>
        <p:nvSpPr>
          <p:cNvPr id="3" name="Text Placeholder 2"/>
          <p:cNvSpPr>
            <a:spLocks noGrp="1"/>
          </p:cNvSpPr>
          <p:nvPr>
            <p:ph type="body" idx="1"/>
          </p:nvPr>
        </p:nvSpPr>
        <p:spPr/>
        <p:txBody>
          <a:bodyPr/>
          <a:lstStyle/>
          <a:p>
            <a:r>
              <a:rPr lang="en-US" dirty="0"/>
              <a:t>Text Color</a:t>
            </a:r>
          </a:p>
          <a:p>
            <a:r>
              <a:rPr lang="en-US" dirty="0" smtClean="0">
                <a:solidFill>
                  <a:srgbClr val="A52A2A"/>
                </a:solidFill>
                <a:latin typeface="Consolas" panose="020B0609020204030204" pitchFamily="49" charset="0"/>
              </a:rPr>
              <a:t>h1</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color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green</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smtClean="0">
                <a:solidFill>
                  <a:srgbClr val="000000"/>
                </a:solidFill>
                <a:latin typeface="Consolas" panose="020B0609020204030204" pitchFamily="49" charset="0"/>
              </a:rPr>
              <a:t>}</a:t>
            </a:r>
          </a:p>
          <a:p>
            <a:r>
              <a:rPr lang="en-US" dirty="0"/>
              <a:t>Text Color and Background Color</a:t>
            </a:r>
          </a:p>
          <a:p>
            <a:r>
              <a:rPr lang="en-US" dirty="0">
                <a:solidFill>
                  <a:srgbClr val="A52A2A"/>
                </a:solidFill>
                <a:latin typeface="Consolas" panose="020B0609020204030204" pitchFamily="49" charset="0"/>
              </a:rPr>
              <a:t>h1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background-color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black</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color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white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smtClean="0">
                <a:solidFill>
                  <a:srgbClr val="000000"/>
                </a:solidFill>
                <a:latin typeface="Consolas" panose="020B0609020204030204" pitchFamily="49" charset="0"/>
              </a:rPr>
              <a:t>}</a:t>
            </a:r>
          </a:p>
        </p:txBody>
      </p:sp>
      <p:sp>
        <p:nvSpPr>
          <p:cNvPr id="4" name="Text Placeholder 3"/>
          <p:cNvSpPr>
            <a:spLocks noGrp="1"/>
          </p:cNvSpPr>
          <p:nvPr>
            <p:ph type="body" idx="2"/>
          </p:nvPr>
        </p:nvSpPr>
        <p:spPr/>
        <p:txBody>
          <a:bodyPr/>
          <a:lstStyle/>
          <a:p>
            <a:r>
              <a:rPr lang="en-US" dirty="0"/>
              <a:t>Text Alignment</a:t>
            </a:r>
          </a:p>
          <a:p>
            <a:r>
              <a:rPr lang="en-US" dirty="0">
                <a:solidFill>
                  <a:srgbClr val="A52A2A"/>
                </a:solidFill>
                <a:latin typeface="Consolas" panose="020B0609020204030204" pitchFamily="49" charset="0"/>
              </a:rPr>
              <a:t>h1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text-align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center</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a:solidFill>
                  <a:srgbClr val="A52A2A"/>
                </a:solidFill>
                <a:latin typeface="Consolas" panose="020B0609020204030204" pitchFamily="49" charset="0"/>
              </a:rPr>
              <a:t>h2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text-align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left</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a:solidFill>
                  <a:srgbClr val="A52A2A"/>
                </a:solidFill>
                <a:latin typeface="Consolas" panose="020B0609020204030204" pitchFamily="49" charset="0"/>
              </a:rPr>
              <a:t>h3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text-align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right</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a:p>
            <a:r>
              <a:rPr lang="en-US" dirty="0">
                <a:solidFill>
                  <a:srgbClr val="A52A2A"/>
                </a:solidFill>
                <a:latin typeface="Consolas" panose="020B0609020204030204" pitchFamily="49" charset="0"/>
              </a:rPr>
              <a:t>div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text-align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justify</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42518945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Decoration</a:t>
            </a:r>
            <a:br>
              <a:rPr lang="en-US" dirty="0"/>
            </a:br>
            <a:endParaRPr lang="en-US" dirty="0"/>
          </a:p>
        </p:txBody>
      </p:sp>
      <p:sp>
        <p:nvSpPr>
          <p:cNvPr id="3" name="Text Placeholder 2"/>
          <p:cNvSpPr>
            <a:spLocks noGrp="1"/>
          </p:cNvSpPr>
          <p:nvPr>
            <p:ph type="body" idx="1"/>
          </p:nvPr>
        </p:nvSpPr>
        <p:spPr/>
        <p:txBody>
          <a:bodyPr/>
          <a:lstStyle/>
          <a:p>
            <a:r>
              <a:rPr lang="en-US" dirty="0">
                <a:solidFill>
                  <a:srgbClr val="A52A2A"/>
                </a:solidFill>
                <a:latin typeface="Consolas" panose="020B0609020204030204" pitchFamily="49" charset="0"/>
              </a:rPr>
              <a:t>a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text-decoration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none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smtClean="0">
                <a:solidFill>
                  <a:srgbClr val="000000"/>
                </a:solidFill>
                <a:latin typeface="Consolas" panose="020B0609020204030204" pitchFamily="49" charset="0"/>
              </a:rPr>
              <a:t>}</a:t>
            </a:r>
          </a:p>
          <a:p>
            <a:r>
              <a:rPr lang="en-US" dirty="0">
                <a:solidFill>
                  <a:srgbClr val="A52A2A"/>
                </a:solidFill>
                <a:latin typeface="Consolas" panose="020B0609020204030204" pitchFamily="49" charset="0"/>
              </a:rPr>
              <a:t>h1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text-decoration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t>
            </a:r>
            <a:r>
              <a:rPr lang="en-US" dirty="0" err="1">
                <a:solidFill>
                  <a:srgbClr val="0000CD"/>
                </a:solidFill>
                <a:latin typeface="Consolas" panose="020B0609020204030204" pitchFamily="49" charset="0"/>
              </a:rPr>
              <a:t>overline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a:solidFill>
                  <a:srgbClr val="A52A2A"/>
                </a:solidFill>
                <a:latin typeface="Consolas" panose="020B0609020204030204" pitchFamily="49" charset="0"/>
              </a:rPr>
              <a:t>h2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text-decoration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line-through</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a:solidFill>
                  <a:srgbClr val="A52A2A"/>
                </a:solidFill>
                <a:latin typeface="Consolas" panose="020B0609020204030204" pitchFamily="49" charset="0"/>
              </a:rPr>
              <a:t>h3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text-decoration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underline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pic>
        <p:nvPicPr>
          <p:cNvPr id="5" name="Picture 4"/>
          <p:cNvPicPr>
            <a:picLocks noChangeAspect="1"/>
          </p:cNvPicPr>
          <p:nvPr/>
        </p:nvPicPr>
        <p:blipFill>
          <a:blip r:embed="rId2"/>
          <a:stretch>
            <a:fillRect/>
          </a:stretch>
        </p:blipFill>
        <p:spPr>
          <a:xfrm>
            <a:off x="5092739" y="1246217"/>
            <a:ext cx="1781175" cy="1104900"/>
          </a:xfrm>
          <a:prstGeom prst="rect">
            <a:avLst/>
          </a:prstGeom>
        </p:spPr>
      </p:pic>
    </p:spTree>
    <p:extLst>
      <p:ext uri="{BB962C8B-B14F-4D97-AF65-F5344CB8AC3E}">
        <p14:creationId xmlns:p14="http://schemas.microsoft.com/office/powerpoint/2010/main" val="289706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7" name="Google Shape;77;p1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Transformation</a:t>
            </a:r>
            <a:br>
              <a:rPr lang="en-US" dirty="0"/>
            </a:br>
            <a:endParaRPr lang="en-US" dirty="0"/>
          </a:p>
        </p:txBody>
      </p:sp>
      <p:sp>
        <p:nvSpPr>
          <p:cNvPr id="3" name="Text Placeholder 2"/>
          <p:cNvSpPr>
            <a:spLocks noGrp="1"/>
          </p:cNvSpPr>
          <p:nvPr>
            <p:ph type="body" idx="1"/>
          </p:nvPr>
        </p:nvSpPr>
        <p:spPr/>
        <p:txBody>
          <a:bodyPr/>
          <a:lstStyle/>
          <a:p>
            <a:pPr marL="139700" indent="0">
              <a:buNone/>
            </a:pPr>
            <a:r>
              <a:rPr lang="en-US" dirty="0" smtClean="0">
                <a:solidFill>
                  <a:srgbClr val="A52A2A"/>
                </a:solidFill>
                <a:latin typeface="Consolas" panose="020B0609020204030204" pitchFamily="49" charset="0"/>
              </a:rPr>
              <a:t>p</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text-transform</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uppercase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smtClean="0">
                <a:solidFill>
                  <a:srgbClr val="A52A2A"/>
                </a:solidFill>
                <a:latin typeface="Consolas" panose="020B0609020204030204" pitchFamily="49" charset="0"/>
              </a:rPr>
              <a:t>p </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text-transform</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lowercase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smtClean="0">
                <a:solidFill>
                  <a:srgbClr val="A52A2A"/>
                </a:solidFill>
                <a:latin typeface="Consolas" panose="020B0609020204030204" pitchFamily="49" charset="0"/>
              </a:rPr>
              <a:t>p</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text-transform</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capitalize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pic>
        <p:nvPicPr>
          <p:cNvPr id="5" name="Picture 4"/>
          <p:cNvPicPr>
            <a:picLocks noChangeAspect="1"/>
          </p:cNvPicPr>
          <p:nvPr/>
        </p:nvPicPr>
        <p:blipFill>
          <a:blip r:embed="rId2"/>
          <a:stretch>
            <a:fillRect/>
          </a:stretch>
        </p:blipFill>
        <p:spPr>
          <a:xfrm>
            <a:off x="4933343" y="1580110"/>
            <a:ext cx="1571625" cy="952500"/>
          </a:xfrm>
          <a:prstGeom prst="rect">
            <a:avLst/>
          </a:prstGeom>
        </p:spPr>
      </p:pic>
    </p:spTree>
    <p:extLst>
      <p:ext uri="{BB962C8B-B14F-4D97-AF65-F5344CB8AC3E}">
        <p14:creationId xmlns:p14="http://schemas.microsoft.com/office/powerpoint/2010/main" val="36279358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 Spacing</a:t>
            </a:r>
            <a:br>
              <a:rPr lang="en-US" dirty="0"/>
            </a:br>
            <a:endParaRPr lang="en-US" dirty="0"/>
          </a:p>
        </p:txBody>
      </p:sp>
      <p:sp>
        <p:nvSpPr>
          <p:cNvPr id="3" name="Text Placeholder 2"/>
          <p:cNvSpPr>
            <a:spLocks noGrp="1"/>
          </p:cNvSpPr>
          <p:nvPr>
            <p:ph type="body" idx="1"/>
          </p:nvPr>
        </p:nvSpPr>
        <p:spPr/>
        <p:txBody>
          <a:bodyPr/>
          <a:lstStyle/>
          <a:p>
            <a:pPr marL="139700" indent="0">
              <a:buNone/>
            </a:pPr>
            <a:r>
              <a:rPr lang="en-US" dirty="0"/>
              <a:t>Text Indentation</a:t>
            </a:r>
          </a:p>
          <a:p>
            <a:pPr marL="139700" indent="0">
              <a:buNone/>
            </a:pPr>
            <a:r>
              <a:rPr lang="en-US" dirty="0">
                <a:solidFill>
                  <a:srgbClr val="A52A2A"/>
                </a:solidFill>
                <a:latin typeface="Consolas" panose="020B0609020204030204" pitchFamily="49" charset="0"/>
              </a:rPr>
              <a:t>p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text-indent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50px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smtClean="0">
                <a:solidFill>
                  <a:srgbClr val="000000"/>
                </a:solidFill>
                <a:latin typeface="Consolas" panose="020B0609020204030204" pitchFamily="49" charset="0"/>
              </a:rPr>
              <a:t>}</a:t>
            </a:r>
          </a:p>
          <a:p>
            <a:endParaRPr lang="en-US" dirty="0" smtClean="0">
              <a:solidFill>
                <a:srgbClr val="000000"/>
              </a:solidFill>
              <a:latin typeface="Consolas" panose="020B0609020204030204" pitchFamily="49" charset="0"/>
            </a:endParaRPr>
          </a:p>
          <a:p>
            <a:pPr marL="139700" indent="0">
              <a:buNone/>
            </a:pPr>
            <a:endParaRPr lang="en-US" dirty="0" smtClean="0">
              <a:solidFill>
                <a:srgbClr val="000000"/>
              </a:solidFill>
              <a:latin typeface="Consolas" panose="020B0609020204030204" pitchFamily="49" charset="0"/>
            </a:endParaRPr>
          </a:p>
          <a:p>
            <a:pPr marL="139700" indent="0">
              <a:buNone/>
            </a:pPr>
            <a:r>
              <a:rPr lang="en-US" dirty="0" err="1">
                <a:solidFill>
                  <a:srgbClr val="A52A2A"/>
                </a:solidFill>
                <a:latin typeface="Consolas" panose="020B0609020204030204" pitchFamily="49" charset="0"/>
              </a:rPr>
              <a:t>p.small</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line-height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0.8</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err="1">
                <a:solidFill>
                  <a:srgbClr val="A52A2A"/>
                </a:solidFill>
                <a:latin typeface="Consolas" panose="020B0609020204030204" pitchFamily="49" charset="0"/>
              </a:rPr>
              <a:t>p.big</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line-height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1.8</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a:p>
            <a:pPr marL="139700" indent="0">
              <a:buNone/>
            </a:pPr>
            <a:endParaRPr lang="en-US" dirty="0">
              <a:solidFill>
                <a:srgbClr val="000000"/>
              </a:solidFill>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4758949" y="1306916"/>
            <a:ext cx="4181475" cy="1000125"/>
          </a:xfrm>
          <a:prstGeom prst="rect">
            <a:avLst/>
          </a:prstGeom>
        </p:spPr>
      </p:pic>
      <p:pic>
        <p:nvPicPr>
          <p:cNvPr id="7" name="Picture 6"/>
          <p:cNvPicPr>
            <a:picLocks noChangeAspect="1"/>
          </p:cNvPicPr>
          <p:nvPr/>
        </p:nvPicPr>
        <p:blipFill>
          <a:blip r:embed="rId3"/>
          <a:stretch>
            <a:fillRect/>
          </a:stretch>
        </p:blipFill>
        <p:spPr>
          <a:xfrm>
            <a:off x="4758949" y="2860675"/>
            <a:ext cx="2924175" cy="1038225"/>
          </a:xfrm>
          <a:prstGeom prst="rect">
            <a:avLst/>
          </a:prstGeom>
        </p:spPr>
      </p:pic>
    </p:spTree>
    <p:extLst>
      <p:ext uri="{BB962C8B-B14F-4D97-AF65-F5344CB8AC3E}">
        <p14:creationId xmlns:p14="http://schemas.microsoft.com/office/powerpoint/2010/main" val="6992003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endParaRPr lang="en-US" dirty="0"/>
          </a:p>
        </p:txBody>
      </p:sp>
      <p:sp>
        <p:nvSpPr>
          <p:cNvPr id="3" name="Text Placeholder 2"/>
          <p:cNvSpPr>
            <a:spLocks noGrp="1"/>
          </p:cNvSpPr>
          <p:nvPr>
            <p:ph type="body" idx="1"/>
          </p:nvPr>
        </p:nvSpPr>
        <p:spPr>
          <a:xfrm>
            <a:off x="311700" y="1322525"/>
            <a:ext cx="3999900" cy="3246350"/>
          </a:xfrm>
        </p:spPr>
        <p:txBody>
          <a:bodyPr/>
          <a:lstStyle/>
          <a:p>
            <a:pPr marL="139700" indent="0">
              <a:buNone/>
            </a:pPr>
            <a:r>
              <a:rPr lang="en-US" dirty="0"/>
              <a:t>Letter Spacing</a:t>
            </a:r>
            <a:endParaRPr lang="en-US" dirty="0" smtClean="0">
              <a:solidFill>
                <a:srgbClr val="A52A2A"/>
              </a:solidFill>
              <a:latin typeface="Consolas" panose="020B0609020204030204" pitchFamily="49" charset="0"/>
            </a:endParaRPr>
          </a:p>
          <a:p>
            <a:pPr marL="139700" indent="0">
              <a:buNone/>
            </a:pPr>
            <a:r>
              <a:rPr lang="en-US" dirty="0" smtClean="0">
                <a:solidFill>
                  <a:srgbClr val="A52A2A"/>
                </a:solidFill>
                <a:latin typeface="Consolas" panose="020B0609020204030204" pitchFamily="49" charset="0"/>
              </a:rPr>
              <a:t>h1</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letter-spacing</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smtClean="0">
                <a:solidFill>
                  <a:srgbClr val="000000"/>
                </a:solidFill>
                <a:latin typeface="Consolas" panose="020B0609020204030204" pitchFamily="49" charset="0"/>
              </a:rPr>
              <a:t>}</a:t>
            </a:r>
            <a:r>
              <a:rPr lang="en-US" dirty="0"/>
              <a:t/>
            </a:r>
            <a:br>
              <a:rPr lang="en-US" dirty="0"/>
            </a:br>
            <a:r>
              <a:rPr lang="en-US" dirty="0">
                <a:solidFill>
                  <a:srgbClr val="A52A2A"/>
                </a:solidFill>
                <a:latin typeface="Consolas" panose="020B0609020204030204" pitchFamily="49" charset="0"/>
              </a:rPr>
              <a:t>h2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letter-spacing</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pPr marL="139700" indent="0">
              <a:buNone/>
            </a:pPr>
            <a:r>
              <a:rPr lang="en-US" dirty="0"/>
              <a:t>Word Spacing</a:t>
            </a:r>
          </a:p>
          <a:p>
            <a:pPr marL="139700" indent="0">
              <a:buNone/>
            </a:pPr>
            <a:r>
              <a:rPr lang="en-US" dirty="0">
                <a:solidFill>
                  <a:srgbClr val="A52A2A"/>
                </a:solidFill>
                <a:latin typeface="Consolas" panose="020B0609020204030204" pitchFamily="49" charset="0"/>
              </a:rPr>
              <a:t>h1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word-spacing</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smtClean="0">
                <a:solidFill>
                  <a:srgbClr val="000000"/>
                </a:solidFill>
                <a:latin typeface="Consolas" panose="020B0609020204030204" pitchFamily="49" charset="0"/>
              </a:rPr>
              <a:t>}</a:t>
            </a:r>
            <a:r>
              <a:rPr lang="en-US" dirty="0"/>
              <a:t/>
            </a:r>
            <a:br>
              <a:rPr lang="en-US" dirty="0"/>
            </a:br>
            <a:r>
              <a:rPr lang="en-US" dirty="0">
                <a:solidFill>
                  <a:srgbClr val="A52A2A"/>
                </a:solidFill>
                <a:latin typeface="Consolas" panose="020B0609020204030204" pitchFamily="49" charset="0"/>
              </a:rPr>
              <a:t>h2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word-spacing</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-5px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pic>
        <p:nvPicPr>
          <p:cNvPr id="5" name="Picture 4"/>
          <p:cNvPicPr>
            <a:picLocks noChangeAspect="1"/>
          </p:cNvPicPr>
          <p:nvPr/>
        </p:nvPicPr>
        <p:blipFill rotWithShape="1">
          <a:blip r:embed="rId2"/>
          <a:srcRect l="2258"/>
          <a:stretch/>
        </p:blipFill>
        <p:spPr>
          <a:xfrm>
            <a:off x="5037513" y="3331318"/>
            <a:ext cx="2671935" cy="971550"/>
          </a:xfrm>
          <a:prstGeom prst="rect">
            <a:avLst/>
          </a:prstGeom>
        </p:spPr>
      </p:pic>
      <p:pic>
        <p:nvPicPr>
          <p:cNvPr id="6" name="Picture 5"/>
          <p:cNvPicPr>
            <a:picLocks noChangeAspect="1"/>
          </p:cNvPicPr>
          <p:nvPr/>
        </p:nvPicPr>
        <p:blipFill rotWithShape="1">
          <a:blip r:embed="rId3"/>
          <a:srcRect l="2335"/>
          <a:stretch/>
        </p:blipFill>
        <p:spPr>
          <a:xfrm>
            <a:off x="5037513" y="1456632"/>
            <a:ext cx="2781473" cy="933450"/>
          </a:xfrm>
          <a:prstGeom prst="rect">
            <a:avLst/>
          </a:prstGeom>
        </p:spPr>
      </p:pic>
      <p:sp>
        <p:nvSpPr>
          <p:cNvPr id="7" name="Title 1"/>
          <p:cNvSpPr txBox="1">
            <a:spLocks/>
          </p:cNvSpPr>
          <p:nvPr/>
        </p:nvSpPr>
        <p:spPr>
          <a:xfrm>
            <a:off x="464100" y="597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smtClean="0"/>
              <a:t>CSS Text Spacing</a:t>
            </a:r>
            <a:endParaRPr lang="en-US" dirty="0"/>
          </a:p>
        </p:txBody>
      </p:sp>
    </p:spTree>
    <p:extLst>
      <p:ext uri="{BB962C8B-B14F-4D97-AF65-F5344CB8AC3E}">
        <p14:creationId xmlns:p14="http://schemas.microsoft.com/office/powerpoint/2010/main" val="17517551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 </a:t>
            </a:r>
            <a:r>
              <a:rPr lang="en-US" dirty="0" smtClean="0"/>
              <a:t>Shadow</a:t>
            </a:r>
            <a:endParaRPr lang="en-US" dirty="0"/>
          </a:p>
        </p:txBody>
      </p:sp>
      <p:sp>
        <p:nvSpPr>
          <p:cNvPr id="3" name="Text Placeholder 2"/>
          <p:cNvSpPr>
            <a:spLocks noGrp="1"/>
          </p:cNvSpPr>
          <p:nvPr>
            <p:ph type="body" idx="1"/>
          </p:nvPr>
        </p:nvSpPr>
        <p:spPr/>
        <p:txBody>
          <a:bodyPr/>
          <a:lstStyle/>
          <a:p>
            <a:pPr marL="139700" indent="0">
              <a:buNone/>
            </a:pPr>
            <a:r>
              <a:rPr lang="en-US" dirty="0">
                <a:solidFill>
                  <a:srgbClr val="A52A2A"/>
                </a:solidFill>
                <a:latin typeface="Consolas" panose="020B0609020204030204" pitchFamily="49" charset="0"/>
              </a:rPr>
              <a:t>h1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text-shadow</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2px </a:t>
            </a:r>
            <a:r>
              <a:rPr lang="en-US" dirty="0" err="1">
                <a:solidFill>
                  <a:srgbClr val="0000CD"/>
                </a:solidFill>
                <a:latin typeface="Consolas" panose="020B0609020204030204" pitchFamily="49" charset="0"/>
              </a:rPr>
              <a:t>2px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pPr marL="139700" indent="0">
              <a:buNone/>
            </a:pPr>
            <a:r>
              <a:rPr lang="en-US" dirty="0">
                <a:solidFill>
                  <a:srgbClr val="A52A2A"/>
                </a:solidFill>
                <a:latin typeface="Consolas" panose="020B0609020204030204" pitchFamily="49" charset="0"/>
              </a:rPr>
              <a:t>h1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text-shadow</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2px </a:t>
            </a:r>
            <a:r>
              <a:rPr lang="en-US" dirty="0" err="1">
                <a:solidFill>
                  <a:srgbClr val="0000CD"/>
                </a:solidFill>
                <a:latin typeface="Consolas" panose="020B0609020204030204" pitchFamily="49" charset="0"/>
              </a:rPr>
              <a:t>2px</a:t>
            </a:r>
            <a:r>
              <a:rPr lang="en-US" dirty="0">
                <a:solidFill>
                  <a:srgbClr val="0000CD"/>
                </a:solidFill>
                <a:latin typeface="Consolas" panose="020B0609020204030204" pitchFamily="49" charset="0"/>
              </a:rPr>
              <a:t> red</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pPr marL="139700" indent="0">
              <a:buNone/>
            </a:pPr>
            <a:r>
              <a:rPr lang="en-US" dirty="0">
                <a:solidFill>
                  <a:srgbClr val="A52A2A"/>
                </a:solidFill>
                <a:latin typeface="Consolas" panose="020B0609020204030204" pitchFamily="49" charset="0"/>
              </a:rPr>
              <a:t>h1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text-shadow</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2px </a:t>
            </a:r>
            <a:r>
              <a:rPr lang="en-US" dirty="0" err="1">
                <a:solidFill>
                  <a:srgbClr val="0000CD"/>
                </a:solidFill>
                <a:latin typeface="Consolas" panose="020B0609020204030204" pitchFamily="49" charset="0"/>
              </a:rPr>
              <a:t>2px</a:t>
            </a:r>
            <a:r>
              <a:rPr lang="en-US" dirty="0">
                <a:solidFill>
                  <a:srgbClr val="0000CD"/>
                </a:solidFill>
                <a:latin typeface="Consolas" panose="020B0609020204030204" pitchFamily="49" charset="0"/>
              </a:rPr>
              <a:t> 5px red</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pic>
        <p:nvPicPr>
          <p:cNvPr id="5" name="Picture 4"/>
          <p:cNvPicPr>
            <a:picLocks noChangeAspect="1"/>
          </p:cNvPicPr>
          <p:nvPr/>
        </p:nvPicPr>
        <p:blipFill>
          <a:blip r:embed="rId2"/>
          <a:stretch>
            <a:fillRect/>
          </a:stretch>
        </p:blipFill>
        <p:spPr>
          <a:xfrm>
            <a:off x="4826143" y="1412125"/>
            <a:ext cx="2733675" cy="457200"/>
          </a:xfrm>
          <a:prstGeom prst="rect">
            <a:avLst/>
          </a:prstGeom>
        </p:spPr>
      </p:pic>
      <p:pic>
        <p:nvPicPr>
          <p:cNvPr id="6" name="Picture 5"/>
          <p:cNvPicPr>
            <a:picLocks noChangeAspect="1"/>
          </p:cNvPicPr>
          <p:nvPr/>
        </p:nvPicPr>
        <p:blipFill>
          <a:blip r:embed="rId3"/>
          <a:stretch>
            <a:fillRect/>
          </a:stretch>
        </p:blipFill>
        <p:spPr>
          <a:xfrm>
            <a:off x="4794016" y="2263725"/>
            <a:ext cx="2762250" cy="504825"/>
          </a:xfrm>
          <a:prstGeom prst="rect">
            <a:avLst/>
          </a:prstGeom>
        </p:spPr>
      </p:pic>
      <p:pic>
        <p:nvPicPr>
          <p:cNvPr id="7" name="Picture 6"/>
          <p:cNvPicPr>
            <a:picLocks noChangeAspect="1"/>
          </p:cNvPicPr>
          <p:nvPr/>
        </p:nvPicPr>
        <p:blipFill>
          <a:blip r:embed="rId4"/>
          <a:stretch>
            <a:fillRect/>
          </a:stretch>
        </p:blipFill>
        <p:spPr>
          <a:xfrm>
            <a:off x="4826143" y="3265776"/>
            <a:ext cx="2762250" cy="523875"/>
          </a:xfrm>
          <a:prstGeom prst="rect">
            <a:avLst/>
          </a:prstGeom>
        </p:spPr>
      </p:pic>
    </p:spTree>
    <p:extLst>
      <p:ext uri="{BB962C8B-B14F-4D97-AF65-F5344CB8AC3E}">
        <p14:creationId xmlns:p14="http://schemas.microsoft.com/office/powerpoint/2010/main" val="35119253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Fonts</a:t>
            </a:r>
            <a:br>
              <a:rPr lang="en-US" dirty="0"/>
            </a:br>
            <a:endParaRPr lang="en-US" dirty="0"/>
          </a:p>
        </p:txBody>
      </p:sp>
      <p:sp>
        <p:nvSpPr>
          <p:cNvPr id="3" name="Text Placeholder 2"/>
          <p:cNvSpPr>
            <a:spLocks noGrp="1"/>
          </p:cNvSpPr>
          <p:nvPr>
            <p:ph type="body" idx="1"/>
          </p:nvPr>
        </p:nvSpPr>
        <p:spPr>
          <a:xfrm>
            <a:off x="311700" y="1152475"/>
            <a:ext cx="5357580" cy="3416400"/>
          </a:xfrm>
        </p:spPr>
        <p:txBody>
          <a:bodyPr/>
          <a:lstStyle/>
          <a:p>
            <a:r>
              <a:rPr lang="en-US" dirty="0" smtClean="0"/>
              <a:t>In </a:t>
            </a:r>
            <a:r>
              <a:rPr lang="en-US" dirty="0"/>
              <a:t>CSS there are five generic font families</a:t>
            </a:r>
            <a:r>
              <a:rPr lang="en-US" dirty="0" smtClean="0"/>
              <a:t>:</a:t>
            </a:r>
          </a:p>
          <a:p>
            <a:pPr lvl="1">
              <a:buFont typeface="+mj-lt"/>
              <a:buAutoNum type="arabicPeriod"/>
            </a:pPr>
            <a:r>
              <a:rPr lang="en-US" b="1" dirty="0"/>
              <a:t>Serif</a:t>
            </a:r>
            <a:r>
              <a:rPr lang="en-US" dirty="0"/>
              <a:t> fonts have a small stroke at the edges of each letter. They create a sense of formality and elegance.</a:t>
            </a:r>
          </a:p>
          <a:p>
            <a:pPr lvl="1">
              <a:buFont typeface="+mj-lt"/>
              <a:buAutoNum type="arabicPeriod"/>
            </a:pPr>
            <a:r>
              <a:rPr lang="en-US" b="1" dirty="0"/>
              <a:t>Sans-serif</a:t>
            </a:r>
            <a:r>
              <a:rPr lang="en-US" dirty="0"/>
              <a:t> fonts have clean lines (no small strokes attached). They create a modern and minimalistic look.</a:t>
            </a:r>
          </a:p>
          <a:p>
            <a:pPr lvl="1">
              <a:buFont typeface="+mj-lt"/>
              <a:buAutoNum type="arabicPeriod"/>
            </a:pPr>
            <a:r>
              <a:rPr lang="en-US" b="1" dirty="0"/>
              <a:t>Monospace</a:t>
            </a:r>
            <a:r>
              <a:rPr lang="en-US" dirty="0"/>
              <a:t> fonts - here all the letters have the same fixed width. They create a mechanical look. </a:t>
            </a:r>
          </a:p>
          <a:p>
            <a:pPr lvl="1">
              <a:buFont typeface="+mj-lt"/>
              <a:buAutoNum type="arabicPeriod"/>
            </a:pPr>
            <a:r>
              <a:rPr lang="en-US" b="1" dirty="0"/>
              <a:t>Cursive</a:t>
            </a:r>
            <a:r>
              <a:rPr lang="en-US" dirty="0"/>
              <a:t> fonts imitate human handwriting.</a:t>
            </a:r>
          </a:p>
          <a:p>
            <a:pPr lvl="1">
              <a:buFont typeface="+mj-lt"/>
              <a:buAutoNum type="arabicPeriod"/>
            </a:pPr>
            <a:r>
              <a:rPr lang="en-US" b="1" dirty="0"/>
              <a:t>Fantasy</a:t>
            </a:r>
            <a:r>
              <a:rPr lang="en-US" dirty="0"/>
              <a:t> fonts are decorative/playful fonts.</a:t>
            </a:r>
          </a:p>
          <a:p>
            <a:endParaRPr lang="en-US" dirty="0"/>
          </a:p>
        </p:txBody>
      </p:sp>
      <p:pic>
        <p:nvPicPr>
          <p:cNvPr id="5" name="Picture 4"/>
          <p:cNvPicPr>
            <a:picLocks noChangeAspect="1"/>
          </p:cNvPicPr>
          <p:nvPr/>
        </p:nvPicPr>
        <p:blipFill>
          <a:blip r:embed="rId2"/>
          <a:stretch>
            <a:fillRect/>
          </a:stretch>
        </p:blipFill>
        <p:spPr>
          <a:xfrm>
            <a:off x="5943600" y="1246908"/>
            <a:ext cx="3136734" cy="3026367"/>
          </a:xfrm>
          <a:prstGeom prst="rect">
            <a:avLst/>
          </a:prstGeom>
        </p:spPr>
      </p:pic>
    </p:spTree>
    <p:extLst>
      <p:ext uri="{BB962C8B-B14F-4D97-AF65-F5344CB8AC3E}">
        <p14:creationId xmlns:p14="http://schemas.microsoft.com/office/powerpoint/2010/main" val="37447255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Serif and Sans-serif Fonts</a:t>
            </a:r>
            <a:br>
              <a:rPr lang="en-US" dirty="0"/>
            </a:br>
            <a:endParaRPr lang="en-US" dirty="0"/>
          </a:p>
        </p:txBody>
      </p:sp>
      <p:sp>
        <p:nvSpPr>
          <p:cNvPr id="3" name="Text Placeholder 2"/>
          <p:cNvSpPr>
            <a:spLocks noGrp="1"/>
          </p:cNvSpPr>
          <p:nvPr>
            <p:ph type="body" idx="1"/>
          </p:nvPr>
        </p:nvSpPr>
        <p:spPr>
          <a:xfrm>
            <a:off x="311699" y="1152475"/>
            <a:ext cx="8366787" cy="3416400"/>
          </a:xfrm>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On </a:t>
            </a:r>
            <a:r>
              <a:rPr lang="en-US" dirty="0"/>
              <a:t>computer screens, sans-serif fonts are considered easier to read than serif fonts.</a:t>
            </a:r>
          </a:p>
        </p:txBody>
      </p:sp>
      <p:pic>
        <p:nvPicPr>
          <p:cNvPr id="6" name="Picture 5"/>
          <p:cNvPicPr>
            <a:picLocks noChangeAspect="1"/>
          </p:cNvPicPr>
          <p:nvPr/>
        </p:nvPicPr>
        <p:blipFill>
          <a:blip r:embed="rId2"/>
          <a:stretch>
            <a:fillRect/>
          </a:stretch>
        </p:blipFill>
        <p:spPr>
          <a:xfrm>
            <a:off x="762778" y="1217230"/>
            <a:ext cx="3362325" cy="1314450"/>
          </a:xfrm>
          <a:prstGeom prst="rect">
            <a:avLst/>
          </a:prstGeom>
        </p:spPr>
      </p:pic>
    </p:spTree>
    <p:extLst>
      <p:ext uri="{BB962C8B-B14F-4D97-AF65-F5344CB8AC3E}">
        <p14:creationId xmlns:p14="http://schemas.microsoft.com/office/powerpoint/2010/main" val="6451062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CSS font-family Property</a:t>
            </a:r>
            <a:br>
              <a:rPr lang="en-US" dirty="0"/>
            </a:br>
            <a:endParaRPr lang="en-US" dirty="0"/>
          </a:p>
        </p:txBody>
      </p:sp>
      <p:sp>
        <p:nvSpPr>
          <p:cNvPr id="3" name="Text Placeholder 2"/>
          <p:cNvSpPr>
            <a:spLocks noGrp="1"/>
          </p:cNvSpPr>
          <p:nvPr>
            <p:ph type="body" idx="1"/>
          </p:nvPr>
        </p:nvSpPr>
        <p:spPr>
          <a:xfrm>
            <a:off x="311699" y="1152475"/>
            <a:ext cx="7992715" cy="2569880"/>
          </a:xfrm>
        </p:spPr>
        <p:txBody>
          <a:bodyPr/>
          <a:lstStyle/>
          <a:p>
            <a:r>
              <a:rPr lang="en-US" sz="1200" dirty="0">
                <a:solidFill>
                  <a:srgbClr val="A52A2A"/>
                </a:solidFill>
                <a:latin typeface="Consolas" panose="020B0609020204030204" pitchFamily="49" charset="0"/>
              </a:rPr>
              <a:t>.p1 </a:t>
            </a:r>
            <a:r>
              <a:rPr lang="en-US" sz="1200" dirty="0">
                <a:solidFill>
                  <a:srgbClr val="000000"/>
                </a:solidFill>
                <a:latin typeface="Consolas" panose="020B0609020204030204" pitchFamily="49" charset="0"/>
              </a:rPr>
              <a:t>{</a:t>
            </a:r>
            <a:r>
              <a:rPr lang="en-US" sz="1200" dirty="0">
                <a:solidFill>
                  <a:srgbClr val="FF0000"/>
                </a:solidFill>
                <a:latin typeface="Consolas" panose="020B0609020204030204" pitchFamily="49" charset="0"/>
              </a:rPr>
              <a:t/>
            </a:r>
            <a:br>
              <a:rPr lang="en-US" sz="1200" dirty="0">
                <a:solidFill>
                  <a:srgbClr val="FF0000"/>
                </a:solidFill>
                <a:latin typeface="Consolas" panose="020B0609020204030204" pitchFamily="49" charset="0"/>
              </a:rPr>
            </a:br>
            <a:r>
              <a:rPr lang="en-US" sz="1200" dirty="0">
                <a:solidFill>
                  <a:srgbClr val="FF0000"/>
                </a:solidFill>
                <a:latin typeface="Consolas" panose="020B0609020204030204" pitchFamily="49" charset="0"/>
              </a:rPr>
              <a:t>  font-family</a:t>
            </a:r>
            <a:r>
              <a:rPr lang="en-US" sz="1200" dirty="0">
                <a:solidFill>
                  <a:srgbClr val="000000"/>
                </a:solidFill>
                <a:latin typeface="Consolas" panose="020B0609020204030204" pitchFamily="49" charset="0"/>
              </a:rPr>
              <a:t>:</a:t>
            </a:r>
            <a:r>
              <a:rPr lang="en-US" sz="1200" dirty="0">
                <a:solidFill>
                  <a:srgbClr val="0000CD"/>
                </a:solidFill>
                <a:latin typeface="Consolas" panose="020B0609020204030204" pitchFamily="49" charset="0"/>
              </a:rPr>
              <a:t> "Times New Roman", Times, serif</a:t>
            </a:r>
            <a:r>
              <a:rPr lang="en-US" sz="1200" dirty="0">
                <a:solidFill>
                  <a:srgbClr val="000000"/>
                </a:solidFill>
                <a:latin typeface="Consolas" panose="020B0609020204030204" pitchFamily="49" charset="0"/>
              </a:rPr>
              <a:t>;</a:t>
            </a:r>
            <a:r>
              <a:rPr lang="en-US" sz="1200" dirty="0">
                <a:solidFill>
                  <a:srgbClr val="FF0000"/>
                </a:solidFill>
                <a:latin typeface="Consolas" panose="020B0609020204030204" pitchFamily="49" charset="0"/>
              </a:rPr>
              <a:t/>
            </a:r>
            <a:br>
              <a:rPr lang="en-US" sz="1200" dirty="0">
                <a:solidFill>
                  <a:srgbClr val="FF0000"/>
                </a:solidFill>
                <a:latin typeface="Consolas" panose="020B0609020204030204" pitchFamily="49" charset="0"/>
              </a:rPr>
            </a:br>
            <a:r>
              <a:rPr lang="en-US" sz="1200" dirty="0">
                <a:solidFill>
                  <a:srgbClr val="000000"/>
                </a:solidFill>
                <a:latin typeface="Consolas" panose="020B0609020204030204" pitchFamily="49" charset="0"/>
              </a:rPr>
              <a:t>}</a:t>
            </a:r>
            <a:r>
              <a:rPr lang="en-US" sz="1200" dirty="0"/>
              <a:t/>
            </a:r>
            <a:br>
              <a:rPr lang="en-US" sz="1200" dirty="0"/>
            </a:br>
            <a:r>
              <a:rPr lang="en-US" sz="1200" dirty="0"/>
              <a:t/>
            </a:r>
            <a:br>
              <a:rPr lang="en-US" sz="1200" dirty="0"/>
            </a:br>
            <a:r>
              <a:rPr lang="en-US" sz="1200" dirty="0">
                <a:solidFill>
                  <a:srgbClr val="A52A2A"/>
                </a:solidFill>
                <a:latin typeface="Consolas" panose="020B0609020204030204" pitchFamily="49" charset="0"/>
              </a:rPr>
              <a:t>.p2 </a:t>
            </a:r>
            <a:r>
              <a:rPr lang="en-US" sz="1200" dirty="0">
                <a:solidFill>
                  <a:srgbClr val="000000"/>
                </a:solidFill>
                <a:latin typeface="Consolas" panose="020B0609020204030204" pitchFamily="49" charset="0"/>
              </a:rPr>
              <a:t>{</a:t>
            </a:r>
            <a:r>
              <a:rPr lang="en-US" sz="1200" dirty="0">
                <a:solidFill>
                  <a:srgbClr val="FF0000"/>
                </a:solidFill>
                <a:latin typeface="Consolas" panose="020B0609020204030204" pitchFamily="49" charset="0"/>
              </a:rPr>
              <a:t/>
            </a:r>
            <a:br>
              <a:rPr lang="en-US" sz="1200" dirty="0">
                <a:solidFill>
                  <a:srgbClr val="FF0000"/>
                </a:solidFill>
                <a:latin typeface="Consolas" panose="020B0609020204030204" pitchFamily="49" charset="0"/>
              </a:rPr>
            </a:br>
            <a:r>
              <a:rPr lang="en-US" sz="1200" dirty="0">
                <a:solidFill>
                  <a:srgbClr val="FF0000"/>
                </a:solidFill>
                <a:latin typeface="Consolas" panose="020B0609020204030204" pitchFamily="49" charset="0"/>
              </a:rPr>
              <a:t>  font-family</a:t>
            </a:r>
            <a:r>
              <a:rPr lang="en-US" sz="1200" dirty="0">
                <a:solidFill>
                  <a:srgbClr val="000000"/>
                </a:solidFill>
                <a:latin typeface="Consolas" panose="020B0609020204030204" pitchFamily="49" charset="0"/>
              </a:rPr>
              <a:t>:</a:t>
            </a:r>
            <a:r>
              <a:rPr lang="en-US" sz="1200" dirty="0">
                <a:solidFill>
                  <a:srgbClr val="0000CD"/>
                </a:solidFill>
                <a:latin typeface="Consolas" panose="020B0609020204030204" pitchFamily="49" charset="0"/>
              </a:rPr>
              <a:t> Arial, Helvetica, sans-serif</a:t>
            </a:r>
            <a:r>
              <a:rPr lang="en-US" sz="1200" dirty="0">
                <a:solidFill>
                  <a:srgbClr val="000000"/>
                </a:solidFill>
                <a:latin typeface="Consolas" panose="020B0609020204030204" pitchFamily="49" charset="0"/>
              </a:rPr>
              <a:t>;</a:t>
            </a:r>
            <a:r>
              <a:rPr lang="en-US" sz="1200" dirty="0">
                <a:solidFill>
                  <a:srgbClr val="FF0000"/>
                </a:solidFill>
                <a:latin typeface="Consolas" panose="020B0609020204030204" pitchFamily="49" charset="0"/>
              </a:rPr>
              <a:t/>
            </a:r>
            <a:br>
              <a:rPr lang="en-US" sz="1200" dirty="0">
                <a:solidFill>
                  <a:srgbClr val="FF0000"/>
                </a:solidFill>
                <a:latin typeface="Consolas" panose="020B0609020204030204" pitchFamily="49" charset="0"/>
              </a:rPr>
            </a:br>
            <a:r>
              <a:rPr lang="en-US" sz="1200" dirty="0">
                <a:solidFill>
                  <a:srgbClr val="000000"/>
                </a:solidFill>
                <a:latin typeface="Consolas" panose="020B0609020204030204" pitchFamily="49" charset="0"/>
              </a:rPr>
              <a:t>}</a:t>
            </a:r>
            <a:r>
              <a:rPr lang="en-US" sz="1200" dirty="0"/>
              <a:t/>
            </a:r>
            <a:br>
              <a:rPr lang="en-US" sz="1200" dirty="0"/>
            </a:br>
            <a:r>
              <a:rPr lang="en-US" sz="1200" dirty="0"/>
              <a:t/>
            </a:r>
            <a:br>
              <a:rPr lang="en-US" sz="1200" dirty="0"/>
            </a:br>
            <a:r>
              <a:rPr lang="en-US" sz="1200" dirty="0">
                <a:solidFill>
                  <a:srgbClr val="A52A2A"/>
                </a:solidFill>
                <a:latin typeface="Consolas" panose="020B0609020204030204" pitchFamily="49" charset="0"/>
              </a:rPr>
              <a:t>.p3 </a:t>
            </a:r>
            <a:r>
              <a:rPr lang="en-US" sz="1200" dirty="0">
                <a:solidFill>
                  <a:srgbClr val="000000"/>
                </a:solidFill>
                <a:latin typeface="Consolas" panose="020B0609020204030204" pitchFamily="49" charset="0"/>
              </a:rPr>
              <a:t>{</a:t>
            </a:r>
            <a:r>
              <a:rPr lang="en-US" sz="1200" dirty="0">
                <a:solidFill>
                  <a:srgbClr val="FF0000"/>
                </a:solidFill>
                <a:latin typeface="Consolas" panose="020B0609020204030204" pitchFamily="49" charset="0"/>
              </a:rPr>
              <a:t/>
            </a:r>
            <a:br>
              <a:rPr lang="en-US" sz="1200" dirty="0">
                <a:solidFill>
                  <a:srgbClr val="FF0000"/>
                </a:solidFill>
                <a:latin typeface="Consolas" panose="020B0609020204030204" pitchFamily="49" charset="0"/>
              </a:rPr>
            </a:br>
            <a:r>
              <a:rPr lang="en-US" sz="1200" dirty="0">
                <a:solidFill>
                  <a:srgbClr val="FF0000"/>
                </a:solidFill>
                <a:latin typeface="Consolas" panose="020B0609020204030204" pitchFamily="49" charset="0"/>
              </a:rPr>
              <a:t>  font-family</a:t>
            </a:r>
            <a:r>
              <a:rPr lang="en-US" sz="1200" dirty="0">
                <a:solidFill>
                  <a:srgbClr val="000000"/>
                </a:solidFill>
                <a:latin typeface="Consolas" panose="020B0609020204030204" pitchFamily="49" charset="0"/>
              </a:rPr>
              <a:t>:</a:t>
            </a:r>
            <a:r>
              <a:rPr lang="en-US" sz="1200" dirty="0">
                <a:solidFill>
                  <a:srgbClr val="0000CD"/>
                </a:solidFill>
                <a:latin typeface="Consolas" panose="020B0609020204030204" pitchFamily="49" charset="0"/>
              </a:rPr>
              <a:t> "Lucida Console", "Courier New", monospace</a:t>
            </a:r>
            <a:r>
              <a:rPr lang="en-US" sz="1200" dirty="0">
                <a:solidFill>
                  <a:srgbClr val="000000"/>
                </a:solidFill>
                <a:latin typeface="Consolas" panose="020B0609020204030204" pitchFamily="49" charset="0"/>
              </a:rPr>
              <a:t>;</a:t>
            </a:r>
            <a:r>
              <a:rPr lang="en-US" sz="1200" dirty="0">
                <a:solidFill>
                  <a:srgbClr val="FF0000"/>
                </a:solidFill>
                <a:latin typeface="Consolas" panose="020B0609020204030204" pitchFamily="49" charset="0"/>
              </a:rPr>
              <a:t/>
            </a:r>
            <a:br>
              <a:rPr lang="en-US" sz="1200" dirty="0">
                <a:solidFill>
                  <a:srgbClr val="FF0000"/>
                </a:solidFill>
                <a:latin typeface="Consolas" panose="020B0609020204030204" pitchFamily="49" charset="0"/>
              </a:rPr>
            </a:br>
            <a:r>
              <a:rPr lang="en-US" sz="1200" dirty="0">
                <a:solidFill>
                  <a:srgbClr val="000000"/>
                </a:solidFill>
                <a:latin typeface="Consolas" panose="020B0609020204030204" pitchFamily="49" charset="0"/>
              </a:rPr>
              <a:t>}</a:t>
            </a:r>
            <a:endParaRPr lang="en-US" sz="1200" dirty="0"/>
          </a:p>
        </p:txBody>
      </p:sp>
      <p:pic>
        <p:nvPicPr>
          <p:cNvPr id="5" name="Picture 4"/>
          <p:cNvPicPr>
            <a:picLocks noChangeAspect="1"/>
          </p:cNvPicPr>
          <p:nvPr/>
        </p:nvPicPr>
        <p:blipFill>
          <a:blip r:embed="rId2"/>
          <a:stretch>
            <a:fillRect/>
          </a:stretch>
        </p:blipFill>
        <p:spPr>
          <a:xfrm>
            <a:off x="1163002" y="3722355"/>
            <a:ext cx="6086477" cy="1131224"/>
          </a:xfrm>
          <a:prstGeom prst="rect">
            <a:avLst/>
          </a:prstGeom>
        </p:spPr>
      </p:pic>
    </p:spTree>
    <p:extLst>
      <p:ext uri="{BB962C8B-B14F-4D97-AF65-F5344CB8AC3E}">
        <p14:creationId xmlns:p14="http://schemas.microsoft.com/office/powerpoint/2010/main" val="21665308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 Style</a:t>
            </a:r>
            <a:br>
              <a:rPr lang="en-US" dirty="0"/>
            </a:br>
            <a:endParaRPr lang="en-US" dirty="0"/>
          </a:p>
        </p:txBody>
      </p:sp>
      <p:sp>
        <p:nvSpPr>
          <p:cNvPr id="3" name="Text Placeholder 2"/>
          <p:cNvSpPr>
            <a:spLocks noGrp="1"/>
          </p:cNvSpPr>
          <p:nvPr>
            <p:ph type="body" idx="1"/>
          </p:nvPr>
        </p:nvSpPr>
        <p:spPr/>
        <p:txBody>
          <a:bodyPr/>
          <a:lstStyle/>
          <a:p>
            <a:pPr marL="139700" indent="0">
              <a:buNone/>
            </a:pPr>
            <a:r>
              <a:rPr lang="en-US" dirty="0" err="1" smtClean="0">
                <a:solidFill>
                  <a:srgbClr val="A52A2A"/>
                </a:solidFill>
                <a:latin typeface="Consolas" panose="020B0609020204030204" pitchFamily="49" charset="0"/>
              </a:rPr>
              <a:t>p.normal</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font-style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normal</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err="1">
                <a:solidFill>
                  <a:srgbClr val="A52A2A"/>
                </a:solidFill>
                <a:latin typeface="Consolas" panose="020B0609020204030204" pitchFamily="49" charset="0"/>
              </a:rPr>
              <a:t>p.italic</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font-style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italic</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err="1">
                <a:solidFill>
                  <a:srgbClr val="A52A2A"/>
                </a:solidFill>
                <a:latin typeface="Consolas" panose="020B0609020204030204" pitchFamily="49" charset="0"/>
              </a:rPr>
              <a:t>p.oblique</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font-style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oblique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pic>
        <p:nvPicPr>
          <p:cNvPr id="5" name="Picture 4"/>
          <p:cNvPicPr>
            <a:picLocks noChangeAspect="1"/>
          </p:cNvPicPr>
          <p:nvPr/>
        </p:nvPicPr>
        <p:blipFill rotWithShape="1">
          <a:blip r:embed="rId2"/>
          <a:srcRect l="2665" r="1"/>
          <a:stretch/>
        </p:blipFill>
        <p:spPr>
          <a:xfrm>
            <a:off x="4688377" y="1229851"/>
            <a:ext cx="2187979" cy="904875"/>
          </a:xfrm>
          <a:prstGeom prst="rect">
            <a:avLst/>
          </a:prstGeom>
        </p:spPr>
      </p:pic>
    </p:spTree>
    <p:extLst>
      <p:ext uri="{BB962C8B-B14F-4D97-AF65-F5344CB8AC3E}">
        <p14:creationId xmlns:p14="http://schemas.microsoft.com/office/powerpoint/2010/main" val="14007748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 </a:t>
            </a:r>
            <a:r>
              <a:rPr lang="en-US" dirty="0"/>
              <a:t>Size</a:t>
            </a:r>
            <a:br>
              <a:rPr lang="en-US" dirty="0"/>
            </a:br>
            <a:endParaRPr lang="en-US" dirty="0"/>
          </a:p>
        </p:txBody>
      </p:sp>
      <p:sp>
        <p:nvSpPr>
          <p:cNvPr id="3" name="Text Placeholder 2"/>
          <p:cNvSpPr>
            <a:spLocks noGrp="1"/>
          </p:cNvSpPr>
          <p:nvPr>
            <p:ph type="body" idx="1"/>
          </p:nvPr>
        </p:nvSpPr>
        <p:spPr/>
        <p:txBody>
          <a:bodyPr/>
          <a:lstStyle/>
          <a:p>
            <a:r>
              <a:rPr lang="en-US" dirty="0">
                <a:solidFill>
                  <a:srgbClr val="A52A2A"/>
                </a:solidFill>
                <a:latin typeface="Consolas" panose="020B0609020204030204" pitchFamily="49" charset="0"/>
              </a:rPr>
              <a:t>h1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font-size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40px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a:solidFill>
                  <a:srgbClr val="A52A2A"/>
                </a:solidFill>
                <a:latin typeface="Consolas" panose="020B0609020204030204" pitchFamily="49" charset="0"/>
              </a:rPr>
              <a:t>h2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font-size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a:solidFill>
                  <a:srgbClr val="A52A2A"/>
                </a:solidFill>
                <a:latin typeface="Consolas" panose="020B0609020204030204" pitchFamily="49" charset="0"/>
              </a:rPr>
              <a:t>p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font-size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14px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pic>
        <p:nvPicPr>
          <p:cNvPr id="5" name="Picture 4"/>
          <p:cNvPicPr>
            <a:picLocks noChangeAspect="1"/>
          </p:cNvPicPr>
          <p:nvPr/>
        </p:nvPicPr>
        <p:blipFill>
          <a:blip r:embed="rId2"/>
          <a:stretch>
            <a:fillRect/>
          </a:stretch>
        </p:blipFill>
        <p:spPr>
          <a:xfrm>
            <a:off x="4832400" y="1184275"/>
            <a:ext cx="2571750" cy="1676400"/>
          </a:xfrm>
          <a:prstGeom prst="rect">
            <a:avLst/>
          </a:prstGeom>
        </p:spPr>
      </p:pic>
    </p:spTree>
    <p:extLst>
      <p:ext uri="{BB962C8B-B14F-4D97-AF65-F5344CB8AC3E}">
        <p14:creationId xmlns:p14="http://schemas.microsoft.com/office/powerpoint/2010/main" val="27758441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 </a:t>
            </a:r>
            <a:r>
              <a:rPr lang="en-US" dirty="0" smtClean="0"/>
              <a:t>Property - </a:t>
            </a:r>
            <a:r>
              <a:rPr lang="en-US" dirty="0"/>
              <a:t>S</a:t>
            </a:r>
            <a:r>
              <a:rPr lang="en-US" dirty="0" smtClean="0"/>
              <a:t>horthand</a:t>
            </a:r>
            <a:r>
              <a:rPr lang="en-US" dirty="0"/>
              <a:t> </a:t>
            </a:r>
            <a:br>
              <a:rPr lang="en-US" dirty="0"/>
            </a:br>
            <a:endParaRPr lang="en-US" dirty="0"/>
          </a:p>
        </p:txBody>
      </p:sp>
      <p:sp>
        <p:nvSpPr>
          <p:cNvPr id="3" name="Text Placeholder 2"/>
          <p:cNvSpPr>
            <a:spLocks noGrp="1"/>
          </p:cNvSpPr>
          <p:nvPr>
            <p:ph type="body" idx="1"/>
          </p:nvPr>
        </p:nvSpPr>
        <p:spPr>
          <a:xfrm>
            <a:off x="311699" y="1152475"/>
            <a:ext cx="6787369" cy="3416400"/>
          </a:xfrm>
        </p:spPr>
        <p:txBody>
          <a:bodyPr/>
          <a:lstStyle/>
          <a:p>
            <a:r>
              <a:rPr lang="en-US" dirty="0" err="1">
                <a:solidFill>
                  <a:srgbClr val="A52A2A"/>
                </a:solidFill>
                <a:latin typeface="Consolas" panose="020B0609020204030204" pitchFamily="49" charset="0"/>
              </a:rPr>
              <a:t>p.a</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font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20px Arial, sans-serif</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err="1">
                <a:solidFill>
                  <a:srgbClr val="A52A2A"/>
                </a:solidFill>
                <a:latin typeface="Consolas" panose="020B0609020204030204" pitchFamily="49" charset="0"/>
              </a:rPr>
              <a:t>p.b</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font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italic </a:t>
            </a:r>
            <a:r>
              <a:rPr lang="en-US" dirty="0" smtClean="0">
                <a:solidFill>
                  <a:srgbClr val="0000CD"/>
                </a:solidFill>
                <a:latin typeface="Consolas" panose="020B0609020204030204" pitchFamily="49" charset="0"/>
              </a:rPr>
              <a:t>bold </a:t>
            </a:r>
            <a:r>
              <a:rPr lang="en-US" dirty="0">
                <a:solidFill>
                  <a:srgbClr val="0000CD"/>
                </a:solidFill>
                <a:latin typeface="Consolas" panose="020B0609020204030204" pitchFamily="49" charset="0"/>
              </a:rPr>
              <a:t>12px/30px Georgia, serif</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pic>
        <p:nvPicPr>
          <p:cNvPr id="5" name="Picture 4"/>
          <p:cNvPicPr>
            <a:picLocks noChangeAspect="1"/>
          </p:cNvPicPr>
          <p:nvPr/>
        </p:nvPicPr>
        <p:blipFill rotWithShape="1">
          <a:blip r:embed="rId2"/>
          <a:srcRect t="23698"/>
          <a:stretch/>
        </p:blipFill>
        <p:spPr>
          <a:xfrm>
            <a:off x="4437178" y="3000895"/>
            <a:ext cx="4143375" cy="1293660"/>
          </a:xfrm>
          <a:prstGeom prst="rect">
            <a:avLst/>
          </a:prstGeom>
        </p:spPr>
      </p:pic>
    </p:spTree>
    <p:extLst>
      <p:ext uri="{BB962C8B-B14F-4D97-AF65-F5344CB8AC3E}">
        <p14:creationId xmlns:p14="http://schemas.microsoft.com/office/powerpoint/2010/main" val="534328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CSS</a:t>
            </a:r>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150" dirty="0">
                <a:solidFill>
                  <a:schemeClr val="dk1"/>
                </a:solidFill>
                <a:highlight>
                  <a:srgbClr val="FFFFFF"/>
                </a:highlight>
                <a:latin typeface="Verdana"/>
                <a:ea typeface="Verdana"/>
                <a:cs typeface="Verdana"/>
                <a:sym typeface="Verdana"/>
              </a:rPr>
              <a:t>Cascading Style Sheets (CSS) is used to format the layout of a webpage.</a:t>
            </a:r>
            <a:endParaRPr sz="1150" dirty="0">
              <a:solidFill>
                <a:schemeClr val="dk1"/>
              </a:solidFill>
              <a:highlight>
                <a:srgbClr val="FFFFFF"/>
              </a:highlight>
              <a:latin typeface="Verdana"/>
              <a:ea typeface="Verdana"/>
              <a:cs typeface="Verdana"/>
              <a:sym typeface="Verdana"/>
            </a:endParaRPr>
          </a:p>
          <a:p>
            <a:pPr marL="0" lvl="0" indent="0" algn="l" rtl="0">
              <a:spcBef>
                <a:spcPts val="1400"/>
              </a:spcBef>
              <a:spcAft>
                <a:spcPts val="0"/>
              </a:spcAft>
              <a:buNone/>
            </a:pPr>
            <a:r>
              <a:rPr lang="en" sz="1150" dirty="0">
                <a:solidFill>
                  <a:schemeClr val="dk1"/>
                </a:solidFill>
                <a:highlight>
                  <a:srgbClr val="FFFFFF"/>
                </a:highlight>
                <a:latin typeface="Verdana"/>
                <a:ea typeface="Verdana"/>
                <a:cs typeface="Verdana"/>
                <a:sym typeface="Verdana"/>
              </a:rPr>
              <a:t>With CSS, you can control the color, font, the size of text, the spacing between elements, how elements are positioned and laid out, what background images or background colors are to be used, different displays for different devices and screen sizes, and much more!</a:t>
            </a:r>
            <a:endParaRPr sz="1150" dirty="0">
              <a:solidFill>
                <a:schemeClr val="dk1"/>
              </a:solidFill>
              <a:highlight>
                <a:srgbClr val="FFFFFF"/>
              </a:highlight>
              <a:latin typeface="Verdana"/>
              <a:ea typeface="Verdana"/>
              <a:cs typeface="Verdana"/>
              <a:sym typeface="Verdana"/>
            </a:endParaRPr>
          </a:p>
          <a:p>
            <a:pPr marL="0" lvl="0" indent="0" algn="l" rtl="0">
              <a:spcBef>
                <a:spcPts val="2900"/>
              </a:spcBef>
              <a:spcAft>
                <a:spcPts val="0"/>
              </a:spcAft>
              <a:buClr>
                <a:schemeClr val="dk1"/>
              </a:buClr>
              <a:buSzPts val="1100"/>
              <a:buFont typeface="Arial"/>
              <a:buNone/>
            </a:pPr>
            <a:r>
              <a:rPr lang="en" sz="1150" dirty="0" smtClean="0">
                <a:solidFill>
                  <a:schemeClr val="dk1"/>
                </a:solidFill>
                <a:highlight>
                  <a:srgbClr val="FFFFCC"/>
                </a:highlight>
                <a:latin typeface="Verdana"/>
                <a:ea typeface="Verdana"/>
                <a:cs typeface="Verdana"/>
                <a:sym typeface="Verdana"/>
              </a:rPr>
              <a:t>Tip</a:t>
            </a:r>
            <a:r>
              <a:rPr lang="en" sz="1150" dirty="0">
                <a:solidFill>
                  <a:schemeClr val="dk1"/>
                </a:solidFill>
                <a:highlight>
                  <a:srgbClr val="FFFFCC"/>
                </a:highlight>
                <a:latin typeface="Verdana"/>
                <a:ea typeface="Verdana"/>
                <a:cs typeface="Verdana"/>
                <a:sym typeface="Verdana"/>
              </a:rPr>
              <a:t>: The word cascading means that a style applied to a parent element will also apply to all children elements within the parent. So, if you set the color of the body text to "blue", all headings, paragraphs, and other text elements within the body will also get the same color (unless you specify something else)!</a:t>
            </a:r>
            <a:endParaRPr sz="1150" dirty="0">
              <a:solidFill>
                <a:schemeClr val="dk1"/>
              </a:solidFill>
              <a:highlight>
                <a:srgbClr val="FFFFCC"/>
              </a:highlight>
              <a:latin typeface="Verdana"/>
              <a:ea typeface="Verdana"/>
              <a:cs typeface="Verdana"/>
              <a:sym typeface="Verdana"/>
            </a:endParaRPr>
          </a:p>
          <a:p>
            <a:pPr marL="0" lvl="0" indent="0" algn="l" rtl="0">
              <a:spcBef>
                <a:spcPts val="2900"/>
              </a:spcBef>
              <a:spcAft>
                <a:spcPts val="1600"/>
              </a:spcAft>
              <a:buNone/>
            </a:pPr>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Links</a:t>
            </a:r>
            <a:br>
              <a:rPr lang="en-US" dirty="0"/>
            </a:br>
            <a:endParaRPr lang="en-US" dirty="0"/>
          </a:p>
        </p:txBody>
      </p:sp>
      <p:sp>
        <p:nvSpPr>
          <p:cNvPr id="3" name="Text Placeholder 2"/>
          <p:cNvSpPr>
            <a:spLocks noGrp="1"/>
          </p:cNvSpPr>
          <p:nvPr>
            <p:ph type="body" idx="1"/>
          </p:nvPr>
        </p:nvSpPr>
        <p:spPr>
          <a:xfrm>
            <a:off x="311700" y="1152475"/>
            <a:ext cx="4401616" cy="3416400"/>
          </a:xfrm>
        </p:spPr>
        <p:txBody>
          <a:bodyPr/>
          <a:lstStyle/>
          <a:p>
            <a:r>
              <a:rPr lang="en-US" dirty="0" smtClean="0">
                <a:solidFill>
                  <a:srgbClr val="008000"/>
                </a:solidFill>
                <a:latin typeface="Consolas" panose="020B0609020204030204" pitchFamily="49" charset="0"/>
              </a:rPr>
              <a:t>/* </a:t>
            </a:r>
            <a:r>
              <a:rPr lang="en-US" dirty="0">
                <a:solidFill>
                  <a:srgbClr val="008000"/>
                </a:solidFill>
                <a:latin typeface="Consolas" panose="020B0609020204030204" pitchFamily="49" charset="0"/>
              </a:rPr>
              <a:t>unvisited link */</a:t>
            </a:r>
            <a:r>
              <a:rPr lang="en-US" dirty="0"/>
              <a:t/>
            </a:r>
            <a:br>
              <a:rPr lang="en-US" dirty="0"/>
            </a:br>
            <a:r>
              <a:rPr lang="en-US" dirty="0">
                <a:solidFill>
                  <a:srgbClr val="A52A2A"/>
                </a:solidFill>
                <a:latin typeface="Consolas" panose="020B0609020204030204" pitchFamily="49" charset="0"/>
              </a:rPr>
              <a:t>a:link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color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red</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smtClean="0">
                <a:solidFill>
                  <a:srgbClr val="000000"/>
                </a:solidFill>
                <a:latin typeface="Consolas" panose="020B0609020204030204" pitchFamily="49" charset="0"/>
              </a:rPr>
              <a:t>}</a:t>
            </a:r>
            <a:r>
              <a:rPr lang="en-US" dirty="0"/>
              <a:t/>
            </a:r>
            <a:br>
              <a:rPr lang="en-US" dirty="0"/>
            </a:br>
            <a:r>
              <a:rPr lang="en-US" dirty="0">
                <a:solidFill>
                  <a:srgbClr val="008000"/>
                </a:solidFill>
                <a:latin typeface="Consolas" panose="020B0609020204030204" pitchFamily="49" charset="0"/>
              </a:rPr>
              <a:t>/* visited link */</a:t>
            </a:r>
            <a:r>
              <a:rPr lang="en-US" dirty="0"/>
              <a:t/>
            </a:r>
            <a:br>
              <a:rPr lang="en-US" dirty="0"/>
            </a:br>
            <a:r>
              <a:rPr lang="en-US" dirty="0">
                <a:solidFill>
                  <a:srgbClr val="A52A2A"/>
                </a:solidFill>
                <a:latin typeface="Consolas" panose="020B0609020204030204" pitchFamily="49" charset="0"/>
              </a:rPr>
              <a:t>a:visited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color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green</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smtClean="0">
                <a:solidFill>
                  <a:srgbClr val="000000"/>
                </a:solidFill>
                <a:latin typeface="Consolas" panose="020B0609020204030204" pitchFamily="49" charset="0"/>
              </a:rPr>
              <a:t>}</a:t>
            </a:r>
            <a:r>
              <a:rPr lang="en-US" dirty="0"/>
              <a:t/>
            </a:r>
            <a:br>
              <a:rPr lang="en-US" dirty="0"/>
            </a:br>
            <a:endParaRPr lang="en-US" dirty="0"/>
          </a:p>
        </p:txBody>
      </p:sp>
      <p:sp>
        <p:nvSpPr>
          <p:cNvPr id="4" name="Text Placeholder 3"/>
          <p:cNvSpPr>
            <a:spLocks noGrp="1"/>
          </p:cNvSpPr>
          <p:nvPr>
            <p:ph type="body" idx="2"/>
          </p:nvPr>
        </p:nvSpPr>
        <p:spPr/>
        <p:txBody>
          <a:bodyPr/>
          <a:lstStyle/>
          <a:p>
            <a:r>
              <a:rPr lang="en-US" dirty="0">
                <a:solidFill>
                  <a:srgbClr val="008000"/>
                </a:solidFill>
                <a:latin typeface="Consolas" panose="020B0609020204030204" pitchFamily="49" charset="0"/>
              </a:rPr>
              <a:t>/* mouse over link */</a:t>
            </a:r>
            <a:r>
              <a:rPr lang="en-US" dirty="0"/>
              <a:t/>
            </a:r>
            <a:br>
              <a:rPr lang="en-US" dirty="0"/>
            </a:br>
            <a:r>
              <a:rPr lang="en-US" dirty="0">
                <a:solidFill>
                  <a:srgbClr val="A52A2A"/>
                </a:solidFill>
                <a:latin typeface="Consolas" panose="020B0609020204030204" pitchFamily="49" charset="0"/>
              </a:rPr>
              <a:t>a:hover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color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t>
            </a:r>
            <a:r>
              <a:rPr lang="en-US" dirty="0" err="1">
                <a:solidFill>
                  <a:srgbClr val="0000CD"/>
                </a:solidFill>
                <a:latin typeface="Consolas" panose="020B0609020204030204" pitchFamily="49" charset="0"/>
              </a:rPr>
              <a:t>hotpink</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r>
              <a:rPr lang="en-US" dirty="0"/>
              <a:t/>
            </a:r>
            <a:br>
              <a:rPr lang="en-US" dirty="0"/>
            </a:br>
            <a:r>
              <a:rPr lang="en-US" dirty="0">
                <a:solidFill>
                  <a:srgbClr val="008000"/>
                </a:solidFill>
                <a:latin typeface="Consolas" panose="020B0609020204030204" pitchFamily="49" charset="0"/>
              </a:rPr>
              <a:t>/* selected link */</a:t>
            </a:r>
            <a:r>
              <a:rPr lang="en-US" dirty="0"/>
              <a:t/>
            </a:r>
            <a:br>
              <a:rPr lang="en-US" dirty="0"/>
            </a:br>
            <a:r>
              <a:rPr lang="en-US" dirty="0">
                <a:solidFill>
                  <a:srgbClr val="A52A2A"/>
                </a:solidFill>
                <a:latin typeface="Consolas" panose="020B0609020204030204" pitchFamily="49" charset="0"/>
              </a:rPr>
              <a:t>a:active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color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blue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a:p>
            <a:endParaRPr lang="en-US" dirty="0"/>
          </a:p>
        </p:txBody>
      </p:sp>
    </p:spTree>
    <p:extLst>
      <p:ext uri="{BB962C8B-B14F-4D97-AF65-F5344CB8AC3E}">
        <p14:creationId xmlns:p14="http://schemas.microsoft.com/office/powerpoint/2010/main" val="23878634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Lists</a:t>
            </a:r>
            <a:br>
              <a:rPr lang="en-US" dirty="0"/>
            </a:br>
            <a:endParaRPr lang="en-US" dirty="0"/>
          </a:p>
        </p:txBody>
      </p:sp>
      <p:sp>
        <p:nvSpPr>
          <p:cNvPr id="3" name="Text Placeholder 2"/>
          <p:cNvSpPr>
            <a:spLocks noGrp="1"/>
          </p:cNvSpPr>
          <p:nvPr>
            <p:ph type="body" idx="1"/>
          </p:nvPr>
        </p:nvSpPr>
        <p:spPr/>
        <p:txBody>
          <a:bodyPr/>
          <a:lstStyle/>
          <a:p>
            <a:pPr marL="139700" indent="0">
              <a:buNone/>
            </a:pPr>
            <a:r>
              <a:rPr lang="en-US" dirty="0" err="1">
                <a:solidFill>
                  <a:srgbClr val="A52A2A"/>
                </a:solidFill>
                <a:latin typeface="Consolas" panose="020B0609020204030204" pitchFamily="49" charset="0"/>
              </a:rPr>
              <a:t>ul.a</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list-style-type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circle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err="1">
                <a:solidFill>
                  <a:srgbClr val="A52A2A"/>
                </a:solidFill>
                <a:latin typeface="Consolas" panose="020B0609020204030204" pitchFamily="49" charset="0"/>
              </a:rPr>
              <a:t>ul.b</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list-style-type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square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err="1">
                <a:solidFill>
                  <a:srgbClr val="A52A2A"/>
                </a:solidFill>
                <a:latin typeface="Consolas" panose="020B0609020204030204" pitchFamily="49" charset="0"/>
              </a:rPr>
              <a:t>ol.c</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list-style-type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upper-roman</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err="1">
                <a:solidFill>
                  <a:srgbClr val="A52A2A"/>
                </a:solidFill>
                <a:latin typeface="Consolas" panose="020B0609020204030204" pitchFamily="49" charset="0"/>
              </a:rPr>
              <a:t>ol.d</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list-style-type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lower-alpha</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pic>
        <p:nvPicPr>
          <p:cNvPr id="5" name="Picture 4"/>
          <p:cNvPicPr>
            <a:picLocks noChangeAspect="1"/>
          </p:cNvPicPr>
          <p:nvPr/>
        </p:nvPicPr>
        <p:blipFill>
          <a:blip r:embed="rId2"/>
          <a:stretch>
            <a:fillRect/>
          </a:stretch>
        </p:blipFill>
        <p:spPr>
          <a:xfrm>
            <a:off x="5826095" y="1368475"/>
            <a:ext cx="1781175" cy="3200400"/>
          </a:xfrm>
          <a:prstGeom prst="rect">
            <a:avLst/>
          </a:prstGeom>
        </p:spPr>
      </p:pic>
    </p:spTree>
    <p:extLst>
      <p:ext uri="{BB962C8B-B14F-4D97-AF65-F5344CB8AC3E}">
        <p14:creationId xmlns:p14="http://schemas.microsoft.com/office/powerpoint/2010/main" val="32594928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Tables</a:t>
            </a:r>
            <a:br>
              <a:rPr lang="en-US" dirty="0"/>
            </a:br>
            <a:endParaRPr lang="en-US" dirty="0"/>
          </a:p>
        </p:txBody>
      </p:sp>
      <p:sp>
        <p:nvSpPr>
          <p:cNvPr id="3" name="Text Placeholder 2"/>
          <p:cNvSpPr>
            <a:spLocks noGrp="1"/>
          </p:cNvSpPr>
          <p:nvPr>
            <p:ph type="body" idx="1"/>
          </p:nvPr>
        </p:nvSpPr>
        <p:spPr>
          <a:xfrm>
            <a:off x="311700" y="1044031"/>
            <a:ext cx="3999900" cy="3416400"/>
          </a:xfrm>
        </p:spPr>
        <p:txBody>
          <a:bodyPr/>
          <a:lstStyle/>
          <a:p>
            <a:pPr marL="139700" indent="0">
              <a:buNone/>
            </a:pPr>
            <a:r>
              <a:rPr lang="en-US" sz="1200" dirty="0" smtClean="0"/>
              <a:t>Table border</a:t>
            </a:r>
          </a:p>
          <a:p>
            <a:pPr marL="139700" indent="0">
              <a:buNone/>
            </a:pPr>
            <a:r>
              <a:rPr lang="en-US" sz="1200" dirty="0">
                <a:solidFill>
                  <a:srgbClr val="A52A2A"/>
                </a:solidFill>
                <a:latin typeface="Consolas" panose="020B0609020204030204" pitchFamily="49" charset="0"/>
              </a:rPr>
              <a:t>table, </a:t>
            </a:r>
            <a:r>
              <a:rPr lang="en-US" sz="1200" dirty="0" err="1">
                <a:solidFill>
                  <a:srgbClr val="A52A2A"/>
                </a:solidFill>
                <a:latin typeface="Consolas" panose="020B0609020204030204" pitchFamily="49" charset="0"/>
              </a:rPr>
              <a:t>th</a:t>
            </a:r>
            <a:r>
              <a:rPr lang="en-US" sz="1200" dirty="0">
                <a:solidFill>
                  <a:srgbClr val="A52A2A"/>
                </a:solidFill>
                <a:latin typeface="Consolas" panose="020B0609020204030204" pitchFamily="49" charset="0"/>
              </a:rPr>
              <a:t>, td </a:t>
            </a:r>
            <a:r>
              <a:rPr lang="en-US" sz="1200" dirty="0">
                <a:solidFill>
                  <a:srgbClr val="000000"/>
                </a:solidFill>
                <a:latin typeface="Consolas" panose="020B0609020204030204" pitchFamily="49" charset="0"/>
              </a:rPr>
              <a:t>{</a:t>
            </a:r>
            <a:r>
              <a:rPr lang="en-US" sz="1200" dirty="0">
                <a:solidFill>
                  <a:srgbClr val="FF0000"/>
                </a:solidFill>
                <a:latin typeface="Consolas" panose="020B0609020204030204" pitchFamily="49" charset="0"/>
              </a:rPr>
              <a:t/>
            </a:r>
            <a:br>
              <a:rPr lang="en-US" sz="1200" dirty="0">
                <a:solidFill>
                  <a:srgbClr val="FF0000"/>
                </a:solidFill>
                <a:latin typeface="Consolas" panose="020B0609020204030204" pitchFamily="49" charset="0"/>
              </a:rPr>
            </a:br>
            <a:r>
              <a:rPr lang="en-US" sz="1200" dirty="0">
                <a:solidFill>
                  <a:srgbClr val="FF0000"/>
                </a:solidFill>
                <a:latin typeface="Consolas" panose="020B0609020204030204" pitchFamily="49" charset="0"/>
              </a:rPr>
              <a:t>  border</a:t>
            </a:r>
            <a:r>
              <a:rPr lang="en-US" sz="1200" dirty="0">
                <a:solidFill>
                  <a:srgbClr val="000000"/>
                </a:solidFill>
                <a:latin typeface="Consolas" panose="020B0609020204030204" pitchFamily="49" charset="0"/>
              </a:rPr>
              <a:t>:</a:t>
            </a:r>
            <a:r>
              <a:rPr lang="en-US" sz="1200" dirty="0">
                <a:solidFill>
                  <a:srgbClr val="0000CD"/>
                </a:solidFill>
                <a:latin typeface="Consolas" panose="020B0609020204030204" pitchFamily="49" charset="0"/>
              </a:rPr>
              <a:t> 1px solid black</a:t>
            </a:r>
            <a:r>
              <a:rPr lang="en-US" sz="1200" dirty="0">
                <a:solidFill>
                  <a:srgbClr val="000000"/>
                </a:solidFill>
                <a:latin typeface="Consolas" panose="020B0609020204030204" pitchFamily="49" charset="0"/>
              </a:rPr>
              <a:t>;</a:t>
            </a:r>
            <a:r>
              <a:rPr lang="en-US" sz="1200" dirty="0">
                <a:solidFill>
                  <a:srgbClr val="FF0000"/>
                </a:solidFill>
                <a:latin typeface="Consolas" panose="020B0609020204030204" pitchFamily="49" charset="0"/>
              </a:rPr>
              <a:t/>
            </a:r>
            <a:br>
              <a:rPr lang="en-US" sz="1200" dirty="0">
                <a:solidFill>
                  <a:srgbClr val="FF0000"/>
                </a:solidFill>
                <a:latin typeface="Consolas" panose="020B0609020204030204" pitchFamily="49" charset="0"/>
              </a:rPr>
            </a:br>
            <a:r>
              <a:rPr lang="en-US" sz="1200" dirty="0" smtClean="0">
                <a:solidFill>
                  <a:srgbClr val="000000"/>
                </a:solidFill>
                <a:latin typeface="Consolas" panose="020B0609020204030204" pitchFamily="49" charset="0"/>
              </a:rPr>
              <a:t>}</a:t>
            </a:r>
          </a:p>
          <a:p>
            <a:pPr marL="139700" indent="0">
              <a:buNone/>
            </a:pPr>
            <a:endParaRPr lang="en-US" sz="1200" dirty="0" smtClean="0">
              <a:solidFill>
                <a:srgbClr val="000000"/>
              </a:solidFill>
              <a:latin typeface="Consolas" panose="020B0609020204030204" pitchFamily="49" charset="0"/>
            </a:endParaRPr>
          </a:p>
          <a:p>
            <a:pPr marL="139700" indent="0">
              <a:buNone/>
            </a:pPr>
            <a:r>
              <a:rPr lang="en-US" sz="1200" dirty="0"/>
              <a:t>Full-Width Table</a:t>
            </a:r>
          </a:p>
          <a:p>
            <a:pPr marL="139700" indent="0">
              <a:buNone/>
            </a:pPr>
            <a:r>
              <a:rPr lang="en-US" sz="1200" dirty="0">
                <a:solidFill>
                  <a:srgbClr val="A52A2A"/>
                </a:solidFill>
                <a:latin typeface="Consolas" panose="020B0609020204030204" pitchFamily="49" charset="0"/>
              </a:rPr>
              <a:t>table </a:t>
            </a:r>
            <a:r>
              <a:rPr lang="en-US" sz="1200" dirty="0">
                <a:solidFill>
                  <a:srgbClr val="000000"/>
                </a:solidFill>
                <a:latin typeface="Consolas" panose="020B0609020204030204" pitchFamily="49" charset="0"/>
              </a:rPr>
              <a:t>{</a:t>
            </a:r>
            <a:r>
              <a:rPr lang="en-US" sz="1200" dirty="0">
                <a:solidFill>
                  <a:srgbClr val="FF0000"/>
                </a:solidFill>
                <a:latin typeface="Consolas" panose="020B0609020204030204" pitchFamily="49" charset="0"/>
              </a:rPr>
              <a:t/>
            </a:r>
            <a:br>
              <a:rPr lang="en-US" sz="1200" dirty="0">
                <a:solidFill>
                  <a:srgbClr val="FF0000"/>
                </a:solidFill>
                <a:latin typeface="Consolas" panose="020B0609020204030204" pitchFamily="49" charset="0"/>
              </a:rPr>
            </a:br>
            <a:r>
              <a:rPr lang="en-US" sz="1200" dirty="0">
                <a:solidFill>
                  <a:srgbClr val="FF0000"/>
                </a:solidFill>
                <a:latin typeface="Consolas" panose="020B0609020204030204" pitchFamily="49" charset="0"/>
              </a:rPr>
              <a:t>  width</a:t>
            </a:r>
            <a:r>
              <a:rPr lang="en-US" sz="1200" dirty="0">
                <a:solidFill>
                  <a:srgbClr val="000000"/>
                </a:solidFill>
                <a:latin typeface="Consolas" panose="020B0609020204030204" pitchFamily="49" charset="0"/>
              </a:rPr>
              <a:t>:</a:t>
            </a:r>
            <a:r>
              <a:rPr lang="en-US" sz="1200" dirty="0">
                <a:solidFill>
                  <a:srgbClr val="0000CD"/>
                </a:solidFill>
                <a:latin typeface="Consolas" panose="020B0609020204030204" pitchFamily="49" charset="0"/>
              </a:rPr>
              <a:t> 100%</a:t>
            </a:r>
            <a:r>
              <a:rPr lang="en-US" sz="1200" dirty="0">
                <a:solidFill>
                  <a:srgbClr val="000000"/>
                </a:solidFill>
                <a:latin typeface="Consolas" panose="020B0609020204030204" pitchFamily="49" charset="0"/>
              </a:rPr>
              <a:t>;</a:t>
            </a:r>
            <a:r>
              <a:rPr lang="en-US" sz="1200" dirty="0">
                <a:solidFill>
                  <a:srgbClr val="FF0000"/>
                </a:solidFill>
                <a:latin typeface="Consolas" panose="020B0609020204030204" pitchFamily="49" charset="0"/>
              </a:rPr>
              <a:t/>
            </a:r>
            <a:br>
              <a:rPr lang="en-US" sz="1200" dirty="0">
                <a:solidFill>
                  <a:srgbClr val="FF0000"/>
                </a:solidFill>
                <a:latin typeface="Consolas" panose="020B0609020204030204" pitchFamily="49" charset="0"/>
              </a:rPr>
            </a:br>
            <a:r>
              <a:rPr lang="en-US" sz="1200" dirty="0" smtClean="0">
                <a:solidFill>
                  <a:srgbClr val="000000"/>
                </a:solidFill>
                <a:latin typeface="Consolas" panose="020B0609020204030204" pitchFamily="49" charset="0"/>
              </a:rPr>
              <a:t>}</a:t>
            </a:r>
          </a:p>
          <a:p>
            <a:pPr marL="139700" indent="0">
              <a:buNone/>
            </a:pPr>
            <a:endParaRPr lang="en-US" sz="1200" dirty="0" smtClean="0">
              <a:solidFill>
                <a:srgbClr val="000000"/>
              </a:solidFill>
              <a:latin typeface="Consolas" panose="020B0609020204030204" pitchFamily="49" charset="0"/>
            </a:endParaRPr>
          </a:p>
          <a:p>
            <a:pPr marL="139700" indent="0">
              <a:buNone/>
            </a:pPr>
            <a:r>
              <a:rPr lang="en-US" sz="1200" dirty="0"/>
              <a:t>Collapse Table </a:t>
            </a:r>
            <a:r>
              <a:rPr lang="en-US" sz="1200" dirty="0" smtClean="0"/>
              <a:t>Borders</a:t>
            </a:r>
            <a:endParaRPr lang="en-US" sz="1200" dirty="0"/>
          </a:p>
          <a:p>
            <a:pPr marL="139700" indent="0">
              <a:buNone/>
            </a:pPr>
            <a:r>
              <a:rPr lang="en-US" sz="1200" dirty="0">
                <a:solidFill>
                  <a:srgbClr val="A52A2A"/>
                </a:solidFill>
                <a:latin typeface="Consolas" panose="020B0609020204030204" pitchFamily="49" charset="0"/>
              </a:rPr>
              <a:t>table </a:t>
            </a:r>
            <a:r>
              <a:rPr lang="en-US" sz="1200" dirty="0">
                <a:solidFill>
                  <a:srgbClr val="000000"/>
                </a:solidFill>
                <a:latin typeface="Consolas" panose="020B0609020204030204" pitchFamily="49" charset="0"/>
              </a:rPr>
              <a:t>{</a:t>
            </a:r>
            <a:r>
              <a:rPr lang="en-US" sz="1200" dirty="0">
                <a:solidFill>
                  <a:srgbClr val="FF0000"/>
                </a:solidFill>
                <a:latin typeface="Consolas" panose="020B0609020204030204" pitchFamily="49" charset="0"/>
              </a:rPr>
              <a:t/>
            </a:r>
            <a:br>
              <a:rPr lang="en-US" sz="1200" dirty="0">
                <a:solidFill>
                  <a:srgbClr val="FF0000"/>
                </a:solidFill>
                <a:latin typeface="Consolas" panose="020B0609020204030204" pitchFamily="49" charset="0"/>
              </a:rPr>
            </a:br>
            <a:r>
              <a:rPr lang="en-US" sz="1200" dirty="0">
                <a:solidFill>
                  <a:srgbClr val="FF0000"/>
                </a:solidFill>
                <a:latin typeface="Consolas" panose="020B0609020204030204" pitchFamily="49" charset="0"/>
              </a:rPr>
              <a:t>  border-collapse</a:t>
            </a:r>
            <a:r>
              <a:rPr lang="en-US" sz="1200" dirty="0">
                <a:solidFill>
                  <a:srgbClr val="000000"/>
                </a:solidFill>
                <a:latin typeface="Consolas" panose="020B0609020204030204" pitchFamily="49" charset="0"/>
              </a:rPr>
              <a:t>:</a:t>
            </a:r>
            <a:r>
              <a:rPr lang="en-US" sz="1200" dirty="0">
                <a:solidFill>
                  <a:srgbClr val="0000CD"/>
                </a:solidFill>
                <a:latin typeface="Consolas" panose="020B0609020204030204" pitchFamily="49" charset="0"/>
              </a:rPr>
              <a:t> collapse</a:t>
            </a:r>
            <a:r>
              <a:rPr lang="en-US" sz="1200" dirty="0">
                <a:solidFill>
                  <a:srgbClr val="000000"/>
                </a:solidFill>
                <a:latin typeface="Consolas" panose="020B0609020204030204" pitchFamily="49" charset="0"/>
              </a:rPr>
              <a:t>;</a:t>
            </a:r>
            <a:r>
              <a:rPr lang="en-US" sz="1200" dirty="0">
                <a:solidFill>
                  <a:srgbClr val="FF0000"/>
                </a:solidFill>
                <a:latin typeface="Consolas" panose="020B0609020204030204" pitchFamily="49" charset="0"/>
              </a:rPr>
              <a:t/>
            </a:r>
            <a:br>
              <a:rPr lang="en-US" sz="1200" dirty="0">
                <a:solidFill>
                  <a:srgbClr val="FF0000"/>
                </a:solidFill>
                <a:latin typeface="Consolas" panose="020B0609020204030204" pitchFamily="49" charset="0"/>
              </a:rPr>
            </a:br>
            <a:r>
              <a:rPr lang="en-US" sz="1200" dirty="0" smtClean="0">
                <a:solidFill>
                  <a:srgbClr val="000000"/>
                </a:solidFill>
                <a:latin typeface="Consolas" panose="020B0609020204030204" pitchFamily="49" charset="0"/>
              </a:rPr>
              <a:t>}</a:t>
            </a:r>
          </a:p>
          <a:p>
            <a:pPr marL="139700" indent="0">
              <a:buNone/>
            </a:pPr>
            <a:endParaRPr lang="en-US" sz="1200" dirty="0" smtClean="0">
              <a:solidFill>
                <a:srgbClr val="000000"/>
              </a:solidFill>
              <a:latin typeface="Consolas" panose="020B0609020204030204" pitchFamily="49" charset="0"/>
            </a:endParaRPr>
          </a:p>
          <a:p>
            <a:pPr marL="139700" indent="0">
              <a:buNone/>
            </a:pPr>
            <a:r>
              <a:rPr lang="en-US" sz="1200" dirty="0" smtClean="0"/>
              <a:t>Only specify the border property for </a:t>
            </a:r>
            <a:r>
              <a:rPr lang="en-US" sz="1200" dirty="0"/>
              <a:t>&lt;table&gt;</a:t>
            </a:r>
            <a:endParaRPr lang="en-US" sz="1200" dirty="0" smtClean="0">
              <a:solidFill>
                <a:srgbClr val="000000"/>
              </a:solidFill>
              <a:latin typeface="Consolas" panose="020B0609020204030204" pitchFamily="49" charset="0"/>
            </a:endParaRPr>
          </a:p>
          <a:p>
            <a:pPr marL="139700" indent="0">
              <a:buNone/>
            </a:pPr>
            <a:r>
              <a:rPr lang="en-US" sz="1200" dirty="0">
                <a:solidFill>
                  <a:srgbClr val="A52A2A"/>
                </a:solidFill>
                <a:latin typeface="Consolas" panose="020B0609020204030204" pitchFamily="49" charset="0"/>
              </a:rPr>
              <a:t>table </a:t>
            </a:r>
            <a:r>
              <a:rPr lang="en-US" sz="1200" dirty="0">
                <a:solidFill>
                  <a:srgbClr val="000000"/>
                </a:solidFill>
                <a:latin typeface="Consolas" panose="020B0609020204030204" pitchFamily="49" charset="0"/>
              </a:rPr>
              <a:t>{</a:t>
            </a:r>
            <a:r>
              <a:rPr lang="en-US" sz="1200" dirty="0">
                <a:solidFill>
                  <a:srgbClr val="FF0000"/>
                </a:solidFill>
                <a:latin typeface="Consolas" panose="020B0609020204030204" pitchFamily="49" charset="0"/>
              </a:rPr>
              <a:t/>
            </a:r>
            <a:br>
              <a:rPr lang="en-US" sz="1200" dirty="0">
                <a:solidFill>
                  <a:srgbClr val="FF0000"/>
                </a:solidFill>
                <a:latin typeface="Consolas" panose="020B0609020204030204" pitchFamily="49" charset="0"/>
              </a:rPr>
            </a:br>
            <a:r>
              <a:rPr lang="en-US" sz="1200" dirty="0">
                <a:solidFill>
                  <a:srgbClr val="FF0000"/>
                </a:solidFill>
                <a:latin typeface="Consolas" panose="020B0609020204030204" pitchFamily="49" charset="0"/>
              </a:rPr>
              <a:t>  border</a:t>
            </a:r>
            <a:r>
              <a:rPr lang="en-US" sz="1200" dirty="0">
                <a:solidFill>
                  <a:srgbClr val="000000"/>
                </a:solidFill>
                <a:latin typeface="Consolas" panose="020B0609020204030204" pitchFamily="49" charset="0"/>
              </a:rPr>
              <a:t>:</a:t>
            </a:r>
            <a:r>
              <a:rPr lang="en-US" sz="1200" dirty="0">
                <a:solidFill>
                  <a:srgbClr val="0000CD"/>
                </a:solidFill>
                <a:latin typeface="Consolas" panose="020B0609020204030204" pitchFamily="49" charset="0"/>
              </a:rPr>
              <a:t> 1px solid black</a:t>
            </a:r>
            <a:r>
              <a:rPr lang="en-US" sz="1200" dirty="0">
                <a:solidFill>
                  <a:srgbClr val="000000"/>
                </a:solidFill>
                <a:latin typeface="Consolas" panose="020B0609020204030204" pitchFamily="49" charset="0"/>
              </a:rPr>
              <a:t>;</a:t>
            </a:r>
            <a:r>
              <a:rPr lang="en-US" sz="1200" dirty="0">
                <a:solidFill>
                  <a:srgbClr val="FF0000"/>
                </a:solidFill>
                <a:latin typeface="Consolas" panose="020B0609020204030204" pitchFamily="49" charset="0"/>
              </a:rPr>
              <a:t/>
            </a:r>
            <a:br>
              <a:rPr lang="en-US" sz="1200" dirty="0">
                <a:solidFill>
                  <a:srgbClr val="FF0000"/>
                </a:solidFill>
                <a:latin typeface="Consolas" panose="020B0609020204030204" pitchFamily="49" charset="0"/>
              </a:rPr>
            </a:br>
            <a:r>
              <a:rPr lang="en-US" sz="1200" dirty="0">
                <a:solidFill>
                  <a:srgbClr val="000000"/>
                </a:solidFill>
                <a:latin typeface="Consolas" panose="020B0609020204030204" pitchFamily="49" charset="0"/>
              </a:rPr>
              <a:t>}</a:t>
            </a:r>
            <a:endParaRPr lang="en-US" sz="1200" dirty="0"/>
          </a:p>
        </p:txBody>
      </p:sp>
      <p:pic>
        <p:nvPicPr>
          <p:cNvPr id="5" name="Picture 4"/>
          <p:cNvPicPr>
            <a:picLocks noChangeAspect="1"/>
          </p:cNvPicPr>
          <p:nvPr/>
        </p:nvPicPr>
        <p:blipFill>
          <a:blip r:embed="rId2"/>
          <a:stretch>
            <a:fillRect/>
          </a:stretch>
        </p:blipFill>
        <p:spPr>
          <a:xfrm>
            <a:off x="4832400" y="1152475"/>
            <a:ext cx="1526836" cy="755029"/>
          </a:xfrm>
          <a:prstGeom prst="rect">
            <a:avLst/>
          </a:prstGeom>
        </p:spPr>
      </p:pic>
      <p:pic>
        <p:nvPicPr>
          <p:cNvPr id="6" name="Picture 5"/>
          <p:cNvPicPr>
            <a:picLocks noChangeAspect="1"/>
          </p:cNvPicPr>
          <p:nvPr/>
        </p:nvPicPr>
        <p:blipFill>
          <a:blip r:embed="rId3"/>
          <a:stretch>
            <a:fillRect/>
          </a:stretch>
        </p:blipFill>
        <p:spPr>
          <a:xfrm>
            <a:off x="4832400" y="2144475"/>
            <a:ext cx="4070531" cy="654055"/>
          </a:xfrm>
          <a:prstGeom prst="rect">
            <a:avLst/>
          </a:prstGeom>
        </p:spPr>
      </p:pic>
      <p:pic>
        <p:nvPicPr>
          <p:cNvPr id="7" name="Picture 6"/>
          <p:cNvPicPr>
            <a:picLocks noChangeAspect="1"/>
          </p:cNvPicPr>
          <p:nvPr/>
        </p:nvPicPr>
        <p:blipFill>
          <a:blip r:embed="rId4"/>
          <a:stretch>
            <a:fillRect/>
          </a:stretch>
        </p:blipFill>
        <p:spPr>
          <a:xfrm>
            <a:off x="4857414" y="3168245"/>
            <a:ext cx="4045517" cy="630670"/>
          </a:xfrm>
          <a:prstGeom prst="rect">
            <a:avLst/>
          </a:prstGeom>
        </p:spPr>
      </p:pic>
      <p:pic>
        <p:nvPicPr>
          <p:cNvPr id="8" name="Picture 7"/>
          <p:cNvPicPr>
            <a:picLocks noChangeAspect="1"/>
          </p:cNvPicPr>
          <p:nvPr/>
        </p:nvPicPr>
        <p:blipFill>
          <a:blip r:embed="rId5"/>
          <a:stretch>
            <a:fillRect/>
          </a:stretch>
        </p:blipFill>
        <p:spPr>
          <a:xfrm>
            <a:off x="4832400" y="4168630"/>
            <a:ext cx="4098110" cy="556340"/>
          </a:xfrm>
          <a:prstGeom prst="rect">
            <a:avLst/>
          </a:prstGeom>
        </p:spPr>
      </p:pic>
    </p:spTree>
    <p:extLst>
      <p:ext uri="{BB962C8B-B14F-4D97-AF65-F5344CB8AC3E}">
        <p14:creationId xmlns:p14="http://schemas.microsoft.com/office/powerpoint/2010/main" val="17027471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Layout</a:t>
            </a:r>
          </a:p>
        </p:txBody>
      </p:sp>
      <p:sp>
        <p:nvSpPr>
          <p:cNvPr id="3" name="Text Placeholder 2"/>
          <p:cNvSpPr>
            <a:spLocks noGrp="1"/>
          </p:cNvSpPr>
          <p:nvPr>
            <p:ph type="body" idx="1"/>
          </p:nvPr>
        </p:nvSpPr>
        <p:spPr>
          <a:xfrm>
            <a:off x="311699" y="1152475"/>
            <a:ext cx="8300285" cy="3416400"/>
          </a:xfrm>
        </p:spPr>
        <p:txBody>
          <a:bodyPr/>
          <a:lstStyle/>
          <a:p>
            <a:r>
              <a:rPr lang="en-US" dirty="0"/>
              <a:t>The display Property</a:t>
            </a:r>
          </a:p>
          <a:p>
            <a:r>
              <a:rPr lang="en-US" dirty="0" smtClean="0"/>
              <a:t>Using width</a:t>
            </a:r>
            <a:r>
              <a:rPr lang="en-US" dirty="0"/>
              <a:t>, max-width and margin: auto</a:t>
            </a:r>
            <a:r>
              <a:rPr lang="en-US" dirty="0" smtClean="0"/>
              <a:t>;</a:t>
            </a:r>
          </a:p>
          <a:p>
            <a:r>
              <a:rPr lang="en-US" dirty="0"/>
              <a:t>The position Property</a:t>
            </a:r>
          </a:p>
          <a:p>
            <a:r>
              <a:rPr lang="en-US" dirty="0"/>
              <a:t>Overflow</a:t>
            </a:r>
          </a:p>
          <a:p>
            <a:r>
              <a:rPr lang="en-US" dirty="0"/>
              <a:t>float and clear</a:t>
            </a:r>
          </a:p>
          <a:p>
            <a:r>
              <a:rPr lang="en-US" dirty="0"/>
              <a:t>display: inline-block</a:t>
            </a:r>
          </a:p>
          <a:p>
            <a:r>
              <a:rPr lang="en-US" dirty="0"/>
              <a:t>Horizontal &amp; Vertical Align</a:t>
            </a:r>
          </a:p>
          <a:p>
            <a:endParaRPr lang="en-US" dirty="0"/>
          </a:p>
          <a:p>
            <a:endParaRPr lang="en-US" dirty="0"/>
          </a:p>
        </p:txBody>
      </p:sp>
    </p:spTree>
    <p:extLst>
      <p:ext uri="{BB962C8B-B14F-4D97-AF65-F5344CB8AC3E}">
        <p14:creationId xmlns:p14="http://schemas.microsoft.com/office/powerpoint/2010/main" val="39858551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Layout - The display Property</a:t>
            </a:r>
            <a:br>
              <a:rPr lang="en-US" dirty="0"/>
            </a:br>
            <a:endParaRPr lang="en-US" dirty="0"/>
          </a:p>
        </p:txBody>
      </p:sp>
      <p:sp>
        <p:nvSpPr>
          <p:cNvPr id="3" name="Text Placeholder 2"/>
          <p:cNvSpPr>
            <a:spLocks noGrp="1"/>
          </p:cNvSpPr>
          <p:nvPr>
            <p:ph type="body" idx="1"/>
          </p:nvPr>
        </p:nvSpPr>
        <p:spPr/>
        <p:txBody>
          <a:bodyPr/>
          <a:lstStyle/>
          <a:p>
            <a:r>
              <a:rPr lang="en-US" dirty="0"/>
              <a:t>The </a:t>
            </a:r>
            <a:r>
              <a:rPr lang="en-US" dirty="0">
                <a:solidFill>
                  <a:srgbClr val="FF0000"/>
                </a:solidFill>
              </a:rPr>
              <a:t>display</a:t>
            </a:r>
            <a:r>
              <a:rPr lang="en-US" dirty="0"/>
              <a:t> property specifies if/how an element is displayed</a:t>
            </a:r>
            <a:r>
              <a:rPr lang="en-US" dirty="0" smtClean="0"/>
              <a:t>.</a:t>
            </a:r>
          </a:p>
          <a:p>
            <a:r>
              <a:rPr lang="en-US" dirty="0"/>
              <a:t>Every HTML element has a default display value depending on what type of element it is. The default display value for most elements is </a:t>
            </a:r>
            <a:r>
              <a:rPr lang="en-US" dirty="0">
                <a:solidFill>
                  <a:srgbClr val="FF0000"/>
                </a:solidFill>
              </a:rPr>
              <a:t>block</a:t>
            </a:r>
            <a:r>
              <a:rPr lang="en-US" dirty="0"/>
              <a:t> or </a:t>
            </a:r>
            <a:r>
              <a:rPr lang="en-US" dirty="0">
                <a:solidFill>
                  <a:srgbClr val="FF0000"/>
                </a:solidFill>
              </a:rPr>
              <a:t>inline</a:t>
            </a:r>
            <a:r>
              <a:rPr lang="en-US" dirty="0"/>
              <a:t>.</a:t>
            </a:r>
          </a:p>
        </p:txBody>
      </p:sp>
      <p:sp>
        <p:nvSpPr>
          <p:cNvPr id="4" name="Text Placeholder 3"/>
          <p:cNvSpPr>
            <a:spLocks noGrp="1"/>
          </p:cNvSpPr>
          <p:nvPr>
            <p:ph type="body" idx="2"/>
          </p:nvPr>
        </p:nvSpPr>
        <p:spPr/>
        <p:txBody>
          <a:bodyPr/>
          <a:lstStyle/>
          <a:p>
            <a:endParaRPr lang="en-US"/>
          </a:p>
        </p:txBody>
      </p:sp>
    </p:spTree>
    <p:extLst>
      <p:ext uri="{BB962C8B-B14F-4D97-AF65-F5344CB8AC3E}">
        <p14:creationId xmlns:p14="http://schemas.microsoft.com/office/powerpoint/2010/main" val="30605630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Block-level Elements</a:t>
            </a:r>
            <a:br>
              <a:rPr lang="en-US" dirty="0"/>
            </a:br>
            <a:endParaRPr lang="en-US" dirty="0"/>
          </a:p>
        </p:txBody>
      </p:sp>
      <p:sp>
        <p:nvSpPr>
          <p:cNvPr id="3" name="Text Placeholder 2"/>
          <p:cNvSpPr>
            <a:spLocks noGrp="1"/>
          </p:cNvSpPr>
          <p:nvPr>
            <p:ph type="body" idx="1"/>
          </p:nvPr>
        </p:nvSpPr>
        <p:spPr>
          <a:xfrm>
            <a:off x="311700" y="1152475"/>
            <a:ext cx="8599544" cy="3416400"/>
          </a:xfrm>
        </p:spPr>
        <p:txBody>
          <a:bodyPr/>
          <a:lstStyle/>
          <a:p>
            <a:r>
              <a:rPr lang="en-US" dirty="0"/>
              <a:t>A block-level element always starts on a new line and takes up the full width available (stretches out to the left and right as far as it can</a:t>
            </a:r>
            <a:r>
              <a:rPr lang="en-US" dirty="0" smtClean="0"/>
              <a:t>).</a:t>
            </a:r>
          </a:p>
          <a:p>
            <a:endParaRPr lang="en-US" dirty="0"/>
          </a:p>
          <a:p>
            <a:endParaRPr lang="en-US" dirty="0" smtClean="0"/>
          </a:p>
          <a:p>
            <a:endParaRPr lang="en-US" dirty="0"/>
          </a:p>
          <a:p>
            <a:r>
              <a:rPr lang="en-US" dirty="0"/>
              <a:t>Examples of block-level elements:</a:t>
            </a:r>
          </a:p>
          <a:p>
            <a:r>
              <a:rPr lang="en-US" dirty="0"/>
              <a:t>&lt;div&gt;</a:t>
            </a:r>
          </a:p>
          <a:p>
            <a:r>
              <a:rPr lang="en-US" dirty="0"/>
              <a:t>&lt;h1&gt; - &lt;h6&gt;</a:t>
            </a:r>
          </a:p>
          <a:p>
            <a:r>
              <a:rPr lang="en-US" dirty="0"/>
              <a:t>&lt;p&gt;</a:t>
            </a:r>
          </a:p>
          <a:p>
            <a:r>
              <a:rPr lang="en-US" dirty="0"/>
              <a:t>&lt;form&gt;</a:t>
            </a:r>
          </a:p>
          <a:p>
            <a:r>
              <a:rPr lang="en-US" dirty="0"/>
              <a:t>&lt;header&gt;</a:t>
            </a:r>
          </a:p>
          <a:p>
            <a:r>
              <a:rPr lang="en-US" dirty="0"/>
              <a:t>&lt;footer&gt;</a:t>
            </a:r>
          </a:p>
          <a:p>
            <a:r>
              <a:rPr lang="en-US" dirty="0"/>
              <a:t>&lt;section&gt;</a:t>
            </a:r>
          </a:p>
          <a:p>
            <a:endParaRPr lang="en-US" dirty="0"/>
          </a:p>
        </p:txBody>
      </p:sp>
      <p:pic>
        <p:nvPicPr>
          <p:cNvPr id="5" name="Picture 4"/>
          <p:cNvPicPr>
            <a:picLocks noChangeAspect="1"/>
          </p:cNvPicPr>
          <p:nvPr/>
        </p:nvPicPr>
        <p:blipFill>
          <a:blip r:embed="rId2"/>
          <a:stretch>
            <a:fillRect/>
          </a:stretch>
        </p:blipFill>
        <p:spPr>
          <a:xfrm>
            <a:off x="700087" y="1888374"/>
            <a:ext cx="7743825" cy="419100"/>
          </a:xfrm>
          <a:prstGeom prst="rect">
            <a:avLst/>
          </a:prstGeom>
        </p:spPr>
      </p:pic>
    </p:spTree>
    <p:extLst>
      <p:ext uri="{BB962C8B-B14F-4D97-AF65-F5344CB8AC3E}">
        <p14:creationId xmlns:p14="http://schemas.microsoft.com/office/powerpoint/2010/main" val="14145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Elements</a:t>
            </a:r>
            <a:br>
              <a:rPr lang="en-US" dirty="0"/>
            </a:br>
            <a:endParaRPr lang="en-US" dirty="0"/>
          </a:p>
        </p:txBody>
      </p:sp>
      <p:sp>
        <p:nvSpPr>
          <p:cNvPr id="3" name="Text Placeholder 2"/>
          <p:cNvSpPr>
            <a:spLocks noGrp="1"/>
          </p:cNvSpPr>
          <p:nvPr>
            <p:ph type="body" idx="1"/>
          </p:nvPr>
        </p:nvSpPr>
        <p:spPr>
          <a:xfrm>
            <a:off x="311699" y="1152475"/>
            <a:ext cx="8641107" cy="3416400"/>
          </a:xfrm>
        </p:spPr>
        <p:txBody>
          <a:bodyPr/>
          <a:lstStyle/>
          <a:p>
            <a:r>
              <a:rPr lang="en-US" dirty="0"/>
              <a:t>An inline element does not start on a new line and only takes up as much width as necessary</a:t>
            </a:r>
            <a:r>
              <a:rPr lang="en-US" dirty="0" smtClean="0"/>
              <a:t>.</a:t>
            </a:r>
          </a:p>
          <a:p>
            <a:endParaRPr lang="en-US" dirty="0"/>
          </a:p>
          <a:p>
            <a:endParaRPr lang="en-US" dirty="0" smtClean="0"/>
          </a:p>
          <a:p>
            <a:endParaRPr lang="en-US" dirty="0"/>
          </a:p>
          <a:p>
            <a:r>
              <a:rPr lang="en-US" dirty="0"/>
              <a:t>Examples of inline elements:</a:t>
            </a:r>
          </a:p>
          <a:p>
            <a:r>
              <a:rPr lang="en-US" dirty="0"/>
              <a:t>&lt;span&gt;</a:t>
            </a:r>
          </a:p>
          <a:p>
            <a:r>
              <a:rPr lang="en-US" dirty="0"/>
              <a:t>&lt;a&gt;</a:t>
            </a:r>
          </a:p>
          <a:p>
            <a:r>
              <a:rPr lang="en-US" dirty="0"/>
              <a:t>&lt;</a:t>
            </a:r>
            <a:r>
              <a:rPr lang="en-US" dirty="0" err="1"/>
              <a:t>img</a:t>
            </a:r>
            <a:r>
              <a:rPr lang="en-US" dirty="0"/>
              <a:t>&gt;</a:t>
            </a:r>
          </a:p>
          <a:p>
            <a:endParaRPr lang="en-US" dirty="0"/>
          </a:p>
        </p:txBody>
      </p:sp>
      <p:pic>
        <p:nvPicPr>
          <p:cNvPr id="5" name="Picture 4"/>
          <p:cNvPicPr>
            <a:picLocks noChangeAspect="1"/>
          </p:cNvPicPr>
          <p:nvPr/>
        </p:nvPicPr>
        <p:blipFill>
          <a:blip r:embed="rId2"/>
          <a:stretch>
            <a:fillRect/>
          </a:stretch>
        </p:blipFill>
        <p:spPr>
          <a:xfrm>
            <a:off x="857250" y="1698394"/>
            <a:ext cx="3714750" cy="400050"/>
          </a:xfrm>
          <a:prstGeom prst="rect">
            <a:avLst/>
          </a:prstGeom>
        </p:spPr>
      </p:pic>
    </p:spTree>
    <p:extLst>
      <p:ext uri="{BB962C8B-B14F-4D97-AF65-F5344CB8AC3E}">
        <p14:creationId xmlns:p14="http://schemas.microsoft.com/office/powerpoint/2010/main" val="28051092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none;</a:t>
            </a:r>
            <a:br>
              <a:rPr lang="en-US" dirty="0"/>
            </a:br>
            <a:endParaRPr lang="en-US" dirty="0"/>
          </a:p>
        </p:txBody>
      </p:sp>
      <p:sp>
        <p:nvSpPr>
          <p:cNvPr id="3" name="Text Placeholder 2"/>
          <p:cNvSpPr>
            <a:spLocks noGrp="1"/>
          </p:cNvSpPr>
          <p:nvPr>
            <p:ph type="body" idx="1"/>
          </p:nvPr>
        </p:nvSpPr>
        <p:spPr>
          <a:xfrm>
            <a:off x="311699" y="1152475"/>
            <a:ext cx="8250409" cy="3416400"/>
          </a:xfrm>
        </p:spPr>
        <p:txBody>
          <a:bodyPr/>
          <a:lstStyle/>
          <a:p>
            <a:r>
              <a:rPr lang="en-US" dirty="0">
                <a:solidFill>
                  <a:srgbClr val="FF0000"/>
                </a:solidFill>
              </a:rPr>
              <a:t>display: none; </a:t>
            </a:r>
            <a:r>
              <a:rPr lang="en-US" dirty="0"/>
              <a:t>is commonly used with JavaScript to hide and show elements without deleting and recreating them. Take a look at our last example on this page if you want to know how this can be achieved</a:t>
            </a:r>
            <a:r>
              <a:rPr lang="en-US" dirty="0" smtClean="0"/>
              <a:t>.</a:t>
            </a:r>
          </a:p>
          <a:p>
            <a:endParaRPr lang="en-US" dirty="0"/>
          </a:p>
          <a:p>
            <a:r>
              <a:rPr lang="en-US" dirty="0">
                <a:solidFill>
                  <a:srgbClr val="A52A2A"/>
                </a:solidFill>
                <a:latin typeface="Consolas" panose="020B0609020204030204" pitchFamily="49" charset="0"/>
              </a:rPr>
              <a:t>li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display</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t>
            </a:r>
            <a:r>
              <a:rPr lang="en-US" dirty="0" smtClean="0">
                <a:solidFill>
                  <a:srgbClr val="0000CD"/>
                </a:solidFill>
                <a:latin typeface="Consolas" panose="020B0609020204030204" pitchFamily="49" charset="0"/>
              </a:rPr>
              <a:t>none</a:t>
            </a:r>
            <a:r>
              <a:rPr lang="en-US" dirty="0" smtClean="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smtClean="0">
                <a:solidFill>
                  <a:srgbClr val="000000"/>
                </a:solidFill>
                <a:latin typeface="Consolas" panose="020B0609020204030204" pitchFamily="49" charset="0"/>
              </a:rPr>
              <a:t>}</a:t>
            </a:r>
          </a:p>
          <a:p>
            <a:r>
              <a:rPr lang="en-US" dirty="0">
                <a:solidFill>
                  <a:srgbClr val="A52A2A"/>
                </a:solidFill>
                <a:latin typeface="Consolas" panose="020B0609020204030204" pitchFamily="49" charset="0"/>
              </a:rPr>
              <a:t>li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display</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inline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A52A2A"/>
                </a:solidFill>
                <a:latin typeface="Consolas" panose="020B0609020204030204" pitchFamily="49" charset="0"/>
              </a:rPr>
              <a:t>li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display</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t>
            </a:r>
            <a:r>
              <a:rPr lang="en-US" dirty="0" smtClean="0">
                <a:solidFill>
                  <a:srgbClr val="0000CD"/>
                </a:solidFill>
                <a:latin typeface="Consolas" panose="020B0609020204030204" pitchFamily="49" charset="0"/>
              </a:rPr>
              <a:t>block</a:t>
            </a:r>
            <a:r>
              <a:rPr lang="en-US" dirty="0" smtClean="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p>
          <a:p>
            <a:endParaRPr lang="en-US" dirty="0" smtClean="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p>
        </p:txBody>
      </p:sp>
    </p:spTree>
    <p:extLst>
      <p:ext uri="{BB962C8B-B14F-4D97-AF65-F5344CB8AC3E}">
        <p14:creationId xmlns:p14="http://schemas.microsoft.com/office/powerpoint/2010/main" val="31246640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Hide an Element - </a:t>
            </a:r>
            <a:r>
              <a:rPr lang="en-US" dirty="0" err="1"/>
              <a:t>display:none</a:t>
            </a:r>
            <a:r>
              <a:rPr lang="en-US" dirty="0"/>
              <a:t> or </a:t>
            </a:r>
            <a:r>
              <a:rPr lang="en-US" dirty="0" err="1"/>
              <a:t>visibility:hidden</a:t>
            </a:r>
            <a:r>
              <a:rPr lang="en-US" dirty="0"/>
              <a:t/>
            </a:r>
            <a:br>
              <a:rPr lang="en-US" dirty="0"/>
            </a:br>
            <a:endParaRPr lang="en-US" dirty="0"/>
          </a:p>
        </p:txBody>
      </p:sp>
      <p:sp>
        <p:nvSpPr>
          <p:cNvPr id="3" name="Text Placeholder 2"/>
          <p:cNvSpPr>
            <a:spLocks noGrp="1"/>
          </p:cNvSpPr>
          <p:nvPr>
            <p:ph type="body" idx="1"/>
          </p:nvPr>
        </p:nvSpPr>
        <p:spPr/>
        <p:txBody>
          <a:bodyPr/>
          <a:lstStyle/>
          <a:p>
            <a:r>
              <a:rPr lang="en-US" dirty="0"/>
              <a:t>Hiding an element can be done by setting the display property to none. The element will be hidden, and the page will be displayed as if the element is not there:</a:t>
            </a:r>
          </a:p>
          <a:p>
            <a:endParaRPr lang="en-US" dirty="0" smtClean="0">
              <a:solidFill>
                <a:srgbClr val="A52A2A"/>
              </a:solidFill>
              <a:latin typeface="Consolas" panose="020B0609020204030204" pitchFamily="49" charset="0"/>
            </a:endParaRPr>
          </a:p>
          <a:p>
            <a:r>
              <a:rPr lang="en-US" dirty="0" smtClean="0">
                <a:solidFill>
                  <a:srgbClr val="A52A2A"/>
                </a:solidFill>
                <a:latin typeface="Consolas" panose="020B0609020204030204" pitchFamily="49" charset="0"/>
              </a:rPr>
              <a:t>h1.hidden</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display</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none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smtClean="0">
                <a:solidFill>
                  <a:srgbClr val="000000"/>
                </a:solidFill>
                <a:latin typeface="Consolas" panose="020B0609020204030204" pitchFamily="49" charset="0"/>
              </a:rPr>
              <a:t>}</a:t>
            </a:r>
          </a:p>
        </p:txBody>
      </p:sp>
      <p:sp>
        <p:nvSpPr>
          <p:cNvPr id="4" name="Text Placeholder 3"/>
          <p:cNvSpPr>
            <a:spLocks noGrp="1"/>
          </p:cNvSpPr>
          <p:nvPr>
            <p:ph type="body" idx="2"/>
          </p:nvPr>
        </p:nvSpPr>
        <p:spPr/>
        <p:txBody>
          <a:bodyPr/>
          <a:lstStyle/>
          <a:p>
            <a:r>
              <a:rPr lang="en-US" dirty="0" err="1">
                <a:solidFill>
                  <a:srgbClr val="FF0000"/>
                </a:solidFill>
              </a:rPr>
              <a:t>visibility:hidden</a:t>
            </a:r>
            <a:r>
              <a:rPr lang="en-US" dirty="0">
                <a:solidFill>
                  <a:srgbClr val="FF0000"/>
                </a:solidFill>
              </a:rPr>
              <a:t>; </a:t>
            </a:r>
            <a:r>
              <a:rPr lang="en-US" dirty="0"/>
              <a:t>also hides an element.</a:t>
            </a:r>
          </a:p>
          <a:p>
            <a:endParaRPr lang="en-US" dirty="0"/>
          </a:p>
          <a:p>
            <a:r>
              <a:rPr lang="en-US" dirty="0"/>
              <a:t>However, the element will still take up the same space as before. The element will be hidden, but still affect the layout:</a:t>
            </a:r>
          </a:p>
          <a:p>
            <a:endParaRPr lang="en-US" dirty="0">
              <a:solidFill>
                <a:srgbClr val="000000"/>
              </a:solidFill>
              <a:latin typeface="Consolas" panose="020B0609020204030204" pitchFamily="49" charset="0"/>
            </a:endParaRPr>
          </a:p>
          <a:p>
            <a:r>
              <a:rPr lang="en-US" dirty="0">
                <a:solidFill>
                  <a:srgbClr val="A52A2A"/>
                </a:solidFill>
                <a:latin typeface="Consolas" panose="020B0609020204030204" pitchFamily="49" charset="0"/>
              </a:rPr>
              <a:t>h1.hidden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visibility</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hidden</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a:p>
            <a:endParaRPr lang="en-US" dirty="0"/>
          </a:p>
        </p:txBody>
      </p:sp>
    </p:spTree>
    <p:extLst>
      <p:ext uri="{BB962C8B-B14F-4D97-AF65-F5344CB8AC3E}">
        <p14:creationId xmlns:p14="http://schemas.microsoft.com/office/powerpoint/2010/main" val="34682420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Layout </a:t>
            </a:r>
            <a:r>
              <a:rPr lang="en-US" dirty="0" smtClean="0"/>
              <a:t>– width, max-width and margin: auto</a:t>
            </a:r>
            <a:r>
              <a:rPr lang="en-US" dirty="0"/>
              <a:t/>
            </a:r>
            <a:br>
              <a:rPr lang="en-US" dirty="0"/>
            </a:br>
            <a:endParaRPr lang="en-US" dirty="0"/>
          </a:p>
        </p:txBody>
      </p:sp>
      <p:sp>
        <p:nvSpPr>
          <p:cNvPr id="3" name="Text Placeholder 2"/>
          <p:cNvSpPr>
            <a:spLocks noGrp="1"/>
          </p:cNvSpPr>
          <p:nvPr>
            <p:ph type="body" idx="1"/>
          </p:nvPr>
        </p:nvSpPr>
        <p:spPr/>
        <p:txBody>
          <a:bodyPr/>
          <a:lstStyle/>
          <a:p>
            <a:pPr marL="139700" indent="0">
              <a:buNone/>
            </a:pPr>
            <a:r>
              <a:rPr lang="en-US" dirty="0">
                <a:solidFill>
                  <a:srgbClr val="A52A2A"/>
                </a:solidFill>
                <a:latin typeface="Consolas" panose="020B0609020204030204" pitchFamily="49" charset="0"/>
              </a:rPr>
              <a:t>div.ex1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width</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500px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margin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auto</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3px solid #73AD21</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a:solidFill>
                  <a:srgbClr val="A52A2A"/>
                </a:solidFill>
                <a:latin typeface="Consolas" panose="020B0609020204030204" pitchFamily="49" charset="0"/>
              </a:rPr>
              <a:t>div.ex2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max-width</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500px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margin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auto</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3px solid #73AD21</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sp>
        <p:nvSpPr>
          <p:cNvPr id="4" name="Text Placeholder 3"/>
          <p:cNvSpPr>
            <a:spLocks noGrp="1"/>
          </p:cNvSpPr>
          <p:nvPr>
            <p:ph type="body" idx="2"/>
          </p:nvPr>
        </p:nvSpPr>
        <p:spPr/>
        <p:txBody>
          <a:bodyPr/>
          <a:lstStyle/>
          <a:p>
            <a:r>
              <a:rPr lang="en-US" sz="1200" dirty="0"/>
              <a:t>Setting the width of a block-level element will prevent it from stretching out to the edges of its container. Then, you can set the margins to auto, to horizontally center the element within its container. The element will take up the specified width, and the remaining space will be split equally between the two </a:t>
            </a:r>
            <a:r>
              <a:rPr lang="en-US" sz="1200" dirty="0" smtClean="0"/>
              <a:t>margins.</a:t>
            </a:r>
          </a:p>
          <a:p>
            <a:r>
              <a:rPr lang="en-US" sz="1200" dirty="0"/>
              <a:t>The problem with the &lt;div&gt; above occurs when the browser window is smaller than the width of the element. The browser then adds a horizontal scrollbar to the page</a:t>
            </a:r>
            <a:r>
              <a:rPr lang="en-US" sz="1200" dirty="0" smtClean="0"/>
              <a:t>.</a:t>
            </a:r>
          </a:p>
          <a:p>
            <a:r>
              <a:rPr lang="en-US" sz="1200" dirty="0"/>
              <a:t>Using max-width instead, in this situation, will improve the browser's handling of small windows. This is important when making a site usable on small </a:t>
            </a:r>
            <a:r>
              <a:rPr lang="en-US" sz="1200" dirty="0" smtClean="0"/>
              <a:t>devices.</a:t>
            </a:r>
            <a:endParaRPr lang="en-US" sz="1200" dirty="0"/>
          </a:p>
          <a:p>
            <a:endParaRPr lang="en-US" sz="1200" dirty="0" smtClean="0"/>
          </a:p>
        </p:txBody>
      </p:sp>
    </p:spTree>
    <p:extLst>
      <p:ext uri="{BB962C8B-B14F-4D97-AF65-F5344CB8AC3E}">
        <p14:creationId xmlns:p14="http://schemas.microsoft.com/office/powerpoint/2010/main" val="3664724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br>
              <a:rPr lang="en-US" dirty="0"/>
            </a:br>
            <a:endParaRPr lang="en-US" dirty="0"/>
          </a:p>
        </p:txBody>
      </p:sp>
      <p:sp>
        <p:nvSpPr>
          <p:cNvPr id="3" name="Text Placeholder 2"/>
          <p:cNvSpPr>
            <a:spLocks noGrp="1"/>
          </p:cNvSpPr>
          <p:nvPr>
            <p:ph type="body" idx="1"/>
          </p:nvPr>
        </p:nvSpPr>
        <p:spPr>
          <a:xfrm>
            <a:off x="311700" y="1152475"/>
            <a:ext cx="7460700" cy="3416400"/>
          </a:xfrm>
        </p:spPr>
        <p:txBody>
          <a:bodyPr/>
          <a:lstStyle/>
          <a:p>
            <a:r>
              <a:rPr lang="en-US" dirty="0"/>
              <a:t>CSS was first proposed by </a:t>
            </a:r>
            <a:r>
              <a:rPr lang="en-US" dirty="0" err="1"/>
              <a:t>Håkon</a:t>
            </a:r>
            <a:r>
              <a:rPr lang="en-US" dirty="0"/>
              <a:t> </a:t>
            </a:r>
            <a:r>
              <a:rPr lang="en-US" dirty="0" err="1"/>
              <a:t>Wium</a:t>
            </a:r>
            <a:r>
              <a:rPr lang="en-US" dirty="0"/>
              <a:t> Lie on October 10, </a:t>
            </a:r>
            <a:r>
              <a:rPr lang="en-US" dirty="0" smtClean="0"/>
              <a:t>1994.</a:t>
            </a:r>
          </a:p>
          <a:p>
            <a:r>
              <a:rPr lang="en-US" dirty="0" smtClean="0"/>
              <a:t>CSS was proposed in 1994 as a web styling language to help solve some of the problems for HTML. There were other styling languages proposed at this time, such as Style sheets for HTML but CSS won.</a:t>
            </a:r>
          </a:p>
          <a:p>
            <a:r>
              <a:rPr lang="en-US" dirty="0"/>
              <a:t>The CSS 1 specification was completed in </a:t>
            </a:r>
            <a:r>
              <a:rPr lang="en-US" dirty="0" smtClean="0"/>
              <a:t>1996.</a:t>
            </a:r>
          </a:p>
          <a:p>
            <a:r>
              <a:rPr lang="en-US" dirty="0"/>
              <a:t>CSS </a:t>
            </a:r>
            <a:r>
              <a:rPr lang="en-US" dirty="0" smtClean="0"/>
              <a:t>2 became the recommendation in May 1998 by W3C.</a:t>
            </a:r>
          </a:p>
          <a:p>
            <a:r>
              <a:rPr lang="en-US" dirty="0" smtClean="0"/>
              <a:t>CSS</a:t>
            </a:r>
            <a:r>
              <a:rPr lang="en-US" dirty="0"/>
              <a:t> 3 </a:t>
            </a:r>
            <a:r>
              <a:rPr lang="en-US" dirty="0" smtClean="0"/>
              <a:t>was started in 1998 but it has never been completed. Some parts are still being developed and some components work on some browsers.</a:t>
            </a:r>
            <a:endParaRPr lang="en-US" dirty="0"/>
          </a:p>
        </p:txBody>
      </p:sp>
      <p:pic>
        <p:nvPicPr>
          <p:cNvPr id="1026" name="Picture 2" descr="https://upload.wikimedia.org/wikipedia/commons/thumb/5/54/H%C3%A5kon_Wium_Lie.jpg/170px-H%C3%A5kon_Wium_Li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1103351"/>
            <a:ext cx="1316057" cy="175732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GitHub - Viglino/iconicss: More than 900 pure CSS3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8099" y="3427665"/>
            <a:ext cx="1141210" cy="1141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9169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Layout - The position Property</a:t>
            </a:r>
            <a:br>
              <a:rPr lang="en-US" dirty="0"/>
            </a:br>
            <a:endParaRPr lang="en-US" dirty="0"/>
          </a:p>
        </p:txBody>
      </p:sp>
      <p:sp>
        <p:nvSpPr>
          <p:cNvPr id="3" name="Text Placeholder 2"/>
          <p:cNvSpPr>
            <a:spLocks noGrp="1"/>
          </p:cNvSpPr>
          <p:nvPr>
            <p:ph type="body" idx="1"/>
          </p:nvPr>
        </p:nvSpPr>
        <p:spPr>
          <a:xfrm>
            <a:off x="311700" y="1152475"/>
            <a:ext cx="8217158" cy="3416400"/>
          </a:xfrm>
        </p:spPr>
        <p:txBody>
          <a:bodyPr/>
          <a:lstStyle/>
          <a:p>
            <a:r>
              <a:rPr lang="en-US" dirty="0"/>
              <a:t>The position property specifies the type of positioning method used for an element.</a:t>
            </a:r>
          </a:p>
          <a:p>
            <a:endParaRPr lang="en-US" dirty="0"/>
          </a:p>
          <a:p>
            <a:r>
              <a:rPr lang="en-US" dirty="0"/>
              <a:t>There are five different position values:</a:t>
            </a:r>
          </a:p>
          <a:p>
            <a:endParaRPr lang="en-US" dirty="0"/>
          </a:p>
          <a:p>
            <a:r>
              <a:rPr lang="en-US" dirty="0"/>
              <a:t>static</a:t>
            </a:r>
          </a:p>
          <a:p>
            <a:r>
              <a:rPr lang="en-US" dirty="0"/>
              <a:t>relative</a:t>
            </a:r>
          </a:p>
          <a:p>
            <a:r>
              <a:rPr lang="en-US" dirty="0"/>
              <a:t>fixed</a:t>
            </a:r>
          </a:p>
          <a:p>
            <a:r>
              <a:rPr lang="en-US" dirty="0"/>
              <a:t>absolute</a:t>
            </a:r>
          </a:p>
          <a:p>
            <a:r>
              <a:rPr lang="en-US" dirty="0"/>
              <a:t>sticky</a:t>
            </a:r>
          </a:p>
        </p:txBody>
      </p:sp>
    </p:spTree>
    <p:extLst>
      <p:ext uri="{BB962C8B-B14F-4D97-AF65-F5344CB8AC3E}">
        <p14:creationId xmlns:p14="http://schemas.microsoft.com/office/powerpoint/2010/main" val="8551214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 static;</a:t>
            </a:r>
            <a:br>
              <a:rPr lang="en-US" dirty="0"/>
            </a:br>
            <a:endParaRPr lang="en-US" dirty="0"/>
          </a:p>
        </p:txBody>
      </p:sp>
      <p:sp>
        <p:nvSpPr>
          <p:cNvPr id="3" name="Text Placeholder 2"/>
          <p:cNvSpPr>
            <a:spLocks noGrp="1"/>
          </p:cNvSpPr>
          <p:nvPr>
            <p:ph type="body" idx="1"/>
          </p:nvPr>
        </p:nvSpPr>
        <p:spPr/>
        <p:txBody>
          <a:bodyPr/>
          <a:lstStyle/>
          <a:p>
            <a:r>
              <a:rPr lang="en-US" dirty="0"/>
              <a:t>HTML elements are positioned static by default.</a:t>
            </a:r>
          </a:p>
          <a:p>
            <a:endParaRPr lang="en-US" dirty="0"/>
          </a:p>
          <a:p>
            <a:r>
              <a:rPr lang="en-US" dirty="0"/>
              <a:t>Static positioned elements are not affected by the top, bottom, left, and right properties.</a:t>
            </a:r>
          </a:p>
          <a:p>
            <a:endParaRPr lang="en-US" dirty="0"/>
          </a:p>
          <a:p>
            <a:r>
              <a:rPr lang="en-US" dirty="0"/>
              <a:t>An element with position: static; is not positioned in any special way; it is always positioned according to the normal flow of the page:</a:t>
            </a:r>
          </a:p>
        </p:txBody>
      </p:sp>
      <p:sp>
        <p:nvSpPr>
          <p:cNvPr id="4" name="Text Placeholder 3"/>
          <p:cNvSpPr>
            <a:spLocks noGrp="1"/>
          </p:cNvSpPr>
          <p:nvPr>
            <p:ph type="body" idx="2"/>
          </p:nvPr>
        </p:nvSpPr>
        <p:spPr/>
        <p:txBody>
          <a:bodyPr/>
          <a:lstStyle/>
          <a:p>
            <a:r>
              <a:rPr lang="en-US" dirty="0" err="1">
                <a:solidFill>
                  <a:srgbClr val="A52A2A"/>
                </a:solidFill>
                <a:latin typeface="Consolas" panose="020B0609020204030204" pitchFamily="49" charset="0"/>
              </a:rPr>
              <a:t>div.static</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position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static</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3px solid #73AD21</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smtClean="0">
                <a:solidFill>
                  <a:srgbClr val="000000"/>
                </a:solidFill>
                <a:latin typeface="Consolas" panose="020B0609020204030204" pitchFamily="49" charset="0"/>
              </a:rPr>
              <a:t>}</a:t>
            </a:r>
          </a:p>
          <a:p>
            <a:endParaRPr lang="en-US" dirty="0"/>
          </a:p>
        </p:txBody>
      </p:sp>
      <p:pic>
        <p:nvPicPr>
          <p:cNvPr id="7" name="Picture 6"/>
          <p:cNvPicPr>
            <a:picLocks noChangeAspect="1"/>
          </p:cNvPicPr>
          <p:nvPr/>
        </p:nvPicPr>
        <p:blipFill>
          <a:blip r:embed="rId2"/>
          <a:stretch>
            <a:fillRect/>
          </a:stretch>
        </p:blipFill>
        <p:spPr>
          <a:xfrm>
            <a:off x="5098500" y="2725449"/>
            <a:ext cx="3733800" cy="1438275"/>
          </a:xfrm>
          <a:prstGeom prst="rect">
            <a:avLst/>
          </a:prstGeom>
        </p:spPr>
      </p:pic>
    </p:spTree>
    <p:extLst>
      <p:ext uri="{BB962C8B-B14F-4D97-AF65-F5344CB8AC3E}">
        <p14:creationId xmlns:p14="http://schemas.microsoft.com/office/powerpoint/2010/main" val="20907657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 relative;</a:t>
            </a:r>
            <a:br>
              <a:rPr lang="en-US" dirty="0"/>
            </a:br>
            <a:endParaRPr lang="en-US" dirty="0"/>
          </a:p>
        </p:txBody>
      </p:sp>
      <p:sp>
        <p:nvSpPr>
          <p:cNvPr id="3" name="Text Placeholder 2"/>
          <p:cNvSpPr>
            <a:spLocks noGrp="1"/>
          </p:cNvSpPr>
          <p:nvPr>
            <p:ph type="body" idx="1"/>
          </p:nvPr>
        </p:nvSpPr>
        <p:spPr/>
        <p:txBody>
          <a:bodyPr/>
          <a:lstStyle/>
          <a:p>
            <a:r>
              <a:rPr lang="en-US" dirty="0"/>
              <a:t>An element with position: relative; is positioned relative to its normal position.</a:t>
            </a:r>
          </a:p>
          <a:p>
            <a:endParaRPr lang="en-US" dirty="0"/>
          </a:p>
          <a:p>
            <a:r>
              <a:rPr lang="en-US" dirty="0"/>
              <a:t>Setting the top, right, bottom, and left properties of a relatively-positioned element will cause it to be adjusted away from its normal position. Other content will not be adjusted to fit into any gap left by the element.</a:t>
            </a:r>
          </a:p>
        </p:txBody>
      </p:sp>
      <p:sp>
        <p:nvSpPr>
          <p:cNvPr id="4" name="Text Placeholder 3"/>
          <p:cNvSpPr>
            <a:spLocks noGrp="1"/>
          </p:cNvSpPr>
          <p:nvPr>
            <p:ph type="body" idx="2"/>
          </p:nvPr>
        </p:nvSpPr>
        <p:spPr/>
        <p:txBody>
          <a:bodyPr/>
          <a:lstStyle/>
          <a:p>
            <a:r>
              <a:rPr lang="en-US" dirty="0" err="1">
                <a:solidFill>
                  <a:srgbClr val="A52A2A"/>
                </a:solidFill>
                <a:latin typeface="Consolas" panose="020B0609020204030204" pitchFamily="49" charset="0"/>
              </a:rPr>
              <a:t>div.relative</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position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relative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left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3px solid #73AD21</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pic>
        <p:nvPicPr>
          <p:cNvPr id="5" name="Picture 4"/>
          <p:cNvPicPr>
            <a:picLocks noChangeAspect="1"/>
          </p:cNvPicPr>
          <p:nvPr/>
        </p:nvPicPr>
        <p:blipFill rotWithShape="1">
          <a:blip r:embed="rId2"/>
          <a:srcRect l="1073"/>
          <a:stretch/>
        </p:blipFill>
        <p:spPr>
          <a:xfrm>
            <a:off x="5079076" y="3025140"/>
            <a:ext cx="3877583" cy="931718"/>
          </a:xfrm>
          <a:prstGeom prst="rect">
            <a:avLst/>
          </a:prstGeom>
        </p:spPr>
      </p:pic>
    </p:spTree>
    <p:extLst>
      <p:ext uri="{BB962C8B-B14F-4D97-AF65-F5344CB8AC3E}">
        <p14:creationId xmlns:p14="http://schemas.microsoft.com/office/powerpoint/2010/main" val="14908470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 fixed;</a:t>
            </a:r>
            <a:br>
              <a:rPr lang="en-US" dirty="0"/>
            </a:br>
            <a:endParaRPr lang="en-US" dirty="0"/>
          </a:p>
        </p:txBody>
      </p:sp>
      <p:sp>
        <p:nvSpPr>
          <p:cNvPr id="3" name="Text Placeholder 2"/>
          <p:cNvSpPr>
            <a:spLocks noGrp="1"/>
          </p:cNvSpPr>
          <p:nvPr>
            <p:ph type="body" idx="1"/>
          </p:nvPr>
        </p:nvSpPr>
        <p:spPr/>
        <p:txBody>
          <a:bodyPr/>
          <a:lstStyle/>
          <a:p>
            <a:r>
              <a:rPr lang="en-US" dirty="0"/>
              <a:t>An element with position: fixed; is positioned relative to the viewport, which means it always stays in the same place even if the page is scrolled. The top, right, bottom, and left properties are used to position the element.</a:t>
            </a:r>
          </a:p>
          <a:p>
            <a:endParaRPr lang="en-US" dirty="0"/>
          </a:p>
          <a:p>
            <a:r>
              <a:rPr lang="en-US" dirty="0"/>
              <a:t>A fixed element does not leave a gap in the page where it would normally have been located.</a:t>
            </a:r>
          </a:p>
          <a:p>
            <a:endParaRPr lang="en-US" dirty="0"/>
          </a:p>
          <a:p>
            <a:r>
              <a:rPr lang="en-US" dirty="0"/>
              <a:t>Notice the fixed element in the lower-right corner of the page. Here is the CSS that is used:</a:t>
            </a:r>
          </a:p>
        </p:txBody>
      </p:sp>
      <p:sp>
        <p:nvSpPr>
          <p:cNvPr id="4" name="Text Placeholder 3"/>
          <p:cNvSpPr>
            <a:spLocks noGrp="1"/>
          </p:cNvSpPr>
          <p:nvPr>
            <p:ph type="body" idx="2"/>
          </p:nvPr>
        </p:nvSpPr>
        <p:spPr/>
        <p:txBody>
          <a:bodyPr/>
          <a:lstStyle/>
          <a:p>
            <a:r>
              <a:rPr lang="en-US" dirty="0" err="1">
                <a:solidFill>
                  <a:srgbClr val="A52A2A"/>
                </a:solidFill>
                <a:latin typeface="Consolas" panose="020B0609020204030204" pitchFamily="49" charset="0"/>
              </a:rPr>
              <a:t>div.fixed</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position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fixed</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bottom</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0</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right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0</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width</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300px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3px solid #73AD21</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pic>
        <p:nvPicPr>
          <p:cNvPr id="6" name="Picture 5"/>
          <p:cNvPicPr>
            <a:picLocks noChangeAspect="1"/>
          </p:cNvPicPr>
          <p:nvPr/>
        </p:nvPicPr>
        <p:blipFill>
          <a:blip r:embed="rId2"/>
          <a:stretch>
            <a:fillRect/>
          </a:stretch>
        </p:blipFill>
        <p:spPr>
          <a:xfrm>
            <a:off x="5288828" y="3201498"/>
            <a:ext cx="3419714" cy="1561696"/>
          </a:xfrm>
          <a:prstGeom prst="rect">
            <a:avLst/>
          </a:prstGeom>
        </p:spPr>
      </p:pic>
    </p:spTree>
    <p:extLst>
      <p:ext uri="{BB962C8B-B14F-4D97-AF65-F5344CB8AC3E}">
        <p14:creationId xmlns:p14="http://schemas.microsoft.com/office/powerpoint/2010/main" val="42688577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 absolute;</a:t>
            </a:r>
            <a:br>
              <a:rPr lang="en-US" dirty="0"/>
            </a:br>
            <a:endParaRPr lang="en-US" dirty="0"/>
          </a:p>
        </p:txBody>
      </p:sp>
      <p:sp>
        <p:nvSpPr>
          <p:cNvPr id="3" name="Text Placeholder 2"/>
          <p:cNvSpPr>
            <a:spLocks noGrp="1"/>
          </p:cNvSpPr>
          <p:nvPr>
            <p:ph type="body" idx="1"/>
          </p:nvPr>
        </p:nvSpPr>
        <p:spPr/>
        <p:txBody>
          <a:bodyPr/>
          <a:lstStyle/>
          <a:p>
            <a:r>
              <a:rPr lang="en-US" sz="1200" dirty="0"/>
              <a:t>An element with position: absolute; is positioned relative to the nearest positioned ancestor (instead of positioned relative to the viewport, like fixed</a:t>
            </a:r>
            <a:r>
              <a:rPr lang="en-US" sz="1200" dirty="0" smtClean="0"/>
              <a:t>).</a:t>
            </a:r>
            <a:endParaRPr lang="en-US" sz="1200" dirty="0"/>
          </a:p>
          <a:p>
            <a:r>
              <a:rPr lang="en-US" sz="1200" dirty="0"/>
              <a:t>However; if an absolute positioned element has no positioned ancestors, it uses the document body, and moves along with page scrolling.</a:t>
            </a:r>
          </a:p>
          <a:p>
            <a:r>
              <a:rPr lang="en-US" sz="1200" dirty="0" smtClean="0"/>
              <a:t>Note</a:t>
            </a:r>
            <a:r>
              <a:rPr lang="en-US" sz="1200" dirty="0"/>
              <a:t>: A "positioned" element is one whose position is anything except static.</a:t>
            </a:r>
          </a:p>
        </p:txBody>
      </p:sp>
      <p:pic>
        <p:nvPicPr>
          <p:cNvPr id="5" name="Picture 4"/>
          <p:cNvPicPr>
            <a:picLocks noChangeAspect="1"/>
          </p:cNvPicPr>
          <p:nvPr/>
        </p:nvPicPr>
        <p:blipFill>
          <a:blip r:embed="rId2"/>
          <a:stretch>
            <a:fillRect/>
          </a:stretch>
        </p:blipFill>
        <p:spPr>
          <a:xfrm>
            <a:off x="926242" y="3221786"/>
            <a:ext cx="3385358" cy="1801884"/>
          </a:xfrm>
          <a:prstGeom prst="rect">
            <a:avLst/>
          </a:prstGeom>
        </p:spPr>
      </p:pic>
      <p:sp>
        <p:nvSpPr>
          <p:cNvPr id="4" name="Text Placeholder 3"/>
          <p:cNvSpPr>
            <a:spLocks noGrp="1"/>
          </p:cNvSpPr>
          <p:nvPr>
            <p:ph type="body" idx="2"/>
          </p:nvPr>
        </p:nvSpPr>
        <p:spPr>
          <a:xfrm>
            <a:off x="4832400" y="1152474"/>
            <a:ext cx="3999900" cy="3840349"/>
          </a:xfrm>
        </p:spPr>
        <p:txBody>
          <a:bodyPr/>
          <a:lstStyle/>
          <a:p>
            <a:r>
              <a:rPr lang="en-US" dirty="0" err="1">
                <a:solidFill>
                  <a:srgbClr val="A52A2A"/>
                </a:solidFill>
                <a:latin typeface="Consolas" panose="020B0609020204030204" pitchFamily="49" charset="0"/>
              </a:rPr>
              <a:t>div.relative</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position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relative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width</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400px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height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200px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3px solid #73AD21</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err="1">
                <a:solidFill>
                  <a:srgbClr val="A52A2A"/>
                </a:solidFill>
                <a:latin typeface="Consolas" panose="020B0609020204030204" pitchFamily="49" charset="0"/>
              </a:rPr>
              <a:t>div.absolute</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position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absolute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top</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80px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right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0</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width</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200px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height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100px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3px solid #73AD21</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457072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 sticky;</a:t>
            </a:r>
            <a:br>
              <a:rPr lang="en-US" dirty="0"/>
            </a:br>
            <a:endParaRPr lang="en-US" dirty="0"/>
          </a:p>
        </p:txBody>
      </p:sp>
      <p:sp>
        <p:nvSpPr>
          <p:cNvPr id="3" name="Text Placeholder 2"/>
          <p:cNvSpPr>
            <a:spLocks noGrp="1"/>
          </p:cNvSpPr>
          <p:nvPr>
            <p:ph type="body" idx="1"/>
          </p:nvPr>
        </p:nvSpPr>
        <p:spPr/>
        <p:txBody>
          <a:bodyPr/>
          <a:lstStyle/>
          <a:p>
            <a:r>
              <a:rPr lang="en-US" dirty="0"/>
              <a:t>An element with position: sticky; is positioned based on the user's scroll position.</a:t>
            </a:r>
          </a:p>
          <a:p>
            <a:endParaRPr lang="en-US" dirty="0"/>
          </a:p>
          <a:p>
            <a:r>
              <a:rPr lang="en-US" dirty="0"/>
              <a:t>A sticky element toggles between relative and fixed, depending on the scroll position. It is positioned relative until a given offset position is met in the viewport - then it "sticks" in place (like </a:t>
            </a:r>
            <a:r>
              <a:rPr lang="en-US" dirty="0" err="1"/>
              <a:t>position:fixed</a:t>
            </a:r>
            <a:r>
              <a:rPr lang="en-US" dirty="0"/>
              <a:t>).</a:t>
            </a:r>
          </a:p>
        </p:txBody>
      </p:sp>
      <p:sp>
        <p:nvSpPr>
          <p:cNvPr id="4" name="Text Placeholder 3"/>
          <p:cNvSpPr>
            <a:spLocks noGrp="1"/>
          </p:cNvSpPr>
          <p:nvPr>
            <p:ph type="body" idx="2"/>
          </p:nvPr>
        </p:nvSpPr>
        <p:spPr/>
        <p:txBody>
          <a:bodyPr/>
          <a:lstStyle/>
          <a:p>
            <a:r>
              <a:rPr lang="en-US" dirty="0" err="1">
                <a:solidFill>
                  <a:srgbClr val="A52A2A"/>
                </a:solidFill>
                <a:latin typeface="Consolas" panose="020B0609020204030204" pitchFamily="49" charset="0"/>
              </a:rPr>
              <a:t>div.sticky</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position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t>
            </a:r>
            <a:r>
              <a:rPr lang="en-US" dirty="0" err="1">
                <a:solidFill>
                  <a:srgbClr val="0000CD"/>
                </a:solidFill>
                <a:latin typeface="Consolas" panose="020B0609020204030204" pitchFamily="49" charset="0"/>
              </a:rPr>
              <a:t>webkit</a:t>
            </a:r>
            <a:r>
              <a:rPr lang="en-US" dirty="0">
                <a:solidFill>
                  <a:srgbClr val="0000CD"/>
                </a:solidFill>
                <a:latin typeface="Consolas" panose="020B0609020204030204" pitchFamily="49" charset="0"/>
              </a:rPr>
              <a:t>-sticky</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t>
            </a:r>
            <a:r>
              <a:rPr lang="en-US" dirty="0">
                <a:solidFill>
                  <a:srgbClr val="008000"/>
                </a:solidFill>
                <a:latin typeface="Consolas" panose="020B0609020204030204" pitchFamily="49" charset="0"/>
              </a:rPr>
              <a:t>/* Safari */</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position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sticky</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top</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0</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background-color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green</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2px solid #4CAF50</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5081082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Overlapping Elements</a:t>
            </a:r>
            <a:br>
              <a:rPr lang="en-US" dirty="0"/>
            </a:br>
            <a:endParaRPr lang="en-US" dirty="0"/>
          </a:p>
        </p:txBody>
      </p:sp>
      <p:sp>
        <p:nvSpPr>
          <p:cNvPr id="3" name="Text Placeholder 2"/>
          <p:cNvSpPr>
            <a:spLocks noGrp="1"/>
          </p:cNvSpPr>
          <p:nvPr>
            <p:ph type="body" idx="1"/>
          </p:nvPr>
        </p:nvSpPr>
        <p:spPr/>
        <p:txBody>
          <a:bodyPr/>
          <a:lstStyle/>
          <a:p>
            <a:r>
              <a:rPr lang="en-US" dirty="0"/>
              <a:t>When elements are positioned, they can overlap other elements.</a:t>
            </a:r>
          </a:p>
          <a:p>
            <a:endParaRPr lang="en-US" dirty="0"/>
          </a:p>
          <a:p>
            <a:r>
              <a:rPr lang="en-US" dirty="0"/>
              <a:t>The z-index property specifies the stack order of an element (which element should be placed in front of, or behind, the others).</a:t>
            </a:r>
          </a:p>
          <a:p>
            <a:endParaRPr lang="en-US" dirty="0"/>
          </a:p>
          <a:p>
            <a:r>
              <a:rPr lang="en-US" dirty="0"/>
              <a:t>An element can have a positive or negative stack order:</a:t>
            </a:r>
          </a:p>
        </p:txBody>
      </p:sp>
      <p:sp>
        <p:nvSpPr>
          <p:cNvPr id="4" name="Text Placeholder 3"/>
          <p:cNvSpPr>
            <a:spLocks noGrp="1"/>
          </p:cNvSpPr>
          <p:nvPr>
            <p:ph type="body" idx="2"/>
          </p:nvPr>
        </p:nvSpPr>
        <p:spPr/>
        <p:txBody>
          <a:bodyPr/>
          <a:lstStyle/>
          <a:p>
            <a:r>
              <a:rPr lang="en-US" dirty="0" err="1">
                <a:solidFill>
                  <a:srgbClr val="A52A2A"/>
                </a:solidFill>
                <a:latin typeface="Consolas" panose="020B0609020204030204" pitchFamily="49" charset="0"/>
              </a:rPr>
              <a:t>img</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position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absolute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left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top</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z-index</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0093977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Positioning Text In an </a:t>
            </a:r>
            <a:r>
              <a:rPr lang="en-US" dirty="0" smtClean="0"/>
              <a:t>Image</a:t>
            </a:r>
            <a:endParaRPr lang="en-US" dirty="0"/>
          </a:p>
        </p:txBody>
      </p:sp>
      <p:pic>
        <p:nvPicPr>
          <p:cNvPr id="5" name="Picture 4"/>
          <p:cNvPicPr>
            <a:picLocks noChangeAspect="1"/>
          </p:cNvPicPr>
          <p:nvPr/>
        </p:nvPicPr>
        <p:blipFill>
          <a:blip r:embed="rId2"/>
          <a:stretch>
            <a:fillRect/>
          </a:stretch>
        </p:blipFill>
        <p:spPr>
          <a:xfrm>
            <a:off x="525212" y="1354195"/>
            <a:ext cx="8006244" cy="2951797"/>
          </a:xfrm>
          <a:prstGeom prst="rect">
            <a:avLst/>
          </a:prstGeom>
        </p:spPr>
      </p:pic>
    </p:spTree>
    <p:extLst>
      <p:ext uri="{BB962C8B-B14F-4D97-AF65-F5344CB8AC3E}">
        <p14:creationId xmlns:p14="http://schemas.microsoft.com/office/powerpoint/2010/main" val="19725539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Positioning Text In an Image</a:t>
            </a:r>
            <a:br>
              <a:rPr lang="en-US" dirty="0"/>
            </a:br>
            <a:endParaRPr lang="en-US" dirty="0"/>
          </a:p>
        </p:txBody>
      </p:sp>
      <p:pic>
        <p:nvPicPr>
          <p:cNvPr id="9" name="Picture 8"/>
          <p:cNvPicPr>
            <a:picLocks noChangeAspect="1"/>
          </p:cNvPicPr>
          <p:nvPr/>
        </p:nvPicPr>
        <p:blipFill>
          <a:blip r:embed="rId2"/>
          <a:stretch>
            <a:fillRect/>
          </a:stretch>
        </p:blipFill>
        <p:spPr>
          <a:xfrm>
            <a:off x="4546064" y="1412385"/>
            <a:ext cx="4534032" cy="1671638"/>
          </a:xfrm>
          <a:prstGeom prst="rect">
            <a:avLst/>
          </a:prstGeom>
        </p:spPr>
      </p:pic>
      <p:sp>
        <p:nvSpPr>
          <p:cNvPr id="18" name="Text Placeholder 2"/>
          <p:cNvSpPr>
            <a:spLocks noGrp="1"/>
          </p:cNvSpPr>
          <p:nvPr>
            <p:ph type="body" idx="1"/>
          </p:nvPr>
        </p:nvSpPr>
        <p:spPr>
          <a:xfrm>
            <a:off x="311700" y="1152474"/>
            <a:ext cx="3977667" cy="3991025"/>
          </a:xfrm>
        </p:spPr>
        <p:txBody>
          <a:bodyPr numCol="2"/>
          <a:lstStyle/>
          <a:p>
            <a:pPr marL="139700" indent="0">
              <a:buNone/>
            </a:pPr>
            <a:r>
              <a:rPr lang="en-US" sz="1100" dirty="0"/>
              <a:t>.</a:t>
            </a:r>
            <a:r>
              <a:rPr lang="en-US" sz="1100" dirty="0">
                <a:solidFill>
                  <a:srgbClr val="A52A2A"/>
                </a:solidFill>
                <a:latin typeface="Consolas" panose="020B0609020204030204" pitchFamily="49" charset="0"/>
              </a:rPr>
              <a:t>container</a:t>
            </a:r>
            <a:r>
              <a:rPr lang="en-US" sz="1100" dirty="0"/>
              <a:t> {</a:t>
            </a:r>
          </a:p>
          <a:p>
            <a:pPr marL="139700" indent="0">
              <a:buNone/>
            </a:pPr>
            <a:r>
              <a:rPr lang="en-US" sz="1100" dirty="0"/>
              <a:t>  </a:t>
            </a:r>
            <a:r>
              <a:rPr lang="en-US" sz="1100" dirty="0">
                <a:solidFill>
                  <a:srgbClr val="FF0000"/>
                </a:solidFill>
                <a:latin typeface="Consolas" panose="020B0609020204030204" pitchFamily="49" charset="0"/>
              </a:rPr>
              <a:t>position</a:t>
            </a:r>
            <a:r>
              <a:rPr lang="en-US" sz="1100" dirty="0"/>
              <a:t>: </a:t>
            </a:r>
            <a:r>
              <a:rPr lang="en-US" sz="1100" dirty="0">
                <a:solidFill>
                  <a:srgbClr val="0000CD"/>
                </a:solidFill>
                <a:latin typeface="Consolas" panose="020B0609020204030204" pitchFamily="49" charset="0"/>
              </a:rPr>
              <a:t>relative</a:t>
            </a:r>
            <a:r>
              <a:rPr lang="en-US" sz="1100" dirty="0"/>
              <a:t>;</a:t>
            </a:r>
          </a:p>
          <a:p>
            <a:pPr marL="139700" indent="0">
              <a:buNone/>
            </a:pPr>
            <a:r>
              <a:rPr lang="en-US" sz="1100" dirty="0" smtClean="0"/>
              <a:t>}</a:t>
            </a:r>
          </a:p>
          <a:p>
            <a:pPr marL="139700" indent="0">
              <a:buNone/>
            </a:pPr>
            <a:r>
              <a:rPr lang="en-US" sz="1100" dirty="0" err="1">
                <a:solidFill>
                  <a:srgbClr val="A52A2A"/>
                </a:solidFill>
                <a:latin typeface="Consolas" panose="020B0609020204030204" pitchFamily="49" charset="0"/>
              </a:rPr>
              <a:t>img</a:t>
            </a:r>
            <a:r>
              <a:rPr lang="en-US" sz="1100" dirty="0"/>
              <a:t> { </a:t>
            </a:r>
          </a:p>
          <a:p>
            <a:pPr marL="139700" indent="0">
              <a:buNone/>
            </a:pPr>
            <a:r>
              <a:rPr lang="en-US" sz="1100" dirty="0"/>
              <a:t>  </a:t>
            </a:r>
            <a:r>
              <a:rPr lang="en-US" sz="1100" dirty="0">
                <a:solidFill>
                  <a:srgbClr val="FF0000"/>
                </a:solidFill>
                <a:latin typeface="Consolas" panose="020B0609020204030204" pitchFamily="49" charset="0"/>
              </a:rPr>
              <a:t>width</a:t>
            </a:r>
            <a:r>
              <a:rPr lang="en-US" sz="1100" dirty="0"/>
              <a:t>: </a:t>
            </a:r>
            <a:r>
              <a:rPr lang="en-US" sz="1100" dirty="0">
                <a:solidFill>
                  <a:srgbClr val="0000CD"/>
                </a:solidFill>
                <a:latin typeface="Consolas" panose="020B0609020204030204" pitchFamily="49" charset="0"/>
              </a:rPr>
              <a:t>100%</a:t>
            </a:r>
            <a:r>
              <a:rPr lang="en-US" sz="1100" dirty="0"/>
              <a:t>;</a:t>
            </a:r>
          </a:p>
          <a:p>
            <a:pPr marL="139700" indent="0">
              <a:buNone/>
            </a:pPr>
            <a:r>
              <a:rPr lang="en-US" sz="1100" dirty="0"/>
              <a:t>  </a:t>
            </a:r>
            <a:r>
              <a:rPr lang="en-US" sz="1100" dirty="0">
                <a:solidFill>
                  <a:srgbClr val="FF0000"/>
                </a:solidFill>
                <a:latin typeface="Consolas" panose="020B0609020204030204" pitchFamily="49" charset="0"/>
              </a:rPr>
              <a:t>height</a:t>
            </a:r>
            <a:r>
              <a:rPr lang="en-US" sz="1100" dirty="0"/>
              <a:t>: </a:t>
            </a:r>
            <a:r>
              <a:rPr lang="en-US" sz="1100" dirty="0">
                <a:solidFill>
                  <a:srgbClr val="0000CD"/>
                </a:solidFill>
                <a:latin typeface="Consolas" panose="020B0609020204030204" pitchFamily="49" charset="0"/>
              </a:rPr>
              <a:t>auto</a:t>
            </a:r>
            <a:r>
              <a:rPr lang="en-US" sz="1100" dirty="0"/>
              <a:t>;</a:t>
            </a:r>
          </a:p>
          <a:p>
            <a:pPr marL="139700" indent="0">
              <a:buNone/>
            </a:pPr>
            <a:r>
              <a:rPr lang="en-US" sz="1100" dirty="0"/>
              <a:t>  </a:t>
            </a:r>
            <a:r>
              <a:rPr lang="en-US" sz="1100" dirty="0">
                <a:solidFill>
                  <a:srgbClr val="FF0000"/>
                </a:solidFill>
                <a:latin typeface="Consolas" panose="020B0609020204030204" pitchFamily="49" charset="0"/>
              </a:rPr>
              <a:t>opacity</a:t>
            </a:r>
            <a:r>
              <a:rPr lang="en-US" sz="1100" dirty="0"/>
              <a:t>: </a:t>
            </a:r>
            <a:r>
              <a:rPr lang="en-US" sz="1100" dirty="0">
                <a:solidFill>
                  <a:srgbClr val="0000CD"/>
                </a:solidFill>
                <a:latin typeface="Consolas" panose="020B0609020204030204" pitchFamily="49" charset="0"/>
              </a:rPr>
              <a:t>0.3</a:t>
            </a:r>
            <a:r>
              <a:rPr lang="en-US" sz="1100" dirty="0"/>
              <a:t>;</a:t>
            </a:r>
          </a:p>
          <a:p>
            <a:pPr marL="139700" indent="0">
              <a:buNone/>
            </a:pPr>
            <a:r>
              <a:rPr lang="en-US" sz="1100" dirty="0"/>
              <a:t>}</a:t>
            </a:r>
          </a:p>
          <a:p>
            <a:pPr marL="139700" indent="0">
              <a:buNone/>
            </a:pPr>
            <a:r>
              <a:rPr lang="en-US" sz="1100" dirty="0" smtClean="0"/>
              <a:t>.</a:t>
            </a:r>
            <a:r>
              <a:rPr lang="en-US" sz="1100" dirty="0" err="1">
                <a:solidFill>
                  <a:srgbClr val="A52A2A"/>
                </a:solidFill>
                <a:latin typeface="Consolas" panose="020B0609020204030204" pitchFamily="49" charset="0"/>
              </a:rPr>
              <a:t>topleft</a:t>
            </a:r>
            <a:r>
              <a:rPr lang="en-US" sz="1100" dirty="0"/>
              <a:t> {</a:t>
            </a:r>
          </a:p>
          <a:p>
            <a:pPr marL="139700" indent="0">
              <a:buNone/>
            </a:pPr>
            <a:r>
              <a:rPr lang="en-US" sz="1100" dirty="0"/>
              <a:t>  </a:t>
            </a:r>
            <a:r>
              <a:rPr lang="en-US" sz="1100" dirty="0">
                <a:solidFill>
                  <a:srgbClr val="FF0000"/>
                </a:solidFill>
                <a:latin typeface="Consolas" panose="020B0609020204030204" pitchFamily="49" charset="0"/>
              </a:rPr>
              <a:t>position</a:t>
            </a:r>
            <a:r>
              <a:rPr lang="en-US" sz="1100" dirty="0"/>
              <a:t>: </a:t>
            </a:r>
            <a:r>
              <a:rPr lang="en-US" sz="1100" dirty="0">
                <a:solidFill>
                  <a:srgbClr val="0000CD"/>
                </a:solidFill>
                <a:latin typeface="Consolas" panose="020B0609020204030204" pitchFamily="49" charset="0"/>
              </a:rPr>
              <a:t>absolute</a:t>
            </a:r>
            <a:r>
              <a:rPr lang="en-US" sz="1100" dirty="0"/>
              <a:t>;</a:t>
            </a:r>
          </a:p>
          <a:p>
            <a:pPr marL="139700" indent="0">
              <a:buNone/>
            </a:pPr>
            <a:r>
              <a:rPr lang="en-US" sz="1100" dirty="0"/>
              <a:t>  </a:t>
            </a:r>
            <a:r>
              <a:rPr lang="en-US" sz="1100" dirty="0">
                <a:solidFill>
                  <a:srgbClr val="FF0000"/>
                </a:solidFill>
                <a:latin typeface="Consolas" panose="020B0609020204030204" pitchFamily="49" charset="0"/>
              </a:rPr>
              <a:t>top</a:t>
            </a:r>
            <a:r>
              <a:rPr lang="en-US" sz="1100" dirty="0"/>
              <a:t>: </a:t>
            </a:r>
            <a:r>
              <a:rPr lang="en-US" sz="1100" dirty="0">
                <a:solidFill>
                  <a:srgbClr val="0000CD"/>
                </a:solidFill>
                <a:latin typeface="Consolas" panose="020B0609020204030204" pitchFamily="49" charset="0"/>
              </a:rPr>
              <a:t>8px</a:t>
            </a:r>
            <a:r>
              <a:rPr lang="en-US" sz="1100" dirty="0"/>
              <a:t>;</a:t>
            </a:r>
          </a:p>
          <a:p>
            <a:pPr marL="139700" indent="0">
              <a:buNone/>
            </a:pPr>
            <a:r>
              <a:rPr lang="en-US" sz="1100" dirty="0"/>
              <a:t>  </a:t>
            </a:r>
            <a:r>
              <a:rPr lang="en-US" sz="1100" dirty="0" smtClean="0">
                <a:solidFill>
                  <a:srgbClr val="FF0000"/>
                </a:solidFill>
                <a:latin typeface="Consolas" panose="020B0609020204030204" pitchFamily="49" charset="0"/>
              </a:rPr>
              <a:t>left</a:t>
            </a:r>
            <a:r>
              <a:rPr lang="en-US" sz="1100" dirty="0"/>
              <a:t>: </a:t>
            </a:r>
            <a:r>
              <a:rPr lang="en-US" sz="1100" dirty="0">
                <a:solidFill>
                  <a:srgbClr val="0000CD"/>
                </a:solidFill>
                <a:latin typeface="Consolas" panose="020B0609020204030204" pitchFamily="49" charset="0"/>
              </a:rPr>
              <a:t>16px</a:t>
            </a:r>
            <a:r>
              <a:rPr lang="en-US" sz="1100" dirty="0"/>
              <a:t>;</a:t>
            </a:r>
          </a:p>
          <a:p>
            <a:pPr marL="139700" indent="0">
              <a:buNone/>
            </a:pPr>
            <a:r>
              <a:rPr lang="en-US" sz="1100" dirty="0"/>
              <a:t>  </a:t>
            </a:r>
            <a:r>
              <a:rPr lang="en-US" sz="1100" dirty="0">
                <a:solidFill>
                  <a:srgbClr val="FF0000"/>
                </a:solidFill>
                <a:latin typeface="Consolas" panose="020B0609020204030204" pitchFamily="49" charset="0"/>
              </a:rPr>
              <a:t>font-size</a:t>
            </a:r>
            <a:r>
              <a:rPr lang="en-US" sz="1100" dirty="0"/>
              <a:t>: </a:t>
            </a:r>
            <a:r>
              <a:rPr lang="en-US" sz="1100" dirty="0">
                <a:solidFill>
                  <a:srgbClr val="0000CD"/>
                </a:solidFill>
                <a:latin typeface="Consolas" panose="020B0609020204030204" pitchFamily="49" charset="0"/>
              </a:rPr>
              <a:t>18px</a:t>
            </a:r>
            <a:r>
              <a:rPr lang="en-US" sz="1100" dirty="0"/>
              <a:t>;</a:t>
            </a:r>
          </a:p>
          <a:p>
            <a:pPr marL="139700" indent="0">
              <a:buNone/>
            </a:pPr>
            <a:r>
              <a:rPr lang="en-US" sz="1100" dirty="0"/>
              <a:t>}</a:t>
            </a:r>
          </a:p>
          <a:p>
            <a:pPr marL="139700" indent="0">
              <a:buNone/>
            </a:pPr>
            <a:r>
              <a:rPr lang="en-US" sz="1100" dirty="0"/>
              <a:t>.</a:t>
            </a:r>
            <a:r>
              <a:rPr lang="en-US" sz="1100" dirty="0" err="1">
                <a:solidFill>
                  <a:srgbClr val="A52A2A"/>
                </a:solidFill>
                <a:latin typeface="Consolas" panose="020B0609020204030204" pitchFamily="49" charset="0"/>
              </a:rPr>
              <a:t>topright</a:t>
            </a:r>
            <a:r>
              <a:rPr lang="en-US" sz="1100" dirty="0"/>
              <a:t> {</a:t>
            </a:r>
          </a:p>
          <a:p>
            <a:pPr marL="139700" indent="0">
              <a:buNone/>
            </a:pPr>
            <a:r>
              <a:rPr lang="en-US" sz="1100" dirty="0"/>
              <a:t>  </a:t>
            </a:r>
            <a:r>
              <a:rPr lang="en-US" sz="1100" dirty="0">
                <a:solidFill>
                  <a:srgbClr val="FF0000"/>
                </a:solidFill>
                <a:latin typeface="Consolas" panose="020B0609020204030204" pitchFamily="49" charset="0"/>
              </a:rPr>
              <a:t>position</a:t>
            </a:r>
            <a:r>
              <a:rPr lang="en-US" sz="1100" dirty="0"/>
              <a:t>: </a:t>
            </a:r>
            <a:r>
              <a:rPr lang="en-US" sz="1100" dirty="0">
                <a:solidFill>
                  <a:srgbClr val="0000CD"/>
                </a:solidFill>
                <a:latin typeface="Consolas" panose="020B0609020204030204" pitchFamily="49" charset="0"/>
              </a:rPr>
              <a:t>absolute</a:t>
            </a:r>
            <a:r>
              <a:rPr lang="en-US" sz="1100" dirty="0"/>
              <a:t>;</a:t>
            </a:r>
          </a:p>
          <a:p>
            <a:pPr marL="139700" indent="0">
              <a:buNone/>
            </a:pPr>
            <a:r>
              <a:rPr lang="en-US" sz="1100" dirty="0"/>
              <a:t>  </a:t>
            </a:r>
            <a:r>
              <a:rPr lang="en-US" sz="1100" dirty="0">
                <a:solidFill>
                  <a:srgbClr val="FF0000"/>
                </a:solidFill>
                <a:latin typeface="Consolas" panose="020B0609020204030204" pitchFamily="49" charset="0"/>
              </a:rPr>
              <a:t>top</a:t>
            </a:r>
            <a:r>
              <a:rPr lang="en-US" sz="1100" dirty="0"/>
              <a:t>: </a:t>
            </a:r>
            <a:r>
              <a:rPr lang="en-US" sz="1100" dirty="0">
                <a:solidFill>
                  <a:srgbClr val="0000CD"/>
                </a:solidFill>
                <a:latin typeface="Consolas" panose="020B0609020204030204" pitchFamily="49" charset="0"/>
              </a:rPr>
              <a:t>8px</a:t>
            </a:r>
            <a:r>
              <a:rPr lang="en-US" sz="1100" dirty="0"/>
              <a:t>;</a:t>
            </a:r>
          </a:p>
          <a:p>
            <a:pPr marL="139700" indent="0">
              <a:buNone/>
            </a:pPr>
            <a:r>
              <a:rPr lang="en-US" sz="1100" dirty="0"/>
              <a:t>  </a:t>
            </a:r>
            <a:r>
              <a:rPr lang="en-US" sz="1100" dirty="0">
                <a:solidFill>
                  <a:srgbClr val="FF0000"/>
                </a:solidFill>
                <a:latin typeface="Consolas" panose="020B0609020204030204" pitchFamily="49" charset="0"/>
              </a:rPr>
              <a:t>right</a:t>
            </a:r>
            <a:r>
              <a:rPr lang="en-US" sz="1100" dirty="0"/>
              <a:t>: </a:t>
            </a:r>
            <a:r>
              <a:rPr lang="en-US" sz="1100" dirty="0">
                <a:solidFill>
                  <a:srgbClr val="0000CD"/>
                </a:solidFill>
                <a:latin typeface="Consolas" panose="020B0609020204030204" pitchFamily="49" charset="0"/>
              </a:rPr>
              <a:t>16px</a:t>
            </a:r>
            <a:r>
              <a:rPr lang="en-US" sz="1100" dirty="0"/>
              <a:t>;</a:t>
            </a:r>
          </a:p>
          <a:p>
            <a:pPr marL="139700" indent="0">
              <a:buNone/>
            </a:pPr>
            <a:r>
              <a:rPr lang="en-US" sz="1100" dirty="0"/>
              <a:t>  </a:t>
            </a:r>
            <a:r>
              <a:rPr lang="en-US" sz="1100" dirty="0">
                <a:solidFill>
                  <a:srgbClr val="FF0000"/>
                </a:solidFill>
                <a:latin typeface="Consolas" panose="020B0609020204030204" pitchFamily="49" charset="0"/>
              </a:rPr>
              <a:t>font-size</a:t>
            </a:r>
            <a:r>
              <a:rPr lang="en-US" sz="1100" dirty="0"/>
              <a:t>: </a:t>
            </a:r>
            <a:r>
              <a:rPr lang="en-US" sz="1100" dirty="0">
                <a:solidFill>
                  <a:srgbClr val="0000CD"/>
                </a:solidFill>
                <a:latin typeface="Consolas" panose="020B0609020204030204" pitchFamily="49" charset="0"/>
              </a:rPr>
              <a:t>18px</a:t>
            </a:r>
            <a:r>
              <a:rPr lang="en-US" sz="1100" dirty="0"/>
              <a:t>;</a:t>
            </a:r>
          </a:p>
          <a:p>
            <a:pPr marL="139700" indent="0">
              <a:buNone/>
            </a:pPr>
            <a:r>
              <a:rPr lang="en-US" sz="1100" dirty="0"/>
              <a:t>}</a:t>
            </a:r>
          </a:p>
          <a:p>
            <a:pPr marL="139700" indent="0">
              <a:buNone/>
            </a:pPr>
            <a:r>
              <a:rPr lang="en-US" sz="1100" dirty="0"/>
              <a:t>.</a:t>
            </a:r>
            <a:r>
              <a:rPr lang="en-US" sz="1100" dirty="0" err="1">
                <a:solidFill>
                  <a:srgbClr val="A52A2A"/>
                </a:solidFill>
                <a:latin typeface="Consolas" panose="020B0609020204030204" pitchFamily="49" charset="0"/>
              </a:rPr>
              <a:t>bottomleft</a:t>
            </a:r>
            <a:r>
              <a:rPr lang="en-US" sz="1100" dirty="0"/>
              <a:t> {</a:t>
            </a:r>
          </a:p>
          <a:p>
            <a:pPr marL="139700" indent="0">
              <a:buNone/>
            </a:pPr>
            <a:r>
              <a:rPr lang="en-US" sz="1100" dirty="0"/>
              <a:t>  </a:t>
            </a:r>
            <a:r>
              <a:rPr lang="en-US" sz="1100" dirty="0">
                <a:solidFill>
                  <a:srgbClr val="FF0000"/>
                </a:solidFill>
                <a:latin typeface="Consolas" panose="020B0609020204030204" pitchFamily="49" charset="0"/>
              </a:rPr>
              <a:t>position</a:t>
            </a:r>
            <a:r>
              <a:rPr lang="en-US" sz="1100" dirty="0"/>
              <a:t>: </a:t>
            </a:r>
            <a:r>
              <a:rPr lang="en-US" sz="1100" dirty="0">
                <a:solidFill>
                  <a:srgbClr val="0000CD"/>
                </a:solidFill>
                <a:latin typeface="Consolas" panose="020B0609020204030204" pitchFamily="49" charset="0"/>
              </a:rPr>
              <a:t>absolute</a:t>
            </a:r>
            <a:r>
              <a:rPr lang="en-US" sz="1100" dirty="0"/>
              <a:t>;</a:t>
            </a:r>
          </a:p>
          <a:p>
            <a:pPr marL="139700" indent="0">
              <a:buNone/>
            </a:pPr>
            <a:r>
              <a:rPr lang="en-US" sz="1100" dirty="0"/>
              <a:t>  </a:t>
            </a:r>
            <a:r>
              <a:rPr lang="en-US" sz="1100" dirty="0">
                <a:solidFill>
                  <a:srgbClr val="FF0000"/>
                </a:solidFill>
                <a:latin typeface="Consolas" panose="020B0609020204030204" pitchFamily="49" charset="0"/>
              </a:rPr>
              <a:t>bottom</a:t>
            </a:r>
            <a:r>
              <a:rPr lang="en-US" sz="1100" dirty="0"/>
              <a:t>: </a:t>
            </a:r>
            <a:r>
              <a:rPr lang="en-US" sz="1100" dirty="0">
                <a:solidFill>
                  <a:srgbClr val="0000CD"/>
                </a:solidFill>
                <a:latin typeface="Consolas" panose="020B0609020204030204" pitchFamily="49" charset="0"/>
              </a:rPr>
              <a:t>8px</a:t>
            </a:r>
            <a:r>
              <a:rPr lang="en-US" sz="1100" dirty="0"/>
              <a:t>;</a:t>
            </a:r>
          </a:p>
          <a:p>
            <a:pPr marL="139700" indent="0">
              <a:buNone/>
            </a:pPr>
            <a:r>
              <a:rPr lang="en-US" sz="1100" dirty="0"/>
              <a:t>  </a:t>
            </a:r>
            <a:r>
              <a:rPr lang="en-US" sz="1100" dirty="0">
                <a:solidFill>
                  <a:srgbClr val="FF0000"/>
                </a:solidFill>
                <a:latin typeface="Consolas" panose="020B0609020204030204" pitchFamily="49" charset="0"/>
              </a:rPr>
              <a:t>left</a:t>
            </a:r>
            <a:r>
              <a:rPr lang="en-US" sz="1100" dirty="0"/>
              <a:t>: </a:t>
            </a:r>
            <a:r>
              <a:rPr lang="en-US" sz="1100" dirty="0">
                <a:solidFill>
                  <a:srgbClr val="0000CD"/>
                </a:solidFill>
                <a:latin typeface="Consolas" panose="020B0609020204030204" pitchFamily="49" charset="0"/>
              </a:rPr>
              <a:t>16px</a:t>
            </a:r>
            <a:r>
              <a:rPr lang="en-US" sz="1100" dirty="0"/>
              <a:t>;</a:t>
            </a:r>
          </a:p>
          <a:p>
            <a:pPr marL="139700" indent="0">
              <a:buNone/>
            </a:pPr>
            <a:r>
              <a:rPr lang="en-US" sz="1100" dirty="0"/>
              <a:t>  </a:t>
            </a:r>
            <a:r>
              <a:rPr lang="en-US" sz="1100" dirty="0">
                <a:solidFill>
                  <a:srgbClr val="FF0000"/>
                </a:solidFill>
                <a:latin typeface="Consolas" panose="020B0609020204030204" pitchFamily="49" charset="0"/>
              </a:rPr>
              <a:t>font-size</a:t>
            </a:r>
            <a:r>
              <a:rPr lang="en-US" sz="1100" dirty="0"/>
              <a:t>: </a:t>
            </a:r>
            <a:r>
              <a:rPr lang="en-US" sz="1100" dirty="0">
                <a:solidFill>
                  <a:srgbClr val="0000CD"/>
                </a:solidFill>
                <a:latin typeface="Consolas" panose="020B0609020204030204" pitchFamily="49" charset="0"/>
              </a:rPr>
              <a:t>18px</a:t>
            </a:r>
            <a:r>
              <a:rPr lang="en-US" sz="1100" dirty="0"/>
              <a:t>;</a:t>
            </a:r>
          </a:p>
          <a:p>
            <a:pPr marL="139700" indent="0">
              <a:buNone/>
            </a:pPr>
            <a:r>
              <a:rPr lang="en-US" sz="1100" dirty="0"/>
              <a:t>}</a:t>
            </a:r>
          </a:p>
          <a:p>
            <a:pPr marL="139700" indent="0">
              <a:buNone/>
            </a:pPr>
            <a:r>
              <a:rPr lang="en-US" sz="1100" dirty="0"/>
              <a:t>.</a:t>
            </a:r>
            <a:r>
              <a:rPr lang="en-US" sz="1100" dirty="0" err="1">
                <a:solidFill>
                  <a:srgbClr val="A52A2A"/>
                </a:solidFill>
                <a:latin typeface="Consolas" panose="020B0609020204030204" pitchFamily="49" charset="0"/>
              </a:rPr>
              <a:t>bottomright</a:t>
            </a:r>
            <a:r>
              <a:rPr lang="en-US" sz="1100" dirty="0"/>
              <a:t> {</a:t>
            </a:r>
          </a:p>
          <a:p>
            <a:pPr marL="139700" indent="0">
              <a:buNone/>
            </a:pPr>
            <a:r>
              <a:rPr lang="en-US" sz="1100" dirty="0"/>
              <a:t>  </a:t>
            </a:r>
            <a:r>
              <a:rPr lang="en-US" sz="1100" dirty="0">
                <a:solidFill>
                  <a:srgbClr val="FF0000"/>
                </a:solidFill>
                <a:latin typeface="Consolas" panose="020B0609020204030204" pitchFamily="49" charset="0"/>
              </a:rPr>
              <a:t>position</a:t>
            </a:r>
            <a:r>
              <a:rPr lang="en-US" sz="1100" dirty="0"/>
              <a:t>: </a:t>
            </a:r>
            <a:r>
              <a:rPr lang="en-US" sz="1100" dirty="0">
                <a:solidFill>
                  <a:srgbClr val="0000CD"/>
                </a:solidFill>
                <a:latin typeface="Consolas" panose="020B0609020204030204" pitchFamily="49" charset="0"/>
              </a:rPr>
              <a:t>absolute</a:t>
            </a:r>
            <a:r>
              <a:rPr lang="en-US" sz="1100" dirty="0"/>
              <a:t>;</a:t>
            </a:r>
          </a:p>
          <a:p>
            <a:pPr marL="139700" indent="0">
              <a:buNone/>
            </a:pPr>
            <a:r>
              <a:rPr lang="en-US" sz="1100" dirty="0"/>
              <a:t>  </a:t>
            </a:r>
            <a:r>
              <a:rPr lang="en-US" sz="1100" dirty="0">
                <a:solidFill>
                  <a:srgbClr val="FF0000"/>
                </a:solidFill>
                <a:latin typeface="Consolas" panose="020B0609020204030204" pitchFamily="49" charset="0"/>
              </a:rPr>
              <a:t>bottom</a:t>
            </a:r>
            <a:r>
              <a:rPr lang="en-US" sz="1100" dirty="0"/>
              <a:t>: </a:t>
            </a:r>
            <a:r>
              <a:rPr lang="en-US" sz="1100" dirty="0">
                <a:solidFill>
                  <a:srgbClr val="0000CD"/>
                </a:solidFill>
                <a:latin typeface="Consolas" panose="020B0609020204030204" pitchFamily="49" charset="0"/>
              </a:rPr>
              <a:t>8px</a:t>
            </a:r>
            <a:r>
              <a:rPr lang="en-US" sz="1100" dirty="0"/>
              <a:t>;</a:t>
            </a:r>
          </a:p>
          <a:p>
            <a:pPr marL="139700" indent="0">
              <a:buNone/>
            </a:pPr>
            <a:r>
              <a:rPr lang="en-US" sz="1100" dirty="0"/>
              <a:t>  </a:t>
            </a:r>
            <a:r>
              <a:rPr lang="en-US" sz="1100" dirty="0">
                <a:solidFill>
                  <a:srgbClr val="FF0000"/>
                </a:solidFill>
                <a:latin typeface="Consolas" panose="020B0609020204030204" pitchFamily="49" charset="0"/>
              </a:rPr>
              <a:t>right</a:t>
            </a:r>
            <a:r>
              <a:rPr lang="en-US" sz="1100" dirty="0"/>
              <a:t>: </a:t>
            </a:r>
            <a:r>
              <a:rPr lang="en-US" sz="1100" dirty="0">
                <a:solidFill>
                  <a:srgbClr val="0000CD"/>
                </a:solidFill>
                <a:latin typeface="Consolas" panose="020B0609020204030204" pitchFamily="49" charset="0"/>
              </a:rPr>
              <a:t>16px</a:t>
            </a:r>
            <a:r>
              <a:rPr lang="en-US" sz="1100" dirty="0"/>
              <a:t>;</a:t>
            </a:r>
          </a:p>
          <a:p>
            <a:pPr marL="139700" indent="0">
              <a:buNone/>
            </a:pPr>
            <a:r>
              <a:rPr lang="en-US" sz="1100" dirty="0"/>
              <a:t>  </a:t>
            </a:r>
            <a:r>
              <a:rPr lang="en-US" sz="1100" dirty="0">
                <a:solidFill>
                  <a:srgbClr val="FF0000"/>
                </a:solidFill>
                <a:latin typeface="Consolas" panose="020B0609020204030204" pitchFamily="49" charset="0"/>
              </a:rPr>
              <a:t>font-size</a:t>
            </a:r>
            <a:r>
              <a:rPr lang="en-US" sz="1100" dirty="0"/>
              <a:t>: </a:t>
            </a:r>
            <a:r>
              <a:rPr lang="en-US" sz="1100" dirty="0">
                <a:solidFill>
                  <a:srgbClr val="0000CD"/>
                </a:solidFill>
                <a:latin typeface="Consolas" panose="020B0609020204030204" pitchFamily="49" charset="0"/>
              </a:rPr>
              <a:t>18px</a:t>
            </a:r>
            <a:r>
              <a:rPr lang="en-US" sz="1100" dirty="0"/>
              <a:t>;</a:t>
            </a:r>
          </a:p>
          <a:p>
            <a:pPr marL="139700" indent="0">
              <a:buNone/>
            </a:pPr>
            <a:r>
              <a:rPr lang="en-US" sz="1100" dirty="0"/>
              <a:t>}</a:t>
            </a:r>
          </a:p>
          <a:p>
            <a:pPr marL="139700" indent="0">
              <a:buNone/>
            </a:pPr>
            <a:r>
              <a:rPr lang="en-US" sz="1100" dirty="0"/>
              <a:t>.</a:t>
            </a:r>
            <a:r>
              <a:rPr lang="en-US" sz="1100" dirty="0">
                <a:solidFill>
                  <a:srgbClr val="A52A2A"/>
                </a:solidFill>
                <a:latin typeface="Consolas" panose="020B0609020204030204" pitchFamily="49" charset="0"/>
              </a:rPr>
              <a:t>center</a:t>
            </a:r>
            <a:r>
              <a:rPr lang="en-US" sz="1100" dirty="0"/>
              <a:t> {</a:t>
            </a:r>
          </a:p>
          <a:p>
            <a:pPr marL="139700" indent="0">
              <a:buNone/>
            </a:pPr>
            <a:r>
              <a:rPr lang="en-US" sz="1100" dirty="0"/>
              <a:t>  </a:t>
            </a:r>
            <a:r>
              <a:rPr lang="en-US" sz="1100" dirty="0">
                <a:solidFill>
                  <a:srgbClr val="FF0000"/>
                </a:solidFill>
                <a:latin typeface="Consolas" panose="020B0609020204030204" pitchFamily="49" charset="0"/>
              </a:rPr>
              <a:t>position</a:t>
            </a:r>
            <a:r>
              <a:rPr lang="en-US" sz="1100" dirty="0"/>
              <a:t>: </a:t>
            </a:r>
            <a:r>
              <a:rPr lang="en-US" sz="1100" dirty="0">
                <a:solidFill>
                  <a:srgbClr val="0000CD"/>
                </a:solidFill>
                <a:latin typeface="Consolas" panose="020B0609020204030204" pitchFamily="49" charset="0"/>
              </a:rPr>
              <a:t>absolute</a:t>
            </a:r>
            <a:r>
              <a:rPr lang="en-US" sz="1100" dirty="0"/>
              <a:t>;</a:t>
            </a:r>
          </a:p>
          <a:p>
            <a:pPr marL="139700" indent="0">
              <a:buNone/>
            </a:pPr>
            <a:r>
              <a:rPr lang="en-US" sz="1100" dirty="0"/>
              <a:t>  </a:t>
            </a:r>
            <a:r>
              <a:rPr lang="en-US" sz="1100" dirty="0">
                <a:solidFill>
                  <a:srgbClr val="FF0000"/>
                </a:solidFill>
                <a:latin typeface="Consolas" panose="020B0609020204030204" pitchFamily="49" charset="0"/>
              </a:rPr>
              <a:t>top</a:t>
            </a:r>
            <a:r>
              <a:rPr lang="en-US" sz="1100" dirty="0"/>
              <a:t>: </a:t>
            </a:r>
            <a:r>
              <a:rPr lang="en-US" sz="1100" dirty="0">
                <a:solidFill>
                  <a:srgbClr val="0000CD"/>
                </a:solidFill>
                <a:latin typeface="Consolas" panose="020B0609020204030204" pitchFamily="49" charset="0"/>
              </a:rPr>
              <a:t>50%</a:t>
            </a:r>
            <a:r>
              <a:rPr lang="en-US" sz="1100" dirty="0"/>
              <a:t>;</a:t>
            </a:r>
          </a:p>
          <a:p>
            <a:pPr marL="139700" indent="0">
              <a:buNone/>
            </a:pPr>
            <a:r>
              <a:rPr lang="en-US" sz="1100" dirty="0"/>
              <a:t>  </a:t>
            </a:r>
            <a:r>
              <a:rPr lang="en-US" sz="1100" dirty="0">
                <a:solidFill>
                  <a:srgbClr val="FF0000"/>
                </a:solidFill>
                <a:latin typeface="Consolas" panose="020B0609020204030204" pitchFamily="49" charset="0"/>
              </a:rPr>
              <a:t>width</a:t>
            </a:r>
            <a:r>
              <a:rPr lang="en-US" sz="1100" dirty="0"/>
              <a:t>: </a:t>
            </a:r>
            <a:r>
              <a:rPr lang="en-US" sz="1100" dirty="0">
                <a:solidFill>
                  <a:srgbClr val="0000CD"/>
                </a:solidFill>
                <a:latin typeface="Consolas" panose="020B0609020204030204" pitchFamily="49" charset="0"/>
              </a:rPr>
              <a:t>100%</a:t>
            </a:r>
            <a:r>
              <a:rPr lang="en-US" sz="1100" dirty="0"/>
              <a:t>;</a:t>
            </a:r>
          </a:p>
          <a:p>
            <a:pPr marL="139700" indent="0">
              <a:buNone/>
            </a:pPr>
            <a:r>
              <a:rPr lang="en-US" sz="1100" dirty="0"/>
              <a:t>  </a:t>
            </a:r>
            <a:r>
              <a:rPr lang="en-US" sz="1100" dirty="0">
                <a:solidFill>
                  <a:srgbClr val="FF0000"/>
                </a:solidFill>
                <a:latin typeface="Consolas" panose="020B0609020204030204" pitchFamily="49" charset="0"/>
              </a:rPr>
              <a:t>text-align</a:t>
            </a:r>
            <a:r>
              <a:rPr lang="en-US" sz="1100" dirty="0"/>
              <a:t>: </a:t>
            </a:r>
            <a:r>
              <a:rPr lang="en-US" sz="1100" dirty="0">
                <a:solidFill>
                  <a:srgbClr val="0000CD"/>
                </a:solidFill>
                <a:latin typeface="Consolas" panose="020B0609020204030204" pitchFamily="49" charset="0"/>
              </a:rPr>
              <a:t>center</a:t>
            </a:r>
            <a:r>
              <a:rPr lang="en-US" sz="1100" dirty="0"/>
              <a:t>;</a:t>
            </a:r>
          </a:p>
          <a:p>
            <a:pPr marL="139700" indent="0">
              <a:buNone/>
            </a:pPr>
            <a:r>
              <a:rPr lang="en-US" sz="1100" dirty="0"/>
              <a:t>  </a:t>
            </a:r>
            <a:r>
              <a:rPr lang="en-US" sz="1100" dirty="0">
                <a:solidFill>
                  <a:srgbClr val="FF0000"/>
                </a:solidFill>
                <a:latin typeface="Consolas" panose="020B0609020204030204" pitchFamily="49" charset="0"/>
              </a:rPr>
              <a:t>font-size</a:t>
            </a:r>
            <a:r>
              <a:rPr lang="en-US" sz="1100" dirty="0"/>
              <a:t>: </a:t>
            </a:r>
            <a:r>
              <a:rPr lang="en-US" sz="1100" dirty="0">
                <a:solidFill>
                  <a:srgbClr val="0000CD"/>
                </a:solidFill>
                <a:latin typeface="Consolas" panose="020B0609020204030204" pitchFamily="49" charset="0"/>
              </a:rPr>
              <a:t>18px</a:t>
            </a:r>
            <a:r>
              <a:rPr lang="en-US" sz="1100" dirty="0"/>
              <a:t>;</a:t>
            </a:r>
          </a:p>
          <a:p>
            <a:pPr marL="139700" indent="0">
              <a:buNone/>
            </a:pPr>
            <a:r>
              <a:rPr lang="en-US" sz="1100" dirty="0" smtClean="0"/>
              <a:t>}</a:t>
            </a:r>
            <a:endParaRPr lang="en-US" sz="1100" dirty="0"/>
          </a:p>
        </p:txBody>
      </p:sp>
    </p:spTree>
    <p:extLst>
      <p:ext uri="{BB962C8B-B14F-4D97-AF65-F5344CB8AC3E}">
        <p14:creationId xmlns:p14="http://schemas.microsoft.com/office/powerpoint/2010/main" val="3437026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Layout - Overflow</a:t>
            </a:r>
            <a:br>
              <a:rPr lang="en-US" dirty="0"/>
            </a:br>
            <a:endParaRPr lang="en-US" dirty="0"/>
          </a:p>
        </p:txBody>
      </p:sp>
      <p:sp>
        <p:nvSpPr>
          <p:cNvPr id="3" name="Text Placeholder 2"/>
          <p:cNvSpPr>
            <a:spLocks noGrp="1"/>
          </p:cNvSpPr>
          <p:nvPr>
            <p:ph type="body" idx="1"/>
          </p:nvPr>
        </p:nvSpPr>
        <p:spPr>
          <a:xfrm>
            <a:off x="311699" y="1152475"/>
            <a:ext cx="8408351" cy="3416400"/>
          </a:xfrm>
        </p:spPr>
        <p:txBody>
          <a:bodyPr/>
          <a:lstStyle/>
          <a:p>
            <a:r>
              <a:rPr lang="en-US" dirty="0"/>
              <a:t>The CSS overflow property controls what happens to content that is too big to fit into an area</a:t>
            </a:r>
            <a:r>
              <a:rPr lang="en-US" dirty="0" smtClean="0"/>
              <a:t>.</a:t>
            </a:r>
          </a:p>
          <a:p>
            <a:endParaRPr lang="en-US" dirty="0"/>
          </a:p>
          <a:p>
            <a:r>
              <a:rPr lang="en-US" dirty="0"/>
              <a:t>The overflow property specifies whether to clip the content or to add scrollbars when the content of an element is too big to fit in the specified area.</a:t>
            </a:r>
          </a:p>
          <a:p>
            <a:endParaRPr lang="en-US" dirty="0"/>
          </a:p>
          <a:p>
            <a:r>
              <a:rPr lang="en-US" dirty="0"/>
              <a:t>The overflow property has the following values:</a:t>
            </a:r>
          </a:p>
          <a:p>
            <a:endParaRPr lang="en-US" dirty="0"/>
          </a:p>
          <a:p>
            <a:r>
              <a:rPr lang="en-US" dirty="0"/>
              <a:t>visible - Default. The overflow is not clipped. The content renders outside the element's box</a:t>
            </a:r>
          </a:p>
          <a:p>
            <a:r>
              <a:rPr lang="en-US" dirty="0"/>
              <a:t>hidden - The overflow is clipped, and the rest of the content will be invisible</a:t>
            </a:r>
          </a:p>
          <a:p>
            <a:r>
              <a:rPr lang="en-US" dirty="0"/>
              <a:t>scroll - The overflow is clipped, and a scrollbar is added to see the rest of the content</a:t>
            </a:r>
          </a:p>
          <a:p>
            <a:r>
              <a:rPr lang="en-US" dirty="0"/>
              <a:t>auto - Similar to scroll, but it adds scrollbars only when </a:t>
            </a:r>
            <a:r>
              <a:rPr lang="en-US" dirty="0" smtClean="0"/>
              <a:t>necessary</a:t>
            </a:r>
          </a:p>
          <a:p>
            <a:endParaRPr lang="en-US" dirty="0"/>
          </a:p>
          <a:p>
            <a:r>
              <a:rPr lang="en-US" dirty="0"/>
              <a:t>The overflow property only works for block elements with a specified height.</a:t>
            </a:r>
          </a:p>
        </p:txBody>
      </p:sp>
    </p:spTree>
    <p:extLst>
      <p:ext uri="{BB962C8B-B14F-4D97-AF65-F5344CB8AC3E}">
        <p14:creationId xmlns:p14="http://schemas.microsoft.com/office/powerpoint/2010/main" val="149079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CSS</a:t>
            </a:r>
            <a:endParaRPr lang="en-US" dirty="0"/>
          </a:p>
        </p:txBody>
      </p:sp>
      <p:sp>
        <p:nvSpPr>
          <p:cNvPr id="3" name="Text Placeholder 2"/>
          <p:cNvSpPr>
            <a:spLocks noGrp="1"/>
          </p:cNvSpPr>
          <p:nvPr>
            <p:ph type="body" idx="1"/>
          </p:nvPr>
        </p:nvSpPr>
        <p:spPr>
          <a:xfrm>
            <a:off x="311700" y="1152475"/>
            <a:ext cx="5291078" cy="3416400"/>
          </a:xfrm>
        </p:spPr>
        <p:txBody>
          <a:bodyPr/>
          <a:lstStyle/>
          <a:p>
            <a:r>
              <a:rPr lang="en-US" dirty="0" smtClean="0"/>
              <a:t>Saves time</a:t>
            </a:r>
          </a:p>
          <a:p>
            <a:r>
              <a:rPr lang="en-US" dirty="0" smtClean="0"/>
              <a:t>Reusability </a:t>
            </a:r>
          </a:p>
          <a:p>
            <a:r>
              <a:rPr lang="en-US" dirty="0" smtClean="0"/>
              <a:t>Easy to change</a:t>
            </a:r>
          </a:p>
          <a:p>
            <a:r>
              <a:rPr lang="en-US" dirty="0" smtClean="0"/>
              <a:t>Give more control over layout</a:t>
            </a:r>
          </a:p>
          <a:p>
            <a:r>
              <a:rPr lang="en-US" dirty="0" smtClean="0"/>
              <a:t>Make it easy to create a common format for all the Web pages.</a:t>
            </a:r>
            <a:endParaRPr lang="en-US" dirty="0"/>
          </a:p>
        </p:txBody>
      </p:sp>
      <p:pic>
        <p:nvPicPr>
          <p:cNvPr id="2052" name="Picture 4" descr="HTML – External CSS Stylesheet | 101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612" y="1088966"/>
            <a:ext cx="2604249" cy="2408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8739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 visible</a:t>
            </a:r>
            <a:br>
              <a:rPr lang="en-US" dirty="0"/>
            </a:br>
            <a:endParaRPr lang="en-US" dirty="0"/>
          </a:p>
        </p:txBody>
      </p:sp>
      <p:sp>
        <p:nvSpPr>
          <p:cNvPr id="3" name="Text Placeholder 2"/>
          <p:cNvSpPr>
            <a:spLocks noGrp="1"/>
          </p:cNvSpPr>
          <p:nvPr>
            <p:ph type="body" idx="1"/>
          </p:nvPr>
        </p:nvSpPr>
        <p:spPr/>
        <p:txBody>
          <a:bodyPr/>
          <a:lstStyle/>
          <a:p>
            <a:r>
              <a:rPr lang="en-US" dirty="0"/>
              <a:t>By default, the overflow is visible, meaning that it is not clipped and it renders outside the element's box</a:t>
            </a:r>
            <a:r>
              <a:rPr lang="en-US" dirty="0" smtClean="0"/>
              <a:t>:</a:t>
            </a:r>
          </a:p>
          <a:p>
            <a:endParaRPr lang="en-US" dirty="0"/>
          </a:p>
          <a:p>
            <a:r>
              <a:rPr lang="en-US" dirty="0">
                <a:solidFill>
                  <a:srgbClr val="A52A2A"/>
                </a:solidFill>
                <a:latin typeface="Consolas" panose="020B0609020204030204" pitchFamily="49" charset="0"/>
              </a:rPr>
              <a:t>div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width</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200px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height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50px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background-color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t>
            </a:r>
            <a:r>
              <a:rPr lang="en-US" dirty="0" err="1">
                <a:solidFill>
                  <a:srgbClr val="0000CD"/>
                </a:solidFill>
                <a:latin typeface="Consolas" panose="020B0609020204030204" pitchFamily="49" charset="0"/>
              </a:rPr>
              <a:t>eee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overflow</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visible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pic>
        <p:nvPicPr>
          <p:cNvPr id="6" name="Picture 5"/>
          <p:cNvPicPr>
            <a:picLocks noChangeAspect="1"/>
          </p:cNvPicPr>
          <p:nvPr/>
        </p:nvPicPr>
        <p:blipFill>
          <a:blip r:embed="rId2"/>
          <a:stretch>
            <a:fillRect/>
          </a:stretch>
        </p:blipFill>
        <p:spPr>
          <a:xfrm>
            <a:off x="4917825" y="1240675"/>
            <a:ext cx="1914525" cy="1714500"/>
          </a:xfrm>
          <a:prstGeom prst="rect">
            <a:avLst/>
          </a:prstGeom>
        </p:spPr>
      </p:pic>
      <p:sp>
        <p:nvSpPr>
          <p:cNvPr id="4" name="Text Placeholder 3"/>
          <p:cNvSpPr>
            <a:spLocks noGrp="1"/>
          </p:cNvSpPr>
          <p:nvPr>
            <p:ph type="body" idx="2"/>
          </p:nvPr>
        </p:nvSpPr>
        <p:spPr/>
        <p:txBody>
          <a:bodyPr/>
          <a:lstStyle/>
          <a:p>
            <a:endParaRPr lang="en-US" dirty="0"/>
          </a:p>
        </p:txBody>
      </p:sp>
    </p:spTree>
    <p:extLst>
      <p:ext uri="{BB962C8B-B14F-4D97-AF65-F5344CB8AC3E}">
        <p14:creationId xmlns:p14="http://schemas.microsoft.com/office/powerpoint/2010/main" val="14892398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Layout - float and </a:t>
            </a:r>
            <a:r>
              <a:rPr lang="en-US" dirty="0" smtClean="0"/>
              <a:t>clear</a:t>
            </a:r>
            <a:endParaRPr lang="en-US" dirty="0"/>
          </a:p>
        </p:txBody>
      </p:sp>
    </p:spTree>
    <p:extLst>
      <p:ext uri="{BB962C8B-B14F-4D97-AF65-F5344CB8AC3E}">
        <p14:creationId xmlns:p14="http://schemas.microsoft.com/office/powerpoint/2010/main" val="39461193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float Property</a:t>
            </a:r>
            <a:br>
              <a:rPr lang="en-US" dirty="0"/>
            </a:br>
            <a:r>
              <a:rPr lang="en-US" dirty="0"/>
              <a:t/>
            </a:r>
            <a:br>
              <a:rPr lang="en-US" dirty="0"/>
            </a:br>
            <a:endParaRPr lang="en-US" dirty="0"/>
          </a:p>
        </p:txBody>
      </p:sp>
      <p:sp>
        <p:nvSpPr>
          <p:cNvPr id="3" name="Text Placeholder 2"/>
          <p:cNvSpPr>
            <a:spLocks noGrp="1"/>
          </p:cNvSpPr>
          <p:nvPr>
            <p:ph type="body" idx="1"/>
          </p:nvPr>
        </p:nvSpPr>
        <p:spPr>
          <a:xfrm>
            <a:off x="311699" y="1152475"/>
            <a:ext cx="8682671" cy="3416400"/>
          </a:xfrm>
        </p:spPr>
        <p:txBody>
          <a:bodyPr/>
          <a:lstStyle/>
          <a:p>
            <a:r>
              <a:rPr lang="en-US" dirty="0" smtClean="0"/>
              <a:t>The </a:t>
            </a:r>
            <a:r>
              <a:rPr lang="en-US" dirty="0"/>
              <a:t>float property is used for positioning and formatting content e.g. let an image float left to the text in a container.</a:t>
            </a:r>
          </a:p>
          <a:p>
            <a:endParaRPr lang="en-US" dirty="0"/>
          </a:p>
          <a:p>
            <a:r>
              <a:rPr lang="en-US" dirty="0"/>
              <a:t>The float property can have one of the following values:</a:t>
            </a:r>
          </a:p>
          <a:p>
            <a:endParaRPr lang="en-US" dirty="0"/>
          </a:p>
          <a:p>
            <a:r>
              <a:rPr lang="en-US" dirty="0"/>
              <a:t>left - The element floats to the left of its container</a:t>
            </a:r>
          </a:p>
          <a:p>
            <a:r>
              <a:rPr lang="en-US" dirty="0"/>
              <a:t>right - The element floats to the right of its container</a:t>
            </a:r>
          </a:p>
          <a:p>
            <a:r>
              <a:rPr lang="en-US" dirty="0"/>
              <a:t>none - The element does not float (will be displayed just where it occurs in the text). This is default</a:t>
            </a:r>
          </a:p>
          <a:p>
            <a:r>
              <a:rPr lang="en-US" dirty="0"/>
              <a:t>inherit - The element inherits the float value of its parent</a:t>
            </a:r>
          </a:p>
          <a:p>
            <a:r>
              <a:rPr lang="en-US" dirty="0"/>
              <a:t>In its simplest use, the float property can be used to wrap text around images.</a:t>
            </a:r>
          </a:p>
        </p:txBody>
      </p:sp>
    </p:spTree>
    <p:extLst>
      <p:ext uri="{BB962C8B-B14F-4D97-AF65-F5344CB8AC3E}">
        <p14:creationId xmlns:p14="http://schemas.microsoft.com/office/powerpoint/2010/main" val="11492430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endParaRPr lang="en-US" dirty="0"/>
          </a:p>
        </p:txBody>
      </p:sp>
      <p:sp>
        <p:nvSpPr>
          <p:cNvPr id="3" name="Text Placeholder 2"/>
          <p:cNvSpPr>
            <a:spLocks noGrp="1"/>
          </p:cNvSpPr>
          <p:nvPr>
            <p:ph type="body" idx="1"/>
          </p:nvPr>
        </p:nvSpPr>
        <p:spPr/>
        <p:txBody>
          <a:bodyPr/>
          <a:lstStyle/>
          <a:p>
            <a:pPr marL="139700" indent="0">
              <a:buNone/>
            </a:pPr>
            <a:r>
              <a:rPr lang="en-US" dirty="0" err="1">
                <a:solidFill>
                  <a:srgbClr val="A52A2A"/>
                </a:solidFill>
                <a:latin typeface="Consolas" panose="020B0609020204030204" pitchFamily="49" charset="0"/>
              </a:rPr>
              <a:t>img</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float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right</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smtClean="0">
                <a:solidFill>
                  <a:srgbClr val="000000"/>
                </a:solidFill>
                <a:latin typeface="Consolas" panose="020B0609020204030204" pitchFamily="49" charset="0"/>
              </a:rPr>
              <a:t>}</a:t>
            </a:r>
          </a:p>
          <a:p>
            <a:endParaRPr lang="en-US" dirty="0" smtClean="0">
              <a:solidFill>
                <a:srgbClr val="000000"/>
              </a:solidFill>
              <a:latin typeface="Consolas" panose="020B0609020204030204" pitchFamily="49" charset="0"/>
            </a:endParaRPr>
          </a:p>
          <a:p>
            <a:pPr marL="139700" indent="0">
              <a:buNone/>
            </a:pPr>
            <a:r>
              <a:rPr lang="en-US" dirty="0" err="1">
                <a:solidFill>
                  <a:srgbClr val="A52A2A"/>
                </a:solidFill>
                <a:latin typeface="Consolas" panose="020B0609020204030204" pitchFamily="49" charset="0"/>
              </a:rPr>
              <a:t>img</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float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left</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smtClean="0">
                <a:solidFill>
                  <a:srgbClr val="000000"/>
                </a:solidFill>
                <a:latin typeface="Consolas" panose="020B0609020204030204" pitchFamily="49" charset="0"/>
              </a:rPr>
              <a:t>}</a:t>
            </a:r>
          </a:p>
          <a:p>
            <a:pPr marL="139700" indent="0">
              <a:buNone/>
            </a:pPr>
            <a:endParaRPr lang="en-US" dirty="0">
              <a:solidFill>
                <a:srgbClr val="000000"/>
              </a:solidFill>
              <a:latin typeface="Consolas" panose="020B0609020204030204" pitchFamily="49" charset="0"/>
            </a:endParaRPr>
          </a:p>
          <a:p>
            <a:pPr marL="139700" indent="0">
              <a:buNone/>
            </a:pPr>
            <a:r>
              <a:rPr lang="en-US" dirty="0" err="1">
                <a:solidFill>
                  <a:srgbClr val="A52A2A"/>
                </a:solidFill>
                <a:latin typeface="Consolas" panose="020B0609020204030204" pitchFamily="49" charset="0"/>
              </a:rPr>
              <a:t>img</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float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none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smtClean="0">
              <a:solidFill>
                <a:srgbClr val="000000"/>
              </a:solidFill>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4689598" y="1152475"/>
            <a:ext cx="2591801" cy="1057351"/>
          </a:xfrm>
          <a:prstGeom prst="rect">
            <a:avLst/>
          </a:prstGeom>
        </p:spPr>
      </p:pic>
      <p:sp>
        <p:nvSpPr>
          <p:cNvPr id="6" name="Title 1"/>
          <p:cNvSpPr txBox="1">
            <a:spLocks/>
          </p:cNvSpPr>
          <p:nvPr/>
        </p:nvSpPr>
        <p:spPr>
          <a:xfrm>
            <a:off x="464100" y="597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smtClean="0"/>
              <a:t>The float Property</a:t>
            </a:r>
            <a:endParaRPr lang="en-US" dirty="0"/>
          </a:p>
        </p:txBody>
      </p:sp>
      <p:pic>
        <p:nvPicPr>
          <p:cNvPr id="7" name="Picture 6"/>
          <p:cNvPicPr>
            <a:picLocks noChangeAspect="1"/>
          </p:cNvPicPr>
          <p:nvPr/>
        </p:nvPicPr>
        <p:blipFill>
          <a:blip r:embed="rId3"/>
          <a:stretch>
            <a:fillRect/>
          </a:stretch>
        </p:blipFill>
        <p:spPr>
          <a:xfrm>
            <a:off x="4724401" y="2380428"/>
            <a:ext cx="2565861" cy="1062327"/>
          </a:xfrm>
          <a:prstGeom prst="rect">
            <a:avLst/>
          </a:prstGeom>
        </p:spPr>
      </p:pic>
      <p:pic>
        <p:nvPicPr>
          <p:cNvPr id="8" name="Picture 7"/>
          <p:cNvPicPr>
            <a:picLocks noChangeAspect="1"/>
          </p:cNvPicPr>
          <p:nvPr/>
        </p:nvPicPr>
        <p:blipFill>
          <a:blip r:embed="rId4"/>
          <a:stretch>
            <a:fillRect/>
          </a:stretch>
        </p:blipFill>
        <p:spPr>
          <a:xfrm>
            <a:off x="4724400" y="3613358"/>
            <a:ext cx="2565862" cy="1497468"/>
          </a:xfrm>
          <a:prstGeom prst="rect">
            <a:avLst/>
          </a:prstGeom>
        </p:spPr>
      </p:pic>
    </p:spTree>
    <p:extLst>
      <p:ext uri="{BB962C8B-B14F-4D97-AF65-F5344CB8AC3E}">
        <p14:creationId xmlns:p14="http://schemas.microsoft.com/office/powerpoint/2010/main" val="7435656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clear Property</a:t>
            </a:r>
            <a:br>
              <a:rPr lang="en-US" dirty="0"/>
            </a:br>
            <a:r>
              <a:rPr lang="en-US" dirty="0"/>
              <a:t/>
            </a:r>
            <a:br>
              <a:rPr lang="en-US" dirty="0"/>
            </a:br>
            <a:endParaRPr lang="en-US" dirty="0"/>
          </a:p>
        </p:txBody>
      </p:sp>
      <p:sp>
        <p:nvSpPr>
          <p:cNvPr id="3" name="Text Placeholder 2"/>
          <p:cNvSpPr>
            <a:spLocks noGrp="1"/>
          </p:cNvSpPr>
          <p:nvPr>
            <p:ph type="body" idx="1"/>
          </p:nvPr>
        </p:nvSpPr>
        <p:spPr>
          <a:xfrm>
            <a:off x="311699" y="1152475"/>
            <a:ext cx="8520601" cy="3416400"/>
          </a:xfrm>
        </p:spPr>
        <p:txBody>
          <a:bodyPr/>
          <a:lstStyle/>
          <a:p>
            <a:r>
              <a:rPr lang="en-US" dirty="0"/>
              <a:t>The clear property specifies what elements can float beside the cleared element and on which side.</a:t>
            </a:r>
          </a:p>
          <a:p>
            <a:endParaRPr lang="en-US" dirty="0"/>
          </a:p>
          <a:p>
            <a:r>
              <a:rPr lang="en-US" dirty="0"/>
              <a:t>The clear property can have one of the following values:</a:t>
            </a:r>
          </a:p>
          <a:p>
            <a:endParaRPr lang="en-US" dirty="0"/>
          </a:p>
          <a:p>
            <a:r>
              <a:rPr lang="en-US" dirty="0"/>
              <a:t>none - Allows floating elements on both sides. This is default</a:t>
            </a:r>
          </a:p>
          <a:p>
            <a:r>
              <a:rPr lang="en-US" dirty="0"/>
              <a:t>left - No floating elements allowed on the left side</a:t>
            </a:r>
          </a:p>
          <a:p>
            <a:r>
              <a:rPr lang="en-US" dirty="0"/>
              <a:t>right- No floating elements allowed on the right side</a:t>
            </a:r>
          </a:p>
          <a:p>
            <a:r>
              <a:rPr lang="en-US" dirty="0"/>
              <a:t>both - No floating elements allowed on either the left or the right side</a:t>
            </a:r>
          </a:p>
          <a:p>
            <a:r>
              <a:rPr lang="en-US" dirty="0"/>
              <a:t>inherit - The element inherits the clear value of its parent</a:t>
            </a:r>
          </a:p>
          <a:p>
            <a:r>
              <a:rPr lang="en-US" dirty="0"/>
              <a:t>The most common way to use the clear property is after you have used a float property on an element.</a:t>
            </a:r>
          </a:p>
        </p:txBody>
      </p:sp>
      <p:sp>
        <p:nvSpPr>
          <p:cNvPr id="5" name="Rectangle 4"/>
          <p:cNvSpPr/>
          <p:nvPr/>
        </p:nvSpPr>
        <p:spPr>
          <a:xfrm>
            <a:off x="806334" y="4056156"/>
            <a:ext cx="4572000" cy="738664"/>
          </a:xfrm>
          <a:prstGeom prst="rect">
            <a:avLst/>
          </a:prstGeom>
        </p:spPr>
        <p:txBody>
          <a:bodyPr>
            <a:spAutoFit/>
          </a:bodyPr>
          <a:lstStyle/>
          <a:p>
            <a:r>
              <a:rPr lang="en-US" dirty="0">
                <a:solidFill>
                  <a:srgbClr val="A52A2A"/>
                </a:solidFill>
                <a:latin typeface="Consolas" panose="020B0609020204030204" pitchFamily="49" charset="0"/>
              </a:rPr>
              <a:t>div </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clear</a:t>
            </a:r>
            <a:r>
              <a:rPr lang="en-US" dirty="0">
                <a:latin typeface="Consolas" panose="020B0609020204030204" pitchFamily="49" charset="0"/>
              </a:rPr>
              <a:t>:</a:t>
            </a:r>
            <a:r>
              <a:rPr lang="en-US" dirty="0">
                <a:solidFill>
                  <a:srgbClr val="0000CD"/>
                </a:solidFill>
                <a:latin typeface="Consolas" panose="020B0609020204030204" pitchFamily="49" charset="0"/>
              </a:rPr>
              <a:t> left</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latin typeface="Consolas" panose="020B0609020204030204" pitchFamily="49" charset="0"/>
              </a:rPr>
              <a:t>}</a:t>
            </a:r>
            <a:endParaRPr lang="en-US" dirty="0"/>
          </a:p>
        </p:txBody>
      </p:sp>
    </p:spTree>
    <p:extLst>
      <p:ext uri="{BB962C8B-B14F-4D97-AF65-F5344CB8AC3E}">
        <p14:creationId xmlns:p14="http://schemas.microsoft.com/office/powerpoint/2010/main" val="3247681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clearfix</a:t>
            </a:r>
            <a:r>
              <a:rPr lang="en-US" dirty="0"/>
              <a:t> Hack</a:t>
            </a:r>
            <a:br>
              <a:rPr lang="en-US" dirty="0"/>
            </a:br>
            <a:endParaRPr lang="en-US" dirty="0"/>
          </a:p>
        </p:txBody>
      </p:sp>
      <p:pic>
        <p:nvPicPr>
          <p:cNvPr id="5" name="Picture 4"/>
          <p:cNvPicPr>
            <a:picLocks noChangeAspect="1"/>
          </p:cNvPicPr>
          <p:nvPr/>
        </p:nvPicPr>
        <p:blipFill>
          <a:blip r:embed="rId2"/>
          <a:stretch>
            <a:fillRect/>
          </a:stretch>
        </p:blipFill>
        <p:spPr>
          <a:xfrm>
            <a:off x="390698" y="1373494"/>
            <a:ext cx="8013469" cy="1531987"/>
          </a:xfrm>
          <a:prstGeom prst="rect">
            <a:avLst/>
          </a:prstGeom>
        </p:spPr>
      </p:pic>
      <p:sp>
        <p:nvSpPr>
          <p:cNvPr id="6" name="Rectangle 5"/>
          <p:cNvSpPr/>
          <p:nvPr/>
        </p:nvSpPr>
        <p:spPr>
          <a:xfrm>
            <a:off x="781397" y="2825873"/>
            <a:ext cx="4572000" cy="738664"/>
          </a:xfrm>
          <a:prstGeom prst="rect">
            <a:avLst/>
          </a:prstGeom>
        </p:spPr>
        <p:txBody>
          <a:bodyPr>
            <a:spAutoFit/>
          </a:bodyPr>
          <a:lstStyle/>
          <a:p>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clearfix</a:t>
            </a:r>
            <a:r>
              <a:rPr lang="en-US" dirty="0">
                <a:solidFill>
                  <a:srgbClr val="A52A2A"/>
                </a:solidFill>
                <a:latin typeface="Consolas" panose="020B0609020204030204" pitchFamily="49" charset="0"/>
              </a:rPr>
              <a:t> </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overflow</a:t>
            </a:r>
            <a:r>
              <a:rPr lang="en-US" dirty="0">
                <a:latin typeface="Consolas" panose="020B0609020204030204" pitchFamily="49" charset="0"/>
              </a:rPr>
              <a:t>:</a:t>
            </a:r>
            <a:r>
              <a:rPr lang="en-US" dirty="0">
                <a:solidFill>
                  <a:srgbClr val="0000CD"/>
                </a:solidFill>
                <a:latin typeface="Consolas" panose="020B0609020204030204" pitchFamily="49" charset="0"/>
              </a:rPr>
              <a:t> auto</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latin typeface="Consolas" panose="020B0609020204030204" pitchFamily="49" charset="0"/>
              </a:rPr>
              <a:t>}</a:t>
            </a:r>
            <a:endParaRPr lang="en-US" dirty="0"/>
          </a:p>
        </p:txBody>
      </p:sp>
      <p:sp>
        <p:nvSpPr>
          <p:cNvPr id="7" name="Rectangle 6"/>
          <p:cNvSpPr/>
          <p:nvPr/>
        </p:nvSpPr>
        <p:spPr>
          <a:xfrm>
            <a:off x="698269" y="3682084"/>
            <a:ext cx="4572000" cy="1169551"/>
          </a:xfrm>
          <a:prstGeom prst="rect">
            <a:avLst/>
          </a:prstGeom>
        </p:spPr>
        <p:txBody>
          <a:bodyPr>
            <a:spAutoFit/>
          </a:bodyPr>
          <a:lstStyle/>
          <a:p>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clearfix</a:t>
            </a:r>
            <a:r>
              <a:rPr lang="en-US" dirty="0">
                <a:solidFill>
                  <a:srgbClr val="A52A2A"/>
                </a:solidFill>
                <a:latin typeface="Consolas" panose="020B0609020204030204" pitchFamily="49" charset="0"/>
              </a:rPr>
              <a:t>::after </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content</a:t>
            </a:r>
            <a:r>
              <a:rPr lang="en-US" dirty="0">
                <a:latin typeface="Consolas" panose="020B0609020204030204" pitchFamily="49" charset="0"/>
              </a:rPr>
              <a:t>:</a:t>
            </a:r>
            <a:r>
              <a:rPr lang="en-US" dirty="0">
                <a:solidFill>
                  <a:srgbClr val="0000CD"/>
                </a:solidFill>
                <a:latin typeface="Consolas" panose="020B0609020204030204" pitchFamily="49" charset="0"/>
              </a:rPr>
              <a:t> ""</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clear</a:t>
            </a:r>
            <a:r>
              <a:rPr lang="en-US" dirty="0">
                <a:latin typeface="Consolas" panose="020B0609020204030204" pitchFamily="49" charset="0"/>
              </a:rPr>
              <a:t>:</a:t>
            </a:r>
            <a:r>
              <a:rPr lang="en-US" dirty="0">
                <a:solidFill>
                  <a:srgbClr val="0000CD"/>
                </a:solidFill>
                <a:latin typeface="Consolas" panose="020B0609020204030204" pitchFamily="49" charset="0"/>
              </a:rPr>
              <a:t> both</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display</a:t>
            </a:r>
            <a:r>
              <a:rPr lang="en-US" dirty="0">
                <a:latin typeface="Consolas" panose="020B0609020204030204" pitchFamily="49" charset="0"/>
              </a:rPr>
              <a:t>:</a:t>
            </a:r>
            <a:r>
              <a:rPr lang="en-US" dirty="0">
                <a:solidFill>
                  <a:srgbClr val="0000CD"/>
                </a:solidFill>
                <a:latin typeface="Consolas" panose="020B0609020204030204" pitchFamily="49" charset="0"/>
              </a:rPr>
              <a:t> table</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latin typeface="Consolas" panose="020B0609020204030204" pitchFamily="49" charset="0"/>
              </a:rPr>
              <a:t>}</a:t>
            </a:r>
            <a:endParaRPr lang="en-US" dirty="0"/>
          </a:p>
        </p:txBody>
      </p:sp>
    </p:spTree>
    <p:extLst>
      <p:ext uri="{BB962C8B-B14F-4D97-AF65-F5344CB8AC3E}">
        <p14:creationId xmlns:p14="http://schemas.microsoft.com/office/powerpoint/2010/main" val="5623249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Layout - display: inline-block</a:t>
            </a:r>
            <a:br>
              <a:rPr lang="en-US" dirty="0"/>
            </a:br>
            <a:endParaRPr lang="en-US" dirty="0"/>
          </a:p>
        </p:txBody>
      </p:sp>
      <p:sp>
        <p:nvSpPr>
          <p:cNvPr id="3" name="Text Placeholder 2"/>
          <p:cNvSpPr>
            <a:spLocks noGrp="1"/>
          </p:cNvSpPr>
          <p:nvPr>
            <p:ph type="body" idx="1"/>
          </p:nvPr>
        </p:nvSpPr>
        <p:spPr>
          <a:xfrm>
            <a:off x="311700" y="1152475"/>
            <a:ext cx="8400038" cy="3416400"/>
          </a:xfrm>
        </p:spPr>
        <p:txBody>
          <a:bodyPr/>
          <a:lstStyle/>
          <a:p>
            <a:r>
              <a:rPr lang="en-US" dirty="0"/>
              <a:t>Compared to display: inline, the major difference is that display: inline-block allows to set a width and height on the element.</a:t>
            </a:r>
          </a:p>
          <a:p>
            <a:endParaRPr lang="en-US" dirty="0"/>
          </a:p>
          <a:p>
            <a:r>
              <a:rPr lang="en-US" dirty="0"/>
              <a:t>Also, with display: inline-block, the top and bottom margins/paddings are respected, but with display: inline they are not.</a:t>
            </a:r>
          </a:p>
          <a:p>
            <a:endParaRPr lang="en-US" dirty="0"/>
          </a:p>
          <a:p>
            <a:r>
              <a:rPr lang="en-US" dirty="0"/>
              <a:t>Compared to display: block, the major difference is that display: inline-block does not add a line-break after the element, so the element can sit next to other elements.</a:t>
            </a:r>
          </a:p>
        </p:txBody>
      </p:sp>
    </p:spTree>
    <p:extLst>
      <p:ext uri="{BB962C8B-B14F-4D97-AF65-F5344CB8AC3E}">
        <p14:creationId xmlns:p14="http://schemas.microsoft.com/office/powerpoint/2010/main" val="33401420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inline-block</a:t>
            </a:r>
            <a:br>
              <a:rPr lang="en-US" dirty="0"/>
            </a:br>
            <a:endParaRPr lang="en-US" dirty="0"/>
          </a:p>
        </p:txBody>
      </p:sp>
      <p:sp>
        <p:nvSpPr>
          <p:cNvPr id="3" name="Text Placeholder 2"/>
          <p:cNvSpPr>
            <a:spLocks noGrp="1"/>
          </p:cNvSpPr>
          <p:nvPr>
            <p:ph type="body" idx="1"/>
          </p:nvPr>
        </p:nvSpPr>
        <p:spPr>
          <a:xfrm>
            <a:off x="311700" y="1152475"/>
            <a:ext cx="3999900" cy="3416400"/>
          </a:xfrm>
        </p:spPr>
        <p:txBody>
          <a:bodyPr/>
          <a:lstStyle/>
          <a:p>
            <a:pPr marL="139700" indent="0">
              <a:buNone/>
            </a:pPr>
            <a:r>
              <a:rPr lang="en-US" sz="800" dirty="0" err="1">
                <a:solidFill>
                  <a:srgbClr val="A52A2A"/>
                </a:solidFill>
                <a:latin typeface="Consolas" panose="020B0609020204030204" pitchFamily="49" charset="0"/>
              </a:rPr>
              <a:t>span.a</a:t>
            </a:r>
            <a:r>
              <a:rPr lang="en-US" sz="800" dirty="0">
                <a:solidFill>
                  <a:srgbClr val="A52A2A"/>
                </a:solidFill>
                <a:latin typeface="Consolas" panose="020B0609020204030204" pitchFamily="49" charset="0"/>
              </a:rPr>
              <a:t> </a:t>
            </a:r>
            <a:r>
              <a:rPr lang="en-US" sz="800" dirty="0">
                <a:solidFill>
                  <a:srgbClr val="000000"/>
                </a:solidFill>
                <a:latin typeface="Consolas" panose="020B0609020204030204" pitchFamily="49" charset="0"/>
              </a:rPr>
              <a:t>{</a:t>
            </a:r>
            <a:r>
              <a:rPr lang="en-US" sz="800" dirty="0">
                <a:solidFill>
                  <a:srgbClr val="FF0000"/>
                </a:solidFill>
                <a:latin typeface="Consolas" panose="020B0609020204030204" pitchFamily="49" charset="0"/>
              </a:rPr>
              <a:t/>
            </a:r>
            <a:br>
              <a:rPr lang="en-US" sz="800" dirty="0">
                <a:solidFill>
                  <a:srgbClr val="FF0000"/>
                </a:solidFill>
                <a:latin typeface="Consolas" panose="020B0609020204030204" pitchFamily="49" charset="0"/>
              </a:rPr>
            </a:br>
            <a:r>
              <a:rPr lang="en-US" sz="800" dirty="0">
                <a:solidFill>
                  <a:srgbClr val="FF0000"/>
                </a:solidFill>
                <a:latin typeface="Consolas" panose="020B0609020204030204" pitchFamily="49" charset="0"/>
              </a:rPr>
              <a:t>  display</a:t>
            </a:r>
            <a:r>
              <a:rPr lang="en-US" sz="800" dirty="0">
                <a:solidFill>
                  <a:srgbClr val="000000"/>
                </a:solidFill>
                <a:latin typeface="Consolas" panose="020B0609020204030204" pitchFamily="49" charset="0"/>
              </a:rPr>
              <a:t>:</a:t>
            </a:r>
            <a:r>
              <a:rPr lang="en-US" sz="800" dirty="0">
                <a:solidFill>
                  <a:srgbClr val="0000CD"/>
                </a:solidFill>
                <a:latin typeface="Consolas" panose="020B0609020204030204" pitchFamily="49" charset="0"/>
              </a:rPr>
              <a:t> inline</a:t>
            </a:r>
            <a:r>
              <a:rPr lang="en-US" sz="800" dirty="0">
                <a:solidFill>
                  <a:srgbClr val="000000"/>
                </a:solidFill>
                <a:latin typeface="Consolas" panose="020B0609020204030204" pitchFamily="49" charset="0"/>
              </a:rPr>
              <a:t>;</a:t>
            </a:r>
            <a:r>
              <a:rPr lang="en-US" sz="800" dirty="0">
                <a:solidFill>
                  <a:srgbClr val="FF0000"/>
                </a:solidFill>
                <a:latin typeface="Consolas" panose="020B0609020204030204" pitchFamily="49" charset="0"/>
              </a:rPr>
              <a:t> </a:t>
            </a:r>
            <a:r>
              <a:rPr lang="en-US" sz="800" dirty="0">
                <a:solidFill>
                  <a:srgbClr val="008000"/>
                </a:solidFill>
                <a:latin typeface="Consolas" panose="020B0609020204030204" pitchFamily="49" charset="0"/>
              </a:rPr>
              <a:t>/* the default for span */</a:t>
            </a:r>
            <a:r>
              <a:rPr lang="en-US" sz="800" dirty="0">
                <a:solidFill>
                  <a:srgbClr val="FF0000"/>
                </a:solidFill>
                <a:latin typeface="Consolas" panose="020B0609020204030204" pitchFamily="49" charset="0"/>
              </a:rPr>
              <a:t/>
            </a:r>
            <a:br>
              <a:rPr lang="en-US" sz="800" dirty="0">
                <a:solidFill>
                  <a:srgbClr val="FF0000"/>
                </a:solidFill>
                <a:latin typeface="Consolas" panose="020B0609020204030204" pitchFamily="49" charset="0"/>
              </a:rPr>
            </a:br>
            <a:r>
              <a:rPr lang="en-US" sz="800" dirty="0">
                <a:solidFill>
                  <a:srgbClr val="FF0000"/>
                </a:solidFill>
                <a:latin typeface="Consolas" panose="020B0609020204030204" pitchFamily="49" charset="0"/>
              </a:rPr>
              <a:t>  width</a:t>
            </a:r>
            <a:r>
              <a:rPr lang="en-US" sz="800" dirty="0">
                <a:solidFill>
                  <a:srgbClr val="000000"/>
                </a:solidFill>
                <a:latin typeface="Consolas" panose="020B0609020204030204" pitchFamily="49" charset="0"/>
              </a:rPr>
              <a:t>:</a:t>
            </a:r>
            <a:r>
              <a:rPr lang="en-US" sz="800" dirty="0">
                <a:solidFill>
                  <a:srgbClr val="0000CD"/>
                </a:solidFill>
                <a:latin typeface="Consolas" panose="020B0609020204030204" pitchFamily="49" charset="0"/>
              </a:rPr>
              <a:t> 100px</a:t>
            </a:r>
            <a:r>
              <a:rPr lang="en-US" sz="800" dirty="0">
                <a:solidFill>
                  <a:srgbClr val="000000"/>
                </a:solidFill>
                <a:latin typeface="Consolas" panose="020B0609020204030204" pitchFamily="49" charset="0"/>
              </a:rPr>
              <a:t>;</a:t>
            </a:r>
            <a:r>
              <a:rPr lang="en-US" sz="800" dirty="0">
                <a:solidFill>
                  <a:srgbClr val="FF0000"/>
                </a:solidFill>
                <a:latin typeface="Consolas" panose="020B0609020204030204" pitchFamily="49" charset="0"/>
              </a:rPr>
              <a:t/>
            </a:r>
            <a:br>
              <a:rPr lang="en-US" sz="800" dirty="0">
                <a:solidFill>
                  <a:srgbClr val="FF0000"/>
                </a:solidFill>
                <a:latin typeface="Consolas" panose="020B0609020204030204" pitchFamily="49" charset="0"/>
              </a:rPr>
            </a:br>
            <a:r>
              <a:rPr lang="en-US" sz="800" dirty="0">
                <a:solidFill>
                  <a:srgbClr val="FF0000"/>
                </a:solidFill>
                <a:latin typeface="Consolas" panose="020B0609020204030204" pitchFamily="49" charset="0"/>
              </a:rPr>
              <a:t>  height</a:t>
            </a:r>
            <a:r>
              <a:rPr lang="en-US" sz="800" dirty="0">
                <a:solidFill>
                  <a:srgbClr val="000000"/>
                </a:solidFill>
                <a:latin typeface="Consolas" panose="020B0609020204030204" pitchFamily="49" charset="0"/>
              </a:rPr>
              <a:t>:</a:t>
            </a:r>
            <a:r>
              <a:rPr lang="en-US" sz="800" dirty="0">
                <a:solidFill>
                  <a:srgbClr val="0000CD"/>
                </a:solidFill>
                <a:latin typeface="Consolas" panose="020B0609020204030204" pitchFamily="49" charset="0"/>
              </a:rPr>
              <a:t> 100px</a:t>
            </a:r>
            <a:r>
              <a:rPr lang="en-US" sz="800" dirty="0">
                <a:solidFill>
                  <a:srgbClr val="000000"/>
                </a:solidFill>
                <a:latin typeface="Consolas" panose="020B0609020204030204" pitchFamily="49" charset="0"/>
              </a:rPr>
              <a:t>;</a:t>
            </a:r>
            <a:r>
              <a:rPr lang="en-US" sz="800" dirty="0">
                <a:solidFill>
                  <a:srgbClr val="FF0000"/>
                </a:solidFill>
                <a:latin typeface="Consolas" panose="020B0609020204030204" pitchFamily="49" charset="0"/>
              </a:rPr>
              <a:t/>
            </a:r>
            <a:br>
              <a:rPr lang="en-US" sz="800" dirty="0">
                <a:solidFill>
                  <a:srgbClr val="FF0000"/>
                </a:solidFill>
                <a:latin typeface="Consolas" panose="020B0609020204030204" pitchFamily="49" charset="0"/>
              </a:rPr>
            </a:br>
            <a:r>
              <a:rPr lang="en-US" sz="800" dirty="0">
                <a:solidFill>
                  <a:srgbClr val="FF0000"/>
                </a:solidFill>
                <a:latin typeface="Consolas" panose="020B0609020204030204" pitchFamily="49" charset="0"/>
              </a:rPr>
              <a:t>  padding</a:t>
            </a:r>
            <a:r>
              <a:rPr lang="en-US" sz="800" dirty="0">
                <a:solidFill>
                  <a:srgbClr val="000000"/>
                </a:solidFill>
                <a:latin typeface="Consolas" panose="020B0609020204030204" pitchFamily="49" charset="0"/>
              </a:rPr>
              <a:t>:</a:t>
            </a:r>
            <a:r>
              <a:rPr lang="en-US" sz="800" dirty="0">
                <a:solidFill>
                  <a:srgbClr val="0000CD"/>
                </a:solidFill>
                <a:latin typeface="Consolas" panose="020B0609020204030204" pitchFamily="49" charset="0"/>
              </a:rPr>
              <a:t> 5px</a:t>
            </a:r>
            <a:r>
              <a:rPr lang="en-US" sz="800" dirty="0">
                <a:solidFill>
                  <a:srgbClr val="000000"/>
                </a:solidFill>
                <a:latin typeface="Consolas" panose="020B0609020204030204" pitchFamily="49" charset="0"/>
              </a:rPr>
              <a:t>;</a:t>
            </a:r>
            <a:r>
              <a:rPr lang="en-US" sz="800" dirty="0">
                <a:solidFill>
                  <a:srgbClr val="FF0000"/>
                </a:solidFill>
                <a:latin typeface="Consolas" panose="020B0609020204030204" pitchFamily="49" charset="0"/>
              </a:rPr>
              <a:t/>
            </a:r>
            <a:br>
              <a:rPr lang="en-US" sz="800" dirty="0">
                <a:solidFill>
                  <a:srgbClr val="FF0000"/>
                </a:solidFill>
                <a:latin typeface="Consolas" panose="020B0609020204030204" pitchFamily="49" charset="0"/>
              </a:rPr>
            </a:br>
            <a:r>
              <a:rPr lang="en-US" sz="800" dirty="0">
                <a:solidFill>
                  <a:srgbClr val="FF0000"/>
                </a:solidFill>
                <a:latin typeface="Consolas" panose="020B0609020204030204" pitchFamily="49" charset="0"/>
              </a:rPr>
              <a:t>  border</a:t>
            </a:r>
            <a:r>
              <a:rPr lang="en-US" sz="800" dirty="0">
                <a:solidFill>
                  <a:srgbClr val="000000"/>
                </a:solidFill>
                <a:latin typeface="Consolas" panose="020B0609020204030204" pitchFamily="49" charset="0"/>
              </a:rPr>
              <a:t>:</a:t>
            </a:r>
            <a:r>
              <a:rPr lang="en-US" sz="800" dirty="0">
                <a:solidFill>
                  <a:srgbClr val="0000CD"/>
                </a:solidFill>
                <a:latin typeface="Consolas" panose="020B0609020204030204" pitchFamily="49" charset="0"/>
              </a:rPr>
              <a:t> 1px solid blue</a:t>
            </a:r>
            <a:r>
              <a:rPr lang="en-US" sz="800" dirty="0">
                <a:solidFill>
                  <a:srgbClr val="000000"/>
                </a:solidFill>
                <a:latin typeface="Consolas" panose="020B0609020204030204" pitchFamily="49" charset="0"/>
              </a:rPr>
              <a:t>;</a:t>
            </a:r>
            <a:r>
              <a:rPr lang="en-US" sz="800" dirty="0">
                <a:solidFill>
                  <a:srgbClr val="FF0000"/>
                </a:solidFill>
                <a:latin typeface="Consolas" panose="020B0609020204030204" pitchFamily="49" charset="0"/>
              </a:rPr>
              <a:t/>
            </a:r>
            <a:br>
              <a:rPr lang="en-US" sz="800" dirty="0">
                <a:solidFill>
                  <a:srgbClr val="FF0000"/>
                </a:solidFill>
                <a:latin typeface="Consolas" panose="020B0609020204030204" pitchFamily="49" charset="0"/>
              </a:rPr>
            </a:br>
            <a:r>
              <a:rPr lang="en-US" sz="800" dirty="0">
                <a:solidFill>
                  <a:srgbClr val="FF0000"/>
                </a:solidFill>
                <a:latin typeface="Consolas" panose="020B0609020204030204" pitchFamily="49" charset="0"/>
              </a:rPr>
              <a:t>  background-color</a:t>
            </a:r>
            <a:r>
              <a:rPr lang="en-US" sz="800" dirty="0">
                <a:solidFill>
                  <a:srgbClr val="000000"/>
                </a:solidFill>
                <a:latin typeface="Consolas" panose="020B0609020204030204" pitchFamily="49" charset="0"/>
              </a:rPr>
              <a:t>:</a:t>
            </a:r>
            <a:r>
              <a:rPr lang="en-US" sz="800" dirty="0">
                <a:solidFill>
                  <a:srgbClr val="0000CD"/>
                </a:solidFill>
                <a:latin typeface="Consolas" panose="020B0609020204030204" pitchFamily="49" charset="0"/>
              </a:rPr>
              <a:t> yellow</a:t>
            </a:r>
            <a:r>
              <a:rPr lang="en-US" sz="800" dirty="0">
                <a:solidFill>
                  <a:srgbClr val="000000"/>
                </a:solidFill>
                <a:latin typeface="Consolas" panose="020B0609020204030204" pitchFamily="49" charset="0"/>
              </a:rPr>
              <a:t>;</a:t>
            </a:r>
            <a:r>
              <a:rPr lang="en-US" sz="800" dirty="0">
                <a:solidFill>
                  <a:srgbClr val="FF0000"/>
                </a:solidFill>
                <a:latin typeface="Consolas" panose="020B0609020204030204" pitchFamily="49" charset="0"/>
              </a:rPr>
              <a:t/>
            </a:r>
            <a:br>
              <a:rPr lang="en-US" sz="800" dirty="0">
                <a:solidFill>
                  <a:srgbClr val="FF0000"/>
                </a:solidFill>
                <a:latin typeface="Consolas" panose="020B0609020204030204" pitchFamily="49" charset="0"/>
              </a:rPr>
            </a:br>
            <a:r>
              <a:rPr lang="en-US" sz="800" dirty="0">
                <a:solidFill>
                  <a:srgbClr val="000000"/>
                </a:solidFill>
                <a:latin typeface="Consolas" panose="020B0609020204030204" pitchFamily="49" charset="0"/>
              </a:rPr>
              <a:t>}</a:t>
            </a:r>
            <a:r>
              <a:rPr lang="en-US" sz="800" dirty="0"/>
              <a:t/>
            </a:r>
            <a:br>
              <a:rPr lang="en-US" sz="800" dirty="0"/>
            </a:br>
            <a:r>
              <a:rPr lang="en-US" sz="800" dirty="0"/>
              <a:t/>
            </a:r>
            <a:br>
              <a:rPr lang="en-US" sz="800" dirty="0"/>
            </a:br>
            <a:r>
              <a:rPr lang="en-US" sz="800" dirty="0" err="1">
                <a:solidFill>
                  <a:srgbClr val="A52A2A"/>
                </a:solidFill>
                <a:latin typeface="Consolas" panose="020B0609020204030204" pitchFamily="49" charset="0"/>
              </a:rPr>
              <a:t>span.b</a:t>
            </a:r>
            <a:r>
              <a:rPr lang="en-US" sz="800" dirty="0">
                <a:solidFill>
                  <a:srgbClr val="A52A2A"/>
                </a:solidFill>
                <a:latin typeface="Consolas" panose="020B0609020204030204" pitchFamily="49" charset="0"/>
              </a:rPr>
              <a:t> </a:t>
            </a:r>
            <a:r>
              <a:rPr lang="en-US" sz="800" dirty="0">
                <a:solidFill>
                  <a:srgbClr val="000000"/>
                </a:solidFill>
                <a:latin typeface="Consolas" panose="020B0609020204030204" pitchFamily="49" charset="0"/>
              </a:rPr>
              <a:t>{</a:t>
            </a:r>
            <a:r>
              <a:rPr lang="en-US" sz="800" dirty="0">
                <a:solidFill>
                  <a:srgbClr val="FF0000"/>
                </a:solidFill>
                <a:latin typeface="Consolas" panose="020B0609020204030204" pitchFamily="49" charset="0"/>
              </a:rPr>
              <a:t/>
            </a:r>
            <a:br>
              <a:rPr lang="en-US" sz="800" dirty="0">
                <a:solidFill>
                  <a:srgbClr val="FF0000"/>
                </a:solidFill>
                <a:latin typeface="Consolas" panose="020B0609020204030204" pitchFamily="49" charset="0"/>
              </a:rPr>
            </a:br>
            <a:r>
              <a:rPr lang="en-US" sz="800" dirty="0">
                <a:solidFill>
                  <a:srgbClr val="FF0000"/>
                </a:solidFill>
                <a:latin typeface="Consolas" panose="020B0609020204030204" pitchFamily="49" charset="0"/>
              </a:rPr>
              <a:t>  display</a:t>
            </a:r>
            <a:r>
              <a:rPr lang="en-US" sz="800" dirty="0">
                <a:solidFill>
                  <a:srgbClr val="000000"/>
                </a:solidFill>
                <a:latin typeface="Consolas" panose="020B0609020204030204" pitchFamily="49" charset="0"/>
              </a:rPr>
              <a:t>:</a:t>
            </a:r>
            <a:r>
              <a:rPr lang="en-US" sz="800" dirty="0">
                <a:solidFill>
                  <a:srgbClr val="0000CD"/>
                </a:solidFill>
                <a:latin typeface="Consolas" panose="020B0609020204030204" pitchFamily="49" charset="0"/>
              </a:rPr>
              <a:t> inline-block</a:t>
            </a:r>
            <a:r>
              <a:rPr lang="en-US" sz="800" dirty="0">
                <a:solidFill>
                  <a:srgbClr val="000000"/>
                </a:solidFill>
                <a:latin typeface="Consolas" panose="020B0609020204030204" pitchFamily="49" charset="0"/>
              </a:rPr>
              <a:t>;</a:t>
            </a:r>
            <a:r>
              <a:rPr lang="en-US" sz="800" dirty="0">
                <a:solidFill>
                  <a:srgbClr val="FF0000"/>
                </a:solidFill>
                <a:latin typeface="Consolas" panose="020B0609020204030204" pitchFamily="49" charset="0"/>
              </a:rPr>
              <a:t/>
            </a:r>
            <a:br>
              <a:rPr lang="en-US" sz="800" dirty="0">
                <a:solidFill>
                  <a:srgbClr val="FF0000"/>
                </a:solidFill>
                <a:latin typeface="Consolas" panose="020B0609020204030204" pitchFamily="49" charset="0"/>
              </a:rPr>
            </a:br>
            <a:r>
              <a:rPr lang="en-US" sz="800" dirty="0">
                <a:solidFill>
                  <a:srgbClr val="FF0000"/>
                </a:solidFill>
                <a:latin typeface="Consolas" panose="020B0609020204030204" pitchFamily="49" charset="0"/>
              </a:rPr>
              <a:t>  width</a:t>
            </a:r>
            <a:r>
              <a:rPr lang="en-US" sz="800" dirty="0">
                <a:solidFill>
                  <a:srgbClr val="000000"/>
                </a:solidFill>
                <a:latin typeface="Consolas" panose="020B0609020204030204" pitchFamily="49" charset="0"/>
              </a:rPr>
              <a:t>:</a:t>
            </a:r>
            <a:r>
              <a:rPr lang="en-US" sz="800" dirty="0">
                <a:solidFill>
                  <a:srgbClr val="0000CD"/>
                </a:solidFill>
                <a:latin typeface="Consolas" panose="020B0609020204030204" pitchFamily="49" charset="0"/>
              </a:rPr>
              <a:t> 100px</a:t>
            </a:r>
            <a:r>
              <a:rPr lang="en-US" sz="800" dirty="0">
                <a:solidFill>
                  <a:srgbClr val="000000"/>
                </a:solidFill>
                <a:latin typeface="Consolas" panose="020B0609020204030204" pitchFamily="49" charset="0"/>
              </a:rPr>
              <a:t>;</a:t>
            </a:r>
            <a:r>
              <a:rPr lang="en-US" sz="800" dirty="0">
                <a:solidFill>
                  <a:srgbClr val="FF0000"/>
                </a:solidFill>
                <a:latin typeface="Consolas" panose="020B0609020204030204" pitchFamily="49" charset="0"/>
              </a:rPr>
              <a:t/>
            </a:r>
            <a:br>
              <a:rPr lang="en-US" sz="800" dirty="0">
                <a:solidFill>
                  <a:srgbClr val="FF0000"/>
                </a:solidFill>
                <a:latin typeface="Consolas" panose="020B0609020204030204" pitchFamily="49" charset="0"/>
              </a:rPr>
            </a:br>
            <a:r>
              <a:rPr lang="en-US" sz="800" dirty="0">
                <a:solidFill>
                  <a:srgbClr val="FF0000"/>
                </a:solidFill>
                <a:latin typeface="Consolas" panose="020B0609020204030204" pitchFamily="49" charset="0"/>
              </a:rPr>
              <a:t>  height</a:t>
            </a:r>
            <a:r>
              <a:rPr lang="en-US" sz="800" dirty="0">
                <a:solidFill>
                  <a:srgbClr val="000000"/>
                </a:solidFill>
                <a:latin typeface="Consolas" panose="020B0609020204030204" pitchFamily="49" charset="0"/>
              </a:rPr>
              <a:t>:</a:t>
            </a:r>
            <a:r>
              <a:rPr lang="en-US" sz="800" dirty="0">
                <a:solidFill>
                  <a:srgbClr val="0000CD"/>
                </a:solidFill>
                <a:latin typeface="Consolas" panose="020B0609020204030204" pitchFamily="49" charset="0"/>
              </a:rPr>
              <a:t> 100px</a:t>
            </a:r>
            <a:r>
              <a:rPr lang="en-US" sz="800" dirty="0">
                <a:solidFill>
                  <a:srgbClr val="000000"/>
                </a:solidFill>
                <a:latin typeface="Consolas" panose="020B0609020204030204" pitchFamily="49" charset="0"/>
              </a:rPr>
              <a:t>;</a:t>
            </a:r>
            <a:r>
              <a:rPr lang="en-US" sz="800" dirty="0">
                <a:solidFill>
                  <a:srgbClr val="FF0000"/>
                </a:solidFill>
                <a:latin typeface="Consolas" panose="020B0609020204030204" pitchFamily="49" charset="0"/>
              </a:rPr>
              <a:t/>
            </a:r>
            <a:br>
              <a:rPr lang="en-US" sz="800" dirty="0">
                <a:solidFill>
                  <a:srgbClr val="FF0000"/>
                </a:solidFill>
                <a:latin typeface="Consolas" panose="020B0609020204030204" pitchFamily="49" charset="0"/>
              </a:rPr>
            </a:br>
            <a:r>
              <a:rPr lang="en-US" sz="800" dirty="0">
                <a:solidFill>
                  <a:srgbClr val="FF0000"/>
                </a:solidFill>
                <a:latin typeface="Consolas" panose="020B0609020204030204" pitchFamily="49" charset="0"/>
              </a:rPr>
              <a:t>  padding</a:t>
            </a:r>
            <a:r>
              <a:rPr lang="en-US" sz="800" dirty="0">
                <a:solidFill>
                  <a:srgbClr val="000000"/>
                </a:solidFill>
                <a:latin typeface="Consolas" panose="020B0609020204030204" pitchFamily="49" charset="0"/>
              </a:rPr>
              <a:t>:</a:t>
            </a:r>
            <a:r>
              <a:rPr lang="en-US" sz="800" dirty="0">
                <a:solidFill>
                  <a:srgbClr val="0000CD"/>
                </a:solidFill>
                <a:latin typeface="Consolas" panose="020B0609020204030204" pitchFamily="49" charset="0"/>
              </a:rPr>
              <a:t> 5px</a:t>
            </a:r>
            <a:r>
              <a:rPr lang="en-US" sz="800" dirty="0">
                <a:solidFill>
                  <a:srgbClr val="000000"/>
                </a:solidFill>
                <a:latin typeface="Consolas" panose="020B0609020204030204" pitchFamily="49" charset="0"/>
              </a:rPr>
              <a:t>;</a:t>
            </a:r>
            <a:r>
              <a:rPr lang="en-US" sz="800" dirty="0">
                <a:solidFill>
                  <a:srgbClr val="FF0000"/>
                </a:solidFill>
                <a:latin typeface="Consolas" panose="020B0609020204030204" pitchFamily="49" charset="0"/>
              </a:rPr>
              <a:t/>
            </a:r>
            <a:br>
              <a:rPr lang="en-US" sz="800" dirty="0">
                <a:solidFill>
                  <a:srgbClr val="FF0000"/>
                </a:solidFill>
                <a:latin typeface="Consolas" panose="020B0609020204030204" pitchFamily="49" charset="0"/>
              </a:rPr>
            </a:br>
            <a:r>
              <a:rPr lang="en-US" sz="800" dirty="0">
                <a:solidFill>
                  <a:srgbClr val="FF0000"/>
                </a:solidFill>
                <a:latin typeface="Consolas" panose="020B0609020204030204" pitchFamily="49" charset="0"/>
              </a:rPr>
              <a:t>  border</a:t>
            </a:r>
            <a:r>
              <a:rPr lang="en-US" sz="800" dirty="0">
                <a:solidFill>
                  <a:srgbClr val="000000"/>
                </a:solidFill>
                <a:latin typeface="Consolas" panose="020B0609020204030204" pitchFamily="49" charset="0"/>
              </a:rPr>
              <a:t>:</a:t>
            </a:r>
            <a:r>
              <a:rPr lang="en-US" sz="800" dirty="0">
                <a:solidFill>
                  <a:srgbClr val="0000CD"/>
                </a:solidFill>
                <a:latin typeface="Consolas" panose="020B0609020204030204" pitchFamily="49" charset="0"/>
              </a:rPr>
              <a:t> 1px solid blue</a:t>
            </a:r>
            <a:r>
              <a:rPr lang="en-US" sz="800" dirty="0">
                <a:solidFill>
                  <a:srgbClr val="000000"/>
                </a:solidFill>
                <a:latin typeface="Consolas" panose="020B0609020204030204" pitchFamily="49" charset="0"/>
              </a:rPr>
              <a:t>;</a:t>
            </a:r>
            <a:r>
              <a:rPr lang="en-US" sz="800" dirty="0">
                <a:solidFill>
                  <a:srgbClr val="FF0000"/>
                </a:solidFill>
                <a:latin typeface="Consolas" panose="020B0609020204030204" pitchFamily="49" charset="0"/>
              </a:rPr>
              <a:t/>
            </a:r>
            <a:br>
              <a:rPr lang="en-US" sz="800" dirty="0">
                <a:solidFill>
                  <a:srgbClr val="FF0000"/>
                </a:solidFill>
                <a:latin typeface="Consolas" panose="020B0609020204030204" pitchFamily="49" charset="0"/>
              </a:rPr>
            </a:br>
            <a:r>
              <a:rPr lang="en-US" sz="800" dirty="0">
                <a:solidFill>
                  <a:srgbClr val="FF0000"/>
                </a:solidFill>
                <a:latin typeface="Consolas" panose="020B0609020204030204" pitchFamily="49" charset="0"/>
              </a:rPr>
              <a:t>  background-color</a:t>
            </a:r>
            <a:r>
              <a:rPr lang="en-US" sz="800" dirty="0">
                <a:solidFill>
                  <a:srgbClr val="000000"/>
                </a:solidFill>
                <a:latin typeface="Consolas" panose="020B0609020204030204" pitchFamily="49" charset="0"/>
              </a:rPr>
              <a:t>:</a:t>
            </a:r>
            <a:r>
              <a:rPr lang="en-US" sz="800" dirty="0">
                <a:solidFill>
                  <a:srgbClr val="0000CD"/>
                </a:solidFill>
                <a:latin typeface="Consolas" panose="020B0609020204030204" pitchFamily="49" charset="0"/>
              </a:rPr>
              <a:t> yellow</a:t>
            </a:r>
            <a:r>
              <a:rPr lang="en-US" sz="800" dirty="0">
                <a:solidFill>
                  <a:srgbClr val="000000"/>
                </a:solidFill>
                <a:latin typeface="Consolas" panose="020B0609020204030204" pitchFamily="49" charset="0"/>
              </a:rPr>
              <a:t>;</a:t>
            </a:r>
            <a:r>
              <a:rPr lang="en-US" sz="800" dirty="0">
                <a:solidFill>
                  <a:srgbClr val="FF0000"/>
                </a:solidFill>
                <a:latin typeface="Consolas" panose="020B0609020204030204" pitchFamily="49" charset="0"/>
              </a:rPr>
              <a:t/>
            </a:r>
            <a:br>
              <a:rPr lang="en-US" sz="800" dirty="0">
                <a:solidFill>
                  <a:srgbClr val="FF0000"/>
                </a:solidFill>
                <a:latin typeface="Consolas" panose="020B0609020204030204" pitchFamily="49" charset="0"/>
              </a:rPr>
            </a:br>
            <a:r>
              <a:rPr lang="en-US" sz="800" dirty="0">
                <a:solidFill>
                  <a:srgbClr val="000000"/>
                </a:solidFill>
                <a:latin typeface="Consolas" panose="020B0609020204030204" pitchFamily="49" charset="0"/>
              </a:rPr>
              <a:t>}</a:t>
            </a:r>
            <a:r>
              <a:rPr lang="en-US" sz="800" dirty="0"/>
              <a:t/>
            </a:r>
            <a:br>
              <a:rPr lang="en-US" sz="800" dirty="0"/>
            </a:br>
            <a:r>
              <a:rPr lang="en-US" sz="800" dirty="0"/>
              <a:t/>
            </a:r>
            <a:br>
              <a:rPr lang="en-US" sz="800" dirty="0"/>
            </a:br>
            <a:r>
              <a:rPr lang="en-US" sz="800" dirty="0" err="1">
                <a:solidFill>
                  <a:srgbClr val="A52A2A"/>
                </a:solidFill>
                <a:latin typeface="Consolas" panose="020B0609020204030204" pitchFamily="49" charset="0"/>
              </a:rPr>
              <a:t>span.c</a:t>
            </a:r>
            <a:r>
              <a:rPr lang="en-US" sz="800" dirty="0">
                <a:solidFill>
                  <a:srgbClr val="A52A2A"/>
                </a:solidFill>
                <a:latin typeface="Consolas" panose="020B0609020204030204" pitchFamily="49" charset="0"/>
              </a:rPr>
              <a:t> </a:t>
            </a:r>
            <a:r>
              <a:rPr lang="en-US" sz="800" dirty="0">
                <a:solidFill>
                  <a:srgbClr val="000000"/>
                </a:solidFill>
                <a:latin typeface="Consolas" panose="020B0609020204030204" pitchFamily="49" charset="0"/>
              </a:rPr>
              <a:t>{</a:t>
            </a:r>
            <a:r>
              <a:rPr lang="en-US" sz="800" dirty="0">
                <a:solidFill>
                  <a:srgbClr val="FF0000"/>
                </a:solidFill>
                <a:latin typeface="Consolas" panose="020B0609020204030204" pitchFamily="49" charset="0"/>
              </a:rPr>
              <a:t/>
            </a:r>
            <a:br>
              <a:rPr lang="en-US" sz="800" dirty="0">
                <a:solidFill>
                  <a:srgbClr val="FF0000"/>
                </a:solidFill>
                <a:latin typeface="Consolas" panose="020B0609020204030204" pitchFamily="49" charset="0"/>
              </a:rPr>
            </a:br>
            <a:r>
              <a:rPr lang="en-US" sz="800" dirty="0">
                <a:solidFill>
                  <a:srgbClr val="FF0000"/>
                </a:solidFill>
                <a:latin typeface="Consolas" panose="020B0609020204030204" pitchFamily="49" charset="0"/>
              </a:rPr>
              <a:t>  display</a:t>
            </a:r>
            <a:r>
              <a:rPr lang="en-US" sz="800" dirty="0">
                <a:solidFill>
                  <a:srgbClr val="000000"/>
                </a:solidFill>
                <a:latin typeface="Consolas" panose="020B0609020204030204" pitchFamily="49" charset="0"/>
              </a:rPr>
              <a:t>:</a:t>
            </a:r>
            <a:r>
              <a:rPr lang="en-US" sz="800" dirty="0">
                <a:solidFill>
                  <a:srgbClr val="0000CD"/>
                </a:solidFill>
                <a:latin typeface="Consolas" panose="020B0609020204030204" pitchFamily="49" charset="0"/>
              </a:rPr>
              <a:t> block</a:t>
            </a:r>
            <a:r>
              <a:rPr lang="en-US" sz="800" dirty="0">
                <a:solidFill>
                  <a:srgbClr val="000000"/>
                </a:solidFill>
                <a:latin typeface="Consolas" panose="020B0609020204030204" pitchFamily="49" charset="0"/>
              </a:rPr>
              <a:t>;</a:t>
            </a:r>
            <a:r>
              <a:rPr lang="en-US" sz="800" dirty="0">
                <a:solidFill>
                  <a:srgbClr val="FF0000"/>
                </a:solidFill>
                <a:latin typeface="Consolas" panose="020B0609020204030204" pitchFamily="49" charset="0"/>
              </a:rPr>
              <a:t/>
            </a:r>
            <a:br>
              <a:rPr lang="en-US" sz="800" dirty="0">
                <a:solidFill>
                  <a:srgbClr val="FF0000"/>
                </a:solidFill>
                <a:latin typeface="Consolas" panose="020B0609020204030204" pitchFamily="49" charset="0"/>
              </a:rPr>
            </a:br>
            <a:r>
              <a:rPr lang="en-US" sz="800" dirty="0">
                <a:solidFill>
                  <a:srgbClr val="FF0000"/>
                </a:solidFill>
                <a:latin typeface="Consolas" panose="020B0609020204030204" pitchFamily="49" charset="0"/>
              </a:rPr>
              <a:t>  width</a:t>
            </a:r>
            <a:r>
              <a:rPr lang="en-US" sz="800" dirty="0">
                <a:solidFill>
                  <a:srgbClr val="000000"/>
                </a:solidFill>
                <a:latin typeface="Consolas" panose="020B0609020204030204" pitchFamily="49" charset="0"/>
              </a:rPr>
              <a:t>:</a:t>
            </a:r>
            <a:r>
              <a:rPr lang="en-US" sz="800" dirty="0">
                <a:solidFill>
                  <a:srgbClr val="0000CD"/>
                </a:solidFill>
                <a:latin typeface="Consolas" panose="020B0609020204030204" pitchFamily="49" charset="0"/>
              </a:rPr>
              <a:t> 100px</a:t>
            </a:r>
            <a:r>
              <a:rPr lang="en-US" sz="800" dirty="0">
                <a:solidFill>
                  <a:srgbClr val="000000"/>
                </a:solidFill>
                <a:latin typeface="Consolas" panose="020B0609020204030204" pitchFamily="49" charset="0"/>
              </a:rPr>
              <a:t>;</a:t>
            </a:r>
            <a:r>
              <a:rPr lang="en-US" sz="800" dirty="0">
                <a:solidFill>
                  <a:srgbClr val="FF0000"/>
                </a:solidFill>
                <a:latin typeface="Consolas" panose="020B0609020204030204" pitchFamily="49" charset="0"/>
              </a:rPr>
              <a:t/>
            </a:r>
            <a:br>
              <a:rPr lang="en-US" sz="800" dirty="0">
                <a:solidFill>
                  <a:srgbClr val="FF0000"/>
                </a:solidFill>
                <a:latin typeface="Consolas" panose="020B0609020204030204" pitchFamily="49" charset="0"/>
              </a:rPr>
            </a:br>
            <a:r>
              <a:rPr lang="en-US" sz="800" dirty="0">
                <a:solidFill>
                  <a:srgbClr val="FF0000"/>
                </a:solidFill>
                <a:latin typeface="Consolas" panose="020B0609020204030204" pitchFamily="49" charset="0"/>
              </a:rPr>
              <a:t>  height</a:t>
            </a:r>
            <a:r>
              <a:rPr lang="en-US" sz="800" dirty="0">
                <a:solidFill>
                  <a:srgbClr val="000000"/>
                </a:solidFill>
                <a:latin typeface="Consolas" panose="020B0609020204030204" pitchFamily="49" charset="0"/>
              </a:rPr>
              <a:t>:</a:t>
            </a:r>
            <a:r>
              <a:rPr lang="en-US" sz="800" dirty="0">
                <a:solidFill>
                  <a:srgbClr val="0000CD"/>
                </a:solidFill>
                <a:latin typeface="Consolas" panose="020B0609020204030204" pitchFamily="49" charset="0"/>
              </a:rPr>
              <a:t> 100px</a:t>
            </a:r>
            <a:r>
              <a:rPr lang="en-US" sz="800" dirty="0">
                <a:solidFill>
                  <a:srgbClr val="000000"/>
                </a:solidFill>
                <a:latin typeface="Consolas" panose="020B0609020204030204" pitchFamily="49" charset="0"/>
              </a:rPr>
              <a:t>;</a:t>
            </a:r>
            <a:r>
              <a:rPr lang="en-US" sz="800" dirty="0">
                <a:solidFill>
                  <a:srgbClr val="FF0000"/>
                </a:solidFill>
                <a:latin typeface="Consolas" panose="020B0609020204030204" pitchFamily="49" charset="0"/>
              </a:rPr>
              <a:t/>
            </a:r>
            <a:br>
              <a:rPr lang="en-US" sz="800" dirty="0">
                <a:solidFill>
                  <a:srgbClr val="FF0000"/>
                </a:solidFill>
                <a:latin typeface="Consolas" panose="020B0609020204030204" pitchFamily="49" charset="0"/>
              </a:rPr>
            </a:br>
            <a:r>
              <a:rPr lang="en-US" sz="800" dirty="0">
                <a:solidFill>
                  <a:srgbClr val="FF0000"/>
                </a:solidFill>
                <a:latin typeface="Consolas" panose="020B0609020204030204" pitchFamily="49" charset="0"/>
              </a:rPr>
              <a:t>  padding</a:t>
            </a:r>
            <a:r>
              <a:rPr lang="en-US" sz="800" dirty="0">
                <a:solidFill>
                  <a:srgbClr val="000000"/>
                </a:solidFill>
                <a:latin typeface="Consolas" panose="020B0609020204030204" pitchFamily="49" charset="0"/>
              </a:rPr>
              <a:t>:</a:t>
            </a:r>
            <a:r>
              <a:rPr lang="en-US" sz="800" dirty="0">
                <a:solidFill>
                  <a:srgbClr val="0000CD"/>
                </a:solidFill>
                <a:latin typeface="Consolas" panose="020B0609020204030204" pitchFamily="49" charset="0"/>
              </a:rPr>
              <a:t> 5px</a:t>
            </a:r>
            <a:r>
              <a:rPr lang="en-US" sz="800" dirty="0">
                <a:solidFill>
                  <a:srgbClr val="000000"/>
                </a:solidFill>
                <a:latin typeface="Consolas" panose="020B0609020204030204" pitchFamily="49" charset="0"/>
              </a:rPr>
              <a:t>;</a:t>
            </a:r>
            <a:r>
              <a:rPr lang="en-US" sz="800" dirty="0">
                <a:solidFill>
                  <a:srgbClr val="FF0000"/>
                </a:solidFill>
                <a:latin typeface="Consolas" panose="020B0609020204030204" pitchFamily="49" charset="0"/>
              </a:rPr>
              <a:t/>
            </a:r>
            <a:br>
              <a:rPr lang="en-US" sz="800" dirty="0">
                <a:solidFill>
                  <a:srgbClr val="FF0000"/>
                </a:solidFill>
                <a:latin typeface="Consolas" panose="020B0609020204030204" pitchFamily="49" charset="0"/>
              </a:rPr>
            </a:br>
            <a:r>
              <a:rPr lang="en-US" sz="800" dirty="0">
                <a:solidFill>
                  <a:srgbClr val="FF0000"/>
                </a:solidFill>
                <a:latin typeface="Consolas" panose="020B0609020204030204" pitchFamily="49" charset="0"/>
              </a:rPr>
              <a:t>  border</a:t>
            </a:r>
            <a:r>
              <a:rPr lang="en-US" sz="800" dirty="0">
                <a:solidFill>
                  <a:srgbClr val="000000"/>
                </a:solidFill>
                <a:latin typeface="Consolas" panose="020B0609020204030204" pitchFamily="49" charset="0"/>
              </a:rPr>
              <a:t>:</a:t>
            </a:r>
            <a:r>
              <a:rPr lang="en-US" sz="800" dirty="0">
                <a:solidFill>
                  <a:srgbClr val="0000CD"/>
                </a:solidFill>
                <a:latin typeface="Consolas" panose="020B0609020204030204" pitchFamily="49" charset="0"/>
              </a:rPr>
              <a:t> 1px solid blue</a:t>
            </a:r>
            <a:r>
              <a:rPr lang="en-US" sz="800" dirty="0">
                <a:solidFill>
                  <a:srgbClr val="000000"/>
                </a:solidFill>
                <a:latin typeface="Consolas" panose="020B0609020204030204" pitchFamily="49" charset="0"/>
              </a:rPr>
              <a:t>;</a:t>
            </a:r>
            <a:r>
              <a:rPr lang="en-US" sz="800" dirty="0">
                <a:solidFill>
                  <a:srgbClr val="FF0000"/>
                </a:solidFill>
                <a:latin typeface="Consolas" panose="020B0609020204030204" pitchFamily="49" charset="0"/>
              </a:rPr>
              <a:t/>
            </a:r>
            <a:br>
              <a:rPr lang="en-US" sz="800" dirty="0">
                <a:solidFill>
                  <a:srgbClr val="FF0000"/>
                </a:solidFill>
                <a:latin typeface="Consolas" panose="020B0609020204030204" pitchFamily="49" charset="0"/>
              </a:rPr>
            </a:br>
            <a:r>
              <a:rPr lang="en-US" sz="800" dirty="0">
                <a:solidFill>
                  <a:srgbClr val="FF0000"/>
                </a:solidFill>
                <a:latin typeface="Consolas" panose="020B0609020204030204" pitchFamily="49" charset="0"/>
              </a:rPr>
              <a:t>  background-color</a:t>
            </a:r>
            <a:r>
              <a:rPr lang="en-US" sz="800" dirty="0">
                <a:solidFill>
                  <a:srgbClr val="000000"/>
                </a:solidFill>
                <a:latin typeface="Consolas" panose="020B0609020204030204" pitchFamily="49" charset="0"/>
              </a:rPr>
              <a:t>:</a:t>
            </a:r>
            <a:r>
              <a:rPr lang="en-US" sz="800" dirty="0">
                <a:solidFill>
                  <a:srgbClr val="0000CD"/>
                </a:solidFill>
                <a:latin typeface="Consolas" panose="020B0609020204030204" pitchFamily="49" charset="0"/>
              </a:rPr>
              <a:t> yellow</a:t>
            </a:r>
            <a:r>
              <a:rPr lang="en-US" sz="800" dirty="0">
                <a:solidFill>
                  <a:srgbClr val="000000"/>
                </a:solidFill>
                <a:latin typeface="Consolas" panose="020B0609020204030204" pitchFamily="49" charset="0"/>
              </a:rPr>
              <a:t>;</a:t>
            </a:r>
            <a:r>
              <a:rPr lang="en-US" sz="800" dirty="0">
                <a:solidFill>
                  <a:srgbClr val="FF0000"/>
                </a:solidFill>
                <a:latin typeface="Consolas" panose="020B0609020204030204" pitchFamily="49" charset="0"/>
              </a:rPr>
              <a:t/>
            </a:r>
            <a:br>
              <a:rPr lang="en-US" sz="800" dirty="0">
                <a:solidFill>
                  <a:srgbClr val="FF0000"/>
                </a:solidFill>
                <a:latin typeface="Consolas" panose="020B0609020204030204" pitchFamily="49" charset="0"/>
              </a:rPr>
            </a:br>
            <a:r>
              <a:rPr lang="en-US" sz="800" dirty="0">
                <a:solidFill>
                  <a:srgbClr val="000000"/>
                </a:solidFill>
                <a:latin typeface="Consolas" panose="020B0609020204030204" pitchFamily="49" charset="0"/>
              </a:rPr>
              <a:t>}</a:t>
            </a:r>
            <a:endParaRPr lang="en-US" sz="800" dirty="0"/>
          </a:p>
        </p:txBody>
      </p:sp>
      <p:pic>
        <p:nvPicPr>
          <p:cNvPr id="5" name="Picture 4"/>
          <p:cNvPicPr>
            <a:picLocks noChangeAspect="1"/>
          </p:cNvPicPr>
          <p:nvPr/>
        </p:nvPicPr>
        <p:blipFill rotWithShape="1">
          <a:blip r:embed="rId2"/>
          <a:srcRect b="564"/>
          <a:stretch/>
        </p:blipFill>
        <p:spPr>
          <a:xfrm>
            <a:off x="4927444" y="1068698"/>
            <a:ext cx="2755325" cy="4031673"/>
          </a:xfrm>
          <a:prstGeom prst="rect">
            <a:avLst/>
          </a:prstGeom>
        </p:spPr>
      </p:pic>
    </p:spTree>
    <p:extLst>
      <p:ext uri="{BB962C8B-B14F-4D97-AF65-F5344CB8AC3E}">
        <p14:creationId xmlns:p14="http://schemas.microsoft.com/office/powerpoint/2010/main" val="109273777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Layout - Horizontal &amp; Vertical Align</a:t>
            </a:r>
            <a:br>
              <a:rPr lang="en-US" dirty="0"/>
            </a:br>
            <a:endParaRPr lang="en-US" dirty="0"/>
          </a:p>
        </p:txBody>
      </p:sp>
    </p:spTree>
    <p:extLst>
      <p:ext uri="{BB962C8B-B14F-4D97-AF65-F5344CB8AC3E}">
        <p14:creationId xmlns:p14="http://schemas.microsoft.com/office/powerpoint/2010/main" val="34218802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Center Align Elements</a:t>
            </a:r>
            <a:br>
              <a:rPr lang="en-US" dirty="0"/>
            </a:br>
            <a:endParaRPr lang="en-US" dirty="0"/>
          </a:p>
        </p:txBody>
      </p:sp>
      <p:sp>
        <p:nvSpPr>
          <p:cNvPr id="3" name="Text Placeholder 2"/>
          <p:cNvSpPr>
            <a:spLocks noGrp="1"/>
          </p:cNvSpPr>
          <p:nvPr>
            <p:ph type="body" idx="1"/>
          </p:nvPr>
        </p:nvSpPr>
        <p:spPr/>
        <p:txBody>
          <a:bodyPr/>
          <a:lstStyle/>
          <a:p>
            <a:r>
              <a:rPr lang="en-US" dirty="0"/>
              <a:t>To horizontally center a block element (like &lt;div&gt;), use margin: auto;</a:t>
            </a:r>
          </a:p>
          <a:p>
            <a:endParaRPr lang="en-US" dirty="0"/>
          </a:p>
          <a:p>
            <a:r>
              <a:rPr lang="en-US" dirty="0"/>
              <a:t>Setting the width of the element will prevent it from stretching out to the edges of its container.</a:t>
            </a:r>
          </a:p>
          <a:p>
            <a:endParaRPr lang="en-US" dirty="0"/>
          </a:p>
          <a:p>
            <a:r>
              <a:rPr lang="en-US" dirty="0"/>
              <a:t>The element will then take up the specified width, and the remaining space will be split equally between the two margins:</a:t>
            </a:r>
          </a:p>
        </p:txBody>
      </p:sp>
      <p:sp>
        <p:nvSpPr>
          <p:cNvPr id="6" name="Rectangle 5"/>
          <p:cNvSpPr/>
          <p:nvPr/>
        </p:nvSpPr>
        <p:spPr>
          <a:xfrm>
            <a:off x="4713316" y="1152475"/>
            <a:ext cx="4572000" cy="1384995"/>
          </a:xfrm>
          <a:prstGeom prst="rect">
            <a:avLst/>
          </a:prstGeom>
        </p:spPr>
        <p:txBody>
          <a:bodyPr>
            <a:spAutoFit/>
          </a:bodyPr>
          <a:lstStyle/>
          <a:p>
            <a:r>
              <a:rPr lang="en-US" dirty="0">
                <a:solidFill>
                  <a:srgbClr val="A52A2A"/>
                </a:solidFill>
                <a:latin typeface="Consolas" panose="020B0609020204030204" pitchFamily="49" charset="0"/>
              </a:rPr>
              <a:t>.center </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margin</a:t>
            </a:r>
            <a:r>
              <a:rPr lang="en-US" dirty="0">
                <a:latin typeface="Consolas" panose="020B0609020204030204" pitchFamily="49" charset="0"/>
              </a:rPr>
              <a:t>:</a:t>
            </a:r>
            <a:r>
              <a:rPr lang="en-US" dirty="0">
                <a:solidFill>
                  <a:srgbClr val="0000CD"/>
                </a:solidFill>
                <a:latin typeface="Consolas" panose="020B0609020204030204" pitchFamily="49" charset="0"/>
              </a:rPr>
              <a:t> auto</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width</a:t>
            </a:r>
            <a:r>
              <a:rPr lang="en-US" dirty="0">
                <a:latin typeface="Consolas" panose="020B0609020204030204" pitchFamily="49" charset="0"/>
              </a:rPr>
              <a:t>:</a:t>
            </a:r>
            <a:r>
              <a:rPr lang="en-US" dirty="0">
                <a:solidFill>
                  <a:srgbClr val="0000CD"/>
                </a:solidFill>
                <a:latin typeface="Consolas" panose="020B0609020204030204" pitchFamily="49" charset="0"/>
              </a:rPr>
              <a:t> 50%</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latin typeface="Consolas" panose="020B0609020204030204" pitchFamily="49" charset="0"/>
              </a:rPr>
              <a:t>:</a:t>
            </a:r>
            <a:r>
              <a:rPr lang="en-US" dirty="0">
                <a:solidFill>
                  <a:srgbClr val="0000CD"/>
                </a:solidFill>
                <a:latin typeface="Consolas" panose="020B0609020204030204" pitchFamily="49" charset="0"/>
              </a:rPr>
              <a:t> 3px solid green</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padding</a:t>
            </a:r>
            <a:r>
              <a:rPr lang="en-US" dirty="0">
                <a:latin typeface="Consolas" panose="020B0609020204030204" pitchFamily="49" charset="0"/>
              </a:rPr>
              <a:t>:</a:t>
            </a:r>
            <a:r>
              <a:rPr lang="en-US" dirty="0">
                <a:solidFill>
                  <a:srgbClr val="0000CD"/>
                </a:solidFill>
                <a:latin typeface="Consolas" panose="020B0609020204030204" pitchFamily="49" charset="0"/>
              </a:rPr>
              <a:t> 10px</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latin typeface="Consolas" panose="020B0609020204030204" pitchFamily="49" charset="0"/>
              </a:rPr>
              <a:t>}</a:t>
            </a:r>
            <a:endParaRPr lang="en-US" dirty="0"/>
          </a:p>
        </p:txBody>
      </p:sp>
      <p:pic>
        <p:nvPicPr>
          <p:cNvPr id="7" name="Picture 6"/>
          <p:cNvPicPr>
            <a:picLocks noChangeAspect="1"/>
          </p:cNvPicPr>
          <p:nvPr/>
        </p:nvPicPr>
        <p:blipFill>
          <a:blip r:embed="rId2"/>
          <a:stretch>
            <a:fillRect/>
          </a:stretch>
        </p:blipFill>
        <p:spPr>
          <a:xfrm>
            <a:off x="4572001" y="3203317"/>
            <a:ext cx="4572000" cy="1059150"/>
          </a:xfrm>
          <a:prstGeom prst="rect">
            <a:avLst/>
          </a:prstGeom>
        </p:spPr>
      </p:pic>
    </p:spTree>
    <p:extLst>
      <p:ext uri="{BB962C8B-B14F-4D97-AF65-F5344CB8AC3E}">
        <p14:creationId xmlns:p14="http://schemas.microsoft.com/office/powerpoint/2010/main" val="2751289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Clr>
                <a:schemeClr val="dk1"/>
              </a:buClr>
              <a:buSzPts val="1100"/>
              <a:buFont typeface="Arial"/>
              <a:buNone/>
            </a:pPr>
            <a:r>
              <a:rPr lang="en" sz="2400" dirty="0">
                <a:highlight>
                  <a:srgbClr val="FFFFFF"/>
                </a:highlight>
              </a:rPr>
              <a:t>CSS Syntax</a:t>
            </a:r>
            <a:endParaRPr sz="2400" dirty="0">
              <a:highlight>
                <a:srgbClr val="FFFFFF"/>
              </a:highlight>
            </a:endParaRPr>
          </a:p>
          <a:p>
            <a:pPr marL="0" lvl="0" indent="0" algn="l" rtl="0">
              <a:spcBef>
                <a:spcPts val="800"/>
              </a:spcBef>
              <a:spcAft>
                <a:spcPts val="0"/>
              </a:spcAft>
              <a:buNone/>
            </a:pPr>
            <a:endParaRPr dirty="0"/>
          </a:p>
        </p:txBody>
      </p:sp>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solidFill>
                  <a:schemeClr val="dk1"/>
                </a:solidFill>
                <a:highlight>
                  <a:srgbClr val="FFFFFF"/>
                </a:highlight>
                <a:latin typeface="Verdana"/>
                <a:ea typeface="Verdana"/>
                <a:cs typeface="Verdana"/>
                <a:sym typeface="Verdana"/>
              </a:rPr>
              <a:t>A CSS rule-set consists of a selector and a declaration block:</a:t>
            </a:r>
            <a:endParaRPr sz="1150">
              <a:solidFill>
                <a:schemeClr val="dk1"/>
              </a:solidFill>
              <a:highlight>
                <a:srgbClr val="FFFFFF"/>
              </a:highlight>
              <a:latin typeface="Verdana"/>
              <a:ea typeface="Verdana"/>
              <a:cs typeface="Verdana"/>
              <a:sym typeface="Verdana"/>
            </a:endParaRPr>
          </a:p>
          <a:p>
            <a:pPr marL="0" lvl="0" indent="0" algn="l" rtl="0">
              <a:spcBef>
                <a:spcPts val="1600"/>
              </a:spcBef>
              <a:spcAft>
                <a:spcPts val="0"/>
              </a:spcAft>
              <a:buNone/>
            </a:pPr>
            <a:endParaRPr sz="1150">
              <a:solidFill>
                <a:schemeClr val="dk1"/>
              </a:solidFill>
              <a:highlight>
                <a:srgbClr val="FFFFFF"/>
              </a:highlight>
              <a:latin typeface="Verdana"/>
              <a:ea typeface="Verdana"/>
              <a:cs typeface="Verdana"/>
              <a:sym typeface="Verdana"/>
            </a:endParaRPr>
          </a:p>
          <a:p>
            <a:pPr marL="0" lvl="0" indent="0" algn="l" rtl="0">
              <a:spcBef>
                <a:spcPts val="1600"/>
              </a:spcBef>
              <a:spcAft>
                <a:spcPts val="0"/>
              </a:spcAft>
              <a:buNone/>
            </a:pPr>
            <a:endParaRPr sz="1150">
              <a:solidFill>
                <a:schemeClr val="dk1"/>
              </a:solidFill>
              <a:highlight>
                <a:srgbClr val="FFFFFF"/>
              </a:highlight>
              <a:latin typeface="Verdana"/>
              <a:ea typeface="Verdana"/>
              <a:cs typeface="Verdana"/>
              <a:sym typeface="Verdana"/>
            </a:endParaRPr>
          </a:p>
          <a:p>
            <a:pPr marL="0" lvl="0" indent="0" algn="l" rtl="0">
              <a:spcBef>
                <a:spcPts val="1600"/>
              </a:spcBef>
              <a:spcAft>
                <a:spcPts val="0"/>
              </a:spcAft>
              <a:buNone/>
            </a:pPr>
            <a:endParaRPr sz="1150">
              <a:solidFill>
                <a:schemeClr val="dk1"/>
              </a:solidFill>
              <a:highlight>
                <a:srgbClr val="FFFFFF"/>
              </a:highlight>
              <a:latin typeface="Verdana"/>
              <a:ea typeface="Verdana"/>
              <a:cs typeface="Verdana"/>
              <a:sym typeface="Verdana"/>
            </a:endParaRPr>
          </a:p>
          <a:p>
            <a:pPr marL="0" lvl="0" indent="0" algn="l" rtl="0">
              <a:spcBef>
                <a:spcPts val="1600"/>
              </a:spcBef>
              <a:spcAft>
                <a:spcPts val="0"/>
              </a:spcAft>
              <a:buNone/>
            </a:pPr>
            <a:endParaRPr sz="1150">
              <a:solidFill>
                <a:schemeClr val="dk1"/>
              </a:solidFill>
              <a:highlight>
                <a:srgbClr val="FFFFFF"/>
              </a:highlight>
              <a:latin typeface="Verdana"/>
              <a:ea typeface="Verdana"/>
              <a:cs typeface="Verdana"/>
              <a:sym typeface="Verdana"/>
            </a:endParaRPr>
          </a:p>
          <a:p>
            <a:pPr marL="0" lvl="0" indent="0" algn="l" rtl="0">
              <a:spcBef>
                <a:spcPts val="1600"/>
              </a:spcBef>
              <a:spcAft>
                <a:spcPts val="0"/>
              </a:spcAft>
              <a:buNone/>
            </a:pPr>
            <a:endParaRPr sz="1150">
              <a:solidFill>
                <a:schemeClr val="dk1"/>
              </a:solidFill>
              <a:highlight>
                <a:srgbClr val="FFFFFF"/>
              </a:highlight>
              <a:latin typeface="Verdana"/>
              <a:ea typeface="Verdana"/>
              <a:cs typeface="Verdana"/>
              <a:sym typeface="Verdana"/>
            </a:endParaRPr>
          </a:p>
          <a:p>
            <a:pPr marL="0" lvl="0" indent="0" algn="l" rtl="0">
              <a:spcBef>
                <a:spcPts val="160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The selector points to the HTML element you want to style.</a:t>
            </a:r>
            <a:endParaRPr sz="1150">
              <a:solidFill>
                <a:schemeClr val="dk1"/>
              </a:solidFill>
              <a:highlight>
                <a:srgbClr val="FFFFFF"/>
              </a:highlight>
              <a:latin typeface="Verdana"/>
              <a:ea typeface="Verdana"/>
              <a:cs typeface="Verdana"/>
              <a:sym typeface="Verdana"/>
            </a:endParaRPr>
          </a:p>
          <a:p>
            <a:pPr marL="0" lvl="0" indent="0" algn="l" rtl="0">
              <a:spcBef>
                <a:spcPts val="140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The declaration block contains one or more declarations separated by semicolons.</a:t>
            </a:r>
            <a:endParaRPr sz="1150">
              <a:solidFill>
                <a:schemeClr val="dk1"/>
              </a:solidFill>
              <a:highlight>
                <a:srgbClr val="FFFFFF"/>
              </a:highlight>
              <a:latin typeface="Verdana"/>
              <a:ea typeface="Verdana"/>
              <a:cs typeface="Verdana"/>
              <a:sym typeface="Verdana"/>
            </a:endParaRPr>
          </a:p>
          <a:p>
            <a:pPr marL="0" lvl="0" indent="0" algn="l" rtl="0">
              <a:spcBef>
                <a:spcPts val="140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Each declaration includes a CSS property name and a value, separated by a colon.</a:t>
            </a:r>
            <a:endParaRPr sz="1150">
              <a:solidFill>
                <a:schemeClr val="dk1"/>
              </a:solidFill>
              <a:highlight>
                <a:srgbClr val="FFFFFF"/>
              </a:highlight>
              <a:latin typeface="Verdana"/>
              <a:ea typeface="Verdana"/>
              <a:cs typeface="Verdana"/>
              <a:sym typeface="Verdana"/>
            </a:endParaRPr>
          </a:p>
          <a:p>
            <a:pPr marL="0" lvl="0" indent="0" algn="l" rtl="0">
              <a:spcBef>
                <a:spcPts val="140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Multiple CSS declarations are separated with semicolons, and declaration blocks are surrounded by curly braces.</a:t>
            </a:r>
            <a:endParaRPr sz="1150">
              <a:solidFill>
                <a:schemeClr val="dk1"/>
              </a:solidFill>
              <a:highlight>
                <a:srgbClr val="FFFFFF"/>
              </a:highlight>
              <a:latin typeface="Verdana"/>
              <a:ea typeface="Verdana"/>
              <a:cs typeface="Verdana"/>
              <a:sym typeface="Verdana"/>
            </a:endParaRPr>
          </a:p>
          <a:p>
            <a:pPr marL="0" lvl="0" indent="0" algn="l" rtl="0">
              <a:spcBef>
                <a:spcPts val="1400"/>
              </a:spcBef>
              <a:spcAft>
                <a:spcPts val="0"/>
              </a:spcAft>
              <a:buNone/>
            </a:pPr>
            <a:endParaRPr sz="1150">
              <a:solidFill>
                <a:schemeClr val="dk1"/>
              </a:solidFill>
              <a:highlight>
                <a:srgbClr val="FFFFFF"/>
              </a:highlight>
              <a:latin typeface="Verdana"/>
              <a:ea typeface="Verdana"/>
              <a:cs typeface="Verdana"/>
              <a:sym typeface="Verdana"/>
            </a:endParaRPr>
          </a:p>
          <a:p>
            <a:pPr marL="0" lvl="0" indent="0" algn="l" rtl="0">
              <a:spcBef>
                <a:spcPts val="1600"/>
              </a:spcBef>
              <a:spcAft>
                <a:spcPts val="1600"/>
              </a:spcAft>
              <a:buNone/>
            </a:pPr>
            <a:endParaRPr sz="1150">
              <a:solidFill>
                <a:schemeClr val="dk1"/>
              </a:solidFill>
              <a:highlight>
                <a:srgbClr val="FFFFFF"/>
              </a:highlight>
              <a:latin typeface="Verdana"/>
              <a:ea typeface="Verdana"/>
              <a:cs typeface="Verdana"/>
              <a:sym typeface="Verdana"/>
            </a:endParaRPr>
          </a:p>
        </p:txBody>
      </p:sp>
      <p:pic>
        <p:nvPicPr>
          <p:cNvPr id="96" name="Google Shape;96;p19"/>
          <p:cNvPicPr preferRelativeResize="0"/>
          <p:nvPr/>
        </p:nvPicPr>
        <p:blipFill>
          <a:blip r:embed="rId3">
            <a:alphaModFix/>
          </a:blip>
          <a:stretch>
            <a:fillRect/>
          </a:stretch>
        </p:blipFill>
        <p:spPr>
          <a:xfrm>
            <a:off x="1862138" y="2005013"/>
            <a:ext cx="5419725" cy="113347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Center Align Text</a:t>
            </a:r>
            <a:br>
              <a:rPr lang="en-US" dirty="0"/>
            </a:br>
            <a:endParaRPr lang="en-US" dirty="0"/>
          </a:p>
        </p:txBody>
      </p:sp>
      <p:sp>
        <p:nvSpPr>
          <p:cNvPr id="5" name="Rectangle 4"/>
          <p:cNvSpPr/>
          <p:nvPr/>
        </p:nvSpPr>
        <p:spPr>
          <a:xfrm>
            <a:off x="689956" y="1246798"/>
            <a:ext cx="4572000" cy="954107"/>
          </a:xfrm>
          <a:prstGeom prst="rect">
            <a:avLst/>
          </a:prstGeom>
        </p:spPr>
        <p:txBody>
          <a:bodyPr>
            <a:spAutoFit/>
          </a:bodyPr>
          <a:lstStyle/>
          <a:p>
            <a:r>
              <a:rPr lang="en-US" dirty="0">
                <a:solidFill>
                  <a:srgbClr val="A52A2A"/>
                </a:solidFill>
                <a:latin typeface="Consolas" panose="020B0609020204030204" pitchFamily="49" charset="0"/>
              </a:rPr>
              <a:t>.center </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text-align</a:t>
            </a:r>
            <a:r>
              <a:rPr lang="en-US" dirty="0">
                <a:latin typeface="Consolas" panose="020B0609020204030204" pitchFamily="49" charset="0"/>
              </a:rPr>
              <a:t>:</a:t>
            </a:r>
            <a:r>
              <a:rPr lang="en-US" dirty="0">
                <a:solidFill>
                  <a:srgbClr val="0000CD"/>
                </a:solidFill>
                <a:latin typeface="Consolas" panose="020B0609020204030204" pitchFamily="49" charset="0"/>
              </a:rPr>
              <a:t> center</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latin typeface="Consolas" panose="020B0609020204030204" pitchFamily="49" charset="0"/>
              </a:rPr>
              <a:t>:</a:t>
            </a:r>
            <a:r>
              <a:rPr lang="en-US" dirty="0">
                <a:solidFill>
                  <a:srgbClr val="0000CD"/>
                </a:solidFill>
                <a:latin typeface="Consolas" panose="020B0609020204030204" pitchFamily="49" charset="0"/>
              </a:rPr>
              <a:t> 3px solid green</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latin typeface="Consolas" panose="020B0609020204030204" pitchFamily="49" charset="0"/>
              </a:rPr>
              <a:t>}</a:t>
            </a:r>
            <a:endParaRPr lang="en-US" dirty="0"/>
          </a:p>
        </p:txBody>
      </p:sp>
      <p:pic>
        <p:nvPicPr>
          <p:cNvPr id="6" name="Picture 5"/>
          <p:cNvPicPr>
            <a:picLocks noChangeAspect="1"/>
          </p:cNvPicPr>
          <p:nvPr/>
        </p:nvPicPr>
        <p:blipFill>
          <a:blip r:embed="rId2"/>
          <a:stretch>
            <a:fillRect/>
          </a:stretch>
        </p:blipFill>
        <p:spPr>
          <a:xfrm>
            <a:off x="755073" y="2541587"/>
            <a:ext cx="7467600" cy="638175"/>
          </a:xfrm>
          <a:prstGeom prst="rect">
            <a:avLst/>
          </a:prstGeom>
        </p:spPr>
      </p:pic>
    </p:spTree>
    <p:extLst>
      <p:ext uri="{BB962C8B-B14F-4D97-AF65-F5344CB8AC3E}">
        <p14:creationId xmlns:p14="http://schemas.microsoft.com/office/powerpoint/2010/main" val="34179842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Center an Image</a:t>
            </a:r>
            <a:br>
              <a:rPr lang="en-US" dirty="0"/>
            </a:br>
            <a:endParaRPr lang="en-US" dirty="0"/>
          </a:p>
        </p:txBody>
      </p:sp>
      <p:sp>
        <p:nvSpPr>
          <p:cNvPr id="5" name="Rectangle 4"/>
          <p:cNvSpPr/>
          <p:nvPr/>
        </p:nvSpPr>
        <p:spPr>
          <a:xfrm>
            <a:off x="798022" y="1272424"/>
            <a:ext cx="4572000" cy="1384995"/>
          </a:xfrm>
          <a:prstGeom prst="rect">
            <a:avLst/>
          </a:prstGeom>
        </p:spPr>
        <p:txBody>
          <a:bodyPr>
            <a:spAutoFit/>
          </a:bodyPr>
          <a:lstStyle/>
          <a:p>
            <a:r>
              <a:rPr lang="en-US" dirty="0" err="1">
                <a:solidFill>
                  <a:srgbClr val="A52A2A"/>
                </a:solidFill>
                <a:latin typeface="Consolas" panose="020B0609020204030204" pitchFamily="49" charset="0"/>
              </a:rPr>
              <a:t>img</a:t>
            </a:r>
            <a:r>
              <a:rPr lang="en-US" dirty="0">
                <a:solidFill>
                  <a:srgbClr val="A52A2A"/>
                </a:solidFill>
                <a:latin typeface="Consolas" panose="020B0609020204030204" pitchFamily="49" charset="0"/>
              </a:rPr>
              <a:t> </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display</a:t>
            </a:r>
            <a:r>
              <a:rPr lang="en-US" dirty="0">
                <a:latin typeface="Consolas" panose="020B0609020204030204" pitchFamily="49" charset="0"/>
              </a:rPr>
              <a:t>:</a:t>
            </a:r>
            <a:r>
              <a:rPr lang="en-US" dirty="0">
                <a:solidFill>
                  <a:srgbClr val="0000CD"/>
                </a:solidFill>
                <a:latin typeface="Consolas" panose="020B0609020204030204" pitchFamily="49" charset="0"/>
              </a:rPr>
              <a:t> block</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margin-left</a:t>
            </a:r>
            <a:r>
              <a:rPr lang="en-US" dirty="0">
                <a:latin typeface="Consolas" panose="020B0609020204030204" pitchFamily="49" charset="0"/>
              </a:rPr>
              <a:t>:</a:t>
            </a:r>
            <a:r>
              <a:rPr lang="en-US" dirty="0">
                <a:solidFill>
                  <a:srgbClr val="0000CD"/>
                </a:solidFill>
                <a:latin typeface="Consolas" panose="020B0609020204030204" pitchFamily="49" charset="0"/>
              </a:rPr>
              <a:t> auto</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margin-right</a:t>
            </a:r>
            <a:r>
              <a:rPr lang="en-US" dirty="0">
                <a:latin typeface="Consolas" panose="020B0609020204030204" pitchFamily="49" charset="0"/>
              </a:rPr>
              <a:t>:</a:t>
            </a:r>
            <a:r>
              <a:rPr lang="en-US" dirty="0">
                <a:solidFill>
                  <a:srgbClr val="0000CD"/>
                </a:solidFill>
                <a:latin typeface="Consolas" panose="020B0609020204030204" pitchFamily="49" charset="0"/>
              </a:rPr>
              <a:t> auto</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width</a:t>
            </a:r>
            <a:r>
              <a:rPr lang="en-US" dirty="0">
                <a:latin typeface="Consolas" panose="020B0609020204030204" pitchFamily="49" charset="0"/>
              </a:rPr>
              <a:t>:</a:t>
            </a:r>
            <a:r>
              <a:rPr lang="en-US" dirty="0">
                <a:solidFill>
                  <a:srgbClr val="0000CD"/>
                </a:solidFill>
                <a:latin typeface="Consolas" panose="020B0609020204030204" pitchFamily="49" charset="0"/>
              </a:rPr>
              <a:t> 40%</a:t>
            </a:r>
            <a:r>
              <a:rPr lang="en-US" dirty="0">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latin typeface="Consolas" panose="020B0609020204030204" pitchFamily="49" charset="0"/>
              </a:rPr>
              <a:t>}</a:t>
            </a:r>
            <a:endParaRPr lang="en-US" dirty="0"/>
          </a:p>
        </p:txBody>
      </p:sp>
      <p:pic>
        <p:nvPicPr>
          <p:cNvPr id="6" name="Picture 5"/>
          <p:cNvPicPr>
            <a:picLocks noChangeAspect="1"/>
          </p:cNvPicPr>
          <p:nvPr/>
        </p:nvPicPr>
        <p:blipFill>
          <a:blip r:embed="rId2"/>
          <a:stretch>
            <a:fillRect/>
          </a:stretch>
        </p:blipFill>
        <p:spPr>
          <a:xfrm>
            <a:off x="1034242" y="2657419"/>
            <a:ext cx="6397336" cy="2382513"/>
          </a:xfrm>
          <a:prstGeom prst="rect">
            <a:avLst/>
          </a:prstGeom>
        </p:spPr>
      </p:pic>
    </p:spTree>
    <p:extLst>
      <p:ext uri="{BB962C8B-B14F-4D97-AF65-F5344CB8AC3E}">
        <p14:creationId xmlns:p14="http://schemas.microsoft.com/office/powerpoint/2010/main" val="9192666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and Right Align - Using position</a:t>
            </a:r>
            <a:br>
              <a:rPr lang="en-US" dirty="0"/>
            </a:br>
            <a:endParaRPr lang="en-US" dirty="0"/>
          </a:p>
        </p:txBody>
      </p:sp>
      <p:sp>
        <p:nvSpPr>
          <p:cNvPr id="3" name="Text Placeholder 2"/>
          <p:cNvSpPr>
            <a:spLocks noGrp="1"/>
          </p:cNvSpPr>
          <p:nvPr>
            <p:ph type="body" idx="1"/>
          </p:nvPr>
        </p:nvSpPr>
        <p:spPr/>
        <p:txBody>
          <a:bodyPr/>
          <a:lstStyle/>
          <a:p>
            <a:r>
              <a:rPr lang="en-US" dirty="0">
                <a:solidFill>
                  <a:srgbClr val="A52A2A"/>
                </a:solidFill>
                <a:latin typeface="Consolas" panose="020B0609020204030204" pitchFamily="49" charset="0"/>
              </a:rPr>
              <a:t>.right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position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absolute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right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width</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300px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3px solid #73AD21</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padding</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pic>
        <p:nvPicPr>
          <p:cNvPr id="5" name="Picture 4"/>
          <p:cNvPicPr>
            <a:picLocks noChangeAspect="1"/>
          </p:cNvPicPr>
          <p:nvPr/>
        </p:nvPicPr>
        <p:blipFill>
          <a:blip r:embed="rId2"/>
          <a:stretch>
            <a:fillRect/>
          </a:stretch>
        </p:blipFill>
        <p:spPr>
          <a:xfrm>
            <a:off x="4384938" y="3396269"/>
            <a:ext cx="4204716" cy="1059353"/>
          </a:xfrm>
          <a:prstGeom prst="rect">
            <a:avLst/>
          </a:prstGeom>
        </p:spPr>
      </p:pic>
    </p:spTree>
    <p:extLst>
      <p:ext uri="{BB962C8B-B14F-4D97-AF65-F5344CB8AC3E}">
        <p14:creationId xmlns:p14="http://schemas.microsoft.com/office/powerpoint/2010/main" val="6019588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and Right Align - Using float</a:t>
            </a:r>
            <a:br>
              <a:rPr lang="en-US" dirty="0"/>
            </a:br>
            <a:endParaRPr lang="en-US" dirty="0"/>
          </a:p>
        </p:txBody>
      </p:sp>
      <p:sp>
        <p:nvSpPr>
          <p:cNvPr id="3" name="Text Placeholder 2"/>
          <p:cNvSpPr>
            <a:spLocks noGrp="1"/>
          </p:cNvSpPr>
          <p:nvPr>
            <p:ph type="body" idx="1"/>
          </p:nvPr>
        </p:nvSpPr>
        <p:spPr/>
        <p:txBody>
          <a:bodyPr/>
          <a:lstStyle/>
          <a:p>
            <a:pPr marL="139700" indent="0">
              <a:buNone/>
            </a:pPr>
            <a:r>
              <a:rPr lang="en-US" dirty="0">
                <a:solidFill>
                  <a:srgbClr val="A52A2A"/>
                </a:solidFill>
                <a:latin typeface="Consolas" panose="020B0609020204030204" pitchFamily="49" charset="0"/>
              </a:rPr>
              <a:t>.right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float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right</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width</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300px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3px solid #73AD21</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padding</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pic>
        <p:nvPicPr>
          <p:cNvPr id="5" name="Picture 4"/>
          <p:cNvPicPr>
            <a:picLocks noChangeAspect="1"/>
          </p:cNvPicPr>
          <p:nvPr/>
        </p:nvPicPr>
        <p:blipFill>
          <a:blip r:embed="rId2"/>
          <a:stretch>
            <a:fillRect/>
          </a:stretch>
        </p:blipFill>
        <p:spPr>
          <a:xfrm>
            <a:off x="4333833" y="3416350"/>
            <a:ext cx="4552950" cy="1152525"/>
          </a:xfrm>
          <a:prstGeom prst="rect">
            <a:avLst/>
          </a:prstGeom>
        </p:spPr>
      </p:pic>
    </p:spTree>
    <p:extLst>
      <p:ext uri="{BB962C8B-B14F-4D97-AF65-F5344CB8AC3E}">
        <p14:creationId xmlns:p14="http://schemas.microsoft.com/office/powerpoint/2010/main" val="26621603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Center Vertically - Using padding</a:t>
            </a:r>
            <a:br>
              <a:rPr lang="en-US" dirty="0"/>
            </a:br>
            <a:endParaRPr lang="en-US" dirty="0"/>
          </a:p>
        </p:txBody>
      </p:sp>
      <p:sp>
        <p:nvSpPr>
          <p:cNvPr id="3" name="Text Placeholder 2"/>
          <p:cNvSpPr>
            <a:spLocks noGrp="1"/>
          </p:cNvSpPr>
          <p:nvPr>
            <p:ph type="body" idx="1"/>
          </p:nvPr>
        </p:nvSpPr>
        <p:spPr/>
        <p:txBody>
          <a:bodyPr/>
          <a:lstStyle/>
          <a:p>
            <a:pPr marL="139700" indent="0">
              <a:buNone/>
            </a:pPr>
            <a:r>
              <a:rPr lang="en-US" dirty="0">
                <a:solidFill>
                  <a:srgbClr val="A52A2A"/>
                </a:solidFill>
                <a:latin typeface="Consolas" panose="020B0609020204030204" pitchFamily="49" charset="0"/>
              </a:rPr>
              <a:t>.center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padding</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70px 0</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3px solid green</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smtClean="0">
                <a:solidFill>
                  <a:srgbClr val="000000"/>
                </a:solidFill>
                <a:latin typeface="Consolas" panose="020B0609020204030204" pitchFamily="49" charset="0"/>
              </a:rPr>
              <a:t>}</a:t>
            </a:r>
          </a:p>
          <a:p>
            <a:pPr marL="139700" indent="0">
              <a:buNone/>
            </a:pPr>
            <a:endParaRPr lang="en-US" dirty="0" smtClean="0">
              <a:solidFill>
                <a:srgbClr val="000000"/>
              </a:solidFill>
              <a:latin typeface="Consolas" panose="020B0609020204030204" pitchFamily="49" charset="0"/>
            </a:endParaRPr>
          </a:p>
          <a:p>
            <a:pPr marL="139700" indent="0">
              <a:buNone/>
            </a:pPr>
            <a:endParaRPr lang="en-US" dirty="0">
              <a:solidFill>
                <a:srgbClr val="000000"/>
              </a:solidFill>
              <a:latin typeface="Consolas" panose="020B0609020204030204" pitchFamily="49" charset="0"/>
            </a:endParaRPr>
          </a:p>
          <a:p>
            <a:pPr marL="139700" indent="0">
              <a:buNone/>
            </a:pPr>
            <a:endParaRPr lang="en-US" dirty="0">
              <a:solidFill>
                <a:srgbClr val="000000"/>
              </a:solidFill>
              <a:latin typeface="Consolas" panose="020B0609020204030204" pitchFamily="49" charset="0"/>
            </a:endParaRPr>
          </a:p>
          <a:p>
            <a:pPr marL="139700" indent="0">
              <a:buNone/>
            </a:pPr>
            <a:r>
              <a:rPr lang="en-US" sz="1100" dirty="0">
                <a:solidFill>
                  <a:srgbClr val="A52A2A"/>
                </a:solidFill>
                <a:latin typeface="Consolas" panose="020B0609020204030204" pitchFamily="49" charset="0"/>
              </a:rPr>
              <a:t>.center </a:t>
            </a:r>
            <a:r>
              <a:rPr lang="en-US" sz="1100" dirty="0">
                <a:solidFill>
                  <a:srgbClr val="000000"/>
                </a:solidFill>
                <a:latin typeface="Consolas" panose="020B0609020204030204" pitchFamily="49" charset="0"/>
              </a:rPr>
              <a:t>{</a:t>
            </a:r>
            <a:r>
              <a:rPr lang="en-US" sz="1100" dirty="0">
                <a:solidFill>
                  <a:srgbClr val="FF0000"/>
                </a:solidFill>
                <a:latin typeface="Consolas" panose="020B0609020204030204" pitchFamily="49" charset="0"/>
              </a:rPr>
              <a:t/>
            </a:r>
            <a:br>
              <a:rPr lang="en-US" sz="1100" dirty="0">
                <a:solidFill>
                  <a:srgbClr val="FF0000"/>
                </a:solidFill>
                <a:latin typeface="Consolas" panose="020B0609020204030204" pitchFamily="49" charset="0"/>
              </a:rPr>
            </a:br>
            <a:r>
              <a:rPr lang="en-US" sz="1100" dirty="0">
                <a:solidFill>
                  <a:srgbClr val="FF0000"/>
                </a:solidFill>
                <a:latin typeface="Consolas" panose="020B0609020204030204" pitchFamily="49" charset="0"/>
              </a:rPr>
              <a:t>  padding</a:t>
            </a:r>
            <a:r>
              <a:rPr lang="en-US" sz="1100" dirty="0">
                <a:solidFill>
                  <a:srgbClr val="000000"/>
                </a:solidFill>
                <a:latin typeface="Consolas" panose="020B0609020204030204" pitchFamily="49" charset="0"/>
              </a:rPr>
              <a:t>:</a:t>
            </a:r>
            <a:r>
              <a:rPr lang="en-US" sz="1100" dirty="0">
                <a:solidFill>
                  <a:srgbClr val="0000CD"/>
                </a:solidFill>
                <a:latin typeface="Consolas" panose="020B0609020204030204" pitchFamily="49" charset="0"/>
              </a:rPr>
              <a:t> 70px 0</a:t>
            </a:r>
            <a:r>
              <a:rPr lang="en-US" sz="1100" dirty="0">
                <a:solidFill>
                  <a:srgbClr val="000000"/>
                </a:solidFill>
                <a:latin typeface="Consolas" panose="020B0609020204030204" pitchFamily="49" charset="0"/>
              </a:rPr>
              <a:t>;</a:t>
            </a:r>
            <a:r>
              <a:rPr lang="en-US" sz="1100" dirty="0">
                <a:solidFill>
                  <a:srgbClr val="FF0000"/>
                </a:solidFill>
                <a:latin typeface="Consolas" panose="020B0609020204030204" pitchFamily="49" charset="0"/>
              </a:rPr>
              <a:t/>
            </a:r>
            <a:br>
              <a:rPr lang="en-US" sz="1100" dirty="0">
                <a:solidFill>
                  <a:srgbClr val="FF0000"/>
                </a:solidFill>
                <a:latin typeface="Consolas" panose="020B0609020204030204" pitchFamily="49" charset="0"/>
              </a:rPr>
            </a:br>
            <a:r>
              <a:rPr lang="en-US" sz="1100" dirty="0">
                <a:solidFill>
                  <a:srgbClr val="FF0000"/>
                </a:solidFill>
                <a:latin typeface="Consolas" panose="020B0609020204030204" pitchFamily="49" charset="0"/>
              </a:rPr>
              <a:t>  border</a:t>
            </a:r>
            <a:r>
              <a:rPr lang="en-US" sz="1100" dirty="0">
                <a:solidFill>
                  <a:srgbClr val="000000"/>
                </a:solidFill>
                <a:latin typeface="Consolas" panose="020B0609020204030204" pitchFamily="49" charset="0"/>
              </a:rPr>
              <a:t>:</a:t>
            </a:r>
            <a:r>
              <a:rPr lang="en-US" sz="1100" dirty="0">
                <a:solidFill>
                  <a:srgbClr val="0000CD"/>
                </a:solidFill>
                <a:latin typeface="Consolas" panose="020B0609020204030204" pitchFamily="49" charset="0"/>
              </a:rPr>
              <a:t> 3px solid green</a:t>
            </a:r>
            <a:r>
              <a:rPr lang="en-US" sz="1100" dirty="0">
                <a:solidFill>
                  <a:srgbClr val="000000"/>
                </a:solidFill>
                <a:latin typeface="Consolas" panose="020B0609020204030204" pitchFamily="49" charset="0"/>
              </a:rPr>
              <a:t>;</a:t>
            </a:r>
            <a:r>
              <a:rPr lang="en-US" sz="1100" dirty="0">
                <a:solidFill>
                  <a:srgbClr val="FF0000"/>
                </a:solidFill>
                <a:latin typeface="Consolas" panose="020B0609020204030204" pitchFamily="49" charset="0"/>
              </a:rPr>
              <a:t/>
            </a:r>
            <a:br>
              <a:rPr lang="en-US" sz="1100" dirty="0">
                <a:solidFill>
                  <a:srgbClr val="FF0000"/>
                </a:solidFill>
                <a:latin typeface="Consolas" panose="020B0609020204030204" pitchFamily="49" charset="0"/>
              </a:rPr>
            </a:br>
            <a:r>
              <a:rPr lang="en-US" sz="1100" dirty="0">
                <a:solidFill>
                  <a:srgbClr val="FF0000"/>
                </a:solidFill>
                <a:latin typeface="Consolas" panose="020B0609020204030204" pitchFamily="49" charset="0"/>
              </a:rPr>
              <a:t>  text-align</a:t>
            </a:r>
            <a:r>
              <a:rPr lang="en-US" sz="1100" dirty="0">
                <a:solidFill>
                  <a:srgbClr val="000000"/>
                </a:solidFill>
                <a:latin typeface="Consolas" panose="020B0609020204030204" pitchFamily="49" charset="0"/>
              </a:rPr>
              <a:t>:</a:t>
            </a:r>
            <a:r>
              <a:rPr lang="en-US" sz="1100" dirty="0">
                <a:solidFill>
                  <a:srgbClr val="0000CD"/>
                </a:solidFill>
                <a:latin typeface="Consolas" panose="020B0609020204030204" pitchFamily="49" charset="0"/>
              </a:rPr>
              <a:t> center</a:t>
            </a:r>
            <a:r>
              <a:rPr lang="en-US" sz="1100" dirty="0">
                <a:solidFill>
                  <a:srgbClr val="000000"/>
                </a:solidFill>
                <a:latin typeface="Consolas" panose="020B0609020204030204" pitchFamily="49" charset="0"/>
              </a:rPr>
              <a:t>;</a:t>
            </a:r>
            <a:r>
              <a:rPr lang="en-US" sz="1100" dirty="0">
                <a:solidFill>
                  <a:srgbClr val="FF0000"/>
                </a:solidFill>
                <a:latin typeface="Consolas" panose="020B0609020204030204" pitchFamily="49" charset="0"/>
              </a:rPr>
              <a:t/>
            </a:r>
            <a:br>
              <a:rPr lang="en-US" sz="1100" dirty="0">
                <a:solidFill>
                  <a:srgbClr val="FF0000"/>
                </a:solidFill>
                <a:latin typeface="Consolas" panose="020B0609020204030204" pitchFamily="49" charset="0"/>
              </a:rPr>
            </a:br>
            <a:r>
              <a:rPr lang="en-US" sz="1100" dirty="0">
                <a:solidFill>
                  <a:srgbClr val="000000"/>
                </a:solidFill>
                <a:latin typeface="Consolas" panose="020B0609020204030204" pitchFamily="49" charset="0"/>
              </a:rPr>
              <a:t>}</a:t>
            </a:r>
            <a:endParaRPr lang="en-US" sz="1100" dirty="0">
              <a:solidFill>
                <a:srgbClr val="0000CD"/>
              </a:solidFill>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3366655" y="1291542"/>
            <a:ext cx="5660968" cy="1076494"/>
          </a:xfrm>
          <a:prstGeom prst="rect">
            <a:avLst/>
          </a:prstGeom>
        </p:spPr>
      </p:pic>
      <p:pic>
        <p:nvPicPr>
          <p:cNvPr id="6" name="Picture 5"/>
          <p:cNvPicPr>
            <a:picLocks noChangeAspect="1"/>
          </p:cNvPicPr>
          <p:nvPr/>
        </p:nvPicPr>
        <p:blipFill>
          <a:blip r:embed="rId3"/>
          <a:stretch>
            <a:fillRect/>
          </a:stretch>
        </p:blipFill>
        <p:spPr>
          <a:xfrm>
            <a:off x="3366655" y="2860675"/>
            <a:ext cx="5680976" cy="1048629"/>
          </a:xfrm>
          <a:prstGeom prst="rect">
            <a:avLst/>
          </a:prstGeom>
        </p:spPr>
      </p:pic>
      <p:sp>
        <p:nvSpPr>
          <p:cNvPr id="7" name="Text Placeholder 3"/>
          <p:cNvSpPr>
            <a:spLocks noGrp="1"/>
          </p:cNvSpPr>
          <p:nvPr>
            <p:ph type="body" idx="2"/>
          </p:nvPr>
        </p:nvSpPr>
        <p:spPr>
          <a:xfrm>
            <a:off x="4089889" y="4015047"/>
            <a:ext cx="3999900" cy="945573"/>
          </a:xfrm>
        </p:spPr>
        <p:txBody>
          <a:bodyPr/>
          <a:lstStyle/>
          <a:p>
            <a:pPr marL="139700" indent="0">
              <a:buNone/>
            </a:pPr>
            <a:r>
              <a:rPr lang="en-US" dirty="0"/>
              <a:t>&lt;div class="center"&gt;</a:t>
            </a:r>
          </a:p>
          <a:p>
            <a:pPr marL="139700" indent="0">
              <a:buNone/>
            </a:pPr>
            <a:r>
              <a:rPr lang="en-US" dirty="0" smtClean="0"/>
              <a:t> </a:t>
            </a:r>
            <a:r>
              <a:rPr lang="en-US" dirty="0"/>
              <a:t>&lt;p&gt;I am vertically and horizontally centered.&lt;/p&gt;</a:t>
            </a:r>
          </a:p>
          <a:p>
            <a:pPr marL="139700" indent="0">
              <a:buNone/>
            </a:pPr>
            <a:r>
              <a:rPr lang="en-US" dirty="0"/>
              <a:t>&lt;/div&gt;</a:t>
            </a:r>
          </a:p>
        </p:txBody>
      </p:sp>
    </p:spTree>
    <p:extLst>
      <p:ext uri="{BB962C8B-B14F-4D97-AF65-F5344CB8AC3E}">
        <p14:creationId xmlns:p14="http://schemas.microsoft.com/office/powerpoint/2010/main" val="42776377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Center Vertically - Using line-height</a:t>
            </a:r>
            <a:br>
              <a:rPr lang="en-US" dirty="0"/>
            </a:br>
            <a:endParaRPr lang="en-US" dirty="0"/>
          </a:p>
        </p:txBody>
      </p:sp>
      <p:sp>
        <p:nvSpPr>
          <p:cNvPr id="3" name="Text Placeholder 2"/>
          <p:cNvSpPr>
            <a:spLocks noGrp="1"/>
          </p:cNvSpPr>
          <p:nvPr>
            <p:ph type="body" idx="1"/>
          </p:nvPr>
        </p:nvSpPr>
        <p:spPr/>
        <p:txBody>
          <a:bodyPr/>
          <a:lstStyle/>
          <a:p>
            <a:r>
              <a:rPr lang="en-US" dirty="0">
                <a:solidFill>
                  <a:srgbClr val="A52A2A"/>
                </a:solidFill>
                <a:latin typeface="Consolas" panose="020B0609020204030204" pitchFamily="49" charset="0"/>
              </a:rPr>
              <a:t>.center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line-height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200px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height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200px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3px solid green</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text-align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center</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a:solidFill>
                  <a:srgbClr val="008000"/>
                </a:solidFill>
                <a:latin typeface="Consolas" panose="020B0609020204030204" pitchFamily="49" charset="0"/>
              </a:rPr>
              <a:t>/* If the text has multiple lines, add the following: */</a:t>
            </a:r>
            <a:r>
              <a:rPr lang="en-US" dirty="0"/>
              <a:t/>
            </a:r>
            <a:br>
              <a:rPr lang="en-US" dirty="0"/>
            </a:br>
            <a:r>
              <a:rPr lang="en-US" dirty="0">
                <a:solidFill>
                  <a:srgbClr val="A52A2A"/>
                </a:solidFill>
                <a:latin typeface="Consolas" panose="020B0609020204030204" pitchFamily="49" charset="0"/>
              </a:rPr>
              <a:t>.center p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line-height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1.5</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display</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inline-block</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vertical-align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middle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sp>
        <p:nvSpPr>
          <p:cNvPr id="4" name="Text Placeholder 3"/>
          <p:cNvSpPr>
            <a:spLocks noGrp="1"/>
          </p:cNvSpPr>
          <p:nvPr>
            <p:ph type="body" idx="2"/>
          </p:nvPr>
        </p:nvSpPr>
        <p:spPr>
          <a:xfrm>
            <a:off x="4763220" y="2848707"/>
            <a:ext cx="3999900" cy="1250565"/>
          </a:xfrm>
        </p:spPr>
        <p:txBody>
          <a:bodyPr/>
          <a:lstStyle/>
          <a:p>
            <a:pPr marL="139700" indent="0">
              <a:buNone/>
            </a:pPr>
            <a:r>
              <a:rPr lang="en-US" dirty="0"/>
              <a:t>&lt;div class="center"&gt;</a:t>
            </a:r>
          </a:p>
          <a:p>
            <a:pPr marL="139700" indent="0">
              <a:buNone/>
            </a:pPr>
            <a:r>
              <a:rPr lang="en-US" dirty="0" smtClean="0"/>
              <a:t> </a:t>
            </a:r>
            <a:r>
              <a:rPr lang="en-US" dirty="0"/>
              <a:t>&lt;p&gt;I am vertically and horizontally centered.&lt;/p&gt;</a:t>
            </a:r>
          </a:p>
          <a:p>
            <a:pPr marL="139700" indent="0">
              <a:buNone/>
            </a:pPr>
            <a:r>
              <a:rPr lang="en-US" dirty="0"/>
              <a:t>&lt;/div&gt;</a:t>
            </a:r>
          </a:p>
        </p:txBody>
      </p:sp>
      <p:pic>
        <p:nvPicPr>
          <p:cNvPr id="5" name="Picture 4"/>
          <p:cNvPicPr>
            <a:picLocks noChangeAspect="1"/>
          </p:cNvPicPr>
          <p:nvPr/>
        </p:nvPicPr>
        <p:blipFill>
          <a:blip r:embed="rId2"/>
          <a:stretch>
            <a:fillRect/>
          </a:stretch>
        </p:blipFill>
        <p:spPr>
          <a:xfrm>
            <a:off x="4440531" y="1388143"/>
            <a:ext cx="4645279" cy="856293"/>
          </a:xfrm>
          <a:prstGeom prst="rect">
            <a:avLst/>
          </a:prstGeom>
        </p:spPr>
      </p:pic>
    </p:spTree>
    <p:extLst>
      <p:ext uri="{BB962C8B-B14F-4D97-AF65-F5344CB8AC3E}">
        <p14:creationId xmlns:p14="http://schemas.microsoft.com/office/powerpoint/2010/main" val="17777778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Center Vertically - Using position &amp; transform</a:t>
            </a:r>
            <a:br>
              <a:rPr lang="en-US" dirty="0"/>
            </a:br>
            <a:endParaRPr lang="en-US" dirty="0"/>
          </a:p>
        </p:txBody>
      </p:sp>
      <p:sp>
        <p:nvSpPr>
          <p:cNvPr id="3" name="Text Placeholder 2"/>
          <p:cNvSpPr>
            <a:spLocks noGrp="1"/>
          </p:cNvSpPr>
          <p:nvPr>
            <p:ph type="body" idx="1"/>
          </p:nvPr>
        </p:nvSpPr>
        <p:spPr/>
        <p:txBody>
          <a:bodyPr/>
          <a:lstStyle/>
          <a:p>
            <a:pPr marL="139700" indent="0">
              <a:buNone/>
            </a:pPr>
            <a:r>
              <a:rPr lang="en-US" dirty="0">
                <a:solidFill>
                  <a:srgbClr val="A52A2A"/>
                </a:solidFill>
                <a:latin typeface="Consolas" panose="020B0609020204030204" pitchFamily="49" charset="0"/>
              </a:rPr>
              <a:t>.center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height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200px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position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relative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border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3px solid green</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a:solidFill>
                  <a:srgbClr val="A52A2A"/>
                </a:solidFill>
                <a:latin typeface="Consolas" panose="020B0609020204030204" pitchFamily="49" charset="0"/>
              </a:rPr>
              <a:t>.center p </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margin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0</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position</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absolute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top</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50%</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left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50%</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transform</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translate(-50%, -50%)</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sp>
        <p:nvSpPr>
          <p:cNvPr id="4" name="Text Placeholder 3"/>
          <p:cNvSpPr>
            <a:spLocks noGrp="1"/>
          </p:cNvSpPr>
          <p:nvPr>
            <p:ph type="body" idx="2"/>
          </p:nvPr>
        </p:nvSpPr>
        <p:spPr>
          <a:xfrm>
            <a:off x="4832400" y="2701635"/>
            <a:ext cx="3999900" cy="1867239"/>
          </a:xfrm>
        </p:spPr>
        <p:txBody>
          <a:bodyPr/>
          <a:lstStyle/>
          <a:p>
            <a:pPr marL="139700" indent="0">
              <a:buNone/>
            </a:pPr>
            <a:r>
              <a:rPr lang="en-US" dirty="0"/>
              <a:t>&lt;div class="center</a:t>
            </a:r>
            <a:r>
              <a:rPr lang="en-US" dirty="0" smtClean="0"/>
              <a:t>"&gt;</a:t>
            </a:r>
          </a:p>
          <a:p>
            <a:pPr marL="139700" indent="0">
              <a:buNone/>
            </a:pPr>
            <a:r>
              <a:rPr lang="en-US" dirty="0" smtClean="0"/>
              <a:t>&lt;</a:t>
            </a:r>
            <a:r>
              <a:rPr lang="en-US" dirty="0"/>
              <a:t>p&gt;I am vertically and horizontally centered.&lt;/p&gt;</a:t>
            </a:r>
          </a:p>
          <a:p>
            <a:pPr marL="139700" indent="0">
              <a:buNone/>
            </a:pPr>
            <a:r>
              <a:rPr lang="en-US" dirty="0"/>
              <a:t>&lt;/div&gt;</a:t>
            </a:r>
          </a:p>
        </p:txBody>
      </p:sp>
      <p:pic>
        <p:nvPicPr>
          <p:cNvPr id="5" name="Picture 4"/>
          <p:cNvPicPr>
            <a:picLocks noChangeAspect="1"/>
          </p:cNvPicPr>
          <p:nvPr/>
        </p:nvPicPr>
        <p:blipFill>
          <a:blip r:embed="rId2"/>
          <a:stretch>
            <a:fillRect/>
          </a:stretch>
        </p:blipFill>
        <p:spPr>
          <a:xfrm>
            <a:off x="3950975" y="1346663"/>
            <a:ext cx="5084960" cy="937342"/>
          </a:xfrm>
          <a:prstGeom prst="rect">
            <a:avLst/>
          </a:prstGeom>
        </p:spPr>
      </p:pic>
    </p:spTree>
    <p:extLst>
      <p:ext uri="{BB962C8B-B14F-4D97-AF65-F5344CB8AC3E}">
        <p14:creationId xmlns:p14="http://schemas.microsoft.com/office/powerpoint/2010/main" val="112604888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t>
            </a:r>
            <a:r>
              <a:rPr lang="en-US" dirty="0"/>
              <a:t>Fonts</a:t>
            </a:r>
            <a:br>
              <a:rPr lang="en-US" dirty="0"/>
            </a:br>
            <a:endParaRPr lang="en-US" dirty="0"/>
          </a:p>
        </p:txBody>
      </p:sp>
      <p:sp>
        <p:nvSpPr>
          <p:cNvPr id="3" name="Text Placeholder 2"/>
          <p:cNvSpPr>
            <a:spLocks noGrp="1"/>
          </p:cNvSpPr>
          <p:nvPr>
            <p:ph type="body" idx="1"/>
          </p:nvPr>
        </p:nvSpPr>
        <p:spPr>
          <a:xfrm>
            <a:off x="311700" y="1152475"/>
            <a:ext cx="8520600" cy="3416400"/>
          </a:xfrm>
        </p:spPr>
        <p:txBody>
          <a:bodyPr/>
          <a:lstStyle/>
          <a:p>
            <a:pPr marL="139700" indent="0">
              <a:buNone/>
            </a:pPr>
            <a:r>
              <a:rPr lang="en-US" dirty="0">
                <a:hlinkClick r:id="rId2"/>
              </a:rPr>
              <a:t>https://fonts.google.com</a:t>
            </a:r>
            <a:r>
              <a:rPr lang="en-US" dirty="0" smtClean="0">
                <a:hlinkClick r:id="rId2"/>
              </a:rPr>
              <a:t>/</a:t>
            </a:r>
            <a:endParaRPr lang="en-US" dirty="0" smtClean="0"/>
          </a:p>
          <a:p>
            <a:pPr marL="139700" indent="0">
              <a:buNone/>
            </a:pPr>
            <a:endParaRPr lang="en-US" dirty="0"/>
          </a:p>
          <a:p>
            <a:pPr marL="139700" indent="0">
              <a:buNone/>
            </a:pPr>
            <a:r>
              <a:rPr lang="en-US" sz="1200" dirty="0" smtClean="0">
                <a:solidFill>
                  <a:srgbClr val="0000CD"/>
                </a:solidFill>
                <a:latin typeface="Consolas" panose="020B0609020204030204" pitchFamily="49" charset="0"/>
              </a:rPr>
              <a:t>&lt;!</a:t>
            </a:r>
            <a:r>
              <a:rPr lang="en-US" sz="1200" dirty="0">
                <a:solidFill>
                  <a:srgbClr val="0000CD"/>
                </a:solidFill>
                <a:latin typeface="Consolas" panose="020B0609020204030204" pitchFamily="49" charset="0"/>
              </a:rPr>
              <a:t>DOCTYPE html&gt;</a:t>
            </a:r>
          </a:p>
          <a:p>
            <a:pPr marL="139700" indent="0">
              <a:buNone/>
            </a:pPr>
            <a:r>
              <a:rPr lang="en-US" sz="1200" dirty="0">
                <a:solidFill>
                  <a:srgbClr val="0000CD"/>
                </a:solidFill>
                <a:latin typeface="Consolas" panose="020B0609020204030204" pitchFamily="49" charset="0"/>
              </a:rPr>
              <a:t>&lt;html&gt;</a:t>
            </a:r>
          </a:p>
          <a:p>
            <a:pPr marL="139700" indent="0">
              <a:buNone/>
            </a:pPr>
            <a:r>
              <a:rPr lang="en-US" sz="1200" dirty="0" smtClean="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head</a:t>
            </a:r>
            <a:r>
              <a:rPr lang="en-US" sz="1200" dirty="0">
                <a:solidFill>
                  <a:srgbClr val="0000CD"/>
                </a:solidFill>
                <a:latin typeface="Consolas" panose="020B0609020204030204" pitchFamily="49" charset="0"/>
              </a:rPr>
              <a:t>&gt;</a:t>
            </a:r>
            <a:r>
              <a:rPr lang="en-US" sz="1200" dirty="0"/>
              <a:t/>
            </a:r>
            <a:br>
              <a:rPr lang="en-US" sz="1200" dirty="0"/>
            </a:br>
            <a:r>
              <a:rPr lang="en-US" sz="1200" b="1" dirty="0">
                <a:solidFill>
                  <a:srgbClr val="0000CD"/>
                </a:solidFill>
                <a:latin typeface="Consolas" panose="020B0609020204030204" pitchFamily="49" charset="0"/>
              </a:rPr>
              <a:t>&lt;</a:t>
            </a:r>
            <a:r>
              <a:rPr lang="en-US" sz="1200" b="1" dirty="0">
                <a:solidFill>
                  <a:srgbClr val="A52A2A"/>
                </a:solidFill>
                <a:latin typeface="Consolas" panose="020B0609020204030204" pitchFamily="49" charset="0"/>
              </a:rPr>
              <a:t>link</a:t>
            </a:r>
            <a:r>
              <a:rPr lang="en-US" sz="1200" b="1" dirty="0">
                <a:solidFill>
                  <a:srgbClr val="FF0000"/>
                </a:solidFill>
                <a:latin typeface="Consolas" panose="020B0609020204030204" pitchFamily="49" charset="0"/>
              </a:rPr>
              <a:t> </a:t>
            </a:r>
            <a:r>
              <a:rPr lang="en-US" sz="1200" b="1" dirty="0" err="1">
                <a:solidFill>
                  <a:srgbClr val="FF0000"/>
                </a:solidFill>
                <a:latin typeface="Consolas" panose="020B0609020204030204" pitchFamily="49" charset="0"/>
              </a:rPr>
              <a:t>rel</a:t>
            </a:r>
            <a:r>
              <a:rPr lang="en-US" sz="1200" b="1" dirty="0">
                <a:solidFill>
                  <a:srgbClr val="0000CD"/>
                </a:solidFill>
                <a:latin typeface="Consolas" panose="020B0609020204030204" pitchFamily="49" charset="0"/>
              </a:rPr>
              <a:t>="stylesheet"</a:t>
            </a:r>
            <a:r>
              <a:rPr lang="en-US" sz="1200" b="1" dirty="0">
                <a:solidFill>
                  <a:srgbClr val="FF0000"/>
                </a:solidFill>
                <a:latin typeface="Consolas" panose="020B0609020204030204" pitchFamily="49" charset="0"/>
              </a:rPr>
              <a:t> </a:t>
            </a:r>
            <a:r>
              <a:rPr lang="en-US" sz="1200" b="1" dirty="0" err="1">
                <a:solidFill>
                  <a:srgbClr val="FF0000"/>
                </a:solidFill>
                <a:latin typeface="Consolas" panose="020B0609020204030204" pitchFamily="49" charset="0"/>
              </a:rPr>
              <a:t>href</a:t>
            </a:r>
            <a:r>
              <a:rPr lang="en-US" sz="1200" b="1" dirty="0">
                <a:solidFill>
                  <a:srgbClr val="0000CD"/>
                </a:solidFill>
                <a:latin typeface="Consolas" panose="020B0609020204030204" pitchFamily="49" charset="0"/>
              </a:rPr>
              <a:t>="https://fonts.googleapis.com/</a:t>
            </a:r>
            <a:r>
              <a:rPr lang="en-US" sz="1200" b="1" dirty="0" err="1">
                <a:solidFill>
                  <a:srgbClr val="0000CD"/>
                </a:solidFill>
                <a:latin typeface="Consolas" panose="020B0609020204030204" pitchFamily="49" charset="0"/>
              </a:rPr>
              <a:t>css?family</a:t>
            </a:r>
            <a:r>
              <a:rPr lang="en-US" sz="1200" b="1" dirty="0">
                <a:solidFill>
                  <a:srgbClr val="0000CD"/>
                </a:solidFill>
                <a:latin typeface="Consolas" panose="020B0609020204030204" pitchFamily="49" charset="0"/>
              </a:rPr>
              <a:t>=Sofia"&gt;</a:t>
            </a:r>
            <a:r>
              <a:rPr lang="en-US" sz="1200" dirty="0"/>
              <a:t/>
            </a:r>
            <a:br>
              <a:rPr lang="en-US" sz="1200" dirty="0"/>
            </a:b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style</a:t>
            </a:r>
            <a:r>
              <a:rPr lang="en-US" sz="1200" dirty="0">
                <a:solidFill>
                  <a:srgbClr val="0000CD"/>
                </a:solidFill>
                <a:latin typeface="Consolas" panose="020B0609020204030204" pitchFamily="49" charset="0"/>
              </a:rPr>
              <a:t>&gt;</a:t>
            </a:r>
            <a:r>
              <a:rPr lang="en-US" sz="1200" dirty="0">
                <a:solidFill>
                  <a:srgbClr val="A52A2A"/>
                </a:solidFill>
                <a:latin typeface="Consolas" panose="020B0609020204030204" pitchFamily="49" charset="0"/>
              </a:rPr>
              <a:t/>
            </a:r>
            <a:br>
              <a:rPr lang="en-US" sz="1200" dirty="0">
                <a:solidFill>
                  <a:srgbClr val="A52A2A"/>
                </a:solidFill>
                <a:latin typeface="Consolas" panose="020B0609020204030204" pitchFamily="49" charset="0"/>
              </a:rPr>
            </a:br>
            <a:r>
              <a:rPr lang="en-US" sz="1200" dirty="0">
                <a:solidFill>
                  <a:srgbClr val="A52A2A"/>
                </a:solidFill>
                <a:latin typeface="Consolas" panose="020B0609020204030204" pitchFamily="49" charset="0"/>
              </a:rPr>
              <a:t>body </a:t>
            </a:r>
            <a:r>
              <a:rPr lang="en-US" sz="1200" dirty="0">
                <a:solidFill>
                  <a:srgbClr val="000000"/>
                </a:solidFill>
                <a:latin typeface="Consolas" panose="020B0609020204030204" pitchFamily="49" charset="0"/>
              </a:rPr>
              <a:t>{</a:t>
            </a:r>
            <a:r>
              <a:rPr lang="en-US" sz="1200" dirty="0">
                <a:solidFill>
                  <a:srgbClr val="FF0000"/>
                </a:solidFill>
                <a:latin typeface="Consolas" panose="020B0609020204030204" pitchFamily="49" charset="0"/>
              </a:rPr>
              <a:t/>
            </a:r>
            <a:br>
              <a:rPr lang="en-US" sz="1200" dirty="0">
                <a:solidFill>
                  <a:srgbClr val="FF0000"/>
                </a:solidFill>
                <a:latin typeface="Consolas" panose="020B0609020204030204" pitchFamily="49" charset="0"/>
              </a:rPr>
            </a:br>
            <a:r>
              <a:rPr lang="en-US" sz="1200" dirty="0">
                <a:solidFill>
                  <a:srgbClr val="FF0000"/>
                </a:solidFill>
                <a:latin typeface="Consolas" panose="020B0609020204030204" pitchFamily="49" charset="0"/>
              </a:rPr>
              <a:t>  font-family</a:t>
            </a:r>
            <a:r>
              <a:rPr lang="en-US" sz="1200" dirty="0">
                <a:solidFill>
                  <a:srgbClr val="000000"/>
                </a:solidFill>
                <a:latin typeface="Consolas" panose="020B0609020204030204" pitchFamily="49" charset="0"/>
              </a:rPr>
              <a:t>:</a:t>
            </a:r>
            <a:r>
              <a:rPr lang="en-US" sz="1200" dirty="0">
                <a:solidFill>
                  <a:srgbClr val="0000CD"/>
                </a:solidFill>
                <a:latin typeface="Consolas" panose="020B0609020204030204" pitchFamily="49" charset="0"/>
              </a:rPr>
              <a:t> "Sofia", sans-serif</a:t>
            </a:r>
            <a:r>
              <a:rPr lang="en-US" sz="1200" dirty="0">
                <a:solidFill>
                  <a:srgbClr val="000000"/>
                </a:solidFill>
                <a:latin typeface="Consolas" panose="020B0609020204030204" pitchFamily="49" charset="0"/>
              </a:rPr>
              <a:t>;</a:t>
            </a:r>
            <a:r>
              <a:rPr lang="en-US" sz="1200" dirty="0">
                <a:solidFill>
                  <a:srgbClr val="FF0000"/>
                </a:solidFill>
                <a:latin typeface="Consolas" panose="020B0609020204030204" pitchFamily="49" charset="0"/>
              </a:rPr>
              <a:t/>
            </a:r>
            <a:br>
              <a:rPr lang="en-US" sz="1200" dirty="0">
                <a:solidFill>
                  <a:srgbClr val="FF0000"/>
                </a:solidFill>
                <a:latin typeface="Consolas" panose="020B0609020204030204" pitchFamily="49" charset="0"/>
              </a:rPr>
            </a:br>
            <a:r>
              <a:rPr lang="en-US" sz="1200" dirty="0">
                <a:solidFill>
                  <a:srgbClr val="000000"/>
                </a:solidFill>
                <a:latin typeface="Consolas" panose="020B0609020204030204" pitchFamily="49" charset="0"/>
              </a:rPr>
              <a:t>}</a:t>
            </a:r>
            <a:r>
              <a:rPr lang="en-US" sz="1200" dirty="0">
                <a:solidFill>
                  <a:srgbClr val="A52A2A"/>
                </a:solidFill>
                <a:latin typeface="Consolas" panose="020B0609020204030204" pitchFamily="49" charset="0"/>
              </a:rPr>
              <a:t/>
            </a:r>
            <a:br>
              <a:rPr lang="en-US" sz="1200" dirty="0">
                <a:solidFill>
                  <a:srgbClr val="A52A2A"/>
                </a:solidFill>
                <a:latin typeface="Consolas" panose="020B0609020204030204" pitchFamily="49" charset="0"/>
              </a:rPr>
            </a:b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/style</a:t>
            </a:r>
            <a:r>
              <a:rPr lang="en-US" sz="1200" dirty="0">
                <a:solidFill>
                  <a:srgbClr val="0000CD"/>
                </a:solidFill>
                <a:latin typeface="Consolas" panose="020B0609020204030204" pitchFamily="49" charset="0"/>
              </a:rPr>
              <a:t>&gt;</a:t>
            </a:r>
            <a:r>
              <a:rPr lang="en-US" sz="1200" dirty="0"/>
              <a:t/>
            </a:r>
            <a:br>
              <a:rPr lang="en-US" sz="1200" dirty="0"/>
            </a:b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/head</a:t>
            </a:r>
            <a:r>
              <a:rPr lang="en-US" sz="1200" dirty="0" smtClean="0">
                <a:solidFill>
                  <a:srgbClr val="0000CD"/>
                </a:solidFill>
                <a:latin typeface="Consolas" panose="020B0609020204030204" pitchFamily="49" charset="0"/>
              </a:rPr>
              <a:t>&gt;</a:t>
            </a:r>
          </a:p>
          <a:p>
            <a:pPr marL="139700" indent="0">
              <a:buNone/>
            </a:pPr>
            <a:r>
              <a:rPr lang="en-US" sz="1200" dirty="0">
                <a:solidFill>
                  <a:srgbClr val="A52A2A"/>
                </a:solidFill>
                <a:latin typeface="Consolas" panose="020B0609020204030204" pitchFamily="49" charset="0"/>
              </a:rPr>
              <a:t>&lt;body</a:t>
            </a:r>
            <a:r>
              <a:rPr lang="en-US" sz="1200" dirty="0" smtClean="0">
                <a:solidFill>
                  <a:srgbClr val="A52A2A"/>
                </a:solidFill>
                <a:latin typeface="Consolas" panose="020B0609020204030204" pitchFamily="49" charset="0"/>
              </a:rPr>
              <a:t>&gt;</a:t>
            </a:r>
          </a:p>
          <a:p>
            <a:pPr marL="139700" indent="0">
              <a:buNone/>
            </a:pPr>
            <a:r>
              <a:rPr lang="en-US" sz="1200" dirty="0">
                <a:solidFill>
                  <a:srgbClr val="A52A2A"/>
                </a:solidFill>
                <a:latin typeface="Consolas" panose="020B0609020204030204" pitchFamily="49" charset="0"/>
              </a:rPr>
              <a:t>&lt;h1&gt;</a:t>
            </a:r>
            <a:r>
              <a:rPr lang="en-US" sz="1200" dirty="0">
                <a:solidFill>
                  <a:schemeClr val="tx1"/>
                </a:solidFill>
                <a:latin typeface="Consolas" panose="020B0609020204030204" pitchFamily="49" charset="0"/>
              </a:rPr>
              <a:t>Sofia Font</a:t>
            </a:r>
            <a:r>
              <a:rPr lang="en-US" sz="1200" dirty="0">
                <a:solidFill>
                  <a:srgbClr val="A52A2A"/>
                </a:solidFill>
                <a:latin typeface="Consolas" panose="020B0609020204030204" pitchFamily="49" charset="0"/>
              </a:rPr>
              <a:t>&lt;/h1&gt;</a:t>
            </a:r>
          </a:p>
          <a:p>
            <a:pPr marL="139700" indent="0">
              <a:buNone/>
            </a:pPr>
            <a:r>
              <a:rPr lang="en-US" sz="1200" dirty="0">
                <a:solidFill>
                  <a:srgbClr val="A52A2A"/>
                </a:solidFill>
                <a:latin typeface="Consolas" panose="020B0609020204030204" pitchFamily="49" charset="0"/>
              </a:rPr>
              <a:t>&lt;p&gt;</a:t>
            </a:r>
            <a:r>
              <a:rPr lang="en-US" sz="1200" dirty="0">
                <a:solidFill>
                  <a:schemeClr val="tx1"/>
                </a:solidFill>
                <a:latin typeface="Consolas" panose="020B0609020204030204" pitchFamily="49" charset="0"/>
              </a:rPr>
              <a:t>Lorem ipsum dolor sit </a:t>
            </a:r>
            <a:r>
              <a:rPr lang="en-US" sz="1200" dirty="0" err="1">
                <a:solidFill>
                  <a:schemeClr val="tx1"/>
                </a:solidFill>
                <a:latin typeface="Consolas" panose="020B0609020204030204" pitchFamily="49" charset="0"/>
              </a:rPr>
              <a:t>amet</a:t>
            </a:r>
            <a:r>
              <a:rPr lang="en-US" sz="1200" dirty="0">
                <a:solidFill>
                  <a:schemeClr val="tx1"/>
                </a:solidFill>
                <a:latin typeface="Consolas" panose="020B0609020204030204" pitchFamily="49" charset="0"/>
              </a:rPr>
              <a:t>.</a:t>
            </a:r>
            <a:r>
              <a:rPr lang="en-US" sz="1200" dirty="0">
                <a:solidFill>
                  <a:srgbClr val="A52A2A"/>
                </a:solidFill>
                <a:latin typeface="Consolas" panose="020B0609020204030204" pitchFamily="49" charset="0"/>
              </a:rPr>
              <a:t>&lt;/p&gt;</a:t>
            </a:r>
          </a:p>
          <a:p>
            <a:pPr marL="139700" indent="0">
              <a:buNone/>
            </a:pPr>
            <a:r>
              <a:rPr lang="en-US" sz="1200" dirty="0">
                <a:solidFill>
                  <a:srgbClr val="A52A2A"/>
                </a:solidFill>
                <a:latin typeface="Consolas" panose="020B0609020204030204" pitchFamily="49" charset="0"/>
              </a:rPr>
              <a:t>&lt;p&gt;</a:t>
            </a:r>
            <a:r>
              <a:rPr lang="en-US" sz="1200" dirty="0">
                <a:solidFill>
                  <a:schemeClr val="tx1"/>
                </a:solidFill>
                <a:latin typeface="Consolas" panose="020B0609020204030204" pitchFamily="49" charset="0"/>
              </a:rPr>
              <a:t>123456790</a:t>
            </a:r>
            <a:r>
              <a:rPr lang="en-US" sz="1200" dirty="0">
                <a:solidFill>
                  <a:srgbClr val="A52A2A"/>
                </a:solidFill>
                <a:latin typeface="Consolas" panose="020B0609020204030204" pitchFamily="49" charset="0"/>
              </a:rPr>
              <a:t>&lt;/p</a:t>
            </a:r>
            <a:r>
              <a:rPr lang="en-US" sz="1200" dirty="0" smtClean="0">
                <a:solidFill>
                  <a:srgbClr val="A52A2A"/>
                </a:solidFill>
                <a:latin typeface="Consolas" panose="020B0609020204030204" pitchFamily="49" charset="0"/>
              </a:rPr>
              <a:t>&gt;</a:t>
            </a:r>
            <a:endParaRPr lang="en-US" sz="1200" dirty="0">
              <a:solidFill>
                <a:srgbClr val="A52A2A"/>
              </a:solidFill>
              <a:latin typeface="Consolas" panose="020B0609020204030204" pitchFamily="49" charset="0"/>
            </a:endParaRPr>
          </a:p>
          <a:p>
            <a:pPr marL="139700" indent="0">
              <a:buNone/>
            </a:pPr>
            <a:r>
              <a:rPr lang="en-US" sz="1200" dirty="0" smtClean="0">
                <a:solidFill>
                  <a:srgbClr val="A52A2A"/>
                </a:solidFill>
                <a:latin typeface="Consolas" panose="020B0609020204030204" pitchFamily="49" charset="0"/>
              </a:rPr>
              <a:t>&lt;/</a:t>
            </a:r>
            <a:r>
              <a:rPr lang="en-US" sz="1200" dirty="0">
                <a:solidFill>
                  <a:srgbClr val="A52A2A"/>
                </a:solidFill>
                <a:latin typeface="Consolas" panose="020B0609020204030204" pitchFamily="49" charset="0"/>
              </a:rPr>
              <a:t>body&gt;</a:t>
            </a:r>
          </a:p>
          <a:p>
            <a:pPr marL="139700" indent="0">
              <a:buNone/>
            </a:pPr>
            <a:r>
              <a:rPr lang="en-US" sz="1200" dirty="0">
                <a:solidFill>
                  <a:srgbClr val="A52A2A"/>
                </a:solidFill>
                <a:latin typeface="Consolas" panose="020B0609020204030204" pitchFamily="49" charset="0"/>
              </a:rPr>
              <a:t>&lt;/html</a:t>
            </a:r>
            <a:r>
              <a:rPr lang="en-US" sz="1200" dirty="0" smtClean="0">
                <a:solidFill>
                  <a:srgbClr val="A52A2A"/>
                </a:solidFill>
                <a:latin typeface="Consolas" panose="020B0609020204030204" pitchFamily="49" charset="0"/>
              </a:rPr>
              <a:t>&gt;</a:t>
            </a:r>
          </a:p>
          <a:p>
            <a:pPr marL="139700" indent="0">
              <a:buNone/>
            </a:pPr>
            <a:endParaRPr lang="en-US" sz="1200" dirty="0">
              <a:solidFill>
                <a:srgbClr val="A52A2A"/>
              </a:solidFill>
              <a:latin typeface="Consolas" panose="020B0609020204030204" pitchFamily="49" charset="0"/>
            </a:endParaRPr>
          </a:p>
          <a:p>
            <a:pPr marL="139700" indent="0">
              <a:buNone/>
            </a:pPr>
            <a:endParaRPr lang="en-US" sz="1200" dirty="0">
              <a:solidFill>
                <a:srgbClr val="A52A2A"/>
              </a:solidFill>
              <a:latin typeface="Consolas" panose="020B0609020204030204" pitchFamily="49" charset="0"/>
            </a:endParaRPr>
          </a:p>
        </p:txBody>
      </p:sp>
      <p:pic>
        <p:nvPicPr>
          <p:cNvPr id="5" name="Picture 4"/>
          <p:cNvPicPr>
            <a:picLocks noChangeAspect="1"/>
          </p:cNvPicPr>
          <p:nvPr/>
        </p:nvPicPr>
        <p:blipFill>
          <a:blip r:embed="rId3"/>
          <a:stretch>
            <a:fillRect/>
          </a:stretch>
        </p:blipFill>
        <p:spPr>
          <a:xfrm>
            <a:off x="6178520" y="3006955"/>
            <a:ext cx="1990725" cy="1390650"/>
          </a:xfrm>
          <a:prstGeom prst="rect">
            <a:avLst/>
          </a:prstGeom>
        </p:spPr>
      </p:pic>
    </p:spTree>
    <p:extLst>
      <p:ext uri="{BB962C8B-B14F-4D97-AF65-F5344CB8AC3E}">
        <p14:creationId xmlns:p14="http://schemas.microsoft.com/office/powerpoint/2010/main" val="493511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Icons</a:t>
            </a:r>
            <a:br>
              <a:rPr lang="en-US" dirty="0"/>
            </a:br>
            <a:endParaRPr lang="en-US" dirty="0"/>
          </a:p>
        </p:txBody>
      </p:sp>
      <p:sp>
        <p:nvSpPr>
          <p:cNvPr id="3" name="Text Placeholder 2"/>
          <p:cNvSpPr>
            <a:spLocks noGrp="1"/>
          </p:cNvSpPr>
          <p:nvPr>
            <p:ph type="body" idx="1"/>
          </p:nvPr>
        </p:nvSpPr>
        <p:spPr>
          <a:xfrm>
            <a:off x="311699" y="1152475"/>
            <a:ext cx="5848031" cy="3416400"/>
          </a:xfrm>
        </p:spPr>
        <p:txBody>
          <a:bodyPr/>
          <a:lstStyle/>
          <a:p>
            <a:r>
              <a:rPr lang="en-US" dirty="0">
                <a:hlinkClick r:id="rId2"/>
              </a:rPr>
              <a:t>https://fontawesome.com</a:t>
            </a:r>
            <a:r>
              <a:rPr lang="en-US" dirty="0" smtClean="0">
                <a:hlinkClick r:id="rId2"/>
              </a:rPr>
              <a:t>/</a:t>
            </a:r>
            <a:r>
              <a:rPr lang="en-US" dirty="0" smtClean="0"/>
              <a:t> - Font </a:t>
            </a:r>
            <a:r>
              <a:rPr lang="en-US" dirty="0"/>
              <a:t>Awesome </a:t>
            </a:r>
            <a:r>
              <a:rPr lang="en-US" dirty="0" smtClean="0"/>
              <a:t>Icons</a:t>
            </a:r>
          </a:p>
          <a:p>
            <a:r>
              <a:rPr lang="en-US" dirty="0">
                <a:hlinkClick r:id="rId3"/>
              </a:rPr>
              <a:t>https://icons.getbootstrap.com</a:t>
            </a:r>
            <a:r>
              <a:rPr lang="en-US" dirty="0" smtClean="0">
                <a:hlinkClick r:id="rId3"/>
              </a:rPr>
              <a:t>/</a:t>
            </a:r>
            <a:r>
              <a:rPr lang="en-US" dirty="0" smtClean="0"/>
              <a:t> - Bootstrap Icons</a:t>
            </a:r>
          </a:p>
          <a:p>
            <a:r>
              <a:rPr lang="en-US" dirty="0">
                <a:hlinkClick r:id="rId4"/>
              </a:rPr>
              <a:t>https://</a:t>
            </a:r>
            <a:r>
              <a:rPr lang="en-US" dirty="0" smtClean="0">
                <a:hlinkClick r:id="rId4"/>
              </a:rPr>
              <a:t>material.io/resources/icons</a:t>
            </a:r>
            <a:r>
              <a:rPr lang="en-US" dirty="0" smtClean="0"/>
              <a:t> - Google </a:t>
            </a:r>
            <a:r>
              <a:rPr lang="en-US" dirty="0"/>
              <a:t>Icons</a:t>
            </a:r>
          </a:p>
          <a:p>
            <a:endParaRPr lang="en-US" dirty="0"/>
          </a:p>
          <a:p>
            <a:endParaRPr lang="en-US" dirty="0"/>
          </a:p>
          <a:p>
            <a:endParaRPr lang="en-US" dirty="0"/>
          </a:p>
        </p:txBody>
      </p:sp>
      <p:sp>
        <p:nvSpPr>
          <p:cNvPr id="5" name="Rectangle 4"/>
          <p:cNvSpPr/>
          <p:nvPr/>
        </p:nvSpPr>
        <p:spPr>
          <a:xfrm>
            <a:off x="692412" y="4568875"/>
            <a:ext cx="3879588" cy="307777"/>
          </a:xfrm>
          <a:prstGeom prst="rect">
            <a:avLst/>
          </a:prstGeom>
        </p:spPr>
        <p:txBody>
          <a:bodyPr wrap="none">
            <a:spAutoFit/>
          </a:bodyPr>
          <a:lstStyle/>
          <a:p>
            <a:r>
              <a:rPr lang="en-US" dirty="0"/>
              <a:t>https://www.w3schools.com/css/css_icons.asp</a:t>
            </a:r>
          </a:p>
        </p:txBody>
      </p:sp>
    </p:spTree>
    <p:extLst>
      <p:ext uri="{BB962C8B-B14F-4D97-AF65-F5344CB8AC3E}">
        <p14:creationId xmlns:p14="http://schemas.microsoft.com/office/powerpoint/2010/main" val="367974542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a:t>
            </a:r>
            <a:endParaRPr lang="en-US" dirty="0"/>
          </a:p>
        </p:txBody>
      </p:sp>
      <p:sp>
        <p:nvSpPr>
          <p:cNvPr id="3" name="Text Placeholder 2"/>
          <p:cNvSpPr>
            <a:spLocks noGrp="1"/>
          </p:cNvSpPr>
          <p:nvPr>
            <p:ph type="body" idx="1"/>
          </p:nvPr>
        </p:nvSpPr>
        <p:spPr>
          <a:xfrm>
            <a:off x="311699" y="1152475"/>
            <a:ext cx="7992715" cy="3416400"/>
          </a:xfrm>
        </p:spPr>
        <p:txBody>
          <a:bodyPr/>
          <a:lstStyle/>
          <a:p>
            <a:r>
              <a:rPr lang="en-US" dirty="0"/>
              <a:t>Bootstrap is a free and open-source CSS framework directed at responsive, mobile-first front-end web development. It contains CSS- and JavaScript-based design templates for typography, forms, buttons, navigation, and other interface components</a:t>
            </a:r>
            <a:r>
              <a:rPr lang="en-US" dirty="0" smtClean="0"/>
              <a:t>.</a:t>
            </a:r>
          </a:p>
          <a:p>
            <a:endParaRPr lang="en-US" dirty="0" smtClean="0"/>
          </a:p>
          <a:p>
            <a:r>
              <a:rPr lang="en-US" dirty="0" smtClean="0"/>
              <a:t>https</a:t>
            </a:r>
            <a:r>
              <a:rPr lang="en-US" dirty="0"/>
              <a:t>://getbootstrap.com/</a:t>
            </a:r>
          </a:p>
        </p:txBody>
      </p:sp>
      <p:pic>
        <p:nvPicPr>
          <p:cNvPr id="32774" name="Picture 6" descr="Bootstrap Icon - Free Download, PNG and V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604" y="302210"/>
            <a:ext cx="850265" cy="850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601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TotalTime>
  <Words>3805</Words>
  <Application>Microsoft Office PowerPoint</Application>
  <PresentationFormat>On-screen Show (16:9)</PresentationFormat>
  <Paragraphs>652</Paragraphs>
  <Slides>101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101</vt:i4>
      </vt:variant>
    </vt:vector>
  </HeadingPairs>
  <TitlesOfParts>
    <vt:vector size="106" baseType="lpstr">
      <vt:lpstr>Arial</vt:lpstr>
      <vt:lpstr>Consolas</vt:lpstr>
      <vt:lpstr>Courier New</vt:lpstr>
      <vt:lpstr>Verdana</vt:lpstr>
      <vt:lpstr>Simple Light</vt:lpstr>
      <vt:lpstr>HTML Styles - CSS</vt:lpstr>
      <vt:lpstr>Contents</vt:lpstr>
      <vt:lpstr>PowerPoint Presentation</vt:lpstr>
      <vt:lpstr>PowerPoint Presentation</vt:lpstr>
      <vt:lpstr>PowerPoint Presentation</vt:lpstr>
      <vt:lpstr>What is CSS</vt:lpstr>
      <vt:lpstr>History </vt:lpstr>
      <vt:lpstr>Advantages of CSS</vt:lpstr>
      <vt:lpstr>CSS Syntax </vt:lpstr>
      <vt:lpstr>CSS</vt:lpstr>
      <vt:lpstr>CSS Selectors </vt:lpstr>
      <vt:lpstr>The CSS element Selector</vt:lpstr>
      <vt:lpstr>The CSS id Selector </vt:lpstr>
      <vt:lpstr>The CSS class Selector </vt:lpstr>
      <vt:lpstr>The CSS Universal Selector</vt:lpstr>
      <vt:lpstr>The CSS Grouping Selector</vt:lpstr>
      <vt:lpstr>All CSS Simple Selectors </vt:lpstr>
      <vt:lpstr>Using CSS - How To Add CSS  </vt:lpstr>
      <vt:lpstr>Inline CSS </vt:lpstr>
      <vt:lpstr>Internal CSS </vt:lpstr>
      <vt:lpstr>External CSS </vt:lpstr>
      <vt:lpstr>External CSS - styles.css </vt:lpstr>
      <vt:lpstr>Link to External CSS </vt:lpstr>
      <vt:lpstr>Cascading Order </vt:lpstr>
      <vt:lpstr>CSS Comments </vt:lpstr>
      <vt:lpstr>HTML and CSS Comments </vt:lpstr>
      <vt:lpstr>CSS Colors </vt:lpstr>
      <vt:lpstr>CSS Color Values </vt:lpstr>
      <vt:lpstr>CSS Color Names </vt:lpstr>
      <vt:lpstr>CSS Background Color </vt:lpstr>
      <vt:lpstr>CSS Text Color </vt:lpstr>
      <vt:lpstr>CSS Border Color </vt:lpstr>
      <vt:lpstr>CSS Backgrounds </vt:lpstr>
      <vt:lpstr>CSS background - Shorthand property </vt:lpstr>
      <vt:lpstr>CSS background - Shorthand property </vt:lpstr>
      <vt:lpstr>CSS Borders </vt:lpstr>
      <vt:lpstr>CSS Border Style </vt:lpstr>
      <vt:lpstr>CSS Margins </vt:lpstr>
      <vt:lpstr>Margin - Shorthand Property</vt:lpstr>
      <vt:lpstr>Margin Property </vt:lpstr>
      <vt:lpstr>CSS Padding </vt:lpstr>
      <vt:lpstr>Margin vs Padding</vt:lpstr>
      <vt:lpstr>CSS Height and Width </vt:lpstr>
      <vt:lpstr>CSS Box Model </vt:lpstr>
      <vt:lpstr>CSS Box Model</vt:lpstr>
      <vt:lpstr>CSS Outline </vt:lpstr>
      <vt:lpstr>Outline</vt:lpstr>
      <vt:lpstr>CSS Text </vt:lpstr>
      <vt:lpstr>Text Decoration </vt:lpstr>
      <vt:lpstr>Text Transformation </vt:lpstr>
      <vt:lpstr>CSS Text Spacing </vt:lpstr>
      <vt:lpstr> </vt:lpstr>
      <vt:lpstr>CSS Text Shadow</vt:lpstr>
      <vt:lpstr>CSS Fonts </vt:lpstr>
      <vt:lpstr>Difference Between Serif and Sans-serif Fonts </vt:lpstr>
      <vt:lpstr>The CSS font-family Property </vt:lpstr>
      <vt:lpstr>Font Style </vt:lpstr>
      <vt:lpstr>Font Size </vt:lpstr>
      <vt:lpstr>Font Property - Shorthand  </vt:lpstr>
      <vt:lpstr>Styling Links </vt:lpstr>
      <vt:lpstr>CSS Lists </vt:lpstr>
      <vt:lpstr>CSS Tables </vt:lpstr>
      <vt:lpstr>CSS Layout</vt:lpstr>
      <vt:lpstr>CSS Layout - The display Property </vt:lpstr>
      <vt:lpstr>Block-level Elements </vt:lpstr>
      <vt:lpstr>Inline Elements </vt:lpstr>
      <vt:lpstr>Display: none; </vt:lpstr>
      <vt:lpstr>Hide an Element - display:none or visibility:hidden </vt:lpstr>
      <vt:lpstr>CSS Layout – width, max-width and margin: auto </vt:lpstr>
      <vt:lpstr>CSS Layout - The position Property </vt:lpstr>
      <vt:lpstr>position: static; </vt:lpstr>
      <vt:lpstr>position: relative; </vt:lpstr>
      <vt:lpstr>position: fixed; </vt:lpstr>
      <vt:lpstr>position: absolute; </vt:lpstr>
      <vt:lpstr>position: sticky; </vt:lpstr>
      <vt:lpstr>Overlapping Elements </vt:lpstr>
      <vt:lpstr>Positioning Text In an Image</vt:lpstr>
      <vt:lpstr>Positioning Text In an Image </vt:lpstr>
      <vt:lpstr>CSS Layout - Overflow </vt:lpstr>
      <vt:lpstr>overflow: visible </vt:lpstr>
      <vt:lpstr>CSS Layout - float and clear</vt:lpstr>
      <vt:lpstr>The float Property  </vt:lpstr>
      <vt:lpstr> </vt:lpstr>
      <vt:lpstr>The clear Property  </vt:lpstr>
      <vt:lpstr>The clearfix Hack </vt:lpstr>
      <vt:lpstr>CSS Layout - display: inline-block </vt:lpstr>
      <vt:lpstr>display: inline-block </vt:lpstr>
      <vt:lpstr>CSS Layout - Horizontal &amp; Vertical Align </vt:lpstr>
      <vt:lpstr>Center Align Elements </vt:lpstr>
      <vt:lpstr>Center Align Text </vt:lpstr>
      <vt:lpstr>Center an Image </vt:lpstr>
      <vt:lpstr>Left and Right Align - Using position </vt:lpstr>
      <vt:lpstr>Left and Right Align - Using float </vt:lpstr>
      <vt:lpstr>Center Vertically - Using padding </vt:lpstr>
      <vt:lpstr>Center Vertically - Using line-height </vt:lpstr>
      <vt:lpstr>Center Vertically - Using position &amp; transform </vt:lpstr>
      <vt:lpstr>Google Fonts </vt:lpstr>
      <vt:lpstr>CSS Icons </vt:lpstr>
      <vt:lpstr>Bootstrap</vt:lpstr>
      <vt:lpstr>Summary</vt:lpstr>
      <vt:lpstr>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cp:lastModifiedBy>user</cp:lastModifiedBy>
  <cp:revision>87</cp:revision>
  <dcterms:modified xsi:type="dcterms:W3CDTF">2020-12-10T05:15:58Z</dcterms:modified>
</cp:coreProperties>
</file>