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90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E81A51F-C45D-4838-9D66-50A4F47C139A}" type="datetimeFigureOut">
              <a:rPr lang="en-US" smtClean="0"/>
              <a:t>5/21/2021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46E82AC-E96B-4A21-9F21-AFCEA1CF701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1A51F-C45D-4838-9D66-50A4F47C139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E82AC-E96B-4A21-9F21-AFCEA1CF70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1A51F-C45D-4838-9D66-50A4F47C139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E82AC-E96B-4A21-9F21-AFCEA1CF70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1A51F-C45D-4838-9D66-50A4F47C139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E82AC-E96B-4A21-9F21-AFCEA1CF70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81A51F-C45D-4838-9D66-50A4F47C139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46E82AC-E96B-4A21-9F21-AFCEA1CF70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81A51F-C45D-4838-9D66-50A4F47C139A}"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E82AC-E96B-4A21-9F21-AFCEA1CF70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81A51F-C45D-4838-9D66-50A4F47C139A}"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E82AC-E96B-4A21-9F21-AFCEA1CF70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81A51F-C45D-4838-9D66-50A4F47C139A}"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E82AC-E96B-4A21-9F21-AFCEA1CF70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1A51F-C45D-4838-9D66-50A4F47C139A}"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6E82AC-E96B-4A21-9F21-AFCEA1CF70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81A51F-C45D-4838-9D66-50A4F47C139A}"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E82AC-E96B-4A21-9F21-AFCEA1CF70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81A51F-C45D-4838-9D66-50A4F47C139A}"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E82AC-E96B-4A21-9F21-AFCEA1CF70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E81A51F-C45D-4838-9D66-50A4F47C139A}" type="datetimeFigureOut">
              <a:rPr lang="en-US" smtClean="0"/>
              <a:t>5/21/2021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46E82AC-E96B-4A21-9F21-AFCEA1CF701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4057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7696200"/>
          </a:xfrm>
        </p:spPr>
        <p:txBody>
          <a:bodyPr>
            <a:normAutofit fontScale="70000" lnSpcReduction="20000"/>
          </a:bodyPr>
          <a:lstStyle/>
          <a:p>
            <a:pPr marL="137160" indent="0" algn="ctr">
              <a:buNone/>
            </a:pPr>
            <a:r>
              <a:rPr lang="en-US" sz="4000" dirty="0" smtClean="0"/>
              <a:t>ALGORITHMS  USED</a:t>
            </a:r>
          </a:p>
          <a:p>
            <a:pPr marL="137160" indent="0">
              <a:buNone/>
            </a:pPr>
            <a:r>
              <a:rPr lang="en-US" sz="3100" dirty="0" smtClean="0"/>
              <a:t>1.Logistic Regression:</a:t>
            </a:r>
          </a:p>
          <a:p>
            <a:pPr>
              <a:buFont typeface="Wingdings" pitchFamily="2" charset="2"/>
              <a:buChar char="v"/>
            </a:pPr>
            <a:r>
              <a:rPr lang="en-US" sz="3100" dirty="0" smtClean="0"/>
              <a:t>This is the basic parameter for classification type of problem.</a:t>
            </a:r>
          </a:p>
          <a:p>
            <a:pPr>
              <a:buFont typeface="Wingdings" pitchFamily="2" charset="2"/>
              <a:buChar char="v"/>
            </a:pPr>
            <a:r>
              <a:rPr lang="en-US" sz="3100" dirty="0" smtClean="0"/>
              <a:t>The outcome from the following technique is as follows:</a:t>
            </a:r>
          </a:p>
          <a:p>
            <a:pPr>
              <a:buFont typeface="Wingdings" pitchFamily="2" charset="2"/>
              <a:buChar char="v"/>
            </a:pPr>
            <a:r>
              <a:rPr lang="en-US" sz="3100" dirty="0" smtClean="0"/>
              <a:t>Accuracy score=0.896</a:t>
            </a:r>
          </a:p>
          <a:p>
            <a:pPr>
              <a:buFont typeface="Wingdings" pitchFamily="2" charset="2"/>
              <a:buChar char="v"/>
            </a:pPr>
            <a:r>
              <a:rPr lang="en-US" sz="3100" dirty="0" smtClean="0"/>
              <a:t>Cross validation score=0.896</a:t>
            </a:r>
          </a:p>
          <a:p>
            <a:pPr>
              <a:buFont typeface="Wingdings" pitchFamily="2" charset="2"/>
              <a:buChar char="v"/>
            </a:pPr>
            <a:endParaRPr lang="en-US" sz="3100" dirty="0" smtClean="0"/>
          </a:p>
          <a:p>
            <a:pPr marL="137160" indent="0">
              <a:buNone/>
            </a:pPr>
            <a:r>
              <a:rPr lang="en-US" sz="3100" dirty="0" smtClean="0"/>
              <a:t>2.GaussianNB</a:t>
            </a:r>
          </a:p>
          <a:p>
            <a:pPr>
              <a:buFont typeface="Wingdings" pitchFamily="2" charset="2"/>
              <a:buChar char="v"/>
            </a:pPr>
            <a:r>
              <a:rPr lang="en-US" sz="3100" dirty="0" smtClean="0"/>
              <a:t>Accuracy score=0.751</a:t>
            </a:r>
          </a:p>
          <a:p>
            <a:pPr>
              <a:buFont typeface="Wingdings" pitchFamily="2" charset="2"/>
              <a:buChar char="v"/>
            </a:pPr>
            <a:r>
              <a:rPr lang="en-US" sz="3100" dirty="0" smtClean="0"/>
              <a:t>Cross validation score=0.751</a:t>
            </a:r>
          </a:p>
          <a:p>
            <a:pPr>
              <a:buFont typeface="Wingdings" pitchFamily="2" charset="2"/>
              <a:buChar char="v"/>
            </a:pPr>
            <a:endParaRPr lang="en-US" sz="3100" dirty="0" smtClean="0"/>
          </a:p>
          <a:p>
            <a:pPr marL="137160" indent="0">
              <a:buNone/>
            </a:pPr>
            <a:r>
              <a:rPr lang="en-US" sz="3100" dirty="0" smtClean="0"/>
              <a:t>3.Support Vector Classifier</a:t>
            </a:r>
          </a:p>
          <a:p>
            <a:pPr>
              <a:buFont typeface="Wingdings" pitchFamily="2" charset="2"/>
              <a:buChar char="v"/>
            </a:pPr>
            <a:r>
              <a:rPr lang="en-US" sz="3100" dirty="0" smtClean="0"/>
              <a:t>Accuracy score=0.898</a:t>
            </a:r>
          </a:p>
          <a:p>
            <a:pPr>
              <a:buFont typeface="Wingdings" pitchFamily="2" charset="2"/>
              <a:buChar char="v"/>
            </a:pPr>
            <a:r>
              <a:rPr lang="en-US" sz="3100" dirty="0" smtClean="0"/>
              <a:t>Cross validation score=0.883</a:t>
            </a:r>
          </a:p>
          <a:p>
            <a:pPr>
              <a:buFont typeface="Wingdings" pitchFamily="2" charset="2"/>
              <a:buChar char="v"/>
            </a:pPr>
            <a:endParaRPr lang="en-US" sz="3100" dirty="0" smtClean="0"/>
          </a:p>
          <a:p>
            <a:pPr marL="137160" indent="0">
              <a:buNone/>
            </a:pPr>
            <a:r>
              <a:rPr lang="en-US" sz="3100" dirty="0" smtClean="0"/>
              <a:t>4.Decision Tree Classifier</a:t>
            </a:r>
          </a:p>
          <a:p>
            <a:pPr>
              <a:buFont typeface="Wingdings" pitchFamily="2" charset="2"/>
              <a:buChar char="v"/>
            </a:pPr>
            <a:r>
              <a:rPr lang="en-US" sz="3100" dirty="0"/>
              <a:t>Accuracy </a:t>
            </a:r>
            <a:r>
              <a:rPr lang="en-US" sz="3100" dirty="0" smtClean="0"/>
              <a:t>score=0.864</a:t>
            </a:r>
          </a:p>
          <a:p>
            <a:pPr>
              <a:buFont typeface="Wingdings" pitchFamily="2" charset="2"/>
              <a:buChar char="v"/>
            </a:pPr>
            <a:r>
              <a:rPr lang="en-US" sz="3100" dirty="0" smtClean="0"/>
              <a:t>Cross </a:t>
            </a:r>
            <a:r>
              <a:rPr lang="en-US" sz="3100" dirty="0"/>
              <a:t>validation </a:t>
            </a:r>
            <a:r>
              <a:rPr lang="en-US" sz="3100" dirty="0" smtClean="0"/>
              <a:t>score=0.863</a:t>
            </a:r>
            <a:endParaRPr lang="en-US" sz="3100" dirty="0"/>
          </a:p>
          <a:p>
            <a:pPr>
              <a:buFont typeface="Wingdings" pitchFamily="2" charset="2"/>
              <a:buChar char="v"/>
            </a:pPr>
            <a:endParaRPr lang="en-US" sz="2400" dirty="0" smtClean="0"/>
          </a:p>
          <a:p>
            <a:pPr>
              <a:buFont typeface="Wingdings" pitchFamily="2" charset="2"/>
              <a:buChar char="v"/>
            </a:pPr>
            <a:endParaRPr lang="en-US" sz="2400" dirty="0" smtClean="0"/>
          </a:p>
          <a:p>
            <a:pPr marL="137160" indent="0">
              <a:buNone/>
            </a:pPr>
            <a:endParaRPr lang="en-US" sz="2400" dirty="0" smtClean="0"/>
          </a:p>
          <a:p>
            <a:pPr marL="137160" indent="0">
              <a:buNone/>
            </a:pPr>
            <a:r>
              <a:rPr lang="en-US" sz="2400" dirty="0"/>
              <a:t>	</a:t>
            </a:r>
            <a:endParaRPr lang="en-US" sz="2400" dirty="0" smtClean="0"/>
          </a:p>
        </p:txBody>
      </p:sp>
    </p:spTree>
    <p:extLst>
      <p:ext uri="{BB962C8B-B14F-4D97-AF65-F5344CB8AC3E}">
        <p14:creationId xmlns:p14="http://schemas.microsoft.com/office/powerpoint/2010/main" val="151729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76200"/>
            <a:ext cx="8229600" cy="6553200"/>
          </a:xfrm>
        </p:spPr>
        <p:txBody>
          <a:bodyPr/>
          <a:lstStyle/>
          <a:p>
            <a:pPr marL="137160" indent="0">
              <a:buNone/>
            </a:pPr>
            <a:r>
              <a:rPr lang="en-US" dirty="0" smtClean="0"/>
              <a:t>5.KneighborsClassifier:</a:t>
            </a:r>
          </a:p>
          <a:p>
            <a:pPr>
              <a:buFont typeface="Wingdings" pitchFamily="2" charset="2"/>
              <a:buChar char="v"/>
            </a:pPr>
            <a:r>
              <a:rPr lang="en-US" dirty="0" smtClean="0"/>
              <a:t>Accuracy_score=0.901</a:t>
            </a:r>
          </a:p>
          <a:p>
            <a:pPr>
              <a:buFont typeface="Wingdings" pitchFamily="2" charset="2"/>
              <a:buChar char="v"/>
            </a:pPr>
            <a:r>
              <a:rPr lang="en-US" dirty="0" smtClean="0"/>
              <a:t>Cross val score=0.902</a:t>
            </a:r>
          </a:p>
          <a:p>
            <a:pPr marL="137160" indent="0">
              <a:buNone/>
            </a:pPr>
            <a:r>
              <a:rPr lang="en-US" dirty="0" smtClean="0"/>
              <a:t>6.Random Forest Classifier</a:t>
            </a:r>
          </a:p>
          <a:p>
            <a:pPr>
              <a:buFont typeface="Wingdings" pitchFamily="2" charset="2"/>
              <a:buChar char="v"/>
            </a:pPr>
            <a:r>
              <a:rPr lang="en-US" dirty="0" smtClean="0"/>
              <a:t>Accuracy score=0.906</a:t>
            </a:r>
          </a:p>
          <a:p>
            <a:pPr>
              <a:buFont typeface="Wingdings" pitchFamily="2" charset="2"/>
              <a:buChar char="v"/>
            </a:pPr>
            <a:r>
              <a:rPr lang="en-US" dirty="0" smtClean="0"/>
              <a:t>Cross val score=0.905</a:t>
            </a:r>
          </a:p>
          <a:p>
            <a:pPr marL="137160" indent="0">
              <a:buNone/>
            </a:pPr>
            <a:r>
              <a:rPr lang="en-US" dirty="0" smtClean="0"/>
              <a:t>7.Adaboost Classifier</a:t>
            </a:r>
          </a:p>
          <a:p>
            <a:pPr>
              <a:buFont typeface="Wingdings" pitchFamily="2" charset="2"/>
              <a:buChar char="v"/>
            </a:pPr>
            <a:r>
              <a:rPr lang="en-US" dirty="0" smtClean="0"/>
              <a:t>Accuracy score=0.902</a:t>
            </a:r>
          </a:p>
          <a:p>
            <a:pPr>
              <a:buFont typeface="Wingdings" pitchFamily="2" charset="2"/>
              <a:buChar char="v"/>
            </a:pPr>
            <a:r>
              <a:rPr lang="en-US" dirty="0" smtClean="0"/>
              <a:t>Cross validation score=0.901</a:t>
            </a:r>
          </a:p>
          <a:p>
            <a:pPr>
              <a:buFont typeface="Wingdings" pitchFamily="2" charset="2"/>
              <a:buChar char="Ø"/>
            </a:pPr>
            <a:r>
              <a:rPr lang="en-US" dirty="0" smtClean="0"/>
              <a:t>From the above observations we can see that the defference between Accuracy score and cross val score is least for the LogisticRegression so its the best model.</a:t>
            </a:r>
            <a:endParaRPr lang="en-US" dirty="0"/>
          </a:p>
        </p:txBody>
      </p:sp>
    </p:spTree>
    <p:extLst>
      <p:ext uri="{BB962C8B-B14F-4D97-AF65-F5344CB8AC3E}">
        <p14:creationId xmlns:p14="http://schemas.microsoft.com/office/powerpoint/2010/main" val="45618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Major   Conclusions</a:t>
            </a:r>
            <a:endParaRPr lang="en-US" dirty="0"/>
          </a:p>
        </p:txBody>
      </p:sp>
      <p:sp>
        <p:nvSpPr>
          <p:cNvPr id="3" name="Content Placeholder 2"/>
          <p:cNvSpPr>
            <a:spLocks noGrp="1"/>
          </p:cNvSpPr>
          <p:nvPr>
            <p:ph idx="1"/>
          </p:nvPr>
        </p:nvSpPr>
        <p:spPr>
          <a:xfrm>
            <a:off x="457200" y="1371600"/>
            <a:ext cx="8229600" cy="5334000"/>
          </a:xfrm>
        </p:spPr>
        <p:txBody>
          <a:bodyPr>
            <a:normAutofit lnSpcReduction="10000"/>
          </a:bodyPr>
          <a:lstStyle/>
          <a:p>
            <a:pPr marL="137160" indent="0">
              <a:buNone/>
            </a:pPr>
            <a:r>
              <a:rPr lang="en-US" sz="2200" dirty="0" smtClean="0"/>
              <a:t>There are some conclusions from data analysis which may be helpful for the client.</a:t>
            </a:r>
          </a:p>
          <a:p>
            <a:pPr>
              <a:buFont typeface="Wingdings" pitchFamily="2" charset="2"/>
              <a:buChar char="Ø"/>
            </a:pPr>
            <a:r>
              <a:rPr lang="en-US" sz="2200" dirty="0" smtClean="0"/>
              <a:t>The </a:t>
            </a:r>
            <a:r>
              <a:rPr lang="en-US" sz="2200" dirty="0"/>
              <a:t>number of times the main account got recharged in last 90 days is 0 for the user who wont pay in the most of the cases</a:t>
            </a:r>
            <a:r>
              <a:rPr lang="en-US" sz="2200" dirty="0" smtClean="0"/>
              <a:t>.</a:t>
            </a:r>
          </a:p>
          <a:p>
            <a:pPr>
              <a:buFont typeface="Wingdings" pitchFamily="2" charset="2"/>
              <a:buChar char="Ø"/>
            </a:pPr>
            <a:r>
              <a:rPr lang="en-US" sz="2200" dirty="0"/>
              <a:t>All those user who wont pay or label 0 have rental 90 less than </a:t>
            </a:r>
            <a:r>
              <a:rPr lang="en-US" sz="2200" dirty="0" smtClean="0"/>
              <a:t>18.85k.</a:t>
            </a:r>
          </a:p>
          <a:p>
            <a:pPr>
              <a:buFont typeface="Wingdings" pitchFamily="2" charset="2"/>
              <a:buChar char="Ø"/>
            </a:pPr>
            <a:r>
              <a:rPr lang="en-US" sz="2200" dirty="0" smtClean="0"/>
              <a:t>Most </a:t>
            </a:r>
            <a:r>
              <a:rPr lang="en-US" sz="2200" dirty="0"/>
              <a:t>of the user who wont pay have an data of 0 times they have recharged their main account in last 90 days</a:t>
            </a:r>
            <a:r>
              <a:rPr lang="en-US" sz="2200" dirty="0" smtClean="0"/>
              <a:t>.</a:t>
            </a:r>
          </a:p>
          <a:p>
            <a:pPr>
              <a:buFont typeface="Wingdings" pitchFamily="2" charset="2"/>
              <a:buChar char="Ø"/>
            </a:pPr>
            <a:r>
              <a:rPr lang="en-US" sz="2200" dirty="0" smtClean="0"/>
              <a:t>most </a:t>
            </a:r>
            <a:r>
              <a:rPr lang="en-US" sz="2200" dirty="0"/>
              <a:t>of the user who wont pay have an last recharge </a:t>
            </a:r>
            <a:r>
              <a:rPr lang="en-US" sz="2200" dirty="0" smtClean="0"/>
              <a:t>to </a:t>
            </a:r>
            <a:r>
              <a:rPr lang="en-US" sz="2200" dirty="0"/>
              <a:t>main account as 0 rupiah</a:t>
            </a:r>
            <a:r>
              <a:rPr lang="en-US" sz="2200" dirty="0" smtClean="0"/>
              <a:t>.</a:t>
            </a:r>
          </a:p>
          <a:p>
            <a:pPr>
              <a:buFont typeface="Wingdings" pitchFamily="2" charset="2"/>
              <a:buChar char="Ø"/>
            </a:pPr>
            <a:r>
              <a:rPr lang="en-US" sz="2200" dirty="0"/>
              <a:t>.In case of total number of loans taken by user is more than 170 in 90 days then that user certainly belongs to label 1</a:t>
            </a:r>
            <a:r>
              <a:rPr lang="en-US" sz="2200" dirty="0" smtClean="0"/>
              <a:t>.</a:t>
            </a:r>
          </a:p>
          <a:p>
            <a:pPr>
              <a:buFont typeface="Wingdings" pitchFamily="2" charset="2"/>
              <a:buChar char="Ø"/>
            </a:pPr>
            <a:r>
              <a:rPr lang="en-US" sz="2400" dirty="0"/>
              <a:t>1.Those people who have recharged their main account in last 3 months for more than 50 times always belongs to label 1.</a:t>
            </a:r>
            <a:endParaRPr lang="en-US" sz="2200" dirty="0" smtClean="0"/>
          </a:p>
          <a:p>
            <a:pPr>
              <a:buFont typeface="Wingdings" pitchFamily="2" charset="2"/>
              <a:buChar char="Ø"/>
            </a:pPr>
            <a:endParaRPr lang="en-US" dirty="0"/>
          </a:p>
        </p:txBody>
      </p:sp>
    </p:spTree>
    <p:extLst>
      <p:ext uri="{BB962C8B-B14F-4D97-AF65-F5344CB8AC3E}">
        <p14:creationId xmlns:p14="http://schemas.microsoft.com/office/powerpoint/2010/main" val="235899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362200"/>
            <a:ext cx="8229600" cy="3947160"/>
          </a:xfrm>
        </p:spPr>
        <p:txBody>
          <a:bodyPr>
            <a:normAutofit/>
          </a:bodyPr>
          <a:lstStyle/>
          <a:p>
            <a:pPr marL="137160" indent="0">
              <a:buNone/>
            </a:pPr>
            <a:r>
              <a:rPr lang="en-US" sz="12000" dirty="0" smtClean="0"/>
              <a:t>Thank You</a:t>
            </a:r>
            <a:endParaRPr lang="en-US" sz="12000" dirty="0"/>
          </a:p>
        </p:txBody>
      </p:sp>
    </p:spTree>
    <p:extLst>
      <p:ext uri="{BB962C8B-B14F-4D97-AF65-F5344CB8AC3E}">
        <p14:creationId xmlns:p14="http://schemas.microsoft.com/office/powerpoint/2010/main" val="429291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17"/>
            <a:ext cx="10591800" cy="1447800"/>
          </a:xfrm>
        </p:spPr>
        <p:txBody>
          <a:bodyPr>
            <a:normAutofit/>
          </a:bodyPr>
          <a:lstStyle/>
          <a:p>
            <a:r>
              <a:rPr lang="en-US" dirty="0" smtClean="0"/>
              <a:t>INTRODUCTIONS</a:t>
            </a:r>
            <a:endParaRPr lang="en-US" dirty="0"/>
          </a:p>
        </p:txBody>
      </p:sp>
      <p:sp>
        <p:nvSpPr>
          <p:cNvPr id="3" name="Content Placeholder 2"/>
          <p:cNvSpPr>
            <a:spLocks noGrp="1"/>
          </p:cNvSpPr>
          <p:nvPr>
            <p:ph idx="1"/>
          </p:nvPr>
        </p:nvSpPr>
        <p:spPr>
          <a:xfrm>
            <a:off x="457200" y="1371600"/>
            <a:ext cx="8229600" cy="5257800"/>
          </a:xfrm>
        </p:spPr>
        <p:txBody>
          <a:bodyPr>
            <a:normAutofit lnSpcReduction="10000"/>
          </a:bodyPr>
          <a:lstStyle/>
          <a:p>
            <a:pPr marL="137160" indent="0">
              <a:buNone/>
            </a:pPr>
            <a:r>
              <a:rPr lang="en-US" sz="31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a:t>
            </a:r>
            <a:r>
              <a:rPr lang="en-US" sz="3100" dirty="0" smtClean="0"/>
              <a:t>on,today</a:t>
            </a:r>
            <a:r>
              <a:rPr lang="en-US" sz="3100" dirty="0"/>
              <a:t>, microfinance is widely accepted as a poverty-reduction tool, representing $70 billion in outstanding loans and a global outreach of 200 million clients.</a:t>
            </a:r>
          </a:p>
          <a:p>
            <a:pPr marL="137160" indent="0">
              <a:buNone/>
            </a:pPr>
            <a:endParaRPr lang="en-US" dirty="0"/>
          </a:p>
          <a:p>
            <a:pPr marL="137160" indent="0">
              <a:buNone/>
            </a:pPr>
            <a:endParaRPr lang="en-US" dirty="0"/>
          </a:p>
        </p:txBody>
      </p:sp>
    </p:spTree>
    <p:extLst>
      <p:ext uri="{BB962C8B-B14F-4D97-AF65-F5344CB8AC3E}">
        <p14:creationId xmlns:p14="http://schemas.microsoft.com/office/powerpoint/2010/main" val="384398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lnSpcReduction="10000"/>
          </a:bodyPr>
          <a:lstStyle/>
          <a:p>
            <a:pPr marL="137160" indent="0">
              <a:buNone/>
            </a:pPr>
            <a:r>
              <a:rPr lang="en-US" sz="3000" dirty="0" smtClean="0"/>
              <a:t>In this particular scenario we are dealing with one such client in the Telecom industry,</a:t>
            </a:r>
            <a:r>
              <a:rPr lang="en-US" sz="3000" dirty="0"/>
              <a:t>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sz="3000" dirty="0" smtClean="0"/>
          </a:p>
          <a:p>
            <a:pPr marL="137160" indent="0">
              <a:buNone/>
            </a:pPr>
            <a:r>
              <a:rPr lang="en-US" sz="3000" dirty="0" smtClean="0"/>
              <a:t>In this project we have got the data of two lakh and 9 thousand + users, and we have almost 37 columns for every user ,we have two categories in the target variable telling whether user had paid or not, The amount of data on each catagory is not same.</a:t>
            </a:r>
            <a:endParaRPr lang="en-US" sz="3000" dirty="0"/>
          </a:p>
          <a:p>
            <a:pPr marL="137160" indent="0">
              <a:buNone/>
            </a:pPr>
            <a:endParaRPr lang="en-US" dirty="0"/>
          </a:p>
        </p:txBody>
      </p:sp>
    </p:spTree>
    <p:extLst>
      <p:ext uri="{BB962C8B-B14F-4D97-AF65-F5344CB8AC3E}">
        <p14:creationId xmlns:p14="http://schemas.microsoft.com/office/powerpoint/2010/main" val="285315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BASIC  OUTLOOOK  OVER  DATA</a:t>
            </a:r>
            <a:endParaRPr lang="en-US" dirty="0"/>
          </a:p>
        </p:txBody>
      </p:sp>
      <p:sp>
        <p:nvSpPr>
          <p:cNvPr id="3" name="Content Placeholder 2"/>
          <p:cNvSpPr>
            <a:spLocks noGrp="1"/>
          </p:cNvSpPr>
          <p:nvPr>
            <p:ph idx="1"/>
          </p:nvPr>
        </p:nvSpPr>
        <p:spPr>
          <a:xfrm>
            <a:off x="152400" y="1143000"/>
            <a:ext cx="8839200" cy="5410200"/>
          </a:xfrm>
        </p:spPr>
        <p:txBody>
          <a:bodyPr>
            <a:noAutofit/>
          </a:bodyPr>
          <a:lstStyle/>
          <a:p>
            <a:pPr>
              <a:buFont typeface="Wingdings" pitchFamily="2" charset="2"/>
              <a:buChar char="v"/>
            </a:pPr>
            <a:r>
              <a:rPr lang="en-US" sz="2900" dirty="0" smtClean="0"/>
              <a:t>Regarding the shape of the data , this data consist of 209593 rows and 37 columns.</a:t>
            </a:r>
          </a:p>
          <a:p>
            <a:pPr>
              <a:buFont typeface="Wingdings" pitchFamily="2" charset="2"/>
              <a:buChar char="v"/>
            </a:pPr>
            <a:r>
              <a:rPr lang="en-US" sz="2900" dirty="0" smtClean="0"/>
              <a:t>Regarding the dtypes of the data most of the columns are floats and then integer and we have one object.</a:t>
            </a:r>
          </a:p>
          <a:p>
            <a:pPr>
              <a:buFont typeface="Wingdings" pitchFamily="2" charset="2"/>
              <a:buChar char="v"/>
            </a:pPr>
            <a:r>
              <a:rPr lang="en-US" sz="2900" dirty="0" smtClean="0"/>
              <a:t>A significant number of columns have same type of data,like same data is been provided for 30 days and also for 90 days for the same content.</a:t>
            </a:r>
          </a:p>
          <a:p>
            <a:pPr>
              <a:buFont typeface="Wingdings" pitchFamily="2" charset="2"/>
              <a:buChar char="v"/>
            </a:pPr>
            <a:r>
              <a:rPr lang="en-US" sz="2900" dirty="0" smtClean="0"/>
              <a:t>In most of the columns there were no null values.</a:t>
            </a:r>
          </a:p>
          <a:p>
            <a:pPr>
              <a:buFont typeface="Wingdings" pitchFamily="2" charset="2"/>
              <a:buChar char="v"/>
            </a:pPr>
            <a:r>
              <a:rPr lang="en-US" sz="2900" dirty="0" smtClean="0"/>
              <a:t>Some datas were like exceptions.</a:t>
            </a:r>
          </a:p>
          <a:p>
            <a:pPr>
              <a:buFont typeface="Wingdings" pitchFamily="2" charset="2"/>
              <a:buChar char="v"/>
            </a:pPr>
            <a:r>
              <a:rPr lang="en-US" sz="2900" dirty="0" smtClean="0"/>
              <a:t>In total the data set was huge and requires time for processing.</a:t>
            </a:r>
          </a:p>
        </p:txBody>
      </p:sp>
    </p:spTree>
    <p:extLst>
      <p:ext uri="{BB962C8B-B14F-4D97-AF65-F5344CB8AC3E}">
        <p14:creationId xmlns:p14="http://schemas.microsoft.com/office/powerpoint/2010/main" val="13443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Exploratory   Data  Analysis</a:t>
            </a:r>
            <a:endParaRPr lang="en-US" dirty="0"/>
          </a:p>
        </p:txBody>
      </p:sp>
      <p:sp>
        <p:nvSpPr>
          <p:cNvPr id="3" name="Content Placeholder 2"/>
          <p:cNvSpPr>
            <a:spLocks noGrp="1"/>
          </p:cNvSpPr>
          <p:nvPr>
            <p:ph idx="1"/>
          </p:nvPr>
        </p:nvSpPr>
        <p:spPr>
          <a:xfrm>
            <a:off x="457200" y="1219200"/>
            <a:ext cx="8229600" cy="5486400"/>
          </a:xfrm>
        </p:spPr>
        <p:txBody>
          <a:bodyPr/>
          <a:lstStyle/>
          <a:p>
            <a:pPr>
              <a:buFont typeface="Wingdings" pitchFamily="2" charset="2"/>
              <a:buChar char="v"/>
            </a:pPr>
            <a:r>
              <a:rPr lang="en-US" sz="2400" dirty="0" smtClean="0"/>
              <a:t>Through EDA we got many hidden informations which were there in dataset.</a:t>
            </a:r>
          </a:p>
          <a:p>
            <a:pPr>
              <a:buFont typeface="Wingdings" pitchFamily="2" charset="2"/>
              <a:buChar char="v"/>
            </a:pPr>
            <a:r>
              <a:rPr lang="en-US" sz="2400" dirty="0" smtClean="0"/>
              <a:t>We carried three types of EDA proceders to take out the hidden informations,</a:t>
            </a:r>
          </a:p>
          <a:p>
            <a:pPr marL="1042416" lvl="1" indent="-457200">
              <a:buFont typeface="+mj-lt"/>
              <a:buAutoNum type="arabicPeriod"/>
            </a:pPr>
            <a:r>
              <a:rPr lang="en-US" dirty="0" smtClean="0"/>
              <a:t>Univariate Analysis: In this analysis we examined each variables separately to know whether any exceptions are there,</a:t>
            </a:r>
          </a:p>
          <a:p>
            <a:pPr marL="585216" lvl="1" indent="0">
              <a:buNone/>
            </a:pPr>
            <a:r>
              <a:rPr lang="en-US" dirty="0" smtClean="0"/>
              <a:t>      In this exercise we use distplot to know any skewness is                      there , on the other hand we use boxplot to know any outliers    are there or not etc,</a:t>
            </a:r>
          </a:p>
          <a:p>
            <a:pPr marL="585216" lvl="1" indent="0">
              <a:buNone/>
            </a:pPr>
            <a:r>
              <a:rPr lang="en-US" dirty="0"/>
              <a:t>	</a:t>
            </a:r>
            <a:r>
              <a:rPr lang="en-US" dirty="0" smtClean="0"/>
              <a:t>From Univariate analysis if exception data is there we can note that down and we can remove those data in data cleaning.</a:t>
            </a:r>
          </a:p>
          <a:p>
            <a:pPr marL="585216" lvl="1" indent="0">
              <a:buNone/>
            </a:pPr>
            <a:endParaRPr lang="en-US" dirty="0"/>
          </a:p>
        </p:txBody>
      </p:sp>
    </p:spTree>
    <p:extLst>
      <p:ext uri="{BB962C8B-B14F-4D97-AF65-F5344CB8AC3E}">
        <p14:creationId xmlns:p14="http://schemas.microsoft.com/office/powerpoint/2010/main" val="1142796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t>   </a:t>
            </a:r>
            <a:endParaRPr lang="en-US" dirty="0"/>
          </a:p>
        </p:txBody>
      </p:sp>
      <p:sp>
        <p:nvSpPr>
          <p:cNvPr id="3" name="Content Placeholder 2"/>
          <p:cNvSpPr>
            <a:spLocks noGrp="1"/>
          </p:cNvSpPr>
          <p:nvPr>
            <p:ph idx="1"/>
          </p:nvPr>
        </p:nvSpPr>
        <p:spPr>
          <a:xfrm>
            <a:off x="457200" y="304800"/>
            <a:ext cx="8229600" cy="6004560"/>
          </a:xfrm>
        </p:spPr>
        <p:txBody>
          <a:bodyPr/>
          <a:lstStyle/>
          <a:p>
            <a:pPr marL="137160" indent="0">
              <a:buNone/>
            </a:pPr>
            <a:r>
              <a:rPr lang="en-US" sz="2400" dirty="0" smtClean="0"/>
              <a:t>2.Bivariate Analysis:</a:t>
            </a:r>
          </a:p>
          <a:p>
            <a:pPr>
              <a:buFont typeface="Wingdings" pitchFamily="2" charset="2"/>
              <a:buChar char="v"/>
            </a:pPr>
            <a:r>
              <a:rPr lang="en-US" sz="2400" dirty="0" smtClean="0"/>
              <a:t>In this analysis we analyse two variables simultaneously to see the insight of the data.</a:t>
            </a:r>
          </a:p>
          <a:p>
            <a:pPr>
              <a:buFont typeface="Wingdings" pitchFamily="2" charset="2"/>
              <a:buChar char="v"/>
            </a:pPr>
            <a:r>
              <a:rPr lang="en-US" sz="2400" dirty="0" smtClean="0"/>
              <a:t>The cruicial informations about the data can be drawn through this analysis.</a:t>
            </a:r>
          </a:p>
          <a:p>
            <a:pPr>
              <a:buFont typeface="Wingdings" pitchFamily="2" charset="2"/>
              <a:buChar char="v"/>
            </a:pPr>
            <a:r>
              <a:rPr lang="en-US" sz="2400" dirty="0" smtClean="0"/>
              <a:t>One example is as follows:</a:t>
            </a:r>
          </a:p>
          <a:p>
            <a:pPr marL="13716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819400"/>
            <a:ext cx="7848600" cy="3886200"/>
          </a:xfrm>
          <a:prstGeom prst="rect">
            <a:avLst/>
          </a:prstGeom>
          <a:ln>
            <a:solidFill>
              <a:schemeClr val="tx1">
                <a:lumMod val="95000"/>
              </a:schemeClr>
            </a:solidFill>
          </a:ln>
        </p:spPr>
      </p:pic>
    </p:spTree>
    <p:extLst>
      <p:ext uri="{BB962C8B-B14F-4D97-AF65-F5344CB8AC3E}">
        <p14:creationId xmlns:p14="http://schemas.microsoft.com/office/powerpoint/2010/main" val="328934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6004560"/>
          </a:xfrm>
        </p:spPr>
        <p:txBody>
          <a:bodyPr/>
          <a:lstStyle/>
          <a:p>
            <a:pPr>
              <a:buFont typeface="Wingdings" pitchFamily="2" charset="2"/>
              <a:buChar char="v"/>
            </a:pPr>
            <a:r>
              <a:rPr lang="en-US" dirty="0" smtClean="0"/>
              <a:t>From above example on bivariate analysis we can conclude that if the the main account is recharged more than 50 times in 90 days then that user willbelong to label 1 infering that he will pay the loan within the time.</a:t>
            </a:r>
          </a:p>
          <a:p>
            <a:pPr>
              <a:buFont typeface="Wingdings" pitchFamily="2" charset="2"/>
              <a:buChar char="v"/>
            </a:pPr>
            <a:r>
              <a:rPr lang="en-US" dirty="0" smtClean="0"/>
              <a:t>Multivariate Analysis:</a:t>
            </a:r>
          </a:p>
          <a:p>
            <a:pPr marL="137160" indent="0">
              <a:buNone/>
            </a:pPr>
            <a:r>
              <a:rPr lang="en-US" dirty="0" smtClean="0"/>
              <a:t>    From multivariate analysis we can get to know how   </a:t>
            </a:r>
          </a:p>
          <a:p>
            <a:pPr marL="137160" indent="0">
              <a:buNone/>
            </a:pPr>
            <a:r>
              <a:rPr lang="en-US" dirty="0"/>
              <a:t> </a:t>
            </a:r>
            <a:r>
              <a:rPr lang="en-US" dirty="0" smtClean="0"/>
              <a:t>   each variables are related to one another,</a:t>
            </a:r>
          </a:p>
          <a:p>
            <a:pPr marL="137160" indent="0">
              <a:buNone/>
            </a:pPr>
            <a:r>
              <a:rPr lang="en-US" dirty="0"/>
              <a:t> </a:t>
            </a:r>
            <a:r>
              <a:rPr lang="en-US" dirty="0" smtClean="0"/>
              <a:t>   From multivariate analysis we can get to know the </a:t>
            </a:r>
          </a:p>
          <a:p>
            <a:pPr marL="137160" indent="0">
              <a:buNone/>
            </a:pPr>
            <a:r>
              <a:rPr lang="en-US" dirty="0"/>
              <a:t> </a:t>
            </a:r>
            <a:r>
              <a:rPr lang="en-US" dirty="0" smtClean="0"/>
              <a:t>   correlation values between the variables.</a:t>
            </a:r>
          </a:p>
          <a:p>
            <a:pPr marL="137160" indent="0">
              <a:buNone/>
            </a:pPr>
            <a:r>
              <a:rPr lang="en-US" dirty="0"/>
              <a:t> </a:t>
            </a:r>
            <a:r>
              <a:rPr lang="en-US" dirty="0" smtClean="0"/>
              <a:t>   From multivariable analysis we can group the data </a:t>
            </a:r>
          </a:p>
          <a:p>
            <a:pPr marL="137160" indent="0">
              <a:buNone/>
            </a:pPr>
            <a:r>
              <a:rPr lang="en-US" dirty="0"/>
              <a:t> </a:t>
            </a:r>
            <a:r>
              <a:rPr lang="en-US" dirty="0" smtClean="0"/>
              <a:t>  based on the target variables.  </a:t>
            </a:r>
            <a:endParaRPr lang="en-US" dirty="0"/>
          </a:p>
        </p:txBody>
      </p:sp>
    </p:spTree>
    <p:extLst>
      <p:ext uri="{BB962C8B-B14F-4D97-AF65-F5344CB8AC3E}">
        <p14:creationId xmlns:p14="http://schemas.microsoft.com/office/powerpoint/2010/main" val="362256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6156960"/>
          </a:xfrm>
        </p:spPr>
        <p:txBody>
          <a:bodyPr/>
          <a:lstStyle/>
          <a:p>
            <a:pPr marL="137160" indent="0" algn="ctr">
              <a:buNone/>
            </a:pPr>
            <a:r>
              <a:rPr lang="en-US" dirty="0" smtClean="0"/>
              <a:t>Example of Multivariate Analysis</a:t>
            </a:r>
          </a:p>
          <a:p>
            <a:pPr marL="137160" indent="0" algn="ct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1"/>
            <a:ext cx="7772400" cy="5943600"/>
          </a:xfrm>
          <a:prstGeom prst="rect">
            <a:avLst/>
          </a:prstGeom>
        </p:spPr>
      </p:pic>
    </p:spTree>
    <p:extLst>
      <p:ext uri="{BB962C8B-B14F-4D97-AF65-F5344CB8AC3E}">
        <p14:creationId xmlns:p14="http://schemas.microsoft.com/office/powerpoint/2010/main" val="238165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6400800"/>
          </a:xfrm>
        </p:spPr>
        <p:txBody>
          <a:bodyPr/>
          <a:lstStyle/>
          <a:p>
            <a:pPr>
              <a:buFont typeface="Wingdings" pitchFamily="2" charset="2"/>
              <a:buChar char="v"/>
            </a:pPr>
            <a:r>
              <a:rPr lang="en-US" sz="3000" dirty="0" smtClean="0"/>
              <a:t>From the above Multivariable analysis we can clearly infer that those variables which were correlated have square grid,how strongly they got correlated is depends on how thick is the square grid are. </a:t>
            </a:r>
          </a:p>
          <a:p>
            <a:pPr>
              <a:buFont typeface="Wingdings" pitchFamily="2" charset="2"/>
              <a:buChar char="v"/>
            </a:pPr>
            <a:r>
              <a:rPr lang="en-US" sz="3000" dirty="0" smtClean="0"/>
              <a:t>From multivarible analysis we also get to know the correlation value between variables and also whether they are possitively correlated or negatively correlated.</a:t>
            </a:r>
          </a:p>
          <a:p>
            <a:pPr>
              <a:buFont typeface="Wingdings" pitchFamily="2" charset="2"/>
              <a:buChar char="v"/>
            </a:pPr>
            <a:r>
              <a:rPr lang="en-US" sz="3000" dirty="0" smtClean="0"/>
              <a:t>For Multivariable analysis we majorly use heatmaps,correlation plots and groupby functions because they depicts more informations regarding the variables at a time.</a:t>
            </a:r>
          </a:p>
          <a:p>
            <a:pPr>
              <a:buFont typeface="Wingdings" pitchFamily="2" charset="2"/>
              <a:buChar char="v"/>
            </a:pPr>
            <a:endParaRPr lang="en-US" dirty="0"/>
          </a:p>
        </p:txBody>
      </p:sp>
    </p:spTree>
    <p:extLst>
      <p:ext uri="{BB962C8B-B14F-4D97-AF65-F5344CB8AC3E}">
        <p14:creationId xmlns:p14="http://schemas.microsoft.com/office/powerpoint/2010/main" val="3064184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309</TotalTime>
  <Words>864</Words>
  <Application>Microsoft Office PowerPoint</Application>
  <PresentationFormat>On-screen Show (4:3)</PresentationFormat>
  <Paragraphs>81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PowerPoint Presentation</vt:lpstr>
      <vt:lpstr>INTRODUCTIONS</vt:lpstr>
      <vt:lpstr>PowerPoint Presentation</vt:lpstr>
      <vt:lpstr>BASIC  OUTLOOOK  OVER  DATA</vt:lpstr>
      <vt:lpstr>Exploratory   Data  Analysis</vt:lpstr>
      <vt:lpstr>   </vt:lpstr>
      <vt:lpstr>  </vt:lpstr>
      <vt:lpstr> </vt:lpstr>
      <vt:lpstr>  </vt:lpstr>
      <vt:lpstr> </vt:lpstr>
      <vt:lpstr> </vt:lpstr>
      <vt:lpstr>Major   Conclusions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22</cp:revision>
  <dcterms:created xsi:type="dcterms:W3CDTF">2021-05-18T12:42:09Z</dcterms:created>
  <dcterms:modified xsi:type="dcterms:W3CDTF">2021-05-21T08:02:43Z</dcterms:modified>
</cp:coreProperties>
</file>