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78C805B-909E-4EF8-A003-C2E22A8FE168}"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22273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8C805B-909E-4EF8-A003-C2E22A8FE168}"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2048513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8C805B-909E-4EF8-A003-C2E22A8FE168}"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215545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8C805B-909E-4EF8-A003-C2E22A8FE168}"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228504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8C805B-909E-4EF8-A003-C2E22A8FE168}"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352434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78C805B-909E-4EF8-A003-C2E22A8FE168}"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117129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78C805B-909E-4EF8-A003-C2E22A8FE168}" type="datetimeFigureOut">
              <a:rPr lang="en-IN" smtClean="0"/>
              <a:t>26-07-2022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3382207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78C805B-909E-4EF8-A003-C2E22A8FE168}" type="datetimeFigureOut">
              <a:rPr lang="en-IN" smtClean="0"/>
              <a:t>26-07-2022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3806550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C805B-909E-4EF8-A003-C2E22A8FE168}" type="datetimeFigureOut">
              <a:rPr lang="en-IN" smtClean="0"/>
              <a:t>26-07-2022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141558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8C805B-909E-4EF8-A003-C2E22A8FE168}"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218018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8C805B-909E-4EF8-A003-C2E22A8FE168}"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3383157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C805B-909E-4EF8-A003-C2E22A8FE168}" type="datetimeFigureOut">
              <a:rPr lang="en-IN" smtClean="0"/>
              <a:t>26-07-2022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99D2B-D081-4204-974C-746A2E5D1D85}" type="slidenum">
              <a:rPr lang="en-IN" smtClean="0"/>
              <a:t>‹#›</a:t>
            </a:fld>
            <a:endParaRPr lang="en-IN"/>
          </a:p>
        </p:txBody>
      </p:sp>
    </p:spTree>
    <p:extLst>
      <p:ext uri="{BB962C8B-B14F-4D97-AF65-F5344CB8AC3E}">
        <p14:creationId xmlns:p14="http://schemas.microsoft.com/office/powerpoint/2010/main" val="170566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9106" y="2361349"/>
            <a:ext cx="10515600" cy="2738684"/>
          </a:xfrm>
        </p:spPr>
        <p:txBody>
          <a:bodyPr>
            <a:normAutofit fontScale="90000"/>
          </a:bodyPr>
          <a:lstStyle/>
          <a:p>
            <a:r>
              <a:rPr lang="en-IN" b="1" u="sng"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hlinkClick r:id="rId2"/>
              </a:rPr>
              <a:t>E-retail factors for customer activation and retention: A case study from Indian e-commerce customers</a:t>
            </a:r>
            <a:b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b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04270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1273" y="5202238"/>
            <a:ext cx="9144000" cy="1655762"/>
          </a:xfrm>
        </p:spPr>
        <p:txBody>
          <a:bodyPr/>
          <a:lstStyle/>
          <a:p>
            <a:r>
              <a:rPr lang="en-GB" b="1" dirty="0">
                <a:solidFill>
                  <a:schemeClr val="accent1">
                    <a:lumMod val="50000"/>
                  </a:schemeClr>
                </a:solidFill>
              </a:rPr>
              <a:t>Most of the customers preferred payment option as Credit/Debit Card, need to improve the COD and E-wallet options to improve the sales.</a:t>
            </a:r>
            <a:endParaRPr lang="en-IN" b="1"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58" y="248769"/>
            <a:ext cx="10179377" cy="4400503"/>
          </a:xfrm>
          <a:prstGeom prst="rect">
            <a:avLst/>
          </a:prstGeom>
        </p:spPr>
      </p:pic>
    </p:spTree>
    <p:extLst>
      <p:ext uri="{BB962C8B-B14F-4D97-AF65-F5344CB8AC3E}">
        <p14:creationId xmlns:p14="http://schemas.microsoft.com/office/powerpoint/2010/main" val="3215593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43" y="5202238"/>
            <a:ext cx="9144000" cy="1655762"/>
          </a:xfrm>
        </p:spPr>
        <p:txBody>
          <a:bodyPr/>
          <a:lstStyle/>
          <a:p>
            <a:r>
              <a:rPr lang="en-GB" b="1" dirty="0">
                <a:solidFill>
                  <a:schemeClr val="accent1">
                    <a:lumMod val="50000"/>
                  </a:schemeClr>
                </a:solidFill>
              </a:rPr>
              <a:t>Need to focus to display the similar product for comparison</a:t>
            </a:r>
            <a:endParaRPr lang="en-IN" b="1"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62" y="415967"/>
            <a:ext cx="10120038" cy="4078760"/>
          </a:xfrm>
          <a:prstGeom prst="rect">
            <a:avLst/>
          </a:prstGeom>
        </p:spPr>
      </p:pic>
    </p:spTree>
    <p:extLst>
      <p:ext uri="{BB962C8B-B14F-4D97-AF65-F5344CB8AC3E}">
        <p14:creationId xmlns:p14="http://schemas.microsoft.com/office/powerpoint/2010/main" val="207947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88395" y="5472694"/>
            <a:ext cx="9144000" cy="1655762"/>
          </a:xfrm>
        </p:spPr>
        <p:txBody>
          <a:bodyPr/>
          <a:lstStyle/>
          <a:p>
            <a:r>
              <a:rPr lang="en-GB" b="1" dirty="0">
                <a:solidFill>
                  <a:schemeClr val="accent1">
                    <a:lumMod val="50000"/>
                  </a:schemeClr>
                </a:solidFill>
              </a:rPr>
              <a:t>Most of the customers leave the item with making the payment due to Promo Code not available and Better alternative offer available on other platforms</a:t>
            </a:r>
            <a:endParaRPr lang="en-IN" b="1"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19" y="147839"/>
            <a:ext cx="10948847" cy="4810796"/>
          </a:xfrm>
          <a:prstGeom prst="rect">
            <a:avLst/>
          </a:prstGeom>
        </p:spPr>
      </p:pic>
    </p:spTree>
    <p:extLst>
      <p:ext uri="{BB962C8B-B14F-4D97-AF65-F5344CB8AC3E}">
        <p14:creationId xmlns:p14="http://schemas.microsoft.com/office/powerpoint/2010/main" val="82812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3167" y="4889926"/>
            <a:ext cx="9144000" cy="1655762"/>
          </a:xfrm>
        </p:spPr>
        <p:txBody>
          <a:bodyPr/>
          <a:lstStyle/>
          <a:p>
            <a:r>
              <a:rPr lang="en-GB" b="1" dirty="0">
                <a:solidFill>
                  <a:schemeClr val="accent1">
                    <a:lumMod val="50000"/>
                  </a:schemeClr>
                </a:solidFill>
              </a:rPr>
              <a:t>Have to display the quality information on the website to improve the satisfaction of customers</a:t>
            </a:r>
            <a:endParaRPr lang="en-IN" b="1"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263" y="450189"/>
            <a:ext cx="9949809" cy="4031659"/>
          </a:xfrm>
          <a:prstGeom prst="rect">
            <a:avLst/>
          </a:prstGeom>
        </p:spPr>
      </p:pic>
    </p:spTree>
    <p:extLst>
      <p:ext uri="{BB962C8B-B14F-4D97-AF65-F5344CB8AC3E}">
        <p14:creationId xmlns:p14="http://schemas.microsoft.com/office/powerpoint/2010/main" val="144277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1876" y="4470400"/>
            <a:ext cx="9144000" cy="2387600"/>
          </a:xfrm>
        </p:spPr>
        <p:txBody>
          <a:bodyPr>
            <a:noAutofit/>
          </a:bodyPr>
          <a:lstStyle/>
          <a:p>
            <a:pPr algn="just"/>
            <a:r>
              <a:rPr lang="en-IN" sz="2400" b="1" dirty="0">
                <a:solidFill>
                  <a:schemeClr val="accent1">
                    <a:lumMod val="50000"/>
                  </a:schemeClr>
                </a:solidFill>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a:t>
            </a:r>
            <a:br>
              <a:rPr lang="en-IN" sz="2400" b="1" dirty="0">
                <a:solidFill>
                  <a:schemeClr val="accent1">
                    <a:lumMod val="50000"/>
                  </a:schemeClr>
                </a:solidFill>
              </a:rPr>
            </a:br>
            <a:br>
              <a:rPr lang="en-IN" sz="2400" b="1" dirty="0">
                <a:solidFill>
                  <a:schemeClr val="accent1">
                    <a:lumMod val="50000"/>
                  </a:schemeClr>
                </a:solidFill>
              </a:rPr>
            </a:br>
            <a:r>
              <a:rPr lang="en-IN" sz="2400" b="1" dirty="0">
                <a:solidFill>
                  <a:schemeClr val="accent1">
                    <a:lumMod val="50000"/>
                  </a:schemeClr>
                </a:solidFill>
              </a:rPr>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a:t>
            </a:r>
            <a:br>
              <a:rPr lang="en-IN" sz="2400" b="1" dirty="0">
                <a:solidFill>
                  <a:schemeClr val="accent1">
                    <a:lumMod val="50000"/>
                  </a:schemeClr>
                </a:solidFill>
              </a:rPr>
            </a:br>
            <a:br>
              <a:rPr lang="en-IN" sz="2400" b="1" dirty="0">
                <a:solidFill>
                  <a:schemeClr val="accent1">
                    <a:lumMod val="50000"/>
                  </a:schemeClr>
                </a:solidFill>
              </a:rPr>
            </a:br>
            <a:br>
              <a:rPr lang="en-IN" sz="2400" b="1" dirty="0">
                <a:solidFill>
                  <a:schemeClr val="accent1">
                    <a:lumMod val="50000"/>
                  </a:schemeClr>
                </a:solidFill>
              </a:rPr>
            </a:br>
            <a:r>
              <a:rPr lang="en-IN" sz="2400" b="1" dirty="0">
                <a:solidFill>
                  <a:schemeClr val="accent1">
                    <a:lumMod val="50000"/>
                  </a:schemeClr>
                </a:solidFill>
              </a:rPr>
              <a:t>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br>
              <a:rPr lang="en-IN" sz="2400" b="1" dirty="0">
                <a:solidFill>
                  <a:schemeClr val="accent1">
                    <a:lumMod val="50000"/>
                  </a:schemeClr>
                </a:solidFill>
              </a:rPr>
            </a:br>
            <a:endParaRPr lang="en-IN" sz="2400" b="1" dirty="0">
              <a:solidFill>
                <a:schemeClr val="accent1">
                  <a:lumMod val="50000"/>
                </a:schemeClr>
              </a:solidFill>
              <a:latin typeface="+mn-lt"/>
            </a:endParaRPr>
          </a:p>
        </p:txBody>
      </p:sp>
    </p:spTree>
    <p:extLst>
      <p:ext uri="{BB962C8B-B14F-4D97-AF65-F5344CB8AC3E}">
        <p14:creationId xmlns:p14="http://schemas.microsoft.com/office/powerpoint/2010/main" val="50151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27030" y="5443717"/>
            <a:ext cx="9144000" cy="544959"/>
          </a:xfrm>
        </p:spPr>
        <p:txBody>
          <a:bodyPr/>
          <a:lstStyle/>
          <a:p>
            <a:r>
              <a:rPr lang="en-GB" b="1" dirty="0">
                <a:solidFill>
                  <a:srgbClr val="002060"/>
                </a:solidFill>
              </a:rPr>
              <a:t>Most of the Female are doing online shopping</a:t>
            </a:r>
            <a:endParaRPr lang="en-IN" b="1"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396" y="459594"/>
            <a:ext cx="7864700" cy="4143296"/>
          </a:xfrm>
          <a:prstGeom prst="rect">
            <a:avLst/>
          </a:prstGeom>
        </p:spPr>
      </p:pic>
    </p:spTree>
    <p:extLst>
      <p:ext uri="{BB962C8B-B14F-4D97-AF65-F5344CB8AC3E}">
        <p14:creationId xmlns:p14="http://schemas.microsoft.com/office/powerpoint/2010/main" val="101851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69453" y="4877046"/>
            <a:ext cx="9144000" cy="1655762"/>
          </a:xfrm>
        </p:spPr>
        <p:txBody>
          <a:bodyPr/>
          <a:lstStyle/>
          <a:p>
            <a:r>
              <a:rPr lang="en-GB" b="1" dirty="0">
                <a:solidFill>
                  <a:schemeClr val="accent1">
                    <a:lumMod val="50000"/>
                  </a:schemeClr>
                </a:solidFill>
              </a:rPr>
              <a:t>Most of the customers aged between 21-50 years are doing online shopping.</a:t>
            </a:r>
            <a:endParaRPr lang="en-IN" b="1"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74" y="278019"/>
            <a:ext cx="10143853" cy="4086795"/>
          </a:xfrm>
          <a:prstGeom prst="rect">
            <a:avLst/>
          </a:prstGeom>
        </p:spPr>
      </p:pic>
    </p:spTree>
    <p:extLst>
      <p:ext uri="{BB962C8B-B14F-4D97-AF65-F5344CB8AC3E}">
        <p14:creationId xmlns:p14="http://schemas.microsoft.com/office/powerpoint/2010/main" val="366119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11121" y="4748257"/>
            <a:ext cx="9144000" cy="1655762"/>
          </a:xfrm>
        </p:spPr>
        <p:txBody>
          <a:bodyPr/>
          <a:lstStyle/>
          <a:p>
            <a:r>
              <a:rPr lang="en-GB" b="1" dirty="0">
                <a:solidFill>
                  <a:schemeClr val="accent1">
                    <a:lumMod val="50000"/>
                  </a:schemeClr>
                </a:solidFill>
              </a:rPr>
              <a:t>Most of the online shopping customers are from NCR. So, need to focus on other cities to increase the sale.</a:t>
            </a:r>
            <a:endParaRPr lang="en-IN" b="1"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592" y="313981"/>
            <a:ext cx="9809408" cy="397468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20" y="491319"/>
            <a:ext cx="2472743" cy="3539767"/>
          </a:xfrm>
          <a:prstGeom prst="rect">
            <a:avLst/>
          </a:prstGeom>
        </p:spPr>
      </p:pic>
    </p:spTree>
    <p:extLst>
      <p:ext uri="{BB962C8B-B14F-4D97-AF65-F5344CB8AC3E}">
        <p14:creationId xmlns:p14="http://schemas.microsoft.com/office/powerpoint/2010/main" val="269903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5948" y="4774015"/>
            <a:ext cx="9144000" cy="1655762"/>
          </a:xfrm>
        </p:spPr>
        <p:txBody>
          <a:bodyPr/>
          <a:lstStyle/>
          <a:p>
            <a:r>
              <a:rPr lang="en-GB" b="1" dirty="0">
                <a:solidFill>
                  <a:schemeClr val="accent1">
                    <a:lumMod val="50000"/>
                  </a:schemeClr>
                </a:solidFill>
              </a:rPr>
              <a:t>Every age customer doing online shopping but Most of the customers are doing shopping more than 4 years. Let's check the age effect on it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96" y="281535"/>
            <a:ext cx="11369105" cy="4264707"/>
          </a:xfrm>
          <a:prstGeom prst="rect">
            <a:avLst/>
          </a:prstGeom>
        </p:spPr>
      </p:pic>
    </p:spTree>
    <p:extLst>
      <p:ext uri="{BB962C8B-B14F-4D97-AF65-F5344CB8AC3E}">
        <p14:creationId xmlns:p14="http://schemas.microsoft.com/office/powerpoint/2010/main" val="142765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75516" y="4658105"/>
            <a:ext cx="9144000" cy="1655762"/>
          </a:xfrm>
        </p:spPr>
        <p:txBody>
          <a:bodyPr/>
          <a:lstStyle/>
          <a:p>
            <a:r>
              <a:rPr lang="en-GB" b="1" dirty="0">
                <a:solidFill>
                  <a:schemeClr val="accent1">
                    <a:lumMod val="50000"/>
                  </a:schemeClr>
                </a:solidFill>
              </a:rPr>
              <a:t>Now again it's clear that most of aged 21-50 years customers giving preference to online shopping.</a:t>
            </a:r>
            <a:endParaRPr lang="en-IN" b="1"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10" y="167425"/>
            <a:ext cx="11088710" cy="3902299"/>
          </a:xfrm>
          <a:prstGeom prst="rect">
            <a:avLst/>
          </a:prstGeom>
        </p:spPr>
      </p:pic>
    </p:spTree>
    <p:extLst>
      <p:ext uri="{BB962C8B-B14F-4D97-AF65-F5344CB8AC3E}">
        <p14:creationId xmlns:p14="http://schemas.microsoft.com/office/powerpoint/2010/main" val="50206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93949" y="5202238"/>
            <a:ext cx="9144000" cy="1655762"/>
          </a:xfrm>
        </p:spPr>
        <p:txBody>
          <a:bodyPr/>
          <a:lstStyle/>
          <a:p>
            <a:r>
              <a:rPr lang="en-GB" b="1" dirty="0">
                <a:solidFill>
                  <a:schemeClr val="accent1">
                    <a:lumMod val="50000"/>
                  </a:schemeClr>
                </a:solidFill>
              </a:rPr>
              <a:t>It seems that shopping trend is very low in last year. So, need to focus this type of customer.</a:t>
            </a:r>
            <a:endParaRPr lang="en-IN" b="1"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01" y="180306"/>
            <a:ext cx="10792496" cy="4649272"/>
          </a:xfrm>
          <a:prstGeom prst="rect">
            <a:avLst/>
          </a:prstGeom>
        </p:spPr>
      </p:pic>
    </p:spTree>
    <p:extLst>
      <p:ext uri="{BB962C8B-B14F-4D97-AF65-F5344CB8AC3E}">
        <p14:creationId xmlns:p14="http://schemas.microsoft.com/office/powerpoint/2010/main" val="337431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9479" y="5202238"/>
            <a:ext cx="9144000" cy="1655762"/>
          </a:xfrm>
        </p:spPr>
        <p:txBody>
          <a:bodyPr/>
          <a:lstStyle/>
          <a:p>
            <a:r>
              <a:rPr lang="en-GB" b="1" dirty="0">
                <a:solidFill>
                  <a:schemeClr val="accent1">
                    <a:lumMod val="50000"/>
                  </a:schemeClr>
                </a:solidFill>
              </a:rPr>
              <a:t>All fields are looking good but Social Media is not playing good role in online shopping.</a:t>
            </a:r>
          </a:p>
          <a:p>
            <a:r>
              <a:rPr lang="en-GB" b="1" dirty="0">
                <a:solidFill>
                  <a:schemeClr val="accent1">
                    <a:lumMod val="50000"/>
                  </a:schemeClr>
                </a:solidFill>
              </a:rPr>
              <a:t>We need to focus on Social Media Platform to increase the sale.</a:t>
            </a:r>
            <a:endParaRPr lang="en-IN" b="1"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58" y="283336"/>
            <a:ext cx="11411442" cy="4417453"/>
          </a:xfrm>
          <a:prstGeom prst="rect">
            <a:avLst/>
          </a:prstGeom>
        </p:spPr>
      </p:pic>
    </p:spTree>
    <p:extLst>
      <p:ext uri="{BB962C8B-B14F-4D97-AF65-F5344CB8AC3E}">
        <p14:creationId xmlns:p14="http://schemas.microsoft.com/office/powerpoint/2010/main" val="1219443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394</Words>
  <Application>Microsoft Office PowerPoint</Application>
  <PresentationFormat>Widescreen</PresentationFormat>
  <Paragraphs>14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E-retail factors for customer activation and retention: A case study from Indian e-commerce customers   </vt:lpstr>
      <vt:lpstr>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Rupendra Soni</cp:lastModifiedBy>
  <cp:revision>28</cp:revision>
  <dcterms:created xsi:type="dcterms:W3CDTF">2021-09-13T10:31:30Z</dcterms:created>
  <dcterms:modified xsi:type="dcterms:W3CDTF">2022-07-26T13:19:37Z</dcterms:modified>
</cp:coreProperties>
</file>