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64" r:id="rId4"/>
    <p:sldId id="257" r:id="rId5"/>
    <p:sldId id="265" r:id="rId6"/>
    <p:sldId id="266" r:id="rId7"/>
    <p:sldId id="267" r:id="rId8"/>
    <p:sldId id="269" r:id="rId9"/>
    <p:sldId id="270" r:id="rId10"/>
    <p:sldId id="276" r:id="rId11"/>
    <p:sldId id="277" r:id="rId12"/>
    <p:sldId id="279" r:id="rId13"/>
    <p:sldId id="280" r:id="rId14"/>
    <p:sldId id="278" r:id="rId15"/>
    <p:sldId id="271" r:id="rId16"/>
    <p:sldId id="272" r:id="rId17"/>
    <p:sldId id="273" r:id="rId18"/>
    <p:sldId id="274" r:id="rId19"/>
    <p:sldId id="275" r:id="rId20"/>
    <p:sldId id="288" r:id="rId21"/>
    <p:sldId id="289" r:id="rId22"/>
    <p:sldId id="290" r:id="rId23"/>
    <p:sldId id="291" r:id="rId24"/>
    <p:sldId id="281" r:id="rId25"/>
    <p:sldId id="282" r:id="rId26"/>
    <p:sldId id="283" r:id="rId27"/>
    <p:sldId id="284" r:id="rId28"/>
    <p:sldId id="285" r:id="rId29"/>
    <p:sldId id="287" r:id="rId30"/>
    <p:sldId id="292" r:id="rId31"/>
    <p:sldId id="293"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47" autoAdjust="0"/>
  </p:normalViewPr>
  <p:slideViewPr>
    <p:cSldViewPr>
      <p:cViewPr varScale="1">
        <p:scale>
          <a:sx n="49" d="100"/>
          <a:sy n="49" d="100"/>
        </p:scale>
        <p:origin x="190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F9483-9DAC-40E8-A38C-B4595A3F496A}"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993048-2A37-4FA4-B4D1-4C1AE574201F}" type="slidenum">
              <a:rPr lang="en-US" smtClean="0"/>
              <a:pPr/>
              <a:t>‹#›</a:t>
            </a:fld>
            <a:endParaRPr lang="en-US"/>
          </a:p>
        </p:txBody>
      </p:sp>
    </p:spTree>
    <p:extLst>
      <p:ext uri="{BB962C8B-B14F-4D97-AF65-F5344CB8AC3E}">
        <p14:creationId xmlns:p14="http://schemas.microsoft.com/office/powerpoint/2010/main" val="175459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Executive_information_system" TargetMode="External"/><Relationship Id="rId13" Type="http://schemas.openxmlformats.org/officeDocument/2006/relationships/hyperlink" Target="http://en.wikipedia.org/wiki/Master's_degree" TargetMode="External"/><Relationship Id="rId3" Type="http://schemas.openxmlformats.org/officeDocument/2006/relationships/hyperlink" Target="http://en.wikipedia.org/wiki/Management_information_system" TargetMode="External"/><Relationship Id="rId7" Type="http://schemas.openxmlformats.org/officeDocument/2006/relationships/hyperlink" Target="http://en.wikipedia.org/wiki/Expert_system" TargetMode="External"/><Relationship Id="rId12" Type="http://schemas.openxmlformats.org/officeDocument/2006/relationships/hyperlink" Target="http://en.wikipedia.org/wiki/Undergrad"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Decision_support_system" TargetMode="External"/><Relationship Id="rId11" Type="http://schemas.openxmlformats.org/officeDocument/2006/relationships/hyperlink" Target="http://en.wikipedia.org/wiki/Marketing" TargetMode="External"/><Relationship Id="rId5" Type="http://schemas.openxmlformats.org/officeDocument/2006/relationships/hyperlink" Target="http://en.wikipedia.org/wiki/Management" TargetMode="External"/><Relationship Id="rId10" Type="http://schemas.openxmlformats.org/officeDocument/2006/relationships/hyperlink" Target="http://en.wikipedia.org/wiki/Finance" TargetMode="External"/><Relationship Id="rId4" Type="http://schemas.openxmlformats.org/officeDocument/2006/relationships/hyperlink" Target="http://en.wikipedia.org/wiki/Information_system" TargetMode="External"/><Relationship Id="rId9" Type="http://schemas.openxmlformats.org/officeDocument/2006/relationships/hyperlink" Target="http://en.wikipedia.org/wiki/Accounting" TargetMode="External"/><Relationship Id="rId14" Type="http://schemas.openxmlformats.org/officeDocument/2006/relationships/hyperlink" Target="http://en.wikipedia.org/wiki/PhD"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3.wmf"/><Relationship Id="rId4" Type="http://schemas.openxmlformats.org/officeDocument/2006/relationships/oleObject" Target="../embeddings/oleObject6.bin"/></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3.wmf"/><Relationship Id="rId4" Type="http://schemas.openxmlformats.org/officeDocument/2006/relationships/oleObject" Target="../embeddings/oleObject7.bin"/></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3.wmf"/><Relationship Id="rId4" Type="http://schemas.openxmlformats.org/officeDocument/2006/relationships/oleObject" Target="../embeddings/oleObject8.bin"/></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3.wmf"/><Relationship Id="rId4" Type="http://schemas.openxmlformats.org/officeDocument/2006/relationships/oleObject" Target="../embeddings/oleObject9.bin"/></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3.wmf"/><Relationship Id="rId4" Type="http://schemas.openxmlformats.org/officeDocument/2006/relationships/oleObject" Target="../embeddings/oleObject10.bin"/></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differencebetween.com/difference-between-information-systems-and-vs-information-technolog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management information system</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MIS</a:t>
            </a:r>
            <a:r>
              <a:rPr lang="en-US" sz="1200" b="0" i="0" kern="1200" dirty="0" smtClean="0">
                <a:solidFill>
                  <a:schemeClr val="tx1"/>
                </a:solidFill>
                <a:latin typeface="+mn-lt"/>
                <a:ea typeface="+mn-ea"/>
                <a:cs typeface="+mn-cs"/>
              </a:rPr>
              <a:t>) provides information that organizations require to manage themselves efficiently and effectively.</a:t>
            </a:r>
            <a:r>
              <a:rPr lang="en-US" sz="1200" b="0" i="0" u="none" strike="noStrike" kern="1200" baseline="30000" dirty="0" smtClean="0">
                <a:solidFill>
                  <a:schemeClr val="tx1"/>
                </a:solidFill>
                <a:latin typeface="+mn-lt"/>
                <a:ea typeface="+mn-ea"/>
                <a:cs typeface="+mn-cs"/>
                <a:hlinkClick r:id="rId3"/>
              </a:rPr>
              <a:t>[1]</a:t>
            </a:r>
            <a:r>
              <a:rPr lang="en-US" sz="1200" b="0" i="0" kern="1200" dirty="0" smtClean="0">
                <a:solidFill>
                  <a:schemeClr val="tx1"/>
                </a:solidFill>
                <a:latin typeface="+mn-lt"/>
                <a:ea typeface="+mn-ea"/>
                <a:cs typeface="+mn-cs"/>
              </a:rPr>
              <a:t> Management </a:t>
            </a:r>
            <a:r>
              <a:rPr lang="en-US" sz="1200" b="0" i="0" u="none" strike="noStrike" kern="1200" dirty="0" smtClean="0">
                <a:solidFill>
                  <a:schemeClr val="tx1"/>
                </a:solidFill>
                <a:latin typeface="+mn-lt"/>
                <a:ea typeface="+mn-ea"/>
                <a:cs typeface="+mn-cs"/>
                <a:hlinkClick r:id="rId4" tooltip="Information system"/>
              </a:rPr>
              <a:t>information systems</a:t>
            </a:r>
            <a:r>
              <a:rPr lang="en-US" sz="1200" b="0" i="0" kern="1200" dirty="0" smtClean="0">
                <a:solidFill>
                  <a:schemeClr val="tx1"/>
                </a:solidFill>
                <a:latin typeface="+mn-lt"/>
                <a:ea typeface="+mn-ea"/>
                <a:cs typeface="+mn-cs"/>
              </a:rPr>
              <a:t> are typically computer systems used for managing. The five primary components: 1.) </a:t>
            </a:r>
            <a:r>
              <a:rPr lang="en-US" sz="1200" b="0" i="1" kern="1200" dirty="0" smtClean="0">
                <a:solidFill>
                  <a:schemeClr val="tx1"/>
                </a:solidFill>
                <a:latin typeface="+mn-lt"/>
                <a:ea typeface="+mn-ea"/>
                <a:cs typeface="+mn-cs"/>
              </a:rPr>
              <a:t>Hardware,</a:t>
            </a:r>
            <a:r>
              <a:rPr lang="en-US" sz="1200" b="0" i="0" kern="1200" dirty="0" smtClean="0">
                <a:solidFill>
                  <a:schemeClr val="tx1"/>
                </a:solidFill>
                <a:latin typeface="+mn-lt"/>
                <a:ea typeface="+mn-ea"/>
                <a:cs typeface="+mn-cs"/>
              </a:rPr>
              <a:t> 2.) </a:t>
            </a:r>
            <a:r>
              <a:rPr lang="en-US" sz="1200" b="0" i="1" kern="1200" dirty="0" smtClean="0">
                <a:solidFill>
                  <a:schemeClr val="tx1"/>
                </a:solidFill>
                <a:latin typeface="+mn-lt"/>
                <a:ea typeface="+mn-ea"/>
                <a:cs typeface="+mn-cs"/>
              </a:rPr>
              <a:t>Software,</a:t>
            </a:r>
            <a:r>
              <a:rPr lang="en-US" sz="1200" b="0" i="0" kern="1200" dirty="0" smtClean="0">
                <a:solidFill>
                  <a:schemeClr val="tx1"/>
                </a:solidFill>
                <a:latin typeface="+mn-lt"/>
                <a:ea typeface="+mn-ea"/>
                <a:cs typeface="+mn-cs"/>
              </a:rPr>
              <a:t> 3.) </a:t>
            </a:r>
            <a:r>
              <a:rPr lang="en-US" sz="1200" b="0" i="1" kern="1200" dirty="0" smtClean="0">
                <a:solidFill>
                  <a:schemeClr val="tx1"/>
                </a:solidFill>
                <a:latin typeface="+mn-lt"/>
                <a:ea typeface="+mn-ea"/>
                <a:cs typeface="+mn-cs"/>
              </a:rPr>
              <a:t>Data (information for decision making),</a:t>
            </a:r>
            <a:r>
              <a:rPr lang="en-US" sz="1200" b="0" i="0" kern="1200" dirty="0" smtClean="0">
                <a:solidFill>
                  <a:schemeClr val="tx1"/>
                </a:solidFill>
                <a:latin typeface="+mn-lt"/>
                <a:ea typeface="+mn-ea"/>
                <a:cs typeface="+mn-cs"/>
              </a:rPr>
              <a:t> 4.) Procedures (design, development and documentation), and 5.) People (individuals, groups, or organizations). </a:t>
            </a:r>
            <a:r>
              <a:rPr lang="en-US" sz="1200" b="0" i="0" u="none" strike="noStrike" kern="1200" dirty="0" smtClean="0">
                <a:solidFill>
                  <a:schemeClr val="tx1"/>
                </a:solidFill>
                <a:latin typeface="+mn-lt"/>
                <a:ea typeface="+mn-ea"/>
                <a:cs typeface="+mn-cs"/>
                <a:hlinkClick r:id="rId5" tooltip="Management"/>
              </a:rPr>
              <a:t>Management</a:t>
            </a:r>
            <a:r>
              <a:rPr lang="en-US" sz="1200" b="0" i="0" kern="1200" dirty="0" smtClean="0">
                <a:solidFill>
                  <a:schemeClr val="tx1"/>
                </a:solidFill>
                <a:latin typeface="+mn-lt"/>
                <a:ea typeface="+mn-ea"/>
                <a:cs typeface="+mn-cs"/>
              </a:rPr>
              <a:t> information systems are distinct from other </a:t>
            </a:r>
            <a:r>
              <a:rPr lang="en-US" sz="1200" b="0" i="0" u="none" strike="noStrike" kern="1200" dirty="0" smtClean="0">
                <a:solidFill>
                  <a:schemeClr val="tx1"/>
                </a:solidFill>
                <a:latin typeface="+mn-lt"/>
                <a:ea typeface="+mn-ea"/>
                <a:cs typeface="+mn-cs"/>
                <a:hlinkClick r:id="rId4" tooltip="Information system"/>
              </a:rPr>
              <a:t>information systems</a:t>
            </a:r>
            <a:r>
              <a:rPr lang="en-US" sz="1200" b="0" i="0" kern="1200" dirty="0" smtClean="0">
                <a:solidFill>
                  <a:schemeClr val="tx1"/>
                </a:solidFill>
                <a:latin typeface="+mn-lt"/>
                <a:ea typeface="+mn-ea"/>
                <a:cs typeface="+mn-cs"/>
              </a:rPr>
              <a:t> because they are used to analyze and facilitate strategic and operational activities.</a:t>
            </a:r>
            <a:r>
              <a:rPr lang="en-US" sz="1200" b="0" i="0" u="none" strike="noStrike" kern="1200" baseline="30000" dirty="0" smtClean="0">
                <a:solidFill>
                  <a:schemeClr val="tx1"/>
                </a:solidFill>
                <a:latin typeface="+mn-lt"/>
                <a:ea typeface="+mn-ea"/>
                <a:cs typeface="+mn-cs"/>
                <a:hlinkClick r:id="rId3"/>
              </a:rPr>
              <a:t>[2]</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Academically, the term is commonly used to refer to the study of how individuals, groups, and organizations evaluate, design, implement, manage, and utilize systems to generate information to improve efficiency and effectiveness of decision making, including systems termed </a:t>
            </a:r>
            <a:r>
              <a:rPr lang="en-US" sz="1200" b="0" i="0" u="none" strike="noStrike" kern="1200" dirty="0" smtClean="0">
                <a:solidFill>
                  <a:schemeClr val="tx1"/>
                </a:solidFill>
                <a:latin typeface="+mn-lt"/>
                <a:ea typeface="+mn-ea"/>
                <a:cs typeface="+mn-cs"/>
                <a:hlinkClick r:id="rId6" tooltip="Decision support system"/>
              </a:rPr>
              <a:t>decision support systems</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7" tooltip="Expert system"/>
              </a:rPr>
              <a:t>expert systems</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8" tooltip="Executive information system"/>
              </a:rPr>
              <a:t>executive information systems</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3"/>
              </a:rPr>
              <a:t>[2]</a:t>
            </a:r>
            <a:r>
              <a:rPr lang="en-US" sz="1200" b="0" i="0" kern="1200" dirty="0" smtClean="0">
                <a:solidFill>
                  <a:schemeClr val="tx1"/>
                </a:solidFill>
                <a:latin typeface="+mn-lt"/>
                <a:ea typeface="+mn-ea"/>
                <a:cs typeface="+mn-cs"/>
              </a:rPr>
              <a:t> Most business schools (or colleges of business administration within universities) have an MIS department, alongside departments of </a:t>
            </a:r>
            <a:r>
              <a:rPr lang="en-US" sz="1200" b="0" i="0" u="none" strike="noStrike" kern="1200" dirty="0" smtClean="0">
                <a:solidFill>
                  <a:schemeClr val="tx1"/>
                </a:solidFill>
                <a:latin typeface="+mn-lt"/>
                <a:ea typeface="+mn-ea"/>
                <a:cs typeface="+mn-cs"/>
                <a:hlinkClick r:id="rId9" tooltip="Accounting"/>
              </a:rPr>
              <a:t>accounting</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0" tooltip="Finance"/>
              </a:rPr>
              <a:t>finance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5" tooltip="Management"/>
              </a:rPr>
              <a:t>management</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1" tooltip="Marketing"/>
              </a:rPr>
              <a:t>marketing</a:t>
            </a:r>
            <a:r>
              <a:rPr lang="en-US" sz="1200" b="0" i="0" kern="1200" dirty="0" smtClean="0">
                <a:solidFill>
                  <a:schemeClr val="tx1"/>
                </a:solidFill>
                <a:latin typeface="+mn-lt"/>
                <a:ea typeface="+mn-ea"/>
                <a:cs typeface="+mn-cs"/>
              </a:rPr>
              <a:t>, and sometimes others, and grant degrees (at </a:t>
            </a:r>
            <a:r>
              <a:rPr lang="en-US" sz="1200" b="0" i="0" u="none" strike="noStrike" kern="1200" dirty="0" smtClean="0">
                <a:solidFill>
                  <a:schemeClr val="tx1"/>
                </a:solidFill>
                <a:latin typeface="+mn-lt"/>
                <a:ea typeface="+mn-ea"/>
                <a:cs typeface="+mn-cs"/>
                <a:hlinkClick r:id="rId12" tooltip="Undergrad"/>
              </a:rPr>
              <a:t>undergrad</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13" tooltip="Master's degree"/>
              </a:rPr>
              <a:t>masters</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4" tooltip="PhD"/>
              </a:rPr>
              <a:t>PhD</a:t>
            </a:r>
            <a:r>
              <a:rPr lang="en-US" sz="1200" b="0" i="0" kern="1200" dirty="0" smtClean="0">
                <a:solidFill>
                  <a:schemeClr val="tx1"/>
                </a:solidFill>
                <a:latin typeface="+mn-lt"/>
                <a:ea typeface="+mn-ea"/>
                <a:cs typeface="+mn-cs"/>
              </a:rPr>
              <a:t> levels) in MIS.</a:t>
            </a:r>
          </a:p>
          <a:p>
            <a:endParaRPr lang="en-US" dirty="0"/>
          </a:p>
        </p:txBody>
      </p:sp>
      <p:sp>
        <p:nvSpPr>
          <p:cNvPr id="4" name="Slide Number Placeholder 3"/>
          <p:cNvSpPr>
            <a:spLocks noGrp="1"/>
          </p:cNvSpPr>
          <p:nvPr>
            <p:ph type="sldNum" sz="quarter" idx="10"/>
          </p:nvPr>
        </p:nvSpPr>
        <p:spPr/>
        <p:txBody>
          <a:bodyPr/>
          <a:lstStyle/>
          <a:p>
            <a:fld id="{89993048-2A37-4FA4-B4D1-4C1AE574201F}" type="slidenum">
              <a:rPr lang="en-US" smtClean="0"/>
              <a:pPr/>
              <a:t>2</a:t>
            </a:fld>
            <a:endParaRPr lang="en-US" dirty="0"/>
          </a:p>
        </p:txBody>
      </p:sp>
    </p:spTree>
    <p:extLst>
      <p:ext uri="{BB962C8B-B14F-4D97-AF65-F5344CB8AC3E}">
        <p14:creationId xmlns:p14="http://schemas.microsoft.com/office/powerpoint/2010/main" val="1453031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2CB6F-F4B7-4118-B61D-F59EEC690098}" type="slidenum">
              <a:rPr lang="en-US"/>
              <a:pPr/>
              <a:t>21</a:t>
            </a:fld>
            <a:endParaRPr lang="en-US"/>
          </a:p>
        </p:txBody>
      </p:sp>
      <p:sp>
        <p:nvSpPr>
          <p:cNvPr id="867330" name="Rectangle 2"/>
          <p:cNvSpPr>
            <a:spLocks noGrp="1" noRot="1" noChangeAspect="1" noChangeArrowheads="1" noTextEdit="1"/>
          </p:cNvSpPr>
          <p:nvPr>
            <p:ph type="sldImg"/>
          </p:nvPr>
        </p:nvSpPr>
        <p:spPr bwMode="auto">
          <a:xfrm>
            <a:off x="1146175" y="687388"/>
            <a:ext cx="4567238" cy="3425825"/>
          </a:xfrm>
          <a:prstGeom prst="rect">
            <a:avLst/>
          </a:prstGeom>
          <a:solidFill>
            <a:srgbClr val="FFFFFF"/>
          </a:solidFill>
          <a:ln w="12700" cap="flat">
            <a:solidFill>
              <a:srgbClr val="000000"/>
            </a:solidFill>
            <a:miter lim="800000"/>
            <a:headEnd/>
            <a:tailEnd/>
          </a:ln>
        </p:spPr>
      </p:sp>
      <p:sp>
        <p:nvSpPr>
          <p:cNvPr id="867331" name="Rectangle 3"/>
          <p:cNvSpPr>
            <a:spLocks noGrp="1" noChangeArrowheads="1"/>
          </p:cNvSpPr>
          <p:nvPr>
            <p:ph type="body" idx="1"/>
          </p:nvPr>
        </p:nvSpPr>
        <p:spPr bwMode="auto">
          <a:xfrm>
            <a:off x="914400" y="4341813"/>
            <a:ext cx="5029200" cy="4114800"/>
          </a:xfrm>
          <a:prstGeom prst="rect">
            <a:avLst/>
          </a:prstGeom>
          <a:noFill/>
          <a:ln>
            <a:miter lim="800000"/>
            <a:headEnd/>
            <a:tailEnd/>
          </a:ln>
        </p:spPr>
        <p:txBody>
          <a:bodyPr lIns="92075" tIns="46038" rIns="92075" bIns="46038"/>
          <a:lstStyle/>
          <a:p>
            <a:endParaRPr lang="en-US" dirty="0"/>
          </a:p>
        </p:txBody>
      </p:sp>
    </p:spTree>
    <p:extLst>
      <p:ext uri="{BB962C8B-B14F-4D97-AF65-F5344CB8AC3E}">
        <p14:creationId xmlns:p14="http://schemas.microsoft.com/office/powerpoint/2010/main" val="2146664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9993048-2A37-4FA4-B4D1-4C1AE574201F}" type="slidenum">
              <a:rPr lang="en-US" smtClean="0"/>
              <a:pPr/>
              <a:t>23</a:t>
            </a:fld>
            <a:endParaRPr lang="en-US"/>
          </a:p>
        </p:txBody>
      </p:sp>
    </p:spTree>
    <p:extLst>
      <p:ext uri="{BB962C8B-B14F-4D97-AF65-F5344CB8AC3E}">
        <p14:creationId xmlns:p14="http://schemas.microsoft.com/office/powerpoint/2010/main" val="4145547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A3E157A8-FCFD-4896-A9C6-4558C31E1880}" type="slidenum">
              <a:rPr lang="en-US"/>
              <a:pPr/>
              <a:t>24</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31746"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31747"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1508"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1750" name="Rectangle 6"/>
          <p:cNvSpPr>
            <a:spLocks noGrp="1" noRot="1" noChangeAspect="1" noChangeArrowheads="1" noTextEdit="1"/>
          </p:cNvSpPr>
          <p:nvPr>
            <p:ph type="sldImg"/>
          </p:nvPr>
        </p:nvSpPr>
        <p:spPr>
          <a:xfrm>
            <a:off x="1150938" y="690563"/>
            <a:ext cx="4556125" cy="3417887"/>
          </a:xfrm>
          <a:ln cap="flat"/>
        </p:spPr>
      </p:sp>
      <p:sp>
        <p:nvSpPr>
          <p:cNvPr id="31751" name="Rectangle 7"/>
          <p:cNvSpPr>
            <a:spLocks noGrp="1" noChangeArrowheads="1"/>
          </p:cNvSpPr>
          <p:nvPr>
            <p:ph type="body" idx="1"/>
          </p:nvPr>
        </p:nvSpPr>
        <p:spPr>
          <a:noFill/>
          <a:ln/>
        </p:spPr>
        <p:txBody>
          <a:bodyPr/>
          <a:lstStyle/>
          <a:p>
            <a:r>
              <a:rPr lang="en-US">
                <a:effectLst>
                  <a:outerShdw blurRad="38100" dist="38100" dir="2700000" algn="tl">
                    <a:srgbClr val="C0C0C0"/>
                  </a:outerShdw>
                </a:effectLst>
              </a:rPr>
              <a:t>Information</a:t>
            </a:r>
            <a:r>
              <a:rPr lang="en-US"/>
              <a:t> systems architecture provides a foundation for organizing the various components of any information system you care to develop.</a:t>
            </a:r>
          </a:p>
          <a:p>
            <a:r>
              <a:rPr lang="en-US">
                <a:effectLst>
                  <a:outerShdw blurRad="38100" dist="38100" dir="2700000" algn="tl">
                    <a:srgbClr val="C0C0C0"/>
                  </a:outerShdw>
                </a:effectLst>
              </a:rPr>
              <a:t>Different</a:t>
            </a:r>
            <a:r>
              <a:rPr lang="en-US"/>
              <a:t> people have different views of the system. Managers, users, and technical specialists each view the system in different ways, and in different levels of detail. We call these people </a:t>
            </a:r>
            <a:r>
              <a:rPr lang="en-US" b="1"/>
              <a:t>stakeholders </a:t>
            </a:r>
            <a:r>
              <a:rPr lang="en-US"/>
              <a:t>in the system. They can be broadly classified into four groups:</a:t>
            </a:r>
          </a:p>
          <a:p>
            <a:pPr marL="685800" lvl="1" indent="-228600">
              <a:buFontTx/>
              <a:buChar char="•"/>
            </a:pPr>
            <a:r>
              <a:rPr lang="en-US" b="1">
                <a:latin typeface="Book Antiqua" pitchFamily="18" charset="0"/>
              </a:rPr>
              <a:t>System owners</a:t>
            </a:r>
            <a:r>
              <a:rPr lang="en-US">
                <a:latin typeface="Book Antiqua" pitchFamily="18" charset="0"/>
              </a:rPr>
              <a:t> pay for the system to be built and maintained. They own the system, set priorities for the system, and determine policies for its use. In some cases, system owners may also be system users.</a:t>
            </a:r>
          </a:p>
          <a:p>
            <a:pPr marL="685800" lvl="1" indent="-228600">
              <a:buFontTx/>
              <a:buChar char="•"/>
            </a:pPr>
            <a:r>
              <a:rPr lang="en-US" b="1">
                <a:latin typeface="Book Antiqua" pitchFamily="18" charset="0"/>
              </a:rPr>
              <a:t>System users</a:t>
            </a:r>
            <a:r>
              <a:rPr lang="en-US">
                <a:latin typeface="Book Antiqua" pitchFamily="18" charset="0"/>
              </a:rPr>
              <a:t> are the people who actually use the system to perform or support the work to be completed. In today’s team-oriented business world, system users frequently work side-by-side with system designers.</a:t>
            </a:r>
          </a:p>
          <a:p>
            <a:pPr marL="685800" lvl="1" indent="-228600">
              <a:buFontTx/>
              <a:buChar char="•"/>
            </a:pPr>
            <a:r>
              <a:rPr lang="en-US" b="1">
                <a:latin typeface="Book Antiqua" pitchFamily="18" charset="0"/>
              </a:rPr>
              <a:t>System designers</a:t>
            </a:r>
            <a:r>
              <a:rPr lang="en-US">
                <a:latin typeface="Book Antiqua" pitchFamily="18" charset="0"/>
              </a:rPr>
              <a:t> are the technical specialists who design the system to meet the users requirements. In many cases, system designers may also be system builders.</a:t>
            </a:r>
          </a:p>
          <a:p>
            <a:pPr marL="685800" lvl="1" indent="-228600">
              <a:buFontTx/>
              <a:buChar char="•"/>
            </a:pPr>
            <a:r>
              <a:rPr lang="en-US" b="1">
                <a:latin typeface="Book Antiqua" pitchFamily="18" charset="0"/>
              </a:rPr>
              <a:t>Systems builders</a:t>
            </a:r>
            <a:r>
              <a:rPr lang="en-US">
                <a:latin typeface="Book Antiqua" pitchFamily="18" charset="0"/>
              </a:rPr>
              <a:t> are the technical specialists who construct, test, and deliver the system into operation.</a:t>
            </a:r>
          </a:p>
        </p:txBody>
      </p:sp>
      <p:sp>
        <p:nvSpPr>
          <p:cNvPr id="31752"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42</a:t>
            </a:r>
          </a:p>
        </p:txBody>
      </p:sp>
    </p:spTree>
    <p:extLst>
      <p:ext uri="{BB962C8B-B14F-4D97-AF65-F5344CB8AC3E}">
        <p14:creationId xmlns:p14="http://schemas.microsoft.com/office/powerpoint/2010/main" val="34166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8FF28567-FA15-429F-839F-306E6C02D1F8}" type="slidenum">
              <a:rPr lang="en-US"/>
              <a:pPr/>
              <a:t>25</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33794"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33795"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3556"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3798" name="Rectangle 6"/>
          <p:cNvSpPr>
            <a:spLocks noGrp="1" noRot="1" noChangeAspect="1" noChangeArrowheads="1" noTextEdit="1"/>
          </p:cNvSpPr>
          <p:nvPr>
            <p:ph type="sldImg"/>
          </p:nvPr>
        </p:nvSpPr>
        <p:spPr>
          <a:xfrm>
            <a:off x="1150938" y="690563"/>
            <a:ext cx="4556125" cy="3417887"/>
          </a:xfrm>
          <a:ln cap="flat"/>
        </p:spPr>
      </p:sp>
      <p:sp>
        <p:nvSpPr>
          <p:cNvPr id="33799" name="Rectangle 7"/>
          <p:cNvSpPr>
            <a:spLocks noGrp="1" noChangeArrowheads="1"/>
          </p:cNvSpPr>
          <p:nvPr>
            <p:ph type="body" idx="1"/>
          </p:nvPr>
        </p:nvSpPr>
        <p:spPr>
          <a:noFill/>
          <a:ln/>
        </p:spPr>
        <p:txBody>
          <a:bodyPr/>
          <a:lstStyle/>
          <a:p>
            <a:r>
              <a:rPr lang="en-US">
                <a:effectLst>
                  <a:outerShdw blurRad="38100" dist="38100" dir="2700000" algn="tl">
                    <a:srgbClr val="C0C0C0"/>
                  </a:outerShdw>
                </a:effectLst>
                <a:latin typeface="Book Antiqua" pitchFamily="18" charset="0"/>
              </a:rPr>
              <a:t>Figure</a:t>
            </a:r>
            <a:r>
              <a:rPr lang="en-US">
                <a:latin typeface="Book Antiqua" pitchFamily="18" charset="0"/>
              </a:rPr>
              <a:t> 2.2  </a:t>
            </a:r>
            <a:r>
              <a:rPr lang="en-US" i="1">
                <a:latin typeface="Book Antiqua" pitchFamily="18" charset="0"/>
              </a:rPr>
              <a:t>Information System Perspectives</a:t>
            </a:r>
          </a:p>
          <a:p>
            <a:r>
              <a:rPr lang="en-US">
                <a:effectLst>
                  <a:outerShdw blurRad="38100" dist="38100" dir="2700000" algn="tl">
                    <a:srgbClr val="C0C0C0"/>
                  </a:outerShdw>
                </a:effectLst>
              </a:rPr>
              <a:t>Each</a:t>
            </a:r>
            <a:r>
              <a:rPr lang="en-US"/>
              <a:t> group of stakeholders is afforded one row in our information systems framework. Furthermore, each row has its own </a:t>
            </a:r>
            <a:r>
              <a:rPr lang="en-US" b="1"/>
              <a:t>perspective</a:t>
            </a:r>
            <a:r>
              <a:rPr lang="en-US"/>
              <a:t> or view of the information system.</a:t>
            </a:r>
          </a:p>
        </p:txBody>
      </p:sp>
      <p:sp>
        <p:nvSpPr>
          <p:cNvPr id="33800"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42 &amp; 44</a:t>
            </a:r>
          </a:p>
        </p:txBody>
      </p:sp>
    </p:spTree>
    <p:extLst>
      <p:ext uri="{BB962C8B-B14F-4D97-AF65-F5344CB8AC3E}">
        <p14:creationId xmlns:p14="http://schemas.microsoft.com/office/powerpoint/2010/main" val="208152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7AC42B05-BD8D-4189-B174-D783DD6855B2}" type="slidenum">
              <a:rPr lang="en-US"/>
              <a:pPr/>
              <a:t>26</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35842"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35843"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4580"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5846" name="Rectangle 6"/>
          <p:cNvSpPr>
            <a:spLocks noGrp="1" noRot="1" noChangeAspect="1" noChangeArrowheads="1" noTextEdit="1"/>
          </p:cNvSpPr>
          <p:nvPr>
            <p:ph type="sldImg"/>
          </p:nvPr>
        </p:nvSpPr>
        <p:spPr>
          <a:xfrm>
            <a:off x="1150938" y="690563"/>
            <a:ext cx="4556125" cy="3417887"/>
          </a:xfrm>
          <a:ln cap="flat"/>
        </p:spPr>
      </p:sp>
      <p:sp>
        <p:nvSpPr>
          <p:cNvPr id="35847" name="Rectangle 7"/>
          <p:cNvSpPr>
            <a:spLocks noGrp="1" noChangeArrowheads="1"/>
          </p:cNvSpPr>
          <p:nvPr>
            <p:ph type="body" idx="1"/>
          </p:nvPr>
        </p:nvSpPr>
        <p:spPr>
          <a:noFill/>
          <a:ln/>
        </p:spPr>
        <p:txBody>
          <a:bodyPr/>
          <a:lstStyle/>
          <a:p>
            <a:r>
              <a:rPr lang="en-US">
                <a:effectLst>
                  <a:outerShdw blurRad="38100" dist="38100" dir="2700000" algn="tl">
                    <a:srgbClr val="C0C0C0"/>
                  </a:outerShdw>
                </a:effectLst>
              </a:rPr>
              <a:t>All</a:t>
            </a:r>
            <a:r>
              <a:rPr lang="en-US"/>
              <a:t> participants in the information systems game share one thing in common,  they are what the U.S. Department of Labor now calls information workers.</a:t>
            </a:r>
          </a:p>
          <a:p>
            <a:r>
              <a:rPr lang="en-US">
                <a:effectLst>
                  <a:outerShdw blurRad="38100" dist="38100" dir="2700000" algn="tl">
                    <a:srgbClr val="C0C0C0"/>
                  </a:outerShdw>
                </a:effectLst>
              </a:rPr>
              <a:t>Today</a:t>
            </a:r>
            <a:r>
              <a:rPr lang="en-US"/>
              <a:t>, more than 60 percent of the U.S. labor force is involved in the production, distribution, and usage of information. </a:t>
            </a:r>
          </a:p>
          <a:p>
            <a:r>
              <a:rPr lang="en-US">
                <a:effectLst>
                  <a:outerShdw blurRad="38100" dist="38100" dir="2700000" algn="tl">
                    <a:srgbClr val="C0C0C0"/>
                  </a:outerShdw>
                </a:effectLst>
              </a:rPr>
              <a:t>For</a:t>
            </a:r>
            <a:r>
              <a:rPr lang="en-US"/>
              <a:t> any system, large or small, there will be one or more system owners.</a:t>
            </a:r>
          </a:p>
          <a:p>
            <a:r>
              <a:rPr lang="en-US">
                <a:effectLst>
                  <a:outerShdw blurRad="38100" dist="38100" dir="2700000" algn="tl">
                    <a:srgbClr val="C0C0C0"/>
                  </a:outerShdw>
                </a:effectLst>
              </a:rPr>
              <a:t>System </a:t>
            </a:r>
            <a:r>
              <a:rPr lang="en-US"/>
              <a:t>owners usually come from the ranks of management. For medium-to-large information systems, the owners are usually middle or executive managers. For smaller systems, the owners may be middle managers or supervisors. For personal information systems, the owner and user are the same person. </a:t>
            </a:r>
          </a:p>
          <a:p>
            <a:r>
              <a:rPr lang="en-US">
                <a:effectLst>
                  <a:outerShdw blurRad="38100" dist="38100" dir="2700000" algn="tl">
                    <a:srgbClr val="C0C0C0"/>
                  </a:outerShdw>
                </a:effectLst>
              </a:rPr>
              <a:t>System</a:t>
            </a:r>
            <a:r>
              <a:rPr lang="en-US"/>
              <a:t> owners tend to think in very general terms, not in details.</a:t>
            </a:r>
          </a:p>
          <a:p>
            <a:r>
              <a:rPr lang="en-US">
                <a:effectLst>
                  <a:outerShdw blurRad="38100" dist="38100" dir="2700000" algn="tl">
                    <a:srgbClr val="C0C0C0"/>
                  </a:outerShdw>
                </a:effectLst>
              </a:rPr>
              <a:t>System</a:t>
            </a:r>
            <a:r>
              <a:rPr lang="en-US"/>
              <a:t> owners tend to be the least interested (or impressed) with the technology used in any information system. They are concerned with the ‘value’ returned by the system. Value is measured in different ways.</a:t>
            </a:r>
          </a:p>
          <a:p>
            <a:pPr marL="685800" lvl="1" indent="-228600">
              <a:buFontTx/>
              <a:buChar char="•"/>
            </a:pPr>
            <a:r>
              <a:rPr lang="en-US"/>
              <a:t>What is the </a:t>
            </a:r>
            <a:r>
              <a:rPr lang="en-US" i="1"/>
              <a:t>purpose</a:t>
            </a:r>
            <a:r>
              <a:rPr lang="en-US"/>
              <a:t> of the system? </a:t>
            </a:r>
          </a:p>
          <a:p>
            <a:pPr marL="685800" lvl="1" indent="-228600">
              <a:buFontTx/>
              <a:buChar char="•"/>
            </a:pPr>
            <a:r>
              <a:rPr lang="en-US"/>
              <a:t>What is the vision of the system – goals and objectives? </a:t>
            </a:r>
          </a:p>
          <a:p>
            <a:pPr marL="685800" lvl="1" indent="-228600">
              <a:buFontTx/>
              <a:buChar char="•"/>
            </a:pPr>
            <a:r>
              <a:rPr lang="en-US"/>
              <a:t>How much will the system cost to build? </a:t>
            </a:r>
          </a:p>
          <a:p>
            <a:pPr marL="685800" lvl="1" indent="-228600">
              <a:buFontTx/>
              <a:buChar char="•"/>
            </a:pPr>
            <a:r>
              <a:rPr lang="en-US"/>
              <a:t>How much will the system cost to operate? </a:t>
            </a:r>
          </a:p>
          <a:p>
            <a:pPr marL="685800" lvl="1" indent="-228600">
              <a:buFontTx/>
              <a:buChar char="•"/>
            </a:pPr>
            <a:r>
              <a:rPr lang="en-US"/>
              <a:t>Will those costs be offset by measurable benefits? </a:t>
            </a:r>
          </a:p>
          <a:p>
            <a:pPr marL="685800" lvl="1" indent="-228600">
              <a:buFontTx/>
              <a:buChar char="•"/>
            </a:pPr>
            <a:r>
              <a:rPr lang="en-US"/>
              <a:t>What about intangible benefits?</a:t>
            </a:r>
          </a:p>
        </p:txBody>
      </p:sp>
      <p:sp>
        <p:nvSpPr>
          <p:cNvPr id="35848"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42-45</a:t>
            </a:r>
          </a:p>
        </p:txBody>
      </p:sp>
    </p:spTree>
    <p:extLst>
      <p:ext uri="{BB962C8B-B14F-4D97-AF65-F5344CB8AC3E}">
        <p14:creationId xmlns:p14="http://schemas.microsoft.com/office/powerpoint/2010/main" val="19878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BE0CB18D-AC7E-42B6-B8FD-59FB3D50F44B}" type="slidenum">
              <a:rPr lang="en-US"/>
              <a:pPr/>
              <a:t>27</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37890"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37891"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5604"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7894" name="Rectangle 6"/>
          <p:cNvSpPr>
            <a:spLocks noGrp="1" noRot="1" noChangeAspect="1" noChangeArrowheads="1" noTextEdit="1"/>
          </p:cNvSpPr>
          <p:nvPr>
            <p:ph type="sldImg"/>
          </p:nvPr>
        </p:nvSpPr>
        <p:spPr>
          <a:xfrm>
            <a:off x="1150938" y="690563"/>
            <a:ext cx="4556125" cy="3417887"/>
          </a:xfrm>
          <a:ln cap="flat"/>
        </p:spPr>
      </p:sp>
      <p:sp>
        <p:nvSpPr>
          <p:cNvPr id="37895" name="Rectangle 7"/>
          <p:cNvSpPr>
            <a:spLocks noGrp="1" noChangeArrowheads="1"/>
          </p:cNvSpPr>
          <p:nvPr>
            <p:ph type="body" idx="1"/>
          </p:nvPr>
        </p:nvSpPr>
        <p:spPr>
          <a:noFill/>
          <a:ln/>
        </p:spPr>
        <p:txBody>
          <a:bodyPr>
            <a:normAutofit lnSpcReduction="10000"/>
          </a:bodyPr>
          <a:lstStyle/>
          <a:p>
            <a:r>
              <a:rPr lang="en-US">
                <a:effectLst>
                  <a:outerShdw blurRad="38100" dist="38100" dir="2700000" algn="tl">
                    <a:srgbClr val="C0C0C0"/>
                  </a:outerShdw>
                </a:effectLst>
              </a:rPr>
              <a:t>System</a:t>
            </a:r>
            <a:r>
              <a:rPr lang="en-US"/>
              <a:t> users make up the vast majority of the information workers in any information system.</a:t>
            </a:r>
          </a:p>
          <a:p>
            <a:pPr>
              <a:spcBef>
                <a:spcPct val="48000"/>
              </a:spcBef>
            </a:pPr>
            <a:r>
              <a:rPr lang="en-US">
                <a:effectLst>
                  <a:outerShdw blurRad="38100" dist="38100" dir="2700000" algn="tl">
                    <a:srgbClr val="C0C0C0"/>
                  </a:outerShdw>
                </a:effectLst>
              </a:rPr>
              <a:t>System</a:t>
            </a:r>
            <a:r>
              <a:rPr lang="en-US"/>
              <a:t> users define (1) the problems to be solved, (2) the opportunities to be exploited, (3) the requirements to be fulfilled, and (4) the business constraints to be imposed by (or for) the information systems. They also tend to be concerned with how easy (or difficult) the system is to learn and use. Unlike system owners, system users tend to be less concerned with costs and benefits of the system. Instead, they are concerned with ‘business requirements’ of the system.</a:t>
            </a:r>
          </a:p>
          <a:p>
            <a:pPr>
              <a:spcBef>
                <a:spcPct val="48000"/>
              </a:spcBef>
            </a:pPr>
            <a:r>
              <a:rPr lang="en-US">
                <a:effectLst>
                  <a:outerShdw blurRad="38100" dist="38100" dir="2700000" algn="tl">
                    <a:srgbClr val="C0C0C0"/>
                  </a:outerShdw>
                </a:effectLst>
              </a:rPr>
              <a:t>Internal</a:t>
            </a:r>
            <a:r>
              <a:rPr lang="en-US"/>
              <a:t> users are employees of the business for which an information system is built. Internal users are the largest class of users and comprise the largest percentage of system users in most businesses. </a:t>
            </a:r>
          </a:p>
          <a:p>
            <a:pPr>
              <a:spcBef>
                <a:spcPct val="48000"/>
              </a:spcBef>
            </a:pPr>
            <a:r>
              <a:rPr lang="en-US">
                <a:effectLst>
                  <a:outerShdw blurRad="38100" dist="38100" dir="2700000" algn="tl">
                    <a:srgbClr val="C0C0C0"/>
                  </a:outerShdw>
                </a:effectLst>
              </a:rPr>
              <a:t>Clerical</a:t>
            </a:r>
            <a:r>
              <a:rPr lang="en-US"/>
              <a:t> and service workers perform most of the day-to-day data processing in the average business. Most of the fundamental data in any business is captured or created by these workers, many of whom perform manual labors in addition to processing of data. Information systems that target these workers tend to focus on transaction processing speed and accuracy.</a:t>
            </a:r>
          </a:p>
          <a:p>
            <a:pPr>
              <a:spcBef>
                <a:spcPct val="48000"/>
              </a:spcBef>
            </a:pPr>
            <a:r>
              <a:rPr lang="en-US">
                <a:effectLst>
                  <a:outerShdw blurRad="38100" dist="38100" dir="2700000" algn="tl">
                    <a:srgbClr val="C0C0C0"/>
                  </a:outerShdw>
                </a:effectLst>
              </a:rPr>
              <a:t>Technical</a:t>
            </a:r>
            <a:r>
              <a:rPr lang="en-US"/>
              <a:t> and professional staff consists largely of business and industrial specialists who perform highly skilled and specialized work. Their work is based on well-defined bodies of knowledge; hence, they are sometimes called knowledge workers. Information systems that target these knowledge works tend to focus on data analysis as well as generating timely information for problem solving.</a:t>
            </a:r>
          </a:p>
        </p:txBody>
      </p:sp>
      <p:sp>
        <p:nvSpPr>
          <p:cNvPr id="37896"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45</a:t>
            </a:r>
          </a:p>
        </p:txBody>
      </p:sp>
    </p:spTree>
    <p:extLst>
      <p:ext uri="{BB962C8B-B14F-4D97-AF65-F5344CB8AC3E}">
        <p14:creationId xmlns:p14="http://schemas.microsoft.com/office/powerpoint/2010/main" val="138654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2B8A6D1F-B46F-4FF1-BC07-D6F1B9CCF230}" type="slidenum">
              <a:rPr lang="en-US"/>
              <a:pPr/>
              <a:t>28</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39938"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39939"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6628"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39942" name="Rectangle 6"/>
          <p:cNvSpPr>
            <a:spLocks noGrp="1" noRot="1" noChangeAspect="1" noChangeArrowheads="1" noTextEdit="1"/>
          </p:cNvSpPr>
          <p:nvPr>
            <p:ph type="sldImg"/>
          </p:nvPr>
        </p:nvSpPr>
        <p:spPr>
          <a:xfrm>
            <a:off x="1150938" y="690563"/>
            <a:ext cx="4556125" cy="3417887"/>
          </a:xfrm>
          <a:ln cap="flat"/>
        </p:spPr>
      </p:sp>
      <p:sp>
        <p:nvSpPr>
          <p:cNvPr id="39943" name="Rectangle 7"/>
          <p:cNvSpPr>
            <a:spLocks noGrp="1" noChangeArrowheads="1"/>
          </p:cNvSpPr>
          <p:nvPr>
            <p:ph type="body" idx="1"/>
          </p:nvPr>
        </p:nvSpPr>
        <p:spPr>
          <a:noFill/>
          <a:ln/>
        </p:spPr>
        <p:txBody>
          <a:bodyPr>
            <a:normAutofit lnSpcReduction="10000"/>
          </a:bodyPr>
          <a:lstStyle/>
          <a:p>
            <a:pPr>
              <a:spcBef>
                <a:spcPct val="48000"/>
              </a:spcBef>
            </a:pPr>
            <a:r>
              <a:rPr lang="en-US">
                <a:effectLst>
                  <a:outerShdw blurRad="38100" dist="38100" dir="2700000" algn="tl">
                    <a:srgbClr val="C0C0C0"/>
                  </a:outerShdw>
                </a:effectLst>
              </a:rPr>
              <a:t>Supervisors</a:t>
            </a:r>
            <a:r>
              <a:rPr lang="en-US"/>
              <a:t>, middle managers, and executive managers are all decision makers. Supervisors tend to focus on day-to-day management issues. Middle managers are more concerned with tactical, or short-term management plans and problems. Executive managers are concerned with overall business performance, an strategic or long-term planning and problem solving. Information systems for management tend to focus entirely on information access. Managers need the right information at the right time to solve problems and make good decisions.</a:t>
            </a:r>
            <a:endParaRPr lang="en-US">
              <a:effectLst>
                <a:outerShdw blurRad="38100" dist="38100" dir="2700000" algn="tl">
                  <a:srgbClr val="C0C0C0"/>
                </a:outerShdw>
              </a:effectLst>
            </a:endParaRPr>
          </a:p>
          <a:p>
            <a:pPr>
              <a:spcBef>
                <a:spcPct val="48000"/>
              </a:spcBef>
            </a:pPr>
            <a:r>
              <a:rPr lang="en-US">
                <a:effectLst>
                  <a:outerShdw blurRad="38100" dist="38100" dir="2700000" algn="tl">
                    <a:srgbClr val="C0C0C0"/>
                  </a:outerShdw>
                </a:effectLst>
              </a:rPr>
              <a:t>Remote</a:t>
            </a:r>
            <a:r>
              <a:rPr lang="en-US"/>
              <a:t> and mobile users like traditional internal users, they are employees of the business. Unlike traditional internal users, they are geographically separated from the business. An example is the sales and service representatives.</a:t>
            </a:r>
          </a:p>
          <a:p>
            <a:pPr>
              <a:spcBef>
                <a:spcPct val="48000"/>
              </a:spcBef>
            </a:pPr>
            <a:r>
              <a:rPr lang="en-US">
                <a:effectLst>
                  <a:outerShdw blurRad="38100" dist="38100" dir="2700000" algn="tl">
                    <a:srgbClr val="C0C0C0"/>
                  </a:outerShdw>
                </a:effectLst>
              </a:rPr>
              <a:t>Many</a:t>
            </a:r>
            <a:r>
              <a:rPr lang="en-US"/>
              <a:t> business are looking to </a:t>
            </a:r>
            <a:r>
              <a:rPr lang="en-US" b="1"/>
              <a:t>telecommuting</a:t>
            </a:r>
            <a:r>
              <a:rPr lang="en-US"/>
              <a:t> to reduce costs and improve worker productivity. Telecommuting, stated simply, is working from home. There is considerable evidence to suggest that many employees can be just as productive working at home if they can be connected to the company’s information systems through modern telecommunications technology.</a:t>
            </a:r>
          </a:p>
          <a:p>
            <a:pPr>
              <a:spcBef>
                <a:spcPct val="48000"/>
              </a:spcBef>
            </a:pPr>
            <a:r>
              <a:rPr lang="en-US">
                <a:effectLst>
                  <a:outerShdw blurRad="38100" dist="38100" dir="2700000" algn="tl">
                    <a:srgbClr val="C0C0C0"/>
                  </a:outerShdw>
                </a:effectLst>
              </a:rPr>
              <a:t>Businesses</a:t>
            </a:r>
            <a:r>
              <a:rPr lang="en-US"/>
              <a:t> are redesigning their information systems to directly connect to and interoperate with their business and trading partners, suppliers, customers, and even the end consumer. The explosive growth of the Internet for electronic commerce is making the consumer a external user of information systems. Currently, </a:t>
            </a:r>
            <a:r>
              <a:rPr lang="en-US" i="1"/>
              <a:t>World Wide Web </a:t>
            </a:r>
            <a:r>
              <a:rPr lang="en-US"/>
              <a:t>pages on the Internet are mostly used to market information to the end consumer of products. </a:t>
            </a:r>
          </a:p>
        </p:txBody>
      </p:sp>
      <p:sp>
        <p:nvSpPr>
          <p:cNvPr id="39944"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46-47</a:t>
            </a:r>
          </a:p>
        </p:txBody>
      </p:sp>
    </p:spTree>
    <p:extLst>
      <p:ext uri="{BB962C8B-B14F-4D97-AF65-F5344CB8AC3E}">
        <p14:creationId xmlns:p14="http://schemas.microsoft.com/office/powerpoint/2010/main" val="715750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Grp="1" noChangeArrowheads="1"/>
          </p:cNvSpPr>
          <p:nvPr>
            <p:ph type="sldNum" sz="quarter" idx="5"/>
          </p:nvPr>
        </p:nvSpPr>
        <p:spPr>
          <a:ln/>
        </p:spPr>
        <p:txBody>
          <a:bodyPr/>
          <a:lstStyle/>
          <a:p>
            <a:fld id="{023802F9-54EB-4EDC-8BBD-70F903623C20}" type="slidenum">
              <a:rPr lang="en-US"/>
              <a:pPr/>
              <a:t>29</a:t>
            </a:fld>
            <a:endParaRPr lang="en-US"/>
          </a:p>
        </p:txBody>
      </p:sp>
      <p:grpSp>
        <p:nvGrpSpPr>
          <p:cNvPr id="2" name="Group 5"/>
          <p:cNvGrpSpPr>
            <a:grpSpLocks/>
          </p:cNvGrpSpPr>
          <p:nvPr/>
        </p:nvGrpSpPr>
        <p:grpSpPr bwMode="auto">
          <a:xfrm>
            <a:off x="5867400" y="1845245"/>
            <a:ext cx="915988" cy="1884774"/>
            <a:chOff x="3696" y="1167"/>
            <a:chExt cx="577" cy="1192"/>
          </a:xfrm>
        </p:grpSpPr>
        <p:sp>
          <p:nvSpPr>
            <p:cNvPr id="46082" name="Rectangle 2"/>
            <p:cNvSpPr>
              <a:spLocks noChangeArrowheads="1"/>
            </p:cNvSpPr>
            <p:nvPr/>
          </p:nvSpPr>
          <p:spPr bwMode="auto">
            <a:xfrm>
              <a:off x="3700" y="1167"/>
              <a:ext cx="568" cy="119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46083" name="Object 3"/>
            <p:cNvGraphicFramePr>
              <a:graphicFrameLocks/>
            </p:cNvGraphicFramePr>
            <p:nvPr/>
          </p:nvGraphicFramePr>
          <p:xfrm>
            <a:off x="3696" y="1233"/>
            <a:ext cx="577" cy="890"/>
          </p:xfrm>
          <a:graphic>
            <a:graphicData uri="http://schemas.openxmlformats.org/presentationml/2006/ole">
              <mc:AlternateContent xmlns:mc="http://schemas.openxmlformats.org/markup-compatibility/2006">
                <mc:Choice xmlns:v="urn:schemas-microsoft-com:vml" Requires="v">
                  <p:oleObj spid="_x0000_s28676" name="WordArt 3.0" r:id="rId4" imgW="6095880" imgH="4063680" progId="">
                    <p:embed/>
                  </p:oleObj>
                </mc:Choice>
                <mc:Fallback>
                  <p:oleObj name="WordArt 3.0" r:id="rId4" imgW="6095880" imgH="40636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33"/>
                          <a:ext cx="577"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Line 4"/>
            <p:cNvSpPr>
              <a:spLocks noChangeShapeType="1"/>
            </p:cNvSpPr>
            <p:nvPr/>
          </p:nvSpPr>
          <p:spPr bwMode="auto">
            <a:xfrm>
              <a:off x="3696" y="2171"/>
              <a:ext cx="57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46086" name="Rectangle 6"/>
          <p:cNvSpPr>
            <a:spLocks noGrp="1" noRot="1" noChangeAspect="1" noChangeArrowheads="1" noTextEdit="1"/>
          </p:cNvSpPr>
          <p:nvPr>
            <p:ph type="sldImg"/>
          </p:nvPr>
        </p:nvSpPr>
        <p:spPr>
          <a:xfrm>
            <a:off x="1150938" y="690563"/>
            <a:ext cx="4556125" cy="3417887"/>
          </a:xfrm>
          <a:ln cap="flat"/>
        </p:spPr>
      </p:sp>
      <p:sp>
        <p:nvSpPr>
          <p:cNvPr id="46087" name="Rectangle 7"/>
          <p:cNvSpPr>
            <a:spLocks noGrp="1" noChangeArrowheads="1"/>
          </p:cNvSpPr>
          <p:nvPr>
            <p:ph type="body" idx="1"/>
          </p:nvPr>
        </p:nvSpPr>
        <p:spPr>
          <a:noFill/>
          <a:ln/>
        </p:spPr>
        <p:txBody>
          <a:bodyPr/>
          <a:lstStyle/>
          <a:p>
            <a:pPr>
              <a:spcBef>
                <a:spcPct val="48000"/>
              </a:spcBef>
            </a:pPr>
            <a:r>
              <a:rPr lang="en-US">
                <a:effectLst>
                  <a:outerShdw blurRad="38100" dist="38100" dir="2700000" algn="tl">
                    <a:srgbClr val="C0C0C0"/>
                  </a:outerShdw>
                </a:effectLst>
              </a:rPr>
              <a:t>Other</a:t>
            </a:r>
            <a:r>
              <a:rPr lang="en-US"/>
              <a:t> technical specialists may also be involved, such as systems programmers, database programmers, network administrators, and microcomputer software specialists.</a:t>
            </a:r>
          </a:p>
        </p:txBody>
      </p:sp>
      <p:sp>
        <p:nvSpPr>
          <p:cNvPr id="46088" name="Rectangle 8"/>
          <p:cNvSpPr>
            <a:spLocks noChangeArrowheads="1"/>
          </p:cNvSpPr>
          <p:nvPr/>
        </p:nvSpPr>
        <p:spPr bwMode="auto">
          <a:xfrm>
            <a:off x="5867400" y="3432755"/>
            <a:ext cx="914400" cy="308419"/>
          </a:xfrm>
          <a:prstGeom prst="rect">
            <a:avLst/>
          </a:prstGeom>
          <a:noFill/>
          <a:ln w="9525">
            <a:noFill/>
            <a:miter lim="800000"/>
            <a:headEnd/>
            <a:tailEnd/>
          </a:ln>
          <a:effectLst/>
        </p:spPr>
        <p:txBody>
          <a:bodyPr lIns="92075" tIns="46038" rIns="92075" bIns="46038">
            <a:spAutoFit/>
          </a:bodyPr>
          <a:lstStyle/>
          <a:p>
            <a:pPr algn="ctr">
              <a:spcBef>
                <a:spcPct val="50000"/>
              </a:spcBef>
            </a:pPr>
            <a:r>
              <a:rPr lang="en-US" sz="1400" b="1"/>
              <a:t>47</a:t>
            </a:r>
          </a:p>
        </p:txBody>
      </p:sp>
    </p:spTree>
    <p:extLst>
      <p:ext uri="{BB962C8B-B14F-4D97-AF65-F5344CB8AC3E}">
        <p14:creationId xmlns:p14="http://schemas.microsoft.com/office/powerpoint/2010/main" val="261434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FED1A-25A1-4B67-8270-17AF3F61EEA1}" type="slidenum">
              <a:rPr lang="en-US"/>
              <a:pPr/>
              <a:t>8</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sz="1200" b="0" i="0" kern="1200" dirty="0" smtClean="0">
                <a:solidFill>
                  <a:schemeClr val="tx1"/>
                </a:solidFill>
                <a:latin typeface="+mn-lt"/>
                <a:ea typeface="+mn-ea"/>
                <a:cs typeface="+mn-cs"/>
              </a:rPr>
              <a:t>Information technology can be considered as a subset of information systems. It deals with the technology part of any information system, and as such deals with hardware, servers, operating systems and software etc.</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Read more: </a:t>
            </a:r>
            <a:r>
              <a:rPr lang="en-US" sz="1200" b="0" i="0" u="none" strike="noStrike" kern="1200" dirty="0" smtClean="0">
                <a:solidFill>
                  <a:schemeClr val="tx1"/>
                </a:solidFill>
                <a:latin typeface="+mn-lt"/>
                <a:ea typeface="+mn-ea"/>
                <a:cs typeface="+mn-cs"/>
                <a:hlinkClick r:id="rId3"/>
              </a:rPr>
              <a:t>http://www.differencebetween.com/difference-between-information-systems-and-vs-information-technology/#ixzz2SbLET5Wm</a:t>
            </a:r>
            <a:endParaRPr lang="en-US" dirty="0"/>
          </a:p>
        </p:txBody>
      </p:sp>
    </p:spTree>
    <p:extLst>
      <p:ext uri="{BB962C8B-B14F-4D97-AF65-F5344CB8AC3E}">
        <p14:creationId xmlns:p14="http://schemas.microsoft.com/office/powerpoint/2010/main" val="416393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4949B-8E73-4D63-A3E4-2CEFE79A2FCB}" type="slidenum">
              <a:rPr lang="en-US"/>
              <a:pPr/>
              <a:t>9</a:t>
            </a:fld>
            <a:endParaRPr lang="en-US"/>
          </a:p>
        </p:txBody>
      </p:sp>
      <p:sp>
        <p:nvSpPr>
          <p:cNvPr id="58370" name="Rectangle 2050"/>
          <p:cNvSpPr>
            <a:spLocks noGrp="1" noRot="1" noChangeAspect="1" noChangeArrowheads="1" noTextEdit="1"/>
          </p:cNvSpPr>
          <p:nvPr>
            <p:ph type="sldImg"/>
          </p:nvPr>
        </p:nvSpPr>
        <p:spPr>
          <a:ln/>
        </p:spPr>
      </p:sp>
      <p:sp>
        <p:nvSpPr>
          <p:cNvPr id="58371" name="Rectangle 2051"/>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800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93048-2A37-4FA4-B4D1-4C1AE574201F}" type="slidenum">
              <a:rPr lang="en-US" smtClean="0"/>
              <a:pPr/>
              <a:t>13</a:t>
            </a:fld>
            <a:endParaRPr lang="en-US"/>
          </a:p>
        </p:txBody>
      </p:sp>
    </p:spTree>
    <p:extLst>
      <p:ext uri="{BB962C8B-B14F-4D97-AF65-F5344CB8AC3E}">
        <p14:creationId xmlns:p14="http://schemas.microsoft.com/office/powerpoint/2010/main" val="309855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87D7B-4733-49A8-9AF8-B7C321680789}" type="slidenum">
              <a:rPr lang="en-US"/>
              <a:pPr/>
              <a:t>15</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839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55264D-49EB-4456-8152-112E2EC0AB74}" type="slidenum">
              <a:rPr lang="en-US"/>
              <a:pPr/>
              <a:t>16</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427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302EB-91F0-4B99-A84C-A4987E66DD73}" type="slidenum">
              <a:rPr lang="en-US"/>
              <a:pPr/>
              <a:t>17</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560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ADAB7-8E86-45A2-8E2C-19417A5F852A}" type="slidenum">
              <a:rPr lang="en-US"/>
              <a:pPr/>
              <a:t>18</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z="1200" b="0" i="0" kern="1200" dirty="0" smtClean="0">
                <a:solidFill>
                  <a:schemeClr val="tx1"/>
                </a:solidFill>
                <a:latin typeface="+mn-lt"/>
                <a:ea typeface="+mn-ea"/>
                <a:cs typeface="+mn-cs"/>
              </a:rPr>
              <a:t>Some common examples of MIS output are reports </a:t>
            </a:r>
            <a:r>
              <a:rPr lang="en-US" sz="1200" b="0" i="0" kern="1200" dirty="0" err="1" smtClean="0">
                <a:solidFill>
                  <a:schemeClr val="tx1"/>
                </a:solidFill>
                <a:latin typeface="+mn-lt"/>
                <a:ea typeface="+mn-ea"/>
                <a:cs typeface="+mn-cs"/>
              </a:rPr>
              <a:t>onsales</a:t>
            </a:r>
            <a:r>
              <a:rPr lang="en-US" sz="1200" b="0" i="0" kern="1200" dirty="0" smtClean="0">
                <a:solidFill>
                  <a:schemeClr val="tx1"/>
                </a:solidFill>
                <a:latin typeface="+mn-lt"/>
                <a:ea typeface="+mn-ea"/>
                <a:cs typeface="+mn-cs"/>
              </a:rPr>
              <a:t>, stock, inventory, payroll</a:t>
            </a:r>
            <a:endParaRPr lang="en-US" dirty="0"/>
          </a:p>
        </p:txBody>
      </p:sp>
    </p:spTree>
    <p:extLst>
      <p:ext uri="{BB962C8B-B14F-4D97-AF65-F5344CB8AC3E}">
        <p14:creationId xmlns:p14="http://schemas.microsoft.com/office/powerpoint/2010/main" val="32159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04C67-7D14-441B-A172-C705D94DD766}" type="slidenum">
              <a:rPr lang="en-US"/>
              <a:pPr/>
              <a:t>19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smtClean="0"/>
              <a:t>DSS: Decision Support System</a:t>
            </a:r>
          </a:p>
          <a:p>
            <a:r>
              <a:rPr lang="en-US" dirty="0" smtClean="0"/>
              <a:t>MIS: Management Information System</a:t>
            </a:r>
            <a:endParaRPr lang="en-US" dirty="0"/>
          </a:p>
        </p:txBody>
      </p:sp>
    </p:spTree>
    <p:extLst>
      <p:ext uri="{BB962C8B-B14F-4D97-AF65-F5344CB8AC3E}">
        <p14:creationId xmlns:p14="http://schemas.microsoft.com/office/powerpoint/2010/main" val="244266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4/25/2013</a:t>
            </a:r>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4/25/2013</a:t>
            </a:r>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4/25/2013</a:t>
            </a:r>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4/25/2013</a:t>
            </a:r>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4/25/2013</a:t>
            </a:r>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4/25/2013</a:t>
            </a:r>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4/25/2013</a:t>
            </a:r>
            <a:endParaRPr lang="en-US"/>
          </a:p>
        </p:txBody>
      </p:sp>
      <p:sp>
        <p:nvSpPr>
          <p:cNvPr id="8" name="Footer Placeholder 7"/>
          <p:cNvSpPr>
            <a:spLocks noGrp="1"/>
          </p:cNvSpPr>
          <p:nvPr>
            <p:ph type="ftr" sz="quarter" idx="11"/>
          </p:nvPr>
        </p:nvSpPr>
        <p:spPr/>
        <p:txBody>
          <a:bodyPr/>
          <a:lstStyle/>
          <a:p>
            <a:r>
              <a:rPr lang="en-US" smtClean="0"/>
              <a:t>Pushpa Thapa, KEC</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4/25/2013</a:t>
            </a:r>
            <a:endParaRPr lang="en-US"/>
          </a:p>
        </p:txBody>
      </p:sp>
      <p:sp>
        <p:nvSpPr>
          <p:cNvPr id="4" name="Footer Placeholder 3"/>
          <p:cNvSpPr>
            <a:spLocks noGrp="1"/>
          </p:cNvSpPr>
          <p:nvPr>
            <p:ph type="ftr" sz="quarter" idx="11"/>
          </p:nvPr>
        </p:nvSpPr>
        <p:spPr/>
        <p:txBody>
          <a:bodyPr/>
          <a:lstStyle/>
          <a:p>
            <a:r>
              <a:rPr lang="en-US" smtClean="0"/>
              <a:t>Pushpa Thapa, KEC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4/25/2013</a:t>
            </a:r>
            <a:endParaRPr lang="en-US"/>
          </a:p>
        </p:txBody>
      </p:sp>
      <p:sp>
        <p:nvSpPr>
          <p:cNvPr id="3" name="Footer Placeholder 2"/>
          <p:cNvSpPr>
            <a:spLocks noGrp="1"/>
          </p:cNvSpPr>
          <p:nvPr>
            <p:ph type="ftr" sz="quarter" idx="11"/>
          </p:nvPr>
        </p:nvSpPr>
        <p:spPr/>
        <p:txBody>
          <a:bodyPr/>
          <a:lstStyle/>
          <a:p>
            <a:r>
              <a:rPr lang="en-US" smtClean="0"/>
              <a:t>Pushpa Thapa, KEC</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4/25/2013</a:t>
            </a:r>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4/25/2013</a:t>
            </a:r>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4/25/2013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Pushpa Thapa, KEC</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p:txBody>
          <a:bodyPr>
            <a:normAutofit/>
          </a:bodyPr>
          <a:lstStyle/>
          <a:p>
            <a:r>
              <a:rPr lang="en-US" sz="4800" dirty="0" smtClean="0">
                <a:solidFill>
                  <a:schemeClr val="tx1"/>
                </a:solidFill>
              </a:rPr>
              <a:t>Information System</a:t>
            </a:r>
            <a:endParaRPr lang="en-US" sz="4800"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err="1" smtClean="0"/>
              <a:t>Pushpa</a:t>
            </a:r>
            <a:r>
              <a:rPr lang="en-US" smtClean="0"/>
              <a:t> Thapa, KEC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Data Processing: 1950s-1960s</a:t>
            </a:r>
            <a:endParaRPr lang="en-US" dirty="0"/>
          </a:p>
        </p:txBody>
      </p:sp>
      <p:sp>
        <p:nvSpPr>
          <p:cNvPr id="7" name="Content Placeholder 6"/>
          <p:cNvSpPr>
            <a:spLocks noGrp="1"/>
          </p:cNvSpPr>
          <p:nvPr>
            <p:ph idx="1"/>
          </p:nvPr>
        </p:nvSpPr>
        <p:spPr/>
        <p:txBody>
          <a:bodyPr>
            <a:normAutofit/>
          </a:bodyPr>
          <a:lstStyle/>
          <a:p>
            <a:pPr algn="just">
              <a:buNone/>
            </a:pPr>
            <a:r>
              <a:rPr lang="en-US" dirty="0" smtClean="0"/>
              <a:t>The first business application of computers (in the mid- 1950s) performed repetitive, high-volume, transaction-computing tasks. The computers "crunched numbers” summarizing and organizing transactions and data in the accounting, finance, and human resources areas. Such systems are generally called transaction processing systems (TPSs)</a:t>
            </a:r>
          </a:p>
          <a:p>
            <a:pPr>
              <a:buNone/>
            </a:pPr>
            <a:endParaRPr lang="en-US" dirty="0"/>
          </a:p>
        </p:txBody>
      </p:sp>
      <p:sp>
        <p:nvSpPr>
          <p:cNvPr id="3" name="Footer Placeholder 2"/>
          <p:cNvSpPr>
            <a:spLocks noGrp="1"/>
          </p:cNvSpPr>
          <p:nvPr>
            <p:ph type="ftr" sz="quarter" idx="11"/>
          </p:nvPr>
        </p:nvSpPr>
        <p:spPr/>
        <p:txBody>
          <a:bodyPr/>
          <a:lstStyle/>
          <a:p>
            <a:r>
              <a:rPr lang="en-US" smtClean="0"/>
              <a:t>Pushpa Thapa, KEC</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Reporting: 1960s-1970s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Management Information Systems (MISs): these systems access, organize, summarize and display information for supporting routine decision making in the functional areas. Office Automation Systems( OASs): such as word processing systems were developed to    support office and clerical workers.</a:t>
            </a:r>
          </a:p>
          <a:p>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support: 1970s-1980s</a:t>
            </a:r>
            <a:endParaRPr lang="en-US" dirty="0"/>
          </a:p>
        </p:txBody>
      </p:sp>
      <p:sp>
        <p:nvSpPr>
          <p:cNvPr id="3" name="Content Placeholder 2"/>
          <p:cNvSpPr>
            <a:spLocks noGrp="1"/>
          </p:cNvSpPr>
          <p:nvPr>
            <p:ph idx="1"/>
          </p:nvPr>
        </p:nvSpPr>
        <p:spPr/>
        <p:txBody>
          <a:bodyPr/>
          <a:lstStyle/>
          <a:p>
            <a:pPr>
              <a:buNone/>
            </a:pPr>
            <a:r>
              <a:rPr lang="en-US" dirty="0" smtClean="0"/>
              <a:t>Decision Support Systems: were developed to provide computer based support for complex, non-routine decision.</a:t>
            </a:r>
          </a:p>
          <a:p>
            <a:pPr>
              <a:buNone/>
            </a:pPr>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Strategic and End User Support: 1980s-1990s</a:t>
            </a:r>
            <a:endParaRPr lang="en-US" dirty="0"/>
          </a:p>
        </p:txBody>
      </p:sp>
      <p:sp>
        <p:nvSpPr>
          <p:cNvPr id="3" name="Content Placeholder 2"/>
          <p:cNvSpPr>
            <a:spLocks noGrp="1"/>
          </p:cNvSpPr>
          <p:nvPr>
            <p:ph idx="1"/>
          </p:nvPr>
        </p:nvSpPr>
        <p:spPr>
          <a:xfrm>
            <a:off x="505838" y="1624012"/>
            <a:ext cx="8229600" cy="4525963"/>
          </a:xfrm>
        </p:spPr>
        <p:txBody>
          <a:bodyPr>
            <a:normAutofit fontScale="85000" lnSpcReduction="10000"/>
          </a:bodyPr>
          <a:lstStyle/>
          <a:p>
            <a:r>
              <a:rPr lang="en-US" dirty="0" smtClean="0"/>
              <a:t>The use or development of information systems by the principal users of the systems’ outputs, such as analysts, managers, and other professionals.</a:t>
            </a:r>
          </a:p>
          <a:p>
            <a:r>
              <a:rPr lang="en-US" dirty="0" smtClean="0"/>
              <a:t> Intelligent Support System (ISSs): Include expert systems which provide the stored knowledge of experts to non-experts, and a new type of intelligent system with machine- learning capabilities that can learn from historical cases.</a:t>
            </a:r>
          </a:p>
          <a:p>
            <a:r>
              <a:rPr lang="en-US" dirty="0" smtClean="0"/>
              <a:t>   Knowledge </a:t>
            </a:r>
            <a:r>
              <a:rPr lang="en-US" dirty="0" smtClean="0"/>
              <a:t>Management Systems: Support the creating, gathering, organizing, integrating and disseminating of organizational knowledge.</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Global Internetworking: 1990s-2000s</a:t>
            </a:r>
            <a:endParaRPr lang="en-US" dirty="0"/>
          </a:p>
        </p:txBody>
      </p:sp>
      <p:sp>
        <p:nvSpPr>
          <p:cNvPr id="3" name="Content Placeholder 2"/>
          <p:cNvSpPr>
            <a:spLocks noGrp="1"/>
          </p:cNvSpPr>
          <p:nvPr>
            <p:ph idx="1"/>
          </p:nvPr>
        </p:nvSpPr>
        <p:spPr/>
        <p:txBody>
          <a:bodyPr/>
          <a:lstStyle/>
          <a:p>
            <a:pPr algn="just"/>
            <a:r>
              <a:rPr lang="en-US" smtClean="0"/>
              <a:t>  Mobile </a:t>
            </a:r>
            <a:r>
              <a:rPr lang="en-US" dirty="0" smtClean="0"/>
              <a:t>Computing: Information systems that support employees who are working with customers or business partners outside the physical boundaries of their company; can be done over wire or wireless networks.</a:t>
            </a:r>
          </a:p>
          <a:p>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0"/>
            <a:ext cx="7772400" cy="914400"/>
          </a:xfrm>
        </p:spPr>
        <p:txBody>
          <a:bodyPr/>
          <a:lstStyle/>
          <a:p>
            <a:r>
              <a:rPr lang="en-US">
                <a:cs typeface="Times New Roman" charset="0"/>
              </a:rPr>
              <a:t>Classification of  IS</a:t>
            </a:r>
            <a:endParaRPr lang="en-US"/>
          </a:p>
        </p:txBody>
      </p:sp>
      <p:sp>
        <p:nvSpPr>
          <p:cNvPr id="35844" name="Rectangle 4"/>
          <p:cNvSpPr>
            <a:spLocks noChangeArrowheads="1"/>
          </p:cNvSpPr>
          <p:nvPr/>
        </p:nvSpPr>
        <p:spPr bwMode="auto">
          <a:xfrm>
            <a:off x="3276600" y="990600"/>
            <a:ext cx="2819400" cy="1066800"/>
          </a:xfrm>
          <a:prstGeom prst="rect">
            <a:avLst/>
          </a:prstGeom>
          <a:noFill/>
          <a:ln w="9525">
            <a:solidFill>
              <a:schemeClr val="tx1"/>
            </a:solidFill>
            <a:miter lim="800000"/>
            <a:headEnd/>
            <a:tailEnd/>
          </a:ln>
          <a:effectLst/>
        </p:spPr>
        <p:txBody>
          <a:bodyPr wrap="none" anchor="ctr"/>
          <a:lstStyle/>
          <a:p>
            <a:endParaRPr lang="en-US"/>
          </a:p>
        </p:txBody>
      </p:sp>
      <p:sp>
        <p:nvSpPr>
          <p:cNvPr id="35847" name="Rectangle 7"/>
          <p:cNvSpPr>
            <a:spLocks noChangeArrowheads="1"/>
          </p:cNvSpPr>
          <p:nvPr/>
        </p:nvSpPr>
        <p:spPr bwMode="auto">
          <a:xfrm>
            <a:off x="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48" name="Rectangle 8"/>
          <p:cNvSpPr>
            <a:spLocks noChangeArrowheads="1"/>
          </p:cNvSpPr>
          <p:nvPr/>
        </p:nvSpPr>
        <p:spPr bwMode="auto">
          <a:xfrm>
            <a:off x="152400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49" name="Rectangle 9"/>
          <p:cNvSpPr>
            <a:spLocks noChangeArrowheads="1"/>
          </p:cNvSpPr>
          <p:nvPr/>
        </p:nvSpPr>
        <p:spPr bwMode="auto">
          <a:xfrm>
            <a:off x="304800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50" name="Rectangle 10"/>
          <p:cNvSpPr>
            <a:spLocks noChangeArrowheads="1"/>
          </p:cNvSpPr>
          <p:nvPr/>
        </p:nvSpPr>
        <p:spPr bwMode="auto">
          <a:xfrm>
            <a:off x="480060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51" name="Rectangle 11"/>
          <p:cNvSpPr>
            <a:spLocks noChangeArrowheads="1"/>
          </p:cNvSpPr>
          <p:nvPr/>
        </p:nvSpPr>
        <p:spPr bwMode="auto">
          <a:xfrm>
            <a:off x="624840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52" name="Rectangle 12"/>
          <p:cNvSpPr>
            <a:spLocks noChangeArrowheads="1"/>
          </p:cNvSpPr>
          <p:nvPr/>
        </p:nvSpPr>
        <p:spPr bwMode="auto">
          <a:xfrm>
            <a:off x="7772400" y="4724400"/>
            <a:ext cx="1371600" cy="838200"/>
          </a:xfrm>
          <a:prstGeom prst="rect">
            <a:avLst/>
          </a:prstGeom>
          <a:noFill/>
          <a:ln w="9525">
            <a:solidFill>
              <a:schemeClr val="tx1"/>
            </a:solidFill>
            <a:miter lim="800000"/>
            <a:headEnd/>
            <a:tailEnd/>
          </a:ln>
          <a:effectLst/>
        </p:spPr>
        <p:txBody>
          <a:bodyPr wrap="none" anchor="ctr"/>
          <a:lstStyle/>
          <a:p>
            <a:endParaRPr lang="en-US"/>
          </a:p>
        </p:txBody>
      </p:sp>
      <p:sp>
        <p:nvSpPr>
          <p:cNvPr id="35854" name="Text Box 14"/>
          <p:cNvSpPr txBox="1">
            <a:spLocks noChangeArrowheads="1"/>
          </p:cNvSpPr>
          <p:nvPr/>
        </p:nvSpPr>
        <p:spPr bwMode="auto">
          <a:xfrm>
            <a:off x="3352800" y="1066800"/>
            <a:ext cx="2743200" cy="457200"/>
          </a:xfrm>
          <a:prstGeom prst="rect">
            <a:avLst/>
          </a:prstGeom>
          <a:noFill/>
          <a:ln w="9525">
            <a:noFill/>
            <a:miter lim="800000"/>
            <a:headEnd/>
            <a:tailEnd/>
          </a:ln>
          <a:effectLst/>
        </p:spPr>
        <p:txBody>
          <a:bodyPr>
            <a:spAutoFit/>
          </a:bodyPr>
          <a:lstStyle/>
          <a:p>
            <a:pPr>
              <a:spcBef>
                <a:spcPct val="50000"/>
              </a:spcBef>
            </a:pPr>
            <a:r>
              <a:rPr lang="en-US"/>
              <a:t>Information Systems</a:t>
            </a:r>
          </a:p>
        </p:txBody>
      </p:sp>
      <p:sp>
        <p:nvSpPr>
          <p:cNvPr id="35857" name="Text Box 17"/>
          <p:cNvSpPr txBox="1">
            <a:spLocks noChangeArrowheads="1"/>
          </p:cNvSpPr>
          <p:nvPr/>
        </p:nvSpPr>
        <p:spPr bwMode="auto">
          <a:xfrm>
            <a:off x="1143000" y="2743200"/>
            <a:ext cx="2514600" cy="822325"/>
          </a:xfrm>
          <a:prstGeom prst="rect">
            <a:avLst/>
          </a:prstGeom>
          <a:noFill/>
          <a:ln w="9525">
            <a:noFill/>
            <a:miter lim="800000"/>
            <a:headEnd/>
            <a:tailEnd/>
          </a:ln>
          <a:effectLst/>
        </p:spPr>
        <p:txBody>
          <a:bodyPr>
            <a:spAutoFit/>
          </a:bodyPr>
          <a:lstStyle/>
          <a:p>
            <a:pPr>
              <a:spcBef>
                <a:spcPct val="50000"/>
              </a:spcBef>
            </a:pPr>
            <a:r>
              <a:rPr lang="en-US"/>
              <a:t>Operations Support System</a:t>
            </a:r>
          </a:p>
        </p:txBody>
      </p:sp>
      <p:sp>
        <p:nvSpPr>
          <p:cNvPr id="35862" name="Rectangle 22"/>
          <p:cNvSpPr>
            <a:spLocks noChangeArrowheads="1"/>
          </p:cNvSpPr>
          <p:nvPr/>
        </p:nvSpPr>
        <p:spPr bwMode="auto">
          <a:xfrm>
            <a:off x="1066800" y="2743200"/>
            <a:ext cx="2286000" cy="1143000"/>
          </a:xfrm>
          <a:prstGeom prst="rect">
            <a:avLst/>
          </a:prstGeom>
          <a:noFill/>
          <a:ln w="9525">
            <a:solidFill>
              <a:schemeClr val="tx1"/>
            </a:solidFill>
            <a:miter lim="800000"/>
            <a:headEnd/>
            <a:tailEnd/>
          </a:ln>
          <a:effectLst/>
        </p:spPr>
        <p:txBody>
          <a:bodyPr wrap="none" anchor="ctr"/>
          <a:lstStyle/>
          <a:p>
            <a:endParaRPr lang="en-US"/>
          </a:p>
        </p:txBody>
      </p:sp>
      <p:sp>
        <p:nvSpPr>
          <p:cNvPr id="35863" name="Rectangle 23"/>
          <p:cNvSpPr>
            <a:spLocks noChangeArrowheads="1"/>
          </p:cNvSpPr>
          <p:nvPr/>
        </p:nvSpPr>
        <p:spPr bwMode="auto">
          <a:xfrm>
            <a:off x="5867400" y="2743200"/>
            <a:ext cx="2286000" cy="1143000"/>
          </a:xfrm>
          <a:prstGeom prst="rect">
            <a:avLst/>
          </a:prstGeom>
          <a:noFill/>
          <a:ln w="9525">
            <a:solidFill>
              <a:schemeClr val="tx1"/>
            </a:solidFill>
            <a:miter lim="800000"/>
            <a:headEnd/>
            <a:tailEnd/>
          </a:ln>
          <a:effectLst/>
        </p:spPr>
        <p:txBody>
          <a:bodyPr wrap="none" anchor="ctr"/>
          <a:lstStyle/>
          <a:p>
            <a:endParaRPr lang="en-US"/>
          </a:p>
        </p:txBody>
      </p:sp>
      <p:sp>
        <p:nvSpPr>
          <p:cNvPr id="35864" name="Text Box 24"/>
          <p:cNvSpPr txBox="1">
            <a:spLocks noChangeArrowheads="1"/>
          </p:cNvSpPr>
          <p:nvPr/>
        </p:nvSpPr>
        <p:spPr bwMode="auto">
          <a:xfrm>
            <a:off x="5943600" y="2895600"/>
            <a:ext cx="2362200" cy="822325"/>
          </a:xfrm>
          <a:prstGeom prst="rect">
            <a:avLst/>
          </a:prstGeom>
          <a:noFill/>
          <a:ln w="9525">
            <a:noFill/>
            <a:miter lim="800000"/>
            <a:headEnd/>
            <a:tailEnd/>
          </a:ln>
          <a:effectLst/>
        </p:spPr>
        <p:txBody>
          <a:bodyPr>
            <a:spAutoFit/>
          </a:bodyPr>
          <a:lstStyle/>
          <a:p>
            <a:pPr>
              <a:spcBef>
                <a:spcPct val="50000"/>
              </a:spcBef>
            </a:pPr>
            <a:r>
              <a:rPr lang="en-US"/>
              <a:t>Management Support System</a:t>
            </a:r>
          </a:p>
        </p:txBody>
      </p:sp>
      <p:sp>
        <p:nvSpPr>
          <p:cNvPr id="35865" name="Text Box 25"/>
          <p:cNvSpPr txBox="1">
            <a:spLocks noChangeArrowheads="1"/>
          </p:cNvSpPr>
          <p:nvPr/>
        </p:nvSpPr>
        <p:spPr bwMode="auto">
          <a:xfrm>
            <a:off x="0" y="4724400"/>
            <a:ext cx="1600200" cy="825500"/>
          </a:xfrm>
          <a:prstGeom prst="rect">
            <a:avLst/>
          </a:prstGeom>
          <a:noFill/>
          <a:ln w="9525">
            <a:noFill/>
            <a:miter lim="800000"/>
            <a:headEnd/>
            <a:tailEnd/>
          </a:ln>
          <a:effectLst/>
        </p:spPr>
        <p:txBody>
          <a:bodyPr>
            <a:spAutoFit/>
          </a:bodyPr>
          <a:lstStyle/>
          <a:p>
            <a:pPr>
              <a:spcBef>
                <a:spcPct val="50000"/>
              </a:spcBef>
            </a:pPr>
            <a:r>
              <a:rPr lang="en-US" sz="1600"/>
              <a:t>Transaction processing systems</a:t>
            </a:r>
          </a:p>
        </p:txBody>
      </p:sp>
      <p:sp>
        <p:nvSpPr>
          <p:cNvPr id="35866" name="Text Box 26"/>
          <p:cNvSpPr txBox="1">
            <a:spLocks noChangeArrowheads="1"/>
          </p:cNvSpPr>
          <p:nvPr/>
        </p:nvSpPr>
        <p:spPr bwMode="auto">
          <a:xfrm>
            <a:off x="1447800" y="4724401"/>
            <a:ext cx="1524000" cy="707886"/>
          </a:xfrm>
          <a:prstGeom prst="rect">
            <a:avLst/>
          </a:prstGeom>
          <a:noFill/>
          <a:ln w="9525">
            <a:noFill/>
            <a:miter lim="800000"/>
            <a:headEnd/>
            <a:tailEnd/>
          </a:ln>
          <a:effectLst/>
        </p:spPr>
        <p:txBody>
          <a:bodyPr wrap="square">
            <a:spAutoFit/>
          </a:bodyPr>
          <a:lstStyle/>
          <a:p>
            <a:pPr>
              <a:spcBef>
                <a:spcPct val="50000"/>
              </a:spcBef>
            </a:pPr>
            <a:r>
              <a:rPr lang="en-US" sz="1600" dirty="0" smtClean="0"/>
              <a:t>Process</a:t>
            </a:r>
          </a:p>
          <a:p>
            <a:pPr>
              <a:spcBef>
                <a:spcPct val="50000"/>
              </a:spcBef>
            </a:pPr>
            <a:r>
              <a:rPr lang="en-US" sz="1600" dirty="0" smtClean="0"/>
              <a:t>Control systems</a:t>
            </a:r>
            <a:endParaRPr lang="en-US" sz="1600" dirty="0"/>
          </a:p>
        </p:txBody>
      </p:sp>
      <p:sp>
        <p:nvSpPr>
          <p:cNvPr id="35867" name="Text Box 27"/>
          <p:cNvSpPr txBox="1">
            <a:spLocks noChangeArrowheads="1"/>
          </p:cNvSpPr>
          <p:nvPr/>
        </p:nvSpPr>
        <p:spPr bwMode="auto">
          <a:xfrm>
            <a:off x="3048000" y="4724400"/>
            <a:ext cx="1295400" cy="825500"/>
          </a:xfrm>
          <a:prstGeom prst="rect">
            <a:avLst/>
          </a:prstGeom>
          <a:noFill/>
          <a:ln w="9525">
            <a:noFill/>
            <a:miter lim="800000"/>
            <a:headEnd/>
            <a:tailEnd/>
          </a:ln>
          <a:effectLst/>
        </p:spPr>
        <p:txBody>
          <a:bodyPr>
            <a:spAutoFit/>
          </a:bodyPr>
          <a:lstStyle/>
          <a:p>
            <a:pPr>
              <a:spcBef>
                <a:spcPct val="50000"/>
              </a:spcBef>
            </a:pPr>
            <a:r>
              <a:rPr lang="en-US" sz="1600"/>
              <a:t>Office automation systems</a:t>
            </a:r>
          </a:p>
        </p:txBody>
      </p:sp>
      <p:sp>
        <p:nvSpPr>
          <p:cNvPr id="35868" name="Text Box 28"/>
          <p:cNvSpPr txBox="1">
            <a:spLocks noChangeArrowheads="1"/>
          </p:cNvSpPr>
          <p:nvPr/>
        </p:nvSpPr>
        <p:spPr bwMode="auto">
          <a:xfrm>
            <a:off x="4876800" y="4800600"/>
            <a:ext cx="1295400" cy="825500"/>
          </a:xfrm>
          <a:prstGeom prst="rect">
            <a:avLst/>
          </a:prstGeom>
          <a:noFill/>
          <a:ln w="9525">
            <a:noFill/>
            <a:miter lim="800000"/>
            <a:headEnd/>
            <a:tailEnd/>
          </a:ln>
          <a:effectLst/>
        </p:spPr>
        <p:txBody>
          <a:bodyPr>
            <a:spAutoFit/>
          </a:bodyPr>
          <a:lstStyle/>
          <a:p>
            <a:pPr>
              <a:spcBef>
                <a:spcPct val="50000"/>
              </a:spcBef>
            </a:pPr>
            <a:r>
              <a:rPr lang="en-US" sz="1600"/>
              <a:t>Management information systems</a:t>
            </a:r>
          </a:p>
        </p:txBody>
      </p:sp>
      <p:sp>
        <p:nvSpPr>
          <p:cNvPr id="35869" name="Text Box 29"/>
          <p:cNvSpPr txBox="1">
            <a:spLocks noChangeArrowheads="1"/>
          </p:cNvSpPr>
          <p:nvPr/>
        </p:nvSpPr>
        <p:spPr bwMode="auto">
          <a:xfrm>
            <a:off x="6324600" y="4724400"/>
            <a:ext cx="1143000" cy="825500"/>
          </a:xfrm>
          <a:prstGeom prst="rect">
            <a:avLst/>
          </a:prstGeom>
          <a:noFill/>
          <a:ln w="9525">
            <a:noFill/>
            <a:miter lim="800000"/>
            <a:headEnd/>
            <a:tailEnd/>
          </a:ln>
          <a:effectLst/>
        </p:spPr>
        <p:txBody>
          <a:bodyPr>
            <a:spAutoFit/>
          </a:bodyPr>
          <a:lstStyle/>
          <a:p>
            <a:pPr>
              <a:spcBef>
                <a:spcPct val="50000"/>
              </a:spcBef>
            </a:pPr>
            <a:r>
              <a:rPr lang="en-US" sz="1600"/>
              <a:t>Decision support systems</a:t>
            </a:r>
          </a:p>
        </p:txBody>
      </p:sp>
      <p:sp>
        <p:nvSpPr>
          <p:cNvPr id="35870" name="Text Box 30"/>
          <p:cNvSpPr txBox="1">
            <a:spLocks noChangeArrowheads="1"/>
          </p:cNvSpPr>
          <p:nvPr/>
        </p:nvSpPr>
        <p:spPr bwMode="auto">
          <a:xfrm>
            <a:off x="7848600" y="4724400"/>
            <a:ext cx="1295400" cy="825500"/>
          </a:xfrm>
          <a:prstGeom prst="rect">
            <a:avLst/>
          </a:prstGeom>
          <a:noFill/>
          <a:ln w="9525">
            <a:noFill/>
            <a:miter lim="800000"/>
            <a:headEnd/>
            <a:tailEnd/>
          </a:ln>
          <a:effectLst/>
        </p:spPr>
        <p:txBody>
          <a:bodyPr>
            <a:spAutoFit/>
          </a:bodyPr>
          <a:lstStyle/>
          <a:p>
            <a:pPr>
              <a:spcBef>
                <a:spcPct val="50000"/>
              </a:spcBef>
            </a:pPr>
            <a:r>
              <a:rPr lang="en-US" sz="1600"/>
              <a:t>Executive information systems</a:t>
            </a:r>
          </a:p>
        </p:txBody>
      </p:sp>
      <p:sp>
        <p:nvSpPr>
          <p:cNvPr id="35871" name="Line 31"/>
          <p:cNvSpPr>
            <a:spLocks noChangeShapeType="1"/>
          </p:cNvSpPr>
          <p:nvPr/>
        </p:nvSpPr>
        <p:spPr bwMode="auto">
          <a:xfrm>
            <a:off x="2057400" y="2362200"/>
            <a:ext cx="5029200" cy="0"/>
          </a:xfrm>
          <a:prstGeom prst="line">
            <a:avLst/>
          </a:prstGeom>
          <a:noFill/>
          <a:ln w="9525">
            <a:solidFill>
              <a:schemeClr val="tx1"/>
            </a:solidFill>
            <a:round/>
            <a:headEnd/>
            <a:tailEnd/>
          </a:ln>
          <a:effectLst/>
        </p:spPr>
        <p:txBody>
          <a:bodyPr/>
          <a:lstStyle/>
          <a:p>
            <a:endParaRPr lang="en-US"/>
          </a:p>
        </p:txBody>
      </p:sp>
      <p:sp>
        <p:nvSpPr>
          <p:cNvPr id="35872" name="Line 32"/>
          <p:cNvSpPr>
            <a:spLocks noChangeShapeType="1"/>
          </p:cNvSpPr>
          <p:nvPr/>
        </p:nvSpPr>
        <p:spPr bwMode="auto">
          <a:xfrm>
            <a:off x="2057400" y="2362200"/>
            <a:ext cx="0" cy="381000"/>
          </a:xfrm>
          <a:prstGeom prst="line">
            <a:avLst/>
          </a:prstGeom>
          <a:noFill/>
          <a:ln w="9525">
            <a:solidFill>
              <a:schemeClr val="tx1"/>
            </a:solidFill>
            <a:round/>
            <a:headEnd/>
            <a:tailEnd/>
          </a:ln>
          <a:effectLst/>
        </p:spPr>
        <p:txBody>
          <a:bodyPr/>
          <a:lstStyle/>
          <a:p>
            <a:endParaRPr lang="en-US"/>
          </a:p>
        </p:txBody>
      </p:sp>
      <p:sp>
        <p:nvSpPr>
          <p:cNvPr id="35873" name="Line 33"/>
          <p:cNvSpPr>
            <a:spLocks noChangeShapeType="1"/>
          </p:cNvSpPr>
          <p:nvPr/>
        </p:nvSpPr>
        <p:spPr bwMode="auto">
          <a:xfrm>
            <a:off x="7086600" y="2362200"/>
            <a:ext cx="0" cy="0"/>
          </a:xfrm>
          <a:prstGeom prst="line">
            <a:avLst/>
          </a:prstGeom>
          <a:noFill/>
          <a:ln w="9525">
            <a:solidFill>
              <a:schemeClr val="tx1"/>
            </a:solidFill>
            <a:round/>
            <a:headEnd/>
            <a:tailEnd/>
          </a:ln>
          <a:effectLst/>
        </p:spPr>
        <p:txBody>
          <a:bodyPr/>
          <a:lstStyle/>
          <a:p>
            <a:endParaRPr lang="en-US"/>
          </a:p>
        </p:txBody>
      </p:sp>
      <p:sp>
        <p:nvSpPr>
          <p:cNvPr id="35876" name="Line 36"/>
          <p:cNvSpPr>
            <a:spLocks noChangeShapeType="1"/>
          </p:cNvSpPr>
          <p:nvPr/>
        </p:nvSpPr>
        <p:spPr bwMode="auto">
          <a:xfrm>
            <a:off x="7086600" y="2362200"/>
            <a:ext cx="0" cy="304800"/>
          </a:xfrm>
          <a:prstGeom prst="line">
            <a:avLst/>
          </a:prstGeom>
          <a:noFill/>
          <a:ln w="9525">
            <a:solidFill>
              <a:schemeClr val="tx1"/>
            </a:solidFill>
            <a:round/>
            <a:headEnd/>
            <a:tailEnd/>
          </a:ln>
          <a:effectLst/>
        </p:spPr>
        <p:txBody>
          <a:bodyPr/>
          <a:lstStyle/>
          <a:p>
            <a:endParaRPr lang="en-US"/>
          </a:p>
        </p:txBody>
      </p:sp>
      <p:sp>
        <p:nvSpPr>
          <p:cNvPr id="35879" name="Line 39"/>
          <p:cNvSpPr>
            <a:spLocks noChangeShapeType="1"/>
          </p:cNvSpPr>
          <p:nvPr/>
        </p:nvSpPr>
        <p:spPr bwMode="auto">
          <a:xfrm>
            <a:off x="4648200" y="2057400"/>
            <a:ext cx="0" cy="304800"/>
          </a:xfrm>
          <a:prstGeom prst="line">
            <a:avLst/>
          </a:prstGeom>
          <a:noFill/>
          <a:ln w="9525">
            <a:solidFill>
              <a:schemeClr val="tx1"/>
            </a:solidFill>
            <a:round/>
            <a:headEnd/>
            <a:tailEnd/>
          </a:ln>
          <a:effectLst/>
        </p:spPr>
        <p:txBody>
          <a:bodyPr/>
          <a:lstStyle/>
          <a:p>
            <a:endParaRPr lang="en-US"/>
          </a:p>
        </p:txBody>
      </p:sp>
      <p:sp>
        <p:nvSpPr>
          <p:cNvPr id="35880" name="Line 40"/>
          <p:cNvSpPr>
            <a:spLocks noChangeShapeType="1"/>
          </p:cNvSpPr>
          <p:nvPr/>
        </p:nvSpPr>
        <p:spPr bwMode="auto">
          <a:xfrm>
            <a:off x="457200" y="4267200"/>
            <a:ext cx="3352800" cy="0"/>
          </a:xfrm>
          <a:prstGeom prst="line">
            <a:avLst/>
          </a:prstGeom>
          <a:noFill/>
          <a:ln w="9525">
            <a:solidFill>
              <a:schemeClr val="tx1"/>
            </a:solidFill>
            <a:round/>
            <a:headEnd/>
            <a:tailEnd/>
          </a:ln>
          <a:effectLst/>
        </p:spPr>
        <p:txBody>
          <a:bodyPr/>
          <a:lstStyle/>
          <a:p>
            <a:endParaRPr lang="en-US"/>
          </a:p>
        </p:txBody>
      </p:sp>
      <p:sp>
        <p:nvSpPr>
          <p:cNvPr id="35881" name="Line 41"/>
          <p:cNvSpPr>
            <a:spLocks noChangeShapeType="1"/>
          </p:cNvSpPr>
          <p:nvPr/>
        </p:nvSpPr>
        <p:spPr bwMode="auto">
          <a:xfrm>
            <a:off x="457200" y="4267200"/>
            <a:ext cx="0" cy="457200"/>
          </a:xfrm>
          <a:prstGeom prst="line">
            <a:avLst/>
          </a:prstGeom>
          <a:noFill/>
          <a:ln w="9525">
            <a:solidFill>
              <a:schemeClr val="tx1"/>
            </a:solidFill>
            <a:round/>
            <a:headEnd/>
            <a:tailEnd/>
          </a:ln>
          <a:effectLst/>
        </p:spPr>
        <p:txBody>
          <a:bodyPr/>
          <a:lstStyle/>
          <a:p>
            <a:endParaRPr lang="en-US"/>
          </a:p>
        </p:txBody>
      </p:sp>
      <p:sp>
        <p:nvSpPr>
          <p:cNvPr id="35882" name="Line 42"/>
          <p:cNvSpPr>
            <a:spLocks noChangeShapeType="1"/>
          </p:cNvSpPr>
          <p:nvPr/>
        </p:nvSpPr>
        <p:spPr bwMode="auto">
          <a:xfrm>
            <a:off x="3810000" y="4267200"/>
            <a:ext cx="0" cy="457200"/>
          </a:xfrm>
          <a:prstGeom prst="line">
            <a:avLst/>
          </a:prstGeom>
          <a:noFill/>
          <a:ln w="9525">
            <a:solidFill>
              <a:schemeClr val="tx1"/>
            </a:solidFill>
            <a:round/>
            <a:headEnd/>
            <a:tailEnd/>
          </a:ln>
          <a:effectLst/>
        </p:spPr>
        <p:txBody>
          <a:bodyPr/>
          <a:lstStyle/>
          <a:p>
            <a:endParaRPr lang="en-US"/>
          </a:p>
        </p:txBody>
      </p:sp>
      <p:sp>
        <p:nvSpPr>
          <p:cNvPr id="35883" name="Line 43"/>
          <p:cNvSpPr>
            <a:spLocks noChangeShapeType="1"/>
          </p:cNvSpPr>
          <p:nvPr/>
        </p:nvSpPr>
        <p:spPr bwMode="auto">
          <a:xfrm>
            <a:off x="2209800" y="3886200"/>
            <a:ext cx="0" cy="838200"/>
          </a:xfrm>
          <a:prstGeom prst="line">
            <a:avLst/>
          </a:prstGeom>
          <a:noFill/>
          <a:ln w="9525">
            <a:solidFill>
              <a:schemeClr val="tx1"/>
            </a:solidFill>
            <a:round/>
            <a:headEnd/>
            <a:tailEnd/>
          </a:ln>
          <a:effectLst/>
        </p:spPr>
        <p:txBody>
          <a:bodyPr/>
          <a:lstStyle/>
          <a:p>
            <a:endParaRPr lang="en-US"/>
          </a:p>
        </p:txBody>
      </p:sp>
      <p:sp>
        <p:nvSpPr>
          <p:cNvPr id="35884" name="Line 44"/>
          <p:cNvSpPr>
            <a:spLocks noChangeShapeType="1"/>
          </p:cNvSpPr>
          <p:nvPr/>
        </p:nvSpPr>
        <p:spPr bwMode="auto">
          <a:xfrm>
            <a:off x="5410200" y="4267200"/>
            <a:ext cx="3124200" cy="0"/>
          </a:xfrm>
          <a:prstGeom prst="line">
            <a:avLst/>
          </a:prstGeom>
          <a:noFill/>
          <a:ln w="9525">
            <a:solidFill>
              <a:schemeClr val="tx1"/>
            </a:solidFill>
            <a:round/>
            <a:headEnd/>
            <a:tailEnd/>
          </a:ln>
          <a:effectLst/>
        </p:spPr>
        <p:txBody>
          <a:bodyPr/>
          <a:lstStyle/>
          <a:p>
            <a:endParaRPr lang="en-US"/>
          </a:p>
        </p:txBody>
      </p:sp>
      <p:sp>
        <p:nvSpPr>
          <p:cNvPr id="35885" name="Line 45"/>
          <p:cNvSpPr>
            <a:spLocks noChangeShapeType="1"/>
          </p:cNvSpPr>
          <p:nvPr/>
        </p:nvSpPr>
        <p:spPr bwMode="auto">
          <a:xfrm>
            <a:off x="5410200" y="4267200"/>
            <a:ext cx="0" cy="457200"/>
          </a:xfrm>
          <a:prstGeom prst="line">
            <a:avLst/>
          </a:prstGeom>
          <a:noFill/>
          <a:ln w="9525">
            <a:solidFill>
              <a:schemeClr val="tx1"/>
            </a:solidFill>
            <a:round/>
            <a:headEnd/>
            <a:tailEnd/>
          </a:ln>
          <a:effectLst/>
        </p:spPr>
        <p:txBody>
          <a:bodyPr/>
          <a:lstStyle/>
          <a:p>
            <a:endParaRPr lang="en-US"/>
          </a:p>
        </p:txBody>
      </p:sp>
      <p:sp>
        <p:nvSpPr>
          <p:cNvPr id="35886" name="Line 46"/>
          <p:cNvSpPr>
            <a:spLocks noChangeShapeType="1"/>
          </p:cNvSpPr>
          <p:nvPr/>
        </p:nvSpPr>
        <p:spPr bwMode="auto">
          <a:xfrm>
            <a:off x="8534400" y="4267200"/>
            <a:ext cx="0" cy="457200"/>
          </a:xfrm>
          <a:prstGeom prst="line">
            <a:avLst/>
          </a:prstGeom>
          <a:noFill/>
          <a:ln w="9525">
            <a:solidFill>
              <a:schemeClr val="tx1"/>
            </a:solidFill>
            <a:round/>
            <a:headEnd/>
            <a:tailEnd/>
          </a:ln>
          <a:effectLst/>
        </p:spPr>
        <p:txBody>
          <a:bodyPr/>
          <a:lstStyle/>
          <a:p>
            <a:endParaRPr lang="en-US"/>
          </a:p>
        </p:txBody>
      </p:sp>
      <p:sp>
        <p:nvSpPr>
          <p:cNvPr id="35887" name="Line 47"/>
          <p:cNvSpPr>
            <a:spLocks noChangeShapeType="1"/>
          </p:cNvSpPr>
          <p:nvPr/>
        </p:nvSpPr>
        <p:spPr bwMode="auto">
          <a:xfrm>
            <a:off x="7010400" y="3886200"/>
            <a:ext cx="0" cy="838200"/>
          </a:xfrm>
          <a:prstGeom prst="line">
            <a:avLst/>
          </a:prstGeom>
          <a:noFill/>
          <a:ln w="9525">
            <a:solidFill>
              <a:schemeClr val="tx1"/>
            </a:solidFill>
            <a:round/>
            <a:headEnd/>
            <a:tailEnd/>
          </a:ln>
          <a:effectLst/>
        </p:spPr>
        <p:txBody>
          <a:bodyPr/>
          <a:lstStyle/>
          <a:p>
            <a:endParaRPr lang="en-US"/>
          </a:p>
        </p:txBody>
      </p:sp>
      <p:sp>
        <p:nvSpPr>
          <p:cNvPr id="35" name="Slide Number Placeholder 34"/>
          <p:cNvSpPr>
            <a:spLocks noGrp="1"/>
          </p:cNvSpPr>
          <p:nvPr>
            <p:ph type="sldNum" sz="quarter" idx="12"/>
          </p:nvPr>
        </p:nvSpPr>
        <p:spPr/>
        <p:txBody>
          <a:bodyPr/>
          <a:lstStyle/>
          <a:p>
            <a:fld id="{B6F15528-21DE-4FAA-801E-634DDDAF4B2B}" type="slidenum">
              <a:rPr lang="en-US" smtClean="0"/>
              <a:pPr/>
              <a:t>15</a:t>
            </a:fld>
            <a:endParaRPr lang="en-US"/>
          </a:p>
        </p:txBody>
      </p:sp>
      <p:sp>
        <p:nvSpPr>
          <p:cNvPr id="36" name="Footer Placeholder 35"/>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381000" y="304800"/>
            <a:ext cx="8458200" cy="7848302"/>
          </a:xfrm>
          <a:prstGeom prst="rect">
            <a:avLst/>
          </a:prstGeom>
          <a:noFill/>
          <a:ln w="9525">
            <a:noFill/>
            <a:miter lim="800000"/>
            <a:headEnd/>
            <a:tailEnd/>
          </a:ln>
          <a:effectLst/>
        </p:spPr>
        <p:txBody>
          <a:bodyPr>
            <a:spAutoFit/>
          </a:bodyPr>
          <a:lstStyle/>
          <a:p>
            <a:pPr marL="495300" indent="-495300">
              <a:spcBef>
                <a:spcPct val="50000"/>
              </a:spcBef>
            </a:pPr>
            <a:r>
              <a:rPr lang="en-US" b="1" dirty="0"/>
              <a:t>1</a:t>
            </a:r>
            <a:r>
              <a:rPr lang="en-US" sz="2400" b="1" dirty="0"/>
              <a:t>. Operations support systems </a:t>
            </a:r>
            <a:r>
              <a:rPr lang="en-US" sz="2400" dirty="0"/>
              <a:t>process data generated by </a:t>
            </a:r>
            <a:r>
              <a:rPr lang="en-US" sz="2400" dirty="0" smtClean="0"/>
              <a:t>business operations</a:t>
            </a:r>
            <a:endParaRPr lang="en-US" sz="2400" dirty="0"/>
          </a:p>
          <a:p>
            <a:pPr marL="495300" indent="-495300">
              <a:spcBef>
                <a:spcPct val="50000"/>
              </a:spcBef>
            </a:pPr>
            <a:r>
              <a:rPr lang="en-US" sz="2400" dirty="0"/>
              <a:t>Major categories are:</a:t>
            </a:r>
          </a:p>
          <a:p>
            <a:pPr marL="495300" indent="-495300">
              <a:spcBef>
                <a:spcPct val="50000"/>
              </a:spcBef>
            </a:pPr>
            <a:r>
              <a:rPr lang="en-US" sz="2400" dirty="0" err="1"/>
              <a:t>i</a:t>
            </a:r>
            <a:r>
              <a:rPr lang="en-US" sz="2400" dirty="0"/>
              <a:t>) Transaction processing systems </a:t>
            </a:r>
          </a:p>
          <a:p>
            <a:pPr marL="495300" indent="-495300">
              <a:spcBef>
                <a:spcPct val="50000"/>
              </a:spcBef>
            </a:pPr>
            <a:r>
              <a:rPr lang="en-US" sz="2400" dirty="0"/>
              <a:t>ii) Process control systems</a:t>
            </a:r>
          </a:p>
          <a:p>
            <a:pPr marL="495300" indent="-495300">
              <a:spcBef>
                <a:spcPct val="50000"/>
              </a:spcBef>
            </a:pPr>
            <a:r>
              <a:rPr lang="en-US" sz="2400" dirty="0"/>
              <a:t>iii) Office automation systems</a:t>
            </a:r>
          </a:p>
          <a:p>
            <a:pPr marL="495300" indent="-495300">
              <a:spcBef>
                <a:spcPct val="50000"/>
              </a:spcBef>
            </a:pPr>
            <a:r>
              <a:rPr lang="en-US" sz="2400" b="1" dirty="0"/>
              <a:t>2. Management Support Systems </a:t>
            </a:r>
            <a:r>
              <a:rPr lang="en-US" sz="2400" dirty="0"/>
              <a:t>provide information and support needed for effective decision making by managers</a:t>
            </a:r>
          </a:p>
          <a:p>
            <a:pPr marL="495300" indent="-495300">
              <a:spcBef>
                <a:spcPct val="50000"/>
              </a:spcBef>
            </a:pPr>
            <a:r>
              <a:rPr lang="en-US" sz="2400" dirty="0"/>
              <a:t>Major categories </a:t>
            </a:r>
            <a:r>
              <a:rPr lang="en-US" sz="2400" dirty="0" smtClean="0"/>
              <a:t>are:</a:t>
            </a:r>
            <a:endParaRPr lang="en-US" sz="2400" dirty="0"/>
          </a:p>
          <a:p>
            <a:pPr marL="495300" indent="-495300">
              <a:spcBef>
                <a:spcPct val="50000"/>
              </a:spcBef>
              <a:buFontTx/>
              <a:buAutoNum type="romanLcParenR"/>
            </a:pPr>
            <a:r>
              <a:rPr lang="en-US" sz="2400" dirty="0"/>
              <a:t>Management Information System</a:t>
            </a:r>
          </a:p>
          <a:p>
            <a:pPr marL="495300" indent="-495300">
              <a:spcBef>
                <a:spcPct val="50000"/>
              </a:spcBef>
              <a:buFontTx/>
              <a:buAutoNum type="romanLcParenR" startAt="2"/>
            </a:pPr>
            <a:r>
              <a:rPr lang="en-US" sz="2400" dirty="0"/>
              <a:t>Decision Support Systems</a:t>
            </a:r>
          </a:p>
          <a:p>
            <a:pPr marL="495300" indent="-495300">
              <a:spcBef>
                <a:spcPct val="50000"/>
              </a:spcBef>
              <a:buFontTx/>
              <a:buAutoNum type="romanLcParenR" startAt="2"/>
            </a:pPr>
            <a:r>
              <a:rPr lang="en-US" sz="2400" dirty="0"/>
              <a:t>Executive Information System</a:t>
            </a:r>
          </a:p>
          <a:p>
            <a:pPr marL="495300" indent="-495300">
              <a:spcBef>
                <a:spcPct val="50000"/>
              </a:spcBef>
              <a:buFontTx/>
              <a:buAutoNum type="romanLcParenR" startAt="2"/>
            </a:pPr>
            <a:endParaRPr lang="en-US" dirty="0"/>
          </a:p>
          <a:p>
            <a:pPr marL="495300" indent="-495300">
              <a:spcBef>
                <a:spcPct val="50000"/>
              </a:spcBef>
            </a:pPr>
            <a:endParaRPr lang="en-US" dirty="0"/>
          </a:p>
          <a:p>
            <a:pPr marL="495300" indent="-495300">
              <a:spcBef>
                <a:spcPct val="50000"/>
              </a:spcBef>
            </a:pPr>
            <a:endParaRPr lang="en-US" dirty="0"/>
          </a:p>
          <a:p>
            <a:pPr marL="495300" indent="-495300">
              <a:spcBef>
                <a:spcPct val="5000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371600" y="685800"/>
            <a:ext cx="5715000" cy="457200"/>
          </a:xfrm>
          <a:prstGeom prst="rect">
            <a:avLst/>
          </a:prstGeom>
          <a:noFill/>
          <a:ln w="12700" cap="sq">
            <a:noFill/>
            <a:miter lim="800000"/>
            <a:headEnd type="none" w="sm" len="sm"/>
            <a:tailEnd type="none" w="sm" len="sm"/>
          </a:ln>
          <a:effectLst/>
        </p:spPr>
        <p:txBody>
          <a:bodyPr>
            <a:spAutoFit/>
          </a:bodyPr>
          <a:lstStyle/>
          <a:p>
            <a:pPr>
              <a:spcBef>
                <a:spcPct val="50000"/>
              </a:spcBef>
            </a:pPr>
            <a:endParaRPr lang="en-US"/>
          </a:p>
        </p:txBody>
      </p:sp>
      <p:sp>
        <p:nvSpPr>
          <p:cNvPr id="92163" name="Text Box 3"/>
          <p:cNvSpPr txBox="1">
            <a:spLocks noChangeArrowheads="1"/>
          </p:cNvSpPr>
          <p:nvPr/>
        </p:nvSpPr>
        <p:spPr bwMode="auto">
          <a:xfrm>
            <a:off x="381000" y="228600"/>
            <a:ext cx="8458200" cy="8596199"/>
          </a:xfrm>
          <a:prstGeom prst="rect">
            <a:avLst/>
          </a:prstGeom>
          <a:noFill/>
          <a:ln w="12700" cap="sq">
            <a:noFill/>
            <a:miter lim="800000"/>
            <a:headEnd type="none" w="sm" len="sm"/>
            <a:tailEnd type="none" w="sm" len="sm"/>
          </a:ln>
          <a:effectLst/>
        </p:spPr>
        <p:txBody>
          <a:bodyPr>
            <a:spAutoFit/>
          </a:bodyPr>
          <a:lstStyle/>
          <a:p>
            <a:pPr marL="457200" indent="-457200">
              <a:spcBef>
                <a:spcPct val="50000"/>
              </a:spcBef>
              <a:buFontTx/>
              <a:buAutoNum type="arabicPeriod"/>
            </a:pPr>
            <a:r>
              <a:rPr lang="en-US" sz="2400" b="1" dirty="0"/>
              <a:t>Operations Support System</a:t>
            </a:r>
          </a:p>
          <a:p>
            <a:pPr marL="457200" indent="-457200">
              <a:spcBef>
                <a:spcPct val="50000"/>
              </a:spcBef>
            </a:pPr>
            <a:r>
              <a:rPr lang="en-US" sz="2400" b="1" dirty="0" err="1"/>
              <a:t>i</a:t>
            </a:r>
            <a:r>
              <a:rPr lang="en-US" sz="2400" b="1" dirty="0"/>
              <a:t>) Transaction processing systems</a:t>
            </a:r>
          </a:p>
          <a:p>
            <a:pPr marL="457200" indent="-457200">
              <a:spcBef>
                <a:spcPct val="50000"/>
              </a:spcBef>
            </a:pPr>
            <a:endParaRPr lang="en-US" sz="2400" b="1" dirty="0"/>
          </a:p>
          <a:p>
            <a:pPr marL="457200" indent="-457200">
              <a:spcBef>
                <a:spcPct val="20000"/>
              </a:spcBef>
              <a:buClr>
                <a:schemeClr val="accent1"/>
              </a:buClr>
              <a:buSzPct val="70000"/>
              <a:buFontTx/>
              <a:buChar char="•"/>
            </a:pPr>
            <a:r>
              <a:rPr lang="en-US" sz="2400" dirty="0"/>
              <a:t> Process business exchanges</a:t>
            </a:r>
          </a:p>
          <a:p>
            <a:pPr marL="457200" indent="-457200">
              <a:spcBef>
                <a:spcPct val="20000"/>
              </a:spcBef>
              <a:buClr>
                <a:schemeClr val="accent1"/>
              </a:buClr>
              <a:buSzPct val="70000"/>
              <a:buFontTx/>
              <a:buChar char="•"/>
            </a:pPr>
            <a:r>
              <a:rPr lang="en-US" sz="2400" dirty="0"/>
              <a:t> Maintain records about the exchanges</a:t>
            </a:r>
          </a:p>
          <a:p>
            <a:pPr marL="457200" indent="-457200">
              <a:spcBef>
                <a:spcPct val="20000"/>
              </a:spcBef>
              <a:buClr>
                <a:schemeClr val="accent1"/>
              </a:buClr>
              <a:buSzPct val="70000"/>
              <a:buFontTx/>
              <a:buChar char="•"/>
            </a:pPr>
            <a:r>
              <a:rPr lang="en-US" sz="2400" dirty="0"/>
              <a:t> Handle routine, yet critical, tasks</a:t>
            </a:r>
          </a:p>
          <a:p>
            <a:pPr marL="457200" indent="-457200">
              <a:spcBef>
                <a:spcPct val="20000"/>
              </a:spcBef>
              <a:buClr>
                <a:schemeClr val="accent1"/>
              </a:buClr>
              <a:buSzPct val="70000"/>
              <a:buFontTx/>
              <a:buChar char="•"/>
            </a:pPr>
            <a:r>
              <a:rPr lang="en-US" sz="2400" dirty="0"/>
              <a:t> Perform simple calculations</a:t>
            </a:r>
          </a:p>
          <a:p>
            <a:pPr marL="457200" indent="-457200">
              <a:spcBef>
                <a:spcPct val="20000"/>
              </a:spcBef>
              <a:buClr>
                <a:schemeClr val="accent1"/>
              </a:buClr>
              <a:buSzPct val="70000"/>
            </a:pPr>
            <a:endParaRPr lang="en-US" sz="2400" dirty="0"/>
          </a:p>
          <a:p>
            <a:pPr marL="457200" indent="-457200">
              <a:spcBef>
                <a:spcPct val="20000"/>
              </a:spcBef>
              <a:buClr>
                <a:schemeClr val="accent1"/>
              </a:buClr>
              <a:buSzPct val="70000"/>
            </a:pPr>
            <a:r>
              <a:rPr lang="en-US" sz="2400" dirty="0"/>
              <a:t>ii) </a:t>
            </a:r>
            <a:r>
              <a:rPr lang="en-US" sz="2400" b="1" dirty="0"/>
              <a:t>Process control systems </a:t>
            </a:r>
            <a:r>
              <a:rPr lang="en-US" sz="2400" dirty="0"/>
              <a:t>monitor and control industrial processes.</a:t>
            </a:r>
          </a:p>
          <a:p>
            <a:pPr marL="457200" indent="-457200">
              <a:spcBef>
                <a:spcPct val="20000"/>
              </a:spcBef>
              <a:buClr>
                <a:schemeClr val="accent1"/>
              </a:buClr>
              <a:buSzPct val="70000"/>
            </a:pPr>
            <a:endParaRPr lang="en-US" sz="2400" dirty="0"/>
          </a:p>
          <a:p>
            <a:pPr marL="457200" indent="-457200">
              <a:spcBef>
                <a:spcPct val="20000"/>
              </a:spcBef>
              <a:buClr>
                <a:schemeClr val="accent1"/>
              </a:buClr>
              <a:buSzPct val="70000"/>
            </a:pPr>
            <a:r>
              <a:rPr lang="en-US" sz="2400" dirty="0"/>
              <a:t>iii) </a:t>
            </a:r>
            <a:r>
              <a:rPr lang="en-US" sz="2400" b="1" dirty="0"/>
              <a:t>Office automation systems </a:t>
            </a:r>
            <a:r>
              <a:rPr lang="en-US" sz="2400" dirty="0"/>
              <a:t>automate office procedures and enhance office communications and productivity.</a:t>
            </a:r>
          </a:p>
          <a:p>
            <a:pPr marL="457200" indent="-457200">
              <a:spcBef>
                <a:spcPct val="20000"/>
              </a:spcBef>
              <a:buClr>
                <a:schemeClr val="accent1"/>
              </a:buClr>
              <a:buSzPct val="70000"/>
            </a:pPr>
            <a:endParaRPr lang="en-US" dirty="0"/>
          </a:p>
          <a:p>
            <a:pPr marL="457200" indent="-457200">
              <a:spcBef>
                <a:spcPct val="20000"/>
              </a:spcBef>
              <a:buClr>
                <a:schemeClr val="accent1"/>
              </a:buClr>
              <a:buSzPct val="70000"/>
            </a:pPr>
            <a:endParaRPr lang="en-US" b="1" dirty="0"/>
          </a:p>
          <a:p>
            <a:pPr marL="457200" indent="-457200">
              <a:spcBef>
                <a:spcPct val="20000"/>
              </a:spcBef>
              <a:buClr>
                <a:schemeClr val="accent1"/>
              </a:buClr>
              <a:buSzPct val="70000"/>
            </a:pPr>
            <a:endParaRPr lang="en-US" b="1" dirty="0"/>
          </a:p>
          <a:p>
            <a:pPr marL="457200" indent="-457200">
              <a:spcBef>
                <a:spcPct val="20000"/>
              </a:spcBef>
              <a:buClr>
                <a:schemeClr val="accent1"/>
              </a:buClr>
              <a:buSzPct val="70000"/>
            </a:pPr>
            <a:endParaRPr lang="en-US" dirty="0"/>
          </a:p>
          <a:p>
            <a:pPr marL="457200" indent="-457200">
              <a:spcBef>
                <a:spcPct val="20000"/>
              </a:spcBef>
              <a:buClr>
                <a:schemeClr val="accent1"/>
              </a:buClr>
              <a:buSzPct val="70000"/>
            </a:pPr>
            <a:endParaRPr lang="en-US" dirty="0"/>
          </a:p>
          <a:p>
            <a:pPr marL="457200" indent="-457200">
              <a:spcBef>
                <a:spcPct val="20000"/>
              </a:spcBef>
              <a:buClr>
                <a:schemeClr val="accent1"/>
              </a:buClr>
              <a:buSzPct val="70000"/>
            </a:pPr>
            <a:endParaRPr lang="en-US" dirty="0"/>
          </a:p>
          <a:p>
            <a:pPr marL="457200" indent="-457200">
              <a:spcBef>
                <a:spcPct val="20000"/>
              </a:spcBef>
              <a:buClr>
                <a:schemeClr val="accent1"/>
              </a:buClr>
              <a:buSzPct val="70000"/>
            </a:pPr>
            <a:endParaRPr lang="en-US" dirty="0"/>
          </a:p>
          <a:p>
            <a:pPr marL="457200" indent="-457200">
              <a:spcBef>
                <a:spcPct val="50000"/>
              </a:spcBef>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228600" y="279400"/>
            <a:ext cx="8458200" cy="5586145"/>
          </a:xfrm>
          <a:prstGeom prst="rect">
            <a:avLst/>
          </a:prstGeom>
          <a:noFill/>
          <a:ln w="12700" cap="sq">
            <a:noFill/>
            <a:miter lim="800000"/>
            <a:headEnd type="none" w="sm" len="sm"/>
            <a:tailEnd type="none" w="sm" len="sm"/>
          </a:ln>
          <a:effectLst/>
        </p:spPr>
        <p:txBody>
          <a:bodyPr>
            <a:spAutoFit/>
          </a:bodyPr>
          <a:lstStyle/>
          <a:p>
            <a:pPr marL="495300" indent="-495300">
              <a:spcBef>
                <a:spcPct val="50000"/>
              </a:spcBef>
            </a:pPr>
            <a:endParaRPr lang="en-US" dirty="0"/>
          </a:p>
          <a:p>
            <a:pPr marL="495300" indent="-495300">
              <a:spcBef>
                <a:spcPct val="50000"/>
              </a:spcBef>
            </a:pPr>
            <a:r>
              <a:rPr lang="en-US" b="1" dirty="0"/>
              <a:t>2</a:t>
            </a:r>
            <a:r>
              <a:rPr lang="en-US" sz="2400" b="1" dirty="0"/>
              <a:t>. Management support systems </a:t>
            </a:r>
            <a:r>
              <a:rPr lang="en-US" sz="2400" dirty="0"/>
              <a:t>provide information and support needed for effective decision making by managers</a:t>
            </a:r>
          </a:p>
          <a:p>
            <a:pPr marL="495300" indent="-495300">
              <a:spcBef>
                <a:spcPct val="50000"/>
              </a:spcBef>
            </a:pPr>
            <a:r>
              <a:rPr lang="en-US" sz="2400" dirty="0"/>
              <a:t>Major categories are:</a:t>
            </a:r>
          </a:p>
          <a:p>
            <a:pPr marL="495300" indent="-495300">
              <a:spcBef>
                <a:spcPct val="50000"/>
              </a:spcBef>
            </a:pPr>
            <a:endParaRPr lang="en-US" sz="2400" b="1" dirty="0"/>
          </a:p>
          <a:p>
            <a:pPr marL="495300" indent="-495300">
              <a:spcBef>
                <a:spcPct val="50000"/>
              </a:spcBef>
              <a:buFontTx/>
              <a:buAutoNum type="romanLcParenR"/>
            </a:pPr>
            <a:r>
              <a:rPr lang="en-US" sz="2400" b="1" dirty="0"/>
              <a:t>Management information systems</a:t>
            </a:r>
          </a:p>
          <a:p>
            <a:pPr marL="495300" indent="-495300">
              <a:spcBef>
                <a:spcPct val="50000"/>
              </a:spcBef>
              <a:buFont typeface="Arial" pitchFamily="34" charset="0"/>
              <a:buChar char="•"/>
            </a:pPr>
            <a:r>
              <a:rPr lang="en-US" sz="2400" dirty="0"/>
              <a:t>Routine information for routine </a:t>
            </a:r>
            <a:r>
              <a:rPr lang="en-US" sz="2400" dirty="0" smtClean="0"/>
              <a:t>decisions</a:t>
            </a:r>
          </a:p>
          <a:p>
            <a:pPr marL="495300" indent="-495300">
              <a:spcBef>
                <a:spcPct val="50000"/>
              </a:spcBef>
              <a:buFont typeface="Arial" pitchFamily="34" charset="0"/>
              <a:buChar char="•"/>
            </a:pPr>
            <a:r>
              <a:rPr lang="en-US" sz="2400" dirty="0" smtClean="0"/>
              <a:t>Operational efficiency</a:t>
            </a:r>
          </a:p>
          <a:p>
            <a:pPr marL="495300" indent="-495300">
              <a:spcBef>
                <a:spcPct val="50000"/>
              </a:spcBef>
              <a:buFont typeface="Arial" pitchFamily="34" charset="0"/>
              <a:buChar char="•"/>
            </a:pPr>
            <a:r>
              <a:rPr lang="en-US" sz="2400" dirty="0" smtClean="0"/>
              <a:t>Use </a:t>
            </a:r>
            <a:r>
              <a:rPr lang="en-US" sz="2400" dirty="0"/>
              <a:t>transaction data as main </a:t>
            </a:r>
            <a:r>
              <a:rPr lang="en-US" sz="2400" dirty="0" smtClean="0"/>
              <a:t>input</a:t>
            </a:r>
          </a:p>
          <a:p>
            <a:pPr marL="495300" indent="-495300">
              <a:spcBef>
                <a:spcPct val="50000"/>
              </a:spcBef>
              <a:buFont typeface="Arial" pitchFamily="34" charset="0"/>
              <a:buChar char="•"/>
            </a:pPr>
            <a:r>
              <a:rPr lang="en-US" sz="2400" dirty="0" smtClean="0"/>
              <a:t>Databases </a:t>
            </a:r>
            <a:r>
              <a:rPr lang="en-US" sz="2400" dirty="0"/>
              <a:t>integrate MIS in different functional areas</a:t>
            </a:r>
          </a:p>
          <a:p>
            <a:pPr marL="495300" indent="-495300">
              <a:spcBef>
                <a:spcPct val="5000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43000" y="1066800"/>
            <a:ext cx="7391400" cy="457200"/>
          </a:xfrm>
          <a:prstGeom prst="rect">
            <a:avLst/>
          </a:prstGeom>
          <a:noFill/>
          <a:ln w="12700" cap="sq">
            <a:noFill/>
            <a:miter lim="800000"/>
            <a:headEnd type="none" w="sm" len="sm"/>
            <a:tailEnd type="none" w="sm" len="sm"/>
          </a:ln>
          <a:effectLst/>
        </p:spPr>
        <p:txBody>
          <a:bodyPr>
            <a:spAutoFit/>
          </a:bodyPr>
          <a:lstStyle/>
          <a:p>
            <a:pPr>
              <a:spcBef>
                <a:spcPct val="50000"/>
              </a:spcBef>
            </a:pPr>
            <a:endParaRPr lang="en-US"/>
          </a:p>
        </p:txBody>
      </p:sp>
      <p:sp>
        <p:nvSpPr>
          <p:cNvPr id="91139" name="Text Box 3"/>
          <p:cNvSpPr txBox="1">
            <a:spLocks noChangeArrowheads="1"/>
          </p:cNvSpPr>
          <p:nvPr/>
        </p:nvSpPr>
        <p:spPr bwMode="auto">
          <a:xfrm>
            <a:off x="381000" y="1295400"/>
            <a:ext cx="8305800" cy="4265783"/>
          </a:xfrm>
          <a:prstGeom prst="rect">
            <a:avLst/>
          </a:prstGeom>
          <a:noFill/>
          <a:ln w="12700" cap="sq">
            <a:noFill/>
            <a:miter lim="800000"/>
            <a:headEnd type="none" w="sm" len="sm"/>
            <a:tailEnd type="none" w="sm" len="sm"/>
          </a:ln>
          <a:effectLst/>
        </p:spPr>
        <p:txBody>
          <a:bodyPr>
            <a:spAutoFit/>
          </a:bodyPr>
          <a:lstStyle/>
          <a:p>
            <a:pPr>
              <a:spcBef>
                <a:spcPct val="50000"/>
              </a:spcBef>
            </a:pPr>
            <a:r>
              <a:rPr lang="en-US" sz="2400" b="1" dirty="0"/>
              <a:t>ii) Decision Support </a:t>
            </a:r>
            <a:r>
              <a:rPr lang="en-US" sz="2400" b="1" dirty="0" smtClean="0"/>
              <a:t>System</a:t>
            </a:r>
          </a:p>
          <a:p>
            <a:pPr>
              <a:spcBef>
                <a:spcPct val="50000"/>
              </a:spcBef>
              <a:buFont typeface="Arial" pitchFamily="34" charset="0"/>
              <a:buChar char="•"/>
            </a:pPr>
            <a:r>
              <a:rPr lang="en-US" sz="2400" dirty="0" smtClean="0">
                <a:latin typeface="Arial" charset="0"/>
              </a:rPr>
              <a:t> </a:t>
            </a:r>
            <a:r>
              <a:rPr lang="en-US" sz="2400" dirty="0"/>
              <a:t>Interactive support for non-routine decisions or </a:t>
            </a:r>
            <a:r>
              <a:rPr lang="en-US" sz="2400" dirty="0" smtClean="0"/>
              <a:t>problem</a:t>
            </a:r>
          </a:p>
          <a:p>
            <a:pPr>
              <a:spcBef>
                <a:spcPct val="50000"/>
              </a:spcBef>
              <a:buFont typeface="Arial" pitchFamily="34" charset="0"/>
              <a:buChar char="•"/>
            </a:pPr>
            <a:r>
              <a:rPr lang="en-US" sz="2400" dirty="0" smtClean="0"/>
              <a:t> End-users </a:t>
            </a:r>
            <a:r>
              <a:rPr lang="en-US" sz="2400" dirty="0"/>
              <a:t>are more involved in creating a DSS than an MIS</a:t>
            </a:r>
          </a:p>
          <a:p>
            <a:pPr>
              <a:spcBef>
                <a:spcPct val="20000"/>
              </a:spcBef>
              <a:buClr>
                <a:schemeClr val="accent1"/>
              </a:buClr>
              <a:buSzPct val="70000"/>
            </a:pPr>
            <a:endParaRPr lang="en-US" sz="2400" b="1" dirty="0"/>
          </a:p>
          <a:p>
            <a:pPr>
              <a:spcBef>
                <a:spcPct val="20000"/>
              </a:spcBef>
              <a:buClr>
                <a:schemeClr val="accent1"/>
              </a:buClr>
              <a:buSzPct val="70000"/>
            </a:pPr>
            <a:r>
              <a:rPr lang="en-US" sz="2400" b="1" dirty="0"/>
              <a:t>iii) Executive information systems</a:t>
            </a:r>
          </a:p>
          <a:p>
            <a:pPr>
              <a:spcBef>
                <a:spcPct val="20000"/>
              </a:spcBef>
              <a:buClr>
                <a:schemeClr val="accent1"/>
              </a:buClr>
              <a:buSzPct val="70000"/>
            </a:pPr>
            <a:r>
              <a:rPr lang="en-US" sz="2400" dirty="0"/>
              <a:t>provide critical information tailored to the information needs of executives</a:t>
            </a:r>
            <a:endParaRPr lang="en-US" sz="2400" b="1" dirty="0"/>
          </a:p>
          <a:p>
            <a:pPr>
              <a:spcBef>
                <a:spcPct val="20000"/>
              </a:spcBef>
              <a:buClr>
                <a:schemeClr val="accent1"/>
              </a:buClr>
              <a:buSzPct val="70000"/>
            </a:pPr>
            <a:endParaRPr lang="en-US" sz="2400" b="1" dirty="0"/>
          </a:p>
          <a:p>
            <a:pPr>
              <a:spcBef>
                <a:spcPct val="50000"/>
              </a:spcBef>
            </a:pPr>
            <a:endParaRPr lang="en-US" sz="24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dirty="0" err="1" smtClean="0"/>
              <a:t>Pushpa</a:t>
            </a:r>
            <a:r>
              <a:rPr lang="en-US" dirty="0" smtClean="0"/>
              <a:t> </a:t>
            </a:r>
            <a:r>
              <a:rPr lang="en-US" dirty="0" err="1" smtClean="0"/>
              <a:t>Thapa</a:t>
            </a:r>
            <a:r>
              <a:rPr lang="en-US" dirty="0" smtClean="0"/>
              <a:t>, KEC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pPr>
              <a:spcBef>
                <a:spcPct val="50000"/>
              </a:spcBef>
              <a:buNone/>
            </a:pPr>
            <a:r>
              <a:rPr lang="en-US" b="1" dirty="0" smtClean="0"/>
              <a:t>Data</a:t>
            </a:r>
          </a:p>
          <a:p>
            <a:pPr>
              <a:spcBef>
                <a:spcPct val="50000"/>
              </a:spcBef>
            </a:pPr>
            <a:r>
              <a:rPr lang="en-US" dirty="0" smtClean="0"/>
              <a:t>Raw facts such as an employee’s name and number of hours worked in a week, inventory part numbers or sales orders.</a:t>
            </a:r>
          </a:p>
          <a:p>
            <a:pPr>
              <a:spcBef>
                <a:spcPct val="50000"/>
              </a:spcBef>
              <a:buNone/>
            </a:pPr>
            <a:r>
              <a:rPr lang="en-US" b="1" dirty="0" smtClean="0"/>
              <a:t>Information</a:t>
            </a:r>
          </a:p>
          <a:p>
            <a:pPr>
              <a:spcBef>
                <a:spcPct val="50000"/>
              </a:spcBef>
            </a:pPr>
            <a:r>
              <a:rPr lang="en-US" dirty="0" smtClean="0"/>
              <a:t>A collection of facts organized in such a way that they have additional value beyond the value of the facts themselves.</a:t>
            </a:r>
          </a:p>
          <a:p>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 Aspects</a:t>
            </a:r>
            <a:endParaRPr lang="en-US" dirty="0"/>
          </a:p>
        </p:txBody>
      </p:sp>
      <p:sp>
        <p:nvSpPr>
          <p:cNvPr id="5" name="Content Placeholder 4"/>
          <p:cNvSpPr>
            <a:spLocks noGrp="1"/>
          </p:cNvSpPr>
          <p:nvPr>
            <p:ph idx="1"/>
          </p:nvPr>
        </p:nvSpPr>
        <p:spPr/>
        <p:txBody>
          <a:bodyPr/>
          <a:lstStyle/>
          <a:p>
            <a:pPr algn="just">
              <a:buNone/>
            </a:pPr>
            <a:r>
              <a:rPr lang="en-US" dirty="0" smtClean="0"/>
              <a:t>MIS is an integrated collection of functional information systems, each supporting particular functional areas.</a:t>
            </a:r>
          </a:p>
          <a:p>
            <a:pPr>
              <a:buFont typeface="Wingdings" pitchFamily="2" charset="2"/>
              <a:buNone/>
            </a:pPr>
            <a:endParaRPr lang="en-US" dirty="0"/>
          </a:p>
        </p:txBody>
      </p:sp>
      <p:sp>
        <p:nvSpPr>
          <p:cNvPr id="2" name="Footer Placeholder 1"/>
          <p:cNvSpPr>
            <a:spLocks noGrp="1"/>
          </p:cNvSpPr>
          <p:nvPr>
            <p:ph type="ftr" sz="quarter" idx="11"/>
          </p:nvPr>
        </p:nvSpPr>
        <p:spPr/>
        <p:txBody>
          <a:bodyPr/>
          <a:lstStyle/>
          <a:p>
            <a:r>
              <a:rPr lang="en-US" smtClean="0"/>
              <a:t>Pushpa Thapa, KEC</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10" name="Text Box 6"/>
          <p:cNvSpPr txBox="1">
            <a:spLocks noChangeArrowheads="1"/>
          </p:cNvSpPr>
          <p:nvPr/>
        </p:nvSpPr>
        <p:spPr bwMode="auto">
          <a:xfrm>
            <a:off x="4267200" y="304800"/>
            <a:ext cx="1981200" cy="5486400"/>
          </a:xfrm>
          <a:prstGeom prst="rect">
            <a:avLst/>
          </a:prstGeom>
          <a:solidFill>
            <a:srgbClr val="FFE6CD"/>
          </a:solidFill>
          <a:ln w="9525">
            <a:solidFill>
              <a:schemeClr val="tx1"/>
            </a:solidFill>
            <a:miter lim="800000"/>
            <a:headEnd/>
            <a:tailEnd/>
          </a:ln>
          <a:effectLst/>
        </p:spPr>
        <p:txBody>
          <a:bodyPr/>
          <a:lstStyle/>
          <a:p>
            <a:pPr algn="ctr">
              <a:spcBef>
                <a:spcPct val="50000"/>
              </a:spcBef>
            </a:pPr>
            <a:r>
              <a:rPr lang="en-US" sz="1600"/>
              <a:t>An Organization’s</a:t>
            </a:r>
            <a:br>
              <a:rPr lang="en-US" sz="1600"/>
            </a:br>
            <a:r>
              <a:rPr lang="en-US" sz="1600"/>
              <a:t>MIS</a:t>
            </a:r>
          </a:p>
        </p:txBody>
      </p:sp>
      <p:sp>
        <p:nvSpPr>
          <p:cNvPr id="866311" name="Text Box 7"/>
          <p:cNvSpPr txBox="1">
            <a:spLocks noChangeArrowheads="1"/>
          </p:cNvSpPr>
          <p:nvPr/>
        </p:nvSpPr>
        <p:spPr bwMode="auto">
          <a:xfrm>
            <a:off x="4610100" y="990600"/>
            <a:ext cx="1295400" cy="762000"/>
          </a:xfrm>
          <a:prstGeom prst="rect">
            <a:avLst/>
          </a:prstGeom>
          <a:solidFill>
            <a:srgbClr val="DDDDDD"/>
          </a:solidFill>
          <a:ln w="9525">
            <a:solidFill>
              <a:schemeClr val="tx1"/>
            </a:solidFill>
            <a:miter lim="800000"/>
            <a:headEnd/>
            <a:tailEnd/>
          </a:ln>
          <a:effectLst/>
        </p:spPr>
        <p:txBody>
          <a:bodyPr/>
          <a:lstStyle/>
          <a:p>
            <a:pPr algn="ctr">
              <a:spcBef>
                <a:spcPct val="50000"/>
              </a:spcBef>
            </a:pPr>
            <a:r>
              <a:rPr lang="en-US" sz="1600"/>
              <a:t>Financial</a:t>
            </a:r>
            <a:br>
              <a:rPr lang="en-US" sz="1600"/>
            </a:br>
            <a:r>
              <a:rPr lang="en-US" sz="1600"/>
              <a:t>MIS</a:t>
            </a:r>
          </a:p>
        </p:txBody>
      </p:sp>
      <p:sp>
        <p:nvSpPr>
          <p:cNvPr id="866313" name="Text Box 9"/>
          <p:cNvSpPr txBox="1">
            <a:spLocks noChangeArrowheads="1"/>
          </p:cNvSpPr>
          <p:nvPr/>
        </p:nvSpPr>
        <p:spPr bwMode="auto">
          <a:xfrm>
            <a:off x="4610100" y="3276600"/>
            <a:ext cx="1295400" cy="762000"/>
          </a:xfrm>
          <a:prstGeom prst="rect">
            <a:avLst/>
          </a:prstGeom>
          <a:solidFill>
            <a:srgbClr val="DDDDDD"/>
          </a:solidFill>
          <a:ln w="9525">
            <a:solidFill>
              <a:schemeClr val="tx1"/>
            </a:solidFill>
            <a:miter lim="800000"/>
            <a:headEnd/>
            <a:tailEnd/>
          </a:ln>
          <a:effectLst/>
        </p:spPr>
        <p:txBody>
          <a:bodyPr/>
          <a:lstStyle/>
          <a:p>
            <a:pPr algn="ctr">
              <a:spcBef>
                <a:spcPct val="50000"/>
              </a:spcBef>
            </a:pPr>
            <a:r>
              <a:rPr lang="en-US" sz="1600"/>
              <a:t>Marketing</a:t>
            </a:r>
            <a:br>
              <a:rPr lang="en-US" sz="1600"/>
            </a:br>
            <a:r>
              <a:rPr lang="en-US" sz="1600"/>
              <a:t>MIS</a:t>
            </a:r>
          </a:p>
        </p:txBody>
      </p:sp>
      <p:sp>
        <p:nvSpPr>
          <p:cNvPr id="866314" name="Text Box 10"/>
          <p:cNvSpPr txBox="1">
            <a:spLocks noChangeArrowheads="1"/>
          </p:cNvSpPr>
          <p:nvPr/>
        </p:nvSpPr>
        <p:spPr bwMode="auto">
          <a:xfrm>
            <a:off x="4610100" y="4343400"/>
            <a:ext cx="1295400" cy="762000"/>
          </a:xfrm>
          <a:prstGeom prst="rect">
            <a:avLst/>
          </a:prstGeom>
          <a:solidFill>
            <a:srgbClr val="DDDDDD"/>
          </a:solidFill>
          <a:ln w="9525">
            <a:solidFill>
              <a:schemeClr val="tx1"/>
            </a:solidFill>
            <a:miter lim="800000"/>
            <a:headEnd/>
            <a:tailEnd/>
          </a:ln>
          <a:effectLst/>
        </p:spPr>
        <p:txBody>
          <a:bodyPr/>
          <a:lstStyle/>
          <a:p>
            <a:pPr algn="ctr">
              <a:spcBef>
                <a:spcPct val="50000"/>
              </a:spcBef>
            </a:pPr>
            <a:r>
              <a:rPr lang="en-US" sz="1600"/>
              <a:t>Human</a:t>
            </a:r>
            <a:br>
              <a:rPr lang="en-US" sz="1600"/>
            </a:br>
            <a:r>
              <a:rPr lang="en-US" sz="1600"/>
              <a:t>Resources</a:t>
            </a:r>
            <a:br>
              <a:rPr lang="en-US" sz="1600"/>
            </a:br>
            <a:r>
              <a:rPr lang="en-US" sz="1600"/>
              <a:t>MIS</a:t>
            </a:r>
          </a:p>
        </p:txBody>
      </p:sp>
      <p:sp>
        <p:nvSpPr>
          <p:cNvPr id="866315" name="Text Box 11"/>
          <p:cNvSpPr txBox="1">
            <a:spLocks noChangeArrowheads="1"/>
          </p:cNvSpPr>
          <p:nvPr/>
        </p:nvSpPr>
        <p:spPr bwMode="auto">
          <a:xfrm>
            <a:off x="4610100" y="5334000"/>
            <a:ext cx="1295400" cy="381000"/>
          </a:xfrm>
          <a:prstGeom prst="rect">
            <a:avLst/>
          </a:prstGeom>
          <a:noFill/>
          <a:ln w="9525">
            <a:noFill/>
            <a:miter lim="800000"/>
            <a:headEnd/>
            <a:tailEnd/>
          </a:ln>
          <a:effectLst/>
        </p:spPr>
        <p:txBody>
          <a:bodyPr/>
          <a:lstStyle/>
          <a:p>
            <a:pPr algn="ctr">
              <a:spcBef>
                <a:spcPct val="50000"/>
              </a:spcBef>
            </a:pPr>
            <a:r>
              <a:rPr lang="en-US" sz="1600"/>
              <a:t>Etc.</a:t>
            </a:r>
          </a:p>
        </p:txBody>
      </p:sp>
      <p:sp>
        <p:nvSpPr>
          <p:cNvPr id="866316" name="Text Box 12"/>
          <p:cNvSpPr txBox="1">
            <a:spLocks noChangeArrowheads="1"/>
          </p:cNvSpPr>
          <p:nvPr/>
        </p:nvSpPr>
        <p:spPr bwMode="auto">
          <a:xfrm>
            <a:off x="4610100" y="2133600"/>
            <a:ext cx="1295400" cy="762000"/>
          </a:xfrm>
          <a:prstGeom prst="rect">
            <a:avLst/>
          </a:prstGeom>
          <a:solidFill>
            <a:srgbClr val="DDDDDD"/>
          </a:solidFill>
          <a:ln w="9525">
            <a:solidFill>
              <a:schemeClr val="tx1"/>
            </a:solidFill>
            <a:miter lim="800000"/>
            <a:headEnd/>
            <a:tailEnd/>
          </a:ln>
          <a:effectLst/>
        </p:spPr>
        <p:txBody>
          <a:bodyPr/>
          <a:lstStyle/>
          <a:p>
            <a:pPr algn="ctr">
              <a:spcBef>
                <a:spcPct val="50000"/>
              </a:spcBef>
            </a:pPr>
            <a:r>
              <a:rPr lang="en-US" sz="1600"/>
              <a:t>Accounting</a:t>
            </a:r>
            <a:br>
              <a:rPr lang="en-US" sz="1600"/>
            </a:br>
            <a:r>
              <a:rPr lang="en-US" sz="1600"/>
              <a:t>MIS</a:t>
            </a:r>
          </a:p>
        </p:txBody>
      </p:sp>
      <p:sp>
        <p:nvSpPr>
          <p:cNvPr id="866317" name="AutoShape 13"/>
          <p:cNvSpPr>
            <a:spLocks noChangeArrowheads="1"/>
          </p:cNvSpPr>
          <p:nvPr/>
        </p:nvSpPr>
        <p:spPr bwMode="auto">
          <a:xfrm>
            <a:off x="7086600" y="2057400"/>
            <a:ext cx="1965325" cy="838200"/>
          </a:xfrm>
          <a:prstGeom prst="flowChartDocument">
            <a:avLst/>
          </a:prstGeom>
          <a:gradFill rotWithShape="0">
            <a:gsLst>
              <a:gs pos="0">
                <a:srgbClr val="FFE6CD"/>
              </a:gs>
              <a:gs pos="100000">
                <a:srgbClr val="FFE6CD">
                  <a:gamma/>
                  <a:tint val="48627"/>
                  <a:invGamma/>
                </a:srgbClr>
              </a:gs>
            </a:gsLst>
            <a:lin ang="5400000" scaled="1"/>
          </a:gradFill>
          <a:ln w="9525">
            <a:solidFill>
              <a:schemeClr val="tx1"/>
            </a:solidFill>
            <a:miter lim="800000"/>
            <a:headEnd/>
            <a:tailEnd/>
          </a:ln>
          <a:effectLst/>
        </p:spPr>
        <p:txBody>
          <a:bodyPr wrap="none"/>
          <a:lstStyle/>
          <a:p>
            <a:pPr algn="ctr"/>
            <a:r>
              <a:rPr lang="en-US" sz="1400"/>
              <a:t>Drill down reports</a:t>
            </a:r>
          </a:p>
        </p:txBody>
      </p:sp>
      <p:sp>
        <p:nvSpPr>
          <p:cNvPr id="866318" name="AutoShape 14"/>
          <p:cNvSpPr>
            <a:spLocks noChangeArrowheads="1"/>
          </p:cNvSpPr>
          <p:nvPr/>
        </p:nvSpPr>
        <p:spPr bwMode="auto">
          <a:xfrm>
            <a:off x="7010400" y="2438400"/>
            <a:ext cx="1965325" cy="838200"/>
          </a:xfrm>
          <a:prstGeom prst="flowChartDocument">
            <a:avLst/>
          </a:prstGeom>
          <a:gradFill rotWithShape="0">
            <a:gsLst>
              <a:gs pos="0">
                <a:srgbClr val="FFE6CD"/>
              </a:gs>
              <a:gs pos="100000">
                <a:srgbClr val="FFE6CD">
                  <a:gamma/>
                  <a:tint val="48627"/>
                  <a:invGamma/>
                </a:srgbClr>
              </a:gs>
            </a:gsLst>
            <a:lin ang="5400000" scaled="1"/>
          </a:gradFill>
          <a:ln w="9525">
            <a:solidFill>
              <a:schemeClr val="tx1"/>
            </a:solidFill>
            <a:miter lim="800000"/>
            <a:headEnd/>
            <a:tailEnd/>
          </a:ln>
          <a:effectLst/>
        </p:spPr>
        <p:txBody>
          <a:bodyPr wrap="none"/>
          <a:lstStyle/>
          <a:p>
            <a:pPr algn="ctr"/>
            <a:r>
              <a:rPr lang="en-US" sz="1400"/>
              <a:t>Exception reports</a:t>
            </a:r>
          </a:p>
        </p:txBody>
      </p:sp>
      <p:sp>
        <p:nvSpPr>
          <p:cNvPr id="866319" name="AutoShape 15"/>
          <p:cNvSpPr>
            <a:spLocks noChangeArrowheads="1"/>
          </p:cNvSpPr>
          <p:nvPr/>
        </p:nvSpPr>
        <p:spPr bwMode="auto">
          <a:xfrm>
            <a:off x="6934200" y="2819400"/>
            <a:ext cx="1965325" cy="838200"/>
          </a:xfrm>
          <a:prstGeom prst="flowChartDocument">
            <a:avLst/>
          </a:prstGeom>
          <a:gradFill rotWithShape="0">
            <a:gsLst>
              <a:gs pos="0">
                <a:srgbClr val="FFE6CD"/>
              </a:gs>
              <a:gs pos="100000">
                <a:srgbClr val="FFE6CD">
                  <a:gamma/>
                  <a:tint val="48627"/>
                  <a:invGamma/>
                </a:srgbClr>
              </a:gs>
            </a:gsLst>
            <a:lin ang="5400000" scaled="1"/>
          </a:gradFill>
          <a:ln w="9525">
            <a:solidFill>
              <a:schemeClr val="tx1"/>
            </a:solidFill>
            <a:miter lim="800000"/>
            <a:headEnd/>
            <a:tailEnd/>
          </a:ln>
          <a:effectLst/>
        </p:spPr>
        <p:txBody>
          <a:bodyPr wrap="none"/>
          <a:lstStyle/>
          <a:p>
            <a:pPr algn="ctr"/>
            <a:r>
              <a:rPr lang="en-US" sz="1400"/>
              <a:t>Demand reports</a:t>
            </a:r>
          </a:p>
        </p:txBody>
      </p:sp>
      <p:sp>
        <p:nvSpPr>
          <p:cNvPr id="866320" name="AutoShape 16"/>
          <p:cNvSpPr>
            <a:spLocks noChangeArrowheads="1"/>
          </p:cNvSpPr>
          <p:nvPr/>
        </p:nvSpPr>
        <p:spPr bwMode="auto">
          <a:xfrm>
            <a:off x="6858000" y="3200400"/>
            <a:ext cx="1965325" cy="838200"/>
          </a:xfrm>
          <a:prstGeom prst="flowChartDocument">
            <a:avLst/>
          </a:prstGeom>
          <a:gradFill rotWithShape="0">
            <a:gsLst>
              <a:gs pos="0">
                <a:srgbClr val="FFE6CD"/>
              </a:gs>
              <a:gs pos="100000">
                <a:srgbClr val="FFE6CD">
                  <a:gamma/>
                  <a:tint val="48627"/>
                  <a:invGamma/>
                </a:srgbClr>
              </a:gs>
            </a:gsLst>
            <a:lin ang="5400000" scaled="1"/>
          </a:gradFill>
          <a:ln w="9525">
            <a:solidFill>
              <a:schemeClr val="tx1"/>
            </a:solidFill>
            <a:miter lim="800000"/>
            <a:headEnd/>
            <a:tailEnd/>
          </a:ln>
          <a:effectLst/>
        </p:spPr>
        <p:txBody>
          <a:bodyPr wrap="none"/>
          <a:lstStyle/>
          <a:p>
            <a:pPr algn="ctr"/>
            <a:r>
              <a:rPr lang="en-US" sz="1400"/>
              <a:t>Key-indicator reports</a:t>
            </a:r>
          </a:p>
        </p:txBody>
      </p:sp>
      <p:sp>
        <p:nvSpPr>
          <p:cNvPr id="866321" name="AutoShape 17"/>
          <p:cNvSpPr>
            <a:spLocks noChangeArrowheads="1"/>
          </p:cNvSpPr>
          <p:nvPr/>
        </p:nvSpPr>
        <p:spPr bwMode="auto">
          <a:xfrm>
            <a:off x="6781800" y="3581400"/>
            <a:ext cx="1965325" cy="838200"/>
          </a:xfrm>
          <a:prstGeom prst="flowChartDocument">
            <a:avLst/>
          </a:prstGeom>
          <a:gradFill rotWithShape="0">
            <a:gsLst>
              <a:gs pos="0">
                <a:srgbClr val="FFE6CD"/>
              </a:gs>
              <a:gs pos="100000">
                <a:srgbClr val="FFE6CD">
                  <a:gamma/>
                  <a:tint val="48627"/>
                  <a:invGamma/>
                </a:srgbClr>
              </a:gs>
            </a:gsLst>
            <a:lin ang="5400000" scaled="1"/>
          </a:gradFill>
          <a:ln w="9525">
            <a:solidFill>
              <a:schemeClr val="tx1"/>
            </a:solidFill>
            <a:miter lim="800000"/>
            <a:headEnd/>
            <a:tailEnd/>
          </a:ln>
          <a:effectLst/>
        </p:spPr>
        <p:txBody>
          <a:bodyPr wrap="none"/>
          <a:lstStyle/>
          <a:p>
            <a:pPr algn="ctr"/>
            <a:r>
              <a:rPr lang="en-US" sz="1400"/>
              <a:t>Scheduled reports</a:t>
            </a:r>
          </a:p>
        </p:txBody>
      </p:sp>
      <p:sp>
        <p:nvSpPr>
          <p:cNvPr id="866322" name="AutoShape 18"/>
          <p:cNvSpPr>
            <a:spLocks noChangeArrowheads="1"/>
          </p:cNvSpPr>
          <p:nvPr/>
        </p:nvSpPr>
        <p:spPr bwMode="auto">
          <a:xfrm>
            <a:off x="6248400" y="2743200"/>
            <a:ext cx="457200" cy="533400"/>
          </a:xfrm>
          <a:prstGeom prst="rightArrow">
            <a:avLst>
              <a:gd name="adj1" fmla="val 50000"/>
              <a:gd name="adj2" fmla="val 25000"/>
            </a:avLst>
          </a:prstGeom>
          <a:solidFill>
            <a:srgbClr val="FFE6CD"/>
          </a:solidFill>
          <a:ln w="9525">
            <a:solidFill>
              <a:schemeClr val="tx1"/>
            </a:solidFill>
            <a:miter lim="800000"/>
            <a:headEnd/>
            <a:tailEnd/>
          </a:ln>
          <a:effectLst/>
        </p:spPr>
        <p:txBody>
          <a:bodyPr wrap="none" anchor="ctr"/>
          <a:lstStyle/>
          <a:p>
            <a:endParaRPr lang="en-US"/>
          </a:p>
        </p:txBody>
      </p:sp>
      <p:sp>
        <p:nvSpPr>
          <p:cNvPr id="866323" name="AutoShape 19"/>
          <p:cNvSpPr>
            <a:spLocks noChangeArrowheads="1"/>
          </p:cNvSpPr>
          <p:nvPr/>
        </p:nvSpPr>
        <p:spPr bwMode="auto">
          <a:xfrm>
            <a:off x="2514600" y="3886200"/>
            <a:ext cx="1219200" cy="1524000"/>
          </a:xfrm>
          <a:prstGeom prst="flowChartMagneticDisk">
            <a:avLst/>
          </a:prstGeom>
          <a:gradFill rotWithShape="0">
            <a:gsLst>
              <a:gs pos="0">
                <a:srgbClr val="A0B3D4"/>
              </a:gs>
              <a:gs pos="100000">
                <a:srgbClr val="A0B3D4">
                  <a:gamma/>
                  <a:tint val="30196"/>
                  <a:invGamma/>
                </a:srgbClr>
              </a:gs>
            </a:gsLst>
            <a:lin ang="5400000" scaled="1"/>
          </a:gradFill>
          <a:ln w="9525">
            <a:solidFill>
              <a:schemeClr val="tx1"/>
            </a:solidFill>
            <a:round/>
            <a:headEnd/>
            <a:tailEnd/>
          </a:ln>
          <a:effectLst/>
        </p:spPr>
        <p:txBody>
          <a:bodyPr wrap="none" anchor="ctr"/>
          <a:lstStyle/>
          <a:p>
            <a:pPr algn="ctr"/>
            <a:r>
              <a:rPr lang="en-US" sz="1400"/>
              <a:t>Databases</a:t>
            </a:r>
            <a:br>
              <a:rPr lang="en-US" sz="1400"/>
            </a:br>
            <a:r>
              <a:rPr lang="en-US" sz="1400"/>
              <a:t>of</a:t>
            </a:r>
            <a:br>
              <a:rPr lang="en-US" sz="1400"/>
            </a:br>
            <a:r>
              <a:rPr lang="en-US" sz="1400"/>
              <a:t>external</a:t>
            </a:r>
            <a:br>
              <a:rPr lang="en-US" sz="1400"/>
            </a:br>
            <a:r>
              <a:rPr lang="en-US" sz="1400"/>
              <a:t>data</a:t>
            </a:r>
          </a:p>
        </p:txBody>
      </p:sp>
      <p:sp>
        <p:nvSpPr>
          <p:cNvPr id="866324" name="AutoShape 20"/>
          <p:cNvSpPr>
            <a:spLocks noChangeArrowheads="1"/>
          </p:cNvSpPr>
          <p:nvPr/>
        </p:nvSpPr>
        <p:spPr bwMode="auto">
          <a:xfrm>
            <a:off x="2590800" y="1981200"/>
            <a:ext cx="1143000" cy="1676400"/>
          </a:xfrm>
          <a:prstGeom prst="flowChartMagneticDisk">
            <a:avLst/>
          </a:prstGeom>
          <a:gradFill rotWithShape="0">
            <a:gsLst>
              <a:gs pos="0">
                <a:srgbClr val="A0B3D4"/>
              </a:gs>
              <a:gs pos="100000">
                <a:srgbClr val="A0B3D4">
                  <a:gamma/>
                  <a:tint val="30196"/>
                  <a:invGamma/>
                </a:srgbClr>
              </a:gs>
            </a:gsLst>
            <a:lin ang="5400000" scaled="1"/>
          </a:gradFill>
          <a:ln w="9525">
            <a:solidFill>
              <a:schemeClr val="tx1"/>
            </a:solidFill>
            <a:round/>
            <a:headEnd/>
            <a:tailEnd/>
          </a:ln>
          <a:effectLst/>
        </p:spPr>
        <p:txBody>
          <a:bodyPr wrap="none" anchor="ctr"/>
          <a:lstStyle/>
          <a:p>
            <a:pPr algn="ctr"/>
            <a:r>
              <a:rPr lang="en-US" sz="1400"/>
              <a:t>Databases</a:t>
            </a:r>
            <a:br>
              <a:rPr lang="en-US" sz="1400"/>
            </a:br>
            <a:r>
              <a:rPr lang="en-US" sz="1400"/>
              <a:t>of</a:t>
            </a:r>
            <a:br>
              <a:rPr lang="en-US" sz="1400"/>
            </a:br>
            <a:r>
              <a:rPr lang="en-US" sz="1400"/>
              <a:t>valid</a:t>
            </a:r>
            <a:br>
              <a:rPr lang="en-US" sz="1400"/>
            </a:br>
            <a:r>
              <a:rPr lang="en-US" sz="1400"/>
              <a:t>transactions</a:t>
            </a:r>
          </a:p>
        </p:txBody>
      </p:sp>
      <p:sp>
        <p:nvSpPr>
          <p:cNvPr id="866325" name="Rectangle 21"/>
          <p:cNvSpPr>
            <a:spLocks noChangeArrowheads="1"/>
          </p:cNvSpPr>
          <p:nvPr/>
        </p:nvSpPr>
        <p:spPr bwMode="auto">
          <a:xfrm>
            <a:off x="723900" y="2327275"/>
            <a:ext cx="1219200" cy="990600"/>
          </a:xfrm>
          <a:prstGeom prst="rect">
            <a:avLst/>
          </a:prstGeom>
          <a:gradFill rotWithShape="0">
            <a:gsLst>
              <a:gs pos="0">
                <a:srgbClr val="A0B3D4"/>
              </a:gs>
              <a:gs pos="100000">
                <a:srgbClr val="A0B3D4">
                  <a:gamma/>
                  <a:tint val="24314"/>
                  <a:invGamma/>
                </a:srgbClr>
              </a:gs>
            </a:gsLst>
            <a:lin ang="5400000" scaled="1"/>
          </a:gradFill>
          <a:ln w="9525">
            <a:solidFill>
              <a:schemeClr val="tx1"/>
            </a:solidFill>
            <a:miter lim="800000"/>
            <a:headEnd/>
            <a:tailEnd/>
          </a:ln>
          <a:effectLst/>
        </p:spPr>
        <p:txBody>
          <a:bodyPr wrap="none" anchor="ctr"/>
          <a:lstStyle/>
          <a:p>
            <a:pPr algn="ctr"/>
            <a:r>
              <a:rPr lang="en-US" sz="1600"/>
              <a:t>Transaction</a:t>
            </a:r>
            <a:br>
              <a:rPr lang="en-US" sz="1600"/>
            </a:br>
            <a:r>
              <a:rPr lang="en-US" sz="1600"/>
              <a:t>processing</a:t>
            </a:r>
            <a:br>
              <a:rPr lang="en-US" sz="1600"/>
            </a:br>
            <a:r>
              <a:rPr lang="en-US" sz="1600"/>
              <a:t>systems</a:t>
            </a:r>
          </a:p>
        </p:txBody>
      </p:sp>
      <p:sp>
        <p:nvSpPr>
          <p:cNvPr id="866326" name="AutoShape 22"/>
          <p:cNvSpPr>
            <a:spLocks noChangeArrowheads="1"/>
          </p:cNvSpPr>
          <p:nvPr/>
        </p:nvSpPr>
        <p:spPr bwMode="auto">
          <a:xfrm>
            <a:off x="609600" y="3810000"/>
            <a:ext cx="1447800" cy="685800"/>
          </a:xfrm>
          <a:prstGeom prst="flowChartPunchedCard">
            <a:avLst/>
          </a:prstGeom>
          <a:gradFill rotWithShape="0">
            <a:gsLst>
              <a:gs pos="0">
                <a:srgbClr val="FFE6CD"/>
              </a:gs>
              <a:gs pos="100000">
                <a:srgbClr val="FFE6CD">
                  <a:gamma/>
                  <a:tint val="42353"/>
                  <a:invGamma/>
                </a:srgbClr>
              </a:gs>
            </a:gsLst>
            <a:lin ang="5400000" scaled="1"/>
          </a:gradFill>
          <a:ln w="9525">
            <a:solidFill>
              <a:schemeClr val="tx1"/>
            </a:solidFill>
            <a:miter lim="800000"/>
            <a:headEnd/>
            <a:tailEnd/>
          </a:ln>
          <a:effectLst/>
        </p:spPr>
        <p:txBody>
          <a:bodyPr wrap="none" anchor="ctr"/>
          <a:lstStyle/>
          <a:p>
            <a:pPr algn="ctr"/>
            <a:r>
              <a:rPr lang="en-US" sz="1600"/>
              <a:t>Business</a:t>
            </a:r>
            <a:br>
              <a:rPr lang="en-US" sz="1600"/>
            </a:br>
            <a:r>
              <a:rPr lang="en-US" sz="1600"/>
              <a:t>transactions</a:t>
            </a:r>
          </a:p>
        </p:txBody>
      </p:sp>
      <p:sp>
        <p:nvSpPr>
          <p:cNvPr id="866327" name="AutoShape 23"/>
          <p:cNvSpPr>
            <a:spLocks noChangeArrowheads="1"/>
          </p:cNvSpPr>
          <p:nvPr/>
        </p:nvSpPr>
        <p:spPr bwMode="auto">
          <a:xfrm>
            <a:off x="609600" y="1219200"/>
            <a:ext cx="1447800" cy="685800"/>
          </a:xfrm>
          <a:prstGeom prst="flowChartPunchedCard">
            <a:avLst/>
          </a:prstGeom>
          <a:gradFill rotWithShape="0">
            <a:gsLst>
              <a:gs pos="0">
                <a:srgbClr val="FFE6CD"/>
              </a:gs>
              <a:gs pos="100000">
                <a:srgbClr val="FFE6CD">
                  <a:gamma/>
                  <a:tint val="42353"/>
                  <a:invGamma/>
                </a:srgbClr>
              </a:gs>
            </a:gsLst>
            <a:lin ang="5400000" scaled="1"/>
          </a:gradFill>
          <a:ln w="9525">
            <a:solidFill>
              <a:schemeClr val="tx1"/>
            </a:solidFill>
            <a:miter lim="800000"/>
            <a:headEnd/>
            <a:tailEnd/>
          </a:ln>
          <a:effectLst/>
        </p:spPr>
        <p:txBody>
          <a:bodyPr wrap="none" anchor="ctr"/>
          <a:lstStyle/>
          <a:p>
            <a:pPr algn="ctr"/>
            <a:r>
              <a:rPr lang="en-US" sz="1600" dirty="0"/>
              <a:t>Business</a:t>
            </a:r>
            <a:br>
              <a:rPr lang="en-US" sz="1600" dirty="0"/>
            </a:br>
            <a:r>
              <a:rPr lang="en-US" sz="1600" dirty="0"/>
              <a:t>transactions</a:t>
            </a:r>
          </a:p>
        </p:txBody>
      </p:sp>
      <p:sp>
        <p:nvSpPr>
          <p:cNvPr id="866328" name="Cloud"/>
          <p:cNvSpPr>
            <a:spLocks noChangeAspect="1" noEditPoints="1" noChangeArrowheads="1"/>
          </p:cNvSpPr>
          <p:nvPr/>
        </p:nvSpPr>
        <p:spPr bwMode="auto">
          <a:xfrm>
            <a:off x="495300" y="5029200"/>
            <a:ext cx="1676400"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FFE6CD"/>
              </a:gs>
              <a:gs pos="100000">
                <a:srgbClr val="FFE6CD">
                  <a:gamma/>
                  <a:tint val="45490"/>
                  <a:invGamma/>
                </a:srgbClr>
              </a:gs>
            </a:gsLst>
            <a:lin ang="5400000" scaled="1"/>
          </a:gradFill>
          <a:ln w="9525">
            <a:solidFill>
              <a:srgbClr val="000000"/>
            </a:solidFill>
            <a:miter lim="800000"/>
            <a:headEnd/>
            <a:tailEnd/>
          </a:ln>
          <a:effectLst>
            <a:outerShdw dist="107763" dir="2700000" algn="ctr" rotWithShape="0">
              <a:srgbClr val="808080"/>
            </a:outerShdw>
          </a:effectLst>
        </p:spPr>
        <p:txBody>
          <a:bodyPr/>
          <a:lstStyle/>
          <a:p>
            <a:pPr algn="ctr"/>
            <a:r>
              <a:rPr lang="en-US" sz="1600"/>
              <a:t>Extranet</a:t>
            </a:r>
          </a:p>
        </p:txBody>
      </p:sp>
      <p:sp>
        <p:nvSpPr>
          <p:cNvPr id="866329" name="Cloud"/>
          <p:cNvSpPr>
            <a:spLocks noChangeAspect="1" noEditPoints="1" noChangeArrowheads="1"/>
          </p:cNvSpPr>
          <p:nvPr/>
        </p:nvSpPr>
        <p:spPr bwMode="auto">
          <a:xfrm>
            <a:off x="495300" y="152400"/>
            <a:ext cx="1676400" cy="838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FFE6CD"/>
              </a:gs>
              <a:gs pos="100000">
                <a:srgbClr val="FFE6CD">
                  <a:gamma/>
                  <a:tint val="45490"/>
                  <a:invGamma/>
                </a:srgbClr>
              </a:gs>
            </a:gsLst>
            <a:lin ang="5400000" scaled="1"/>
          </a:gradFill>
          <a:ln w="9525">
            <a:solidFill>
              <a:srgbClr val="000000"/>
            </a:solidFill>
            <a:miter lim="800000"/>
            <a:headEnd/>
            <a:tailEnd/>
          </a:ln>
          <a:effectLst>
            <a:outerShdw dist="107763" dir="2700000" algn="ctr" rotWithShape="0">
              <a:srgbClr val="808080"/>
            </a:outerShdw>
          </a:effectLst>
        </p:spPr>
        <p:txBody>
          <a:bodyPr/>
          <a:lstStyle/>
          <a:p>
            <a:pPr algn="ctr"/>
            <a:r>
              <a:rPr lang="en-US" sz="1600"/>
              <a:t>Internet</a:t>
            </a:r>
          </a:p>
        </p:txBody>
      </p:sp>
      <p:cxnSp>
        <p:nvCxnSpPr>
          <p:cNvPr id="866330" name="AutoShape 26"/>
          <p:cNvCxnSpPr>
            <a:cxnSpLocks noChangeShapeType="1"/>
            <a:stCxn id="866325" idx="3"/>
            <a:endCxn id="866324" idx="2"/>
          </p:cNvCxnSpPr>
          <p:nvPr/>
        </p:nvCxnSpPr>
        <p:spPr bwMode="auto">
          <a:xfrm flipV="1">
            <a:off x="1943100" y="2819400"/>
            <a:ext cx="647700" cy="3175"/>
          </a:xfrm>
          <a:prstGeom prst="straightConnector1">
            <a:avLst/>
          </a:prstGeom>
          <a:noFill/>
          <a:ln w="9525">
            <a:solidFill>
              <a:schemeClr val="tx1"/>
            </a:solidFill>
            <a:round/>
            <a:headEnd/>
            <a:tailEnd type="triangle" w="med" len="med"/>
          </a:ln>
          <a:effectLst/>
        </p:spPr>
      </p:cxnSp>
      <p:cxnSp>
        <p:nvCxnSpPr>
          <p:cNvPr id="866331" name="AutoShape 27"/>
          <p:cNvCxnSpPr>
            <a:cxnSpLocks noChangeShapeType="1"/>
            <a:stCxn id="866327" idx="2"/>
            <a:endCxn id="866325" idx="0"/>
          </p:cNvCxnSpPr>
          <p:nvPr/>
        </p:nvCxnSpPr>
        <p:spPr bwMode="auto">
          <a:xfrm>
            <a:off x="1333500" y="1905000"/>
            <a:ext cx="0" cy="422275"/>
          </a:xfrm>
          <a:prstGeom prst="straightConnector1">
            <a:avLst/>
          </a:prstGeom>
          <a:noFill/>
          <a:ln w="9525">
            <a:solidFill>
              <a:schemeClr val="tx1"/>
            </a:solidFill>
            <a:round/>
            <a:headEnd/>
            <a:tailEnd type="triangle" w="med" len="med"/>
          </a:ln>
          <a:effectLst/>
        </p:spPr>
      </p:cxnSp>
      <p:cxnSp>
        <p:nvCxnSpPr>
          <p:cNvPr id="866332" name="AutoShape 28"/>
          <p:cNvCxnSpPr>
            <a:cxnSpLocks noChangeShapeType="1"/>
            <a:stCxn id="866329" idx="1"/>
            <a:endCxn id="866327" idx="0"/>
          </p:cNvCxnSpPr>
          <p:nvPr/>
        </p:nvCxnSpPr>
        <p:spPr bwMode="auto">
          <a:xfrm>
            <a:off x="1333500" y="989013"/>
            <a:ext cx="0" cy="230187"/>
          </a:xfrm>
          <a:prstGeom prst="straightConnector1">
            <a:avLst/>
          </a:prstGeom>
          <a:noFill/>
          <a:ln w="9525">
            <a:solidFill>
              <a:schemeClr val="tx1"/>
            </a:solidFill>
            <a:round/>
            <a:headEnd/>
            <a:tailEnd type="triangle" w="med" len="med"/>
          </a:ln>
          <a:effectLst/>
        </p:spPr>
      </p:cxnSp>
      <p:cxnSp>
        <p:nvCxnSpPr>
          <p:cNvPr id="866333" name="AutoShape 29"/>
          <p:cNvCxnSpPr>
            <a:cxnSpLocks noChangeShapeType="1"/>
            <a:stCxn id="866326" idx="0"/>
            <a:endCxn id="866325" idx="2"/>
          </p:cNvCxnSpPr>
          <p:nvPr/>
        </p:nvCxnSpPr>
        <p:spPr bwMode="auto">
          <a:xfrm flipV="1">
            <a:off x="1333500" y="3317875"/>
            <a:ext cx="0" cy="492125"/>
          </a:xfrm>
          <a:prstGeom prst="straightConnector1">
            <a:avLst/>
          </a:prstGeom>
          <a:noFill/>
          <a:ln w="9525">
            <a:solidFill>
              <a:schemeClr val="tx1"/>
            </a:solidFill>
            <a:round/>
            <a:headEnd/>
            <a:tailEnd type="triangle" w="med" len="med"/>
          </a:ln>
          <a:effectLst/>
        </p:spPr>
      </p:cxnSp>
      <p:cxnSp>
        <p:nvCxnSpPr>
          <p:cNvPr id="866334" name="AutoShape 30"/>
          <p:cNvCxnSpPr>
            <a:cxnSpLocks noChangeShapeType="1"/>
            <a:stCxn id="866328" idx="3"/>
            <a:endCxn id="866326" idx="2"/>
          </p:cNvCxnSpPr>
          <p:nvPr/>
        </p:nvCxnSpPr>
        <p:spPr bwMode="auto">
          <a:xfrm flipV="1">
            <a:off x="1333500" y="4495800"/>
            <a:ext cx="0" cy="581025"/>
          </a:xfrm>
          <a:prstGeom prst="straightConnector1">
            <a:avLst/>
          </a:prstGeom>
          <a:noFill/>
          <a:ln w="9525">
            <a:solidFill>
              <a:schemeClr val="tx1"/>
            </a:solidFill>
            <a:round/>
            <a:headEnd/>
            <a:tailEnd type="triangle" w="med" len="med"/>
          </a:ln>
          <a:effectLst/>
        </p:spPr>
      </p:cxnSp>
      <p:sp>
        <p:nvSpPr>
          <p:cNvPr id="866336" name="Line 32"/>
          <p:cNvSpPr>
            <a:spLocks noChangeShapeType="1"/>
          </p:cNvSpPr>
          <p:nvPr/>
        </p:nvSpPr>
        <p:spPr bwMode="auto">
          <a:xfrm>
            <a:off x="3733800" y="2895600"/>
            <a:ext cx="533400" cy="0"/>
          </a:xfrm>
          <a:prstGeom prst="line">
            <a:avLst/>
          </a:prstGeom>
          <a:noFill/>
          <a:ln w="9525">
            <a:solidFill>
              <a:schemeClr val="tx1"/>
            </a:solidFill>
            <a:round/>
            <a:headEnd/>
            <a:tailEnd type="triangle" w="med" len="med"/>
          </a:ln>
          <a:effectLst/>
        </p:spPr>
        <p:txBody>
          <a:bodyPr anchor="ctr"/>
          <a:lstStyle/>
          <a:p>
            <a:endParaRPr lang="en-US"/>
          </a:p>
        </p:txBody>
      </p:sp>
      <p:sp>
        <p:nvSpPr>
          <p:cNvPr id="866337" name="Line 33"/>
          <p:cNvSpPr>
            <a:spLocks noChangeShapeType="1"/>
          </p:cNvSpPr>
          <p:nvPr/>
        </p:nvSpPr>
        <p:spPr bwMode="auto">
          <a:xfrm>
            <a:off x="3733800" y="4724400"/>
            <a:ext cx="533400" cy="0"/>
          </a:xfrm>
          <a:prstGeom prst="line">
            <a:avLst/>
          </a:prstGeom>
          <a:noFill/>
          <a:ln w="9525">
            <a:solidFill>
              <a:schemeClr val="tx1"/>
            </a:solidFill>
            <a:round/>
            <a:headEnd/>
            <a:tailEnd type="triangle" w="med" len="med"/>
          </a:ln>
          <a:effectLst/>
        </p:spPr>
        <p:txBody>
          <a:bodyPr anchor="ctr"/>
          <a:lstStyle/>
          <a:p>
            <a:endParaRPr lang="en-US"/>
          </a:p>
        </p:txBody>
      </p:sp>
      <p:sp>
        <p:nvSpPr>
          <p:cNvPr id="866339" name="Text Box 35"/>
          <p:cNvSpPr txBox="1">
            <a:spLocks noChangeArrowheads="1"/>
          </p:cNvSpPr>
          <p:nvPr/>
        </p:nvSpPr>
        <p:spPr bwMode="auto">
          <a:xfrm>
            <a:off x="7315200" y="4495800"/>
            <a:ext cx="1295400" cy="381000"/>
          </a:xfrm>
          <a:prstGeom prst="rect">
            <a:avLst/>
          </a:prstGeom>
          <a:noFill/>
          <a:ln w="9525">
            <a:noFill/>
            <a:miter lim="800000"/>
            <a:headEnd/>
            <a:tailEnd/>
          </a:ln>
          <a:effectLst/>
        </p:spPr>
        <p:txBody>
          <a:bodyPr/>
          <a:lstStyle/>
          <a:p>
            <a:pPr algn="ctr">
              <a:spcBef>
                <a:spcPct val="50000"/>
              </a:spcBef>
            </a:pPr>
            <a:r>
              <a:rPr lang="en-US" sz="1600"/>
              <a:t>Etc.</a:t>
            </a:r>
          </a:p>
        </p:txBody>
      </p:sp>
      <p:sp>
        <p:nvSpPr>
          <p:cNvPr id="30" name="Slide Number Placeholder 29"/>
          <p:cNvSpPr>
            <a:spLocks noGrp="1"/>
          </p:cNvSpPr>
          <p:nvPr>
            <p:ph type="sldNum" sz="quarter" idx="12"/>
          </p:nvPr>
        </p:nvSpPr>
        <p:spPr/>
        <p:txBody>
          <a:bodyPr/>
          <a:lstStyle/>
          <a:p>
            <a:fld id="{B6F15528-21DE-4FAA-801E-634DDDAF4B2B}" type="slidenum">
              <a:rPr lang="en-US" smtClean="0"/>
              <a:pPr/>
              <a:t>21</a:t>
            </a:fld>
            <a:endParaRPr lang="en-US"/>
          </a:p>
        </p:txBody>
      </p:sp>
      <p:sp>
        <p:nvSpPr>
          <p:cNvPr id="31" name="Footer Placeholder 30"/>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a:t>
            </a:r>
            <a:endParaRPr lang="en-US" dirty="0"/>
          </a:p>
        </p:txBody>
      </p:sp>
      <p:sp>
        <p:nvSpPr>
          <p:cNvPr id="3" name="Content Placeholder 2"/>
          <p:cNvSpPr>
            <a:spLocks noGrp="1"/>
          </p:cNvSpPr>
          <p:nvPr>
            <p:ph idx="1"/>
          </p:nvPr>
        </p:nvSpPr>
        <p:spPr/>
        <p:txBody>
          <a:bodyPr/>
          <a:lstStyle/>
          <a:p>
            <a:pPr>
              <a:buNone/>
            </a:pPr>
            <a:r>
              <a:rPr lang="en-US" dirty="0" smtClean="0"/>
              <a:t>Financial MIS</a:t>
            </a:r>
          </a:p>
          <a:p>
            <a:r>
              <a:rPr lang="en-US" dirty="0" smtClean="0"/>
              <a:t>Provides financial information to all financial managers within an organization.</a:t>
            </a:r>
          </a:p>
          <a:p>
            <a:pPr>
              <a:buNone/>
            </a:pPr>
            <a:r>
              <a:rPr lang="en-US" dirty="0" smtClean="0"/>
              <a:t>Marketing MIS</a:t>
            </a:r>
          </a:p>
          <a:p>
            <a:r>
              <a:rPr lang="en-US" dirty="0" smtClean="0"/>
              <a:t>Supports managerial activities in product development, distribution, pricing decisions, and promotional effectiveness</a:t>
            </a:r>
          </a:p>
          <a:p>
            <a:endParaRPr lang="en-US" dirty="0"/>
          </a:p>
        </p:txBody>
      </p:sp>
      <p:sp>
        <p:nvSpPr>
          <p:cNvPr id="4" name="Footer Placeholder 3"/>
          <p:cNvSpPr>
            <a:spLocks noGrp="1"/>
          </p:cNvSpPr>
          <p:nvPr>
            <p:ph type="ftr" sz="quarter" idx="11"/>
          </p:nvPr>
        </p:nvSpPr>
        <p:spPr/>
        <p:txBody>
          <a:bodyPr/>
          <a:lstStyle/>
          <a:p>
            <a:r>
              <a:rPr lang="en-US" smtClean="0"/>
              <a:t>Pushpa Thapa, KEC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MIS</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Human Resource MIS</a:t>
            </a:r>
          </a:p>
          <a:p>
            <a:pPr algn="just"/>
            <a:r>
              <a:rPr lang="en-US" dirty="0" smtClean="0"/>
              <a:t>Concerned with all of the activities related to employees and potential employees of the organization.</a:t>
            </a:r>
          </a:p>
          <a:p>
            <a:pPr>
              <a:buNone/>
            </a:pPr>
            <a:r>
              <a:rPr lang="en-US" dirty="0" smtClean="0"/>
              <a:t>Accounting MIS</a:t>
            </a:r>
          </a:p>
          <a:p>
            <a:pPr marL="342900" lvl="1" indent="-342900" algn="just">
              <a:buFont typeface="Arial" pitchFamily="34" charset="0"/>
              <a:buChar char="•"/>
            </a:pPr>
            <a:r>
              <a:rPr lang="en-US" sz="3200" dirty="0" smtClean="0"/>
              <a:t>Provides aggregated information on accounts payable, accounts receivable, payroll, and other applications.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Pushpa Thapa, KEC</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a:xfrm>
            <a:off x="0" y="6356350"/>
            <a:ext cx="9144000" cy="501650"/>
          </a:xfrm>
        </p:spPr>
        <p:txBody>
          <a:bodyPr/>
          <a:lstStyle/>
          <a:p>
            <a:r>
              <a:rPr lang="en-US" smtClean="0"/>
              <a:t>Pushpa Thapa, KEC</a:t>
            </a:r>
            <a:endParaRPr lang="en-US" dirty="0"/>
          </a:p>
        </p:txBody>
      </p:sp>
      <p:sp>
        <p:nvSpPr>
          <p:cNvPr id="30722" name="Rectangle 2"/>
          <p:cNvSpPr>
            <a:spLocks noChangeArrowheads="1"/>
          </p:cNvSpPr>
          <p:nvPr/>
        </p:nvSpPr>
        <p:spPr bwMode="auto">
          <a:xfrm>
            <a:off x="533400" y="304800"/>
            <a:ext cx="8382000" cy="1066800"/>
          </a:xfrm>
          <a:prstGeom prst="rect">
            <a:avLst/>
          </a:prstGeom>
          <a:noFill/>
          <a:ln w="9525">
            <a:noFill/>
            <a:miter lim="800000"/>
            <a:headEnd/>
            <a:tailEnd/>
          </a:ln>
          <a:effectLst/>
        </p:spPr>
        <p:txBody>
          <a:bodyPr lIns="92075" tIns="46038" rIns="92075" bIns="46038" anchor="ctr"/>
          <a:lstStyle/>
          <a:p>
            <a:pPr algn="ctr"/>
            <a:r>
              <a:rPr lang="en-US" sz="2800" b="1" dirty="0">
                <a:solidFill>
                  <a:schemeClr val="tx2"/>
                </a:solidFill>
              </a:rPr>
              <a:t>A Framework For Information Systems Architecture</a:t>
            </a:r>
          </a:p>
        </p:txBody>
      </p:sp>
      <p:sp>
        <p:nvSpPr>
          <p:cNvPr id="30723" name="Rectangle 3"/>
          <p:cNvSpPr>
            <a:spLocks noChangeArrowheads="1"/>
          </p:cNvSpPr>
          <p:nvPr/>
        </p:nvSpPr>
        <p:spPr bwMode="auto">
          <a:xfrm>
            <a:off x="838200" y="1295400"/>
            <a:ext cx="7772400" cy="49530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What is an Information Systems Architecture?</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An </a:t>
            </a:r>
            <a:r>
              <a:rPr lang="en-US" sz="2000" b="1" dirty="0">
                <a:latin typeface="Times New Roman" pitchFamily="18" charset="0"/>
              </a:rPr>
              <a:t>information systems architecture</a:t>
            </a:r>
            <a:r>
              <a:rPr lang="en-US" sz="2000" dirty="0">
                <a:latin typeface="Times New Roman" pitchFamily="18" charset="0"/>
              </a:rPr>
              <a:t> provides a unifying framework into which various people with different perspectives can organize and view the fundamental building blocks of information systems.</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Stakeholders have different views of the system and each has something “at stake” in determining the success of the system.</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Stakeholders can be broadly classified into four groups:</a:t>
            </a: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System Owners</a:t>
            </a: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System Users</a:t>
            </a: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System Designers</a:t>
            </a: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System Builders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Pushpa Thapa, KEC</a:t>
            </a:r>
            <a:endParaRPr lang="en-US" dirty="0"/>
          </a:p>
        </p:txBody>
      </p:sp>
      <p:graphicFrame>
        <p:nvGraphicFramePr>
          <p:cNvPr id="32770" name="Object 2"/>
          <p:cNvGraphicFramePr>
            <a:graphicFrameLocks/>
          </p:cNvGraphicFramePr>
          <p:nvPr/>
        </p:nvGraphicFramePr>
        <p:xfrm>
          <a:off x="762000" y="0"/>
          <a:ext cx="6648450" cy="6858000"/>
        </p:xfrm>
        <a:graphic>
          <a:graphicData uri="http://schemas.openxmlformats.org/presentationml/2006/ole">
            <mc:AlternateContent xmlns:mc="http://schemas.openxmlformats.org/markup-compatibility/2006">
              <mc:Choice xmlns:v="urn:schemas-microsoft-com:vml" Requires="v">
                <p:oleObj spid="_x0000_s22534" name="SnapGraphics" r:id="rId4" imgW="11796480" imgH="11796480" progId="">
                  <p:embed/>
                </p:oleObj>
              </mc:Choice>
              <mc:Fallback>
                <p:oleObj name="SnapGraphics" r:id="rId4" imgW="11796480" imgH="117964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0"/>
                        <a:ext cx="66484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3"/>
          <p:cNvGraphicFramePr>
            <a:graphicFrameLocks/>
          </p:cNvGraphicFramePr>
          <p:nvPr/>
        </p:nvGraphicFramePr>
        <p:xfrm>
          <a:off x="7537450" y="2692400"/>
          <a:ext cx="1454150" cy="1060450"/>
        </p:xfrm>
        <a:graphic>
          <a:graphicData uri="http://schemas.openxmlformats.org/presentationml/2006/ole">
            <mc:AlternateContent xmlns:mc="http://schemas.openxmlformats.org/markup-compatibility/2006">
              <mc:Choice xmlns:v="urn:schemas-microsoft-com:vml" Requires="v">
                <p:oleObj spid="_x0000_s22535" name="WordArt 2.0" r:id="rId6" imgW="6095880" imgH="4063680" progId="">
                  <p:embed/>
                </p:oleObj>
              </mc:Choice>
              <mc:Fallback>
                <p:oleObj name="WordArt 2.0" r:id="rId6" imgW="6095880" imgH="4063680"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7450" y="2692400"/>
                        <a:ext cx="145415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Pushpa Thapa, KEC</a:t>
            </a:r>
            <a:endParaRPr lang="en-US" dirty="0"/>
          </a:p>
        </p:txBody>
      </p:sp>
      <p:sp>
        <p:nvSpPr>
          <p:cNvPr id="34818" name="Rectangle 2"/>
          <p:cNvSpPr>
            <a:spLocks noChangeArrowheads="1"/>
          </p:cNvSpPr>
          <p:nvPr/>
        </p:nvSpPr>
        <p:spPr bwMode="auto">
          <a:xfrm>
            <a:off x="457200" y="304800"/>
            <a:ext cx="8305800" cy="990600"/>
          </a:xfrm>
          <a:prstGeom prst="rect">
            <a:avLst/>
          </a:prstGeom>
          <a:noFill/>
          <a:ln w="9525">
            <a:noFill/>
            <a:miter lim="800000"/>
            <a:headEnd/>
            <a:tailEnd/>
          </a:ln>
          <a:effectLst/>
        </p:spPr>
        <p:txBody>
          <a:bodyPr lIns="92075" tIns="46038" rIns="92075" bIns="46038" anchor="ctr"/>
          <a:lstStyle/>
          <a:p>
            <a:pPr algn="ctr"/>
            <a:r>
              <a:rPr lang="en-US" sz="2800" b="1" dirty="0">
                <a:solidFill>
                  <a:schemeClr val="tx2"/>
                </a:solidFill>
              </a:rPr>
              <a:t>Perspectives - The People Side of Information Systems</a:t>
            </a:r>
          </a:p>
        </p:txBody>
      </p:sp>
      <p:sp>
        <p:nvSpPr>
          <p:cNvPr id="34819" name="Rectangle 3"/>
          <p:cNvSpPr>
            <a:spLocks noChangeArrowheads="1"/>
          </p:cNvSpPr>
          <p:nvPr/>
        </p:nvSpPr>
        <p:spPr bwMode="auto">
          <a:xfrm>
            <a:off x="838200" y="1371600"/>
            <a:ext cx="7772400" cy="48768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What are Information Workers?</a:t>
            </a:r>
            <a:endParaRPr lang="en-US" sz="2000" b="1" dirty="0">
              <a:solidFill>
                <a:schemeClr val="tx2"/>
              </a:solidFill>
              <a:latin typeface="Arial" charset="0"/>
            </a:endParaRP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The term </a:t>
            </a:r>
            <a:r>
              <a:rPr lang="en-US" sz="2000" b="1" dirty="0">
                <a:latin typeface="Times New Roman" pitchFamily="18" charset="0"/>
              </a:rPr>
              <a:t>information worker </a:t>
            </a:r>
            <a:r>
              <a:rPr lang="en-US" sz="2000" dirty="0">
                <a:latin typeface="Times New Roman" pitchFamily="18" charset="0"/>
              </a:rPr>
              <a:t>(also called knowledge worker) was coined to describe those people whose jobs involve the creation, collection, processing, distribution, and use of information.</a:t>
            </a:r>
          </a:p>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System Owners</a:t>
            </a:r>
            <a:endParaRPr lang="en-US" dirty="0">
              <a:latin typeface="Times New Roman" pitchFamily="18" charset="0"/>
            </a:endParaRPr>
          </a:p>
          <a:p>
            <a:pPr marL="742950" lvl="1" indent="-285750">
              <a:spcBef>
                <a:spcPct val="20000"/>
              </a:spcBef>
              <a:buClr>
                <a:srgbClr val="114FFB"/>
              </a:buClr>
              <a:buSzPct val="60000"/>
              <a:buFont typeface="Wingdings" pitchFamily="2" charset="2"/>
              <a:buChar char="&lt;"/>
            </a:pPr>
            <a:r>
              <a:rPr lang="en-US" sz="2000" b="1" dirty="0">
                <a:latin typeface="Times New Roman" pitchFamily="18" charset="0"/>
              </a:rPr>
              <a:t>System owners </a:t>
            </a:r>
            <a:r>
              <a:rPr lang="en-US" sz="2000" dirty="0">
                <a:latin typeface="Times New Roman" pitchFamily="18" charset="0"/>
              </a:rPr>
              <a:t>are an information system's sponsors and chief advocates. They are usually responsible for budgeting the money and time to develop, operate, and maintain the information system. They are also ultimately responsible for the system’s justification and acceptance.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Pushpa Thapa, KEC</a:t>
            </a:r>
            <a:endParaRPr lang="en-US" dirty="0"/>
          </a:p>
        </p:txBody>
      </p:sp>
      <p:sp>
        <p:nvSpPr>
          <p:cNvPr id="36866" name="Rectangle 2"/>
          <p:cNvSpPr>
            <a:spLocks noChangeArrowheads="1"/>
          </p:cNvSpPr>
          <p:nvPr/>
        </p:nvSpPr>
        <p:spPr bwMode="auto">
          <a:xfrm>
            <a:off x="304800" y="0"/>
            <a:ext cx="8534400" cy="1371600"/>
          </a:xfrm>
          <a:prstGeom prst="rect">
            <a:avLst/>
          </a:prstGeom>
          <a:noFill/>
          <a:ln w="9525">
            <a:noFill/>
            <a:miter lim="800000"/>
            <a:headEnd/>
            <a:tailEnd/>
          </a:ln>
          <a:effectLst/>
        </p:spPr>
        <p:txBody>
          <a:bodyPr lIns="92075" tIns="46038" rIns="92075" bIns="46038" anchor="ctr"/>
          <a:lstStyle/>
          <a:p>
            <a:pPr algn="ctr"/>
            <a:r>
              <a:rPr lang="en-US" sz="2800" b="1" dirty="0">
                <a:solidFill>
                  <a:schemeClr val="tx2"/>
                </a:solidFill>
              </a:rPr>
              <a:t>Perspectives - The People Side of Information Systems</a:t>
            </a:r>
          </a:p>
        </p:txBody>
      </p:sp>
      <p:sp>
        <p:nvSpPr>
          <p:cNvPr id="36867" name="Rectangle 3"/>
          <p:cNvSpPr>
            <a:spLocks noChangeArrowheads="1"/>
          </p:cNvSpPr>
          <p:nvPr/>
        </p:nvSpPr>
        <p:spPr bwMode="auto">
          <a:xfrm>
            <a:off x="838200" y="1066800"/>
            <a:ext cx="7772400" cy="51816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System Users</a:t>
            </a:r>
          </a:p>
          <a:p>
            <a:pPr marL="742950" lvl="1" indent="-285750">
              <a:spcBef>
                <a:spcPct val="20000"/>
              </a:spcBef>
              <a:buClr>
                <a:srgbClr val="114FFB"/>
              </a:buClr>
              <a:buSzPct val="60000"/>
              <a:buFont typeface="Wingdings" pitchFamily="2" charset="2"/>
              <a:buChar char="&lt;"/>
            </a:pPr>
            <a:r>
              <a:rPr lang="en-US" sz="2000" b="1" dirty="0">
                <a:latin typeface="Times New Roman" pitchFamily="18" charset="0"/>
              </a:rPr>
              <a:t>System users </a:t>
            </a:r>
            <a:r>
              <a:rPr lang="en-US" sz="2000" dirty="0">
                <a:latin typeface="Times New Roman" pitchFamily="18" charset="0"/>
              </a:rPr>
              <a:t>are the people who use (and directly benefit from) the information system on a regular basis – capturing, validating, entering, responding to, storing, and exchanging data and information.</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There are many classes of system users including:</a:t>
            </a:r>
            <a:endParaRPr lang="en-US" dirty="0">
              <a:latin typeface="Times New Roman" pitchFamily="18" charset="0"/>
            </a:endParaRP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Internal Users</a:t>
            </a:r>
            <a:r>
              <a:rPr lang="en-US" sz="2000" b="1" dirty="0">
                <a:latin typeface="Times New Roman" pitchFamily="18" charset="0"/>
              </a:rPr>
              <a:t> </a:t>
            </a:r>
          </a:p>
          <a:p>
            <a:pPr marL="1428750" lvl="3" indent="-228600">
              <a:spcBef>
                <a:spcPct val="20000"/>
              </a:spcBef>
              <a:buClr>
                <a:srgbClr val="114FFB"/>
              </a:buClr>
              <a:buFontTx/>
              <a:buChar char="•"/>
            </a:pPr>
            <a:r>
              <a:rPr lang="en-US" sz="1800" dirty="0"/>
              <a:t>Clerical and service workers</a:t>
            </a:r>
          </a:p>
          <a:p>
            <a:pPr marL="1428750" lvl="3" indent="-228600">
              <a:spcBef>
                <a:spcPct val="20000"/>
              </a:spcBef>
              <a:buClr>
                <a:srgbClr val="114FFB"/>
              </a:buClr>
              <a:buFontTx/>
              <a:buChar char="•"/>
            </a:pPr>
            <a:r>
              <a:rPr lang="en-US" sz="1800" dirty="0"/>
              <a:t>Technical and professional staff</a:t>
            </a:r>
          </a:p>
          <a:p>
            <a:pPr marL="1771650" lvl="4" indent="-228600">
              <a:spcBef>
                <a:spcPct val="20000"/>
              </a:spcBef>
              <a:buClr>
                <a:srgbClr val="114FFB"/>
              </a:buClr>
              <a:buFontTx/>
              <a:buChar char="–"/>
            </a:pPr>
            <a:r>
              <a:rPr lang="en-US" sz="1800" b="1" dirty="0"/>
              <a:t>Knowledge workers</a:t>
            </a:r>
            <a:r>
              <a:rPr lang="en-US" sz="1800" dirty="0"/>
              <a:t> are a subset of information workers whose responsibilities are based on a specialized body of knowledge.</a:t>
            </a:r>
          </a:p>
          <a:p>
            <a:pPr marL="1428750" lvl="3" indent="-228600">
              <a:spcBef>
                <a:spcPct val="20000"/>
              </a:spcBef>
              <a:buClr>
                <a:srgbClr val="114FFB"/>
              </a:buClr>
              <a:buFontTx/>
              <a:buChar char="•"/>
            </a:pPr>
            <a:r>
              <a:rPr lang="en-US" sz="1800" dirty="0">
                <a:latin typeface="Times New Roman" pitchFamily="18" charset="0"/>
              </a:rPr>
              <a:t>Supervisors, middle managers, and executive managers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Pushpa Thapa, KEC</a:t>
            </a:r>
            <a:endParaRPr lang="en-US" dirty="0"/>
          </a:p>
        </p:txBody>
      </p:sp>
      <p:sp>
        <p:nvSpPr>
          <p:cNvPr id="38914" name="Rectangle 2"/>
          <p:cNvSpPr>
            <a:spLocks noChangeArrowheads="1"/>
          </p:cNvSpPr>
          <p:nvPr/>
        </p:nvSpPr>
        <p:spPr bwMode="auto">
          <a:xfrm>
            <a:off x="533400" y="228600"/>
            <a:ext cx="8382000" cy="1371600"/>
          </a:xfrm>
          <a:prstGeom prst="rect">
            <a:avLst/>
          </a:prstGeom>
          <a:noFill/>
          <a:ln w="9525">
            <a:noFill/>
            <a:miter lim="800000"/>
            <a:headEnd/>
            <a:tailEnd/>
          </a:ln>
          <a:effectLst/>
        </p:spPr>
        <p:txBody>
          <a:bodyPr lIns="92075" tIns="46038" rIns="92075" bIns="46038" anchor="ctr"/>
          <a:lstStyle/>
          <a:p>
            <a:pPr algn="ctr"/>
            <a:r>
              <a:rPr lang="en-US" sz="2800" b="1" dirty="0">
                <a:solidFill>
                  <a:schemeClr val="tx2"/>
                </a:solidFill>
              </a:rPr>
              <a:t>Perspectives - The People Side of Information Systems</a:t>
            </a:r>
          </a:p>
        </p:txBody>
      </p:sp>
      <p:sp>
        <p:nvSpPr>
          <p:cNvPr id="38915" name="Rectangle 3"/>
          <p:cNvSpPr>
            <a:spLocks noChangeArrowheads="1"/>
          </p:cNvSpPr>
          <p:nvPr/>
        </p:nvSpPr>
        <p:spPr bwMode="auto">
          <a:xfrm>
            <a:off x="838200" y="1828800"/>
            <a:ext cx="7772400" cy="44196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System Users </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There are many classes of system users including: (continued)</a:t>
            </a:r>
            <a:endParaRPr lang="en-US" dirty="0">
              <a:latin typeface="Times New Roman" pitchFamily="18" charset="0"/>
            </a:endParaRP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Remote and Mobile Users</a:t>
            </a:r>
          </a:p>
          <a:p>
            <a:pPr marL="1085850" lvl="2" indent="-228600">
              <a:spcBef>
                <a:spcPct val="20000"/>
              </a:spcBef>
              <a:buClr>
                <a:srgbClr val="114FFB"/>
              </a:buClr>
              <a:buSzPct val="65000"/>
              <a:buFont typeface="Wingdings" pitchFamily="2" charset="2"/>
              <a:buChar char="8"/>
            </a:pPr>
            <a:r>
              <a:rPr lang="en-US" sz="2000" dirty="0">
                <a:latin typeface="Times New Roman" pitchFamily="18" charset="0"/>
              </a:rPr>
              <a:t>External Users</a:t>
            </a:r>
            <a:r>
              <a:rPr lang="en-US" sz="2000" b="1" dirty="0">
                <a:latin typeface="Times New Roman" pitchFamily="18" charset="0"/>
              </a:rPr>
              <a:t> </a:t>
            </a:r>
          </a:p>
          <a:p>
            <a:pPr marL="342900" indent="-342900">
              <a:spcBef>
                <a:spcPct val="20000"/>
              </a:spcBef>
              <a:buClr>
                <a:srgbClr val="114FFB"/>
              </a:buClr>
              <a:buSzPct val="60000"/>
              <a:buFont typeface="Wingdings" pitchFamily="2" charset="2"/>
              <a:buChar char=":"/>
            </a:pPr>
            <a:r>
              <a:rPr lang="en-US" b="1" dirty="0" smtClean="0">
                <a:solidFill>
                  <a:schemeClr val="tx2"/>
                </a:solidFill>
                <a:latin typeface="Times New Roman" pitchFamily="18" charset="0"/>
              </a:rPr>
              <a:t>System Designers</a:t>
            </a:r>
          </a:p>
          <a:p>
            <a:pPr marL="742950" lvl="1" indent="-285750">
              <a:spcBef>
                <a:spcPct val="20000"/>
              </a:spcBef>
              <a:buClr>
                <a:srgbClr val="114FFB"/>
              </a:buClr>
              <a:buSzPct val="60000"/>
              <a:buFont typeface="Wingdings" pitchFamily="2" charset="2"/>
              <a:buChar char="&lt;"/>
            </a:pPr>
            <a:r>
              <a:rPr lang="en-US" sz="2000" b="1" dirty="0" smtClean="0">
                <a:latin typeface="Times New Roman" pitchFamily="18" charset="0"/>
              </a:rPr>
              <a:t>System designers </a:t>
            </a:r>
            <a:r>
              <a:rPr lang="en-US" sz="2000" dirty="0" smtClean="0">
                <a:latin typeface="Times New Roman" pitchFamily="18" charset="0"/>
              </a:rPr>
              <a:t>translate users' business requirements and constraints into technical solutions. They design the computer files, databases, inputs, outputs, screens, networks, and programs that will meet the system users' requirements. They also integrate the technical solution back into the day-to-day business environment.</a:t>
            </a:r>
            <a:endParaRPr lang="en-US" sz="2000" b="1" dirty="0" smtClean="0">
              <a:latin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Pushpa Thapa, KEC</a:t>
            </a:r>
            <a:endParaRPr lang="en-US" dirty="0"/>
          </a:p>
        </p:txBody>
      </p:sp>
      <p:sp>
        <p:nvSpPr>
          <p:cNvPr id="45058" name="Rectangle 2"/>
          <p:cNvSpPr>
            <a:spLocks noChangeArrowheads="1"/>
          </p:cNvSpPr>
          <p:nvPr/>
        </p:nvSpPr>
        <p:spPr bwMode="auto">
          <a:xfrm>
            <a:off x="381000" y="685800"/>
            <a:ext cx="8534400" cy="609600"/>
          </a:xfrm>
          <a:prstGeom prst="rect">
            <a:avLst/>
          </a:prstGeom>
          <a:noFill/>
          <a:ln w="9525">
            <a:noFill/>
            <a:miter lim="800000"/>
            <a:headEnd/>
            <a:tailEnd/>
          </a:ln>
          <a:effectLst/>
        </p:spPr>
        <p:txBody>
          <a:bodyPr lIns="92075" tIns="46038" rIns="92075" bIns="46038" anchor="ctr"/>
          <a:lstStyle/>
          <a:p>
            <a:pPr algn="ctr"/>
            <a:r>
              <a:rPr lang="en-US" sz="2800" b="1" dirty="0">
                <a:solidFill>
                  <a:schemeClr val="tx2"/>
                </a:solidFill>
              </a:rPr>
              <a:t>Perspectives - The People Side of Information Systems</a:t>
            </a:r>
          </a:p>
        </p:txBody>
      </p:sp>
      <p:sp>
        <p:nvSpPr>
          <p:cNvPr id="45059" name="Rectangle 3"/>
          <p:cNvSpPr>
            <a:spLocks noChangeArrowheads="1"/>
          </p:cNvSpPr>
          <p:nvPr/>
        </p:nvSpPr>
        <p:spPr bwMode="auto">
          <a:xfrm>
            <a:off x="838200" y="1371600"/>
            <a:ext cx="7772400" cy="4876800"/>
          </a:xfrm>
          <a:prstGeom prst="rect">
            <a:avLst/>
          </a:prstGeom>
          <a:noFill/>
          <a:ln w="9525">
            <a:noFill/>
            <a:miter lim="800000"/>
            <a:headEnd/>
            <a:tailEnd/>
          </a:ln>
          <a:effectLst/>
        </p:spPr>
        <p:txBody>
          <a:bodyPr lIns="92075" tIns="46038" rIns="92075" bIns="46038"/>
          <a:lstStyle/>
          <a:p>
            <a:pPr marL="342900" indent="-342900">
              <a:spcBef>
                <a:spcPct val="20000"/>
              </a:spcBef>
              <a:buClr>
                <a:srgbClr val="114FFB"/>
              </a:buClr>
              <a:buSzPct val="60000"/>
              <a:buFont typeface="Wingdings" pitchFamily="2" charset="2"/>
              <a:buChar char=":"/>
            </a:pPr>
            <a:r>
              <a:rPr lang="en-US" b="1" dirty="0">
                <a:solidFill>
                  <a:schemeClr val="tx2"/>
                </a:solidFill>
                <a:latin typeface="Times New Roman" pitchFamily="18" charset="0"/>
              </a:rPr>
              <a:t>System Builders</a:t>
            </a:r>
          </a:p>
          <a:p>
            <a:pPr marL="742950" lvl="1" indent="-285750">
              <a:spcBef>
                <a:spcPct val="20000"/>
              </a:spcBef>
              <a:buClr>
                <a:srgbClr val="114FFB"/>
              </a:buClr>
              <a:buSzPct val="60000"/>
              <a:buFont typeface="Wingdings" pitchFamily="2" charset="2"/>
              <a:buChar char="&lt;"/>
            </a:pPr>
            <a:r>
              <a:rPr lang="en-US" sz="2000" b="1" dirty="0">
                <a:latin typeface="Times New Roman" pitchFamily="18" charset="0"/>
              </a:rPr>
              <a:t>System builders </a:t>
            </a:r>
            <a:r>
              <a:rPr lang="en-US" sz="2000" dirty="0">
                <a:latin typeface="Times New Roman" pitchFamily="18" charset="0"/>
              </a:rPr>
              <a:t>construct the information system components based upon the design specifications from the system designers.  In many cases, the system designer and builder for a component are one and the same.</a:t>
            </a:r>
          </a:p>
          <a:p>
            <a:pPr marL="742950" lvl="1" indent="-285750">
              <a:spcBef>
                <a:spcPct val="20000"/>
              </a:spcBef>
              <a:buClr>
                <a:srgbClr val="114FFB"/>
              </a:buClr>
              <a:buSzPct val="60000"/>
              <a:buFont typeface="Wingdings" pitchFamily="2" charset="2"/>
              <a:buChar char="&lt;"/>
            </a:pPr>
            <a:r>
              <a:rPr lang="en-US" sz="2000" dirty="0">
                <a:latin typeface="Times New Roman" pitchFamily="18" charset="0"/>
              </a:rPr>
              <a:t>The applications programmer is the classic example of a system builder. </a:t>
            </a:r>
            <a:endParaRPr lang="en-US" sz="2000" dirty="0" smtClean="0">
              <a:latin typeface="Times New Roman" pitchFamily="18" charset="0"/>
            </a:endParaRPr>
          </a:p>
          <a:p>
            <a:pPr marL="342900" indent="-342900">
              <a:spcBef>
                <a:spcPct val="20000"/>
              </a:spcBef>
              <a:buClr>
                <a:srgbClr val="114FFB"/>
              </a:buClr>
              <a:buSzPct val="60000"/>
              <a:buFont typeface="Wingdings" pitchFamily="2" charset="2"/>
              <a:buChar char=":"/>
            </a:pPr>
            <a:r>
              <a:rPr lang="en-US" b="1" dirty="0" smtClean="0">
                <a:solidFill>
                  <a:schemeClr val="tx2"/>
                </a:solidFill>
                <a:latin typeface="Times New Roman" pitchFamily="18" charset="0"/>
              </a:rPr>
              <a:t>The Role of the System Analyst</a:t>
            </a:r>
          </a:p>
          <a:p>
            <a:pPr marL="742950" lvl="1" indent="-285750">
              <a:spcBef>
                <a:spcPct val="20000"/>
              </a:spcBef>
              <a:buClr>
                <a:srgbClr val="114FFB"/>
              </a:buClr>
              <a:buSzPct val="60000"/>
              <a:buFont typeface="Wingdings" pitchFamily="2" charset="2"/>
              <a:buChar char="&lt;"/>
            </a:pPr>
            <a:r>
              <a:rPr lang="en-US" sz="2000" dirty="0" smtClean="0">
                <a:latin typeface="Times New Roman" pitchFamily="18" charset="0"/>
              </a:rPr>
              <a:t>For the system owners and users, the analyst typically constructs and validates their views.</a:t>
            </a:r>
          </a:p>
          <a:p>
            <a:pPr marL="742950" lvl="1" indent="-285750">
              <a:spcBef>
                <a:spcPct val="20000"/>
              </a:spcBef>
              <a:buClr>
                <a:srgbClr val="114FFB"/>
              </a:buClr>
              <a:buSzPct val="60000"/>
              <a:buFont typeface="Wingdings" pitchFamily="2" charset="2"/>
              <a:buChar char="&lt;"/>
            </a:pPr>
            <a:r>
              <a:rPr lang="en-US" sz="2000" dirty="0" smtClean="0">
                <a:latin typeface="Times New Roman" pitchFamily="18" charset="0"/>
              </a:rPr>
              <a:t>For the system designers and builders, the analyst (at the very least) ensures that the technical views are consistent and compatible with the business views.</a:t>
            </a:r>
          </a:p>
          <a:p>
            <a:pPr marL="742950" lvl="1" indent="-285750">
              <a:spcBef>
                <a:spcPct val="20000"/>
              </a:spcBef>
              <a:buClr>
                <a:srgbClr val="114FFB"/>
              </a:buClr>
              <a:buSzPct val="60000"/>
              <a:buFont typeface="Wingdings" pitchFamily="2" charset="2"/>
              <a:buChar char="&lt;"/>
            </a:pPr>
            <a:endParaRPr lang="en-US" sz="2000" dirty="0">
              <a:latin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Vs Information</a:t>
            </a:r>
            <a:endParaRPr lang="en-US" sz="4000"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sp>
        <p:nvSpPr>
          <p:cNvPr id="5" name="Footer Placeholder 4"/>
          <p:cNvSpPr>
            <a:spLocks noGrp="1"/>
          </p:cNvSpPr>
          <p:nvPr>
            <p:ph type="ftr" sz="quarter" idx="11"/>
          </p:nvPr>
        </p:nvSpPr>
        <p:spPr/>
        <p:txBody>
          <a:bodyPr/>
          <a:lstStyle/>
          <a:p>
            <a:r>
              <a:rPr lang="en-US" dirty="0" err="1" smtClean="0"/>
              <a:t>Pushpa</a:t>
            </a:r>
            <a:r>
              <a:rPr lang="en-US" dirty="0" smtClean="0"/>
              <a:t> </a:t>
            </a:r>
            <a:r>
              <a:rPr lang="en-US" dirty="0" err="1" smtClean="0"/>
              <a:t>Thapa</a:t>
            </a:r>
            <a:r>
              <a:rPr lang="en-US" dirty="0" smtClean="0"/>
              <a:t>, KEC</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Rectangle 1029"/>
          <p:cNvSpPr>
            <a:spLocks noChangeArrowheads="1"/>
          </p:cNvSpPr>
          <p:nvPr/>
        </p:nvSpPr>
        <p:spPr bwMode="auto">
          <a:xfrm>
            <a:off x="457200" y="2667000"/>
            <a:ext cx="2590800" cy="1752600"/>
          </a:xfrm>
          <a:prstGeom prst="rect">
            <a:avLst/>
          </a:prstGeom>
          <a:noFill/>
          <a:ln w="9525">
            <a:solidFill>
              <a:schemeClr val="tx1"/>
            </a:solidFill>
            <a:miter lim="800000"/>
            <a:headEnd/>
            <a:tailEnd/>
          </a:ln>
          <a:effectLst/>
        </p:spPr>
        <p:txBody>
          <a:bodyPr wrap="none" anchor="ctr"/>
          <a:lstStyle/>
          <a:p>
            <a:endParaRPr lang="en-US"/>
          </a:p>
        </p:txBody>
      </p:sp>
      <p:sp>
        <p:nvSpPr>
          <p:cNvPr id="8" name="Rectangle 1030"/>
          <p:cNvSpPr>
            <a:spLocks noChangeArrowheads="1"/>
          </p:cNvSpPr>
          <p:nvPr/>
        </p:nvSpPr>
        <p:spPr bwMode="auto">
          <a:xfrm>
            <a:off x="3581400" y="2971800"/>
            <a:ext cx="1752600" cy="914400"/>
          </a:xfrm>
          <a:prstGeom prst="rect">
            <a:avLst/>
          </a:prstGeom>
          <a:noFill/>
          <a:ln w="9525">
            <a:solidFill>
              <a:schemeClr val="tx1"/>
            </a:solidFill>
            <a:miter lim="800000"/>
            <a:headEnd/>
            <a:tailEnd/>
          </a:ln>
          <a:effectLst/>
        </p:spPr>
        <p:txBody>
          <a:bodyPr wrap="none" anchor="ctr"/>
          <a:lstStyle/>
          <a:p>
            <a:endParaRPr lang="en-US"/>
          </a:p>
        </p:txBody>
      </p:sp>
      <p:sp>
        <p:nvSpPr>
          <p:cNvPr id="9" name="Text Box 1031"/>
          <p:cNvSpPr txBox="1">
            <a:spLocks noChangeArrowheads="1"/>
          </p:cNvSpPr>
          <p:nvPr/>
        </p:nvSpPr>
        <p:spPr bwMode="auto">
          <a:xfrm>
            <a:off x="1143000" y="2209800"/>
            <a:ext cx="1066800" cy="457200"/>
          </a:xfrm>
          <a:prstGeom prst="rect">
            <a:avLst/>
          </a:prstGeom>
          <a:noFill/>
          <a:ln w="9525">
            <a:noFill/>
            <a:miter lim="800000"/>
            <a:headEnd/>
            <a:tailEnd/>
          </a:ln>
          <a:effectLst/>
        </p:spPr>
        <p:txBody>
          <a:bodyPr>
            <a:spAutoFit/>
          </a:bodyPr>
          <a:lstStyle/>
          <a:p>
            <a:pPr>
              <a:spcBef>
                <a:spcPct val="50000"/>
              </a:spcBef>
            </a:pPr>
            <a:r>
              <a:rPr lang="en-US" dirty="0"/>
              <a:t>Data</a:t>
            </a:r>
          </a:p>
        </p:txBody>
      </p:sp>
      <p:sp>
        <p:nvSpPr>
          <p:cNvPr id="10" name="Text Box 1033"/>
          <p:cNvSpPr txBox="1">
            <a:spLocks noChangeArrowheads="1"/>
          </p:cNvSpPr>
          <p:nvPr/>
        </p:nvSpPr>
        <p:spPr bwMode="auto">
          <a:xfrm>
            <a:off x="457200" y="2743200"/>
            <a:ext cx="2590800" cy="1200329"/>
          </a:xfrm>
          <a:prstGeom prst="rect">
            <a:avLst/>
          </a:prstGeom>
          <a:noFill/>
          <a:ln w="9525">
            <a:noFill/>
            <a:miter lim="800000"/>
            <a:headEnd/>
            <a:tailEnd/>
          </a:ln>
          <a:effectLst/>
        </p:spPr>
        <p:txBody>
          <a:bodyPr wrap="square">
            <a:spAutoFit/>
          </a:bodyPr>
          <a:lstStyle/>
          <a:p>
            <a:pPr>
              <a:spcBef>
                <a:spcPct val="50000"/>
              </a:spcBef>
            </a:pPr>
            <a:r>
              <a:rPr lang="en-US" dirty="0"/>
              <a:t>$35,000  12 Units $12,000  J. Jones Western Region $100,000  100 Units  	35 Units</a:t>
            </a:r>
          </a:p>
        </p:txBody>
      </p:sp>
      <p:sp>
        <p:nvSpPr>
          <p:cNvPr id="11" name="Text Box 1034"/>
          <p:cNvSpPr txBox="1">
            <a:spLocks noChangeArrowheads="1"/>
          </p:cNvSpPr>
          <p:nvPr/>
        </p:nvSpPr>
        <p:spPr bwMode="auto">
          <a:xfrm>
            <a:off x="3581400" y="3200400"/>
            <a:ext cx="1676400" cy="369332"/>
          </a:xfrm>
          <a:prstGeom prst="rect">
            <a:avLst/>
          </a:prstGeom>
          <a:noFill/>
          <a:ln w="9525">
            <a:noFill/>
            <a:miter lim="800000"/>
            <a:headEnd/>
            <a:tailEnd/>
          </a:ln>
          <a:effectLst/>
        </p:spPr>
        <p:txBody>
          <a:bodyPr>
            <a:spAutoFit/>
          </a:bodyPr>
          <a:lstStyle/>
          <a:p>
            <a:pPr>
              <a:spcBef>
                <a:spcPct val="50000"/>
              </a:spcBef>
            </a:pPr>
            <a:r>
              <a:rPr lang="en-US" dirty="0" smtClean="0"/>
              <a:t>Data </a:t>
            </a:r>
            <a:r>
              <a:rPr lang="en-US" dirty="0"/>
              <a:t>Processing</a:t>
            </a:r>
          </a:p>
        </p:txBody>
      </p:sp>
      <p:sp>
        <p:nvSpPr>
          <p:cNvPr id="12" name="Text Box 1035"/>
          <p:cNvSpPr txBox="1">
            <a:spLocks noChangeArrowheads="1"/>
          </p:cNvSpPr>
          <p:nvPr/>
        </p:nvSpPr>
        <p:spPr bwMode="auto">
          <a:xfrm>
            <a:off x="5943600" y="2819400"/>
            <a:ext cx="2819400" cy="1338828"/>
          </a:xfrm>
          <a:prstGeom prst="rect">
            <a:avLst/>
          </a:prstGeom>
          <a:noFill/>
          <a:ln w="9525">
            <a:noFill/>
            <a:miter lim="800000"/>
            <a:headEnd/>
            <a:tailEnd/>
          </a:ln>
          <a:effectLst/>
        </p:spPr>
        <p:txBody>
          <a:bodyPr wrap="square">
            <a:spAutoFit/>
          </a:bodyPr>
          <a:lstStyle/>
          <a:p>
            <a:pPr>
              <a:spcBef>
                <a:spcPct val="50000"/>
              </a:spcBef>
            </a:pPr>
            <a:r>
              <a:rPr lang="en-US" dirty="0"/>
              <a:t>Salesperson: J. Jones Sales Territory: Western Region Current Sales: </a:t>
            </a:r>
            <a:endParaRPr lang="en-US" dirty="0" smtClean="0"/>
          </a:p>
          <a:p>
            <a:pPr>
              <a:spcBef>
                <a:spcPct val="50000"/>
              </a:spcBef>
            </a:pPr>
            <a:r>
              <a:rPr lang="en-US" dirty="0" smtClean="0"/>
              <a:t>147 </a:t>
            </a:r>
            <a:r>
              <a:rPr lang="en-US" dirty="0"/>
              <a:t>Units = $147,000</a:t>
            </a:r>
          </a:p>
        </p:txBody>
      </p:sp>
      <p:sp>
        <p:nvSpPr>
          <p:cNvPr id="13" name="Rectangle 1036"/>
          <p:cNvSpPr>
            <a:spLocks noChangeArrowheads="1"/>
          </p:cNvSpPr>
          <p:nvPr/>
        </p:nvSpPr>
        <p:spPr bwMode="auto">
          <a:xfrm>
            <a:off x="5943600" y="2743200"/>
            <a:ext cx="2743200" cy="1676400"/>
          </a:xfrm>
          <a:prstGeom prst="rect">
            <a:avLst/>
          </a:prstGeom>
          <a:noFill/>
          <a:ln w="9525">
            <a:solidFill>
              <a:schemeClr val="tx1"/>
            </a:solidFill>
            <a:miter lim="800000"/>
            <a:headEnd/>
            <a:tailEnd/>
          </a:ln>
          <a:effectLst/>
        </p:spPr>
        <p:txBody>
          <a:bodyPr wrap="none" anchor="ctr"/>
          <a:lstStyle/>
          <a:p>
            <a:endParaRPr lang="en-US"/>
          </a:p>
        </p:txBody>
      </p:sp>
      <p:sp>
        <p:nvSpPr>
          <p:cNvPr id="14" name="Line 1037"/>
          <p:cNvSpPr>
            <a:spLocks noChangeShapeType="1"/>
          </p:cNvSpPr>
          <p:nvPr/>
        </p:nvSpPr>
        <p:spPr bwMode="auto">
          <a:xfrm>
            <a:off x="3048000" y="3429000"/>
            <a:ext cx="533400" cy="0"/>
          </a:xfrm>
          <a:prstGeom prst="line">
            <a:avLst/>
          </a:prstGeom>
          <a:noFill/>
          <a:ln w="9525">
            <a:solidFill>
              <a:schemeClr val="tx1"/>
            </a:solidFill>
            <a:round/>
            <a:headEnd/>
            <a:tailEnd type="triangle" w="med" len="med"/>
          </a:ln>
          <a:effectLst/>
        </p:spPr>
        <p:txBody>
          <a:bodyPr/>
          <a:lstStyle/>
          <a:p>
            <a:endParaRPr lang="en-US"/>
          </a:p>
        </p:txBody>
      </p:sp>
      <p:sp>
        <p:nvSpPr>
          <p:cNvPr id="15" name="Line 1038"/>
          <p:cNvSpPr>
            <a:spLocks noChangeShapeType="1"/>
          </p:cNvSpPr>
          <p:nvPr/>
        </p:nvSpPr>
        <p:spPr bwMode="auto">
          <a:xfrm>
            <a:off x="5334000" y="3505200"/>
            <a:ext cx="609600" cy="0"/>
          </a:xfrm>
          <a:prstGeom prst="line">
            <a:avLst/>
          </a:prstGeom>
          <a:noFill/>
          <a:ln w="9525">
            <a:solidFill>
              <a:schemeClr val="tx1"/>
            </a:solidFill>
            <a:round/>
            <a:headEnd/>
            <a:tailEnd type="triangle" w="med" len="med"/>
          </a:ln>
          <a:effectLst/>
        </p:spPr>
        <p:txBody>
          <a:bodyPr/>
          <a:lstStyle/>
          <a:p>
            <a:endParaRPr lang="en-US"/>
          </a:p>
        </p:txBody>
      </p:sp>
      <p:sp>
        <p:nvSpPr>
          <p:cNvPr id="25" name="Text Box 1032"/>
          <p:cNvSpPr txBox="1">
            <a:spLocks noChangeArrowheads="1"/>
          </p:cNvSpPr>
          <p:nvPr/>
        </p:nvSpPr>
        <p:spPr bwMode="auto">
          <a:xfrm>
            <a:off x="6477000" y="2286000"/>
            <a:ext cx="1752600" cy="457200"/>
          </a:xfrm>
          <a:prstGeom prst="rect">
            <a:avLst/>
          </a:prstGeom>
          <a:noFill/>
          <a:ln w="9525">
            <a:noFill/>
            <a:miter lim="800000"/>
            <a:headEnd/>
            <a:tailEnd/>
          </a:ln>
          <a:effectLst/>
        </p:spPr>
        <p:txBody>
          <a:bodyPr>
            <a:spAutoFit/>
          </a:bodyPr>
          <a:lstStyle/>
          <a:p>
            <a:pPr>
              <a:spcBef>
                <a:spcPct val="50000"/>
              </a:spcBef>
            </a:pPr>
            <a:r>
              <a:rPr lang="en-US" dirty="0"/>
              <a:t>Information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1143000"/>
          </a:xfrm>
        </p:spPr>
        <p:txBody>
          <a:bodyPr>
            <a:normAutofit/>
          </a:bodyPr>
          <a:lstStyle/>
          <a:p>
            <a:r>
              <a:rPr lang="en-US" sz="4000" dirty="0" smtClean="0"/>
              <a:t>Qualities of Information System</a:t>
            </a:r>
            <a:endParaRPr lang="en-US" sz="4000" dirty="0"/>
          </a:p>
        </p:txBody>
      </p:sp>
      <p:sp>
        <p:nvSpPr>
          <p:cNvPr id="5" name="Content Placeholder 4"/>
          <p:cNvSpPr>
            <a:spLocks noGrp="1"/>
          </p:cNvSpPr>
          <p:nvPr>
            <p:ph idx="1"/>
          </p:nvPr>
        </p:nvSpPr>
        <p:spPr>
          <a:xfrm>
            <a:off x="457200" y="1219200"/>
            <a:ext cx="8229600" cy="5105400"/>
          </a:xfrm>
        </p:spPr>
        <p:txBody>
          <a:bodyPr>
            <a:normAutofit fontScale="55000" lnSpcReduction="20000"/>
          </a:bodyPr>
          <a:lstStyle/>
          <a:p>
            <a:pPr algn="just">
              <a:buNone/>
            </a:pPr>
            <a:r>
              <a:rPr lang="en-US" sz="4500" dirty="0" smtClean="0"/>
              <a:t>Management information systems (MIS) is an organized approach to gathering information from company operations and making a strategic management decision. Developing quality characteristics for gathering information is essential to making solid management decisions.</a:t>
            </a:r>
          </a:p>
          <a:p>
            <a:pPr algn="just">
              <a:buNone/>
            </a:pPr>
            <a:endParaRPr lang="en-US" sz="3600" dirty="0" smtClean="0"/>
          </a:p>
          <a:p>
            <a:pPr>
              <a:buNone/>
            </a:pPr>
            <a:r>
              <a:rPr lang="en-US" sz="3600" dirty="0" smtClean="0"/>
              <a:t>The main qualities of good management information system are:</a:t>
            </a:r>
            <a:br>
              <a:rPr lang="en-US" sz="3600" dirty="0" smtClean="0"/>
            </a:br>
            <a:r>
              <a:rPr lang="en-US" sz="3600" dirty="0" smtClean="0"/>
              <a:t/>
            </a:r>
            <a:br>
              <a:rPr lang="en-US" sz="3600" dirty="0" smtClean="0"/>
            </a:br>
            <a:r>
              <a:rPr lang="en-US" sz="3600" dirty="0" smtClean="0"/>
              <a:t>1.Relevance</a:t>
            </a:r>
            <a:br>
              <a:rPr lang="en-US" sz="3600" dirty="0" smtClean="0"/>
            </a:br>
            <a:r>
              <a:rPr lang="en-US" sz="3600" dirty="0" smtClean="0"/>
              <a:t/>
            </a:r>
            <a:br>
              <a:rPr lang="en-US" sz="3600" dirty="0" smtClean="0"/>
            </a:br>
            <a:r>
              <a:rPr lang="en-US" sz="3600" dirty="0" smtClean="0"/>
              <a:t>2. Accuracy</a:t>
            </a:r>
            <a:br>
              <a:rPr lang="en-US" sz="3600" dirty="0" smtClean="0"/>
            </a:br>
            <a:r>
              <a:rPr lang="en-US" sz="3600" dirty="0" smtClean="0"/>
              <a:t/>
            </a:r>
            <a:br>
              <a:rPr lang="en-US" sz="3600" dirty="0" smtClean="0"/>
            </a:br>
            <a:r>
              <a:rPr lang="en-US" sz="3600" dirty="0" smtClean="0"/>
              <a:t>3. Timely</a:t>
            </a:r>
          </a:p>
          <a:p>
            <a:pPr>
              <a:buNone/>
            </a:pPr>
            <a:r>
              <a:rPr lang="en-US" sz="3600" dirty="0" smtClean="0"/>
              <a:t/>
            </a:r>
            <a:br>
              <a:rPr lang="en-US" sz="3600" dirty="0" smtClean="0"/>
            </a:br>
            <a:r>
              <a:rPr lang="en-US" sz="3600" dirty="0" smtClean="0"/>
              <a:t>4. Exhaustive</a:t>
            </a:r>
            <a:br>
              <a:rPr lang="en-US" sz="3600" dirty="0" smtClean="0"/>
            </a:br>
            <a:r>
              <a:rPr lang="en-US" sz="3600" dirty="0" smtClean="0"/>
              <a:t/>
            </a:r>
            <a:br>
              <a:rPr lang="en-US" sz="3600" dirty="0" smtClean="0"/>
            </a:br>
            <a:r>
              <a:rPr lang="en-US" sz="3600" dirty="0" smtClean="0"/>
              <a:t>5. Cost-Effective</a:t>
            </a:r>
          </a:p>
          <a:p>
            <a:r>
              <a:rPr lang="en-US" sz="3600" dirty="0" smtClean="0"/>
              <a:t> </a:t>
            </a:r>
          </a:p>
          <a:p>
            <a:endParaRPr lang="en-US" dirty="0"/>
          </a:p>
        </p:txBody>
      </p:sp>
      <p:sp>
        <p:nvSpPr>
          <p:cNvPr id="2" name="Footer Placeholder 1"/>
          <p:cNvSpPr>
            <a:spLocks noGrp="1"/>
          </p:cNvSpPr>
          <p:nvPr>
            <p:ph type="ftr" sz="quarter" idx="11"/>
          </p:nvPr>
        </p:nvSpPr>
        <p:spPr/>
        <p:txBody>
          <a:bodyPr/>
          <a:lstStyle/>
          <a:p>
            <a:r>
              <a:rPr lang="en-US" smtClean="0"/>
              <a:t>Pushpa Thapa, KEC</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1143000"/>
          </a:xfrm>
        </p:spPr>
        <p:txBody>
          <a:bodyPr>
            <a:normAutofit fontScale="90000"/>
          </a:bodyPr>
          <a:lstStyle/>
          <a:p>
            <a:r>
              <a:rPr lang="en-US" dirty="0" smtClean="0"/>
              <a:t>Main Qualities of Good Management Information System </a:t>
            </a:r>
            <a:endParaRPr lang="en-US" dirty="0"/>
          </a:p>
        </p:txBody>
      </p:sp>
      <p:sp>
        <p:nvSpPr>
          <p:cNvPr id="5" name="Content Placeholder 4"/>
          <p:cNvSpPr>
            <a:spLocks noGrp="1"/>
          </p:cNvSpPr>
          <p:nvPr>
            <p:ph idx="1"/>
          </p:nvPr>
        </p:nvSpPr>
        <p:spPr>
          <a:xfrm>
            <a:off x="0" y="1219200"/>
            <a:ext cx="9144000" cy="5334000"/>
          </a:xfrm>
        </p:spPr>
        <p:txBody>
          <a:bodyPr>
            <a:normAutofit fontScale="32500" lnSpcReduction="20000"/>
          </a:bodyPr>
          <a:lstStyle/>
          <a:p>
            <a:pPr>
              <a:buNone/>
            </a:pPr>
            <a:r>
              <a:rPr lang="en-US" dirty="0" smtClean="0"/>
              <a:t/>
            </a:r>
            <a:br>
              <a:rPr lang="en-US" dirty="0" smtClean="0"/>
            </a:br>
            <a:r>
              <a:rPr lang="en-US" sz="5500" dirty="0" smtClean="0"/>
              <a:t>1. Relevance: Information should be relevant to the strategic decision that company management is currently reviewing. Because companies may review several business opportunities at one time, avoiding information not relating to the decision is essential.</a:t>
            </a:r>
            <a:br>
              <a:rPr lang="en-US" sz="5500" dirty="0" smtClean="0"/>
            </a:br>
            <a:r>
              <a:rPr lang="en-US" sz="5500" dirty="0" smtClean="0"/>
              <a:t/>
            </a:r>
            <a:br>
              <a:rPr lang="en-US" sz="5500" dirty="0" smtClean="0"/>
            </a:br>
            <a:r>
              <a:rPr lang="en-US" sz="5500" dirty="0" smtClean="0"/>
              <a:t>2. Accuracy: MIS information should be accurate and avoid any probable costs. Making decisions based on estimates can lead to cost overruns or lower profits from future operations.</a:t>
            </a:r>
            <a:br>
              <a:rPr lang="en-US" sz="5500" dirty="0" smtClean="0"/>
            </a:br>
            <a:r>
              <a:rPr lang="en-US" sz="5500" dirty="0" smtClean="0"/>
              <a:t/>
            </a:r>
            <a:br>
              <a:rPr lang="en-US" sz="5500" dirty="0" smtClean="0"/>
            </a:br>
            <a:r>
              <a:rPr lang="en-US" sz="5500" dirty="0" smtClean="0"/>
              <a:t>3. Timely: Many management decisions are based on information from a certain time period, such as quarterly or annual periods. Information outside of the requested time frame may skew information and lead to an improperly informed decision.</a:t>
            </a:r>
            <a:br>
              <a:rPr lang="en-US" sz="5500" dirty="0" smtClean="0"/>
            </a:br>
            <a:r>
              <a:rPr lang="en-US" sz="5500" dirty="0" smtClean="0"/>
              <a:t/>
            </a:r>
            <a:br>
              <a:rPr lang="en-US" sz="5500" dirty="0" smtClean="0"/>
            </a:br>
            <a:r>
              <a:rPr lang="en-US" sz="5500" dirty="0" smtClean="0"/>
              <a:t>4. Exhaustive: MIS information gathering should resemble an upside-down triangle. The early stages of information gathering should be exhaustive, including all types of company information. As management narrows its decision-making process, the information is refined to include only the most relevant pieces.</a:t>
            </a:r>
            <a:br>
              <a:rPr lang="en-US" sz="5500" dirty="0" smtClean="0"/>
            </a:br>
            <a:r>
              <a:rPr lang="en-US" sz="5500" dirty="0" smtClean="0"/>
              <a:t/>
            </a:r>
            <a:br>
              <a:rPr lang="en-US" sz="5500" dirty="0" smtClean="0"/>
            </a:br>
            <a:r>
              <a:rPr lang="en-US" sz="5500" dirty="0" smtClean="0"/>
              <a:t>5. Cost-Effective: The MIS needs to be a cost-effective and efficient system for gathering information. Most of these systems are developed internally, creating costs that cannot be passed to clients.</a:t>
            </a:r>
          </a:p>
          <a:p>
            <a:pPr>
              <a:buNone/>
            </a:pPr>
            <a:r>
              <a:rPr lang="en-US" sz="5500" dirty="0" smtClean="0"/>
              <a:t> </a:t>
            </a:r>
          </a:p>
          <a:p>
            <a:endParaRPr lang="en-US" dirty="0"/>
          </a:p>
        </p:txBody>
      </p:sp>
      <p:sp>
        <p:nvSpPr>
          <p:cNvPr id="2" name="Footer Placeholder 1"/>
          <p:cNvSpPr>
            <a:spLocks noGrp="1"/>
          </p:cNvSpPr>
          <p:nvPr>
            <p:ph type="ftr" sz="quarter" idx="11"/>
          </p:nvPr>
        </p:nvSpPr>
        <p:spPr/>
        <p:txBody>
          <a:bodyPr/>
          <a:lstStyle/>
          <a:p>
            <a:r>
              <a:rPr lang="en-US" dirty="0" err="1" smtClean="0"/>
              <a:t>Pushpa</a:t>
            </a:r>
            <a:r>
              <a:rPr lang="en-US" dirty="0" smtClean="0"/>
              <a:t> </a:t>
            </a:r>
            <a:r>
              <a:rPr lang="en-US" dirty="0" err="1" smtClean="0"/>
              <a:t>Thapa</a:t>
            </a:r>
            <a:r>
              <a:rPr lang="en-US" dirty="0" smtClean="0"/>
              <a:t>, KEC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Resources</a:t>
            </a:r>
            <a:endParaRPr lang="en-US" dirty="0"/>
          </a:p>
        </p:txBody>
      </p:sp>
      <p:sp>
        <p:nvSpPr>
          <p:cNvPr id="3" name="Content Placeholder 2"/>
          <p:cNvSpPr>
            <a:spLocks noGrp="1"/>
          </p:cNvSpPr>
          <p:nvPr>
            <p:ph idx="1"/>
          </p:nvPr>
        </p:nvSpPr>
        <p:spPr/>
        <p:txBody>
          <a:bodyPr/>
          <a:lstStyle/>
          <a:p>
            <a:r>
              <a:rPr lang="en-US" dirty="0" smtClean="0"/>
              <a:t>The individual </a:t>
            </a:r>
            <a:r>
              <a:rPr lang="en-US" b="1" dirty="0" smtClean="0"/>
              <a:t>data</a:t>
            </a:r>
            <a:r>
              <a:rPr lang="en-US" dirty="0" smtClean="0"/>
              <a:t> being processed through the use of </a:t>
            </a:r>
            <a:r>
              <a:rPr lang="en-US" b="1" dirty="0" smtClean="0"/>
              <a:t>hardware</a:t>
            </a:r>
            <a:r>
              <a:rPr lang="en-US" dirty="0" smtClean="0"/>
              <a:t> and </a:t>
            </a:r>
            <a:r>
              <a:rPr lang="en-US" b="1" dirty="0" smtClean="0"/>
              <a:t>software</a:t>
            </a:r>
            <a:r>
              <a:rPr lang="en-US" dirty="0" smtClean="0"/>
              <a:t> and shared through </a:t>
            </a:r>
            <a:r>
              <a:rPr lang="en-US" b="1" dirty="0" smtClean="0"/>
              <a:t>network</a:t>
            </a:r>
            <a:r>
              <a:rPr lang="en-US" dirty="0" smtClean="0"/>
              <a:t> connection has allowed us to utilize more </a:t>
            </a:r>
            <a:r>
              <a:rPr lang="en-US" b="1" dirty="0" smtClean="0"/>
              <a:t>information</a:t>
            </a:r>
            <a:r>
              <a:rPr lang="en-US" dirty="0" smtClean="0"/>
              <a:t> in less time.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Information Systems Resources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Networks …connected in some manner that allows to sharing of resources</a:t>
            </a:r>
          </a:p>
          <a:p>
            <a:r>
              <a:rPr lang="en-US" dirty="0" smtClean="0"/>
              <a:t>Hardware and Peripheral Devices …tangible and can be touched</a:t>
            </a:r>
          </a:p>
          <a:p>
            <a:r>
              <a:rPr lang="en-US" dirty="0" smtClean="0"/>
              <a:t>Software …intangible and can’t be touched physically</a:t>
            </a:r>
          </a:p>
          <a:p>
            <a:r>
              <a:rPr lang="en-US" dirty="0" smtClean="0"/>
              <a:t>Data …one piece of a record</a:t>
            </a:r>
          </a:p>
          <a:p>
            <a:r>
              <a:rPr lang="en-US" dirty="0" smtClean="0"/>
              <a:t>People …work together to create usable information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a:t>
            </a:r>
            <a:endParaRPr lang="en-US" dirty="0"/>
          </a:p>
        </p:txBody>
      </p:sp>
      <p:sp>
        <p:nvSpPr>
          <p:cNvPr id="9" name="Content Placeholder 8"/>
          <p:cNvSpPr>
            <a:spLocks noGrp="1"/>
          </p:cNvSpPr>
          <p:nvPr>
            <p:ph idx="1"/>
          </p:nvPr>
        </p:nvSpPr>
        <p:spPr/>
        <p:txBody>
          <a:bodyPr/>
          <a:lstStyle/>
          <a:p>
            <a:pPr algn="just"/>
            <a:r>
              <a:rPr lang="en-US" dirty="0" smtClean="0"/>
              <a:t>Information System is the study of complementary networks of hardware and software that people and organizations use to collect, filter, process, create, and distribute data.</a:t>
            </a:r>
          </a:p>
          <a:p>
            <a:pPr algn="just"/>
            <a:r>
              <a:rPr lang="en-US" dirty="0" smtClean="0"/>
              <a:t>The IS’s designer is concerned with how to use computer systems effectively in producing data for the right person at the right time.</a:t>
            </a:r>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92500" lnSpcReduction="10000"/>
          </a:bodyPr>
          <a:lstStyle/>
          <a:p>
            <a:pPr>
              <a:spcBef>
                <a:spcPct val="50000"/>
              </a:spcBef>
              <a:buNone/>
            </a:pPr>
            <a:r>
              <a:rPr lang="en-US" b="1" dirty="0" smtClean="0">
                <a:latin typeface="Arial" charset="0"/>
                <a:cs typeface="Times New Roman" charset="0"/>
              </a:rPr>
              <a:t>Information Systems</a:t>
            </a:r>
          </a:p>
          <a:p>
            <a:pPr algn="just">
              <a:spcBef>
                <a:spcPct val="50000"/>
              </a:spcBef>
            </a:pPr>
            <a:r>
              <a:rPr lang="en-US" dirty="0" smtClean="0">
                <a:latin typeface="Arial" charset="0"/>
                <a:cs typeface="Times New Roman" charset="0"/>
              </a:rPr>
              <a:t>An information system is typically considered to be a set of interrelated elements or components that collect(input), manipulate(processes), and disseminate (output) data and information and provide a feedback mechanism to meet an objective.</a:t>
            </a:r>
          </a:p>
          <a:p>
            <a:pPr lvl="1" algn="just">
              <a:spcBef>
                <a:spcPct val="50000"/>
              </a:spcBef>
            </a:pPr>
            <a:r>
              <a:rPr lang="en-US" dirty="0" smtClean="0">
                <a:latin typeface="Arial" charset="0"/>
                <a:cs typeface="Times New Roman" charset="0"/>
              </a:rPr>
              <a:t>Open System</a:t>
            </a:r>
          </a:p>
          <a:p>
            <a:pPr lvl="1" algn="just">
              <a:spcBef>
                <a:spcPct val="50000"/>
              </a:spcBef>
            </a:pPr>
            <a:r>
              <a:rPr lang="en-US" dirty="0" smtClean="0">
                <a:latin typeface="Arial" charset="0"/>
                <a:cs typeface="Times New Roman" charset="0"/>
              </a:rPr>
              <a:t>Close System</a:t>
            </a:r>
          </a:p>
          <a:p>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a:t>
            </a:r>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1026" name="Object 2"/>
          <p:cNvGraphicFramePr>
            <a:graphicFrameLocks noGrp="1" noChangeAspect="1"/>
          </p:cNvGraphicFramePr>
          <p:nvPr>
            <p:ph idx="1"/>
          </p:nvPr>
        </p:nvGraphicFramePr>
        <p:xfrm>
          <a:off x="457200" y="1295400"/>
          <a:ext cx="7848600" cy="4419600"/>
        </p:xfrm>
        <a:graphic>
          <a:graphicData uri="http://schemas.openxmlformats.org/presentationml/2006/ole">
            <mc:AlternateContent xmlns:mc="http://schemas.openxmlformats.org/markup-compatibility/2006">
              <mc:Choice xmlns:v="urn:schemas-microsoft-com:vml" Requires="v">
                <p:oleObj spid="_x0000_s1028" name="Bitmap Image" r:id="rId3" imgW="3677163" imgH="1162212" progId="PBrush">
                  <p:embed/>
                </p:oleObj>
              </mc:Choice>
              <mc:Fallback>
                <p:oleObj name="Bitmap Image" r:id="rId3" imgW="3677163" imgH="116221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7848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Times New Roman" charset="0"/>
              </a:rPr>
              <a:t>Computer-based Information System</a:t>
            </a:r>
            <a:r>
              <a:rPr lang="en-US" sz="2400" b="1" dirty="0" smtClean="0">
                <a:latin typeface="Times New Roman" charset="0"/>
              </a:rPr>
              <a:t/>
            </a:r>
            <a:br>
              <a:rPr lang="en-US" sz="2400" b="1" dirty="0" smtClean="0">
                <a:latin typeface="Times New Roman" charset="0"/>
              </a:rPr>
            </a:br>
            <a:endParaRPr lang="en-US" dirty="0"/>
          </a:p>
        </p:txBody>
      </p:sp>
      <p:sp>
        <p:nvSpPr>
          <p:cNvPr id="3" name="Content Placeholder 2"/>
          <p:cNvSpPr>
            <a:spLocks noGrp="1"/>
          </p:cNvSpPr>
          <p:nvPr>
            <p:ph idx="1"/>
          </p:nvPr>
        </p:nvSpPr>
        <p:spPr>
          <a:xfrm>
            <a:off x="457200" y="1066801"/>
            <a:ext cx="8229600" cy="2209799"/>
          </a:xfrm>
        </p:spPr>
        <p:txBody>
          <a:bodyPr>
            <a:normAutofit lnSpcReduction="10000"/>
          </a:bodyPr>
          <a:lstStyle/>
          <a:p>
            <a:pPr algn="just">
              <a:buNone/>
            </a:pPr>
            <a:r>
              <a:rPr lang="en-US" sz="2800" dirty="0" smtClean="0"/>
              <a:t>An Information System is an organized combination of people, hardware, software, communication networks and the data resources that collects, transforms and disseminates information in a organization.</a:t>
            </a:r>
          </a:p>
          <a:p>
            <a:pPr>
              <a:buNone/>
            </a:pPr>
            <a:endParaRPr lang="en-US" dirty="0"/>
          </a:p>
        </p:txBody>
      </p:sp>
      <p:sp>
        <p:nvSpPr>
          <p:cNvPr id="5" name="Footer Placeholder 4"/>
          <p:cNvSpPr>
            <a:spLocks noGrp="1"/>
          </p:cNvSpPr>
          <p:nvPr>
            <p:ph type="ftr" sz="quarter" idx="11"/>
          </p:nvPr>
        </p:nvSpPr>
        <p:spPr/>
        <p:txBody>
          <a:bodyPr/>
          <a:lstStyle/>
          <a:p>
            <a:r>
              <a:rPr lang="en-US" smtClean="0"/>
              <a:t>Pushpa Thapa, KEC</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2051" name="Object 3"/>
          <p:cNvGraphicFramePr>
            <a:graphicFrameLocks noChangeAspect="1"/>
          </p:cNvGraphicFramePr>
          <p:nvPr/>
        </p:nvGraphicFramePr>
        <p:xfrm>
          <a:off x="609600" y="3048000"/>
          <a:ext cx="8229600" cy="3505200"/>
        </p:xfrm>
        <a:graphic>
          <a:graphicData uri="http://schemas.openxmlformats.org/presentationml/2006/ole">
            <mc:AlternateContent xmlns:mc="http://schemas.openxmlformats.org/markup-compatibility/2006">
              <mc:Choice xmlns:v="urn:schemas-microsoft-com:vml" Requires="v">
                <p:oleObj spid="_x0000_s2053" name="Bitmap Image" r:id="rId3" imgW="3847619" imgH="1924319" progId="PBrush">
                  <p:embed/>
                </p:oleObj>
              </mc:Choice>
              <mc:Fallback>
                <p:oleObj name="Bitmap Image" r:id="rId3" imgW="3847619" imgH="1924319"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048000"/>
                        <a:ext cx="8229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381000" y="1600200"/>
            <a:ext cx="2133600" cy="3505200"/>
          </a:xfrm>
          <a:prstGeom prst="rect">
            <a:avLst/>
          </a:prstGeom>
          <a:noFill/>
          <a:ln w="9525">
            <a:solidFill>
              <a:schemeClr val="tx1"/>
            </a:solidFill>
            <a:miter lim="800000"/>
            <a:headEnd/>
            <a:tailEnd/>
          </a:ln>
          <a:effectLst/>
        </p:spPr>
        <p:txBody>
          <a:bodyPr wrap="none" anchor="ctr"/>
          <a:lstStyle/>
          <a:p>
            <a:endParaRPr lang="en-US"/>
          </a:p>
        </p:txBody>
      </p:sp>
      <p:sp>
        <p:nvSpPr>
          <p:cNvPr id="63493" name="Rectangle 5"/>
          <p:cNvSpPr>
            <a:spLocks noChangeArrowheads="1"/>
          </p:cNvSpPr>
          <p:nvPr/>
        </p:nvSpPr>
        <p:spPr bwMode="auto">
          <a:xfrm>
            <a:off x="4648200" y="2514600"/>
            <a:ext cx="1524000" cy="1447800"/>
          </a:xfrm>
          <a:prstGeom prst="rect">
            <a:avLst/>
          </a:prstGeom>
          <a:noFill/>
          <a:ln w="9525">
            <a:solidFill>
              <a:schemeClr val="tx1"/>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7162800" y="304800"/>
            <a:ext cx="1219200" cy="1219200"/>
          </a:xfrm>
          <a:prstGeom prst="rect">
            <a:avLst/>
          </a:prstGeom>
          <a:noFill/>
          <a:ln w="9525">
            <a:solidFill>
              <a:schemeClr val="tx1"/>
            </a:solidFill>
            <a:miter lim="800000"/>
            <a:headEnd/>
            <a:tailEnd/>
          </a:ln>
          <a:effectLst/>
        </p:spPr>
        <p:txBody>
          <a:bodyPr wrap="none" anchor="ctr"/>
          <a:lstStyle/>
          <a:p>
            <a:endParaRPr lang="en-US"/>
          </a:p>
        </p:txBody>
      </p:sp>
      <p:sp>
        <p:nvSpPr>
          <p:cNvPr id="63495" name="Rectangle 7"/>
          <p:cNvSpPr>
            <a:spLocks noChangeArrowheads="1"/>
          </p:cNvSpPr>
          <p:nvPr/>
        </p:nvSpPr>
        <p:spPr bwMode="auto">
          <a:xfrm>
            <a:off x="7162800" y="1828800"/>
            <a:ext cx="1219200" cy="1219200"/>
          </a:xfrm>
          <a:prstGeom prst="rect">
            <a:avLst/>
          </a:prstGeom>
          <a:noFill/>
          <a:ln w="9525">
            <a:solidFill>
              <a:schemeClr val="tx1"/>
            </a:solidFill>
            <a:miter lim="800000"/>
            <a:headEnd/>
            <a:tailEnd/>
          </a:ln>
          <a:effectLst/>
        </p:spPr>
        <p:txBody>
          <a:bodyPr wrap="none" anchor="ctr"/>
          <a:lstStyle/>
          <a:p>
            <a:endParaRPr lang="en-US"/>
          </a:p>
        </p:txBody>
      </p:sp>
      <p:sp>
        <p:nvSpPr>
          <p:cNvPr id="63496" name="Rectangle 8"/>
          <p:cNvSpPr>
            <a:spLocks noChangeArrowheads="1"/>
          </p:cNvSpPr>
          <p:nvPr/>
        </p:nvSpPr>
        <p:spPr bwMode="auto">
          <a:xfrm>
            <a:off x="7162800" y="3429000"/>
            <a:ext cx="1219200" cy="1219200"/>
          </a:xfrm>
          <a:prstGeom prst="rect">
            <a:avLst/>
          </a:prstGeom>
          <a:noFill/>
          <a:ln w="9525">
            <a:solidFill>
              <a:schemeClr val="tx1"/>
            </a:solidFill>
            <a:miter lim="800000"/>
            <a:headEnd/>
            <a:tailEnd/>
          </a:ln>
          <a:effectLst/>
        </p:spPr>
        <p:txBody>
          <a:bodyPr wrap="none" anchor="ctr"/>
          <a:lstStyle/>
          <a:p>
            <a:endParaRPr lang="en-US"/>
          </a:p>
        </p:txBody>
      </p:sp>
      <p:sp>
        <p:nvSpPr>
          <p:cNvPr id="63497" name="Rectangle 9"/>
          <p:cNvSpPr>
            <a:spLocks noChangeArrowheads="1"/>
          </p:cNvSpPr>
          <p:nvPr/>
        </p:nvSpPr>
        <p:spPr bwMode="auto">
          <a:xfrm>
            <a:off x="7162800" y="5029200"/>
            <a:ext cx="1219200" cy="1219200"/>
          </a:xfrm>
          <a:prstGeom prst="rect">
            <a:avLst/>
          </a:prstGeom>
          <a:noFill/>
          <a:ln w="9525">
            <a:solidFill>
              <a:schemeClr val="tx1"/>
            </a:solidFill>
            <a:miter lim="800000"/>
            <a:headEnd/>
            <a:tailEnd/>
          </a:ln>
          <a:effectLst/>
        </p:spPr>
        <p:txBody>
          <a:bodyPr wrap="none" anchor="ctr"/>
          <a:lstStyle/>
          <a:p>
            <a:endParaRPr lang="en-US"/>
          </a:p>
        </p:txBody>
      </p:sp>
      <p:sp>
        <p:nvSpPr>
          <p:cNvPr id="63499" name="Line 11"/>
          <p:cNvSpPr>
            <a:spLocks noChangeShapeType="1"/>
          </p:cNvSpPr>
          <p:nvPr/>
        </p:nvSpPr>
        <p:spPr bwMode="auto">
          <a:xfrm>
            <a:off x="2514600" y="3200400"/>
            <a:ext cx="2133600" cy="0"/>
          </a:xfrm>
          <a:prstGeom prst="line">
            <a:avLst/>
          </a:prstGeom>
          <a:noFill/>
          <a:ln w="9525">
            <a:solidFill>
              <a:schemeClr val="tx1"/>
            </a:solidFill>
            <a:round/>
            <a:headEnd/>
            <a:tailEnd type="triangle" w="med" len="med"/>
          </a:ln>
          <a:effectLst/>
        </p:spPr>
        <p:txBody>
          <a:bodyPr/>
          <a:lstStyle/>
          <a:p>
            <a:endParaRPr lang="en-US"/>
          </a:p>
        </p:txBody>
      </p:sp>
      <p:sp>
        <p:nvSpPr>
          <p:cNvPr id="63500" name="Line 12"/>
          <p:cNvSpPr>
            <a:spLocks noChangeShapeType="1"/>
          </p:cNvSpPr>
          <p:nvPr/>
        </p:nvSpPr>
        <p:spPr bwMode="auto">
          <a:xfrm flipH="1">
            <a:off x="6553200" y="838200"/>
            <a:ext cx="609600" cy="0"/>
          </a:xfrm>
          <a:prstGeom prst="line">
            <a:avLst/>
          </a:prstGeom>
          <a:noFill/>
          <a:ln w="9525">
            <a:solidFill>
              <a:schemeClr val="tx1"/>
            </a:solidFill>
            <a:round/>
            <a:headEnd/>
            <a:tailEnd/>
          </a:ln>
          <a:effectLst/>
        </p:spPr>
        <p:txBody>
          <a:bodyPr/>
          <a:lstStyle/>
          <a:p>
            <a:endParaRPr lang="en-US"/>
          </a:p>
        </p:txBody>
      </p:sp>
      <p:sp>
        <p:nvSpPr>
          <p:cNvPr id="63501" name="Line 13"/>
          <p:cNvSpPr>
            <a:spLocks noChangeShapeType="1"/>
          </p:cNvSpPr>
          <p:nvPr/>
        </p:nvSpPr>
        <p:spPr bwMode="auto">
          <a:xfrm>
            <a:off x="6553200" y="838200"/>
            <a:ext cx="0" cy="4648200"/>
          </a:xfrm>
          <a:prstGeom prst="line">
            <a:avLst/>
          </a:prstGeom>
          <a:noFill/>
          <a:ln w="9525">
            <a:solidFill>
              <a:schemeClr val="tx1"/>
            </a:solidFill>
            <a:round/>
            <a:headEnd/>
            <a:tailEnd/>
          </a:ln>
          <a:effectLst/>
        </p:spPr>
        <p:txBody>
          <a:bodyPr/>
          <a:lstStyle/>
          <a:p>
            <a:endParaRPr lang="en-US"/>
          </a:p>
        </p:txBody>
      </p:sp>
      <p:sp>
        <p:nvSpPr>
          <p:cNvPr id="63502" name="Line 14"/>
          <p:cNvSpPr>
            <a:spLocks noChangeShapeType="1"/>
          </p:cNvSpPr>
          <p:nvPr/>
        </p:nvSpPr>
        <p:spPr bwMode="auto">
          <a:xfrm>
            <a:off x="6553200" y="5486400"/>
            <a:ext cx="609600" cy="0"/>
          </a:xfrm>
          <a:prstGeom prst="line">
            <a:avLst/>
          </a:prstGeom>
          <a:noFill/>
          <a:ln w="9525">
            <a:solidFill>
              <a:schemeClr val="tx1"/>
            </a:solidFill>
            <a:round/>
            <a:headEnd/>
            <a:tailEnd/>
          </a:ln>
          <a:effectLst/>
        </p:spPr>
        <p:txBody>
          <a:bodyPr/>
          <a:lstStyle/>
          <a:p>
            <a:endParaRPr lang="en-US"/>
          </a:p>
        </p:txBody>
      </p:sp>
      <p:sp>
        <p:nvSpPr>
          <p:cNvPr id="63505" name="Line 17"/>
          <p:cNvSpPr>
            <a:spLocks noChangeShapeType="1"/>
          </p:cNvSpPr>
          <p:nvPr/>
        </p:nvSpPr>
        <p:spPr bwMode="auto">
          <a:xfrm>
            <a:off x="6553200" y="2438400"/>
            <a:ext cx="609600" cy="0"/>
          </a:xfrm>
          <a:prstGeom prst="line">
            <a:avLst/>
          </a:prstGeom>
          <a:noFill/>
          <a:ln w="9525">
            <a:solidFill>
              <a:schemeClr val="tx1"/>
            </a:solidFill>
            <a:round/>
            <a:headEnd/>
            <a:tailEnd/>
          </a:ln>
          <a:effectLst/>
        </p:spPr>
        <p:txBody>
          <a:bodyPr/>
          <a:lstStyle/>
          <a:p>
            <a:endParaRPr lang="en-US"/>
          </a:p>
        </p:txBody>
      </p:sp>
      <p:sp>
        <p:nvSpPr>
          <p:cNvPr id="63506" name="Line 18"/>
          <p:cNvSpPr>
            <a:spLocks noChangeShapeType="1"/>
          </p:cNvSpPr>
          <p:nvPr/>
        </p:nvSpPr>
        <p:spPr bwMode="auto">
          <a:xfrm>
            <a:off x="6553200" y="3962400"/>
            <a:ext cx="609600" cy="0"/>
          </a:xfrm>
          <a:prstGeom prst="line">
            <a:avLst/>
          </a:prstGeom>
          <a:noFill/>
          <a:ln w="9525">
            <a:solidFill>
              <a:schemeClr val="tx1"/>
            </a:solidFill>
            <a:round/>
            <a:headEnd/>
            <a:tailEnd/>
          </a:ln>
          <a:effectLst/>
        </p:spPr>
        <p:txBody>
          <a:bodyPr/>
          <a:lstStyle/>
          <a:p>
            <a:endParaRPr lang="en-US"/>
          </a:p>
        </p:txBody>
      </p:sp>
      <p:sp>
        <p:nvSpPr>
          <p:cNvPr id="63508" name="Text Box 20"/>
          <p:cNvSpPr txBox="1">
            <a:spLocks noChangeArrowheads="1"/>
          </p:cNvSpPr>
          <p:nvPr/>
        </p:nvSpPr>
        <p:spPr bwMode="auto">
          <a:xfrm>
            <a:off x="685800" y="1828800"/>
            <a:ext cx="1981200" cy="2659063"/>
          </a:xfrm>
          <a:prstGeom prst="rect">
            <a:avLst/>
          </a:prstGeom>
          <a:noFill/>
          <a:ln w="9525">
            <a:noFill/>
            <a:miter lim="800000"/>
            <a:headEnd/>
            <a:tailEnd/>
          </a:ln>
          <a:effectLst/>
        </p:spPr>
        <p:txBody>
          <a:bodyPr>
            <a:spAutoFit/>
          </a:bodyPr>
          <a:lstStyle/>
          <a:p>
            <a:pPr>
              <a:spcBef>
                <a:spcPct val="50000"/>
              </a:spcBef>
            </a:pPr>
            <a:r>
              <a:rPr lang="en-US" sz="1600" b="1"/>
              <a:t>INFORMATION TECHNOLOGY</a:t>
            </a:r>
          </a:p>
          <a:p>
            <a:pPr>
              <a:spcBef>
                <a:spcPct val="50000"/>
              </a:spcBef>
            </a:pPr>
            <a:r>
              <a:rPr lang="en-US" sz="1600"/>
              <a:t>Hardware</a:t>
            </a:r>
          </a:p>
          <a:p>
            <a:pPr>
              <a:spcBef>
                <a:spcPct val="50000"/>
              </a:spcBef>
            </a:pPr>
            <a:r>
              <a:rPr lang="en-US" sz="1600"/>
              <a:t>Software</a:t>
            </a:r>
          </a:p>
          <a:p>
            <a:pPr>
              <a:spcBef>
                <a:spcPct val="50000"/>
              </a:spcBef>
            </a:pPr>
            <a:r>
              <a:rPr lang="en-US" sz="1600"/>
              <a:t>Databases</a:t>
            </a:r>
          </a:p>
          <a:p>
            <a:pPr>
              <a:spcBef>
                <a:spcPct val="50000"/>
              </a:spcBef>
            </a:pPr>
            <a:r>
              <a:rPr lang="en-US" sz="1600"/>
              <a:t>Networks</a:t>
            </a:r>
          </a:p>
          <a:p>
            <a:pPr>
              <a:spcBef>
                <a:spcPct val="50000"/>
              </a:spcBef>
            </a:pPr>
            <a:r>
              <a:rPr lang="en-US" sz="1600"/>
              <a:t>Other related components</a:t>
            </a:r>
          </a:p>
        </p:txBody>
      </p:sp>
      <p:sp>
        <p:nvSpPr>
          <p:cNvPr id="63509" name="Text Box 21"/>
          <p:cNvSpPr txBox="1">
            <a:spLocks noChangeArrowheads="1"/>
          </p:cNvSpPr>
          <p:nvPr/>
        </p:nvSpPr>
        <p:spPr bwMode="auto">
          <a:xfrm>
            <a:off x="2667000" y="2743200"/>
            <a:ext cx="1905000" cy="336550"/>
          </a:xfrm>
          <a:prstGeom prst="rect">
            <a:avLst/>
          </a:prstGeom>
          <a:noFill/>
          <a:ln w="9525">
            <a:noFill/>
            <a:miter lim="800000"/>
            <a:headEnd/>
            <a:tailEnd/>
          </a:ln>
          <a:effectLst/>
        </p:spPr>
        <p:txBody>
          <a:bodyPr>
            <a:spAutoFit/>
          </a:bodyPr>
          <a:lstStyle/>
          <a:p>
            <a:pPr>
              <a:spcBef>
                <a:spcPct val="50000"/>
              </a:spcBef>
            </a:pPr>
            <a:r>
              <a:rPr lang="en-US" sz="1600"/>
              <a:t>are used to build</a:t>
            </a:r>
          </a:p>
        </p:txBody>
      </p:sp>
      <p:sp>
        <p:nvSpPr>
          <p:cNvPr id="63510" name="Text Box 22"/>
          <p:cNvSpPr txBox="1">
            <a:spLocks noChangeArrowheads="1"/>
          </p:cNvSpPr>
          <p:nvPr/>
        </p:nvSpPr>
        <p:spPr bwMode="auto">
          <a:xfrm>
            <a:off x="2667000" y="3200400"/>
            <a:ext cx="1066800" cy="336550"/>
          </a:xfrm>
          <a:prstGeom prst="rect">
            <a:avLst/>
          </a:prstGeom>
          <a:noFill/>
          <a:ln w="9525">
            <a:noFill/>
            <a:miter lim="800000"/>
            <a:headEnd/>
            <a:tailEnd/>
          </a:ln>
          <a:effectLst/>
        </p:spPr>
        <p:txBody>
          <a:bodyPr>
            <a:spAutoFit/>
          </a:bodyPr>
          <a:lstStyle/>
          <a:p>
            <a:pPr>
              <a:spcBef>
                <a:spcPct val="50000"/>
              </a:spcBef>
            </a:pPr>
            <a:endParaRPr lang="en-US" sz="1600"/>
          </a:p>
        </p:txBody>
      </p:sp>
      <p:sp>
        <p:nvSpPr>
          <p:cNvPr id="63511" name="Text Box 23"/>
          <p:cNvSpPr txBox="1">
            <a:spLocks noChangeArrowheads="1"/>
          </p:cNvSpPr>
          <p:nvPr/>
        </p:nvSpPr>
        <p:spPr bwMode="auto">
          <a:xfrm>
            <a:off x="4648200" y="2971800"/>
            <a:ext cx="1676400" cy="581025"/>
          </a:xfrm>
          <a:prstGeom prst="rect">
            <a:avLst/>
          </a:prstGeom>
          <a:noFill/>
          <a:ln w="9525">
            <a:noFill/>
            <a:miter lim="800000"/>
            <a:headEnd/>
            <a:tailEnd/>
          </a:ln>
          <a:effectLst/>
        </p:spPr>
        <p:txBody>
          <a:bodyPr>
            <a:spAutoFit/>
          </a:bodyPr>
          <a:lstStyle/>
          <a:p>
            <a:pPr>
              <a:spcBef>
                <a:spcPct val="50000"/>
              </a:spcBef>
            </a:pPr>
            <a:r>
              <a:rPr lang="en-US" sz="1600"/>
              <a:t>INFORMATION SYSTEMS</a:t>
            </a:r>
          </a:p>
        </p:txBody>
      </p:sp>
      <p:sp>
        <p:nvSpPr>
          <p:cNvPr id="63512" name="Line 24"/>
          <p:cNvSpPr>
            <a:spLocks noChangeShapeType="1"/>
          </p:cNvSpPr>
          <p:nvPr/>
        </p:nvSpPr>
        <p:spPr bwMode="auto">
          <a:xfrm>
            <a:off x="6172200" y="3200400"/>
            <a:ext cx="381000" cy="0"/>
          </a:xfrm>
          <a:prstGeom prst="line">
            <a:avLst/>
          </a:prstGeom>
          <a:noFill/>
          <a:ln w="9525">
            <a:solidFill>
              <a:schemeClr val="tx1"/>
            </a:solidFill>
            <a:round/>
            <a:headEnd/>
            <a:tailEnd/>
          </a:ln>
          <a:effectLst/>
        </p:spPr>
        <p:txBody>
          <a:bodyPr/>
          <a:lstStyle/>
          <a:p>
            <a:endParaRPr lang="en-US"/>
          </a:p>
        </p:txBody>
      </p:sp>
      <p:sp>
        <p:nvSpPr>
          <p:cNvPr id="63513" name="Text Box 25"/>
          <p:cNvSpPr txBox="1">
            <a:spLocks noChangeArrowheads="1"/>
          </p:cNvSpPr>
          <p:nvPr/>
        </p:nvSpPr>
        <p:spPr bwMode="auto">
          <a:xfrm>
            <a:off x="7239000" y="533400"/>
            <a:ext cx="1066800" cy="581025"/>
          </a:xfrm>
          <a:prstGeom prst="rect">
            <a:avLst/>
          </a:prstGeom>
          <a:noFill/>
          <a:ln w="9525">
            <a:noFill/>
            <a:miter lim="800000"/>
            <a:headEnd/>
            <a:tailEnd/>
          </a:ln>
          <a:effectLst/>
        </p:spPr>
        <p:txBody>
          <a:bodyPr>
            <a:spAutoFit/>
          </a:bodyPr>
          <a:lstStyle/>
          <a:p>
            <a:pPr>
              <a:spcBef>
                <a:spcPct val="50000"/>
              </a:spcBef>
            </a:pPr>
            <a:r>
              <a:rPr lang="en-US" sz="1600"/>
              <a:t>Payroll System</a:t>
            </a:r>
          </a:p>
        </p:txBody>
      </p:sp>
      <p:sp>
        <p:nvSpPr>
          <p:cNvPr id="63514" name="Text Box 26"/>
          <p:cNvSpPr txBox="1">
            <a:spLocks noChangeArrowheads="1"/>
          </p:cNvSpPr>
          <p:nvPr/>
        </p:nvSpPr>
        <p:spPr bwMode="auto">
          <a:xfrm>
            <a:off x="7315200" y="2057400"/>
            <a:ext cx="990600" cy="581025"/>
          </a:xfrm>
          <a:prstGeom prst="rect">
            <a:avLst/>
          </a:prstGeom>
          <a:noFill/>
          <a:ln w="9525">
            <a:noFill/>
            <a:miter lim="800000"/>
            <a:headEnd/>
            <a:tailEnd/>
          </a:ln>
          <a:effectLst/>
        </p:spPr>
        <p:txBody>
          <a:bodyPr>
            <a:spAutoFit/>
          </a:bodyPr>
          <a:lstStyle/>
          <a:p>
            <a:pPr>
              <a:spcBef>
                <a:spcPct val="50000"/>
              </a:spcBef>
            </a:pPr>
            <a:r>
              <a:rPr lang="en-US" sz="1600"/>
              <a:t>Inventory System</a:t>
            </a:r>
          </a:p>
        </p:txBody>
      </p:sp>
      <p:sp>
        <p:nvSpPr>
          <p:cNvPr id="63515" name="Text Box 27"/>
          <p:cNvSpPr txBox="1">
            <a:spLocks noChangeArrowheads="1"/>
          </p:cNvSpPr>
          <p:nvPr/>
        </p:nvSpPr>
        <p:spPr bwMode="auto">
          <a:xfrm>
            <a:off x="7239000" y="3657600"/>
            <a:ext cx="1066800" cy="581025"/>
          </a:xfrm>
          <a:prstGeom prst="rect">
            <a:avLst/>
          </a:prstGeom>
          <a:noFill/>
          <a:ln w="9525">
            <a:noFill/>
            <a:miter lim="800000"/>
            <a:headEnd/>
            <a:tailEnd/>
          </a:ln>
          <a:effectLst/>
        </p:spPr>
        <p:txBody>
          <a:bodyPr>
            <a:spAutoFit/>
          </a:bodyPr>
          <a:lstStyle/>
          <a:p>
            <a:pPr>
              <a:spcBef>
                <a:spcPct val="50000"/>
              </a:spcBef>
            </a:pPr>
            <a:r>
              <a:rPr lang="en-US" sz="1600"/>
              <a:t>Marketing System</a:t>
            </a:r>
          </a:p>
        </p:txBody>
      </p:sp>
      <p:sp>
        <p:nvSpPr>
          <p:cNvPr id="63516" name="Text Box 28"/>
          <p:cNvSpPr txBox="1">
            <a:spLocks noChangeArrowheads="1"/>
          </p:cNvSpPr>
          <p:nvPr/>
        </p:nvSpPr>
        <p:spPr bwMode="auto">
          <a:xfrm>
            <a:off x="7239000" y="5257800"/>
            <a:ext cx="1066800" cy="825500"/>
          </a:xfrm>
          <a:prstGeom prst="rect">
            <a:avLst/>
          </a:prstGeom>
          <a:noFill/>
          <a:ln w="9525">
            <a:noFill/>
            <a:miter lim="800000"/>
            <a:headEnd/>
            <a:tailEnd/>
          </a:ln>
          <a:effectLst/>
        </p:spPr>
        <p:txBody>
          <a:bodyPr>
            <a:spAutoFit/>
          </a:bodyPr>
          <a:lstStyle/>
          <a:p>
            <a:pPr>
              <a:spcBef>
                <a:spcPct val="50000"/>
              </a:spcBef>
            </a:pPr>
            <a:r>
              <a:rPr lang="en-US" sz="1600"/>
              <a:t>Customer Service System</a:t>
            </a:r>
          </a:p>
        </p:txBody>
      </p:sp>
      <p:sp>
        <p:nvSpPr>
          <p:cNvPr id="63518" name="Rectangle 30"/>
          <p:cNvSpPr>
            <a:spLocks noGrp="1" noChangeArrowheads="1"/>
          </p:cNvSpPr>
          <p:nvPr>
            <p:ph type="title"/>
          </p:nvPr>
        </p:nvSpPr>
        <p:spPr>
          <a:xfrm>
            <a:off x="2362200" y="0"/>
            <a:ext cx="3429000" cy="1143000"/>
          </a:xfrm>
        </p:spPr>
        <p:txBody>
          <a:bodyPr/>
          <a:lstStyle/>
          <a:p>
            <a:r>
              <a:rPr lang="en-US">
                <a:solidFill>
                  <a:schemeClr val="tx1"/>
                </a:solidFill>
                <a:cs typeface="Times New Roman" charset="0"/>
              </a:rPr>
              <a:t>IS Vs IT</a:t>
            </a:r>
            <a:endParaRPr lang="en-US"/>
          </a:p>
        </p:txBody>
      </p:sp>
      <p:sp>
        <p:nvSpPr>
          <p:cNvPr id="25" name="Slide Number Placeholder 24"/>
          <p:cNvSpPr>
            <a:spLocks noGrp="1"/>
          </p:cNvSpPr>
          <p:nvPr>
            <p:ph type="sldNum" sz="quarter" idx="12"/>
          </p:nvPr>
        </p:nvSpPr>
        <p:spPr/>
        <p:txBody>
          <a:bodyPr/>
          <a:lstStyle/>
          <a:p>
            <a:fld id="{B6F15528-21DE-4FAA-801E-634DDDAF4B2B}" type="slidenum">
              <a:rPr lang="en-US" smtClean="0"/>
              <a:pPr/>
              <a:t>8</a:t>
            </a:fld>
            <a:endParaRPr lang="en-US"/>
          </a:p>
        </p:txBody>
      </p:sp>
      <p:sp>
        <p:nvSpPr>
          <p:cNvPr id="26" name="Footer Placeholder 25"/>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0"/>
          <p:cNvSpPr>
            <a:spLocks noGrp="1" noChangeArrowheads="1"/>
          </p:cNvSpPr>
          <p:nvPr>
            <p:ph type="title" idx="4294967295"/>
          </p:nvPr>
        </p:nvSpPr>
        <p:spPr>
          <a:xfrm>
            <a:off x="304800" y="0"/>
            <a:ext cx="8458200" cy="1143000"/>
          </a:xfrm>
        </p:spPr>
        <p:txBody>
          <a:bodyPr/>
          <a:lstStyle/>
          <a:p>
            <a:r>
              <a:rPr lang="en-US" dirty="0"/>
              <a:t>Expanding Roles of IS</a:t>
            </a:r>
          </a:p>
        </p:txBody>
      </p:sp>
      <p:sp>
        <p:nvSpPr>
          <p:cNvPr id="57348" name="Text Box 2052"/>
          <p:cNvSpPr txBox="1">
            <a:spLocks noChangeArrowheads="1"/>
          </p:cNvSpPr>
          <p:nvPr/>
        </p:nvSpPr>
        <p:spPr bwMode="auto">
          <a:xfrm>
            <a:off x="228600" y="1066800"/>
            <a:ext cx="8915400" cy="3647152"/>
          </a:xfrm>
          <a:prstGeom prst="rect">
            <a:avLst/>
          </a:prstGeom>
          <a:noFill/>
          <a:ln w="9525">
            <a:noFill/>
            <a:miter lim="800000"/>
            <a:headEnd/>
            <a:tailEnd/>
          </a:ln>
          <a:effectLst/>
        </p:spPr>
        <p:txBody>
          <a:bodyPr>
            <a:spAutoFit/>
          </a:bodyPr>
          <a:lstStyle/>
          <a:p>
            <a:pPr marL="457200" indent="-457200">
              <a:spcBef>
                <a:spcPct val="50000"/>
              </a:spcBef>
              <a:buFontTx/>
              <a:buAutoNum type="arabicPeriod"/>
            </a:pPr>
            <a:endParaRPr lang="en-US" sz="2400" dirty="0" smtClean="0"/>
          </a:p>
          <a:p>
            <a:pPr marL="457200" indent="-457200">
              <a:spcBef>
                <a:spcPct val="50000"/>
              </a:spcBef>
              <a:buFontTx/>
              <a:buAutoNum type="arabicPeriod"/>
            </a:pPr>
            <a:r>
              <a:rPr lang="en-US" sz="2400" dirty="0" smtClean="0"/>
              <a:t>Data </a:t>
            </a:r>
            <a:r>
              <a:rPr lang="en-US" sz="2400" dirty="0"/>
              <a:t>Processing: 1950s-1960s</a:t>
            </a:r>
          </a:p>
          <a:p>
            <a:pPr marL="457200" indent="-457200">
              <a:spcBef>
                <a:spcPct val="50000"/>
              </a:spcBef>
              <a:buFontTx/>
              <a:buAutoNum type="arabicPeriod"/>
            </a:pPr>
            <a:r>
              <a:rPr lang="en-US" sz="2400" dirty="0"/>
              <a:t>Management Reporting: 1960s-1970s</a:t>
            </a:r>
          </a:p>
          <a:p>
            <a:pPr marL="457200" indent="-457200">
              <a:spcBef>
                <a:spcPct val="50000"/>
              </a:spcBef>
              <a:buFontTx/>
              <a:buAutoNum type="arabicPeriod"/>
            </a:pPr>
            <a:r>
              <a:rPr lang="en-US" sz="2400" dirty="0"/>
              <a:t>Decision support: 1970s-1980s</a:t>
            </a:r>
          </a:p>
          <a:p>
            <a:pPr marL="457200" indent="-457200">
              <a:spcBef>
                <a:spcPct val="50000"/>
              </a:spcBef>
              <a:buFontTx/>
              <a:buAutoNum type="arabicPeriod"/>
            </a:pPr>
            <a:r>
              <a:rPr lang="en-US" sz="2400" dirty="0"/>
              <a:t>Strategic and End User Support: 1980s-1990s</a:t>
            </a:r>
          </a:p>
          <a:p>
            <a:pPr marL="457200" indent="-457200">
              <a:spcBef>
                <a:spcPct val="50000"/>
              </a:spcBef>
              <a:buFontTx/>
              <a:buAutoNum type="arabicPeriod"/>
            </a:pPr>
            <a:r>
              <a:rPr lang="en-US" sz="2400" dirty="0"/>
              <a:t>Global Internetworking: 1990s-2000s</a:t>
            </a:r>
          </a:p>
          <a:p>
            <a:pPr marL="457200" indent="-457200">
              <a:spcBef>
                <a:spcPct val="50000"/>
              </a:spcBef>
            </a:pPr>
            <a:endParaRPr lang="en-US"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Pushpa Thapa, KEC</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2576</Words>
  <Application>Microsoft Office PowerPoint</Application>
  <PresentationFormat>On-screen Show (4:3)</PresentationFormat>
  <Paragraphs>318</Paragraphs>
  <Slides>33</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3" baseType="lpstr">
      <vt:lpstr>Arial</vt:lpstr>
      <vt:lpstr>Book Antiqua</vt:lpstr>
      <vt:lpstr>Calibri</vt:lpstr>
      <vt:lpstr>Times New Roman</vt:lpstr>
      <vt:lpstr>Wingdings</vt:lpstr>
      <vt:lpstr>Office Theme</vt:lpstr>
      <vt:lpstr>Bitmap Image</vt:lpstr>
      <vt:lpstr>WordArt 3.0</vt:lpstr>
      <vt:lpstr>SnapGraphics</vt:lpstr>
      <vt:lpstr>WordArt 2.0</vt:lpstr>
      <vt:lpstr>Chapter 1</vt:lpstr>
      <vt:lpstr>Definition</vt:lpstr>
      <vt:lpstr>Data Vs Information</vt:lpstr>
      <vt:lpstr>Information System</vt:lpstr>
      <vt:lpstr>Definition</vt:lpstr>
      <vt:lpstr>Information System</vt:lpstr>
      <vt:lpstr>Computer-based Information System </vt:lpstr>
      <vt:lpstr>IS Vs IT</vt:lpstr>
      <vt:lpstr>Expanding Roles of IS</vt:lpstr>
      <vt:lpstr>Data Processing: 1950s-1960s</vt:lpstr>
      <vt:lpstr>Management Reporting: 1960s-1970s</vt:lpstr>
      <vt:lpstr>Decision support: 1970s-1980s</vt:lpstr>
      <vt:lpstr>Strategic and End User Support: 1980s-1990s</vt:lpstr>
      <vt:lpstr>Global Internetworking: 1990s-2000s</vt:lpstr>
      <vt:lpstr>Classification of  IS</vt:lpstr>
      <vt:lpstr>PowerPoint Presentation</vt:lpstr>
      <vt:lpstr>PowerPoint Presentation</vt:lpstr>
      <vt:lpstr>PowerPoint Presentation</vt:lpstr>
      <vt:lpstr>PowerPoint Presentation</vt:lpstr>
      <vt:lpstr>Functional Aspects</vt:lpstr>
      <vt:lpstr>PowerPoint Presentation</vt:lpstr>
      <vt:lpstr>MIS</vt:lpstr>
      <vt:lpstr>MIS</vt:lpstr>
      <vt:lpstr>PowerPoint Presentation</vt:lpstr>
      <vt:lpstr>PowerPoint Presentation</vt:lpstr>
      <vt:lpstr>PowerPoint Presentation</vt:lpstr>
      <vt:lpstr>PowerPoint Presentation</vt:lpstr>
      <vt:lpstr>PowerPoint Presentation</vt:lpstr>
      <vt:lpstr>PowerPoint Presentation</vt:lpstr>
      <vt:lpstr>Qualities of Information System</vt:lpstr>
      <vt:lpstr>Main Qualities of Good Management Information System </vt:lpstr>
      <vt:lpstr>IS Resources</vt:lpstr>
      <vt:lpstr> Information Systems Resources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PThapa</dc:creator>
  <cp:lastModifiedBy>Pujan Bashyal</cp:lastModifiedBy>
  <cp:revision>63</cp:revision>
  <dcterms:created xsi:type="dcterms:W3CDTF">2006-08-16T00:00:00Z</dcterms:created>
  <dcterms:modified xsi:type="dcterms:W3CDTF">2015-09-23T03:44:59Z</dcterms:modified>
</cp:coreProperties>
</file>