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0" r:id="rId14"/>
    <p:sldId id="271" r:id="rId15"/>
    <p:sldId id="272" r:id="rId16"/>
    <p:sldId id="273" r:id="rId17"/>
    <p:sldId id="274" r:id="rId18"/>
    <p:sldId id="275" r:id="rId19"/>
    <p:sldId id="276" r:id="rId20"/>
    <p:sldId id="277" r:id="rId21"/>
    <p:sldId id="278" r:id="rId22"/>
    <p:sldId id="279" r:id="rId23"/>
    <p:sldId id="281" r:id="rId24"/>
    <p:sldId id="289" r:id="rId25"/>
    <p:sldId id="290" r:id="rId26"/>
    <p:sldId id="282" r:id="rId27"/>
    <p:sldId id="291" r:id="rId28"/>
    <p:sldId id="292" r:id="rId29"/>
    <p:sldId id="284" r:id="rId30"/>
    <p:sldId id="283" r:id="rId31"/>
    <p:sldId id="285" r:id="rId32"/>
    <p:sldId id="286" r:id="rId33"/>
    <p:sldId id="288" r:id="rId34"/>
    <p:sldId id="294" r:id="rId35"/>
    <p:sldId id="295" r:id="rId36"/>
    <p:sldId id="296" r:id="rId37"/>
    <p:sldId id="297" r:id="rId38"/>
    <p:sldId id="298" r:id="rId39"/>
    <p:sldId id="299" r:id="rId40"/>
    <p:sldId id="300" r:id="rId41"/>
    <p:sldId id="304" r:id="rId42"/>
    <p:sldId id="307" r:id="rId43"/>
    <p:sldId id="305" r:id="rId44"/>
    <p:sldId id="319" r:id="rId45"/>
    <p:sldId id="301" r:id="rId46"/>
    <p:sldId id="293" r:id="rId47"/>
    <p:sldId id="303" r:id="rId48"/>
    <p:sldId id="306" r:id="rId49"/>
    <p:sldId id="316" r:id="rId50"/>
    <p:sldId id="308" r:id="rId51"/>
    <p:sldId id="310" r:id="rId52"/>
    <p:sldId id="311" r:id="rId53"/>
    <p:sldId id="309" r:id="rId54"/>
    <p:sldId id="312" r:id="rId55"/>
    <p:sldId id="313" r:id="rId56"/>
    <p:sldId id="315" r:id="rId57"/>
    <p:sldId id="317" r:id="rId58"/>
    <p:sldId id="318" r:id="rId5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063" autoAdjust="0"/>
    <p:restoredTop sz="88824" autoAdjust="0"/>
  </p:normalViewPr>
  <p:slideViewPr>
    <p:cSldViewPr>
      <p:cViewPr>
        <p:scale>
          <a:sx n="58" d="100"/>
          <a:sy n="58" d="100"/>
        </p:scale>
        <p:origin x="-169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8EFDD-10BB-46D8-9022-18CF11A9FD66}" type="datetimeFigureOut">
              <a:rPr lang="en-US" smtClean="0"/>
              <a:pPr/>
              <a:t>8/5/2014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CD219B-A9D3-4346-8900-5206A27DACE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abforum.org/"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www.cabforum.org/documents.html" TargetMode="External"/><Relationship Id="rId4" Type="http://schemas.openxmlformats.org/officeDocument/2006/relationships/hyperlink" Target="http://www.motive.co.nz/glossary/phishing.ph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etworksolutions.com/SSL-certificates/guarantee.jsp"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archwindevelopment.techtarget.com/definition/browser"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a:t>
            </a:r>
            <a:r>
              <a:rPr lang="en-US" sz="1200" i="1" dirty="0" smtClean="0">
                <a:effectLst>
                  <a:outerShdw blurRad="38100" dist="38100" dir="2700000" algn="tl">
                    <a:srgbClr val="C0C0C0"/>
                  </a:outerShdw>
                </a:effectLst>
                <a:latin typeface="Bookman Old Style" pitchFamily="18" charset="0"/>
              </a:rPr>
              <a:t>Systems Analysis And Design    </a:t>
            </a:r>
            <a:r>
              <a:rPr lang="en-US" sz="1600" i="1" dirty="0" smtClean="0">
                <a:effectLst>
                  <a:outerShdw blurRad="38100" dist="38100" dir="2700000" algn="tl">
                    <a:srgbClr val="C0C0C0"/>
                  </a:outerShdw>
                </a:effectLst>
                <a:latin typeface="Bookman Old Style" pitchFamily="18" charset="0"/>
                <a:cs typeface="Times New Roman" pitchFamily="18" charset="0"/>
              </a:rPr>
              <a:t>©   </a:t>
            </a:r>
            <a:r>
              <a:rPr lang="en-US" sz="1600" b="1" i="1" dirty="0" smtClean="0">
                <a:latin typeface="Monotype Corsiva" pitchFamily="66" charset="0"/>
                <a:cs typeface="Times New Roman" pitchFamily="18" charset="0"/>
              </a:rPr>
              <a:t>V. </a:t>
            </a:r>
            <a:r>
              <a:rPr lang="en-US" sz="1600" b="1" i="1" dirty="0" err="1" smtClean="0">
                <a:latin typeface="Monotype Corsiva" pitchFamily="66" charset="0"/>
                <a:cs typeface="Times New Roman" pitchFamily="18" charset="0"/>
              </a:rPr>
              <a:t>Rajaraman</a:t>
            </a:r>
            <a:endParaRPr lang="en-US" sz="1600" b="1" i="1" dirty="0" smtClean="0">
              <a:latin typeface="Monotype Corsiva" pitchFamily="66"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36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Underpinning: at the bottom of</a:t>
            </a:r>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39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EV Certificates provide a higher level of validation and are available to all business and government entities, but are not available to individuals. The EV process is more rigorous and detailed than for any other Certificate and will require additional steps, which may include obtaining signatures from several people within the applying company, legal verification of the business's existence, etc. </a:t>
            </a:r>
            <a:endParaRPr lang="en-US" sz="1200" dirty="0" smtClean="0"/>
          </a:p>
          <a:p>
            <a:r>
              <a:rPr lang="en-US" sz="1200" dirty="0" smtClean="0"/>
              <a:t>An extended validation (EV) certificate is a data security/anti-fraud measure recommended in 2006 by the </a:t>
            </a:r>
            <a:r>
              <a:rPr lang="en-US" sz="1200" dirty="0" smtClean="0">
                <a:hlinkClick r:id="rId3"/>
              </a:rPr>
              <a:t>Certificate Authority/Browser Forum</a:t>
            </a:r>
            <a:r>
              <a:rPr lang="en-US" sz="1200" dirty="0" smtClean="0"/>
              <a:t> (CAB Forum): an open voluntary association of certification authorities and software developers.</a:t>
            </a:r>
          </a:p>
          <a:p>
            <a:r>
              <a:rPr lang="en-US" sz="1200" dirty="0" smtClean="0"/>
              <a:t>The first version of the </a:t>
            </a:r>
            <a:r>
              <a:rPr lang="en-US" sz="1200" i="1" dirty="0" smtClean="0"/>
              <a:t>Extended Validation SSL Certificate Guidelines</a:t>
            </a:r>
            <a:r>
              <a:rPr lang="en-US" sz="1200" dirty="0" smtClean="0"/>
              <a:t> was ratified in June 2007.</a:t>
            </a:r>
          </a:p>
          <a:p>
            <a:r>
              <a:rPr lang="en-US" sz="1200" dirty="0" smtClean="0"/>
              <a:t>Purpose</a:t>
            </a:r>
          </a:p>
          <a:p>
            <a:r>
              <a:rPr lang="en-US" sz="1200" dirty="0" smtClean="0"/>
              <a:t>The forum has recommended the introduction of a new security measure primarily to </a:t>
            </a:r>
            <a:r>
              <a:rPr lang="en-US" sz="1200" dirty="0" err="1" smtClean="0"/>
              <a:t>combat</a:t>
            </a:r>
            <a:r>
              <a:rPr lang="en-US" sz="1200" dirty="0" err="1" smtClean="0">
                <a:hlinkClick r:id="rId4"/>
              </a:rPr>
              <a:t>phishing</a:t>
            </a:r>
            <a:r>
              <a:rPr lang="en-US" sz="1200" dirty="0" smtClean="0"/>
              <a:t>: websites that mimic legitimate websites to harvest personal information including credit card numbers and bank account access details.</a:t>
            </a:r>
          </a:p>
          <a:p>
            <a:r>
              <a:rPr lang="en-US" sz="1200" b="1" dirty="0" smtClean="0"/>
              <a:t>(a) Primary Purposes The primary purposes of an EV Certificate are to:</a:t>
            </a:r>
          </a:p>
          <a:p>
            <a:r>
              <a:rPr lang="en-US" sz="1200" dirty="0" smtClean="0"/>
              <a:t>(1) Identify the legal entity that controls a website</a:t>
            </a:r>
            <a:br>
              <a:rPr lang="en-US" sz="1200" dirty="0" smtClean="0"/>
            </a:br>
            <a:r>
              <a:rPr lang="en-US" sz="1200" dirty="0" smtClean="0"/>
              <a:t>Provide a reasonable assurance to the user of an Internet browser that the website the user is accessing is controlled by a specific legal entity identified in the EV Certificate by name, address of Place of Business, Jurisdiction of Incorporation or Registration and Registration Number or other disambiguating information; and </a:t>
            </a:r>
            <a:br>
              <a:rPr lang="en-US" sz="1200" dirty="0" smtClean="0"/>
            </a:br>
            <a:r>
              <a:rPr lang="en-US" sz="1200" dirty="0" smtClean="0"/>
              <a:t>(2) Enable encrypted communications with a website</a:t>
            </a:r>
            <a:br>
              <a:rPr lang="en-US" sz="1200" dirty="0" smtClean="0"/>
            </a:br>
            <a:r>
              <a:rPr lang="en-US" sz="1200" dirty="0" smtClean="0"/>
              <a:t>Facilitate the exchange of encryption keys in order to enable the encrypted communication of information over the Internet between the user of an Internet browser and a website. </a:t>
            </a:r>
            <a:r>
              <a:rPr lang="en-US" sz="1200" cap="all" dirty="0" smtClean="0"/>
              <a:t>SOURCE: </a:t>
            </a:r>
            <a:r>
              <a:rPr lang="en-US" sz="1200" i="1" cap="all" dirty="0" smtClean="0">
                <a:hlinkClick r:id="rId5"/>
              </a:rPr>
              <a:t>EXTENDED VALIDATION SSL CERTIFICATE GUIDELINES</a:t>
            </a:r>
            <a:endParaRPr lang="en-US" dirty="0" smtClean="0"/>
          </a:p>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41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SSL (Secure Sockets Layer) is the transaction security protocol used by websites to protect online communications. The most common use of SSL is to provide protection for confidential data, such as personal details or credit card information, entered into a website.</a:t>
            </a:r>
            <a:endParaRPr lang="en-US" dirty="0" smtClean="0"/>
          </a:p>
          <a:p>
            <a:r>
              <a:rPr lang="en-US" dirty="0" smtClean="0"/>
              <a:t>Online security is essential to conducting business online — and it's foremost in the minds of your customers. Because virtually anyone can build a website and offer products for sale online, customers may wonder why they should trust your website. Whether your site accepts online payments or collects customer information via forms, taking steps to show your visitors that your site is legitimate and safe is vital to the success of your business.</a:t>
            </a:r>
          </a:p>
          <a:p>
            <a:r>
              <a:rPr lang="en-US" dirty="0" smtClean="0"/>
              <a:t>Ecommerce security cannot be an after-thought in your business plans. Today's savvy online shoppers look for the visual cues provided by SSL Certificates, such as the </a:t>
            </a:r>
            <a:r>
              <a:rPr lang="en-US" dirty="0" smtClean="0">
                <a:hlinkClick r:id="rId3"/>
              </a:rPr>
              <a:t>closed padlock</a:t>
            </a:r>
            <a:r>
              <a:rPr lang="en-US" dirty="0" smtClean="0"/>
              <a:t> and the "</a:t>
            </a:r>
            <a:r>
              <a:rPr lang="en-US" dirty="0" smtClean="0">
                <a:hlinkClick r:id="rId3"/>
              </a:rPr>
              <a:t>https</a:t>
            </a:r>
            <a:r>
              <a:rPr lang="en-US" dirty="0" smtClean="0"/>
              <a:t>". If you've taken the time to build a website you'll want to ensure it's always available and free from vulnerabilities with the site monitoring service. Providing the appropriate website security instills confidence and trust, improves your visitor's experience, and keeps them coming back — ultimately increasing sales both online and off.</a:t>
            </a:r>
          </a:p>
          <a:p>
            <a:r>
              <a:rPr lang="en-US" dirty="0" smtClean="0"/>
              <a:t>SSL (Secure Sockets Layer) is the transaction security protocol used by websites to protect online communications. The most common use of SSL is to provide protection for confidential data, such as personal details or credit card information, entered into a website.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RADIUS</a:t>
            </a:r>
          </a:p>
          <a:p>
            <a:r>
              <a:rPr lang="en-US" dirty="0" smtClean="0"/>
              <a:t/>
            </a:r>
            <a:br>
              <a:rPr lang="en-US" dirty="0" smtClean="0"/>
            </a:br>
            <a:r>
              <a:rPr lang="en-US" sz="1200" b="0" i="0" kern="1200" dirty="0" smtClean="0">
                <a:solidFill>
                  <a:schemeClr val="tx1"/>
                </a:solidFill>
                <a:latin typeface="+mn-lt"/>
                <a:ea typeface="+mn-ea"/>
                <a:cs typeface="+mn-cs"/>
              </a:rPr>
              <a:t>Most modern wireless networks do user authentication using Remote Authentication Dial-In User Service (RADIUS) protocol.  RADIUS handles the overall authentication process of the user's session on the wireless device as well as also handling the authorization and auditing.  </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Typically, when you logon to your ISP using a wireless device, you are required to provide authentication information.  Often, this uses Extensible Authentication Protocol (EAP).  The type of authentication you use is determined by the EAP authentication method.  There are many different EAP methods.  This can range from the use of an id and password (very insecure), to digital certificates, security tokens and even biometrics.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 RADIUS system takes the EAP Authentication Method, challenges the user with the appropriate authentication method, receives the authentication response and then verifies it, often against an enterprise LDAP directory. If the authentication is successful, the RADIUS server will then authorize IP addresses, the </a:t>
            </a:r>
            <a:r>
              <a:rPr lang="en-US" sz="1200" b="0" i="0" kern="1200" dirty="0" err="1" smtClean="0">
                <a:solidFill>
                  <a:schemeClr val="tx1"/>
                </a:solidFill>
                <a:latin typeface="+mn-lt"/>
                <a:ea typeface="+mn-ea"/>
                <a:cs typeface="+mn-cs"/>
              </a:rPr>
              <a:t>tunnelling</a:t>
            </a:r>
            <a:r>
              <a:rPr lang="en-US" sz="1200" b="0" i="0" kern="1200" dirty="0" smtClean="0">
                <a:solidFill>
                  <a:schemeClr val="tx1"/>
                </a:solidFill>
                <a:latin typeface="+mn-lt"/>
                <a:ea typeface="+mn-ea"/>
                <a:cs typeface="+mn-cs"/>
              </a:rPr>
              <a:t> protocol used to create virtual private networks, etc.  Further, the RADIUS server keeps tracks of when a user session begins and ends.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The RSA algorithm was invented by Ronald L. </a:t>
            </a:r>
            <a:r>
              <a:rPr lang="en-US" sz="1200" b="0" i="0" kern="1200" dirty="0" err="1" smtClean="0">
                <a:solidFill>
                  <a:schemeClr val="tx1"/>
                </a:solidFill>
                <a:latin typeface="+mn-lt"/>
                <a:ea typeface="+mn-ea"/>
                <a:cs typeface="+mn-cs"/>
              </a:rPr>
              <a:t>Rivest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Adi</a:t>
            </a:r>
            <a:r>
              <a:rPr lang="en-US" sz="1200" b="0" i="0" kern="1200" dirty="0" smtClean="0">
                <a:solidFill>
                  <a:schemeClr val="tx1"/>
                </a:solidFill>
                <a:latin typeface="+mn-lt"/>
                <a:ea typeface="+mn-ea"/>
                <a:cs typeface="+mn-cs"/>
              </a:rPr>
              <a:t> Shamir, and Leonard </a:t>
            </a:r>
            <a:r>
              <a:rPr lang="en-US" sz="1200" b="0" i="0" kern="1200" dirty="0" err="1" smtClean="0">
                <a:solidFill>
                  <a:schemeClr val="tx1"/>
                </a:solidFill>
                <a:latin typeface="+mn-lt"/>
                <a:ea typeface="+mn-ea"/>
                <a:cs typeface="+mn-cs"/>
              </a:rPr>
              <a:t>Adleman</a:t>
            </a:r>
            <a:r>
              <a:rPr lang="en-US" sz="1200" b="0" i="0" kern="1200" dirty="0" smtClean="0">
                <a:solidFill>
                  <a:schemeClr val="tx1"/>
                </a:solidFill>
                <a:latin typeface="+mn-lt"/>
                <a:ea typeface="+mn-ea"/>
                <a:cs typeface="+mn-cs"/>
              </a:rPr>
              <a:t> in 1977 and released into the public domain on September 6, 2000.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RSA algorithm (</a:t>
            </a:r>
            <a:r>
              <a:rPr lang="en-US" sz="1200" b="0" i="0" kern="1200" dirty="0" err="1" smtClean="0">
                <a:solidFill>
                  <a:schemeClr val="tx1"/>
                </a:solidFill>
                <a:latin typeface="+mn-lt"/>
                <a:ea typeface="+mn-ea"/>
                <a:cs typeface="+mn-cs"/>
              </a:rPr>
              <a:t>Rivest</a:t>
            </a:r>
            <a:r>
              <a:rPr lang="en-US" sz="1200" b="0" i="0" kern="1200" dirty="0" smtClean="0">
                <a:solidFill>
                  <a:schemeClr val="tx1"/>
                </a:solidFill>
                <a:latin typeface="+mn-lt"/>
                <a:ea typeface="+mn-ea"/>
                <a:cs typeface="+mn-cs"/>
              </a:rPr>
              <a:t>-Shamir-</a:t>
            </a:r>
            <a:r>
              <a:rPr lang="en-US" sz="1200" b="0" i="0" kern="1200" dirty="0" err="1" smtClean="0">
                <a:solidFill>
                  <a:schemeClr val="tx1"/>
                </a:solidFill>
                <a:latin typeface="+mn-lt"/>
                <a:ea typeface="+mn-ea"/>
                <a:cs typeface="+mn-cs"/>
              </a:rPr>
              <a:t>Adleman</a:t>
            </a:r>
            <a:r>
              <a:rPr lang="en-US"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RSA algorithm is the most commonly used encryption and authentication algorithm and is included as part of the </a:t>
            </a:r>
            <a:r>
              <a:rPr lang="en-US" sz="1200" b="0" i="0" kern="1200" dirty="0" err="1" smtClean="0">
                <a:solidFill>
                  <a:schemeClr val="tx1"/>
                </a:solidFill>
                <a:latin typeface="+mn-lt"/>
                <a:ea typeface="+mn-ea"/>
                <a:cs typeface="+mn-cs"/>
              </a:rPr>
              <a:t>Web</a:t>
            </a:r>
            <a:r>
              <a:rPr lang="en-US" sz="1200" b="0" i="0" u="sng" kern="1200" dirty="0" err="1" smtClean="0">
                <a:solidFill>
                  <a:schemeClr val="tx1"/>
                </a:solidFill>
                <a:latin typeface="+mn-lt"/>
                <a:ea typeface="+mn-ea"/>
                <a:cs typeface="+mn-cs"/>
                <a:hlinkClick r:id="rId3"/>
              </a:rPr>
              <a:t>browser</a:t>
            </a:r>
            <a:r>
              <a:rPr lang="en-US" sz="1200" b="0" i="0" kern="1200" dirty="0" err="1" smtClean="0">
                <a:solidFill>
                  <a:schemeClr val="tx1"/>
                </a:solidFill>
                <a:latin typeface="+mn-lt"/>
                <a:ea typeface="+mn-ea"/>
                <a:cs typeface="+mn-cs"/>
              </a:rPr>
              <a:t>s</a:t>
            </a:r>
            <a:r>
              <a:rPr lang="en-US" sz="1200" b="0" i="0" kern="1200" dirty="0" smtClean="0">
                <a:solidFill>
                  <a:schemeClr val="tx1"/>
                </a:solidFill>
                <a:latin typeface="+mn-lt"/>
                <a:ea typeface="+mn-ea"/>
                <a:cs typeface="+mn-cs"/>
              </a:rPr>
              <a:t> from Microsoft and Netscape.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reduces the risk that the user on the end of the wireless device is not the identity you issued the id and password to.</a:t>
            </a:r>
            <a:r>
              <a:rPr lang="en-US" dirty="0" smtClean="0"/>
              <a:t>   </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CD219B-A9D3-4346-8900-5206A27DACED}" type="slidenum">
              <a:rPr lang="en-US" smtClean="0"/>
              <a:pPr/>
              <a:t>52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concept of policy-based cryptography is a promising paradigm for trust establishment and authorization in </a:t>
            </a:r>
            <a:r>
              <a:rPr lang="en-US" sz="1200" b="0" i="0" kern="1200" dirty="0" err="1" smtClean="0">
                <a:solidFill>
                  <a:schemeClr val="tx1"/>
                </a:solidFill>
                <a:latin typeface="+mn-lt"/>
                <a:ea typeface="+mn-ea"/>
                <a:cs typeface="+mn-cs"/>
              </a:rPr>
              <a:t>largescale</a:t>
            </a:r>
            <a:r>
              <a:rPr lang="en-US" sz="1200" b="0" i="0" kern="1200" dirty="0" smtClean="0">
                <a:solidFill>
                  <a:schemeClr val="tx1"/>
                </a:solidFill>
                <a:latin typeface="+mn-lt"/>
                <a:ea typeface="+mn-ea"/>
                <a:cs typeface="+mn-cs"/>
              </a:rPr>
              <a:t> open environments like the Internet and Mobile Networks. It aims at providing a framework for performing cryptographic operations with respect to policies formalized as monotone Boolean expressions written in standard normal forms. </a:t>
            </a:r>
          </a:p>
          <a:p>
            <a:r>
              <a:rPr lang="en-US" sz="1200" b="0" i="0" kern="1200" dirty="0" smtClean="0">
                <a:solidFill>
                  <a:schemeClr val="tx1"/>
                </a:solidFill>
                <a:latin typeface="+mn-lt"/>
                <a:ea typeface="+mn-ea"/>
                <a:cs typeface="+mn-cs"/>
              </a:rPr>
              <a:t>A policy involves conjunctions and disjunctions of conditions where each condition is fulfilled by a digital credential representing the signature of a specific credential issuer on a set of statements about a certain entity. Therefore, an entity fulfills a policy if any only if it has been issued a set of credentials fulfilling the combination of conditions specified by the policy.</a:t>
            </a:r>
          </a:p>
          <a:p>
            <a:r>
              <a:rPr lang="en-US" sz="1200" b="0" i="0" kern="1200" dirty="0" smtClean="0">
                <a:solidFill>
                  <a:schemeClr val="tx1"/>
                </a:solidFill>
                <a:latin typeface="+mn-lt"/>
                <a:ea typeface="+mn-ea"/>
                <a:cs typeface="+mn-cs"/>
              </a:rPr>
              <a:t>In this work, we focus on policy-based encryption schemes which allow to encrypt a message according to a policy so that only entities fulfilling the policy are able to decrypt the message. </a:t>
            </a:r>
          </a:p>
          <a:p>
            <a:r>
              <a:rPr lang="en-US" sz="1200" b="0" i="0" kern="1200" dirty="0" smtClean="0">
                <a:solidFill>
                  <a:schemeClr val="tx1"/>
                </a:solidFill>
                <a:latin typeface="+mn-lt"/>
                <a:ea typeface="+mn-ea"/>
                <a:cs typeface="+mn-cs"/>
              </a:rPr>
              <a:t>More generally, policy-based encryption belongs to an emerging family of encryption schemes sharing the ability to integrate encryption with access control structures. </a:t>
            </a:r>
          </a:p>
          <a:p>
            <a:r>
              <a:rPr lang="en-US" sz="1200" b="0" i="0" kern="1200" dirty="0" smtClean="0">
                <a:solidFill>
                  <a:schemeClr val="tx1"/>
                </a:solidFill>
                <a:latin typeface="+mn-lt"/>
                <a:ea typeface="+mn-ea"/>
                <a:cs typeface="+mn-cs"/>
              </a:rPr>
              <a:t>This ability is mainly enabled by bilinear pairings over elliptic curves and allows for several interesting applications in different contexts.</a:t>
            </a:r>
          </a:p>
          <a:p>
            <a:r>
              <a:rPr lang="en-US" sz="1200" b="0" i="0" kern="1200" dirty="0" smtClean="0">
                <a:solidFill>
                  <a:schemeClr val="tx1"/>
                </a:solidFill>
                <a:latin typeface="+mn-lt"/>
                <a:ea typeface="+mn-ea"/>
                <a:cs typeface="+mn-cs"/>
              </a:rPr>
              <a:t>A policy-based encryption scheme has to fulfill two primary requirements: on one hand, provable security under well defined attack models.</a:t>
            </a:r>
          </a:p>
          <a:p>
            <a:r>
              <a:rPr lang="en-US" sz="1200" b="0" i="0" kern="1200" dirty="0" smtClean="0">
                <a:solidFill>
                  <a:schemeClr val="tx1"/>
                </a:solidFill>
                <a:latin typeface="+mn-lt"/>
                <a:ea typeface="+mn-ea"/>
                <a:cs typeface="+mn-cs"/>
              </a:rPr>
              <a:t>On the other hand, efficiency, especially when dealing with the conjunctions and disjunctions of credential-based conditions.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contributions of our research work are twofold:</a:t>
            </a:r>
          </a:p>
          <a:p>
            <a:r>
              <a:rPr lang="en-US" sz="1200" b="0" i="0" kern="1200" dirty="0" smtClean="0">
                <a:solidFill>
                  <a:schemeClr val="tx1"/>
                </a:solidFill>
                <a:latin typeface="+mn-lt"/>
                <a:ea typeface="+mn-ea"/>
                <a:cs typeface="+mn-cs"/>
              </a:rPr>
              <a:t>1. The standard acceptable notion of security for public-key encryption schemes is </a:t>
            </a:r>
            <a:r>
              <a:rPr lang="en-US" sz="1200" b="0" i="0" kern="1200" dirty="0" err="1" smtClean="0">
                <a:solidFill>
                  <a:schemeClr val="tx1"/>
                </a:solidFill>
                <a:latin typeface="+mn-lt"/>
                <a:ea typeface="+mn-ea"/>
                <a:cs typeface="+mn-cs"/>
              </a:rPr>
              <a:t>indistinguishability</a:t>
            </a:r>
            <a:r>
              <a:rPr lang="en-US" sz="1200" b="0" i="0" kern="1200" dirty="0" smtClean="0">
                <a:solidFill>
                  <a:schemeClr val="tx1"/>
                </a:solidFill>
                <a:latin typeface="+mn-lt"/>
                <a:ea typeface="+mn-ea"/>
                <a:cs typeface="+mn-cs"/>
              </a:rPr>
              <a:t> against chosen </a:t>
            </a:r>
            <a:r>
              <a:rPr lang="en-US" sz="1200" b="0" i="0" kern="1200" dirty="0" err="1" smtClean="0">
                <a:solidFill>
                  <a:schemeClr val="tx1"/>
                </a:solidFill>
                <a:latin typeface="+mn-lt"/>
                <a:ea typeface="+mn-ea"/>
                <a:cs typeface="+mn-cs"/>
              </a:rPr>
              <a:t>ciphertext</a:t>
            </a:r>
            <a:r>
              <a:rPr lang="en-US" sz="1200" b="0" i="0" kern="1200" dirty="0" smtClean="0">
                <a:solidFill>
                  <a:schemeClr val="tx1"/>
                </a:solidFill>
                <a:latin typeface="+mn-lt"/>
                <a:ea typeface="+mn-ea"/>
                <a:cs typeface="+mn-cs"/>
              </a:rPr>
              <a:t> attacks. Hence, it is natural to require that a policy-based encryption scheme also satisfies this strong notion of security. However, the definition of this security notion must be adapted to the policy-based setting. Our first contribution is the definition of policy-oriented security model for policy-based encryption schemes as well as the development of an efficient policy-based encryption scheme that is provably secure under our security model in the random oracle model.</a:t>
            </a:r>
          </a:p>
          <a:p>
            <a:r>
              <a:rPr lang="en-US" sz="1200" b="0" i="0" kern="1200" dirty="0" smtClean="0">
                <a:solidFill>
                  <a:schemeClr val="tx1"/>
                </a:solidFill>
                <a:latin typeface="+mn-lt"/>
                <a:ea typeface="+mn-ea"/>
                <a:cs typeface="+mn-cs"/>
              </a:rPr>
              <a:t>2. Policy-based encryption schemes may suffer from the key-escrow property i.e. in addition to the legitimate holder of the credentials fulfilling the encryption policy, any collusion of credential issuers who are able to issue a set of credentials fulfilling the policy can decrypt the message.</a:t>
            </a:r>
          </a:p>
          <a:p>
            <a:r>
              <a:rPr lang="en-US" sz="1200" b="0" i="0" kern="1200" dirty="0" smtClean="0">
                <a:solidFill>
                  <a:schemeClr val="tx1"/>
                </a:solidFill>
                <a:latin typeface="+mn-lt"/>
                <a:ea typeface="+mn-ea"/>
                <a:cs typeface="+mn-cs"/>
              </a:rPr>
              <a:t>Our second contribution is to address this issue through the notion of policy-based public-key encryption. </a:t>
            </a:r>
          </a:p>
          <a:p>
            <a:r>
              <a:rPr lang="en-US" sz="1200" b="0" i="0" kern="1200" dirty="0" smtClean="0">
                <a:solidFill>
                  <a:schemeClr val="tx1"/>
                </a:solidFill>
                <a:latin typeface="+mn-lt"/>
                <a:ea typeface="+mn-ea"/>
                <a:cs typeface="+mn-cs"/>
              </a:rPr>
              <a:t>The latter allows encrypting a message not only with respect to a policy but also according to a public-key so that only an entity fulfilling the policy and having access to the corresponding private-key is able to decrypt the message. </a:t>
            </a:r>
          </a:p>
          <a:p>
            <a:r>
              <a:rPr lang="en-US" sz="1200" b="0" i="0" kern="1200" dirty="0" smtClean="0">
                <a:solidFill>
                  <a:schemeClr val="tx1"/>
                </a:solidFill>
                <a:latin typeface="+mn-lt"/>
                <a:ea typeface="+mn-ea"/>
                <a:cs typeface="+mn-cs"/>
              </a:rPr>
              <a:t>We developed a policy-based public-key encryption scheme from bilinear pairings and proved its security under the corresponding security model. Our proposal improves related work in terms of both security and efficiency.</a:t>
            </a:r>
            <a:endParaRPr lang="en-US" dirty="0" smtClean="0"/>
          </a:p>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DBBD9-6D1C-453E-B330-55CC37A727A8}" type="slidenum">
              <a:rPr lang="en-US"/>
              <a:pPr/>
              <a:t>23</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r>
              <a:rPr lang="en-US" altLang="en-US" b="1" dirty="0"/>
              <a:t>What Is Security?</a:t>
            </a:r>
          </a:p>
          <a:p>
            <a:r>
              <a:rPr lang="en-US" altLang="en-US" dirty="0"/>
              <a:t>In general, security is “the quality or state of being secure--to be free from danger.”  </a:t>
            </a:r>
          </a:p>
          <a:p>
            <a:r>
              <a:rPr lang="en-US" altLang="en-US" dirty="0"/>
              <a:t>It means to be protected from adversaries--from those who would do harm, intentionally or otherwise.  </a:t>
            </a:r>
          </a:p>
          <a:p>
            <a:r>
              <a:rPr lang="en-US" altLang="en-US" dirty="0"/>
              <a:t>What Is Security?</a:t>
            </a:r>
          </a:p>
          <a:p>
            <a:r>
              <a:rPr lang="en-US" altLang="en-US" sz="900" dirty="0"/>
              <a:t>	A successful organization should have the following multiple layers of security in place for the protection of its operations: </a:t>
            </a:r>
          </a:p>
          <a:p>
            <a:pPr lvl="1"/>
            <a:r>
              <a:rPr lang="en-US" altLang="en-US" sz="900" dirty="0"/>
              <a:t>Physical security -  to protect the physical items, objects, or areas of an organization from unauthorized access and misuse.</a:t>
            </a:r>
          </a:p>
          <a:p>
            <a:pPr lvl="1"/>
            <a:r>
              <a:rPr lang="en-US" altLang="en-US" sz="900" dirty="0"/>
              <a:t>Personal security – to protect the individual or group of individuals who are authorized to access the organization and its operations.</a:t>
            </a:r>
          </a:p>
          <a:p>
            <a:pPr lvl="1"/>
            <a:r>
              <a:rPr lang="en-US" altLang="en-US" sz="900" dirty="0"/>
              <a:t>Operations security – to protect the details of a particular operation or series of activities.</a:t>
            </a:r>
          </a:p>
          <a:p>
            <a:pPr lvl="1"/>
            <a:r>
              <a:rPr lang="en-US" altLang="en-US" sz="900" dirty="0"/>
              <a:t>Communications security – to protect an organization’s communications media, technology, and content.</a:t>
            </a:r>
          </a:p>
          <a:p>
            <a:pPr lvl="1"/>
            <a:r>
              <a:rPr lang="en-US" altLang="en-US" sz="900" dirty="0"/>
              <a:t>Network security – to protect networking components, connections, and contents.</a:t>
            </a:r>
          </a:p>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60E3F-14F4-4B7E-86BF-6F0F4813E33D}" type="slidenum">
              <a:rPr lang="en-US"/>
              <a:pPr/>
              <a:t>26</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r>
              <a:rPr lang="en-US" altLang="en-US" b="1" dirty="0"/>
              <a:t>What Is Information Security?</a:t>
            </a:r>
          </a:p>
          <a:p>
            <a:r>
              <a:rPr lang="en-US" altLang="en-US" sz="1000" dirty="0"/>
              <a:t>Information security, therefore, is the protection of information and its critical elements, including the systems and hardware that use, store, and transmit that information.   </a:t>
            </a:r>
          </a:p>
          <a:p>
            <a:r>
              <a:rPr lang="en-US" altLang="en-US" sz="1000" dirty="0"/>
              <a:t>But to protect the information and its related systems from danger, tools, such as policy, awareness, training, education, and technology are necessary. </a:t>
            </a:r>
          </a:p>
          <a:p>
            <a:r>
              <a:rPr lang="en-US" altLang="en-US" sz="1000" dirty="0"/>
              <a:t>The C.I.A. triangle has been considered the industry standard for computer security since the development of the mainframe. </a:t>
            </a:r>
            <a:endParaRPr lang="en-US" altLang="en-US" sz="1000" dirty="0" smtClean="0"/>
          </a:p>
          <a:p>
            <a:r>
              <a:rPr lang="en-US" altLang="en-US" sz="1000" dirty="0" smtClean="0"/>
              <a:t>It </a:t>
            </a:r>
            <a:r>
              <a:rPr lang="en-US" altLang="en-US" sz="1000" dirty="0"/>
              <a:t>was solely based on three characteristics that described the utility of information: confidentiality, integrity, and availability.  </a:t>
            </a:r>
          </a:p>
          <a:p>
            <a:r>
              <a:rPr lang="en-US" altLang="en-US" sz="1000" dirty="0"/>
              <a:t>The C.I.A. triangle has expanded into a list of critical characteristics of information.</a:t>
            </a:r>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AC789-0FF0-4892-8CF5-34FF60736816}" type="slidenum">
              <a:rPr lang="en-US"/>
              <a:pPr/>
              <a:t>29</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r>
              <a:rPr lang="en-US" altLang="en-US" sz="1000" b="1" dirty="0"/>
              <a:t>Critical Characteristics </a:t>
            </a:r>
            <a:r>
              <a:rPr lang="en-US" altLang="en-US" sz="1000" b="1" dirty="0" smtClean="0"/>
              <a:t>of </a:t>
            </a:r>
            <a:r>
              <a:rPr lang="en-US" altLang="en-US" sz="1000" b="1" dirty="0"/>
              <a:t>Information</a:t>
            </a:r>
          </a:p>
          <a:p>
            <a:r>
              <a:rPr lang="en-US" altLang="en-US" sz="1000" dirty="0"/>
              <a:t>The value of information comes from the characteristics it possesses. </a:t>
            </a:r>
          </a:p>
          <a:p>
            <a:r>
              <a:rPr lang="en-US" altLang="en-US" sz="1000" dirty="0"/>
              <a:t>Availability - enables users who need to access information to do so without interference or obstruction and in the required format. The information is said to be available to an authorized user when and where needed and in the correct format.  </a:t>
            </a:r>
          </a:p>
          <a:p>
            <a:r>
              <a:rPr lang="en-US" altLang="en-US" sz="1000" dirty="0"/>
              <a:t>Accuracy- free from mistake or error and having the value that the end-user expects. If information contains a value different from the user’s expectations due to the intentional or unintentional modification of its content, it is no longer accurate.</a:t>
            </a:r>
          </a:p>
          <a:p>
            <a:r>
              <a:rPr lang="en-US" altLang="en-US" sz="1000" dirty="0"/>
              <a:t>Authenticity - the quality or state of being genuine or original, rather than a reproduction or fabrication.  Information is authentic when it is the information that was originally created, placed, stored, or transferred.  </a:t>
            </a:r>
          </a:p>
          <a:p>
            <a:r>
              <a:rPr lang="en-US" altLang="en-US" sz="1000" dirty="0"/>
              <a:t>Confidentiality - the quality or state of preventing disclosure or exposure to unauthorized individuals or systems.  </a:t>
            </a:r>
          </a:p>
          <a:p>
            <a:r>
              <a:rPr lang="en-US" altLang="en-US" sz="1000" dirty="0"/>
              <a:t>Integrity - the quality or state of being whole, complete, and uncorrupted.  The integrity of information is threatened when the information is exposed to corruption, damage, destruction, or other disruption of its authentic state. </a:t>
            </a:r>
          </a:p>
          <a:p>
            <a:r>
              <a:rPr lang="en-US" altLang="en-US" sz="1000" dirty="0"/>
              <a:t>Utility - the quality or state of having value for some purpose or end. Information has value when it serves a particular purpose.  This means that if information is available, but not in a format meaningful to the end-user, it is not useful.</a:t>
            </a:r>
          </a:p>
          <a:p>
            <a:r>
              <a:rPr lang="en-US" altLang="en-US" sz="1000" dirty="0"/>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Components of Information</a:t>
            </a:r>
            <a:r>
              <a:rPr lang="en-US" baseline="0" dirty="0" smtClean="0"/>
              <a:t> Security</a:t>
            </a:r>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30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7D3FF-1FDF-4720-82F8-11EDCB32F10E}" type="slidenum">
              <a:rPr lang="en-US"/>
              <a:pPr/>
              <a:t>31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r>
              <a:rPr lang="en-US" altLang="en-US" b="1"/>
              <a:t>Securing The Components</a:t>
            </a:r>
          </a:p>
          <a:p>
            <a:r>
              <a:rPr lang="en-US" altLang="en-US"/>
              <a:t>When considering the security of information systems components, it is important to understand the concept of the computer as the subject of an attack as opposed to the computer as the object of an attack.  </a:t>
            </a:r>
          </a:p>
          <a:p>
            <a:r>
              <a:rPr lang="en-US" altLang="en-US"/>
              <a:t>When a computer is the subject of an attack, it is used as an active tool to conduct the attack. When a computer is the object of an attack, it is the entity being attacked. </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2F2F0-2CD4-4C8C-9E37-27CD131BFBD1}" type="slidenum">
              <a:rPr lang="en-US"/>
              <a:pPr/>
              <a:t>32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r>
              <a:rPr lang="en-US" altLang="en-US"/>
              <a:t>It is important to note that the same computer can be both the subject and object of an attack, especially in multi-user systems.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CD219B-A9D3-4346-8900-5206A27DACED}"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348F81A-2055-4844-97BD-E9E2DC810C80}"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2DBE20C-B1B4-4631-9C06-B5D7184AEB5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01691EF-249D-4D81-A4E8-CB6890ACECC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53EC188-89CC-4711-8196-CE6940EB3E8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C163507-6F3D-4983-BA81-C902B04C079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DA3D544-A582-4791-B9FA-B060D417B9DC}"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1B40DF0B-281E-47F9-9F51-F2648CE4DE7A}"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B42C6E6-1CD6-4DCD-A6A5-C7A1632ECF70}"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A9B85AC8-A9B4-4AF6-9C74-4FAD7F43240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9090E8E-F931-487A-A166-A00E27AC66C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EC77D3F-626D-45B2-8B30-9E79BDD30FD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B9DB2B8-0EE7-40CC-B71C-5AABA052BFA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defRPr>
      </a:lvl2pPr>
      <a:lvl3pPr algn="ctr" rtl="0" fontAlgn="base">
        <a:spcBef>
          <a:spcPct val="0"/>
        </a:spcBef>
        <a:spcAft>
          <a:spcPct val="0"/>
        </a:spcAft>
        <a:defRPr sz="3200">
          <a:solidFill>
            <a:schemeClr val="tx2"/>
          </a:solidFill>
          <a:latin typeface="Times New Roman" pitchFamily="18" charset="0"/>
        </a:defRPr>
      </a:lvl3pPr>
      <a:lvl4pPr algn="ctr" rtl="0" fontAlgn="base">
        <a:spcBef>
          <a:spcPct val="0"/>
        </a:spcBef>
        <a:spcAft>
          <a:spcPct val="0"/>
        </a:spcAft>
        <a:defRPr sz="3200">
          <a:solidFill>
            <a:schemeClr val="tx2"/>
          </a:solidFill>
          <a:latin typeface="Times New Roman" pitchFamily="18" charset="0"/>
        </a:defRPr>
      </a:lvl4pPr>
      <a:lvl5pPr algn="ctr" rtl="0" fontAlgn="base">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0" y="6019800"/>
            <a:ext cx="8839200" cy="0"/>
          </a:xfrm>
          <a:prstGeom prst="line">
            <a:avLst/>
          </a:prstGeom>
          <a:noFill/>
          <a:ln w="28575">
            <a:solidFill>
              <a:schemeClr val="tx1"/>
            </a:solidFill>
            <a:miter lim="800000"/>
            <a:headEnd/>
            <a:tailEnd/>
          </a:ln>
          <a:effectLst/>
        </p:spPr>
        <p:txBody>
          <a:bodyPr wrap="none"/>
          <a:lstStyle/>
          <a:p>
            <a:endParaRPr lang="en-US" dirty="0"/>
          </a:p>
        </p:txBody>
      </p:sp>
      <p:sp>
        <p:nvSpPr>
          <p:cNvPr id="3076" name="Text Box 4"/>
          <p:cNvSpPr txBox="1">
            <a:spLocks noChangeArrowheads="1"/>
          </p:cNvSpPr>
          <p:nvPr/>
        </p:nvSpPr>
        <p:spPr bwMode="auto">
          <a:xfrm>
            <a:off x="2185988" y="358775"/>
            <a:ext cx="5873750" cy="1190625"/>
          </a:xfrm>
          <a:prstGeom prst="rect">
            <a:avLst/>
          </a:prstGeom>
          <a:noFill/>
          <a:ln w="9525">
            <a:noFill/>
            <a:miter lim="800000"/>
            <a:headEnd/>
            <a:tailEnd/>
          </a:ln>
          <a:effectLst/>
        </p:spPr>
        <p:txBody>
          <a:bodyPr wrap="none">
            <a:spAutoFit/>
          </a:bodyPr>
          <a:lstStyle/>
          <a:p>
            <a:pPr algn="ctr"/>
            <a:r>
              <a:rPr lang="en-US" sz="3600" dirty="0"/>
              <a:t>Control Audit And Security Of</a:t>
            </a:r>
          </a:p>
          <a:p>
            <a:pPr algn="ctr"/>
            <a:r>
              <a:rPr lang="en-US" sz="3600" dirty="0"/>
              <a:t>  Information System</a:t>
            </a:r>
          </a:p>
        </p:txBody>
      </p:sp>
      <p:sp>
        <p:nvSpPr>
          <p:cNvPr id="3077" name="Text Box 5"/>
          <p:cNvSpPr txBox="1">
            <a:spLocks noChangeArrowheads="1"/>
          </p:cNvSpPr>
          <p:nvPr/>
        </p:nvSpPr>
        <p:spPr bwMode="auto">
          <a:xfrm>
            <a:off x="1066800" y="2667000"/>
            <a:ext cx="7543800" cy="1569660"/>
          </a:xfrm>
          <a:prstGeom prst="rect">
            <a:avLst/>
          </a:prstGeom>
          <a:noFill/>
          <a:ln w="9525">
            <a:noFill/>
            <a:miter lim="800000"/>
            <a:headEnd/>
            <a:tailEnd/>
          </a:ln>
          <a:effectLst/>
        </p:spPr>
        <p:txBody>
          <a:bodyPr>
            <a:spAutoFit/>
          </a:bodyPr>
          <a:lstStyle/>
          <a:p>
            <a:r>
              <a:rPr lang="en-US" dirty="0" smtClean="0"/>
              <a:t>1 </a:t>
            </a:r>
            <a:r>
              <a:rPr lang="en-US" dirty="0"/>
              <a:t>Controls in Information systems</a:t>
            </a:r>
          </a:p>
          <a:p>
            <a:r>
              <a:rPr lang="en-US" dirty="0" smtClean="0"/>
              <a:t>2 </a:t>
            </a:r>
            <a:r>
              <a:rPr lang="en-US" dirty="0"/>
              <a:t>Need and methods of auditing Information systems</a:t>
            </a:r>
          </a:p>
          <a:p>
            <a:r>
              <a:rPr lang="en-US" dirty="0" smtClean="0"/>
              <a:t>3 </a:t>
            </a:r>
            <a:r>
              <a:rPr lang="en-US" dirty="0"/>
              <a:t>Testing Information systems</a:t>
            </a:r>
          </a:p>
          <a:p>
            <a:r>
              <a:rPr lang="en-US" dirty="0" smtClean="0"/>
              <a:t>4 </a:t>
            </a:r>
            <a:r>
              <a:rPr lang="en-US" dirty="0"/>
              <a:t>Security of Information systems</a:t>
            </a:r>
          </a:p>
        </p:txBody>
      </p:sp>
      <p:sp>
        <p:nvSpPr>
          <p:cNvPr id="3079" name="Line 7"/>
          <p:cNvSpPr>
            <a:spLocks noChangeShapeType="1"/>
          </p:cNvSpPr>
          <p:nvPr/>
        </p:nvSpPr>
        <p:spPr bwMode="auto">
          <a:xfrm>
            <a:off x="0" y="1600200"/>
            <a:ext cx="9144000" cy="0"/>
          </a:xfrm>
          <a:prstGeom prst="line">
            <a:avLst/>
          </a:prstGeom>
          <a:noFill/>
          <a:ln w="28575">
            <a:solidFill>
              <a:schemeClr val="tx1"/>
            </a:solidFill>
            <a:miter lim="800000"/>
            <a:headEnd/>
            <a:tailEnd/>
          </a:ln>
          <a:effectLst/>
        </p:spPr>
        <p:txBody>
          <a:bodyPr wrap="none"/>
          <a:lstStyle/>
          <a:p>
            <a:endParaRPr lang="en-US" dirty="0"/>
          </a:p>
        </p:txBody>
      </p:sp>
      <p:sp>
        <p:nvSpPr>
          <p:cNvPr id="3080" name="Text Box 8"/>
          <p:cNvSpPr txBox="1">
            <a:spLocks noChangeArrowheads="1"/>
          </p:cNvSpPr>
          <p:nvPr/>
        </p:nvSpPr>
        <p:spPr bwMode="auto">
          <a:xfrm>
            <a:off x="914400" y="1828800"/>
            <a:ext cx="962123" cy="523220"/>
          </a:xfrm>
          <a:prstGeom prst="rect">
            <a:avLst/>
          </a:prstGeom>
          <a:noFill/>
          <a:ln w="9525">
            <a:noFill/>
            <a:miter lim="800000"/>
            <a:headEnd/>
            <a:tailEnd/>
          </a:ln>
          <a:effectLst/>
        </p:spPr>
        <p:txBody>
          <a:bodyPr wrap="none">
            <a:spAutoFit/>
          </a:bodyPr>
          <a:lstStyle/>
          <a:p>
            <a:pPr>
              <a:spcBef>
                <a:spcPct val="50000"/>
              </a:spcBef>
            </a:pPr>
            <a:r>
              <a:rPr lang="en-US" sz="2800" dirty="0" smtClean="0"/>
              <a:t>Units</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0" y="914400"/>
            <a:ext cx="9144000" cy="0"/>
          </a:xfrm>
          <a:prstGeom prst="line">
            <a:avLst/>
          </a:prstGeom>
          <a:noFill/>
          <a:ln w="57150">
            <a:solidFill>
              <a:schemeClr val="hlink"/>
            </a:solidFill>
            <a:miter lim="800000"/>
            <a:headEnd/>
            <a:tailEnd/>
          </a:ln>
          <a:effectLst/>
        </p:spPr>
        <p:txBody>
          <a:bodyPr wrap="none"/>
          <a:lstStyle/>
          <a:p>
            <a:endParaRPr lang="en-US"/>
          </a:p>
        </p:txBody>
      </p:sp>
      <p:sp>
        <p:nvSpPr>
          <p:cNvPr id="12291" name="Line 3"/>
          <p:cNvSpPr>
            <a:spLocks noChangeShapeType="1"/>
          </p:cNvSpPr>
          <p:nvPr/>
        </p:nvSpPr>
        <p:spPr bwMode="auto">
          <a:xfrm flipV="1">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12292" name="Text Box 4"/>
          <p:cNvSpPr txBox="1">
            <a:spLocks noChangeArrowheads="1"/>
          </p:cNvSpPr>
          <p:nvPr/>
        </p:nvSpPr>
        <p:spPr bwMode="auto">
          <a:xfrm>
            <a:off x="1371600" y="228600"/>
            <a:ext cx="6400800" cy="641350"/>
          </a:xfrm>
          <a:prstGeom prst="rect">
            <a:avLst/>
          </a:prstGeom>
          <a:noFill/>
          <a:ln w="9525">
            <a:noFill/>
            <a:miter lim="800000"/>
            <a:headEnd/>
            <a:tailEnd/>
          </a:ln>
          <a:effectLst/>
        </p:spPr>
        <p:txBody>
          <a:bodyPr>
            <a:spAutoFit/>
          </a:bodyPr>
          <a:lstStyle/>
          <a:p>
            <a:pPr algn="ctr"/>
            <a:r>
              <a:rPr lang="en-US" sz="3600"/>
              <a:t>Objectives Of Controls</a:t>
            </a:r>
          </a:p>
        </p:txBody>
      </p:sp>
      <p:sp>
        <p:nvSpPr>
          <p:cNvPr id="12294"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2295" name="Rectangle 7"/>
          <p:cNvSpPr>
            <a:spLocks noChangeArrowheads="1"/>
          </p:cNvSpPr>
          <p:nvPr/>
        </p:nvSpPr>
        <p:spPr bwMode="auto">
          <a:xfrm>
            <a:off x="304800" y="1447800"/>
            <a:ext cx="8305800" cy="3013075"/>
          </a:xfrm>
          <a:prstGeom prst="rect">
            <a:avLst/>
          </a:prstGeom>
          <a:noFill/>
          <a:ln w="9525">
            <a:noFill/>
            <a:miter lim="800000"/>
            <a:headEnd/>
            <a:tailEnd/>
          </a:ln>
          <a:effectLst/>
        </p:spPr>
        <p:txBody>
          <a:bodyPr>
            <a:spAutoFit/>
          </a:bodyPr>
          <a:lstStyle/>
          <a:p>
            <a:pPr>
              <a:spcBef>
                <a:spcPct val="50000"/>
              </a:spcBef>
            </a:pPr>
            <a:r>
              <a:rPr lang="en-US">
                <a:solidFill>
                  <a:srgbClr val="000000"/>
                </a:solidFill>
              </a:rPr>
              <a:t>•To make sure data entering the computer are correct</a:t>
            </a:r>
            <a:endParaRPr lang="en-US"/>
          </a:p>
          <a:p>
            <a:pPr>
              <a:spcBef>
                <a:spcPct val="50000"/>
              </a:spcBef>
            </a:pPr>
            <a:r>
              <a:rPr lang="en-US">
                <a:solidFill>
                  <a:srgbClr val="000000"/>
                </a:solidFill>
              </a:rPr>
              <a:t>•Check clerical handling of data before it is input to a computer</a:t>
            </a:r>
            <a:endParaRPr lang="en-US"/>
          </a:p>
          <a:p>
            <a:pPr>
              <a:spcBef>
                <a:spcPct val="50000"/>
              </a:spcBef>
            </a:pPr>
            <a:r>
              <a:rPr lang="en-US">
                <a:solidFill>
                  <a:srgbClr val="000000"/>
                </a:solidFill>
              </a:rPr>
              <a:t>•Provide means of detecting and tracing errors which occur due to bad data or bad program</a:t>
            </a:r>
            <a:endParaRPr lang="en-US"/>
          </a:p>
          <a:p>
            <a:pPr>
              <a:spcBef>
                <a:spcPct val="50000"/>
              </a:spcBef>
            </a:pPr>
            <a:r>
              <a:rPr lang="en-US">
                <a:solidFill>
                  <a:srgbClr val="000000"/>
                </a:solidFill>
              </a:rPr>
              <a:t>•Ensure legal requirements are met </a:t>
            </a:r>
          </a:p>
          <a:p>
            <a:pPr>
              <a:spcBef>
                <a:spcPct val="50000"/>
              </a:spcBef>
            </a:pPr>
            <a:r>
              <a:rPr lang="en-US">
                <a:solidFill>
                  <a:srgbClr val="000000"/>
                </a:solidFill>
              </a:rPr>
              <a:t>•To guard against frauds</a:t>
            </a:r>
            <a:r>
              <a:rPr lang="en-US"/>
              <a:t> </a:t>
            </a:r>
          </a:p>
        </p:txBody>
      </p:sp>
      <p:sp>
        <p:nvSpPr>
          <p:cNvPr id="12297" name="Line 9"/>
          <p:cNvSpPr>
            <a:spLocks noChangeShapeType="1"/>
          </p:cNvSpPr>
          <p:nvPr/>
        </p:nvSpPr>
        <p:spPr bwMode="auto">
          <a:xfrm>
            <a:off x="1143000" y="6096000"/>
            <a:ext cx="0" cy="762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0" y="914400"/>
            <a:ext cx="9144000" cy="0"/>
          </a:xfrm>
          <a:prstGeom prst="line">
            <a:avLst/>
          </a:prstGeom>
          <a:noFill/>
          <a:ln w="57150">
            <a:solidFill>
              <a:schemeClr val="hlink"/>
            </a:solidFill>
            <a:miter lim="800000"/>
            <a:headEnd/>
            <a:tailEnd/>
          </a:ln>
          <a:effectLst/>
        </p:spPr>
        <p:txBody>
          <a:bodyPr wrap="none"/>
          <a:lstStyle/>
          <a:p>
            <a:endParaRPr lang="en-US"/>
          </a:p>
        </p:txBody>
      </p:sp>
      <p:sp>
        <p:nvSpPr>
          <p:cNvPr id="13315" name="Line 3"/>
          <p:cNvSpPr>
            <a:spLocks noChangeShapeType="1"/>
          </p:cNvSpPr>
          <p:nvPr/>
        </p:nvSpPr>
        <p:spPr bwMode="auto">
          <a:xfrm flipV="1">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13316" name="Text Box 4"/>
          <p:cNvSpPr txBox="1">
            <a:spLocks noChangeArrowheads="1"/>
          </p:cNvSpPr>
          <p:nvPr/>
        </p:nvSpPr>
        <p:spPr bwMode="auto">
          <a:xfrm>
            <a:off x="762000" y="228600"/>
            <a:ext cx="7772400" cy="641350"/>
          </a:xfrm>
          <a:prstGeom prst="rect">
            <a:avLst/>
          </a:prstGeom>
          <a:noFill/>
          <a:ln w="9525">
            <a:noFill/>
            <a:miter lim="800000"/>
            <a:headEnd/>
            <a:tailEnd/>
          </a:ln>
          <a:effectLst/>
        </p:spPr>
        <p:txBody>
          <a:bodyPr>
            <a:spAutoFit/>
          </a:bodyPr>
          <a:lstStyle/>
          <a:p>
            <a:pPr algn="ctr"/>
            <a:r>
              <a:rPr lang="en-US" sz="3600" dirty="0" smtClean="0"/>
              <a:t>Control </a:t>
            </a:r>
            <a:r>
              <a:rPr lang="en-US" sz="3600" dirty="0"/>
              <a:t>Techniques</a:t>
            </a:r>
          </a:p>
        </p:txBody>
      </p:sp>
      <p:sp>
        <p:nvSpPr>
          <p:cNvPr id="13318" name="Line 6"/>
          <p:cNvSpPr>
            <a:spLocks noChangeShapeType="1"/>
          </p:cNvSpPr>
          <p:nvPr/>
        </p:nvSpPr>
        <p:spPr bwMode="auto">
          <a:xfrm>
            <a:off x="80010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3319" name="Text Box 7"/>
          <p:cNvSpPr txBox="1">
            <a:spLocks noChangeArrowheads="1"/>
          </p:cNvSpPr>
          <p:nvPr/>
        </p:nvSpPr>
        <p:spPr bwMode="auto">
          <a:xfrm>
            <a:off x="1600200" y="1600200"/>
            <a:ext cx="6553200" cy="519113"/>
          </a:xfrm>
          <a:prstGeom prst="rect">
            <a:avLst/>
          </a:prstGeom>
          <a:noFill/>
          <a:ln w="9525">
            <a:noFill/>
            <a:miter lim="800000"/>
            <a:headEnd/>
            <a:tailEnd/>
          </a:ln>
          <a:effectLst/>
        </p:spPr>
        <p:txBody>
          <a:bodyPr>
            <a:spAutoFit/>
          </a:bodyPr>
          <a:lstStyle/>
          <a:p>
            <a:pPr>
              <a:spcBef>
                <a:spcPct val="50000"/>
              </a:spcBef>
              <a:buFontTx/>
              <a:buBlip>
                <a:blip r:embed="rId2"/>
              </a:buBlip>
            </a:pPr>
            <a:endParaRPr lang="en-US" sz="2800"/>
          </a:p>
        </p:txBody>
      </p:sp>
      <p:sp>
        <p:nvSpPr>
          <p:cNvPr id="13320" name="Text Box 8"/>
          <p:cNvSpPr txBox="1">
            <a:spLocks noChangeArrowheads="1"/>
          </p:cNvSpPr>
          <p:nvPr/>
        </p:nvSpPr>
        <p:spPr bwMode="auto">
          <a:xfrm>
            <a:off x="1447800" y="1752600"/>
            <a:ext cx="6477000" cy="519113"/>
          </a:xfrm>
          <a:prstGeom prst="rect">
            <a:avLst/>
          </a:prstGeom>
          <a:noFill/>
          <a:ln w="9525">
            <a:noFill/>
            <a:miter lim="800000"/>
            <a:headEnd/>
            <a:tailEnd/>
          </a:ln>
          <a:effectLst/>
        </p:spPr>
        <p:txBody>
          <a:bodyPr>
            <a:spAutoFit/>
          </a:bodyPr>
          <a:lstStyle/>
          <a:p>
            <a:pPr>
              <a:spcBef>
                <a:spcPct val="50000"/>
              </a:spcBef>
              <a:buClr>
                <a:srgbClr val="AA280E"/>
              </a:buClr>
              <a:buFont typeface="Wingdings" pitchFamily="2" charset="2"/>
              <a:buChar char="Ø"/>
            </a:pPr>
            <a:endParaRPr lang="en-US" sz="2800"/>
          </a:p>
        </p:txBody>
      </p:sp>
      <p:sp>
        <p:nvSpPr>
          <p:cNvPr id="13321" name="Text Box 9"/>
          <p:cNvSpPr txBox="1">
            <a:spLocks noChangeArrowheads="1"/>
          </p:cNvSpPr>
          <p:nvPr/>
        </p:nvSpPr>
        <p:spPr bwMode="auto">
          <a:xfrm>
            <a:off x="304800" y="1295400"/>
            <a:ext cx="8626475" cy="3743325"/>
          </a:xfrm>
          <a:prstGeom prst="rect">
            <a:avLst/>
          </a:prstGeom>
          <a:noFill/>
          <a:ln w="9525">
            <a:noFill/>
            <a:miter lim="800000"/>
            <a:headEnd/>
            <a:tailEnd/>
          </a:ln>
          <a:effectLst/>
        </p:spPr>
        <p:txBody>
          <a:bodyPr>
            <a:spAutoFit/>
          </a:bodyPr>
          <a:lstStyle/>
          <a:p>
            <a:pPr>
              <a:buFontTx/>
              <a:buChar char="•"/>
            </a:pPr>
            <a:r>
              <a:rPr lang="en-US" dirty="0"/>
              <a:t> </a:t>
            </a:r>
            <a:r>
              <a:rPr lang="en-US" b="1" dirty="0"/>
              <a:t>ORGANIZATIONAL MEASURES </a:t>
            </a:r>
          </a:p>
          <a:p>
            <a:r>
              <a:rPr lang="en-US" dirty="0"/>
              <a:t>Well defined responsibility for input preparation, delivery output use, operation and maintenance                  </a:t>
            </a:r>
          </a:p>
          <a:p>
            <a:endParaRPr lang="en-US" dirty="0"/>
          </a:p>
          <a:p>
            <a:r>
              <a:rPr lang="en-US" dirty="0"/>
              <a:t>          - Changes in program and data (if any) should be   </a:t>
            </a:r>
          </a:p>
          <a:p>
            <a:r>
              <a:rPr lang="en-US" dirty="0"/>
              <a:t>             documented</a:t>
            </a:r>
          </a:p>
          <a:p>
            <a:r>
              <a:rPr lang="en-US" dirty="0"/>
              <a:t>          - Performance of task and recording must be </a:t>
            </a:r>
          </a:p>
          <a:p>
            <a:r>
              <a:rPr lang="en-US" dirty="0"/>
              <a:t>            by different persons to prevent frauds</a:t>
            </a:r>
          </a:p>
          <a:p>
            <a:r>
              <a:rPr lang="en-US" dirty="0"/>
              <a:t>                       </a:t>
            </a:r>
          </a:p>
          <a:p>
            <a:r>
              <a:rPr lang="en-US" dirty="0"/>
              <a:t>                                            </a:t>
            </a:r>
          </a:p>
        </p:txBody>
      </p:sp>
      <p:sp>
        <p:nvSpPr>
          <p:cNvPr id="13323" name="Line 11"/>
          <p:cNvSpPr>
            <a:spLocks noChangeShapeType="1"/>
          </p:cNvSpPr>
          <p:nvPr/>
        </p:nvSpPr>
        <p:spPr bwMode="auto">
          <a:xfrm>
            <a:off x="1143000" y="6096000"/>
            <a:ext cx="0" cy="762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0" y="914400"/>
            <a:ext cx="9144000" cy="0"/>
          </a:xfrm>
          <a:prstGeom prst="line">
            <a:avLst/>
          </a:prstGeom>
          <a:noFill/>
          <a:ln w="57150">
            <a:solidFill>
              <a:schemeClr val="hlink"/>
            </a:solidFill>
            <a:miter lim="800000"/>
            <a:headEnd/>
            <a:tailEnd/>
          </a:ln>
          <a:effectLst/>
        </p:spPr>
        <p:txBody>
          <a:bodyPr wrap="none"/>
          <a:lstStyle/>
          <a:p>
            <a:endParaRPr lang="en-US"/>
          </a:p>
        </p:txBody>
      </p:sp>
      <p:sp>
        <p:nvSpPr>
          <p:cNvPr id="14339" name="Line 3"/>
          <p:cNvSpPr>
            <a:spLocks noChangeShapeType="1"/>
          </p:cNvSpPr>
          <p:nvPr/>
        </p:nvSpPr>
        <p:spPr bwMode="auto">
          <a:xfrm flipV="1">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14341" name="Line 5"/>
          <p:cNvSpPr>
            <a:spLocks noChangeShapeType="1"/>
          </p:cNvSpPr>
          <p:nvPr/>
        </p:nvSpPr>
        <p:spPr bwMode="auto">
          <a:xfrm>
            <a:off x="80010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4342" name="Text Box 6"/>
          <p:cNvSpPr txBox="1">
            <a:spLocks noChangeArrowheads="1"/>
          </p:cNvSpPr>
          <p:nvPr/>
        </p:nvSpPr>
        <p:spPr bwMode="auto">
          <a:xfrm>
            <a:off x="762000" y="0"/>
            <a:ext cx="7772400" cy="641350"/>
          </a:xfrm>
          <a:prstGeom prst="rect">
            <a:avLst/>
          </a:prstGeom>
          <a:noFill/>
          <a:ln w="9525">
            <a:noFill/>
            <a:miter lim="800000"/>
            <a:headEnd/>
            <a:tailEnd/>
          </a:ln>
          <a:effectLst/>
        </p:spPr>
        <p:txBody>
          <a:bodyPr>
            <a:spAutoFit/>
          </a:bodyPr>
          <a:lstStyle/>
          <a:p>
            <a:pPr algn="ctr"/>
            <a:r>
              <a:rPr lang="en-US" sz="3600"/>
              <a:t> Control Techniques</a:t>
            </a:r>
          </a:p>
        </p:txBody>
      </p:sp>
      <p:sp>
        <p:nvSpPr>
          <p:cNvPr id="14343" name="Text Box 7"/>
          <p:cNvSpPr txBox="1">
            <a:spLocks noChangeArrowheads="1"/>
          </p:cNvSpPr>
          <p:nvPr/>
        </p:nvSpPr>
        <p:spPr bwMode="auto">
          <a:xfrm>
            <a:off x="533400" y="1422400"/>
            <a:ext cx="5266185" cy="2308324"/>
          </a:xfrm>
          <a:prstGeom prst="rect">
            <a:avLst/>
          </a:prstGeom>
          <a:noFill/>
          <a:ln w="9525">
            <a:noFill/>
            <a:miter lim="800000"/>
            <a:headEnd/>
            <a:tailEnd/>
          </a:ln>
          <a:effectLst/>
        </p:spPr>
        <p:txBody>
          <a:bodyPr wrap="none">
            <a:spAutoFit/>
          </a:bodyPr>
          <a:lstStyle/>
          <a:p>
            <a:pPr>
              <a:buFontTx/>
              <a:buChar char="•"/>
            </a:pPr>
            <a:r>
              <a:rPr lang="en-US" dirty="0"/>
              <a:t> </a:t>
            </a:r>
            <a:r>
              <a:rPr lang="en-US" b="1" dirty="0"/>
              <a:t>INPUT </a:t>
            </a:r>
            <a:r>
              <a:rPr lang="en-US" b="1" dirty="0" smtClean="0"/>
              <a:t>PREPARATION </a:t>
            </a:r>
            <a:r>
              <a:rPr lang="en-US" b="1" dirty="0"/>
              <a:t>CONTROL</a:t>
            </a:r>
          </a:p>
          <a:p>
            <a:r>
              <a:rPr lang="en-US" dirty="0"/>
              <a:t>           -Sequence numbering</a:t>
            </a:r>
          </a:p>
          <a:p>
            <a:r>
              <a:rPr lang="en-US" dirty="0"/>
              <a:t>           -Batch controls</a:t>
            </a:r>
          </a:p>
          <a:p>
            <a:r>
              <a:rPr lang="en-US" dirty="0"/>
              <a:t>           -Data entry and verification</a:t>
            </a:r>
          </a:p>
          <a:p>
            <a:r>
              <a:rPr lang="en-US" dirty="0"/>
              <a:t>           -Record totals</a:t>
            </a:r>
          </a:p>
          <a:p>
            <a:r>
              <a:rPr lang="en-US" dirty="0"/>
              <a:t>           -Self checking </a:t>
            </a:r>
            <a:r>
              <a:rPr lang="en-US" dirty="0" smtClean="0"/>
              <a:t>digits</a:t>
            </a:r>
            <a:endParaRPr lang="en-US" dirty="0"/>
          </a:p>
        </p:txBody>
      </p:sp>
      <p:sp>
        <p:nvSpPr>
          <p:cNvPr id="14345" name="Line 9"/>
          <p:cNvSpPr>
            <a:spLocks noChangeShapeType="1"/>
          </p:cNvSpPr>
          <p:nvPr/>
        </p:nvSpPr>
        <p:spPr bwMode="auto">
          <a:xfrm>
            <a:off x="11430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4346" name="Text Box 10"/>
          <p:cNvSpPr txBox="1">
            <a:spLocks noChangeArrowheads="1"/>
          </p:cNvSpPr>
          <p:nvPr/>
        </p:nvSpPr>
        <p:spPr bwMode="auto">
          <a:xfrm>
            <a:off x="0" y="6248400"/>
            <a:ext cx="261610" cy="461665"/>
          </a:xfrm>
          <a:prstGeom prst="rect">
            <a:avLst/>
          </a:prstGeom>
          <a:noFill/>
          <a:ln w="9525">
            <a:noFill/>
            <a:miter lim="800000"/>
            <a:headEnd/>
            <a:tailEnd/>
          </a:ln>
          <a:effectLst/>
        </p:spPr>
        <p:txBody>
          <a:bodyPr wrap="none">
            <a:spAutoFit/>
          </a:bodyPr>
          <a:lstStyle/>
          <a:p>
            <a:r>
              <a:rPr lang="en-US" b="1"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57200" y="304800"/>
            <a:ext cx="8153400" cy="1143000"/>
          </a:xfrm>
        </p:spPr>
        <p:txBody>
          <a:bodyPr/>
          <a:lstStyle/>
          <a:p>
            <a:r>
              <a:rPr lang="en-US" dirty="0" smtClean="0"/>
              <a:t>  </a:t>
            </a:r>
            <a:r>
              <a:rPr lang="en-US" dirty="0"/>
              <a:t>Auditing Technology for Information Systems</a:t>
            </a:r>
          </a:p>
        </p:txBody>
      </p:sp>
      <p:sp>
        <p:nvSpPr>
          <p:cNvPr id="12291" name="Rectangle 3"/>
          <p:cNvSpPr>
            <a:spLocks noGrp="1" noChangeArrowheads="1"/>
          </p:cNvSpPr>
          <p:nvPr>
            <p:ph type="subTitle" idx="1"/>
          </p:nvPr>
        </p:nvSpPr>
        <p:spPr>
          <a:xfrm>
            <a:off x="228600" y="1447800"/>
            <a:ext cx="8686800" cy="4876800"/>
          </a:xfrm>
        </p:spPr>
        <p:txBody>
          <a:bodyPr/>
          <a:lstStyle/>
          <a:p>
            <a:r>
              <a:rPr lang="en-US" dirty="0" smtClean="0"/>
              <a:t> </a:t>
            </a:r>
            <a:r>
              <a:rPr lang="en-US" dirty="0"/>
              <a:t>A.  Review of Systems Documentation</a:t>
            </a:r>
          </a:p>
          <a:p>
            <a:r>
              <a:rPr lang="en-US" dirty="0"/>
              <a:t>      B.  Test Data</a:t>
            </a:r>
          </a:p>
          <a:p>
            <a:r>
              <a:rPr lang="en-US" dirty="0"/>
              <a:t>      C.  Integrated-Test-Facility (ITF) Approach</a:t>
            </a:r>
          </a:p>
          <a:p>
            <a:r>
              <a:rPr lang="en-US" dirty="0"/>
              <a:t>      D.  Parallel Simulation</a:t>
            </a:r>
          </a:p>
          <a:p>
            <a:r>
              <a:rPr lang="en-US" dirty="0"/>
              <a:t>      E.  Audit Software</a:t>
            </a:r>
          </a:p>
          <a:p>
            <a:r>
              <a:rPr lang="en-US" dirty="0"/>
              <a:t>      F.  Embedded Audit Routines</a:t>
            </a:r>
          </a:p>
          <a:p>
            <a:r>
              <a:rPr lang="en-US" dirty="0"/>
              <a:t>      G. Mapping</a:t>
            </a:r>
          </a:p>
          <a:p>
            <a:r>
              <a:rPr lang="en-US" dirty="0"/>
              <a:t>H. Extended Records and Snapshots</a:t>
            </a:r>
          </a:p>
          <a:p>
            <a:pPr algn="l"/>
            <a:r>
              <a:rPr lang="en-US" dirty="0"/>
              <a:t>      </a:t>
            </a:r>
          </a:p>
          <a:p>
            <a:pPr algn="l"/>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arn(outVertical)">
                                      <p:cBhvr>
                                        <p:cTn id="7" dur="500"/>
                                        <p:tgtEl>
                                          <p:spTgt spid="1229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anim calcmode="lin" valueType="num">
                                      <p:cBhvr additive="base">
                                        <p:cTn id="11"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291">
                                            <p:txEl>
                                              <p:pRg st="1" end="1"/>
                                            </p:txEl>
                                          </p:spTgt>
                                        </p:tgtEl>
                                        <p:attrNameLst>
                                          <p:attrName>style.visibility</p:attrName>
                                        </p:attrNameLst>
                                      </p:cBhvr>
                                      <p:to>
                                        <p:strVal val="visible"/>
                                      </p:to>
                                    </p:set>
                                    <p:anim calcmode="lin" valueType="num">
                                      <p:cBhvr additive="base">
                                        <p:cTn id="16"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2291">
                                            <p:txEl>
                                              <p:pRg st="2" end="2"/>
                                            </p:txEl>
                                          </p:spTgt>
                                        </p:tgtEl>
                                        <p:attrNameLst>
                                          <p:attrName>style.visibility</p:attrName>
                                        </p:attrNameLst>
                                      </p:cBhvr>
                                      <p:to>
                                        <p:strVal val="visible"/>
                                      </p:to>
                                    </p:set>
                                    <p:anim calcmode="lin" valueType="num">
                                      <p:cBhvr additive="base">
                                        <p:cTn id="2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2291">
                                            <p:txEl>
                                              <p:pRg st="3" end="3"/>
                                            </p:txEl>
                                          </p:spTgt>
                                        </p:tgtEl>
                                        <p:attrNameLst>
                                          <p:attrName>style.visibility</p:attrName>
                                        </p:attrNameLst>
                                      </p:cBhvr>
                                      <p:to>
                                        <p:strVal val="visible"/>
                                      </p:to>
                                    </p:set>
                                    <p:anim calcmode="lin" valueType="num">
                                      <p:cBhvr additive="base">
                                        <p:cTn id="26"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2291">
                                            <p:txEl>
                                              <p:pRg st="5" end="5"/>
                                            </p:txEl>
                                          </p:spTgt>
                                        </p:tgtEl>
                                        <p:attrNameLst>
                                          <p:attrName>style.visibility</p:attrName>
                                        </p:attrNameLst>
                                      </p:cBhvr>
                                      <p:to>
                                        <p:strVal val="visible"/>
                                      </p:to>
                                    </p:set>
                                    <p:anim calcmode="lin" valueType="num">
                                      <p:cBhvr additive="base">
                                        <p:cTn id="36"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12291">
                                            <p:txEl>
                                              <p:pRg st="6" end="6"/>
                                            </p:txEl>
                                          </p:spTgt>
                                        </p:tgtEl>
                                        <p:attrNameLst>
                                          <p:attrName>style.visibility</p:attrName>
                                        </p:attrNameLst>
                                      </p:cBhvr>
                                      <p:to>
                                        <p:strVal val="visible"/>
                                      </p:to>
                                    </p:set>
                                    <p:anim calcmode="lin" valueType="num">
                                      <p:cBhvr additive="base">
                                        <p:cTn id="41"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12291">
                                            <p:txEl>
                                              <p:pRg st="7" end="7"/>
                                            </p:txEl>
                                          </p:spTgt>
                                        </p:tgtEl>
                                        <p:attrNameLst>
                                          <p:attrName>style.visibility</p:attrName>
                                        </p:attrNameLst>
                                      </p:cBhvr>
                                      <p:to>
                                        <p:strVal val="visible"/>
                                      </p:to>
                                    </p:set>
                                    <p:anim calcmode="lin" valueType="num">
                                      <p:cBhvr additive="base">
                                        <p:cTn id="46"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12291">
                                            <p:txEl>
                                              <p:pRg st="8" end="8"/>
                                            </p:txEl>
                                          </p:spTgt>
                                        </p:tgtEl>
                                        <p:attrNameLst>
                                          <p:attrName>style.visibility</p:attrName>
                                        </p:attrNameLst>
                                      </p:cBhvr>
                                      <p:to>
                                        <p:strVal val="visible"/>
                                      </p:to>
                                    </p:set>
                                    <p:anim calcmode="lin" valueType="num">
                                      <p:cBhvr additive="base">
                                        <p:cTn id="51"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12291">
                                            <p:txEl>
                                              <p:pRg st="9" end="9"/>
                                            </p:txEl>
                                          </p:spTgt>
                                        </p:tgtEl>
                                        <p:attrNameLst>
                                          <p:attrName>style.visibility</p:attrName>
                                        </p:attrNameLst>
                                      </p:cBhvr>
                                      <p:to>
                                        <p:strVal val="visible"/>
                                      </p:to>
                                    </p:set>
                                    <p:anim calcmode="lin" valueType="num">
                                      <p:cBhvr additive="base">
                                        <p:cTn id="56"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2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228600"/>
            <a:ext cx="7772400" cy="1143000"/>
          </a:xfrm>
        </p:spPr>
        <p:txBody>
          <a:bodyPr/>
          <a:lstStyle/>
          <a:p>
            <a:r>
              <a:rPr lang="en-US"/>
              <a:t>A.  Review of Systems Documentation</a:t>
            </a:r>
          </a:p>
        </p:txBody>
      </p:sp>
      <p:sp>
        <p:nvSpPr>
          <p:cNvPr id="13315" name="Rectangle 3"/>
          <p:cNvSpPr>
            <a:spLocks noGrp="1" noChangeArrowheads="1"/>
          </p:cNvSpPr>
          <p:nvPr>
            <p:ph type="subTitle" idx="1"/>
          </p:nvPr>
        </p:nvSpPr>
        <p:spPr>
          <a:xfrm>
            <a:off x="457200" y="1524000"/>
            <a:ext cx="8077200" cy="2133600"/>
          </a:xfrm>
        </p:spPr>
        <p:txBody>
          <a:bodyPr/>
          <a:lstStyle/>
          <a:p>
            <a:r>
              <a:rPr lang="en-US"/>
              <a:t>The auditor reviews documentation such as narrative descriptions, flowcharts, and program listings.  In desk checking the auditor processes test or real data through the program logic.</a:t>
            </a:r>
          </a:p>
        </p:txBody>
      </p:sp>
      <p:graphicFrame>
        <p:nvGraphicFramePr>
          <p:cNvPr id="13317" name="Object 5"/>
          <p:cNvGraphicFramePr>
            <a:graphicFrameLocks noChangeAspect="1"/>
          </p:cNvGraphicFramePr>
          <p:nvPr/>
        </p:nvGraphicFramePr>
        <p:xfrm>
          <a:off x="2211388" y="4343400"/>
          <a:ext cx="4113212" cy="2286000"/>
        </p:xfrm>
        <a:graphic>
          <a:graphicData uri="http://schemas.openxmlformats.org/presentationml/2006/ole">
            <p:oleObj spid="_x0000_s1026" name="Clip" r:id="rId3" imgW="1775520" imgH="1582200" progId="">
              <p:embed/>
            </p:oleObj>
          </a:graphicData>
        </a:graphic>
      </p:graphicFrame>
      <p:graphicFrame>
        <p:nvGraphicFramePr>
          <p:cNvPr id="13318" name="Object 6"/>
          <p:cNvGraphicFramePr>
            <a:graphicFrameLocks noChangeAspect="1"/>
          </p:cNvGraphicFramePr>
          <p:nvPr/>
        </p:nvGraphicFramePr>
        <p:xfrm>
          <a:off x="4116388" y="3657600"/>
          <a:ext cx="1598612" cy="762000"/>
        </p:xfrm>
        <a:graphic>
          <a:graphicData uri="http://schemas.openxmlformats.org/presentationml/2006/ole">
            <p:oleObj spid="_x0000_s1027" name="Clip" r:id="rId4" imgW="5883120" imgH="38257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arn(outVertical)">
                                      <p:cBhvr>
                                        <p:cTn id="7" dur="500"/>
                                        <p:tgtEl>
                                          <p:spTgt spid="1331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 calcmode="lin" valueType="num">
                                      <p:cBhvr>
                                        <p:cTn id="11" dur="1000" fill="hold"/>
                                        <p:tgtEl>
                                          <p:spTgt spid="13317"/>
                                        </p:tgtEl>
                                        <p:attrNameLst>
                                          <p:attrName>ppt_w</p:attrName>
                                        </p:attrNameLst>
                                      </p:cBhvr>
                                      <p:tavLst>
                                        <p:tav tm="0">
                                          <p:val>
                                            <p:fltVal val="0"/>
                                          </p:val>
                                        </p:tav>
                                        <p:tav tm="100000">
                                          <p:val>
                                            <p:strVal val="#ppt_w"/>
                                          </p:val>
                                        </p:tav>
                                      </p:tavLst>
                                    </p:anim>
                                    <p:anim calcmode="lin" valueType="num">
                                      <p:cBhvr>
                                        <p:cTn id="12" dur="1000" fill="hold"/>
                                        <p:tgtEl>
                                          <p:spTgt spid="13317"/>
                                        </p:tgtEl>
                                        <p:attrNameLst>
                                          <p:attrName>ppt_h</p:attrName>
                                        </p:attrNameLst>
                                      </p:cBhvr>
                                      <p:tavLst>
                                        <p:tav tm="0">
                                          <p:val>
                                            <p:fltVal val="0"/>
                                          </p:val>
                                        </p:tav>
                                        <p:tav tm="100000">
                                          <p:val>
                                            <p:strVal val="#ppt_h"/>
                                          </p:val>
                                        </p:tav>
                                      </p:tavLst>
                                    </p:anim>
                                    <p:anim calcmode="lin" valueType="num">
                                      <p:cBhvr>
                                        <p:cTn id="13" dur="1000" fill="hold"/>
                                        <p:tgtEl>
                                          <p:spTgt spid="1331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3317"/>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checkerboard(across)">
                                      <p:cBhvr>
                                        <p:cTn id="18" dur="500"/>
                                        <p:tgtEl>
                                          <p:spTgt spid="13318"/>
                                        </p:tgtEl>
                                      </p:cBhvr>
                                    </p:animEffect>
                                  </p:childTnLst>
                                </p:cTn>
                              </p:par>
                            </p:childTnLst>
                          </p:cTn>
                        </p:par>
                        <p:par>
                          <p:cTn id="19" fill="hold">
                            <p:stCondLst>
                              <p:cond delay="2000"/>
                            </p:stCondLst>
                            <p:childTnLst>
                              <p:par>
                                <p:cTn id="20" presetID="5" presetClass="entr" presetSubtype="10" fill="hold" grpId="0" nodeType="afterEffect">
                                  <p:stCondLst>
                                    <p:cond delay="0"/>
                                  </p:stCondLst>
                                  <p:childTnLst>
                                    <p:set>
                                      <p:cBhvr>
                                        <p:cTn id="21" dur="1" fill="hold">
                                          <p:stCondLst>
                                            <p:cond delay="0"/>
                                          </p:stCondLst>
                                        </p:cTn>
                                        <p:tgtEl>
                                          <p:spTgt spid="13315">
                                            <p:txEl>
                                              <p:pRg st="0" end="0"/>
                                            </p:txEl>
                                          </p:spTgt>
                                        </p:tgtEl>
                                        <p:attrNameLst>
                                          <p:attrName>style.visibility</p:attrName>
                                        </p:attrNameLst>
                                      </p:cBhvr>
                                      <p:to>
                                        <p:strVal val="visible"/>
                                      </p:to>
                                    </p:set>
                                    <p:animEffect transition="in" filter="checkerboard(across)">
                                      <p:cBhvr>
                                        <p:cTn id="22" dur="5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304800"/>
            <a:ext cx="7772400" cy="1143000"/>
          </a:xfrm>
        </p:spPr>
        <p:txBody>
          <a:bodyPr/>
          <a:lstStyle/>
          <a:p>
            <a:r>
              <a:rPr lang="en-US"/>
              <a:t>B.  Test Data</a:t>
            </a:r>
          </a:p>
        </p:txBody>
      </p:sp>
      <p:sp>
        <p:nvSpPr>
          <p:cNvPr id="14339" name="Rectangle 3"/>
          <p:cNvSpPr>
            <a:spLocks noGrp="1" noChangeArrowheads="1"/>
          </p:cNvSpPr>
          <p:nvPr>
            <p:ph type="subTitle" idx="1"/>
          </p:nvPr>
        </p:nvSpPr>
        <p:spPr>
          <a:xfrm>
            <a:off x="533400" y="1676400"/>
            <a:ext cx="8077200" cy="3505200"/>
          </a:xfrm>
        </p:spPr>
        <p:txBody>
          <a:bodyPr/>
          <a:lstStyle/>
          <a:p>
            <a:r>
              <a:rPr lang="en-US"/>
              <a:t>The auditor prepares input containing both valid and invalid data.  Prior to processing the test data, the input is manually processed to determine what the output should look like.  The auditor then compares the computer-processed output with the manually processed results.</a:t>
            </a:r>
          </a:p>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outVertical)">
                                      <p:cBhvr>
                                        <p:cTn id="7" dur="500"/>
                                        <p:tgtEl>
                                          <p:spTgt spid="1433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 calcmode="lin" valueType="num">
                                      <p:cBhvr>
                                        <p:cTn id="11" dur="5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339">
                                            <p:txEl>
                                              <p:pRg st="0" end="0"/>
                                            </p:txEl>
                                          </p:spTgt>
                                        </p:tgtEl>
                                        <p:attrNameLst>
                                          <p:attrName>ppt_h</p:attrName>
                                        </p:attrNameLst>
                                      </p:cBhvr>
                                      <p:tavLst>
                                        <p:tav tm="0">
                                          <p:val>
                                            <p:fltVal val="0"/>
                                          </p:val>
                                        </p:tav>
                                        <p:tav tm="100000">
                                          <p:val>
                                            <p:strVal val="#ppt_h"/>
                                          </p:val>
                                        </p:tav>
                                      </p:tavLst>
                                    </p:anim>
                                    <p:anim calcmode="lin" valueType="num">
                                      <p:cBhvr>
                                        <p:cTn id="13" dur="500" fill="hold"/>
                                        <p:tgtEl>
                                          <p:spTgt spid="14339">
                                            <p:txEl>
                                              <p:pRg st="0" end="0"/>
                                            </p:txEl>
                                          </p:spTgt>
                                        </p:tgtEl>
                                        <p:attrNameLst>
                                          <p:attrName>ppt_x</p:attrName>
                                        </p:attrNameLst>
                                      </p:cBhvr>
                                      <p:tavLst>
                                        <p:tav tm="0">
                                          <p:val>
                                            <p:fltVal val="0.5"/>
                                          </p:val>
                                        </p:tav>
                                        <p:tav tm="100000">
                                          <p:val>
                                            <p:strVal val="#ppt_x"/>
                                          </p:val>
                                        </p:tav>
                                      </p:tavLst>
                                    </p:anim>
                                    <p:anim calcmode="lin" valueType="num">
                                      <p:cBhvr>
                                        <p:cTn id="14" dur="500" fill="hold"/>
                                        <p:tgtEl>
                                          <p:spTgt spid="14339">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687388" y="304800"/>
            <a:ext cx="7770812" cy="1143000"/>
          </a:xfrm>
        </p:spPr>
        <p:txBody>
          <a:bodyPr/>
          <a:lstStyle/>
          <a:p>
            <a:r>
              <a:rPr lang="en-US"/>
              <a:t>Illustration of Test Data Approach</a:t>
            </a:r>
          </a:p>
        </p:txBody>
      </p:sp>
      <p:sp>
        <p:nvSpPr>
          <p:cNvPr id="33795" name="Text Box 3"/>
          <p:cNvSpPr txBox="1">
            <a:spLocks noChangeArrowheads="1"/>
          </p:cNvSpPr>
          <p:nvPr/>
        </p:nvSpPr>
        <p:spPr bwMode="auto">
          <a:xfrm>
            <a:off x="838200" y="1447800"/>
            <a:ext cx="2971800" cy="457200"/>
          </a:xfrm>
          <a:prstGeom prst="rect">
            <a:avLst/>
          </a:prstGeom>
          <a:noFill/>
          <a:ln w="9525">
            <a:noFill/>
            <a:miter lim="800000"/>
            <a:headEnd/>
            <a:tailEnd/>
          </a:ln>
          <a:effectLst/>
        </p:spPr>
        <p:txBody>
          <a:bodyPr>
            <a:spAutoFit/>
          </a:bodyPr>
          <a:lstStyle/>
          <a:p>
            <a:pPr algn="ctr">
              <a:spcBef>
                <a:spcPct val="50000"/>
              </a:spcBef>
            </a:pPr>
            <a:r>
              <a:rPr lang="en-US"/>
              <a:t>Computer Operations</a:t>
            </a:r>
          </a:p>
        </p:txBody>
      </p:sp>
      <p:sp>
        <p:nvSpPr>
          <p:cNvPr id="33796" name="AutoShape 4"/>
          <p:cNvSpPr>
            <a:spLocks noChangeArrowheads="1"/>
          </p:cNvSpPr>
          <p:nvPr/>
        </p:nvSpPr>
        <p:spPr bwMode="auto">
          <a:xfrm>
            <a:off x="6248400" y="2057400"/>
            <a:ext cx="2590800" cy="1143000"/>
          </a:xfrm>
          <a:prstGeom prst="flowChartManualOperation">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Prepare Test</a:t>
            </a:r>
          </a:p>
          <a:p>
            <a:pPr algn="ctr"/>
            <a:r>
              <a:rPr lang="en-US"/>
              <a:t>Transactions</a:t>
            </a:r>
          </a:p>
          <a:p>
            <a:pPr algn="ctr"/>
            <a:r>
              <a:rPr lang="en-US"/>
              <a:t>And Results</a:t>
            </a:r>
          </a:p>
        </p:txBody>
      </p:sp>
      <p:sp>
        <p:nvSpPr>
          <p:cNvPr id="33797" name="Text Box 5"/>
          <p:cNvSpPr txBox="1">
            <a:spLocks noChangeArrowheads="1"/>
          </p:cNvSpPr>
          <p:nvPr/>
        </p:nvSpPr>
        <p:spPr bwMode="auto">
          <a:xfrm>
            <a:off x="6402388" y="1524000"/>
            <a:ext cx="2132012" cy="457200"/>
          </a:xfrm>
          <a:prstGeom prst="rect">
            <a:avLst/>
          </a:prstGeom>
          <a:noFill/>
          <a:ln w="9525">
            <a:noFill/>
            <a:miter lim="800000"/>
            <a:headEnd/>
            <a:tailEnd/>
          </a:ln>
          <a:effectLst/>
        </p:spPr>
        <p:txBody>
          <a:bodyPr>
            <a:spAutoFit/>
          </a:bodyPr>
          <a:lstStyle/>
          <a:p>
            <a:pPr algn="ctr">
              <a:spcBef>
                <a:spcPct val="50000"/>
              </a:spcBef>
            </a:pPr>
            <a:r>
              <a:rPr lang="en-US"/>
              <a:t>Auditors</a:t>
            </a:r>
          </a:p>
        </p:txBody>
      </p:sp>
      <p:sp>
        <p:nvSpPr>
          <p:cNvPr id="33798" name="AutoShape 6"/>
          <p:cNvSpPr>
            <a:spLocks noChangeArrowheads="1"/>
          </p:cNvSpPr>
          <p:nvPr/>
        </p:nvSpPr>
        <p:spPr bwMode="auto">
          <a:xfrm>
            <a:off x="990600" y="3352800"/>
            <a:ext cx="1751013" cy="1219200"/>
          </a:xfrm>
          <a:prstGeom prst="flowChartProcess">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Computer</a:t>
            </a:r>
          </a:p>
          <a:p>
            <a:pPr algn="ctr"/>
            <a:r>
              <a:rPr lang="en-US"/>
              <a:t>Application</a:t>
            </a:r>
          </a:p>
          <a:p>
            <a:pPr algn="ctr"/>
            <a:r>
              <a:rPr lang="en-US"/>
              <a:t>System</a:t>
            </a:r>
          </a:p>
        </p:txBody>
      </p:sp>
      <p:sp>
        <p:nvSpPr>
          <p:cNvPr id="33799" name="AutoShape 7"/>
          <p:cNvSpPr>
            <a:spLocks noChangeArrowheads="1"/>
          </p:cNvSpPr>
          <p:nvPr/>
        </p:nvSpPr>
        <p:spPr bwMode="auto">
          <a:xfrm>
            <a:off x="990600" y="4953000"/>
            <a:ext cx="1674813" cy="12954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Computer</a:t>
            </a:r>
          </a:p>
          <a:p>
            <a:pPr algn="ctr"/>
            <a:r>
              <a:rPr lang="en-US"/>
              <a:t>Output</a:t>
            </a:r>
          </a:p>
        </p:txBody>
      </p:sp>
      <p:sp>
        <p:nvSpPr>
          <p:cNvPr id="33800" name="Line 8"/>
          <p:cNvSpPr>
            <a:spLocks noChangeShapeType="1"/>
          </p:cNvSpPr>
          <p:nvPr/>
        </p:nvSpPr>
        <p:spPr bwMode="auto">
          <a:xfrm flipH="1">
            <a:off x="2743200" y="5486400"/>
            <a:ext cx="1600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3801" name="Text Box 9"/>
          <p:cNvSpPr txBox="1">
            <a:spLocks noChangeArrowheads="1"/>
          </p:cNvSpPr>
          <p:nvPr/>
        </p:nvSpPr>
        <p:spPr bwMode="auto">
          <a:xfrm>
            <a:off x="3505200" y="5105400"/>
            <a:ext cx="2667000" cy="457200"/>
          </a:xfrm>
          <a:prstGeom prst="rect">
            <a:avLst/>
          </a:prstGeom>
          <a:noFill/>
          <a:ln w="9525">
            <a:noFill/>
            <a:miter lim="800000"/>
            <a:headEnd/>
            <a:tailEnd/>
          </a:ln>
          <a:effectLst/>
        </p:spPr>
        <p:txBody>
          <a:bodyPr>
            <a:spAutoFit/>
          </a:bodyPr>
          <a:lstStyle/>
          <a:p>
            <a:pPr>
              <a:spcBef>
                <a:spcPct val="50000"/>
              </a:spcBef>
            </a:pPr>
            <a:r>
              <a:rPr lang="en-US"/>
              <a:t>Auditor Compares</a:t>
            </a:r>
          </a:p>
        </p:txBody>
      </p:sp>
      <p:sp>
        <p:nvSpPr>
          <p:cNvPr id="33802" name="Line 10"/>
          <p:cNvSpPr>
            <a:spLocks noChangeShapeType="1"/>
          </p:cNvSpPr>
          <p:nvPr/>
        </p:nvSpPr>
        <p:spPr bwMode="auto">
          <a:xfrm flipH="1">
            <a:off x="2895600" y="2590800"/>
            <a:ext cx="3581400" cy="0"/>
          </a:xfrm>
          <a:prstGeom prst="line">
            <a:avLst/>
          </a:prstGeom>
          <a:noFill/>
          <a:ln w="9525">
            <a:solidFill>
              <a:schemeClr val="tx1"/>
            </a:solidFill>
            <a:round/>
            <a:headEnd/>
            <a:tailEnd type="triangle" w="med" len="med"/>
          </a:ln>
          <a:effectLst/>
        </p:spPr>
        <p:txBody>
          <a:bodyPr/>
          <a:lstStyle/>
          <a:p>
            <a:endParaRPr lang="en-US"/>
          </a:p>
        </p:txBody>
      </p:sp>
      <p:sp>
        <p:nvSpPr>
          <p:cNvPr id="33803" name="Line 11"/>
          <p:cNvSpPr>
            <a:spLocks noChangeShapeType="1"/>
          </p:cNvSpPr>
          <p:nvPr/>
        </p:nvSpPr>
        <p:spPr bwMode="auto">
          <a:xfrm>
            <a:off x="7467600" y="3200400"/>
            <a:ext cx="0" cy="1676400"/>
          </a:xfrm>
          <a:prstGeom prst="line">
            <a:avLst/>
          </a:prstGeom>
          <a:noFill/>
          <a:ln w="9525">
            <a:solidFill>
              <a:schemeClr val="tx1"/>
            </a:solidFill>
            <a:round/>
            <a:headEnd/>
            <a:tailEnd type="triangle" w="med" len="med"/>
          </a:ln>
          <a:effectLst/>
        </p:spPr>
        <p:txBody>
          <a:bodyPr/>
          <a:lstStyle/>
          <a:p>
            <a:endParaRPr lang="en-US"/>
          </a:p>
        </p:txBody>
      </p:sp>
      <p:sp>
        <p:nvSpPr>
          <p:cNvPr id="33804" name="Line 12"/>
          <p:cNvSpPr>
            <a:spLocks noChangeShapeType="1"/>
          </p:cNvSpPr>
          <p:nvPr/>
        </p:nvSpPr>
        <p:spPr bwMode="auto">
          <a:xfrm>
            <a:off x="18288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33805" name="AutoShape 13"/>
          <p:cNvSpPr>
            <a:spLocks noChangeArrowheads="1"/>
          </p:cNvSpPr>
          <p:nvPr/>
        </p:nvSpPr>
        <p:spPr bwMode="auto">
          <a:xfrm>
            <a:off x="762000" y="2209800"/>
            <a:ext cx="2286000" cy="838200"/>
          </a:xfrm>
          <a:prstGeom prst="flowChartInputOutpu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Transaction</a:t>
            </a:r>
          </a:p>
          <a:p>
            <a:pPr algn="ctr"/>
            <a:r>
              <a:rPr lang="en-US"/>
              <a:t>Test Data</a:t>
            </a:r>
          </a:p>
        </p:txBody>
      </p:sp>
      <p:sp>
        <p:nvSpPr>
          <p:cNvPr id="33806" name="Line 14"/>
          <p:cNvSpPr>
            <a:spLocks noChangeShapeType="1"/>
          </p:cNvSpPr>
          <p:nvPr/>
        </p:nvSpPr>
        <p:spPr bwMode="auto">
          <a:xfrm>
            <a:off x="4343400" y="5486400"/>
            <a:ext cx="2133600" cy="0"/>
          </a:xfrm>
          <a:prstGeom prst="line">
            <a:avLst/>
          </a:prstGeom>
          <a:noFill/>
          <a:ln w="9525">
            <a:solidFill>
              <a:schemeClr val="tx1"/>
            </a:solidFill>
            <a:round/>
            <a:headEnd/>
            <a:tailEnd type="triangle" w="med" len="med"/>
          </a:ln>
          <a:effectLst/>
        </p:spPr>
        <p:txBody>
          <a:bodyPr/>
          <a:lstStyle/>
          <a:p>
            <a:endParaRPr lang="en-US"/>
          </a:p>
        </p:txBody>
      </p:sp>
      <p:sp>
        <p:nvSpPr>
          <p:cNvPr id="33807" name="AutoShape 15"/>
          <p:cNvSpPr>
            <a:spLocks noChangeArrowheads="1"/>
          </p:cNvSpPr>
          <p:nvPr/>
        </p:nvSpPr>
        <p:spPr bwMode="auto">
          <a:xfrm>
            <a:off x="6477000" y="4876800"/>
            <a:ext cx="1905000" cy="12954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Manually</a:t>
            </a:r>
          </a:p>
          <a:p>
            <a:pPr algn="ctr"/>
            <a:r>
              <a:rPr lang="en-US"/>
              <a:t> Processed</a:t>
            </a:r>
          </a:p>
          <a:p>
            <a:pPr algn="ctr"/>
            <a:r>
              <a:rPr lang="en-US"/>
              <a:t>Results</a:t>
            </a:r>
          </a:p>
        </p:txBody>
      </p:sp>
      <p:sp>
        <p:nvSpPr>
          <p:cNvPr id="33808" name="Line 16"/>
          <p:cNvSpPr>
            <a:spLocks noChangeShapeType="1"/>
          </p:cNvSpPr>
          <p:nvPr/>
        </p:nvSpPr>
        <p:spPr bwMode="auto">
          <a:xfrm>
            <a:off x="1828800" y="3124200"/>
            <a:ext cx="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arn(outVertical)">
                                      <p:cBhvr>
                                        <p:cTn id="7" dur="500"/>
                                        <p:tgtEl>
                                          <p:spTgt spid="3379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797"/>
                                        </p:tgtEl>
                                        <p:attrNameLst>
                                          <p:attrName>style.visibility</p:attrName>
                                        </p:attrNameLst>
                                      </p:cBhvr>
                                      <p:to>
                                        <p:strVal val="visible"/>
                                      </p:to>
                                    </p:set>
                                    <p:animEffect transition="in" filter="dissolve">
                                      <p:cBhvr>
                                        <p:cTn id="11" dur="500"/>
                                        <p:tgtEl>
                                          <p:spTgt spid="3379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dissolve">
                                      <p:cBhvr>
                                        <p:cTn id="15" dur="500"/>
                                        <p:tgtEl>
                                          <p:spTgt spid="3379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3803"/>
                                        </p:tgtEl>
                                        <p:attrNameLst>
                                          <p:attrName>style.visibility</p:attrName>
                                        </p:attrNameLst>
                                      </p:cBhvr>
                                      <p:to>
                                        <p:strVal val="visible"/>
                                      </p:to>
                                    </p:set>
                                    <p:animEffect transition="in" filter="dissolve">
                                      <p:cBhvr>
                                        <p:cTn id="19" dur="500"/>
                                        <p:tgtEl>
                                          <p:spTgt spid="3380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3807"/>
                                        </p:tgtEl>
                                        <p:attrNameLst>
                                          <p:attrName>style.visibility</p:attrName>
                                        </p:attrNameLst>
                                      </p:cBhvr>
                                      <p:to>
                                        <p:strVal val="visible"/>
                                      </p:to>
                                    </p:set>
                                    <p:animEffect transition="in" filter="dissolve">
                                      <p:cBhvr>
                                        <p:cTn id="23" dur="500"/>
                                        <p:tgtEl>
                                          <p:spTgt spid="3380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3802"/>
                                        </p:tgtEl>
                                        <p:attrNameLst>
                                          <p:attrName>style.visibility</p:attrName>
                                        </p:attrNameLst>
                                      </p:cBhvr>
                                      <p:to>
                                        <p:strVal val="visible"/>
                                      </p:to>
                                    </p:set>
                                    <p:animEffect transition="in" filter="dissolve">
                                      <p:cBhvr>
                                        <p:cTn id="27" dur="500"/>
                                        <p:tgtEl>
                                          <p:spTgt spid="33802"/>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3795"/>
                                        </p:tgtEl>
                                        <p:attrNameLst>
                                          <p:attrName>style.visibility</p:attrName>
                                        </p:attrNameLst>
                                      </p:cBhvr>
                                      <p:to>
                                        <p:strVal val="visible"/>
                                      </p:to>
                                    </p:set>
                                    <p:animEffect transition="in" filter="dissolve">
                                      <p:cBhvr>
                                        <p:cTn id="31" dur="500"/>
                                        <p:tgtEl>
                                          <p:spTgt spid="33795"/>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3805"/>
                                        </p:tgtEl>
                                        <p:attrNameLst>
                                          <p:attrName>style.visibility</p:attrName>
                                        </p:attrNameLst>
                                      </p:cBhvr>
                                      <p:to>
                                        <p:strVal val="visible"/>
                                      </p:to>
                                    </p:set>
                                    <p:animEffect transition="in" filter="dissolve">
                                      <p:cBhvr>
                                        <p:cTn id="35" dur="500"/>
                                        <p:tgtEl>
                                          <p:spTgt spid="33805"/>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3808"/>
                                        </p:tgtEl>
                                        <p:attrNameLst>
                                          <p:attrName>style.visibility</p:attrName>
                                        </p:attrNameLst>
                                      </p:cBhvr>
                                      <p:to>
                                        <p:strVal val="visible"/>
                                      </p:to>
                                    </p:set>
                                    <p:animEffect transition="in" filter="dissolve">
                                      <p:cBhvr>
                                        <p:cTn id="39" dur="500"/>
                                        <p:tgtEl>
                                          <p:spTgt spid="3380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3798"/>
                                        </p:tgtEl>
                                        <p:attrNameLst>
                                          <p:attrName>style.visibility</p:attrName>
                                        </p:attrNameLst>
                                      </p:cBhvr>
                                      <p:to>
                                        <p:strVal val="visible"/>
                                      </p:to>
                                    </p:set>
                                    <p:animEffect transition="in" filter="dissolve">
                                      <p:cBhvr>
                                        <p:cTn id="43" dur="500"/>
                                        <p:tgtEl>
                                          <p:spTgt spid="33798"/>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33804"/>
                                        </p:tgtEl>
                                        <p:attrNameLst>
                                          <p:attrName>style.visibility</p:attrName>
                                        </p:attrNameLst>
                                      </p:cBhvr>
                                      <p:to>
                                        <p:strVal val="visible"/>
                                      </p:to>
                                    </p:set>
                                    <p:animEffect transition="in" filter="dissolve">
                                      <p:cBhvr>
                                        <p:cTn id="47" dur="500"/>
                                        <p:tgtEl>
                                          <p:spTgt spid="33804"/>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3799"/>
                                        </p:tgtEl>
                                        <p:attrNameLst>
                                          <p:attrName>style.visibility</p:attrName>
                                        </p:attrNameLst>
                                      </p:cBhvr>
                                      <p:to>
                                        <p:strVal val="visible"/>
                                      </p:to>
                                    </p:set>
                                    <p:animEffect transition="in" filter="dissolve">
                                      <p:cBhvr>
                                        <p:cTn id="51" dur="500"/>
                                        <p:tgtEl>
                                          <p:spTgt spid="33799"/>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33806"/>
                                        </p:tgtEl>
                                        <p:attrNameLst>
                                          <p:attrName>style.visibility</p:attrName>
                                        </p:attrNameLst>
                                      </p:cBhvr>
                                      <p:to>
                                        <p:strVal val="visible"/>
                                      </p:to>
                                    </p:set>
                                    <p:animEffect transition="in" filter="dissolve">
                                      <p:cBhvr>
                                        <p:cTn id="55" dur="500"/>
                                        <p:tgtEl>
                                          <p:spTgt spid="33806"/>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33800"/>
                                        </p:tgtEl>
                                        <p:attrNameLst>
                                          <p:attrName>style.visibility</p:attrName>
                                        </p:attrNameLst>
                                      </p:cBhvr>
                                      <p:to>
                                        <p:strVal val="visible"/>
                                      </p:to>
                                    </p:set>
                                    <p:animEffect transition="in" filter="dissolve">
                                      <p:cBhvr>
                                        <p:cTn id="59" dur="500"/>
                                        <p:tgtEl>
                                          <p:spTgt spid="33800"/>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33801"/>
                                        </p:tgtEl>
                                        <p:attrNameLst>
                                          <p:attrName>style.visibility</p:attrName>
                                        </p:attrNameLst>
                                      </p:cBhvr>
                                      <p:to>
                                        <p:strVal val="visible"/>
                                      </p:to>
                                    </p:set>
                                    <p:animEffect transition="in" filter="dissolve">
                                      <p:cBhvr>
                                        <p:cTn id="63"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nimBg="1" autoUpdateAnimBg="0"/>
      <p:bldP spid="33797" grpId="0" autoUpdateAnimBg="0"/>
      <p:bldP spid="33798" grpId="0" animBg="1" autoUpdateAnimBg="0"/>
      <p:bldP spid="33799" grpId="0" animBg="1" autoUpdateAnimBg="0"/>
      <p:bldP spid="33800" grpId="0" animBg="1"/>
      <p:bldP spid="33801" grpId="0" autoUpdateAnimBg="0"/>
      <p:bldP spid="33802" grpId="0" animBg="1"/>
      <p:bldP spid="33803" grpId="0" animBg="1"/>
      <p:bldP spid="33804" grpId="0" animBg="1"/>
      <p:bldP spid="33805" grpId="0" animBg="1" autoUpdateAnimBg="0"/>
      <p:bldP spid="33806" grpId="0" animBg="1"/>
      <p:bldP spid="33807" grpId="0" animBg="1" autoUpdateAnimBg="0"/>
      <p:bldP spid="3380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533400" y="304800"/>
            <a:ext cx="7773988" cy="1143000"/>
          </a:xfrm>
        </p:spPr>
        <p:txBody>
          <a:bodyPr/>
          <a:lstStyle/>
          <a:p>
            <a:r>
              <a:rPr lang="en-US"/>
              <a:t>C.  Integrated Test Facility (ITF) Approach</a:t>
            </a:r>
          </a:p>
        </p:txBody>
      </p:sp>
      <p:sp>
        <p:nvSpPr>
          <p:cNvPr id="16387" name="Rectangle 3"/>
          <p:cNvSpPr>
            <a:spLocks noGrp="1" noChangeArrowheads="1"/>
          </p:cNvSpPr>
          <p:nvPr>
            <p:ph type="subTitle" idx="1"/>
          </p:nvPr>
        </p:nvSpPr>
        <p:spPr>
          <a:xfrm>
            <a:off x="381000" y="1524000"/>
            <a:ext cx="8763000" cy="4876800"/>
          </a:xfrm>
        </p:spPr>
        <p:txBody>
          <a:bodyPr/>
          <a:lstStyle/>
          <a:p>
            <a:pPr marL="609600" indent="-609600" algn="l"/>
            <a:r>
              <a:rPr lang="en-US"/>
              <a:t>A common form of an ITF is as follows:</a:t>
            </a:r>
          </a:p>
          <a:p>
            <a:pPr marL="609600" indent="-609600" algn="l">
              <a:buFontTx/>
              <a:buAutoNum type="arabicPeriod"/>
            </a:pPr>
            <a:r>
              <a:rPr lang="en-US"/>
              <a:t>A dummy ITF center is created for the auditors.</a:t>
            </a:r>
          </a:p>
          <a:p>
            <a:pPr marL="609600" indent="-609600" algn="l">
              <a:buFontTx/>
              <a:buAutoNum type="arabicPeriod"/>
            </a:pPr>
            <a:r>
              <a:rPr lang="en-US"/>
              <a:t>Auditors create transactions for controls they want to test.</a:t>
            </a:r>
          </a:p>
          <a:p>
            <a:pPr marL="609600" indent="-609600" algn="l">
              <a:buFontTx/>
              <a:buAutoNum type="arabicPeriod"/>
            </a:pPr>
            <a:r>
              <a:rPr lang="en-US"/>
              <a:t>Working papers are created to show expected results from manually processed information.</a:t>
            </a:r>
          </a:p>
          <a:p>
            <a:pPr marL="609600" indent="-609600" algn="l">
              <a:buFontTx/>
              <a:buAutoNum type="arabicPeriod"/>
            </a:pPr>
            <a:r>
              <a:rPr lang="en-US"/>
              <a:t>Auditor transactions are run with actual transactions.</a:t>
            </a:r>
          </a:p>
          <a:p>
            <a:pPr marL="609600" indent="-609600" algn="l">
              <a:buFontTx/>
              <a:buAutoNum type="arabicPeriod"/>
            </a:pPr>
            <a:r>
              <a:rPr lang="en-US"/>
              <a:t>Auditors compare ITF results to working papers.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arn(outVertical)">
                                      <p:cBhvr>
                                        <p:cTn id="7" dur="500"/>
                                        <p:tgtEl>
                                          <p:spTgt spid="1638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 calcmode="lin" valueType="num">
                                      <p:cBhvr additive="base">
                                        <p:cTn id="11"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6387">
                                            <p:txEl>
                                              <p:pRg st="1" end="1"/>
                                            </p:txEl>
                                          </p:spTgt>
                                        </p:tgtEl>
                                        <p:attrNameLst>
                                          <p:attrName>style.visibility</p:attrName>
                                        </p:attrNameLst>
                                      </p:cBhvr>
                                      <p:to>
                                        <p:strVal val="visible"/>
                                      </p:to>
                                    </p:set>
                                    <p:anim calcmode="lin" valueType="num">
                                      <p:cBhvr additive="base">
                                        <p:cTn id="16"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6387">
                                            <p:txEl>
                                              <p:pRg st="2" end="2"/>
                                            </p:txEl>
                                          </p:spTgt>
                                        </p:tgtEl>
                                        <p:attrNameLst>
                                          <p:attrName>style.visibility</p:attrName>
                                        </p:attrNameLst>
                                      </p:cBhvr>
                                      <p:to>
                                        <p:strVal val="visible"/>
                                      </p:to>
                                    </p:set>
                                    <p:anim calcmode="lin" valueType="num">
                                      <p:cBhvr additive="base">
                                        <p:cTn id="21"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6387">
                                            <p:txEl>
                                              <p:pRg st="3" end="3"/>
                                            </p:txEl>
                                          </p:spTgt>
                                        </p:tgtEl>
                                        <p:attrNameLst>
                                          <p:attrName>style.visibility</p:attrName>
                                        </p:attrNameLst>
                                      </p:cBhvr>
                                      <p:to>
                                        <p:strVal val="visible"/>
                                      </p:to>
                                    </p:set>
                                    <p:anim calcmode="lin" valueType="num">
                                      <p:cBhvr additive="base">
                                        <p:cTn id="26"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6387">
                                            <p:txEl>
                                              <p:pRg st="5" end="5"/>
                                            </p:txEl>
                                          </p:spTgt>
                                        </p:tgtEl>
                                        <p:attrNameLst>
                                          <p:attrName>style.visibility</p:attrName>
                                        </p:attrNameLst>
                                      </p:cBhvr>
                                      <p:to>
                                        <p:strVal val="visible"/>
                                      </p:to>
                                    </p:set>
                                    <p:anim calcmode="lin" valueType="num">
                                      <p:cBhvr additive="base">
                                        <p:cTn id="36"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7388" y="0"/>
            <a:ext cx="7770812" cy="838200"/>
          </a:xfrm>
        </p:spPr>
        <p:txBody>
          <a:bodyPr/>
          <a:lstStyle/>
          <a:p>
            <a:r>
              <a:rPr lang="en-US"/>
              <a:t>Illustration of ITF Approach</a:t>
            </a:r>
          </a:p>
        </p:txBody>
      </p:sp>
      <p:sp>
        <p:nvSpPr>
          <p:cNvPr id="31747" name="AutoShape 3"/>
          <p:cNvSpPr>
            <a:spLocks noChangeArrowheads="1"/>
          </p:cNvSpPr>
          <p:nvPr/>
        </p:nvSpPr>
        <p:spPr bwMode="auto">
          <a:xfrm>
            <a:off x="1295400" y="2895600"/>
            <a:ext cx="1828800" cy="1143000"/>
          </a:xfrm>
          <a:prstGeom prst="flowChartProcess">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Computer</a:t>
            </a:r>
          </a:p>
          <a:p>
            <a:pPr algn="ctr"/>
            <a:r>
              <a:rPr lang="en-US"/>
              <a:t>Application</a:t>
            </a:r>
          </a:p>
          <a:p>
            <a:pPr algn="ctr"/>
            <a:r>
              <a:rPr lang="en-US"/>
              <a:t>System</a:t>
            </a:r>
          </a:p>
        </p:txBody>
      </p:sp>
      <p:sp>
        <p:nvSpPr>
          <p:cNvPr id="31748" name="AutoShape 4"/>
          <p:cNvSpPr>
            <a:spLocks noChangeArrowheads="1"/>
          </p:cNvSpPr>
          <p:nvPr/>
        </p:nvSpPr>
        <p:spPr bwMode="auto">
          <a:xfrm>
            <a:off x="228600" y="4800600"/>
            <a:ext cx="2057400" cy="12192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Reports</a:t>
            </a:r>
          </a:p>
          <a:p>
            <a:pPr algn="ctr"/>
            <a:r>
              <a:rPr lang="en-US"/>
              <a:t>With Only </a:t>
            </a:r>
          </a:p>
          <a:p>
            <a:pPr algn="ctr"/>
            <a:r>
              <a:rPr lang="en-US"/>
              <a:t>Actual Data</a:t>
            </a:r>
          </a:p>
        </p:txBody>
      </p:sp>
      <p:sp>
        <p:nvSpPr>
          <p:cNvPr id="31749" name="Text Box 5"/>
          <p:cNvSpPr txBox="1">
            <a:spLocks noChangeArrowheads="1"/>
          </p:cNvSpPr>
          <p:nvPr/>
        </p:nvSpPr>
        <p:spPr bwMode="auto">
          <a:xfrm>
            <a:off x="5410200" y="762000"/>
            <a:ext cx="3429000" cy="457200"/>
          </a:xfrm>
          <a:prstGeom prst="rect">
            <a:avLst/>
          </a:prstGeom>
          <a:noFill/>
          <a:ln w="9525">
            <a:noFill/>
            <a:miter lim="800000"/>
            <a:headEnd/>
            <a:tailEnd/>
          </a:ln>
          <a:effectLst/>
        </p:spPr>
        <p:txBody>
          <a:bodyPr>
            <a:spAutoFit/>
          </a:bodyPr>
          <a:lstStyle/>
          <a:p>
            <a:pPr algn="ctr">
              <a:spcBef>
                <a:spcPct val="50000"/>
              </a:spcBef>
            </a:pPr>
            <a:r>
              <a:rPr lang="en-US"/>
              <a:t>Auditors</a:t>
            </a:r>
          </a:p>
        </p:txBody>
      </p:sp>
      <p:sp>
        <p:nvSpPr>
          <p:cNvPr id="31750" name="Text Box 6"/>
          <p:cNvSpPr txBox="1">
            <a:spLocks noChangeArrowheads="1"/>
          </p:cNvSpPr>
          <p:nvPr/>
        </p:nvSpPr>
        <p:spPr bwMode="auto">
          <a:xfrm>
            <a:off x="381000" y="685800"/>
            <a:ext cx="4114800" cy="457200"/>
          </a:xfrm>
          <a:prstGeom prst="rect">
            <a:avLst/>
          </a:prstGeom>
          <a:noFill/>
          <a:ln w="9525">
            <a:noFill/>
            <a:miter lim="800000"/>
            <a:headEnd/>
            <a:tailEnd/>
          </a:ln>
          <a:effectLst/>
        </p:spPr>
        <p:txBody>
          <a:bodyPr>
            <a:spAutoFit/>
          </a:bodyPr>
          <a:lstStyle/>
          <a:p>
            <a:pPr algn="ctr">
              <a:spcBef>
                <a:spcPct val="50000"/>
              </a:spcBef>
            </a:pPr>
            <a:r>
              <a:rPr lang="en-US"/>
              <a:t>Computer Operations</a:t>
            </a:r>
          </a:p>
        </p:txBody>
      </p:sp>
      <p:sp>
        <p:nvSpPr>
          <p:cNvPr id="31751" name="AutoShape 7"/>
          <p:cNvSpPr>
            <a:spLocks noChangeArrowheads="1"/>
          </p:cNvSpPr>
          <p:nvPr/>
        </p:nvSpPr>
        <p:spPr bwMode="auto">
          <a:xfrm>
            <a:off x="5943600" y="1447800"/>
            <a:ext cx="2439988" cy="1143000"/>
          </a:xfrm>
          <a:prstGeom prst="flowChartManualOperation">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solidFill>
                  <a:srgbClr val="FF0000"/>
                </a:solidFill>
              </a:rPr>
              <a:t>Prepare ITF</a:t>
            </a:r>
          </a:p>
          <a:p>
            <a:pPr algn="ctr"/>
            <a:r>
              <a:rPr lang="en-US">
                <a:solidFill>
                  <a:srgbClr val="FF0000"/>
                </a:solidFill>
              </a:rPr>
              <a:t>Transactions</a:t>
            </a:r>
          </a:p>
          <a:p>
            <a:pPr algn="ctr"/>
            <a:r>
              <a:rPr lang="en-US">
                <a:solidFill>
                  <a:srgbClr val="FF0000"/>
                </a:solidFill>
              </a:rPr>
              <a:t>And Results</a:t>
            </a:r>
          </a:p>
        </p:txBody>
      </p:sp>
      <p:sp>
        <p:nvSpPr>
          <p:cNvPr id="31752" name="AutoShape 8"/>
          <p:cNvSpPr>
            <a:spLocks noChangeArrowheads="1"/>
          </p:cNvSpPr>
          <p:nvPr/>
        </p:nvSpPr>
        <p:spPr bwMode="auto">
          <a:xfrm>
            <a:off x="304800" y="1447800"/>
            <a:ext cx="2286000" cy="1066800"/>
          </a:xfrm>
          <a:prstGeom prst="flowChartInputOutpu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Actual</a:t>
            </a:r>
          </a:p>
          <a:p>
            <a:pPr algn="ctr"/>
            <a:r>
              <a:rPr lang="en-US"/>
              <a:t>Transactions</a:t>
            </a:r>
          </a:p>
        </p:txBody>
      </p:sp>
      <p:sp>
        <p:nvSpPr>
          <p:cNvPr id="31753" name="AutoShape 9"/>
          <p:cNvSpPr>
            <a:spLocks noChangeArrowheads="1"/>
          </p:cNvSpPr>
          <p:nvPr/>
        </p:nvSpPr>
        <p:spPr bwMode="auto">
          <a:xfrm>
            <a:off x="2514600" y="1447800"/>
            <a:ext cx="2286000" cy="1066800"/>
          </a:xfrm>
          <a:prstGeom prst="flowChartInputOutpu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solidFill>
                  <a:srgbClr val="FF0000"/>
                </a:solidFill>
              </a:rPr>
              <a:t>ITF</a:t>
            </a:r>
          </a:p>
          <a:p>
            <a:pPr algn="ctr"/>
            <a:r>
              <a:rPr lang="en-US">
                <a:solidFill>
                  <a:srgbClr val="FF0000"/>
                </a:solidFill>
              </a:rPr>
              <a:t>Transactions</a:t>
            </a:r>
          </a:p>
        </p:txBody>
      </p:sp>
      <p:sp>
        <p:nvSpPr>
          <p:cNvPr id="31754" name="Line 10"/>
          <p:cNvSpPr>
            <a:spLocks noChangeShapeType="1"/>
          </p:cNvSpPr>
          <p:nvPr/>
        </p:nvSpPr>
        <p:spPr bwMode="auto">
          <a:xfrm>
            <a:off x="1752600" y="2514600"/>
            <a:ext cx="0" cy="381000"/>
          </a:xfrm>
          <a:prstGeom prst="line">
            <a:avLst/>
          </a:prstGeom>
          <a:noFill/>
          <a:ln w="9525">
            <a:solidFill>
              <a:schemeClr val="tx1"/>
            </a:solidFill>
            <a:round/>
            <a:headEnd/>
            <a:tailEnd type="triangle" w="med" len="med"/>
          </a:ln>
          <a:effectLst/>
        </p:spPr>
        <p:txBody>
          <a:bodyPr/>
          <a:lstStyle/>
          <a:p>
            <a:endParaRPr lang="en-US"/>
          </a:p>
        </p:txBody>
      </p:sp>
      <p:sp>
        <p:nvSpPr>
          <p:cNvPr id="31755" name="Line 11"/>
          <p:cNvSpPr>
            <a:spLocks noChangeShapeType="1"/>
          </p:cNvSpPr>
          <p:nvPr/>
        </p:nvSpPr>
        <p:spPr bwMode="auto">
          <a:xfrm>
            <a:off x="2819400" y="2514600"/>
            <a:ext cx="0" cy="381000"/>
          </a:xfrm>
          <a:prstGeom prst="line">
            <a:avLst/>
          </a:prstGeom>
          <a:noFill/>
          <a:ln w="9525">
            <a:solidFill>
              <a:schemeClr val="tx1"/>
            </a:solidFill>
            <a:round/>
            <a:headEnd/>
            <a:tailEnd type="triangle" w="med" len="med"/>
          </a:ln>
          <a:effectLst/>
        </p:spPr>
        <p:txBody>
          <a:bodyPr/>
          <a:lstStyle/>
          <a:p>
            <a:endParaRPr lang="en-US"/>
          </a:p>
        </p:txBody>
      </p:sp>
      <p:sp>
        <p:nvSpPr>
          <p:cNvPr id="31756" name="AutoShape 12"/>
          <p:cNvSpPr>
            <a:spLocks noChangeArrowheads="1"/>
          </p:cNvSpPr>
          <p:nvPr/>
        </p:nvSpPr>
        <p:spPr bwMode="auto">
          <a:xfrm>
            <a:off x="3352800" y="2971800"/>
            <a:ext cx="2209800" cy="990600"/>
          </a:xfrm>
          <a:prstGeom prst="flowChartOnlineStorage">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Data Files</a:t>
            </a:r>
          </a:p>
        </p:txBody>
      </p:sp>
      <p:sp>
        <p:nvSpPr>
          <p:cNvPr id="31757" name="Rectangle 13"/>
          <p:cNvSpPr>
            <a:spLocks noChangeArrowheads="1"/>
          </p:cNvSpPr>
          <p:nvPr/>
        </p:nvSpPr>
        <p:spPr bwMode="auto">
          <a:xfrm>
            <a:off x="3810000" y="3657600"/>
            <a:ext cx="12192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solidFill>
                  <a:srgbClr val="FF0000"/>
                </a:solidFill>
              </a:rPr>
              <a:t>ITF Data</a:t>
            </a:r>
          </a:p>
        </p:txBody>
      </p:sp>
      <p:sp>
        <p:nvSpPr>
          <p:cNvPr id="31758" name="Line 14"/>
          <p:cNvSpPr>
            <a:spLocks noChangeShapeType="1"/>
          </p:cNvSpPr>
          <p:nvPr/>
        </p:nvSpPr>
        <p:spPr bwMode="auto">
          <a:xfrm flipH="1">
            <a:off x="3124200" y="3429000"/>
            <a:ext cx="152400" cy="0"/>
          </a:xfrm>
          <a:prstGeom prst="line">
            <a:avLst/>
          </a:prstGeom>
          <a:noFill/>
          <a:ln w="9525">
            <a:solidFill>
              <a:schemeClr val="tx1"/>
            </a:solidFill>
            <a:round/>
            <a:headEnd/>
            <a:tailEnd type="triangle" w="med" len="med"/>
          </a:ln>
          <a:effectLst/>
        </p:spPr>
        <p:txBody>
          <a:bodyPr/>
          <a:lstStyle/>
          <a:p>
            <a:endParaRPr lang="en-US"/>
          </a:p>
        </p:txBody>
      </p:sp>
      <p:sp>
        <p:nvSpPr>
          <p:cNvPr id="31759" name="Line 15"/>
          <p:cNvSpPr>
            <a:spLocks noChangeShapeType="1"/>
          </p:cNvSpPr>
          <p:nvPr/>
        </p:nvSpPr>
        <p:spPr bwMode="auto">
          <a:xfrm flipH="1">
            <a:off x="4648200" y="1981200"/>
            <a:ext cx="1524000" cy="0"/>
          </a:xfrm>
          <a:prstGeom prst="line">
            <a:avLst/>
          </a:prstGeom>
          <a:noFill/>
          <a:ln w="9525">
            <a:solidFill>
              <a:schemeClr val="tx1"/>
            </a:solidFill>
            <a:round/>
            <a:headEnd/>
            <a:tailEnd type="triangle" w="med" len="med"/>
          </a:ln>
          <a:effectLst/>
        </p:spPr>
        <p:txBody>
          <a:bodyPr/>
          <a:lstStyle/>
          <a:p>
            <a:endParaRPr lang="en-US"/>
          </a:p>
        </p:txBody>
      </p:sp>
      <p:sp>
        <p:nvSpPr>
          <p:cNvPr id="31760" name="AutoShape 16"/>
          <p:cNvSpPr>
            <a:spLocks noChangeArrowheads="1"/>
          </p:cNvSpPr>
          <p:nvPr/>
        </p:nvSpPr>
        <p:spPr bwMode="auto">
          <a:xfrm>
            <a:off x="2438400" y="4800600"/>
            <a:ext cx="2057400" cy="12192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solidFill>
                  <a:srgbClr val="FF0000"/>
                </a:solidFill>
              </a:rPr>
              <a:t>Reports</a:t>
            </a:r>
          </a:p>
          <a:p>
            <a:pPr algn="ctr"/>
            <a:r>
              <a:rPr lang="en-US">
                <a:solidFill>
                  <a:srgbClr val="FF0000"/>
                </a:solidFill>
              </a:rPr>
              <a:t>With Only </a:t>
            </a:r>
          </a:p>
          <a:p>
            <a:pPr algn="ctr"/>
            <a:r>
              <a:rPr lang="en-US">
                <a:solidFill>
                  <a:srgbClr val="FF0000"/>
                </a:solidFill>
              </a:rPr>
              <a:t>ITF Data</a:t>
            </a:r>
          </a:p>
        </p:txBody>
      </p:sp>
      <p:sp>
        <p:nvSpPr>
          <p:cNvPr id="31761" name="Line 17"/>
          <p:cNvSpPr>
            <a:spLocks noChangeShapeType="1"/>
          </p:cNvSpPr>
          <p:nvPr/>
        </p:nvSpPr>
        <p:spPr bwMode="auto">
          <a:xfrm>
            <a:off x="3048000" y="4038600"/>
            <a:ext cx="0" cy="685800"/>
          </a:xfrm>
          <a:prstGeom prst="line">
            <a:avLst/>
          </a:prstGeom>
          <a:noFill/>
          <a:ln w="9525">
            <a:solidFill>
              <a:schemeClr val="tx1"/>
            </a:solidFill>
            <a:round/>
            <a:headEnd/>
            <a:tailEnd type="triangle" w="med" len="med"/>
          </a:ln>
          <a:effectLst/>
        </p:spPr>
        <p:txBody>
          <a:bodyPr/>
          <a:lstStyle/>
          <a:p>
            <a:endParaRPr lang="en-US"/>
          </a:p>
        </p:txBody>
      </p:sp>
      <p:sp>
        <p:nvSpPr>
          <p:cNvPr id="31762" name="Line 18"/>
          <p:cNvSpPr>
            <a:spLocks noChangeShapeType="1"/>
          </p:cNvSpPr>
          <p:nvPr/>
        </p:nvSpPr>
        <p:spPr bwMode="auto">
          <a:xfrm>
            <a:off x="1371600" y="4038600"/>
            <a:ext cx="0" cy="685800"/>
          </a:xfrm>
          <a:prstGeom prst="line">
            <a:avLst/>
          </a:prstGeom>
          <a:noFill/>
          <a:ln w="9525">
            <a:solidFill>
              <a:schemeClr val="tx1"/>
            </a:solidFill>
            <a:round/>
            <a:headEnd/>
            <a:tailEnd type="triangle" w="med" len="med"/>
          </a:ln>
          <a:effectLst/>
        </p:spPr>
        <p:txBody>
          <a:bodyPr/>
          <a:lstStyle/>
          <a:p>
            <a:endParaRPr lang="en-US"/>
          </a:p>
        </p:txBody>
      </p:sp>
      <p:sp>
        <p:nvSpPr>
          <p:cNvPr id="31763" name="AutoShape 19"/>
          <p:cNvSpPr>
            <a:spLocks noChangeArrowheads="1"/>
          </p:cNvSpPr>
          <p:nvPr/>
        </p:nvSpPr>
        <p:spPr bwMode="auto">
          <a:xfrm>
            <a:off x="6477000" y="4800600"/>
            <a:ext cx="1905000" cy="12954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solidFill>
                  <a:srgbClr val="FF0000"/>
                </a:solidFill>
              </a:rPr>
              <a:t>Manually</a:t>
            </a:r>
          </a:p>
          <a:p>
            <a:pPr algn="ctr"/>
            <a:r>
              <a:rPr lang="en-US">
                <a:solidFill>
                  <a:srgbClr val="FF0000"/>
                </a:solidFill>
              </a:rPr>
              <a:t> Processed</a:t>
            </a:r>
          </a:p>
          <a:p>
            <a:pPr algn="ctr"/>
            <a:r>
              <a:rPr lang="en-US">
                <a:solidFill>
                  <a:srgbClr val="FF0000"/>
                </a:solidFill>
              </a:rPr>
              <a:t>Results</a:t>
            </a:r>
          </a:p>
        </p:txBody>
      </p:sp>
      <p:sp>
        <p:nvSpPr>
          <p:cNvPr id="31764" name="Line 20"/>
          <p:cNvSpPr>
            <a:spLocks noChangeShapeType="1"/>
          </p:cNvSpPr>
          <p:nvPr/>
        </p:nvSpPr>
        <p:spPr bwMode="auto">
          <a:xfrm>
            <a:off x="7086600" y="2590800"/>
            <a:ext cx="0" cy="2133600"/>
          </a:xfrm>
          <a:prstGeom prst="line">
            <a:avLst/>
          </a:prstGeom>
          <a:noFill/>
          <a:ln w="9525">
            <a:solidFill>
              <a:schemeClr val="tx1"/>
            </a:solidFill>
            <a:round/>
            <a:headEnd/>
            <a:tailEnd type="triangle" w="med" len="med"/>
          </a:ln>
          <a:effectLst/>
        </p:spPr>
        <p:txBody>
          <a:bodyPr/>
          <a:lstStyle/>
          <a:p>
            <a:endParaRPr lang="en-US"/>
          </a:p>
        </p:txBody>
      </p:sp>
      <p:sp>
        <p:nvSpPr>
          <p:cNvPr id="31765" name="Line 21"/>
          <p:cNvSpPr>
            <a:spLocks noChangeShapeType="1"/>
          </p:cNvSpPr>
          <p:nvPr/>
        </p:nvSpPr>
        <p:spPr bwMode="auto">
          <a:xfrm>
            <a:off x="5334000" y="5562600"/>
            <a:ext cx="990600" cy="0"/>
          </a:xfrm>
          <a:prstGeom prst="line">
            <a:avLst/>
          </a:prstGeom>
          <a:noFill/>
          <a:ln w="9525">
            <a:solidFill>
              <a:schemeClr val="tx1"/>
            </a:solidFill>
            <a:round/>
            <a:headEnd/>
            <a:tailEnd type="triangle" w="med" len="med"/>
          </a:ln>
          <a:effectLst/>
        </p:spPr>
        <p:txBody>
          <a:bodyPr/>
          <a:lstStyle/>
          <a:p>
            <a:endParaRPr lang="en-US"/>
          </a:p>
        </p:txBody>
      </p:sp>
      <p:sp>
        <p:nvSpPr>
          <p:cNvPr id="31766" name="Line 22"/>
          <p:cNvSpPr>
            <a:spLocks noChangeShapeType="1"/>
          </p:cNvSpPr>
          <p:nvPr/>
        </p:nvSpPr>
        <p:spPr bwMode="auto">
          <a:xfrm flipH="1">
            <a:off x="4572000" y="5562600"/>
            <a:ext cx="762000" cy="0"/>
          </a:xfrm>
          <a:prstGeom prst="line">
            <a:avLst/>
          </a:prstGeom>
          <a:noFill/>
          <a:ln w="9525">
            <a:solidFill>
              <a:schemeClr val="tx1"/>
            </a:solidFill>
            <a:round/>
            <a:headEnd/>
            <a:tailEnd type="triangle" w="med" len="med"/>
          </a:ln>
          <a:effectLst/>
        </p:spPr>
        <p:txBody>
          <a:bodyPr/>
          <a:lstStyle/>
          <a:p>
            <a:endParaRPr lang="en-US"/>
          </a:p>
        </p:txBody>
      </p:sp>
      <p:sp>
        <p:nvSpPr>
          <p:cNvPr id="31767" name="Text Box 23"/>
          <p:cNvSpPr txBox="1">
            <a:spLocks noChangeArrowheads="1"/>
          </p:cNvSpPr>
          <p:nvPr/>
        </p:nvSpPr>
        <p:spPr bwMode="auto">
          <a:xfrm>
            <a:off x="4724400" y="5029200"/>
            <a:ext cx="1447800" cy="1004888"/>
          </a:xfrm>
          <a:prstGeom prst="rect">
            <a:avLst/>
          </a:prstGeom>
          <a:noFill/>
          <a:ln w="9525">
            <a:noFill/>
            <a:miter lim="800000"/>
            <a:headEnd/>
            <a:tailEnd/>
          </a:ln>
          <a:effectLst/>
        </p:spPr>
        <p:txBody>
          <a:bodyPr>
            <a:spAutoFit/>
          </a:bodyPr>
          <a:lstStyle/>
          <a:p>
            <a:pPr algn="ctr">
              <a:spcBef>
                <a:spcPct val="50000"/>
              </a:spcBef>
            </a:pPr>
            <a:r>
              <a:rPr lang="en-US"/>
              <a:t>Auditor</a:t>
            </a:r>
          </a:p>
          <a:p>
            <a:pPr algn="ctr">
              <a:spcBef>
                <a:spcPct val="50000"/>
              </a:spcBef>
            </a:pPr>
            <a:r>
              <a:rPr lang="en-US"/>
              <a:t>Compares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arn(outVertical)">
                                      <p:cBhvr>
                                        <p:cTn id="7" dur="500"/>
                                        <p:tgtEl>
                                          <p:spTgt spid="317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dissolve">
                                      <p:cBhvr>
                                        <p:cTn id="11" dur="500"/>
                                        <p:tgtEl>
                                          <p:spTgt spid="3174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1751"/>
                                        </p:tgtEl>
                                        <p:attrNameLst>
                                          <p:attrName>style.visibility</p:attrName>
                                        </p:attrNameLst>
                                      </p:cBhvr>
                                      <p:to>
                                        <p:strVal val="visible"/>
                                      </p:to>
                                    </p:set>
                                    <p:animEffect transition="in" filter="dissolve">
                                      <p:cBhvr>
                                        <p:cTn id="15" dur="500"/>
                                        <p:tgtEl>
                                          <p:spTgt spid="31751"/>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1764"/>
                                        </p:tgtEl>
                                        <p:attrNameLst>
                                          <p:attrName>style.visibility</p:attrName>
                                        </p:attrNameLst>
                                      </p:cBhvr>
                                      <p:to>
                                        <p:strVal val="visible"/>
                                      </p:to>
                                    </p:set>
                                    <p:animEffect transition="in" filter="dissolve">
                                      <p:cBhvr>
                                        <p:cTn id="19" dur="500"/>
                                        <p:tgtEl>
                                          <p:spTgt spid="3176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1763"/>
                                        </p:tgtEl>
                                        <p:attrNameLst>
                                          <p:attrName>style.visibility</p:attrName>
                                        </p:attrNameLst>
                                      </p:cBhvr>
                                      <p:to>
                                        <p:strVal val="visible"/>
                                      </p:to>
                                    </p:set>
                                    <p:animEffect transition="in" filter="dissolve">
                                      <p:cBhvr>
                                        <p:cTn id="23" dur="500"/>
                                        <p:tgtEl>
                                          <p:spTgt spid="3176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1750"/>
                                        </p:tgtEl>
                                        <p:attrNameLst>
                                          <p:attrName>style.visibility</p:attrName>
                                        </p:attrNameLst>
                                      </p:cBhvr>
                                      <p:to>
                                        <p:strVal val="visible"/>
                                      </p:to>
                                    </p:set>
                                    <p:animEffect transition="in" filter="dissolve">
                                      <p:cBhvr>
                                        <p:cTn id="31" dur="500"/>
                                        <p:tgtEl>
                                          <p:spTgt spid="3175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1752"/>
                                        </p:tgtEl>
                                        <p:attrNameLst>
                                          <p:attrName>style.visibility</p:attrName>
                                        </p:attrNameLst>
                                      </p:cBhvr>
                                      <p:to>
                                        <p:strVal val="visible"/>
                                      </p:to>
                                    </p:set>
                                    <p:animEffect transition="in" filter="dissolve">
                                      <p:cBhvr>
                                        <p:cTn id="35" dur="500"/>
                                        <p:tgtEl>
                                          <p:spTgt spid="31752"/>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1753"/>
                                        </p:tgtEl>
                                        <p:attrNameLst>
                                          <p:attrName>style.visibility</p:attrName>
                                        </p:attrNameLst>
                                      </p:cBhvr>
                                      <p:to>
                                        <p:strVal val="visible"/>
                                      </p:to>
                                    </p:set>
                                    <p:animEffect transition="in" filter="dissolve">
                                      <p:cBhvr>
                                        <p:cTn id="39" dur="500"/>
                                        <p:tgtEl>
                                          <p:spTgt spid="31753"/>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1754"/>
                                        </p:tgtEl>
                                        <p:attrNameLst>
                                          <p:attrName>style.visibility</p:attrName>
                                        </p:attrNameLst>
                                      </p:cBhvr>
                                      <p:to>
                                        <p:strVal val="visible"/>
                                      </p:to>
                                    </p:set>
                                    <p:animEffect transition="in" filter="dissolve">
                                      <p:cBhvr>
                                        <p:cTn id="43" dur="500"/>
                                        <p:tgtEl>
                                          <p:spTgt spid="31754"/>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31755"/>
                                        </p:tgtEl>
                                        <p:attrNameLst>
                                          <p:attrName>style.visibility</p:attrName>
                                        </p:attrNameLst>
                                      </p:cBhvr>
                                      <p:to>
                                        <p:strVal val="visible"/>
                                      </p:to>
                                    </p:set>
                                    <p:animEffect transition="in" filter="dissolve">
                                      <p:cBhvr>
                                        <p:cTn id="47" dur="500"/>
                                        <p:tgtEl>
                                          <p:spTgt spid="31755"/>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1747"/>
                                        </p:tgtEl>
                                        <p:attrNameLst>
                                          <p:attrName>style.visibility</p:attrName>
                                        </p:attrNameLst>
                                      </p:cBhvr>
                                      <p:to>
                                        <p:strVal val="visible"/>
                                      </p:to>
                                    </p:set>
                                    <p:animEffect transition="in" filter="dissolve">
                                      <p:cBhvr>
                                        <p:cTn id="51" dur="500"/>
                                        <p:tgtEl>
                                          <p:spTgt spid="31747"/>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31756"/>
                                        </p:tgtEl>
                                        <p:attrNameLst>
                                          <p:attrName>style.visibility</p:attrName>
                                        </p:attrNameLst>
                                      </p:cBhvr>
                                      <p:to>
                                        <p:strVal val="visible"/>
                                      </p:to>
                                    </p:set>
                                    <p:animEffect transition="in" filter="dissolve">
                                      <p:cBhvr>
                                        <p:cTn id="55" dur="500"/>
                                        <p:tgtEl>
                                          <p:spTgt spid="31756"/>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31757"/>
                                        </p:tgtEl>
                                        <p:attrNameLst>
                                          <p:attrName>style.visibility</p:attrName>
                                        </p:attrNameLst>
                                      </p:cBhvr>
                                      <p:to>
                                        <p:strVal val="visible"/>
                                      </p:to>
                                    </p:set>
                                    <p:animEffect transition="in" filter="dissolve">
                                      <p:cBhvr>
                                        <p:cTn id="59" dur="500"/>
                                        <p:tgtEl>
                                          <p:spTgt spid="31757"/>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31758"/>
                                        </p:tgtEl>
                                        <p:attrNameLst>
                                          <p:attrName>style.visibility</p:attrName>
                                        </p:attrNameLst>
                                      </p:cBhvr>
                                      <p:to>
                                        <p:strVal val="visible"/>
                                      </p:to>
                                    </p:set>
                                    <p:animEffect transition="in" filter="dissolve">
                                      <p:cBhvr>
                                        <p:cTn id="63" dur="500"/>
                                        <p:tgtEl>
                                          <p:spTgt spid="31758"/>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31762"/>
                                        </p:tgtEl>
                                        <p:attrNameLst>
                                          <p:attrName>style.visibility</p:attrName>
                                        </p:attrNameLst>
                                      </p:cBhvr>
                                      <p:to>
                                        <p:strVal val="visible"/>
                                      </p:to>
                                    </p:set>
                                    <p:animEffect transition="in" filter="dissolve">
                                      <p:cBhvr>
                                        <p:cTn id="67" dur="500"/>
                                        <p:tgtEl>
                                          <p:spTgt spid="31762"/>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31761"/>
                                        </p:tgtEl>
                                        <p:attrNameLst>
                                          <p:attrName>style.visibility</p:attrName>
                                        </p:attrNameLst>
                                      </p:cBhvr>
                                      <p:to>
                                        <p:strVal val="visible"/>
                                      </p:to>
                                    </p:set>
                                    <p:animEffect transition="in" filter="dissolve">
                                      <p:cBhvr>
                                        <p:cTn id="71" dur="500"/>
                                        <p:tgtEl>
                                          <p:spTgt spid="31761"/>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31748"/>
                                        </p:tgtEl>
                                        <p:attrNameLst>
                                          <p:attrName>style.visibility</p:attrName>
                                        </p:attrNameLst>
                                      </p:cBhvr>
                                      <p:to>
                                        <p:strVal val="visible"/>
                                      </p:to>
                                    </p:set>
                                    <p:animEffect transition="in" filter="dissolve">
                                      <p:cBhvr>
                                        <p:cTn id="75" dur="500"/>
                                        <p:tgtEl>
                                          <p:spTgt spid="31748"/>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31760"/>
                                        </p:tgtEl>
                                        <p:attrNameLst>
                                          <p:attrName>style.visibility</p:attrName>
                                        </p:attrNameLst>
                                      </p:cBhvr>
                                      <p:to>
                                        <p:strVal val="visible"/>
                                      </p:to>
                                    </p:set>
                                    <p:animEffect transition="in" filter="dissolve">
                                      <p:cBhvr>
                                        <p:cTn id="79" dur="500"/>
                                        <p:tgtEl>
                                          <p:spTgt spid="31760"/>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31765"/>
                                        </p:tgtEl>
                                        <p:attrNameLst>
                                          <p:attrName>style.visibility</p:attrName>
                                        </p:attrNameLst>
                                      </p:cBhvr>
                                      <p:to>
                                        <p:strVal val="visible"/>
                                      </p:to>
                                    </p:set>
                                    <p:animEffect transition="in" filter="dissolve">
                                      <p:cBhvr>
                                        <p:cTn id="83" dur="500"/>
                                        <p:tgtEl>
                                          <p:spTgt spid="31765"/>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31766"/>
                                        </p:tgtEl>
                                        <p:attrNameLst>
                                          <p:attrName>style.visibility</p:attrName>
                                        </p:attrNameLst>
                                      </p:cBhvr>
                                      <p:to>
                                        <p:strVal val="visible"/>
                                      </p:to>
                                    </p:set>
                                    <p:animEffect transition="in" filter="dissolve">
                                      <p:cBhvr>
                                        <p:cTn id="87" dur="500"/>
                                        <p:tgtEl>
                                          <p:spTgt spid="31766"/>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31767"/>
                                        </p:tgtEl>
                                        <p:attrNameLst>
                                          <p:attrName>style.visibility</p:attrName>
                                        </p:attrNameLst>
                                      </p:cBhvr>
                                      <p:to>
                                        <p:strVal val="visible"/>
                                      </p:to>
                                    </p:set>
                                    <p:animEffect transition="in" filter="dissolve">
                                      <p:cBhvr>
                                        <p:cTn id="91"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autoUpdateAnimBg="0"/>
      <p:bldP spid="31748" grpId="0" animBg="1" autoUpdateAnimBg="0"/>
      <p:bldP spid="31749" grpId="0" autoUpdateAnimBg="0"/>
      <p:bldP spid="31750" grpId="0" autoUpdateAnimBg="0"/>
      <p:bldP spid="31751" grpId="0" animBg="1" autoUpdateAnimBg="0"/>
      <p:bldP spid="31752" grpId="0" animBg="1" autoUpdateAnimBg="0"/>
      <p:bldP spid="31753" grpId="0" animBg="1" autoUpdateAnimBg="0"/>
      <p:bldP spid="31754" grpId="0" animBg="1"/>
      <p:bldP spid="31755" grpId="0" animBg="1"/>
      <p:bldP spid="31756" grpId="0" animBg="1" autoUpdateAnimBg="0"/>
      <p:bldP spid="31757" grpId="0" animBg="1" autoUpdateAnimBg="0"/>
      <p:bldP spid="31758" grpId="0" animBg="1"/>
      <p:bldP spid="31759" grpId="0" animBg="1"/>
      <p:bldP spid="31760" grpId="0" animBg="1" autoUpdateAnimBg="0"/>
      <p:bldP spid="31761" grpId="0" animBg="1"/>
      <p:bldP spid="31762" grpId="0" animBg="1"/>
      <p:bldP spid="31763" grpId="0" animBg="1" autoUpdateAnimBg="0"/>
      <p:bldP spid="31764" grpId="0" animBg="1"/>
      <p:bldP spid="31765" grpId="0" animBg="1"/>
      <p:bldP spid="31766" grpId="0" animBg="1"/>
      <p:bldP spid="3176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09600" y="228600"/>
            <a:ext cx="7772400" cy="1143000"/>
          </a:xfrm>
        </p:spPr>
        <p:txBody>
          <a:bodyPr/>
          <a:lstStyle/>
          <a:p>
            <a:r>
              <a:rPr lang="en-US"/>
              <a:t>D.  Parallel Simulation</a:t>
            </a:r>
          </a:p>
        </p:txBody>
      </p:sp>
      <p:sp>
        <p:nvSpPr>
          <p:cNvPr id="18435" name="Rectangle 3"/>
          <p:cNvSpPr>
            <a:spLocks noGrp="1" noChangeArrowheads="1"/>
          </p:cNvSpPr>
          <p:nvPr>
            <p:ph type="subTitle" idx="1"/>
          </p:nvPr>
        </p:nvSpPr>
        <p:spPr>
          <a:xfrm>
            <a:off x="457200" y="1371600"/>
            <a:ext cx="8305800" cy="4419600"/>
          </a:xfrm>
        </p:spPr>
        <p:txBody>
          <a:bodyPr/>
          <a:lstStyle/>
          <a:p>
            <a:r>
              <a:rPr lang="en-US"/>
              <a:t>The test data and ITF methods both process test data through real programs.  With parallel simulation, the auditor processes real client data on an audit program similar to some aspect of the client’s program.  The auditor compares the results of this processing with the results of the processing done by the client’s program.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outVertical)">
                                      <p:cBhvr>
                                        <p:cTn id="7" dur="500"/>
                                        <p:tgtEl>
                                          <p:spTgt spid="18434"/>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animEffect transition="in" filter="box(out)">
                                      <p:cBhvr>
                                        <p:cTn id="11"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81200" y="228600"/>
            <a:ext cx="4419600" cy="641350"/>
          </a:xfrm>
          <a:prstGeom prst="rect">
            <a:avLst/>
          </a:prstGeom>
          <a:noFill/>
          <a:ln w="9525">
            <a:noFill/>
            <a:miter lim="800000"/>
            <a:headEnd/>
            <a:tailEnd/>
          </a:ln>
          <a:effectLst/>
        </p:spPr>
        <p:txBody>
          <a:bodyPr>
            <a:spAutoFit/>
          </a:bodyPr>
          <a:lstStyle/>
          <a:p>
            <a:pPr algn="ctr"/>
            <a:r>
              <a:rPr lang="en-US" sz="3600"/>
              <a:t> Learning Goals</a:t>
            </a:r>
          </a:p>
        </p:txBody>
      </p:sp>
      <p:sp>
        <p:nvSpPr>
          <p:cNvPr id="4099" name="Line 3"/>
          <p:cNvSpPr>
            <a:spLocks noChangeShapeType="1"/>
          </p:cNvSpPr>
          <p:nvPr/>
        </p:nvSpPr>
        <p:spPr bwMode="auto">
          <a:xfrm>
            <a:off x="0" y="990600"/>
            <a:ext cx="9144000" cy="0"/>
          </a:xfrm>
          <a:prstGeom prst="line">
            <a:avLst/>
          </a:prstGeom>
          <a:noFill/>
          <a:ln w="57150">
            <a:solidFill>
              <a:schemeClr val="tx1"/>
            </a:solidFill>
            <a:miter lim="800000"/>
            <a:headEnd/>
            <a:tailEnd/>
          </a:ln>
          <a:effectLst/>
        </p:spPr>
        <p:txBody>
          <a:bodyPr wrap="none"/>
          <a:lstStyle/>
          <a:p>
            <a:endParaRPr lang="en-US"/>
          </a:p>
        </p:txBody>
      </p:sp>
      <p:sp>
        <p:nvSpPr>
          <p:cNvPr id="4101"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4102"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4104" name="Rectangle 8"/>
          <p:cNvSpPr>
            <a:spLocks noChangeArrowheads="1"/>
          </p:cNvSpPr>
          <p:nvPr/>
        </p:nvSpPr>
        <p:spPr bwMode="auto">
          <a:xfrm>
            <a:off x="1371600" y="1295400"/>
            <a:ext cx="7315200" cy="3743325"/>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a:t> Why controls are necessary in Information systems</a:t>
            </a:r>
          </a:p>
          <a:p>
            <a:pPr>
              <a:spcBef>
                <a:spcPct val="50000"/>
              </a:spcBef>
              <a:buFont typeface="Wingdings" pitchFamily="2" charset="2"/>
              <a:buChar char="§"/>
            </a:pPr>
            <a:r>
              <a:rPr lang="en-US"/>
              <a:t> Methods of controlling Information systems</a:t>
            </a:r>
          </a:p>
          <a:p>
            <a:pPr>
              <a:spcBef>
                <a:spcPct val="50000"/>
              </a:spcBef>
              <a:buFont typeface="Wingdings" pitchFamily="2" charset="2"/>
              <a:buChar char="§"/>
            </a:pPr>
            <a:r>
              <a:rPr lang="en-US"/>
              <a:t> How controls are introduced in Information systems</a:t>
            </a:r>
          </a:p>
          <a:p>
            <a:pPr>
              <a:spcBef>
                <a:spcPct val="50000"/>
              </a:spcBef>
              <a:buFont typeface="Wingdings" pitchFamily="2" charset="2"/>
              <a:buChar char="§"/>
            </a:pPr>
            <a:r>
              <a:rPr lang="en-US"/>
              <a:t> Why Information systems need auditing</a:t>
            </a:r>
          </a:p>
          <a:p>
            <a:pPr>
              <a:spcBef>
                <a:spcPct val="50000"/>
              </a:spcBef>
              <a:buFont typeface="Wingdings" pitchFamily="2" charset="2"/>
              <a:buChar char="§"/>
            </a:pPr>
            <a:r>
              <a:rPr lang="en-US"/>
              <a:t> How are systems audited</a:t>
            </a:r>
          </a:p>
          <a:p>
            <a:pPr>
              <a:spcBef>
                <a:spcPct val="50000"/>
              </a:spcBef>
              <a:buFont typeface="Wingdings" pitchFamily="2" charset="2"/>
              <a:buChar char="§"/>
            </a:pPr>
            <a:r>
              <a:rPr lang="en-US"/>
              <a:t> The methods used to test Information systems</a:t>
            </a:r>
          </a:p>
          <a:p>
            <a:pPr>
              <a:spcBef>
                <a:spcPct val="50000"/>
              </a:spcBef>
              <a:buFont typeface="Wingdings" pitchFamily="2" charset="2"/>
              <a:buChar char="§"/>
            </a:pPr>
            <a:r>
              <a:rPr lang="en-US"/>
              <a:t> How the security of an Information system is ensured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Illustration of Parallel Simulation</a:t>
            </a:r>
          </a:p>
        </p:txBody>
      </p:sp>
      <p:sp>
        <p:nvSpPr>
          <p:cNvPr id="32771" name="Text Box 3"/>
          <p:cNvSpPr txBox="1">
            <a:spLocks noChangeArrowheads="1"/>
          </p:cNvSpPr>
          <p:nvPr/>
        </p:nvSpPr>
        <p:spPr bwMode="auto">
          <a:xfrm>
            <a:off x="457200" y="1600200"/>
            <a:ext cx="4114800" cy="457200"/>
          </a:xfrm>
          <a:prstGeom prst="rect">
            <a:avLst/>
          </a:prstGeom>
          <a:noFill/>
          <a:ln w="9525">
            <a:noFill/>
            <a:miter lim="800000"/>
            <a:headEnd/>
            <a:tailEnd/>
          </a:ln>
          <a:effectLst/>
        </p:spPr>
        <p:txBody>
          <a:bodyPr>
            <a:spAutoFit/>
          </a:bodyPr>
          <a:lstStyle/>
          <a:p>
            <a:pPr algn="ctr">
              <a:spcBef>
                <a:spcPct val="50000"/>
              </a:spcBef>
            </a:pPr>
            <a:r>
              <a:rPr lang="en-US"/>
              <a:t>Computer Operations</a:t>
            </a:r>
          </a:p>
        </p:txBody>
      </p:sp>
      <p:sp>
        <p:nvSpPr>
          <p:cNvPr id="32772" name="Text Box 4"/>
          <p:cNvSpPr txBox="1">
            <a:spLocks noChangeArrowheads="1"/>
          </p:cNvSpPr>
          <p:nvPr/>
        </p:nvSpPr>
        <p:spPr bwMode="auto">
          <a:xfrm>
            <a:off x="5334000" y="1600200"/>
            <a:ext cx="3429000" cy="457200"/>
          </a:xfrm>
          <a:prstGeom prst="rect">
            <a:avLst/>
          </a:prstGeom>
          <a:noFill/>
          <a:ln w="9525">
            <a:noFill/>
            <a:miter lim="800000"/>
            <a:headEnd/>
            <a:tailEnd/>
          </a:ln>
          <a:effectLst/>
        </p:spPr>
        <p:txBody>
          <a:bodyPr>
            <a:spAutoFit/>
          </a:bodyPr>
          <a:lstStyle/>
          <a:p>
            <a:pPr algn="ctr">
              <a:spcBef>
                <a:spcPct val="50000"/>
              </a:spcBef>
            </a:pPr>
            <a:r>
              <a:rPr lang="en-US"/>
              <a:t>Auditors</a:t>
            </a:r>
          </a:p>
        </p:txBody>
      </p:sp>
      <p:sp>
        <p:nvSpPr>
          <p:cNvPr id="32773" name="AutoShape 5"/>
          <p:cNvSpPr>
            <a:spLocks noChangeArrowheads="1"/>
          </p:cNvSpPr>
          <p:nvPr/>
        </p:nvSpPr>
        <p:spPr bwMode="auto">
          <a:xfrm>
            <a:off x="3429000" y="2133600"/>
            <a:ext cx="2286000" cy="1066800"/>
          </a:xfrm>
          <a:prstGeom prst="flowChartInputOutpu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Actual</a:t>
            </a:r>
          </a:p>
          <a:p>
            <a:pPr algn="ctr"/>
            <a:r>
              <a:rPr lang="en-US"/>
              <a:t>Transactions</a:t>
            </a:r>
          </a:p>
        </p:txBody>
      </p:sp>
      <p:sp>
        <p:nvSpPr>
          <p:cNvPr id="32774" name="AutoShape 6"/>
          <p:cNvSpPr>
            <a:spLocks noChangeArrowheads="1"/>
          </p:cNvSpPr>
          <p:nvPr/>
        </p:nvSpPr>
        <p:spPr bwMode="auto">
          <a:xfrm>
            <a:off x="838200" y="3352800"/>
            <a:ext cx="1828800" cy="1143000"/>
          </a:xfrm>
          <a:prstGeom prst="flowChartProcess">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Computer</a:t>
            </a:r>
          </a:p>
          <a:p>
            <a:pPr algn="ctr"/>
            <a:r>
              <a:rPr lang="en-US"/>
              <a:t>Application</a:t>
            </a:r>
          </a:p>
          <a:p>
            <a:pPr algn="ctr"/>
            <a:r>
              <a:rPr lang="en-US"/>
              <a:t>System</a:t>
            </a:r>
          </a:p>
        </p:txBody>
      </p:sp>
      <p:sp>
        <p:nvSpPr>
          <p:cNvPr id="32775" name="AutoShape 7"/>
          <p:cNvSpPr>
            <a:spLocks noChangeArrowheads="1"/>
          </p:cNvSpPr>
          <p:nvPr/>
        </p:nvSpPr>
        <p:spPr bwMode="auto">
          <a:xfrm>
            <a:off x="6248400" y="3429000"/>
            <a:ext cx="1828800" cy="1143000"/>
          </a:xfrm>
          <a:prstGeom prst="flowChartProcess">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Auditor’s</a:t>
            </a:r>
          </a:p>
          <a:p>
            <a:pPr algn="ctr"/>
            <a:r>
              <a:rPr lang="en-US"/>
              <a:t>Simulation</a:t>
            </a:r>
          </a:p>
          <a:p>
            <a:pPr algn="ctr"/>
            <a:r>
              <a:rPr lang="en-US"/>
              <a:t>Program</a:t>
            </a:r>
          </a:p>
        </p:txBody>
      </p:sp>
      <p:sp>
        <p:nvSpPr>
          <p:cNvPr id="32776" name="Line 8"/>
          <p:cNvSpPr>
            <a:spLocks noChangeShapeType="1"/>
          </p:cNvSpPr>
          <p:nvPr/>
        </p:nvSpPr>
        <p:spPr bwMode="auto">
          <a:xfrm flipH="1">
            <a:off x="1828800" y="2667000"/>
            <a:ext cx="1828800" cy="0"/>
          </a:xfrm>
          <a:prstGeom prst="line">
            <a:avLst/>
          </a:prstGeom>
          <a:noFill/>
          <a:ln w="9525">
            <a:solidFill>
              <a:schemeClr val="tx1"/>
            </a:solidFill>
            <a:round/>
            <a:headEnd/>
            <a:tailEnd/>
          </a:ln>
          <a:effectLst/>
        </p:spPr>
        <p:txBody>
          <a:bodyPr/>
          <a:lstStyle/>
          <a:p>
            <a:endParaRPr lang="en-US"/>
          </a:p>
        </p:txBody>
      </p:sp>
      <p:sp>
        <p:nvSpPr>
          <p:cNvPr id="32777" name="Line 9"/>
          <p:cNvSpPr>
            <a:spLocks noChangeShapeType="1"/>
          </p:cNvSpPr>
          <p:nvPr/>
        </p:nvSpPr>
        <p:spPr bwMode="auto">
          <a:xfrm>
            <a:off x="1828800" y="2667000"/>
            <a:ext cx="0" cy="685800"/>
          </a:xfrm>
          <a:prstGeom prst="line">
            <a:avLst/>
          </a:prstGeom>
          <a:noFill/>
          <a:ln w="9525">
            <a:solidFill>
              <a:schemeClr val="tx1"/>
            </a:solidFill>
            <a:round/>
            <a:headEnd/>
            <a:tailEnd type="triangle" w="med" len="med"/>
          </a:ln>
          <a:effectLst/>
        </p:spPr>
        <p:txBody>
          <a:bodyPr/>
          <a:lstStyle/>
          <a:p>
            <a:endParaRPr lang="en-US"/>
          </a:p>
        </p:txBody>
      </p:sp>
      <p:sp>
        <p:nvSpPr>
          <p:cNvPr id="32778" name="Line 10"/>
          <p:cNvSpPr>
            <a:spLocks noChangeShapeType="1"/>
          </p:cNvSpPr>
          <p:nvPr/>
        </p:nvSpPr>
        <p:spPr bwMode="auto">
          <a:xfrm>
            <a:off x="5486400" y="2743200"/>
            <a:ext cx="1752600" cy="0"/>
          </a:xfrm>
          <a:prstGeom prst="line">
            <a:avLst/>
          </a:prstGeom>
          <a:noFill/>
          <a:ln w="9525">
            <a:solidFill>
              <a:schemeClr val="tx1"/>
            </a:solidFill>
            <a:round/>
            <a:headEnd/>
            <a:tailEnd/>
          </a:ln>
          <a:effectLst/>
        </p:spPr>
        <p:txBody>
          <a:bodyPr/>
          <a:lstStyle/>
          <a:p>
            <a:endParaRPr lang="en-US"/>
          </a:p>
        </p:txBody>
      </p:sp>
      <p:sp>
        <p:nvSpPr>
          <p:cNvPr id="32779" name="Line 11"/>
          <p:cNvSpPr>
            <a:spLocks noChangeShapeType="1"/>
          </p:cNvSpPr>
          <p:nvPr/>
        </p:nvSpPr>
        <p:spPr bwMode="auto">
          <a:xfrm>
            <a:off x="7239000" y="2743200"/>
            <a:ext cx="0" cy="685800"/>
          </a:xfrm>
          <a:prstGeom prst="line">
            <a:avLst/>
          </a:prstGeom>
          <a:noFill/>
          <a:ln w="9525">
            <a:solidFill>
              <a:schemeClr val="tx1"/>
            </a:solidFill>
            <a:round/>
            <a:headEnd/>
            <a:tailEnd type="triangle" w="med" len="med"/>
          </a:ln>
          <a:effectLst/>
        </p:spPr>
        <p:txBody>
          <a:bodyPr/>
          <a:lstStyle/>
          <a:p>
            <a:endParaRPr lang="en-US"/>
          </a:p>
        </p:txBody>
      </p:sp>
      <p:sp>
        <p:nvSpPr>
          <p:cNvPr id="32780" name="AutoShape 12"/>
          <p:cNvSpPr>
            <a:spLocks noChangeArrowheads="1"/>
          </p:cNvSpPr>
          <p:nvPr/>
        </p:nvSpPr>
        <p:spPr bwMode="auto">
          <a:xfrm>
            <a:off x="838200" y="5181600"/>
            <a:ext cx="2057400" cy="12192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Actual Client</a:t>
            </a:r>
          </a:p>
          <a:p>
            <a:pPr algn="ctr"/>
            <a:r>
              <a:rPr lang="en-US"/>
              <a:t>Report</a:t>
            </a:r>
          </a:p>
        </p:txBody>
      </p:sp>
      <p:sp>
        <p:nvSpPr>
          <p:cNvPr id="32781" name="AutoShape 13"/>
          <p:cNvSpPr>
            <a:spLocks noChangeArrowheads="1"/>
          </p:cNvSpPr>
          <p:nvPr/>
        </p:nvSpPr>
        <p:spPr bwMode="auto">
          <a:xfrm>
            <a:off x="6172200" y="5181600"/>
            <a:ext cx="2209800" cy="1295400"/>
          </a:xfrm>
          <a:prstGeom prst="flowChartDocument">
            <a:avLst/>
          </a:prstGeom>
          <a:solidFill>
            <a:srgbClr val="66FFFF"/>
          </a:solidFill>
          <a:ln w="9525">
            <a:solidFill>
              <a:schemeClr val="tx1"/>
            </a:solidFill>
            <a:miter lim="800000"/>
            <a:headEnd/>
            <a:tailEnd/>
          </a:ln>
          <a:effectLst>
            <a:outerShdw dist="107763" dir="8100000" algn="ctr" rotWithShape="0">
              <a:schemeClr val="bg2"/>
            </a:outerShdw>
          </a:effectLst>
        </p:spPr>
        <p:txBody>
          <a:bodyPr wrap="none" anchor="ctr"/>
          <a:lstStyle/>
          <a:p>
            <a:pPr algn="ctr"/>
            <a:r>
              <a:rPr lang="en-US"/>
              <a:t>Auditor </a:t>
            </a:r>
          </a:p>
          <a:p>
            <a:pPr algn="ctr"/>
            <a:r>
              <a:rPr lang="en-US"/>
              <a:t>Simulation</a:t>
            </a:r>
          </a:p>
          <a:p>
            <a:pPr algn="ctr"/>
            <a:r>
              <a:rPr lang="en-US"/>
              <a:t>Report</a:t>
            </a:r>
          </a:p>
        </p:txBody>
      </p:sp>
      <p:sp>
        <p:nvSpPr>
          <p:cNvPr id="32782" name="Line 14"/>
          <p:cNvSpPr>
            <a:spLocks noChangeShapeType="1"/>
          </p:cNvSpPr>
          <p:nvPr/>
        </p:nvSpPr>
        <p:spPr bwMode="auto">
          <a:xfrm>
            <a:off x="1752600" y="4572000"/>
            <a:ext cx="0" cy="609600"/>
          </a:xfrm>
          <a:prstGeom prst="line">
            <a:avLst/>
          </a:prstGeom>
          <a:noFill/>
          <a:ln w="9525">
            <a:solidFill>
              <a:schemeClr val="tx1"/>
            </a:solidFill>
            <a:round/>
            <a:headEnd/>
            <a:tailEnd type="triangle" w="med" len="med"/>
          </a:ln>
          <a:effectLst/>
        </p:spPr>
        <p:txBody>
          <a:bodyPr/>
          <a:lstStyle/>
          <a:p>
            <a:endParaRPr lang="en-US"/>
          </a:p>
        </p:txBody>
      </p:sp>
      <p:sp>
        <p:nvSpPr>
          <p:cNvPr id="32783" name="Line 15"/>
          <p:cNvSpPr>
            <a:spLocks noChangeShapeType="1"/>
          </p:cNvSpPr>
          <p:nvPr/>
        </p:nvSpPr>
        <p:spPr bwMode="auto">
          <a:xfrm>
            <a:off x="7162800" y="4648200"/>
            <a:ext cx="0" cy="457200"/>
          </a:xfrm>
          <a:prstGeom prst="line">
            <a:avLst/>
          </a:prstGeom>
          <a:noFill/>
          <a:ln w="9525">
            <a:solidFill>
              <a:schemeClr val="tx1"/>
            </a:solidFill>
            <a:round/>
            <a:headEnd/>
            <a:tailEnd type="triangle" w="med" len="med"/>
          </a:ln>
          <a:effectLst/>
        </p:spPr>
        <p:txBody>
          <a:bodyPr/>
          <a:lstStyle/>
          <a:p>
            <a:endParaRPr lang="en-US"/>
          </a:p>
        </p:txBody>
      </p:sp>
      <p:sp>
        <p:nvSpPr>
          <p:cNvPr id="32784" name="Line 16"/>
          <p:cNvSpPr>
            <a:spLocks noChangeShapeType="1"/>
          </p:cNvSpPr>
          <p:nvPr/>
        </p:nvSpPr>
        <p:spPr bwMode="auto">
          <a:xfrm>
            <a:off x="4419600" y="5791200"/>
            <a:ext cx="1676400" cy="0"/>
          </a:xfrm>
          <a:prstGeom prst="line">
            <a:avLst/>
          </a:prstGeom>
          <a:noFill/>
          <a:ln w="9525">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H="1">
            <a:off x="2895600" y="5791200"/>
            <a:ext cx="1524000" cy="0"/>
          </a:xfrm>
          <a:prstGeom prst="line">
            <a:avLst/>
          </a:prstGeom>
          <a:noFill/>
          <a:ln w="9525">
            <a:solidFill>
              <a:schemeClr val="tx1"/>
            </a:solidFill>
            <a:round/>
            <a:headEnd/>
            <a:tailEnd type="triangle" w="med" len="med"/>
          </a:ln>
          <a:effectLst/>
        </p:spPr>
        <p:txBody>
          <a:bodyPr/>
          <a:lstStyle/>
          <a:p>
            <a:endParaRPr lang="en-US"/>
          </a:p>
        </p:txBody>
      </p:sp>
      <p:sp>
        <p:nvSpPr>
          <p:cNvPr id="32786" name="Text Box 18"/>
          <p:cNvSpPr txBox="1">
            <a:spLocks noChangeArrowheads="1"/>
          </p:cNvSpPr>
          <p:nvPr/>
        </p:nvSpPr>
        <p:spPr bwMode="auto">
          <a:xfrm>
            <a:off x="3200400" y="5181600"/>
            <a:ext cx="2667000" cy="457200"/>
          </a:xfrm>
          <a:prstGeom prst="rect">
            <a:avLst/>
          </a:prstGeom>
          <a:noFill/>
          <a:ln w="9525">
            <a:noFill/>
            <a:miter lim="800000"/>
            <a:headEnd/>
            <a:tailEnd/>
          </a:ln>
          <a:effectLst/>
        </p:spPr>
        <p:txBody>
          <a:bodyPr>
            <a:spAutoFit/>
          </a:bodyPr>
          <a:lstStyle/>
          <a:p>
            <a:pPr algn="ctr">
              <a:spcBef>
                <a:spcPct val="50000"/>
              </a:spcBef>
            </a:pPr>
            <a:r>
              <a:rPr lang="en-US"/>
              <a:t>Auditor Compares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arn(outVertical)">
                                      <p:cBhvr>
                                        <p:cTn id="7" dur="500"/>
                                        <p:tgtEl>
                                          <p:spTgt spid="3277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771"/>
                                        </p:tgtEl>
                                        <p:attrNameLst>
                                          <p:attrName>style.visibility</p:attrName>
                                        </p:attrNameLst>
                                      </p:cBhvr>
                                      <p:to>
                                        <p:strVal val="visible"/>
                                      </p:to>
                                    </p:set>
                                    <p:animEffect transition="in" filter="dissolve">
                                      <p:cBhvr>
                                        <p:cTn id="11" dur="500"/>
                                        <p:tgtEl>
                                          <p:spTgt spid="3277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772"/>
                                        </p:tgtEl>
                                        <p:attrNameLst>
                                          <p:attrName>style.visibility</p:attrName>
                                        </p:attrNameLst>
                                      </p:cBhvr>
                                      <p:to>
                                        <p:strVal val="visible"/>
                                      </p:to>
                                    </p:set>
                                    <p:animEffect transition="in" filter="dissolve">
                                      <p:cBhvr>
                                        <p:cTn id="15" dur="500"/>
                                        <p:tgtEl>
                                          <p:spTgt spid="3277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2773"/>
                                        </p:tgtEl>
                                        <p:attrNameLst>
                                          <p:attrName>style.visibility</p:attrName>
                                        </p:attrNameLst>
                                      </p:cBhvr>
                                      <p:to>
                                        <p:strVal val="visible"/>
                                      </p:to>
                                    </p:set>
                                    <p:animEffect transition="in" filter="dissolve">
                                      <p:cBhvr>
                                        <p:cTn id="19" dur="500"/>
                                        <p:tgtEl>
                                          <p:spTgt spid="3277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778"/>
                                        </p:tgtEl>
                                        <p:attrNameLst>
                                          <p:attrName>style.visibility</p:attrName>
                                        </p:attrNameLst>
                                      </p:cBhvr>
                                      <p:to>
                                        <p:strVal val="visible"/>
                                      </p:to>
                                    </p:set>
                                    <p:animEffect transition="in" filter="dissolve">
                                      <p:cBhvr>
                                        <p:cTn id="23" dur="500"/>
                                        <p:tgtEl>
                                          <p:spTgt spid="3277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2779"/>
                                        </p:tgtEl>
                                        <p:attrNameLst>
                                          <p:attrName>style.visibility</p:attrName>
                                        </p:attrNameLst>
                                      </p:cBhvr>
                                      <p:to>
                                        <p:strVal val="visible"/>
                                      </p:to>
                                    </p:set>
                                    <p:animEffect transition="in" filter="dissolve">
                                      <p:cBhvr>
                                        <p:cTn id="27" dur="500"/>
                                        <p:tgtEl>
                                          <p:spTgt spid="3277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2775"/>
                                        </p:tgtEl>
                                        <p:attrNameLst>
                                          <p:attrName>style.visibility</p:attrName>
                                        </p:attrNameLst>
                                      </p:cBhvr>
                                      <p:to>
                                        <p:strVal val="visible"/>
                                      </p:to>
                                    </p:set>
                                    <p:animEffect transition="in" filter="dissolve">
                                      <p:cBhvr>
                                        <p:cTn id="31" dur="500"/>
                                        <p:tgtEl>
                                          <p:spTgt spid="32775"/>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2783"/>
                                        </p:tgtEl>
                                        <p:attrNameLst>
                                          <p:attrName>style.visibility</p:attrName>
                                        </p:attrNameLst>
                                      </p:cBhvr>
                                      <p:to>
                                        <p:strVal val="visible"/>
                                      </p:to>
                                    </p:set>
                                    <p:animEffect transition="in" filter="dissolve">
                                      <p:cBhvr>
                                        <p:cTn id="35" dur="500"/>
                                        <p:tgtEl>
                                          <p:spTgt spid="3278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2781"/>
                                        </p:tgtEl>
                                        <p:attrNameLst>
                                          <p:attrName>style.visibility</p:attrName>
                                        </p:attrNameLst>
                                      </p:cBhvr>
                                      <p:to>
                                        <p:strVal val="visible"/>
                                      </p:to>
                                    </p:set>
                                    <p:animEffect transition="in" filter="dissolve">
                                      <p:cBhvr>
                                        <p:cTn id="39" dur="500"/>
                                        <p:tgtEl>
                                          <p:spTgt spid="32781"/>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2776"/>
                                        </p:tgtEl>
                                        <p:attrNameLst>
                                          <p:attrName>style.visibility</p:attrName>
                                        </p:attrNameLst>
                                      </p:cBhvr>
                                      <p:to>
                                        <p:strVal val="visible"/>
                                      </p:to>
                                    </p:set>
                                    <p:animEffect transition="in" filter="dissolve">
                                      <p:cBhvr>
                                        <p:cTn id="43" dur="500"/>
                                        <p:tgtEl>
                                          <p:spTgt spid="32776"/>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32777"/>
                                        </p:tgtEl>
                                        <p:attrNameLst>
                                          <p:attrName>style.visibility</p:attrName>
                                        </p:attrNameLst>
                                      </p:cBhvr>
                                      <p:to>
                                        <p:strVal val="visible"/>
                                      </p:to>
                                    </p:set>
                                    <p:animEffect transition="in" filter="dissolve">
                                      <p:cBhvr>
                                        <p:cTn id="47" dur="500"/>
                                        <p:tgtEl>
                                          <p:spTgt spid="32777"/>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2774"/>
                                        </p:tgtEl>
                                        <p:attrNameLst>
                                          <p:attrName>style.visibility</p:attrName>
                                        </p:attrNameLst>
                                      </p:cBhvr>
                                      <p:to>
                                        <p:strVal val="visible"/>
                                      </p:to>
                                    </p:set>
                                    <p:animEffect transition="in" filter="dissolve">
                                      <p:cBhvr>
                                        <p:cTn id="51" dur="500"/>
                                        <p:tgtEl>
                                          <p:spTgt spid="32774"/>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32782"/>
                                        </p:tgtEl>
                                        <p:attrNameLst>
                                          <p:attrName>style.visibility</p:attrName>
                                        </p:attrNameLst>
                                      </p:cBhvr>
                                      <p:to>
                                        <p:strVal val="visible"/>
                                      </p:to>
                                    </p:set>
                                    <p:animEffect transition="in" filter="dissolve">
                                      <p:cBhvr>
                                        <p:cTn id="55" dur="500"/>
                                        <p:tgtEl>
                                          <p:spTgt spid="32782"/>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32780"/>
                                        </p:tgtEl>
                                        <p:attrNameLst>
                                          <p:attrName>style.visibility</p:attrName>
                                        </p:attrNameLst>
                                      </p:cBhvr>
                                      <p:to>
                                        <p:strVal val="visible"/>
                                      </p:to>
                                    </p:set>
                                    <p:animEffect transition="in" filter="dissolve">
                                      <p:cBhvr>
                                        <p:cTn id="59" dur="500"/>
                                        <p:tgtEl>
                                          <p:spTgt spid="32780"/>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32784"/>
                                        </p:tgtEl>
                                        <p:attrNameLst>
                                          <p:attrName>style.visibility</p:attrName>
                                        </p:attrNameLst>
                                      </p:cBhvr>
                                      <p:to>
                                        <p:strVal val="visible"/>
                                      </p:to>
                                    </p:set>
                                    <p:animEffect transition="in" filter="dissolve">
                                      <p:cBhvr>
                                        <p:cTn id="63" dur="500"/>
                                        <p:tgtEl>
                                          <p:spTgt spid="32784"/>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32785"/>
                                        </p:tgtEl>
                                        <p:attrNameLst>
                                          <p:attrName>style.visibility</p:attrName>
                                        </p:attrNameLst>
                                      </p:cBhvr>
                                      <p:to>
                                        <p:strVal val="visible"/>
                                      </p:to>
                                    </p:set>
                                    <p:animEffect transition="in" filter="dissolve">
                                      <p:cBhvr>
                                        <p:cTn id="67" dur="500"/>
                                        <p:tgtEl>
                                          <p:spTgt spid="32785"/>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32786"/>
                                        </p:tgtEl>
                                        <p:attrNameLst>
                                          <p:attrName>style.visibility</p:attrName>
                                        </p:attrNameLst>
                                      </p:cBhvr>
                                      <p:to>
                                        <p:strVal val="visible"/>
                                      </p:to>
                                    </p:set>
                                    <p:animEffect transition="in" filter="dissolve">
                                      <p:cBhvr>
                                        <p:cTn id="71" dur="500"/>
                                        <p:tgtEl>
                                          <p:spTgt spid="3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2" grpId="0" autoUpdateAnimBg="0"/>
      <p:bldP spid="32773" grpId="0" animBg="1" autoUpdateAnimBg="0"/>
      <p:bldP spid="32774" grpId="0" animBg="1" autoUpdateAnimBg="0"/>
      <p:bldP spid="32775" grpId="0" animBg="1" autoUpdateAnimBg="0"/>
      <p:bldP spid="32776" grpId="0" animBg="1"/>
      <p:bldP spid="32777" grpId="0" animBg="1"/>
      <p:bldP spid="32778" grpId="0" animBg="1"/>
      <p:bldP spid="32779" grpId="0" animBg="1"/>
      <p:bldP spid="32780" grpId="0" animBg="1" autoUpdateAnimBg="0"/>
      <p:bldP spid="32781" grpId="0" animBg="1" autoUpdateAnimBg="0"/>
      <p:bldP spid="32782" grpId="0" animBg="1"/>
      <p:bldP spid="32783" grpId="0" animBg="1"/>
      <p:bldP spid="32784" grpId="0" animBg="1"/>
      <p:bldP spid="32785" grpId="0" animBg="1"/>
      <p:bldP spid="3278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533400" y="381000"/>
            <a:ext cx="7772400" cy="1143000"/>
          </a:xfrm>
        </p:spPr>
        <p:txBody>
          <a:bodyPr/>
          <a:lstStyle/>
          <a:p>
            <a:r>
              <a:rPr lang="en-US"/>
              <a:t>E.  Audit Software</a:t>
            </a:r>
          </a:p>
        </p:txBody>
      </p:sp>
      <p:sp>
        <p:nvSpPr>
          <p:cNvPr id="20483" name="Rectangle 3"/>
          <p:cNvSpPr>
            <a:spLocks noGrp="1" noChangeArrowheads="1"/>
          </p:cNvSpPr>
          <p:nvPr>
            <p:ph type="subTitle" idx="1"/>
          </p:nvPr>
        </p:nvSpPr>
        <p:spPr>
          <a:xfrm>
            <a:off x="457200" y="1447800"/>
            <a:ext cx="8153400" cy="5105400"/>
          </a:xfrm>
        </p:spPr>
        <p:txBody>
          <a:bodyPr/>
          <a:lstStyle/>
          <a:p>
            <a:pPr marL="609600" indent="-609600" algn="l"/>
            <a:r>
              <a:rPr lang="en-US"/>
              <a:t>Computer programs that permit computers to be used as auditing tools include:</a:t>
            </a:r>
          </a:p>
          <a:p>
            <a:pPr marL="609600" indent="-609600" algn="l"/>
            <a:r>
              <a:rPr lang="en-US"/>
              <a:t>1.   Generalized audit software</a:t>
            </a:r>
          </a:p>
          <a:p>
            <a:pPr marL="609600" indent="-609600" algn="l"/>
            <a:r>
              <a:rPr lang="en-US"/>
              <a:t>	Perform tasks such as selecting sample data from file, checking computations, and searching files for unusual items.</a:t>
            </a:r>
          </a:p>
          <a:p>
            <a:pPr marL="609600" indent="-609600" algn="l"/>
            <a:r>
              <a:rPr lang="en-US"/>
              <a:t>2.   P.C. Software</a:t>
            </a:r>
          </a:p>
          <a:p>
            <a:pPr marL="609600" indent="-609600" algn="l"/>
            <a:r>
              <a:rPr lang="en-US"/>
              <a:t>      Allows auditors to analyze data from notebook computers in the field.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outVertical)">
                                      <p:cBhvr>
                                        <p:cTn id="7" dur="500"/>
                                        <p:tgtEl>
                                          <p:spTgt spid="2048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483">
                                            <p:txEl>
                                              <p:pRg st="0" end="0"/>
                                            </p:txEl>
                                          </p:spTgt>
                                        </p:tgtEl>
                                        <p:attrNameLst>
                                          <p:attrName>style.visibility</p:attrName>
                                        </p:attrNameLst>
                                      </p:cBhvr>
                                      <p:to>
                                        <p:strVal val="visible"/>
                                      </p:to>
                                    </p:set>
                                    <p:anim calcmode="lin" valueType="num">
                                      <p:cBhvr additive="base">
                                        <p:cTn id="11"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0483">
                                            <p:txEl>
                                              <p:pRg st="1" end="1"/>
                                            </p:txEl>
                                          </p:spTgt>
                                        </p:tgtEl>
                                        <p:attrNameLst>
                                          <p:attrName>style.visibility</p:attrName>
                                        </p:attrNameLst>
                                      </p:cBhvr>
                                      <p:to>
                                        <p:strVal val="visible"/>
                                      </p:to>
                                    </p:set>
                                    <p:anim calcmode="lin" valueType="num">
                                      <p:cBhvr additive="base">
                                        <p:cTn id="16"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0483">
                                            <p:txEl>
                                              <p:pRg st="2" end="2"/>
                                            </p:txEl>
                                          </p:spTgt>
                                        </p:tgtEl>
                                        <p:attrNameLst>
                                          <p:attrName>style.visibility</p:attrName>
                                        </p:attrNameLst>
                                      </p:cBhvr>
                                      <p:to>
                                        <p:strVal val="visible"/>
                                      </p:to>
                                    </p:set>
                                    <p:anim calcmode="lin" valueType="num">
                                      <p:cBhvr additive="base">
                                        <p:cTn id="2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0483">
                                            <p:txEl>
                                              <p:pRg st="3" end="3"/>
                                            </p:txEl>
                                          </p:spTgt>
                                        </p:tgtEl>
                                        <p:attrNameLst>
                                          <p:attrName>style.visibility</p:attrName>
                                        </p:attrNameLst>
                                      </p:cBhvr>
                                      <p:to>
                                        <p:strVal val="visible"/>
                                      </p:to>
                                    </p:set>
                                    <p:anim calcmode="lin" valueType="num">
                                      <p:cBhvr additive="base">
                                        <p:cTn id="26"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additive="base">
                                        <p:cTn id="3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09600" y="0"/>
            <a:ext cx="7772400" cy="1143000"/>
          </a:xfrm>
        </p:spPr>
        <p:txBody>
          <a:bodyPr/>
          <a:lstStyle/>
          <a:p>
            <a:r>
              <a:rPr lang="en-US"/>
              <a:t>F.  Embedded Audit Routines</a:t>
            </a:r>
          </a:p>
        </p:txBody>
      </p:sp>
      <p:sp>
        <p:nvSpPr>
          <p:cNvPr id="21507" name="Rectangle 3"/>
          <p:cNvSpPr>
            <a:spLocks noGrp="1" noChangeArrowheads="1"/>
          </p:cNvSpPr>
          <p:nvPr>
            <p:ph type="subTitle" idx="1"/>
          </p:nvPr>
        </p:nvSpPr>
        <p:spPr>
          <a:xfrm>
            <a:off x="381000" y="914400"/>
            <a:ext cx="8305800" cy="5943600"/>
          </a:xfrm>
        </p:spPr>
        <p:txBody>
          <a:bodyPr/>
          <a:lstStyle/>
          <a:p>
            <a:pPr marL="609600" indent="-609600" algn="l"/>
            <a:r>
              <a:rPr lang="en-US" dirty="0"/>
              <a:t>1.   In-line Code – Application program performs </a:t>
            </a:r>
          </a:p>
          <a:p>
            <a:pPr marL="609600" indent="-609600" algn="l"/>
            <a:r>
              <a:rPr lang="en-US" dirty="0"/>
              <a:t>      audit data collection while it processes data for normal production purposes.</a:t>
            </a:r>
          </a:p>
          <a:p>
            <a:pPr marL="609600" indent="-609600" algn="l"/>
            <a:r>
              <a:rPr lang="en-US" dirty="0"/>
              <a:t>2.  System Control Audit</a:t>
            </a:r>
          </a:p>
          <a:p>
            <a:pPr marL="609600" indent="-609600" algn="l"/>
            <a:r>
              <a:rPr lang="en-US" dirty="0"/>
              <a:t>     Review  File (SCARF)– </a:t>
            </a:r>
          </a:p>
          <a:p>
            <a:pPr marL="609600" indent="-609600" algn="l"/>
            <a:r>
              <a:rPr lang="en-US" dirty="0"/>
              <a:t>     Edit tests for audit</a:t>
            </a:r>
          </a:p>
          <a:p>
            <a:pPr marL="609600" indent="-609600" algn="l"/>
            <a:r>
              <a:rPr lang="en-US" dirty="0"/>
              <a:t>     transaction analysis are </a:t>
            </a:r>
          </a:p>
          <a:p>
            <a:pPr marL="609600" indent="-609600" algn="l"/>
            <a:r>
              <a:rPr lang="en-US" dirty="0"/>
              <a:t>     included in program.</a:t>
            </a:r>
          </a:p>
          <a:p>
            <a:pPr marL="609600" indent="-609600" algn="l"/>
            <a:r>
              <a:rPr lang="en-US" dirty="0"/>
              <a:t>     Exceptions are written</a:t>
            </a:r>
          </a:p>
          <a:p>
            <a:pPr marL="609600" indent="-609600" algn="l"/>
            <a:r>
              <a:rPr lang="en-US" dirty="0"/>
              <a:t>     to a file for audit review.</a:t>
            </a:r>
          </a:p>
          <a:p>
            <a:pPr marL="609600" indent="-609600" algn="l"/>
            <a:endParaRPr lang="en-US" dirty="0"/>
          </a:p>
        </p:txBody>
      </p:sp>
      <p:pic>
        <p:nvPicPr>
          <p:cNvPr id="21508" name="Picture 4" descr="c:\Program Files\Microsoft Office\Clipart\Pub60Cor\an00965_.wmf"/>
          <p:cNvPicPr>
            <a:picLocks noChangeAspect="1" noChangeArrowheads="1"/>
          </p:cNvPicPr>
          <p:nvPr/>
        </p:nvPicPr>
        <p:blipFill>
          <a:blip r:embed="rId2"/>
          <a:srcRect/>
          <a:stretch>
            <a:fillRect/>
          </a:stretch>
        </p:blipFill>
        <p:spPr bwMode="auto">
          <a:xfrm>
            <a:off x="6096000" y="3962400"/>
            <a:ext cx="1752600" cy="1600200"/>
          </a:xfrm>
          <a:prstGeom prst="rect">
            <a:avLst/>
          </a:prstGeom>
          <a:noFill/>
        </p:spPr>
      </p:pic>
      <p:sp>
        <p:nvSpPr>
          <p:cNvPr id="21511" name="AutoShape 7"/>
          <p:cNvSpPr>
            <a:spLocks noChangeArrowheads="1"/>
          </p:cNvSpPr>
          <p:nvPr/>
        </p:nvSpPr>
        <p:spPr bwMode="auto">
          <a:xfrm>
            <a:off x="5029200" y="3124200"/>
            <a:ext cx="3810000" cy="27432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21512" name="Rectangle 8"/>
          <p:cNvSpPr>
            <a:spLocks noChangeArrowheads="1"/>
          </p:cNvSpPr>
          <p:nvPr/>
        </p:nvSpPr>
        <p:spPr bwMode="auto">
          <a:xfrm>
            <a:off x="5334000" y="3429000"/>
            <a:ext cx="3124200" cy="2209800"/>
          </a:xfrm>
          <a:prstGeom prst="rect">
            <a:avLst/>
          </a:prstGeom>
          <a:noFill/>
          <a:ln w="9525">
            <a:solidFill>
              <a:schemeClr val="tx1"/>
            </a:solidFill>
            <a:miter lim="800000"/>
            <a:headEnd/>
            <a:tailEnd/>
          </a:ln>
          <a:effectLst/>
        </p:spPr>
        <p:txBody>
          <a:bodyPr wrap="none" anchor="ctr"/>
          <a:lstStyle/>
          <a:p>
            <a:endParaRPr lang="en-US"/>
          </a:p>
        </p:txBody>
      </p:sp>
      <p:sp>
        <p:nvSpPr>
          <p:cNvPr id="21513" name="Rectangle 9"/>
          <p:cNvSpPr>
            <a:spLocks noChangeArrowheads="1"/>
          </p:cNvSpPr>
          <p:nvPr/>
        </p:nvSpPr>
        <p:spPr bwMode="auto">
          <a:xfrm>
            <a:off x="5029200" y="6096000"/>
            <a:ext cx="3733800" cy="533400"/>
          </a:xfrm>
          <a:prstGeom prst="rect">
            <a:avLst/>
          </a:prstGeom>
          <a:noFill/>
          <a:ln w="9525">
            <a:solidFill>
              <a:schemeClr val="tx1"/>
            </a:solidFill>
            <a:miter lim="800000"/>
            <a:headEnd/>
            <a:tailEnd/>
          </a:ln>
          <a:effectLst/>
        </p:spPr>
        <p:txBody>
          <a:bodyPr wrap="none" anchor="ctr"/>
          <a:lstStyle/>
          <a:p>
            <a:endParaRPr lang="en-US"/>
          </a:p>
        </p:txBody>
      </p:sp>
      <p:sp>
        <p:nvSpPr>
          <p:cNvPr id="21515" name="AutoShape 11"/>
          <p:cNvSpPr>
            <a:spLocks noChangeArrowheads="1"/>
          </p:cNvSpPr>
          <p:nvPr/>
        </p:nvSpPr>
        <p:spPr bwMode="auto">
          <a:xfrm>
            <a:off x="5181600" y="5867400"/>
            <a:ext cx="3352800" cy="228600"/>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21516" name="Rectangle 12"/>
          <p:cNvSpPr>
            <a:spLocks noChangeArrowheads="1"/>
          </p:cNvSpPr>
          <p:nvPr/>
        </p:nvSpPr>
        <p:spPr bwMode="auto">
          <a:xfrm>
            <a:off x="7924800" y="6248400"/>
            <a:ext cx="60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1519" name="Rectangle 15"/>
          <p:cNvSpPr>
            <a:spLocks noChangeArrowheads="1"/>
          </p:cNvSpPr>
          <p:nvPr/>
        </p:nvSpPr>
        <p:spPr bwMode="auto">
          <a:xfrm>
            <a:off x="7924800" y="5715000"/>
            <a:ext cx="76200" cy="762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1520" name="Text Box 16"/>
          <p:cNvSpPr txBox="1">
            <a:spLocks noChangeArrowheads="1"/>
          </p:cNvSpPr>
          <p:nvPr/>
        </p:nvSpPr>
        <p:spPr bwMode="auto">
          <a:xfrm>
            <a:off x="5791200" y="3505200"/>
            <a:ext cx="2286000" cy="457200"/>
          </a:xfrm>
          <a:prstGeom prst="rect">
            <a:avLst/>
          </a:prstGeom>
          <a:noFill/>
          <a:ln w="9525">
            <a:noFill/>
            <a:miter lim="800000"/>
            <a:headEnd/>
            <a:tailEnd/>
          </a:ln>
          <a:effectLst/>
        </p:spPr>
        <p:txBody>
          <a:bodyPr>
            <a:spAutoFit/>
          </a:bodyPr>
          <a:lstStyle/>
          <a:p>
            <a:pPr algn="ctr">
              <a:spcBef>
                <a:spcPct val="50000"/>
              </a:spcBef>
            </a:pPr>
            <a:r>
              <a:rPr lang="en-US"/>
              <a:t>The Auditor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outVertical)">
                                      <p:cBhvr>
                                        <p:cTn id="7" dur="500"/>
                                        <p:tgtEl>
                                          <p:spTgt spid="2150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13"/>
                                        </p:tgtEl>
                                        <p:attrNameLst>
                                          <p:attrName>style.visibility</p:attrName>
                                        </p:attrNameLst>
                                      </p:cBhvr>
                                      <p:to>
                                        <p:strVal val="visible"/>
                                      </p:to>
                                    </p:set>
                                    <p:animEffect transition="in" filter="dissolve">
                                      <p:cBhvr>
                                        <p:cTn id="11" dur="500"/>
                                        <p:tgtEl>
                                          <p:spTgt spid="215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1516"/>
                                        </p:tgtEl>
                                        <p:attrNameLst>
                                          <p:attrName>style.visibility</p:attrName>
                                        </p:attrNameLst>
                                      </p:cBhvr>
                                      <p:to>
                                        <p:strVal val="visible"/>
                                      </p:to>
                                    </p:set>
                                    <p:animEffect transition="in" filter="dissolve">
                                      <p:cBhvr>
                                        <p:cTn id="15" dur="500"/>
                                        <p:tgtEl>
                                          <p:spTgt spid="2151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1515"/>
                                        </p:tgtEl>
                                        <p:attrNameLst>
                                          <p:attrName>style.visibility</p:attrName>
                                        </p:attrNameLst>
                                      </p:cBhvr>
                                      <p:to>
                                        <p:strVal val="visible"/>
                                      </p:to>
                                    </p:set>
                                    <p:animEffect transition="in" filter="dissolve">
                                      <p:cBhvr>
                                        <p:cTn id="19" dur="500"/>
                                        <p:tgtEl>
                                          <p:spTgt spid="2151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1511"/>
                                        </p:tgtEl>
                                        <p:attrNameLst>
                                          <p:attrName>style.visibility</p:attrName>
                                        </p:attrNameLst>
                                      </p:cBhvr>
                                      <p:to>
                                        <p:strVal val="visible"/>
                                      </p:to>
                                    </p:set>
                                    <p:animEffect transition="in" filter="dissolve">
                                      <p:cBhvr>
                                        <p:cTn id="23" dur="500"/>
                                        <p:tgtEl>
                                          <p:spTgt spid="2151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1512"/>
                                        </p:tgtEl>
                                        <p:attrNameLst>
                                          <p:attrName>style.visibility</p:attrName>
                                        </p:attrNameLst>
                                      </p:cBhvr>
                                      <p:to>
                                        <p:strVal val="visible"/>
                                      </p:to>
                                    </p:set>
                                    <p:animEffect transition="in" filter="dissolve">
                                      <p:cBhvr>
                                        <p:cTn id="27" dur="500"/>
                                        <p:tgtEl>
                                          <p:spTgt spid="21512"/>
                                        </p:tgtEl>
                                      </p:cBhvr>
                                    </p:animEffect>
                                  </p:childTnLst>
                                </p:cTn>
                              </p:par>
                            </p:childTnLst>
                          </p:cTn>
                        </p:par>
                        <p:par>
                          <p:cTn id="28" fill="hold">
                            <p:stCondLst>
                              <p:cond delay="3000"/>
                            </p:stCondLst>
                            <p:childTnLst>
                              <p:par>
                                <p:cTn id="29" presetID="19" presetClass="entr" presetSubtype="10" fill="hold" nodeType="afterEffect">
                                  <p:stCondLst>
                                    <p:cond delay="0"/>
                                  </p:stCondLst>
                                  <p:childTnLst>
                                    <p:set>
                                      <p:cBhvr>
                                        <p:cTn id="30" dur="1" fill="hold">
                                          <p:stCondLst>
                                            <p:cond delay="0"/>
                                          </p:stCondLst>
                                        </p:cTn>
                                        <p:tgtEl>
                                          <p:spTgt spid="21508"/>
                                        </p:tgtEl>
                                        <p:attrNameLst>
                                          <p:attrName>style.visibility</p:attrName>
                                        </p:attrNameLst>
                                      </p:cBhvr>
                                      <p:to>
                                        <p:strVal val="visible"/>
                                      </p:to>
                                    </p:set>
                                    <p:anim calcmode="lin" valueType="num">
                                      <p:cBhvr>
                                        <p:cTn id="31" dur="5000" fill="hold"/>
                                        <p:tgtEl>
                                          <p:spTgt spid="21508"/>
                                        </p:tgtEl>
                                        <p:attrNameLst>
                                          <p:attrName>ppt_w</p:attrName>
                                        </p:attrNameLst>
                                      </p:cBhvr>
                                      <p:tavLst>
                                        <p:tav tm="0" fmla="#ppt_w*sin(2.5*pi*$)">
                                          <p:val>
                                            <p:fltVal val="0"/>
                                          </p:val>
                                        </p:tav>
                                        <p:tav tm="100000">
                                          <p:val>
                                            <p:fltVal val="1"/>
                                          </p:val>
                                        </p:tav>
                                      </p:tavLst>
                                    </p:anim>
                                    <p:anim calcmode="lin" valueType="num">
                                      <p:cBhvr>
                                        <p:cTn id="32" dur="5000" fill="hold"/>
                                        <p:tgtEl>
                                          <p:spTgt spid="21508"/>
                                        </p:tgtEl>
                                        <p:attrNameLst>
                                          <p:attrName>ppt_h</p:attrName>
                                        </p:attrNameLst>
                                      </p:cBhvr>
                                      <p:tavLst>
                                        <p:tav tm="0">
                                          <p:val>
                                            <p:strVal val="#ppt_h"/>
                                          </p:val>
                                        </p:tav>
                                        <p:tav tm="100000">
                                          <p:val>
                                            <p:strVal val="#ppt_h"/>
                                          </p:val>
                                        </p:tav>
                                      </p:tavLst>
                                    </p:anim>
                                  </p:childTnLst>
                                </p:cTn>
                              </p:par>
                            </p:childTnLst>
                          </p:cTn>
                        </p:par>
                        <p:par>
                          <p:cTn id="33" fill="hold">
                            <p:stCondLst>
                              <p:cond delay="8000"/>
                            </p:stCondLst>
                            <p:childTnLst>
                              <p:par>
                                <p:cTn id="34" presetID="9" presetClass="entr" presetSubtype="0" fill="hold" grpId="0" nodeType="afterEffect">
                                  <p:stCondLst>
                                    <p:cond delay="0"/>
                                  </p:stCondLst>
                                  <p:childTnLst>
                                    <p:set>
                                      <p:cBhvr>
                                        <p:cTn id="35" dur="1" fill="hold">
                                          <p:stCondLst>
                                            <p:cond delay="0"/>
                                          </p:stCondLst>
                                        </p:cTn>
                                        <p:tgtEl>
                                          <p:spTgt spid="21519"/>
                                        </p:tgtEl>
                                        <p:attrNameLst>
                                          <p:attrName>style.visibility</p:attrName>
                                        </p:attrNameLst>
                                      </p:cBhvr>
                                      <p:to>
                                        <p:strVal val="visible"/>
                                      </p:to>
                                    </p:set>
                                    <p:animEffect transition="in" filter="dissolve">
                                      <p:cBhvr>
                                        <p:cTn id="36" dur="500"/>
                                        <p:tgtEl>
                                          <p:spTgt spid="21519"/>
                                        </p:tgtEl>
                                      </p:cBhvr>
                                    </p:animEffect>
                                  </p:childTnLst>
                                </p:cTn>
                              </p:par>
                            </p:childTnLst>
                          </p:cTn>
                        </p:par>
                        <p:par>
                          <p:cTn id="37" fill="hold">
                            <p:stCondLst>
                              <p:cond delay="8500"/>
                            </p:stCondLst>
                            <p:childTnLst>
                              <p:par>
                                <p:cTn id="38" presetID="9" presetClass="entr" presetSubtype="0" fill="hold" grpId="0" nodeType="afterEffect">
                                  <p:stCondLst>
                                    <p:cond delay="0"/>
                                  </p:stCondLst>
                                  <p:childTnLst>
                                    <p:set>
                                      <p:cBhvr>
                                        <p:cTn id="39" dur="1" fill="hold">
                                          <p:stCondLst>
                                            <p:cond delay="0"/>
                                          </p:stCondLst>
                                        </p:cTn>
                                        <p:tgtEl>
                                          <p:spTgt spid="21520"/>
                                        </p:tgtEl>
                                        <p:attrNameLst>
                                          <p:attrName>style.visibility</p:attrName>
                                        </p:attrNameLst>
                                      </p:cBhvr>
                                      <p:to>
                                        <p:strVal val="visible"/>
                                      </p:to>
                                    </p:set>
                                    <p:animEffect transition="in" filter="dissolve">
                                      <p:cBhvr>
                                        <p:cTn id="40" dur="500"/>
                                        <p:tgtEl>
                                          <p:spTgt spid="21520"/>
                                        </p:tgtEl>
                                      </p:cBhvr>
                                    </p:animEffect>
                                  </p:childTnLst>
                                </p:cTn>
                              </p:par>
                            </p:childTnLst>
                          </p:cTn>
                        </p:par>
                        <p:par>
                          <p:cTn id="41" fill="hold">
                            <p:stCondLst>
                              <p:cond delay="9000"/>
                            </p:stCondLst>
                            <p:childTnLst>
                              <p:par>
                                <p:cTn id="42" presetID="5" presetClass="entr" presetSubtype="10" fill="hold" grpId="0" nodeType="afterEffect">
                                  <p:stCondLst>
                                    <p:cond delay="0"/>
                                  </p:stCondLst>
                                  <p:childTnLst>
                                    <p:set>
                                      <p:cBhvr>
                                        <p:cTn id="43"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44" dur="500"/>
                                        <p:tgtEl>
                                          <p:spTgt spid="21507">
                                            <p:txEl>
                                              <p:pRg st="0" end="0"/>
                                            </p:txEl>
                                          </p:spTgt>
                                        </p:tgtEl>
                                      </p:cBhvr>
                                    </p:animEffect>
                                  </p:childTnLst>
                                </p:cTn>
                              </p:par>
                            </p:childTnLst>
                          </p:cTn>
                        </p:par>
                        <p:par>
                          <p:cTn id="45" fill="hold">
                            <p:stCondLst>
                              <p:cond delay="9500"/>
                            </p:stCondLst>
                            <p:childTnLst>
                              <p:par>
                                <p:cTn id="46" presetID="5" presetClass="entr" presetSubtype="10" fill="hold" grpId="0" nodeType="afterEffect">
                                  <p:stCondLst>
                                    <p:cond delay="0"/>
                                  </p:stCondLst>
                                  <p:childTnLst>
                                    <p:set>
                                      <p:cBhvr>
                                        <p:cTn id="47"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48" dur="500"/>
                                        <p:tgtEl>
                                          <p:spTgt spid="21507">
                                            <p:txEl>
                                              <p:pRg st="1" end="1"/>
                                            </p:txEl>
                                          </p:spTgt>
                                        </p:tgtEl>
                                      </p:cBhvr>
                                    </p:animEffect>
                                  </p:childTnLst>
                                </p:cTn>
                              </p:par>
                            </p:childTnLst>
                          </p:cTn>
                        </p:par>
                        <p:par>
                          <p:cTn id="49" fill="hold">
                            <p:stCondLst>
                              <p:cond delay="10000"/>
                            </p:stCondLst>
                            <p:childTnLst>
                              <p:par>
                                <p:cTn id="50" presetID="5" presetClass="entr" presetSubtype="10" fill="hold" grpId="0" nodeType="afterEffect">
                                  <p:stCondLst>
                                    <p:cond delay="0"/>
                                  </p:stCondLst>
                                  <p:childTnLst>
                                    <p:set>
                                      <p:cBhvr>
                                        <p:cTn id="5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52" dur="500"/>
                                        <p:tgtEl>
                                          <p:spTgt spid="21507">
                                            <p:txEl>
                                              <p:pRg st="2" end="2"/>
                                            </p:txEl>
                                          </p:spTgt>
                                        </p:tgtEl>
                                      </p:cBhvr>
                                    </p:animEffect>
                                  </p:childTnLst>
                                </p:cTn>
                              </p:par>
                            </p:childTnLst>
                          </p:cTn>
                        </p:par>
                        <p:par>
                          <p:cTn id="53" fill="hold">
                            <p:stCondLst>
                              <p:cond delay="10500"/>
                            </p:stCondLst>
                            <p:childTnLst>
                              <p:par>
                                <p:cTn id="54" presetID="5" presetClass="entr" presetSubtype="10" fill="hold" grpId="0" nodeType="afterEffect">
                                  <p:stCondLst>
                                    <p:cond delay="0"/>
                                  </p:stCondLst>
                                  <p:childTnLst>
                                    <p:set>
                                      <p:cBhvr>
                                        <p:cTn id="55"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56" dur="500"/>
                                        <p:tgtEl>
                                          <p:spTgt spid="21507">
                                            <p:txEl>
                                              <p:pRg st="3" end="3"/>
                                            </p:txEl>
                                          </p:spTgt>
                                        </p:tgtEl>
                                      </p:cBhvr>
                                    </p:animEffect>
                                  </p:childTnLst>
                                </p:cTn>
                              </p:par>
                            </p:childTnLst>
                          </p:cTn>
                        </p:par>
                        <p:par>
                          <p:cTn id="57" fill="hold">
                            <p:stCondLst>
                              <p:cond delay="11000"/>
                            </p:stCondLst>
                            <p:childTnLst>
                              <p:par>
                                <p:cTn id="58" presetID="5" presetClass="entr" presetSubtype="10" fill="hold" grpId="0" nodeType="afterEffect">
                                  <p:stCondLst>
                                    <p:cond delay="0"/>
                                  </p:stCondLst>
                                  <p:childTnLst>
                                    <p:set>
                                      <p:cBhvr>
                                        <p:cTn id="59"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60" dur="500"/>
                                        <p:tgtEl>
                                          <p:spTgt spid="21507">
                                            <p:txEl>
                                              <p:pRg st="4" end="4"/>
                                            </p:txEl>
                                          </p:spTgt>
                                        </p:tgtEl>
                                      </p:cBhvr>
                                    </p:animEffect>
                                  </p:childTnLst>
                                </p:cTn>
                              </p:par>
                            </p:childTnLst>
                          </p:cTn>
                        </p:par>
                        <p:par>
                          <p:cTn id="61" fill="hold">
                            <p:stCondLst>
                              <p:cond delay="11500"/>
                            </p:stCondLst>
                            <p:childTnLst>
                              <p:par>
                                <p:cTn id="62" presetID="5" presetClass="entr" presetSubtype="10" fill="hold" grpId="0" nodeType="afterEffect">
                                  <p:stCondLst>
                                    <p:cond delay="0"/>
                                  </p:stCondLst>
                                  <p:childTnLst>
                                    <p:set>
                                      <p:cBhvr>
                                        <p:cTn id="63"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64" dur="500"/>
                                        <p:tgtEl>
                                          <p:spTgt spid="21507">
                                            <p:txEl>
                                              <p:pRg st="5" end="5"/>
                                            </p:txEl>
                                          </p:spTgt>
                                        </p:tgtEl>
                                      </p:cBhvr>
                                    </p:animEffect>
                                  </p:childTnLst>
                                </p:cTn>
                              </p:par>
                            </p:childTnLst>
                          </p:cTn>
                        </p:par>
                        <p:par>
                          <p:cTn id="65" fill="hold">
                            <p:stCondLst>
                              <p:cond delay="12000"/>
                            </p:stCondLst>
                            <p:childTnLst>
                              <p:par>
                                <p:cTn id="66" presetID="5" presetClass="entr" presetSubtype="10" fill="hold" grpId="0" nodeType="afterEffect">
                                  <p:stCondLst>
                                    <p:cond delay="0"/>
                                  </p:stCondLst>
                                  <p:childTnLst>
                                    <p:set>
                                      <p:cBhvr>
                                        <p:cTn id="67"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68" dur="500"/>
                                        <p:tgtEl>
                                          <p:spTgt spid="21507">
                                            <p:txEl>
                                              <p:pRg st="6" end="6"/>
                                            </p:txEl>
                                          </p:spTgt>
                                        </p:tgtEl>
                                      </p:cBhvr>
                                    </p:animEffect>
                                  </p:childTnLst>
                                </p:cTn>
                              </p:par>
                            </p:childTnLst>
                          </p:cTn>
                        </p:par>
                        <p:par>
                          <p:cTn id="69" fill="hold">
                            <p:stCondLst>
                              <p:cond delay="12500"/>
                            </p:stCondLst>
                            <p:childTnLst>
                              <p:par>
                                <p:cTn id="70" presetID="5" presetClass="entr" presetSubtype="10" fill="hold" grpId="0" nodeType="afterEffect">
                                  <p:stCondLst>
                                    <p:cond delay="0"/>
                                  </p:stCondLst>
                                  <p:childTnLst>
                                    <p:set>
                                      <p:cBhvr>
                                        <p:cTn id="71"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72" dur="500"/>
                                        <p:tgtEl>
                                          <p:spTgt spid="21507">
                                            <p:txEl>
                                              <p:pRg st="7" end="7"/>
                                            </p:txEl>
                                          </p:spTgt>
                                        </p:tgtEl>
                                      </p:cBhvr>
                                    </p:animEffect>
                                  </p:childTnLst>
                                </p:cTn>
                              </p:par>
                            </p:childTnLst>
                          </p:cTn>
                        </p:par>
                        <p:par>
                          <p:cTn id="73" fill="hold">
                            <p:stCondLst>
                              <p:cond delay="13000"/>
                            </p:stCondLst>
                            <p:childTnLst>
                              <p:par>
                                <p:cTn id="74" presetID="5" presetClass="entr" presetSubtype="10" fill="hold" grpId="0" nodeType="afterEffect">
                                  <p:stCondLst>
                                    <p:cond delay="0"/>
                                  </p:stCondLst>
                                  <p:childTnLst>
                                    <p:set>
                                      <p:cBhvr>
                                        <p:cTn id="75"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76"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build="p" autoUpdateAnimBg="0" advAuto="0"/>
      <p:bldP spid="21511" grpId="0" animBg="1"/>
      <p:bldP spid="21512" grpId="0" animBg="1"/>
      <p:bldP spid="21513" grpId="0" animBg="1"/>
      <p:bldP spid="21515" grpId="0" animBg="1"/>
      <p:bldP spid="21516" grpId="0" animBg="1"/>
      <p:bldP spid="21519" grpId="0" animBg="1"/>
      <p:bldP spid="215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1143000"/>
          </a:xfrm>
        </p:spPr>
        <p:txBody>
          <a:bodyPr/>
          <a:lstStyle/>
          <a:p>
            <a:r>
              <a:rPr lang="en-US" altLang="en-US" sz="3600" dirty="0"/>
              <a:t>What is Security?</a:t>
            </a:r>
          </a:p>
        </p:txBody>
      </p:sp>
      <p:sp>
        <p:nvSpPr>
          <p:cNvPr id="24579" name="Rectangle 3"/>
          <p:cNvSpPr>
            <a:spLocks noGrp="1" noChangeArrowheads="1"/>
          </p:cNvSpPr>
          <p:nvPr>
            <p:ph type="body" idx="1"/>
          </p:nvPr>
        </p:nvSpPr>
        <p:spPr>
          <a:xfrm>
            <a:off x="609600" y="1219200"/>
            <a:ext cx="7999413" cy="4648200"/>
          </a:xfrm>
        </p:spPr>
        <p:txBody>
          <a:bodyPr/>
          <a:lstStyle/>
          <a:p>
            <a:r>
              <a:rPr lang="en-US" altLang="en-US" sz="2800" dirty="0"/>
              <a:t>“The quality or state of being secure—to be free from danger”  </a:t>
            </a:r>
          </a:p>
          <a:p>
            <a:r>
              <a:rPr lang="en-US" altLang="en-US" sz="2800" dirty="0"/>
              <a:t>A successful organization should have multiple layers of security in place: </a:t>
            </a:r>
          </a:p>
          <a:p>
            <a:pPr lvl="1"/>
            <a:r>
              <a:rPr lang="en-US" altLang="en-US" sz="2600" dirty="0"/>
              <a:t>Physical </a:t>
            </a:r>
            <a:r>
              <a:rPr lang="en-US" altLang="en-US" sz="2600" dirty="0" smtClean="0"/>
              <a:t>security</a:t>
            </a:r>
            <a:endParaRPr lang="en-US" altLang="en-US" sz="2600" dirty="0"/>
          </a:p>
          <a:p>
            <a:pPr lvl="1"/>
            <a:r>
              <a:rPr lang="en-US" altLang="en-US" sz="2600" dirty="0"/>
              <a:t>Personal security </a:t>
            </a:r>
          </a:p>
          <a:p>
            <a:pPr lvl="1"/>
            <a:r>
              <a:rPr lang="en-US" altLang="en-US" sz="2600" dirty="0"/>
              <a:t>Operations security </a:t>
            </a:r>
          </a:p>
          <a:p>
            <a:pPr lvl="1"/>
            <a:r>
              <a:rPr lang="en-US" altLang="en-US" sz="2600" dirty="0"/>
              <a:t>Communications security </a:t>
            </a:r>
          </a:p>
          <a:p>
            <a:pPr lvl="1"/>
            <a:r>
              <a:rPr lang="en-US" altLang="en-US" sz="2600" dirty="0"/>
              <a:t>Network security</a:t>
            </a:r>
          </a:p>
          <a:p>
            <a:pPr lvl="1"/>
            <a:r>
              <a:rPr lang="en-US" altLang="en-US" sz="2600" dirty="0"/>
              <a:t>Information security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z="3600" dirty="0" smtClean="0"/>
              <a:t>Types of  Security</a:t>
            </a:r>
            <a:endParaRPr lang="en-US" sz="3600" dirty="0"/>
          </a:p>
        </p:txBody>
      </p:sp>
      <p:sp>
        <p:nvSpPr>
          <p:cNvPr id="3" name="Content Placeholder 2"/>
          <p:cNvSpPr>
            <a:spLocks noGrp="1"/>
          </p:cNvSpPr>
          <p:nvPr>
            <p:ph idx="1"/>
          </p:nvPr>
        </p:nvSpPr>
        <p:spPr>
          <a:xfrm>
            <a:off x="685800" y="1524000"/>
            <a:ext cx="7772400" cy="4800600"/>
          </a:xfrm>
        </p:spPr>
        <p:txBody>
          <a:bodyPr/>
          <a:lstStyle/>
          <a:p>
            <a:r>
              <a:rPr lang="en-US" dirty="0" smtClean="0"/>
              <a:t>Physical Security: To Protect physical items, object or areas</a:t>
            </a:r>
          </a:p>
          <a:p>
            <a:r>
              <a:rPr lang="en-US" dirty="0" smtClean="0"/>
              <a:t>Personal Security: To protect the individual or group of individuals who are authorized</a:t>
            </a:r>
          </a:p>
          <a:p>
            <a:r>
              <a:rPr lang="en-US" dirty="0" smtClean="0"/>
              <a:t>Operation Security: To protect the details of a particular operation or activities.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z="3600" dirty="0" smtClean="0"/>
              <a:t>Types of Security</a:t>
            </a:r>
            <a:endParaRPr lang="en-US" sz="3600" dirty="0"/>
          </a:p>
        </p:txBody>
      </p:sp>
      <p:sp>
        <p:nvSpPr>
          <p:cNvPr id="3" name="Content Placeholder 2"/>
          <p:cNvSpPr>
            <a:spLocks noGrp="1"/>
          </p:cNvSpPr>
          <p:nvPr>
            <p:ph idx="1"/>
          </p:nvPr>
        </p:nvSpPr>
        <p:spPr>
          <a:xfrm>
            <a:off x="685800" y="1295400"/>
            <a:ext cx="7772400" cy="4800600"/>
          </a:xfrm>
        </p:spPr>
        <p:txBody>
          <a:bodyPr/>
          <a:lstStyle/>
          <a:p>
            <a:pPr algn="just"/>
            <a:r>
              <a:rPr lang="en-US" dirty="0" smtClean="0"/>
              <a:t>Communication Security: To protect communication media, technology and content</a:t>
            </a:r>
          </a:p>
          <a:p>
            <a:pPr algn="just"/>
            <a:r>
              <a:rPr lang="en-US" dirty="0" smtClean="0"/>
              <a:t>Network Security: To protect networking components, connections and contents</a:t>
            </a:r>
          </a:p>
          <a:p>
            <a:pPr algn="just"/>
            <a:r>
              <a:rPr lang="en-US" dirty="0" smtClean="0"/>
              <a:t>Information Security: To protect information assets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600"/>
              <a:t>What is Information Security?</a:t>
            </a:r>
          </a:p>
        </p:txBody>
      </p:sp>
      <p:sp>
        <p:nvSpPr>
          <p:cNvPr id="26627" name="Rectangle 3"/>
          <p:cNvSpPr>
            <a:spLocks noGrp="1" noChangeArrowheads="1"/>
          </p:cNvSpPr>
          <p:nvPr>
            <p:ph type="body" idx="1"/>
          </p:nvPr>
        </p:nvSpPr>
        <p:spPr>
          <a:xfrm>
            <a:off x="611188" y="1600200"/>
            <a:ext cx="8075612" cy="4525963"/>
          </a:xfrm>
        </p:spPr>
        <p:txBody>
          <a:bodyPr/>
          <a:lstStyle/>
          <a:p>
            <a:pPr>
              <a:spcBef>
                <a:spcPct val="40000"/>
              </a:spcBef>
            </a:pPr>
            <a:r>
              <a:rPr lang="en-US" altLang="en-US" sz="2800"/>
              <a:t>The protection of information and its critical elements, including systems and hardware that use, store, and transmit that information </a:t>
            </a:r>
          </a:p>
          <a:p>
            <a:pPr>
              <a:spcBef>
                <a:spcPct val="40000"/>
              </a:spcBef>
            </a:pPr>
            <a:r>
              <a:rPr lang="en-US" altLang="en-US" sz="2800"/>
              <a:t>Necessary tools: policy, awareness, training, education, technology</a:t>
            </a:r>
          </a:p>
          <a:p>
            <a:pPr>
              <a:spcBef>
                <a:spcPct val="40000"/>
              </a:spcBef>
            </a:pPr>
            <a:r>
              <a:rPr lang="en-US" altLang="en-US" sz="2800"/>
              <a:t>C.I.A. triangle was standard based on confidentiality, integrity, and availability</a:t>
            </a:r>
          </a:p>
          <a:p>
            <a:pPr>
              <a:spcBef>
                <a:spcPct val="40000"/>
              </a:spcBef>
            </a:pPr>
            <a:r>
              <a:rPr lang="en-US" altLang="en-US" sz="2800"/>
              <a:t>C.I.A. triangle now expanded into list of critical characteristics of information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 triangle “Security triad”</a:t>
            </a:r>
            <a:endParaRPr lang="en-US" dirty="0"/>
          </a:p>
        </p:txBody>
      </p:sp>
      <p:sp>
        <p:nvSpPr>
          <p:cNvPr id="3" name="Content Placeholder 2"/>
          <p:cNvSpPr>
            <a:spLocks noGrp="1"/>
          </p:cNvSpPr>
          <p:nvPr>
            <p:ph idx="1"/>
          </p:nvPr>
        </p:nvSpPr>
        <p:spPr/>
        <p:txBody>
          <a:bodyPr/>
          <a:lstStyle/>
          <a:p>
            <a:r>
              <a:rPr lang="en-US" dirty="0" smtClean="0"/>
              <a:t>Confidentiality: Making sure that those who should not see information</a:t>
            </a:r>
          </a:p>
          <a:p>
            <a:r>
              <a:rPr lang="en-US" dirty="0" smtClean="0"/>
              <a:t>Integrity: Making sure that the information hasn’t been changed from it’s original</a:t>
            </a:r>
          </a:p>
          <a:p>
            <a:r>
              <a:rPr lang="en-US" dirty="0" smtClean="0"/>
              <a:t>Availability: Making sure that the information is available for use when you need it.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dirty="0" smtClean="0"/>
              <a:t>Information Security C.I.A triangle</a:t>
            </a:r>
            <a:endParaRPr lang="en-US" dirty="0"/>
          </a:p>
        </p:txBody>
      </p:sp>
      <p:sp>
        <p:nvSpPr>
          <p:cNvPr id="7" name="Content Placeholder 6"/>
          <p:cNvSpPr>
            <a:spLocks noGrp="1"/>
          </p:cNvSpPr>
          <p:nvPr>
            <p:ph idx="1"/>
          </p:nvPr>
        </p:nvSpPr>
        <p:spPr>
          <a:xfrm>
            <a:off x="381000" y="1143000"/>
            <a:ext cx="8458200" cy="5334000"/>
          </a:xfrm>
        </p:spPr>
        <p:txBody>
          <a:bodyPr/>
          <a:lstStyle/>
          <a:p>
            <a:pPr lvl="6">
              <a:buNone/>
            </a:pPr>
            <a:endParaRPr lang="en-US" dirty="0"/>
          </a:p>
        </p:txBody>
      </p:sp>
      <p:sp>
        <p:nvSpPr>
          <p:cNvPr id="8" name="Isosceles Triangle 7"/>
          <p:cNvSpPr/>
          <p:nvPr/>
        </p:nvSpPr>
        <p:spPr>
          <a:xfrm>
            <a:off x="2362200" y="1676400"/>
            <a:ext cx="4267200" cy="2743200"/>
          </a:xfrm>
          <a:prstGeom prst="triangle">
            <a:avLst>
              <a:gd name="adj" fmla="val 49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5200" y="2971800"/>
            <a:ext cx="1981200" cy="830997"/>
          </a:xfrm>
          <a:prstGeom prst="rect">
            <a:avLst/>
          </a:prstGeom>
          <a:noFill/>
        </p:spPr>
        <p:txBody>
          <a:bodyPr wrap="square" rtlCol="0">
            <a:spAutoFit/>
          </a:bodyPr>
          <a:lstStyle/>
          <a:p>
            <a:pPr algn="ctr"/>
            <a:r>
              <a:rPr lang="en-US" dirty="0" smtClean="0"/>
              <a:t>Information Security</a:t>
            </a:r>
            <a:endParaRPr lang="en-US" dirty="0"/>
          </a:p>
        </p:txBody>
      </p:sp>
      <p:sp>
        <p:nvSpPr>
          <p:cNvPr id="10" name="TextBox 9"/>
          <p:cNvSpPr txBox="1"/>
          <p:nvPr/>
        </p:nvSpPr>
        <p:spPr>
          <a:xfrm rot="18530442">
            <a:off x="2068045" y="2726059"/>
            <a:ext cx="2133600" cy="461665"/>
          </a:xfrm>
          <a:prstGeom prst="rect">
            <a:avLst/>
          </a:prstGeom>
          <a:noFill/>
        </p:spPr>
        <p:txBody>
          <a:bodyPr wrap="square" rtlCol="0">
            <a:spAutoFit/>
          </a:bodyPr>
          <a:lstStyle/>
          <a:p>
            <a:r>
              <a:rPr lang="en-US" dirty="0" smtClean="0"/>
              <a:t>Confidentiality</a:t>
            </a:r>
            <a:endParaRPr lang="en-US" dirty="0"/>
          </a:p>
        </p:txBody>
      </p:sp>
      <p:sp>
        <p:nvSpPr>
          <p:cNvPr id="11" name="TextBox 10"/>
          <p:cNvSpPr txBox="1"/>
          <p:nvPr/>
        </p:nvSpPr>
        <p:spPr>
          <a:xfrm rot="3111974">
            <a:off x="4894157" y="2853078"/>
            <a:ext cx="2053906" cy="461665"/>
          </a:xfrm>
          <a:prstGeom prst="rect">
            <a:avLst/>
          </a:prstGeom>
          <a:noFill/>
        </p:spPr>
        <p:txBody>
          <a:bodyPr wrap="square" rtlCol="0">
            <a:spAutoFit/>
          </a:bodyPr>
          <a:lstStyle/>
          <a:p>
            <a:r>
              <a:rPr lang="en-US" dirty="0" smtClean="0"/>
              <a:t>Availability</a:t>
            </a:r>
            <a:endParaRPr lang="en-US" dirty="0"/>
          </a:p>
        </p:txBody>
      </p:sp>
      <p:sp>
        <p:nvSpPr>
          <p:cNvPr id="12" name="TextBox 11"/>
          <p:cNvSpPr txBox="1"/>
          <p:nvPr/>
        </p:nvSpPr>
        <p:spPr>
          <a:xfrm>
            <a:off x="3810000" y="4419600"/>
            <a:ext cx="1371600" cy="461665"/>
          </a:xfrm>
          <a:prstGeom prst="rect">
            <a:avLst/>
          </a:prstGeom>
          <a:noFill/>
        </p:spPr>
        <p:txBody>
          <a:bodyPr wrap="square" rtlCol="0">
            <a:spAutoFit/>
          </a:bodyPr>
          <a:lstStyle/>
          <a:p>
            <a:r>
              <a:rPr lang="en-US" dirty="0" smtClean="0"/>
              <a:t>Integrity</a:t>
            </a:r>
            <a:endParaRPr lang="en-US" dirty="0"/>
          </a:p>
        </p:txBody>
      </p:sp>
      <p:sp>
        <p:nvSpPr>
          <p:cNvPr id="13" name="TextBox 12"/>
          <p:cNvSpPr txBox="1"/>
          <p:nvPr/>
        </p:nvSpPr>
        <p:spPr>
          <a:xfrm>
            <a:off x="457200" y="1371600"/>
            <a:ext cx="2438399" cy="1569660"/>
          </a:xfrm>
          <a:prstGeom prst="rect">
            <a:avLst/>
          </a:prstGeom>
          <a:solidFill>
            <a:schemeClr val="accent1">
              <a:lumMod val="20000"/>
              <a:lumOff val="80000"/>
            </a:schemeClr>
          </a:solidFill>
        </p:spPr>
        <p:txBody>
          <a:bodyPr wrap="square" rtlCol="0">
            <a:spAutoFit/>
          </a:bodyPr>
          <a:lstStyle/>
          <a:p>
            <a:pPr>
              <a:buFont typeface="Arial" pitchFamily="34" charset="0"/>
              <a:buChar char="•"/>
            </a:pPr>
            <a:r>
              <a:rPr lang="en-US" sz="1600" dirty="0" smtClean="0"/>
              <a:t>Data and information is classified into different levels of confidentiality to ensure that only authorized users access the information</a:t>
            </a:r>
            <a:endParaRPr lang="en-US" sz="1600" dirty="0"/>
          </a:p>
        </p:txBody>
      </p:sp>
      <p:sp>
        <p:nvSpPr>
          <p:cNvPr id="14" name="TextBox 13"/>
          <p:cNvSpPr txBox="1"/>
          <p:nvPr/>
        </p:nvSpPr>
        <p:spPr>
          <a:xfrm>
            <a:off x="6553200" y="1295400"/>
            <a:ext cx="2362200" cy="2062103"/>
          </a:xfrm>
          <a:prstGeom prst="rect">
            <a:avLst/>
          </a:prstGeom>
          <a:solidFill>
            <a:schemeClr val="accent1">
              <a:lumMod val="20000"/>
              <a:lumOff val="80000"/>
            </a:schemeClr>
          </a:solidFill>
        </p:spPr>
        <p:txBody>
          <a:bodyPr wrap="square" rtlCol="0">
            <a:spAutoFit/>
          </a:bodyPr>
          <a:lstStyle/>
          <a:p>
            <a:pPr>
              <a:buFont typeface="Arial" pitchFamily="34" charset="0"/>
              <a:buChar char="•"/>
            </a:pPr>
            <a:r>
              <a:rPr lang="en-US" sz="1600" dirty="0" smtClean="0"/>
              <a:t>System is available at all times only for authorizes and authenticated persons.</a:t>
            </a:r>
          </a:p>
          <a:p>
            <a:pPr>
              <a:buFont typeface="Arial" pitchFamily="34" charset="0"/>
              <a:buChar char="•"/>
            </a:pPr>
            <a:r>
              <a:rPr lang="en-US" sz="1600" dirty="0" smtClean="0"/>
              <a:t>System is protected from being shut down due to external or internal threats or attacks</a:t>
            </a:r>
          </a:p>
          <a:p>
            <a:endParaRPr lang="en-US" sz="1600" dirty="0"/>
          </a:p>
        </p:txBody>
      </p:sp>
      <p:sp>
        <p:nvSpPr>
          <p:cNvPr id="15" name="TextBox 14"/>
          <p:cNvSpPr txBox="1"/>
          <p:nvPr/>
        </p:nvSpPr>
        <p:spPr>
          <a:xfrm>
            <a:off x="3276600" y="4876800"/>
            <a:ext cx="2590800" cy="1569660"/>
          </a:xfrm>
          <a:prstGeom prst="rect">
            <a:avLst/>
          </a:prstGeom>
          <a:solidFill>
            <a:schemeClr val="accent1">
              <a:lumMod val="20000"/>
              <a:lumOff val="80000"/>
            </a:schemeClr>
          </a:solidFill>
        </p:spPr>
        <p:txBody>
          <a:bodyPr wrap="square" rtlCol="0">
            <a:spAutoFit/>
          </a:bodyPr>
          <a:lstStyle/>
          <a:p>
            <a:pPr>
              <a:buFont typeface="Arial" pitchFamily="34" charset="0"/>
              <a:buChar char="•"/>
            </a:pPr>
            <a:r>
              <a:rPr lang="en-US" sz="1600" dirty="0" smtClean="0"/>
              <a:t>Data and information is accurate and protected from tampering by unauthorized persons.</a:t>
            </a:r>
          </a:p>
          <a:p>
            <a:pPr>
              <a:buFont typeface="Arial" pitchFamily="34" charset="0"/>
              <a:buChar char="•"/>
            </a:pPr>
            <a:r>
              <a:rPr lang="en-US" sz="1600" dirty="0" smtClean="0"/>
              <a:t>Data and information is consistent and validated.</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04800"/>
            <a:ext cx="8229600" cy="838200"/>
          </a:xfrm>
        </p:spPr>
        <p:txBody>
          <a:bodyPr/>
          <a:lstStyle/>
          <a:p>
            <a:r>
              <a:rPr lang="en-US" altLang="en-US" sz="3600"/>
              <a:t>Critical Characteristics of Information</a:t>
            </a:r>
          </a:p>
        </p:txBody>
      </p:sp>
      <p:sp>
        <p:nvSpPr>
          <p:cNvPr id="29699" name="Rectangle 3"/>
          <p:cNvSpPr>
            <a:spLocks noGrp="1" noChangeArrowheads="1"/>
          </p:cNvSpPr>
          <p:nvPr>
            <p:ph type="body" idx="1"/>
          </p:nvPr>
        </p:nvSpPr>
        <p:spPr>
          <a:xfrm>
            <a:off x="687388" y="1600200"/>
            <a:ext cx="7999412" cy="4525963"/>
          </a:xfrm>
        </p:spPr>
        <p:txBody>
          <a:bodyPr/>
          <a:lstStyle/>
          <a:p>
            <a:pPr>
              <a:spcBef>
                <a:spcPct val="30000"/>
              </a:spcBef>
            </a:pPr>
            <a:r>
              <a:rPr lang="en-US" altLang="en-US" sz="2800"/>
              <a:t>The value of information comes from the characteristics it possesses: </a:t>
            </a:r>
          </a:p>
          <a:p>
            <a:pPr lvl="1">
              <a:spcBef>
                <a:spcPct val="30000"/>
              </a:spcBef>
            </a:pPr>
            <a:r>
              <a:rPr lang="en-US" altLang="en-US" sz="2600"/>
              <a:t>Availability</a:t>
            </a:r>
          </a:p>
          <a:p>
            <a:pPr lvl="1">
              <a:spcBef>
                <a:spcPct val="30000"/>
              </a:spcBef>
            </a:pPr>
            <a:r>
              <a:rPr lang="en-US" altLang="en-US" sz="2600"/>
              <a:t>Accuracy</a:t>
            </a:r>
          </a:p>
          <a:p>
            <a:pPr lvl="1">
              <a:spcBef>
                <a:spcPct val="30000"/>
              </a:spcBef>
            </a:pPr>
            <a:r>
              <a:rPr lang="en-US" altLang="en-US" sz="2600"/>
              <a:t>Authenticity</a:t>
            </a:r>
          </a:p>
          <a:p>
            <a:pPr lvl="1">
              <a:spcBef>
                <a:spcPct val="30000"/>
              </a:spcBef>
            </a:pPr>
            <a:r>
              <a:rPr lang="en-US" altLang="en-US" sz="2600"/>
              <a:t>Confidentiality</a:t>
            </a:r>
          </a:p>
          <a:p>
            <a:pPr lvl="1">
              <a:spcBef>
                <a:spcPct val="30000"/>
              </a:spcBef>
            </a:pPr>
            <a:r>
              <a:rPr lang="en-US" altLang="en-US" sz="2600"/>
              <a:t>Integrity</a:t>
            </a:r>
          </a:p>
          <a:p>
            <a:pPr lvl="1">
              <a:spcBef>
                <a:spcPct val="30000"/>
              </a:spcBef>
            </a:pPr>
            <a:r>
              <a:rPr lang="en-US" altLang="en-US" sz="2600"/>
              <a:t>Utility</a:t>
            </a:r>
          </a:p>
          <a:p>
            <a:pPr lvl="1">
              <a:spcBef>
                <a:spcPct val="30000"/>
              </a:spcBef>
            </a:pPr>
            <a:r>
              <a:rPr lang="en-US" altLang="en-US" sz="2600"/>
              <a:t>Possession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95400" y="152400"/>
            <a:ext cx="6781800" cy="641350"/>
          </a:xfrm>
          <a:prstGeom prst="rect">
            <a:avLst/>
          </a:prstGeom>
          <a:noFill/>
          <a:ln w="9525">
            <a:noFill/>
            <a:miter lim="800000"/>
            <a:headEnd/>
            <a:tailEnd/>
          </a:ln>
          <a:effectLst/>
        </p:spPr>
        <p:txBody>
          <a:bodyPr>
            <a:spAutoFit/>
          </a:bodyPr>
          <a:lstStyle/>
          <a:p>
            <a:pPr algn="ctr"/>
            <a:r>
              <a:rPr lang="en-US" sz="3600"/>
              <a:t> Motivation For Controls</a:t>
            </a:r>
          </a:p>
        </p:txBody>
      </p:sp>
      <p:sp>
        <p:nvSpPr>
          <p:cNvPr id="5123" name="Line 3"/>
          <p:cNvSpPr>
            <a:spLocks noChangeShapeType="1"/>
          </p:cNvSpPr>
          <p:nvPr/>
        </p:nvSpPr>
        <p:spPr bwMode="auto">
          <a:xfrm>
            <a:off x="0" y="990600"/>
            <a:ext cx="9144000" cy="0"/>
          </a:xfrm>
          <a:prstGeom prst="line">
            <a:avLst/>
          </a:prstGeom>
          <a:noFill/>
          <a:ln w="57150">
            <a:solidFill>
              <a:schemeClr val="tx1"/>
            </a:solidFill>
            <a:miter lim="800000"/>
            <a:headEnd/>
            <a:tailEnd/>
          </a:ln>
          <a:effectLst/>
        </p:spPr>
        <p:txBody>
          <a:bodyPr wrap="none"/>
          <a:lstStyle/>
          <a:p>
            <a:endParaRPr lang="en-US"/>
          </a:p>
        </p:txBody>
      </p:sp>
      <p:sp>
        <p:nvSpPr>
          <p:cNvPr id="5125"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5126"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5128" name="Rectangle 8"/>
          <p:cNvSpPr>
            <a:spLocks noChangeArrowheads="1"/>
          </p:cNvSpPr>
          <p:nvPr/>
        </p:nvSpPr>
        <p:spPr bwMode="auto">
          <a:xfrm>
            <a:off x="1143000" y="1295400"/>
            <a:ext cx="7315200" cy="4656138"/>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a:t> It is very important to ensure the reliability of reports produced by an information system</a:t>
            </a:r>
          </a:p>
          <a:p>
            <a:pPr>
              <a:spcBef>
                <a:spcPct val="50000"/>
              </a:spcBef>
              <a:buFont typeface="Wingdings" pitchFamily="2" charset="2"/>
              <a:buChar char="§"/>
            </a:pPr>
            <a:r>
              <a:rPr lang="en-US"/>
              <a:t> If unreliability is seen by users the entire credibility of the system is lost</a:t>
            </a:r>
          </a:p>
          <a:p>
            <a:pPr>
              <a:spcBef>
                <a:spcPct val="50000"/>
              </a:spcBef>
              <a:buFont typeface="Wingdings" pitchFamily="2" charset="2"/>
              <a:buChar char="§"/>
            </a:pPr>
            <a:r>
              <a:rPr lang="en-US"/>
              <a:t> Ensuring reliability is not difficult for small systems but when a system has to handle massive data it is a challenge</a:t>
            </a:r>
          </a:p>
          <a:p>
            <a:pPr>
              <a:spcBef>
                <a:spcPct val="50000"/>
              </a:spcBef>
              <a:buFont typeface="Wingdings" pitchFamily="2" charset="2"/>
              <a:buChar char="§"/>
            </a:pPr>
            <a:r>
              <a:rPr lang="en-US"/>
              <a:t> Systematic controls are thus essential when a system is designed</a:t>
            </a:r>
          </a:p>
          <a:p>
            <a:pPr>
              <a:spcBef>
                <a:spcPct val="50000"/>
              </a:spcBef>
              <a:buFont typeface="Wingdings" pitchFamily="2" charset="2"/>
              <a:buChar char="§"/>
            </a:pPr>
            <a:endParaRPr lang="en-US"/>
          </a:p>
          <a:p>
            <a:pPr>
              <a:spcBef>
                <a:spcPct val="50000"/>
              </a:spcBef>
              <a:buFont typeface="Wingdings" pitchFamily="2" charset="2"/>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Grp="1" noChangeAspect="1" noChangeArrowheads="1"/>
          </p:cNvPicPr>
          <p:nvPr>
            <p:ph idx="1"/>
          </p:nvPr>
        </p:nvPicPr>
        <p:blipFill>
          <a:blip r:embed="rId3"/>
          <a:srcRect/>
          <a:stretch>
            <a:fillRect/>
          </a:stretch>
        </p:blipFill>
        <p:spPr>
          <a:xfrm>
            <a:off x="533400" y="968375"/>
            <a:ext cx="8153400" cy="487045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0"/>
            <a:ext cx="7772400" cy="1143000"/>
          </a:xfrm>
        </p:spPr>
        <p:txBody>
          <a:bodyPr/>
          <a:lstStyle/>
          <a:p>
            <a:r>
              <a:rPr lang="en-US" altLang="en-US" sz="3600" dirty="0"/>
              <a:t>Securing Components</a:t>
            </a:r>
          </a:p>
        </p:txBody>
      </p:sp>
      <p:sp>
        <p:nvSpPr>
          <p:cNvPr id="35843" name="Rectangle 3"/>
          <p:cNvSpPr>
            <a:spLocks noGrp="1" noChangeArrowheads="1"/>
          </p:cNvSpPr>
          <p:nvPr>
            <p:ph type="body" idx="1"/>
          </p:nvPr>
        </p:nvSpPr>
        <p:spPr>
          <a:xfrm>
            <a:off x="765175" y="1600200"/>
            <a:ext cx="7921625" cy="4525963"/>
          </a:xfrm>
        </p:spPr>
        <p:txBody>
          <a:bodyPr/>
          <a:lstStyle/>
          <a:p>
            <a:pPr>
              <a:spcBef>
                <a:spcPct val="100000"/>
              </a:spcBef>
            </a:pPr>
            <a:r>
              <a:rPr lang="en-US" altLang="en-US" sz="2800" dirty="0"/>
              <a:t>Computer can be subject of an attack and/or the object of an attack</a:t>
            </a:r>
          </a:p>
          <a:p>
            <a:pPr lvl="1">
              <a:spcBef>
                <a:spcPct val="100000"/>
              </a:spcBef>
            </a:pPr>
            <a:r>
              <a:rPr lang="en-US" altLang="en-US" sz="2600" dirty="0"/>
              <a:t>When the subject of an attack, computer is used as an active tool to conduct attack</a:t>
            </a:r>
          </a:p>
          <a:p>
            <a:pPr lvl="1">
              <a:spcBef>
                <a:spcPct val="100000"/>
              </a:spcBef>
            </a:pPr>
            <a:r>
              <a:rPr lang="en-US" altLang="en-US" sz="2600" dirty="0"/>
              <a:t>When the object of an attack, computer is the entity being attacked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solidFill>
                  <a:srgbClr val="FFFFFF"/>
                </a:solidFill>
              </a:rPr>
              <a:t>Figure 1-5 – Subject and Object of Attack</a:t>
            </a:r>
          </a:p>
        </p:txBody>
      </p:sp>
      <p:pic>
        <p:nvPicPr>
          <p:cNvPr id="37893" name="Picture 5"/>
          <p:cNvPicPr>
            <a:picLocks noGrp="1" noChangeAspect="1" noChangeArrowheads="1"/>
          </p:cNvPicPr>
          <p:nvPr>
            <p:ph idx="1"/>
          </p:nvPr>
        </p:nvPicPr>
        <p:blipFill>
          <a:blip r:embed="rId3"/>
          <a:srcRect/>
          <a:stretch>
            <a:fillRect/>
          </a:stretch>
        </p:blipFill>
        <p:spPr>
          <a:xfrm>
            <a:off x="698500" y="1295400"/>
            <a:ext cx="7745413" cy="444341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Final Word</a:t>
            </a:r>
            <a:endParaRPr lang="en-US" dirty="0"/>
          </a:p>
        </p:txBody>
      </p:sp>
      <p:sp>
        <p:nvSpPr>
          <p:cNvPr id="3" name="Content Placeholder 2"/>
          <p:cNvSpPr>
            <a:spLocks noGrp="1"/>
          </p:cNvSpPr>
          <p:nvPr>
            <p:ph idx="1"/>
          </p:nvPr>
        </p:nvSpPr>
        <p:spPr/>
        <p:txBody>
          <a:bodyPr/>
          <a:lstStyle/>
          <a:p>
            <a:pPr algn="just"/>
            <a:r>
              <a:rPr lang="en-US" dirty="0" smtClean="0"/>
              <a:t>Treat your password like you treat your toothbrush. Never give it to anyone else to use, and change it every few months.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cap="all" dirty="0" smtClean="0"/>
              <a:t> LAYERED SECURITY</a:t>
            </a:r>
            <a:endParaRPr lang="en-US" dirty="0"/>
          </a:p>
        </p:txBody>
      </p:sp>
      <p:sp>
        <p:nvSpPr>
          <p:cNvPr id="3" name="Content Placeholder 2"/>
          <p:cNvSpPr>
            <a:spLocks noGrp="1"/>
          </p:cNvSpPr>
          <p:nvPr>
            <p:ph idx="1"/>
          </p:nvPr>
        </p:nvSpPr>
        <p:spPr>
          <a:xfrm>
            <a:off x="685800" y="1371600"/>
            <a:ext cx="7772400" cy="5105400"/>
          </a:xfrm>
        </p:spPr>
        <p:txBody>
          <a:bodyPr/>
          <a:lstStyle/>
          <a:p>
            <a:pPr algn="just"/>
            <a:r>
              <a:rPr lang="en-US" dirty="0" smtClean="0"/>
              <a:t>Layered security, in its simplest form, consists of stacking security solutions, one on top of the other, to protect a computer from current, and zero day malware attacks.</a:t>
            </a:r>
          </a:p>
          <a:p>
            <a:pPr algn="just"/>
            <a:r>
              <a:rPr lang="en-US" dirty="0" smtClean="0"/>
              <a:t>Malware: It refers to software programs designed to damage or do other unwanted actions on a computer system. </a:t>
            </a:r>
          </a:p>
          <a:p>
            <a:pPr algn="just">
              <a:buNone/>
            </a:pPr>
            <a:r>
              <a:rPr lang="en-US" sz="2800" dirty="0" smtClean="0"/>
              <a:t>	Examples of malware include viruses, worms, </a:t>
            </a:r>
            <a:r>
              <a:rPr lang="en-US" sz="2800" dirty="0" err="1" smtClean="0"/>
              <a:t>trojan</a:t>
            </a:r>
            <a:r>
              <a:rPr lang="en-US" sz="2800" dirty="0" smtClean="0"/>
              <a:t> horses and spyware.</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Why do we need it?</a:t>
            </a:r>
            <a:endParaRPr lang="en-US" sz="3600" dirty="0"/>
          </a:p>
        </p:txBody>
      </p:sp>
      <p:sp>
        <p:nvSpPr>
          <p:cNvPr id="3" name="Content Placeholder 2"/>
          <p:cNvSpPr>
            <a:spLocks noGrp="1"/>
          </p:cNvSpPr>
          <p:nvPr>
            <p:ph idx="1"/>
          </p:nvPr>
        </p:nvSpPr>
        <p:spPr/>
        <p:txBody>
          <a:bodyPr/>
          <a:lstStyle/>
          <a:p>
            <a:pPr algn="just"/>
            <a:r>
              <a:rPr lang="en-US" dirty="0" smtClean="0"/>
              <a:t>To providing adequate computer system protection. </a:t>
            </a:r>
          </a:p>
          <a:p>
            <a:pPr algn="just"/>
            <a:r>
              <a:rPr lang="en-US" dirty="0" smtClean="0"/>
              <a:t>Gaps exist in protection capabilities in even the most sophisticated security applications.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p>
            <a:r>
              <a:rPr lang="en-US" cap="all" dirty="0" smtClean="0"/>
              <a:t>A CONSUMER LAYERED SECURITY APPROACH</a:t>
            </a:r>
            <a:endParaRPr lang="en-US" dirty="0"/>
          </a:p>
        </p:txBody>
      </p:sp>
      <p:sp>
        <p:nvSpPr>
          <p:cNvPr id="3" name="Content Placeholder 2"/>
          <p:cNvSpPr>
            <a:spLocks noGrp="1"/>
          </p:cNvSpPr>
          <p:nvPr>
            <p:ph idx="1"/>
          </p:nvPr>
        </p:nvSpPr>
        <p:spPr>
          <a:xfrm>
            <a:off x="685800" y="1524000"/>
            <a:ext cx="7772400" cy="4572000"/>
          </a:xfrm>
        </p:spPr>
        <p:txBody>
          <a:bodyPr/>
          <a:lstStyle/>
          <a:p>
            <a:pPr algn="just"/>
            <a:r>
              <a:rPr lang="en-US" sz="2800" b="1" dirty="0" smtClean="0"/>
              <a:t>Backup: </a:t>
            </a:r>
            <a:r>
              <a:rPr lang="en-US" sz="2800" dirty="0" smtClean="0"/>
              <a:t>Consider where you would be if your layered security strategy failed. If you’ve ever lost critical data to a malware infection, no doubt you already consider it of primary importance.</a:t>
            </a:r>
          </a:p>
          <a:p>
            <a:pPr algn="just"/>
            <a:r>
              <a:rPr lang="en-US" sz="2800" dirty="0" smtClean="0"/>
              <a:t>Free backup utilities are readily available</a:t>
            </a:r>
          </a:p>
          <a:p>
            <a:pPr lvl="1">
              <a:buFont typeface="Wingdings" pitchFamily="2" charset="2"/>
              <a:buChar char="v"/>
            </a:pPr>
            <a:r>
              <a:rPr lang="en-US" sz="2400" dirty="0" smtClean="0"/>
              <a:t>Hard Drive Cloning is Easy with Free Ease us Disk Copy</a:t>
            </a:r>
          </a:p>
          <a:p>
            <a:pPr lvl="1">
              <a:buFont typeface="Wingdings" pitchFamily="2" charset="2"/>
              <a:buChar char="v"/>
            </a:pPr>
            <a:r>
              <a:rPr lang="en-US" sz="2400" dirty="0" smtClean="0"/>
              <a:t>Free Drive Image XML- the best way to backup data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4000" dirty="0" smtClean="0"/>
              <a:t>Consumer Layered</a:t>
            </a:r>
            <a:endParaRPr lang="en-US" sz="4000" dirty="0"/>
          </a:p>
        </p:txBody>
      </p:sp>
      <p:sp>
        <p:nvSpPr>
          <p:cNvPr id="3" name="Content Placeholder 2"/>
          <p:cNvSpPr>
            <a:spLocks noGrp="1"/>
          </p:cNvSpPr>
          <p:nvPr>
            <p:ph idx="1"/>
          </p:nvPr>
        </p:nvSpPr>
        <p:spPr>
          <a:xfrm>
            <a:off x="685800" y="1143000"/>
            <a:ext cx="7772400" cy="5105400"/>
          </a:xfrm>
        </p:spPr>
        <p:txBody>
          <a:bodyPr/>
          <a:lstStyle/>
          <a:p>
            <a:pPr algn="just"/>
            <a:r>
              <a:rPr lang="en-US" b="1" dirty="0" smtClean="0"/>
              <a:t>Firewall</a:t>
            </a:r>
            <a:r>
              <a:rPr lang="en-US" dirty="0" smtClean="0"/>
              <a:t> – is an application, or a hardware appliance, designed to block unauthorized access to your computer from the Internet, at the same time permitting authorized communications.</a:t>
            </a:r>
          </a:p>
          <a:p>
            <a:pPr algn="just"/>
            <a:r>
              <a:rPr lang="en-US" b="1" dirty="0" smtClean="0"/>
              <a:t>Antimalware</a:t>
            </a:r>
            <a:r>
              <a:rPr lang="en-US" dirty="0" smtClean="0"/>
              <a:t> – A front line antimalware application is absolutely critical to avoid system infection. </a:t>
            </a:r>
          </a:p>
          <a:p>
            <a:r>
              <a:rPr lang="en-US" sz="2800" dirty="0" smtClean="0"/>
              <a:t>For free antimalware click “</a:t>
            </a:r>
            <a:r>
              <a:rPr lang="en-US" sz="2800" u="sng" dirty="0" smtClean="0"/>
              <a:t>Tech Thoughts Top &amp; Free antimalware application”</a:t>
            </a:r>
            <a:endParaRPr lang="en-US" sz="2800" u="sng"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600" dirty="0" smtClean="0"/>
              <a:t>Consumer Layered</a:t>
            </a:r>
            <a:endParaRPr lang="en-US" sz="3600" dirty="0"/>
          </a:p>
        </p:txBody>
      </p:sp>
      <p:sp>
        <p:nvSpPr>
          <p:cNvPr id="3" name="Content Placeholder 2"/>
          <p:cNvSpPr>
            <a:spLocks noGrp="1"/>
          </p:cNvSpPr>
          <p:nvPr>
            <p:ph idx="1"/>
          </p:nvPr>
        </p:nvSpPr>
        <p:spPr>
          <a:xfrm>
            <a:off x="685800" y="1447800"/>
            <a:ext cx="7772400" cy="4953000"/>
          </a:xfrm>
        </p:spPr>
        <p:txBody>
          <a:bodyPr/>
          <a:lstStyle/>
          <a:p>
            <a:pPr algn="just"/>
            <a:r>
              <a:rPr lang="en-US" sz="2800" b="1" dirty="0" smtClean="0"/>
              <a:t>Antivirus</a:t>
            </a:r>
            <a:r>
              <a:rPr lang="en-US" sz="2800" dirty="0" smtClean="0"/>
              <a:t> – An antivirus application is another critical component in a layered defense strategy to ensure that if a malicious program is detected, it will be stopped dead in its tracks!</a:t>
            </a:r>
          </a:p>
          <a:p>
            <a:pPr algn="just"/>
            <a:r>
              <a:rPr lang="en-US" sz="2800" b="1" dirty="0" smtClean="0"/>
              <a:t>Web Browser Security</a:t>
            </a:r>
            <a:r>
              <a:rPr lang="en-US" sz="2800" dirty="0" smtClean="0"/>
              <a:t> – Install a free Internet Browser add-on such as WOT(Web of Trust). WOT tests web sites you are visiting for spyware, spam, viruses, browser exploits, unreliable online shops, phishing, and online scams, helping you avoid unsafe web sites.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600" dirty="0" smtClean="0"/>
              <a:t>Enterprise Layered Security</a:t>
            </a:r>
            <a:endParaRPr lang="en-US" sz="3600" dirty="0"/>
          </a:p>
        </p:txBody>
      </p:sp>
      <p:sp>
        <p:nvSpPr>
          <p:cNvPr id="3" name="Content Placeholder 2"/>
          <p:cNvSpPr>
            <a:spLocks noGrp="1"/>
          </p:cNvSpPr>
          <p:nvPr>
            <p:ph idx="1"/>
          </p:nvPr>
        </p:nvSpPr>
        <p:spPr>
          <a:xfrm>
            <a:off x="685800" y="1066800"/>
            <a:ext cx="7772400" cy="5791200"/>
          </a:xfrm>
        </p:spPr>
        <p:txBody>
          <a:bodyPr/>
          <a:lstStyle/>
          <a:p>
            <a:pPr algn="just"/>
            <a:r>
              <a:rPr lang="en-US" sz="2800" dirty="0" smtClean="0"/>
              <a:t>A modern enterprise security strategy uses a layered identity approach as the underpinning of its security.</a:t>
            </a:r>
          </a:p>
          <a:p>
            <a:pPr algn="just"/>
            <a:r>
              <a:rPr lang="en-US" sz="2800" dirty="0" smtClean="0"/>
              <a:t>All enterprise systems, applications, information systems, facilities, buildings and rooms are assigned as enterprise risk.  </a:t>
            </a:r>
          </a:p>
          <a:p>
            <a:pPr algn="just"/>
            <a:r>
              <a:rPr lang="en-US" sz="2800" dirty="0" smtClean="0"/>
              <a:t>As the user digitally or physically approaches higher risk applications or a physical location the stronger authentication is used. </a:t>
            </a:r>
          </a:p>
          <a:p>
            <a:pPr algn="just"/>
            <a:r>
              <a:rPr lang="en-US" sz="2800" dirty="0" smtClean="0"/>
              <a:t>As consider the enterprise firewall and the use of Id and passwords for login.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295400" y="152400"/>
            <a:ext cx="6781800" cy="641350"/>
          </a:xfrm>
          <a:prstGeom prst="rect">
            <a:avLst/>
          </a:prstGeom>
          <a:noFill/>
          <a:ln w="9525">
            <a:noFill/>
            <a:miter lim="800000"/>
            <a:headEnd/>
            <a:tailEnd/>
          </a:ln>
          <a:effectLst/>
        </p:spPr>
        <p:txBody>
          <a:bodyPr>
            <a:spAutoFit/>
          </a:bodyPr>
          <a:lstStyle/>
          <a:p>
            <a:pPr algn="ctr"/>
            <a:r>
              <a:rPr lang="en-US" sz="3600"/>
              <a:t> Motivation For Audits</a:t>
            </a:r>
          </a:p>
        </p:txBody>
      </p:sp>
      <p:sp>
        <p:nvSpPr>
          <p:cNvPr id="6147" name="Line 3"/>
          <p:cNvSpPr>
            <a:spLocks noChangeShapeType="1"/>
          </p:cNvSpPr>
          <p:nvPr/>
        </p:nvSpPr>
        <p:spPr bwMode="auto">
          <a:xfrm>
            <a:off x="0" y="990600"/>
            <a:ext cx="9144000" cy="0"/>
          </a:xfrm>
          <a:prstGeom prst="line">
            <a:avLst/>
          </a:prstGeom>
          <a:noFill/>
          <a:ln w="57150">
            <a:solidFill>
              <a:schemeClr val="tx1"/>
            </a:solidFill>
            <a:miter lim="800000"/>
            <a:headEnd/>
            <a:tailEnd/>
          </a:ln>
          <a:effectLst/>
        </p:spPr>
        <p:txBody>
          <a:bodyPr wrap="none"/>
          <a:lstStyle/>
          <a:p>
            <a:endParaRPr lang="en-US"/>
          </a:p>
        </p:txBody>
      </p:sp>
      <p:sp>
        <p:nvSpPr>
          <p:cNvPr id="6149"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6150"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6152" name="Rectangle 8"/>
          <p:cNvSpPr>
            <a:spLocks noChangeArrowheads="1"/>
          </p:cNvSpPr>
          <p:nvPr/>
        </p:nvSpPr>
        <p:spPr bwMode="auto">
          <a:xfrm>
            <a:off x="1219200" y="1143000"/>
            <a:ext cx="7315200" cy="5203825"/>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dirty="0"/>
              <a:t> Many organizations are now entirely dependent on computer based information system</a:t>
            </a:r>
          </a:p>
          <a:p>
            <a:pPr>
              <a:spcBef>
                <a:spcPct val="50000"/>
              </a:spcBef>
              <a:buFont typeface="Wingdings" pitchFamily="2" charset="2"/>
              <a:buChar char="§"/>
            </a:pPr>
            <a:r>
              <a:rPr lang="en-US" dirty="0"/>
              <a:t> These information systems contain financial data and other critical procedures</a:t>
            </a:r>
          </a:p>
          <a:p>
            <a:pPr>
              <a:spcBef>
                <a:spcPct val="50000"/>
              </a:spcBef>
              <a:buFont typeface="Wingdings" pitchFamily="2" charset="2"/>
              <a:buChar char="§"/>
            </a:pPr>
            <a:r>
              <a:rPr lang="en-US" dirty="0"/>
              <a:t> It is essential to protect the systems against frauds and ensure that sound accounting practices are followed</a:t>
            </a:r>
          </a:p>
          <a:p>
            <a:pPr>
              <a:spcBef>
                <a:spcPct val="50000"/>
              </a:spcBef>
              <a:buFont typeface="Wingdings" pitchFamily="2" charset="2"/>
              <a:buChar char="§"/>
            </a:pPr>
            <a:r>
              <a:rPr lang="en-US" dirty="0"/>
              <a:t> It is necessary to trace the origin and fix responsibilities when frauds occur</a:t>
            </a:r>
          </a:p>
          <a:p>
            <a:pPr>
              <a:spcBef>
                <a:spcPct val="50000"/>
              </a:spcBef>
              <a:buFont typeface="Wingdings" pitchFamily="2" charset="2"/>
              <a:buChar char="§"/>
            </a:pPr>
            <a:r>
              <a:rPr lang="en-US" dirty="0"/>
              <a:t> Audit methods primary purpose is to ensure this.</a:t>
            </a:r>
          </a:p>
          <a:p>
            <a:pPr>
              <a:spcBef>
                <a:spcPct val="50000"/>
              </a:spcBef>
              <a:buFont typeface="Wingdings" pitchFamily="2" charset="2"/>
              <a:buChar char="§"/>
            </a:pPr>
            <a:endParaRPr lang="en-US" dirty="0"/>
          </a:p>
          <a:p>
            <a:pPr>
              <a:spcBef>
                <a:spcPct val="50000"/>
              </a:spcBef>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1143000"/>
          </a:xfrm>
        </p:spPr>
        <p:txBody>
          <a:bodyPr/>
          <a:lstStyle/>
          <a:p>
            <a:r>
              <a:rPr lang="en-US" b="1" dirty="0" smtClean="0"/>
              <a:t>Implementing a Layered Identity Strategy:</a:t>
            </a:r>
            <a:br>
              <a:rPr lang="en-US" b="1" dirty="0" smtClean="0"/>
            </a:br>
            <a:r>
              <a:rPr lang="en-US" b="1" dirty="0" smtClean="0"/>
              <a:t>Enterprise Layered</a:t>
            </a:r>
            <a:endParaRPr lang="en-US" dirty="0"/>
          </a:p>
        </p:txBody>
      </p:sp>
      <p:sp>
        <p:nvSpPr>
          <p:cNvPr id="3" name="Content Placeholder 2"/>
          <p:cNvSpPr>
            <a:spLocks noGrp="1"/>
          </p:cNvSpPr>
          <p:nvPr>
            <p:ph idx="1"/>
          </p:nvPr>
        </p:nvSpPr>
        <p:spPr>
          <a:xfrm>
            <a:off x="381000" y="1143000"/>
            <a:ext cx="8458200" cy="5486400"/>
          </a:xfrm>
        </p:spPr>
        <p:txBody>
          <a:bodyPr/>
          <a:lstStyle/>
          <a:p>
            <a:pPr algn="just"/>
            <a:r>
              <a:rPr lang="en-US" sz="2800" dirty="0" smtClean="0"/>
              <a:t>This could take the form of digital certificates, security tokens, smart cards and biometrics. It could also take the form of transactional security. </a:t>
            </a:r>
          </a:p>
          <a:p>
            <a:pPr algn="just"/>
            <a:r>
              <a:rPr lang="en-US" sz="2800" dirty="0" smtClean="0"/>
              <a:t>While the user may successfully use their Id and password, the transaction security software would examine the IP address that the user is coming in from, their geographic position, the time of day, the type of physical computer the user is using and their behavioral pattern.  </a:t>
            </a:r>
          </a:p>
          <a:p>
            <a:pPr algn="just"/>
            <a:r>
              <a:rPr lang="en-US" sz="2800" dirty="0" smtClean="0"/>
              <a:t>If any of these differ from the past, then system alarm bells may start ringing resulting in the user being asked more personal questions, the action being stopped.</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600" b="1" dirty="0" smtClean="0"/>
              <a:t>Extended Validation (EV) Certificate</a:t>
            </a:r>
            <a:r>
              <a:rPr lang="en-US" b="1" dirty="0" smtClean="0"/>
              <a:t/>
            </a:r>
            <a:br>
              <a:rPr lang="en-US" b="1" dirty="0" smtClean="0"/>
            </a:br>
            <a:endParaRPr lang="en-US" dirty="0"/>
          </a:p>
        </p:txBody>
      </p:sp>
      <p:sp>
        <p:nvSpPr>
          <p:cNvPr id="3" name="Content Placeholder 2"/>
          <p:cNvSpPr>
            <a:spLocks noGrp="1"/>
          </p:cNvSpPr>
          <p:nvPr>
            <p:ph idx="1"/>
          </p:nvPr>
        </p:nvSpPr>
        <p:spPr>
          <a:xfrm>
            <a:off x="533400" y="1066800"/>
            <a:ext cx="8305800" cy="5410200"/>
          </a:xfrm>
        </p:spPr>
        <p:txBody>
          <a:bodyPr/>
          <a:lstStyle/>
          <a:p>
            <a:pPr algn="just"/>
            <a:r>
              <a:rPr lang="en-US" sz="2800" dirty="0" smtClean="0"/>
              <a:t>An extended validation (EV) certificate is a data security or anti-fraud measure recommended in 2006 by the Certificate Authority Browser Forum.</a:t>
            </a:r>
          </a:p>
          <a:p>
            <a:pPr algn="just"/>
            <a:r>
              <a:rPr lang="en-US" sz="2800" dirty="0" smtClean="0"/>
              <a:t>Certificate Authority/Browser Forum (CAB Forum): An open voluntary association of certification authorities and software developers.</a:t>
            </a:r>
          </a:p>
          <a:p>
            <a:pPr algn="just"/>
            <a:r>
              <a:rPr lang="en-US" sz="2800" dirty="0" smtClean="0"/>
              <a:t>The first version of the </a:t>
            </a:r>
            <a:r>
              <a:rPr lang="en-US" sz="2800" i="1" dirty="0" smtClean="0"/>
              <a:t>Extended Validation SSL Certificate Guidelines</a:t>
            </a:r>
            <a:r>
              <a:rPr lang="en-US" sz="2800" dirty="0" smtClean="0"/>
              <a:t> was </a:t>
            </a:r>
            <a:r>
              <a:rPr lang="en-US" sz="2800" dirty="0" err="1" smtClean="0"/>
              <a:t>ratifed</a:t>
            </a:r>
            <a:r>
              <a:rPr lang="en-US" sz="2800" dirty="0" smtClean="0"/>
              <a:t> in June 2007.</a:t>
            </a:r>
          </a:p>
          <a:p>
            <a:pPr algn="just"/>
            <a:r>
              <a:rPr lang="en-US" sz="2800" dirty="0" smtClean="0"/>
              <a:t>The EV identity verification process requires the applicant to prove exclusive rights to use a domain, confirm its legal, operational and physical existence, and prove the entity has authorized the assurance of the Certificate.</a:t>
            </a:r>
          </a:p>
          <a:p>
            <a:endParaRPr lang="en-US" sz="2800" dirty="0" smtClean="0"/>
          </a:p>
          <a:p>
            <a:pPr>
              <a:buNone/>
            </a:pPr>
            <a:endParaRPr lang="en-US" sz="2800" b="1" dirty="0" smtClean="0"/>
          </a:p>
          <a:p>
            <a:pPr>
              <a:buNone/>
            </a:pP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600" b="1" dirty="0" smtClean="0"/>
              <a:t>Extended Validation (EV) Certificate</a:t>
            </a:r>
            <a:endParaRPr lang="en-US" sz="3600" dirty="0"/>
          </a:p>
        </p:txBody>
      </p:sp>
      <p:sp>
        <p:nvSpPr>
          <p:cNvPr id="3" name="Content Placeholder 2"/>
          <p:cNvSpPr>
            <a:spLocks noGrp="1"/>
          </p:cNvSpPr>
          <p:nvPr>
            <p:ph idx="1"/>
          </p:nvPr>
        </p:nvSpPr>
        <p:spPr>
          <a:xfrm>
            <a:off x="685800" y="990600"/>
            <a:ext cx="7772400" cy="5105400"/>
          </a:xfrm>
        </p:spPr>
        <p:txBody>
          <a:bodyPr/>
          <a:lstStyle/>
          <a:p>
            <a:pPr algn="just"/>
            <a:r>
              <a:rPr lang="en-US" kern="1200" dirty="0" smtClean="0"/>
              <a:t>EV Certificates provide a higher level of validation and are available to all business and government entities, but are not available to individuals. </a:t>
            </a:r>
          </a:p>
          <a:p>
            <a:pPr algn="just"/>
            <a:r>
              <a:rPr lang="en-US" kern="1200" dirty="0" smtClean="0"/>
              <a:t>The EV process is more rigorous and detailed than for any other Certificate and will require additional steps, which may include obtaining signatures from several people within the applying company, legal verification of the business's existence, etc. </a:t>
            </a: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1143000"/>
          </a:xfrm>
        </p:spPr>
        <p:txBody>
          <a:bodyPr/>
          <a:lstStyle/>
          <a:p>
            <a:r>
              <a:rPr lang="en-US" sz="3600" b="1" dirty="0" smtClean="0"/>
              <a:t>The primary purposes of an EV Certificate </a:t>
            </a:r>
            <a:endParaRPr lang="en-US" sz="3600" dirty="0"/>
          </a:p>
        </p:txBody>
      </p:sp>
      <p:sp>
        <p:nvSpPr>
          <p:cNvPr id="3" name="Content Placeholder 2"/>
          <p:cNvSpPr>
            <a:spLocks noGrp="1"/>
          </p:cNvSpPr>
          <p:nvPr>
            <p:ph idx="1"/>
          </p:nvPr>
        </p:nvSpPr>
        <p:spPr>
          <a:xfrm>
            <a:off x="381000" y="1371600"/>
            <a:ext cx="8382000" cy="5486400"/>
          </a:xfrm>
        </p:spPr>
        <p:txBody>
          <a:bodyPr/>
          <a:lstStyle/>
          <a:p>
            <a:pPr algn="just"/>
            <a:r>
              <a:rPr lang="en-US" sz="2800" dirty="0" smtClean="0"/>
              <a:t>To identify the legal entity that controls a website which provide a reasonable assurance to the user of an Internet browser that the website which the user is accessing is controlled by a specific legal entity identified in the EV Certificate by name, address of Place of Business, and Registration Number. </a:t>
            </a:r>
          </a:p>
          <a:p>
            <a:pPr algn="just"/>
            <a:r>
              <a:rPr lang="en-US" sz="2800" dirty="0" smtClean="0"/>
              <a:t>To enable encrypted communications with a website</a:t>
            </a:r>
            <a:br>
              <a:rPr lang="en-US" sz="2800" dirty="0" smtClean="0"/>
            </a:br>
            <a:r>
              <a:rPr lang="en-US" sz="2800" dirty="0" smtClean="0"/>
              <a:t>which facilitate the exchange of encryption keys in order to enable the encrypted communication of information over the Internet between the user of an Internet browser and a website. </a:t>
            </a:r>
            <a:endParaRPr lang="en-US" dirty="0" smtClean="0"/>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ea typeface="굴림" pitchFamily="34" charset="-127"/>
              </a:rPr>
              <a:t>Designed for Banks and Large E-commerce sites</a:t>
            </a:r>
            <a:endParaRPr lang="en-US" dirty="0"/>
          </a:p>
        </p:txBody>
      </p:sp>
      <p:pic>
        <p:nvPicPr>
          <p:cNvPr id="4" name="Picture 4"/>
          <p:cNvPicPr>
            <a:picLocks noGrp="1" noChangeAspect="1" noChangeArrowheads="1"/>
          </p:cNvPicPr>
          <p:nvPr>
            <p:ph idx="1"/>
          </p:nvPr>
        </p:nvPicPr>
        <p:blipFill>
          <a:blip r:embed="rId2"/>
          <a:srcRect l="4688" t="7292" r="7275" b="30208"/>
          <a:stretch>
            <a:fillRect/>
          </a:stretch>
        </p:blipFill>
        <p:spPr bwMode="auto">
          <a:xfrm>
            <a:off x="533400" y="1828800"/>
            <a:ext cx="8077200" cy="4114800"/>
          </a:xfrm>
          <a:prstGeom prst="rect">
            <a:avLst/>
          </a:prstGeom>
          <a:noFill/>
          <a:ln w="12700" algn="ctr">
            <a:noFill/>
            <a:miter lim="800000"/>
            <a:headEnd/>
            <a:tailEnd type="none" w="lg" len="me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pPr lvl="1"/>
            <a:r>
              <a:rPr lang="en-US" sz="3600" dirty="0" smtClean="0"/>
              <a:t>SSL Certificate</a:t>
            </a:r>
            <a:br>
              <a:rPr lang="en-US" sz="3600" dirty="0" smtClean="0"/>
            </a:br>
            <a:endParaRPr lang="en-US" sz="3600" dirty="0"/>
          </a:p>
        </p:txBody>
      </p:sp>
      <p:sp>
        <p:nvSpPr>
          <p:cNvPr id="3" name="Content Placeholder 2"/>
          <p:cNvSpPr>
            <a:spLocks noGrp="1"/>
          </p:cNvSpPr>
          <p:nvPr>
            <p:ph idx="1"/>
          </p:nvPr>
        </p:nvSpPr>
        <p:spPr>
          <a:xfrm>
            <a:off x="685800" y="838200"/>
            <a:ext cx="7772400" cy="2590800"/>
          </a:xfrm>
        </p:spPr>
        <p:txBody>
          <a:bodyPr/>
          <a:lstStyle/>
          <a:p>
            <a:pPr lvl="1" eaLnBrk="1" hangingPunct="1">
              <a:buNone/>
            </a:pPr>
            <a:r>
              <a:rPr lang="en-US" sz="3200" dirty="0" smtClean="0"/>
              <a:t>Secure Sockets Layer (SSL)</a:t>
            </a:r>
          </a:p>
          <a:p>
            <a:pPr lvl="2" eaLnBrk="1" hangingPunct="1"/>
            <a:r>
              <a:rPr lang="en-US" dirty="0" smtClean="0"/>
              <a:t>Digital certificates combined allows for encrypted communications to occur between Web browser and Web server</a:t>
            </a:r>
          </a:p>
          <a:p>
            <a:endParaRPr lang="en-US" dirty="0"/>
          </a:p>
        </p:txBody>
      </p:sp>
      <p:pic>
        <p:nvPicPr>
          <p:cNvPr id="4" name="Picture 5" descr="Fig08-34"/>
          <p:cNvPicPr>
            <a:picLocks noChangeAspect="1" noChangeArrowheads="1"/>
          </p:cNvPicPr>
          <p:nvPr/>
        </p:nvPicPr>
        <p:blipFill>
          <a:blip r:embed="rId2"/>
          <a:srcRect/>
          <a:stretch>
            <a:fillRect/>
          </a:stretch>
        </p:blipFill>
        <p:spPr bwMode="auto">
          <a:xfrm>
            <a:off x="381000" y="2971800"/>
            <a:ext cx="8305800" cy="35909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38200"/>
          </a:xfrm>
        </p:spPr>
        <p:txBody>
          <a:bodyPr/>
          <a:lstStyle/>
          <a:p>
            <a:r>
              <a:rPr lang="en-US" b="1" dirty="0" smtClean="0"/>
              <a:t>What </a:t>
            </a:r>
            <a:r>
              <a:rPr lang="en-US" b="1" dirty="0" smtClean="0"/>
              <a:t>is </a:t>
            </a:r>
            <a:r>
              <a:rPr lang="en-US" b="1" dirty="0" smtClean="0"/>
              <a:t>SSL Certificate?</a:t>
            </a:r>
            <a:br>
              <a:rPr lang="en-US" b="1" dirty="0" smtClean="0"/>
            </a:br>
            <a:endParaRPr lang="en-US" dirty="0"/>
          </a:p>
        </p:txBody>
      </p:sp>
      <p:sp>
        <p:nvSpPr>
          <p:cNvPr id="3" name="Content Placeholder 2"/>
          <p:cNvSpPr>
            <a:spLocks noGrp="1"/>
          </p:cNvSpPr>
          <p:nvPr>
            <p:ph idx="1"/>
          </p:nvPr>
        </p:nvSpPr>
        <p:spPr>
          <a:xfrm>
            <a:off x="381000" y="1143000"/>
            <a:ext cx="8305800" cy="5715000"/>
          </a:xfrm>
        </p:spPr>
        <p:txBody>
          <a:bodyPr/>
          <a:lstStyle/>
          <a:p>
            <a:pPr algn="just"/>
            <a:r>
              <a:rPr lang="en-US" sz="2800" dirty="0" smtClean="0"/>
              <a:t>SSL (Secure Sockets Layer) is the transaction security protocol used by websites to protect online communications.</a:t>
            </a:r>
          </a:p>
          <a:p>
            <a:pPr algn="just"/>
            <a:r>
              <a:rPr lang="en-US" sz="2800" dirty="0" smtClean="0"/>
              <a:t>The most common use of SSL is to provide protection for confidential data, such as personal details or credit card information, entered into a website.</a:t>
            </a:r>
          </a:p>
          <a:p>
            <a:pPr algn="just"/>
            <a:r>
              <a:rPr lang="en-US" sz="2800" dirty="0" smtClean="0"/>
              <a:t>Ecommerce security cannot be an after-thought in your business plans. Today's online shoppers look for the visual cues provided by SSL Certificates, such as the closed padlock and the “https”.</a:t>
            </a:r>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Extended Validation SSL Certificate</a:t>
            </a:r>
            <a:endParaRPr lang="en-US" dirty="0"/>
          </a:p>
        </p:txBody>
      </p:sp>
      <p:sp>
        <p:nvSpPr>
          <p:cNvPr id="3" name="Content Placeholder 2"/>
          <p:cNvSpPr>
            <a:spLocks noGrp="1"/>
          </p:cNvSpPr>
          <p:nvPr>
            <p:ph idx="1"/>
          </p:nvPr>
        </p:nvSpPr>
        <p:spPr>
          <a:xfrm>
            <a:off x="304800" y="990600"/>
            <a:ext cx="8534400" cy="5638800"/>
          </a:xfrm>
        </p:spPr>
        <p:txBody>
          <a:bodyPr/>
          <a:lstStyle/>
          <a:p>
            <a:pPr algn="just"/>
            <a:r>
              <a:rPr lang="en-US" sz="2800" b="1" dirty="0" smtClean="0"/>
              <a:t>Show your customers that your site is secure.</a:t>
            </a:r>
            <a:r>
              <a:rPr lang="en-US" sz="2800" dirty="0" smtClean="0"/>
              <a:t> Our Extended Validation SSL Certificate features our instant verification green address bar, so your customers can easily see that they're protected. Provide your customers with the highest level of online assurance.</a:t>
            </a:r>
          </a:p>
          <a:p>
            <a:pPr algn="just"/>
            <a:r>
              <a:rPr lang="en-US" sz="2800" b="1" dirty="0" smtClean="0"/>
              <a:t>When customers see their address bar change to green, they know they can trust your business.</a:t>
            </a:r>
            <a:r>
              <a:rPr lang="en-US" sz="2800" dirty="0" smtClean="0"/>
              <a:t> That's because the inspection process for an Extended Validation SSL is more extensive than for any other type of security certificate, verifying your organization's identity, the validity of your request and the overall legitimacy of your business.</a:t>
            </a:r>
          </a:p>
          <a:p>
            <a:pPr>
              <a:buNone/>
            </a:pPr>
            <a:endParaRPr lang="en-US" sz="20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924800" cy="5715000"/>
          </a:xfrm>
        </p:spPr>
        <p:txBody>
          <a:bodyPr/>
          <a:lstStyle/>
          <a:p>
            <a:pPr algn="just"/>
            <a:r>
              <a:rPr lang="en-US" sz="2800" b="1" dirty="0" smtClean="0"/>
              <a:t>How can I recognize websites using EV SSL Certificates?</a:t>
            </a:r>
            <a:endParaRPr lang="en-US" sz="2800" dirty="0" smtClean="0"/>
          </a:p>
          <a:p>
            <a:pPr algn="just">
              <a:buNone/>
            </a:pPr>
            <a:r>
              <a:rPr lang="en-US" sz="2800" dirty="0" smtClean="0"/>
              <a:t>	A website using EV SSL Certificate will activate highly visible indicators directly on the browser address bar:</a:t>
            </a:r>
          </a:p>
          <a:p>
            <a:pPr algn="just"/>
            <a:r>
              <a:rPr lang="en-US" sz="2800" b="1" dirty="0" smtClean="0"/>
              <a:t>The green address bar, https:// and the padlock icon</a:t>
            </a:r>
          </a:p>
          <a:p>
            <a:pPr algn="just"/>
            <a:r>
              <a:rPr lang="en-US" sz="2800" b="1" dirty="0" smtClean="0"/>
              <a:t>The name of the Organization that owns the website and the name of the Certification Authority that issued the EV SSL Certificate.</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b="1" dirty="0" smtClean="0"/>
              <a:t>Websites using EV SSL Certificates</a:t>
            </a:r>
            <a:r>
              <a:rPr lang="en-US" dirty="0" smtClean="0"/>
              <a:t/>
            </a:r>
            <a:br>
              <a:rPr lang="en-US" dirty="0" smtClean="0"/>
            </a:br>
            <a:endParaRPr lang="en-US" dirty="0"/>
          </a:p>
        </p:txBody>
      </p:sp>
      <p:sp>
        <p:nvSpPr>
          <p:cNvPr id="3" name="Content Placeholder 2"/>
          <p:cNvSpPr>
            <a:spLocks noGrp="1"/>
          </p:cNvSpPr>
          <p:nvPr>
            <p:ph idx="1"/>
          </p:nvPr>
        </p:nvSpPr>
        <p:spPr>
          <a:xfrm>
            <a:off x="0" y="685800"/>
            <a:ext cx="8763000" cy="6172200"/>
          </a:xfrm>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457200" y="3352800"/>
            <a:ext cx="8110538" cy="3141663"/>
          </a:xfrm>
          <a:prstGeom prst="rect">
            <a:avLst/>
          </a:prstGeom>
          <a:noFill/>
          <a:ln w="9525">
            <a:noFill/>
            <a:miter lim="800000"/>
            <a:headEnd/>
            <a:tailEnd/>
          </a:ln>
          <a:effectLst/>
        </p:spPr>
      </p:pic>
      <p:sp>
        <p:nvSpPr>
          <p:cNvPr id="6" name="AutoShape 10"/>
          <p:cNvSpPr>
            <a:spLocks noChangeArrowheads="1"/>
          </p:cNvSpPr>
          <p:nvPr/>
        </p:nvSpPr>
        <p:spPr bwMode="auto">
          <a:xfrm>
            <a:off x="455613" y="2136775"/>
            <a:ext cx="1843087" cy="620713"/>
          </a:xfrm>
          <a:prstGeom prst="wedgeRoundRectCallout">
            <a:avLst>
              <a:gd name="adj1" fmla="val 83421"/>
              <a:gd name="adj2" fmla="val 210356"/>
              <a:gd name="adj3" fmla="val 16667"/>
            </a:avLst>
          </a:prstGeom>
          <a:noFill/>
          <a:ln w="12700" algn="ctr">
            <a:solidFill>
              <a:srgbClr val="252525"/>
            </a:solidFill>
            <a:miter lim="800000"/>
            <a:headEnd/>
            <a:tailEnd/>
          </a:ln>
          <a:effectLst/>
        </p:spPr>
        <p:txBody>
          <a:bodyPr anchor="ctr"/>
          <a:lstStyle/>
          <a:p>
            <a:r>
              <a:rPr lang="en-US"/>
              <a:t>Green address bar</a:t>
            </a:r>
          </a:p>
        </p:txBody>
      </p:sp>
      <p:sp>
        <p:nvSpPr>
          <p:cNvPr id="7" name="AutoShape 11"/>
          <p:cNvSpPr>
            <a:spLocks noChangeArrowheads="1"/>
          </p:cNvSpPr>
          <p:nvPr/>
        </p:nvSpPr>
        <p:spPr bwMode="auto">
          <a:xfrm>
            <a:off x="2590800" y="1524000"/>
            <a:ext cx="1938338" cy="704850"/>
          </a:xfrm>
          <a:prstGeom prst="wedgeRoundRectCallout">
            <a:avLst>
              <a:gd name="adj1" fmla="val 74806"/>
              <a:gd name="adj2" fmla="val 262278"/>
              <a:gd name="adj3" fmla="val 16667"/>
            </a:avLst>
          </a:prstGeom>
          <a:noFill/>
          <a:ln w="12700" algn="ctr">
            <a:solidFill>
              <a:srgbClr val="252525"/>
            </a:solidFill>
            <a:miter lim="800000"/>
            <a:headEnd/>
            <a:tailEnd/>
          </a:ln>
          <a:effectLst/>
        </p:spPr>
        <p:txBody>
          <a:bodyPr anchor="ctr"/>
          <a:lstStyle/>
          <a:p>
            <a:r>
              <a:rPr lang="en-US" dirty="0"/>
              <a:t>Golden padlock</a:t>
            </a:r>
          </a:p>
        </p:txBody>
      </p:sp>
      <p:sp>
        <p:nvSpPr>
          <p:cNvPr id="8" name="AutoShape 12"/>
          <p:cNvSpPr>
            <a:spLocks noChangeArrowheads="1"/>
          </p:cNvSpPr>
          <p:nvPr/>
        </p:nvSpPr>
        <p:spPr bwMode="auto">
          <a:xfrm>
            <a:off x="4724400" y="685800"/>
            <a:ext cx="3551238" cy="1452563"/>
          </a:xfrm>
          <a:prstGeom prst="wedgeRoundRectCallout">
            <a:avLst>
              <a:gd name="adj1" fmla="val -26486"/>
              <a:gd name="adj2" fmla="val 157514"/>
              <a:gd name="adj3" fmla="val 16667"/>
            </a:avLst>
          </a:prstGeom>
          <a:noFill/>
          <a:ln w="12700" algn="ctr">
            <a:solidFill>
              <a:srgbClr val="252525"/>
            </a:solidFill>
            <a:miter lim="800000"/>
            <a:headEnd/>
            <a:tailEnd/>
          </a:ln>
          <a:effectLst/>
        </p:spPr>
        <p:txBody>
          <a:bodyPr anchor="ctr"/>
          <a:lstStyle/>
          <a:p>
            <a:r>
              <a:rPr lang="en-US" dirty="0"/>
              <a:t>Assumed name, registered name and country</a:t>
            </a:r>
          </a:p>
          <a:p>
            <a:r>
              <a:rPr lang="en-US" dirty="0"/>
              <a:t>alternating with</a:t>
            </a:r>
          </a:p>
          <a:p>
            <a:r>
              <a:rPr lang="en-US" dirty="0"/>
              <a:t>the issuer’s 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295400" y="152400"/>
            <a:ext cx="6781800" cy="641350"/>
          </a:xfrm>
          <a:prstGeom prst="rect">
            <a:avLst/>
          </a:prstGeom>
          <a:noFill/>
          <a:ln w="9525">
            <a:noFill/>
            <a:miter lim="800000"/>
            <a:headEnd/>
            <a:tailEnd/>
          </a:ln>
          <a:effectLst/>
        </p:spPr>
        <p:txBody>
          <a:bodyPr>
            <a:spAutoFit/>
          </a:bodyPr>
          <a:lstStyle/>
          <a:p>
            <a:pPr algn="ctr"/>
            <a:r>
              <a:rPr lang="en-US" sz="3600"/>
              <a:t> Motivation For Testing</a:t>
            </a:r>
          </a:p>
        </p:txBody>
      </p:sp>
      <p:sp>
        <p:nvSpPr>
          <p:cNvPr id="7171" name="Line 3"/>
          <p:cNvSpPr>
            <a:spLocks noChangeShapeType="1"/>
          </p:cNvSpPr>
          <p:nvPr/>
        </p:nvSpPr>
        <p:spPr bwMode="auto">
          <a:xfrm>
            <a:off x="0" y="990600"/>
            <a:ext cx="9144000" cy="0"/>
          </a:xfrm>
          <a:prstGeom prst="line">
            <a:avLst/>
          </a:prstGeom>
          <a:noFill/>
          <a:ln w="57150">
            <a:solidFill>
              <a:schemeClr val="tx1"/>
            </a:solidFill>
            <a:miter lim="800000"/>
            <a:headEnd/>
            <a:tailEnd/>
          </a:ln>
          <a:effectLst/>
        </p:spPr>
        <p:txBody>
          <a:bodyPr wrap="none"/>
          <a:lstStyle/>
          <a:p>
            <a:endParaRPr lang="en-US"/>
          </a:p>
        </p:txBody>
      </p:sp>
      <p:sp>
        <p:nvSpPr>
          <p:cNvPr id="7173"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7174"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7176" name="Rectangle 8"/>
          <p:cNvSpPr>
            <a:spLocks noChangeArrowheads="1"/>
          </p:cNvSpPr>
          <p:nvPr/>
        </p:nvSpPr>
        <p:spPr bwMode="auto">
          <a:xfrm>
            <a:off x="1219200" y="1524000"/>
            <a:ext cx="7315200" cy="3195638"/>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dirty="0"/>
              <a:t> Systems contain many individual subsystems</a:t>
            </a:r>
          </a:p>
          <a:p>
            <a:pPr>
              <a:spcBef>
                <a:spcPct val="50000"/>
              </a:spcBef>
              <a:buFont typeface="Wingdings" pitchFamily="2" charset="2"/>
              <a:buChar char="§"/>
            </a:pPr>
            <a:r>
              <a:rPr lang="en-US" dirty="0"/>
              <a:t> Usually sub-systems and programs are individually tested</a:t>
            </a:r>
          </a:p>
          <a:p>
            <a:pPr>
              <a:spcBef>
                <a:spcPct val="50000"/>
              </a:spcBef>
              <a:buFont typeface="Wingdings" pitchFamily="2" charset="2"/>
              <a:buChar char="§"/>
            </a:pPr>
            <a:r>
              <a:rPr lang="en-US" dirty="0"/>
              <a:t> However when a whole system is integrated unforeseen errors may be seen</a:t>
            </a:r>
          </a:p>
          <a:p>
            <a:pPr>
              <a:spcBef>
                <a:spcPct val="50000"/>
              </a:spcBef>
              <a:buFont typeface="Wingdings" pitchFamily="2" charset="2"/>
              <a:buChar char="§"/>
            </a:pPr>
            <a:r>
              <a:rPr lang="en-US" dirty="0"/>
              <a:t> Thus before releasing a system the entire operational system should be tested for correctness and completeness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1143000"/>
          </a:xfrm>
        </p:spPr>
        <p:txBody>
          <a:bodyPr/>
          <a:lstStyle/>
          <a:p>
            <a:r>
              <a:rPr lang="en-US" dirty="0" smtClean="0"/>
              <a:t>Remote Access Authentication</a:t>
            </a:r>
            <a:endParaRPr lang="en-US" dirty="0"/>
          </a:p>
        </p:txBody>
      </p:sp>
      <p:sp>
        <p:nvSpPr>
          <p:cNvPr id="3" name="Content Placeholder 2"/>
          <p:cNvSpPr>
            <a:spLocks noGrp="1"/>
          </p:cNvSpPr>
          <p:nvPr>
            <p:ph idx="1"/>
          </p:nvPr>
        </p:nvSpPr>
        <p:spPr>
          <a:xfrm>
            <a:off x="685800" y="1524000"/>
            <a:ext cx="7772400" cy="4953000"/>
          </a:xfrm>
        </p:spPr>
        <p:txBody>
          <a:bodyPr/>
          <a:lstStyle/>
          <a:p>
            <a:pPr algn="just"/>
            <a:r>
              <a:rPr lang="en-US" sz="2800" dirty="0" smtClean="0"/>
              <a:t>Remote access authentication is the process whereby computer users can securely communicate with a network. </a:t>
            </a:r>
          </a:p>
          <a:p>
            <a:pPr algn="just"/>
            <a:r>
              <a:rPr lang="en-US" sz="2800" dirty="0" smtClean="0"/>
              <a:t>A shared theme to all of these methods is the use of a digital certificate that contains information that identifies the user to a server and provides their credentials. </a:t>
            </a:r>
          </a:p>
          <a:p>
            <a:pPr algn="just"/>
            <a:r>
              <a:rPr lang="en-US" sz="2800" dirty="0" smtClean="0"/>
              <a:t>Remote access authentication protocols make it safer to conduct business online as well as use ATMs.</a:t>
            </a: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kern="1200" dirty="0" smtClean="0"/>
              <a:t>RADIUS</a:t>
            </a:r>
            <a:endParaRPr lang="en-US" dirty="0"/>
          </a:p>
        </p:txBody>
      </p:sp>
      <p:sp>
        <p:nvSpPr>
          <p:cNvPr id="3" name="Content Placeholder 2"/>
          <p:cNvSpPr>
            <a:spLocks noGrp="1"/>
          </p:cNvSpPr>
          <p:nvPr>
            <p:ph idx="1"/>
          </p:nvPr>
        </p:nvSpPr>
        <p:spPr>
          <a:xfrm>
            <a:off x="381000" y="1143000"/>
            <a:ext cx="8382000" cy="5486400"/>
          </a:xfrm>
        </p:spPr>
        <p:txBody>
          <a:bodyPr/>
          <a:lstStyle/>
          <a:p>
            <a:pPr algn="just"/>
            <a:r>
              <a:rPr lang="en-US" sz="2800" kern="1200" dirty="0" smtClean="0"/>
              <a:t>Most modern wireless networks do user authentication using Remote Authentication Dial-In User Service (RADIUS) protocol.  </a:t>
            </a:r>
          </a:p>
          <a:p>
            <a:pPr algn="just"/>
            <a:r>
              <a:rPr lang="en-US" sz="2800" kern="1200" dirty="0" smtClean="0"/>
              <a:t>RADIUS handles the overall authentication process of the user's session on the wireless device as well as also handling the authorization and auditing.  </a:t>
            </a:r>
          </a:p>
          <a:p>
            <a:pPr algn="just"/>
            <a:r>
              <a:rPr lang="en-US" sz="2800" kern="1200" dirty="0" smtClean="0"/>
              <a:t>The RADIUS system takes the (EAP) Extensible Authentication Protocol Authentication Method, challenges the user with the appropriate authentication method, receives the authentication response and then verifies it.</a:t>
            </a:r>
            <a:endParaRPr lang="en-US" sz="2800" dirty="0" smtClean="0"/>
          </a:p>
          <a:p>
            <a:pPr algn="just"/>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066800"/>
          </a:xfrm>
        </p:spPr>
        <p:txBody>
          <a:bodyPr/>
          <a:lstStyle/>
          <a:p>
            <a:r>
              <a:rPr lang="en-US" kern="1200" dirty="0" smtClean="0"/>
              <a:t>RADIUS</a:t>
            </a:r>
            <a:endParaRPr lang="en-US" dirty="0"/>
          </a:p>
        </p:txBody>
      </p:sp>
      <p:sp>
        <p:nvSpPr>
          <p:cNvPr id="3" name="Content Placeholder 2"/>
          <p:cNvSpPr>
            <a:spLocks noGrp="1"/>
          </p:cNvSpPr>
          <p:nvPr>
            <p:ph idx="1"/>
          </p:nvPr>
        </p:nvSpPr>
        <p:spPr>
          <a:xfrm>
            <a:off x="0" y="1066800"/>
            <a:ext cx="8915400" cy="5791200"/>
          </a:xfrm>
        </p:spPr>
        <p:txBody>
          <a:bodyPr/>
          <a:lstStyle/>
          <a:p>
            <a:pPr algn="just"/>
            <a:r>
              <a:rPr lang="en-US" sz="2800" kern="1200" dirty="0" smtClean="0"/>
              <a:t>If the authentication is successful, the RADIUS server will then authorize IP addresses, the tunneling protocol used to create virtual private networks.</a:t>
            </a:r>
          </a:p>
          <a:p>
            <a:pPr algn="just"/>
            <a:r>
              <a:rPr lang="en-US" sz="2800" kern="1200" dirty="0" smtClean="0"/>
              <a:t>Further, the RADIUS server keeps tracks of when a user session begins and ends.  </a:t>
            </a:r>
          </a:p>
          <a:p>
            <a:pPr algn="just"/>
            <a:r>
              <a:rPr lang="en-US" sz="2800" dirty="0" smtClean="0"/>
              <a:t>For senior executives, who do require quite open access to the applications and information systems via their wireless device.</a:t>
            </a:r>
          </a:p>
          <a:p>
            <a:pPr algn="just"/>
            <a:r>
              <a:rPr lang="en-US" sz="2800" dirty="0" smtClean="0"/>
              <a:t>Issue them with something like a </a:t>
            </a:r>
            <a:r>
              <a:rPr lang="en-US" sz="2800" dirty="0" err="1" smtClean="0"/>
              <a:t>secureID</a:t>
            </a:r>
            <a:r>
              <a:rPr lang="en-US" sz="2800" dirty="0" smtClean="0"/>
              <a:t> from </a:t>
            </a:r>
            <a:r>
              <a:rPr lang="en-US" sz="2800" kern="1200" dirty="0" smtClean="0"/>
              <a:t>(</a:t>
            </a:r>
            <a:r>
              <a:rPr lang="en-US" sz="2000" kern="1200" dirty="0" err="1" smtClean="0"/>
              <a:t>Rivest</a:t>
            </a:r>
            <a:r>
              <a:rPr lang="en-US" sz="2000" kern="1200" dirty="0" smtClean="0"/>
              <a:t>-Shamir-</a:t>
            </a:r>
            <a:r>
              <a:rPr lang="en-US" sz="2000" kern="1200" dirty="0" err="1" smtClean="0"/>
              <a:t>Adleman</a:t>
            </a:r>
            <a:r>
              <a:rPr lang="en-US" sz="2000" kern="1200" dirty="0" smtClean="0"/>
              <a:t>)</a:t>
            </a:r>
            <a:r>
              <a:rPr lang="en-US" sz="2800" dirty="0" smtClean="0"/>
              <a:t>RSA one time password generator and have the executives be required to enter this in order to authenticate their wireless device to the network. </a:t>
            </a:r>
            <a:r>
              <a:rPr lang="en-US" sz="2800" kern="1200" dirty="0" smtClean="0"/>
              <a:t>RSA algorithm</a:t>
            </a:r>
            <a:endParaRPr lang="en-US" sz="2800" dirty="0" smtClean="0"/>
          </a:p>
          <a:p>
            <a:pPr algn="just"/>
            <a:endParaRPr lang="en-US" sz="28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kern="1200" dirty="0" smtClean="0">
                <a:solidFill>
                  <a:schemeClr val="tx1"/>
                </a:solidFill>
              </a:rPr>
              <a:t>Policy-based encryption </a:t>
            </a:r>
            <a:endParaRPr lang="en-US" dirty="0"/>
          </a:p>
        </p:txBody>
      </p:sp>
      <p:sp>
        <p:nvSpPr>
          <p:cNvPr id="3" name="Content Placeholder 2"/>
          <p:cNvSpPr>
            <a:spLocks noGrp="1"/>
          </p:cNvSpPr>
          <p:nvPr>
            <p:ph idx="1"/>
          </p:nvPr>
        </p:nvSpPr>
        <p:spPr>
          <a:xfrm>
            <a:off x="304800" y="1143000"/>
            <a:ext cx="8534400" cy="5715000"/>
          </a:xfrm>
        </p:spPr>
        <p:txBody>
          <a:bodyPr/>
          <a:lstStyle/>
          <a:p>
            <a:pPr algn="just"/>
            <a:r>
              <a:rPr lang="en-US" sz="2800" dirty="0" smtClean="0"/>
              <a:t>The Policy Based Encryption gateway automatically encrypts specific emails based on company-defined policies – that is, a set of rules designed to analyze all email, and encrypt any email that matches the pre-defined conditions.</a:t>
            </a:r>
            <a:endParaRPr lang="en-US" sz="2800" kern="1200" dirty="0" smtClean="0"/>
          </a:p>
          <a:p>
            <a:pPr algn="just"/>
            <a:r>
              <a:rPr lang="en-US" sz="2800" kern="1200" dirty="0" smtClean="0"/>
              <a:t>The concept of policy-based encryption is a promising paradigm for trust establishment and authorization in large-scale open environments like the Internet and Mobile Networks. </a:t>
            </a:r>
          </a:p>
          <a:p>
            <a:pPr algn="just"/>
            <a:r>
              <a:rPr lang="en-US" sz="2800" kern="1200" dirty="0" smtClean="0"/>
              <a:t>On policy-based encryption which allow to encrypt a message according to a policy so that only entities fulfilling the policy are able to decrypt the message. </a:t>
            </a:r>
          </a:p>
          <a:p>
            <a:pPr algn="just">
              <a:buNone/>
            </a:pPr>
            <a:r>
              <a:rPr lang="en-US" sz="2800" kern="1200" dirty="0" smtClean="0"/>
              <a:t>	</a:t>
            </a:r>
            <a:endParaRPr 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kern="1200" dirty="0" smtClean="0">
                <a:solidFill>
                  <a:schemeClr val="tx1"/>
                </a:solidFill>
              </a:rPr>
              <a:t>Policy-based encryption </a:t>
            </a:r>
            <a:endParaRPr lang="en-US" dirty="0"/>
          </a:p>
        </p:txBody>
      </p:sp>
      <p:sp>
        <p:nvSpPr>
          <p:cNvPr id="3" name="Content Placeholder 2"/>
          <p:cNvSpPr>
            <a:spLocks noGrp="1"/>
          </p:cNvSpPr>
          <p:nvPr>
            <p:ph idx="1"/>
          </p:nvPr>
        </p:nvSpPr>
        <p:spPr>
          <a:xfrm>
            <a:off x="381000" y="1295400"/>
            <a:ext cx="8382000" cy="5257800"/>
          </a:xfrm>
        </p:spPr>
        <p:txBody>
          <a:bodyPr/>
          <a:lstStyle/>
          <a:p>
            <a:pPr algn="just"/>
            <a:r>
              <a:rPr lang="en-US" sz="2800" kern="1200" dirty="0" smtClean="0"/>
              <a:t>More generally, policy-based encryption belongs to an emerging family of encryption schemes sharing the ability to integrate encryption with access control structures.</a:t>
            </a:r>
          </a:p>
          <a:p>
            <a:pPr algn="just"/>
            <a:r>
              <a:rPr lang="en-US" sz="2800" kern="1200" dirty="0" smtClean="0"/>
              <a:t>A policy-based encryption scheme has to fulfill two primary requirements: on one hand, provable security under well defined attack models.</a:t>
            </a:r>
          </a:p>
          <a:p>
            <a:pPr algn="just"/>
            <a:r>
              <a:rPr lang="en-US" sz="2800" kern="1200" dirty="0" smtClean="0"/>
              <a:t>On the other hand, efficiency, especially when dealing with the conjunctions and disjunctions of credential-based conditions.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t> E-Commerce</a:t>
            </a:r>
            <a:endParaRPr lang="en-US" dirty="0"/>
          </a:p>
        </p:txBody>
      </p:sp>
      <p:sp>
        <p:nvSpPr>
          <p:cNvPr id="3" name="Content Placeholder 2"/>
          <p:cNvSpPr>
            <a:spLocks noGrp="1"/>
          </p:cNvSpPr>
          <p:nvPr>
            <p:ph idx="1"/>
          </p:nvPr>
        </p:nvSpPr>
        <p:spPr>
          <a:xfrm>
            <a:off x="457200" y="1219200"/>
            <a:ext cx="8382000" cy="5334000"/>
          </a:xfrm>
        </p:spPr>
        <p:txBody>
          <a:bodyPr/>
          <a:lstStyle/>
          <a:p>
            <a:pPr eaLnBrk="1" hangingPunct="1"/>
            <a:r>
              <a:rPr lang="en-US" sz="2800" dirty="0" smtClean="0"/>
              <a:t>Electronic commerce </a:t>
            </a:r>
          </a:p>
          <a:p>
            <a:pPr lvl="1" eaLnBrk="1" hangingPunct="1"/>
            <a:r>
              <a:rPr lang="en-US" dirty="0" smtClean="0"/>
              <a:t>Systems that support electronically executed business transactions</a:t>
            </a:r>
          </a:p>
          <a:p>
            <a:pPr lvl="1" eaLnBrk="1" hangingPunct="1"/>
            <a:r>
              <a:rPr lang="en-US" dirty="0" smtClean="0"/>
              <a:t>The fundamental purpose of e-commerce is to execute online transactions</a:t>
            </a:r>
          </a:p>
          <a:p>
            <a:pPr algn="just"/>
            <a:r>
              <a:rPr lang="en-US" sz="2800" dirty="0" smtClean="0"/>
              <a:t>E-commerce is not new; however, recent rapid development of the Internet is surely responsible for the popularity of e-commerce.</a:t>
            </a:r>
          </a:p>
          <a:p>
            <a:r>
              <a:rPr lang="en-US" sz="2800" dirty="0" smtClean="0"/>
              <a:t>The new way of commerce through the Internet creates vast opportunities, but at the same time, it poses challenges.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z="3600" dirty="0" smtClean="0"/>
              <a:t>Types of E-Commerce</a:t>
            </a:r>
            <a:r>
              <a:rPr lang="en-US" dirty="0" smtClean="0"/>
              <a:t/>
            </a:r>
            <a:br>
              <a:rPr lang="en-US" dirty="0" smtClean="0"/>
            </a:br>
            <a:endParaRPr lang="en-US" dirty="0"/>
          </a:p>
        </p:txBody>
      </p:sp>
      <p:sp>
        <p:nvSpPr>
          <p:cNvPr id="3" name="Content Placeholder 2"/>
          <p:cNvSpPr>
            <a:spLocks noGrp="1"/>
          </p:cNvSpPr>
          <p:nvPr>
            <p:ph idx="1"/>
          </p:nvPr>
        </p:nvSpPr>
        <p:spPr>
          <a:xfrm>
            <a:off x="304800" y="1066800"/>
            <a:ext cx="8458200" cy="5791200"/>
          </a:xfrm>
        </p:spPr>
        <p:txBody>
          <a:bodyPr/>
          <a:lstStyle/>
          <a:p>
            <a:pPr eaLnBrk="1" hangingPunct="1">
              <a:defRPr/>
            </a:pPr>
            <a:r>
              <a:rPr lang="en-US" sz="2800" dirty="0" smtClean="0"/>
              <a:t>Business-to-consumer e-commerce (B2C)</a:t>
            </a:r>
          </a:p>
          <a:p>
            <a:pPr lvl="1" eaLnBrk="1" hangingPunct="1">
              <a:defRPr/>
            </a:pPr>
            <a:r>
              <a:rPr lang="en-US" dirty="0" smtClean="0"/>
              <a:t>Connects individual consumers with sellers , cutting out the middleman</a:t>
            </a:r>
          </a:p>
          <a:p>
            <a:pPr lvl="1" eaLnBrk="1" hangingPunct="1">
              <a:defRPr/>
            </a:pPr>
            <a:r>
              <a:rPr lang="en-US" dirty="0" smtClean="0"/>
              <a:t>E.g. Amazon.com  </a:t>
            </a:r>
          </a:p>
          <a:p>
            <a:pPr eaLnBrk="1" hangingPunct="1">
              <a:defRPr/>
            </a:pPr>
            <a:r>
              <a:rPr lang="en-US" sz="2800" dirty="0" smtClean="0"/>
              <a:t>Business-to-business e-commerce (B2B)</a:t>
            </a:r>
          </a:p>
          <a:p>
            <a:pPr lvl="1" eaLnBrk="1" hangingPunct="1">
              <a:defRPr/>
            </a:pPr>
            <a:r>
              <a:rPr lang="en-US" dirty="0" smtClean="0"/>
              <a:t>Supports business transactions on across private networks, the Internet, and the Web</a:t>
            </a:r>
          </a:p>
          <a:p>
            <a:pPr eaLnBrk="1" hangingPunct="1">
              <a:defRPr/>
            </a:pPr>
            <a:r>
              <a:rPr lang="en-US" sz="2800" dirty="0" smtClean="0"/>
              <a:t>Consumer-to-consumer e-commerce (C2C)</a:t>
            </a:r>
          </a:p>
          <a:p>
            <a:pPr lvl="1" eaLnBrk="1" hangingPunct="1">
              <a:defRPr/>
            </a:pPr>
            <a:r>
              <a:rPr lang="en-US" dirty="0" smtClean="0"/>
              <a:t>Connects individual sellers with people shopping for used items</a:t>
            </a:r>
          </a:p>
          <a:p>
            <a:pPr lvl="1" eaLnBrk="1" hangingPunct="1">
              <a:defRPr/>
            </a:pPr>
            <a:r>
              <a:rPr lang="en-US" dirty="0" smtClean="0"/>
              <a:t>E.g. ebay.com</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Different Transaction Processing for Different Needs</a:t>
            </a:r>
            <a:endParaRPr lang="en-US" dirty="0"/>
          </a:p>
        </p:txBody>
      </p:sp>
      <p:pic>
        <p:nvPicPr>
          <p:cNvPr id="4" name="Picture 5" descr="Fig08-06"/>
          <p:cNvPicPr>
            <a:picLocks noGrp="1" noChangeAspect="1" noChangeArrowheads="1"/>
          </p:cNvPicPr>
          <p:nvPr>
            <p:ph idx="1"/>
          </p:nvPr>
        </p:nvPicPr>
        <p:blipFill>
          <a:blip r:embed="rId2"/>
          <a:srcRect/>
          <a:stretch>
            <a:fillRect/>
          </a:stretch>
        </p:blipFill>
        <p:spPr bwMode="auto">
          <a:xfrm>
            <a:off x="914400" y="990600"/>
            <a:ext cx="7239000" cy="58674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8800" dirty="0" smtClean="0"/>
              <a:t>Thank You</a:t>
            </a:r>
            <a:endParaRPr lang="en-US" sz="8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295400" y="152400"/>
            <a:ext cx="6781800" cy="641350"/>
          </a:xfrm>
          <a:prstGeom prst="rect">
            <a:avLst/>
          </a:prstGeom>
          <a:noFill/>
          <a:ln w="9525">
            <a:noFill/>
            <a:miter lim="800000"/>
            <a:headEnd/>
            <a:tailEnd/>
          </a:ln>
          <a:effectLst/>
        </p:spPr>
        <p:txBody>
          <a:bodyPr>
            <a:spAutoFit/>
          </a:bodyPr>
          <a:lstStyle/>
          <a:p>
            <a:pPr algn="ctr"/>
            <a:r>
              <a:rPr lang="en-US" sz="3600"/>
              <a:t> Motivation For Security</a:t>
            </a:r>
          </a:p>
        </p:txBody>
      </p:sp>
      <p:sp>
        <p:nvSpPr>
          <p:cNvPr id="8195" name="Line 3"/>
          <p:cNvSpPr>
            <a:spLocks noChangeShapeType="1"/>
          </p:cNvSpPr>
          <p:nvPr/>
        </p:nvSpPr>
        <p:spPr bwMode="auto">
          <a:xfrm>
            <a:off x="0" y="990600"/>
            <a:ext cx="9144000" cy="0"/>
          </a:xfrm>
          <a:prstGeom prst="line">
            <a:avLst/>
          </a:prstGeom>
          <a:noFill/>
          <a:ln w="57150">
            <a:solidFill>
              <a:schemeClr val="tx1"/>
            </a:solidFill>
            <a:miter lim="800000"/>
            <a:headEnd/>
            <a:tailEnd/>
          </a:ln>
          <a:effectLst/>
        </p:spPr>
        <p:txBody>
          <a:bodyPr wrap="none"/>
          <a:lstStyle/>
          <a:p>
            <a:endParaRPr lang="en-US"/>
          </a:p>
        </p:txBody>
      </p:sp>
      <p:sp>
        <p:nvSpPr>
          <p:cNvPr id="8197"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8198"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8200" name="Rectangle 8"/>
          <p:cNvSpPr>
            <a:spLocks noChangeArrowheads="1"/>
          </p:cNvSpPr>
          <p:nvPr/>
        </p:nvSpPr>
        <p:spPr bwMode="auto">
          <a:xfrm>
            <a:off x="457200" y="990600"/>
            <a:ext cx="8305800" cy="5632311"/>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dirty="0"/>
              <a:t> Systems contain sensitive data about the organization and also about persons working in the organization</a:t>
            </a:r>
          </a:p>
          <a:p>
            <a:pPr>
              <a:spcBef>
                <a:spcPct val="50000"/>
              </a:spcBef>
              <a:buFont typeface="Wingdings" pitchFamily="2" charset="2"/>
              <a:buChar char="§"/>
            </a:pPr>
            <a:r>
              <a:rPr lang="en-US" dirty="0"/>
              <a:t> Sensitive data should be protected from </a:t>
            </a:r>
            <a:r>
              <a:rPr lang="en-US" dirty="0" smtClean="0"/>
              <a:t>spies, </a:t>
            </a:r>
            <a:r>
              <a:rPr lang="en-US" dirty="0"/>
              <a:t>thieves or disgruntled employees.</a:t>
            </a:r>
          </a:p>
          <a:p>
            <a:pPr>
              <a:spcBef>
                <a:spcPct val="50000"/>
              </a:spcBef>
              <a:buFont typeface="Wingdings" pitchFamily="2" charset="2"/>
              <a:buChar char="§"/>
            </a:pPr>
            <a:r>
              <a:rPr lang="en-US" dirty="0"/>
              <a:t> Thus access should be carefully controlled and provided only on a need to know basis</a:t>
            </a:r>
          </a:p>
          <a:p>
            <a:pPr>
              <a:spcBef>
                <a:spcPct val="50000"/>
              </a:spcBef>
              <a:buFont typeface="Wingdings" pitchFamily="2" charset="2"/>
              <a:buChar char="§"/>
            </a:pPr>
            <a:r>
              <a:rPr lang="en-US" dirty="0"/>
              <a:t> When computers are networked </a:t>
            </a:r>
            <a:r>
              <a:rPr lang="en-US" dirty="0" smtClean="0"/>
              <a:t>corruption </a:t>
            </a:r>
            <a:r>
              <a:rPr lang="en-US" dirty="0"/>
              <a:t>may take place due to viruses</a:t>
            </a:r>
          </a:p>
          <a:p>
            <a:pPr>
              <a:spcBef>
                <a:spcPct val="50000"/>
              </a:spcBef>
              <a:buFont typeface="Wingdings" pitchFamily="2" charset="2"/>
              <a:buChar char="§"/>
            </a:pPr>
            <a:r>
              <a:rPr lang="en-US" dirty="0"/>
              <a:t> Services may be disrupted due to denial of service attacks</a:t>
            </a:r>
          </a:p>
          <a:p>
            <a:pPr>
              <a:spcBef>
                <a:spcPct val="50000"/>
              </a:spcBef>
              <a:buFont typeface="Wingdings" pitchFamily="2" charset="2"/>
              <a:buChar char="§"/>
            </a:pPr>
            <a:r>
              <a:rPr lang="en-US" dirty="0"/>
              <a:t> Thus systems should be designed with appropriate security measures.</a:t>
            </a:r>
          </a:p>
          <a:p>
            <a:pPr>
              <a:spcBef>
                <a:spcPct val="50000"/>
              </a:spcBef>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295400" y="152400"/>
            <a:ext cx="6781800" cy="641350"/>
          </a:xfrm>
          <a:prstGeom prst="rect">
            <a:avLst/>
          </a:prstGeom>
          <a:noFill/>
          <a:ln w="9525">
            <a:noFill/>
            <a:miter lim="800000"/>
            <a:headEnd/>
            <a:tailEnd/>
          </a:ln>
          <a:effectLst/>
        </p:spPr>
        <p:txBody>
          <a:bodyPr>
            <a:spAutoFit/>
          </a:bodyPr>
          <a:lstStyle/>
          <a:p>
            <a:pPr algn="ctr"/>
            <a:r>
              <a:rPr lang="en-US" sz="3600"/>
              <a:t> Motivation For Disaster Recovery</a:t>
            </a:r>
          </a:p>
        </p:txBody>
      </p:sp>
      <p:sp>
        <p:nvSpPr>
          <p:cNvPr id="9219" name="Line 3"/>
          <p:cNvSpPr>
            <a:spLocks noChangeShapeType="1"/>
          </p:cNvSpPr>
          <p:nvPr/>
        </p:nvSpPr>
        <p:spPr bwMode="auto">
          <a:xfrm>
            <a:off x="0" y="1295400"/>
            <a:ext cx="9144000" cy="0"/>
          </a:xfrm>
          <a:prstGeom prst="line">
            <a:avLst/>
          </a:prstGeom>
          <a:noFill/>
          <a:ln w="57150">
            <a:solidFill>
              <a:schemeClr val="tx1"/>
            </a:solidFill>
            <a:miter lim="800000"/>
            <a:headEnd/>
            <a:tailEnd/>
          </a:ln>
          <a:effectLst/>
        </p:spPr>
        <p:txBody>
          <a:bodyPr wrap="none"/>
          <a:lstStyle/>
          <a:p>
            <a:endParaRPr lang="en-US"/>
          </a:p>
        </p:txBody>
      </p:sp>
      <p:sp>
        <p:nvSpPr>
          <p:cNvPr id="9221" name="Line 5"/>
          <p:cNvSpPr>
            <a:spLocks noChangeShapeType="1"/>
          </p:cNvSpPr>
          <p:nvPr/>
        </p:nvSpPr>
        <p:spPr bwMode="auto">
          <a:xfrm>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9222"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9224" name="Rectangle 8"/>
          <p:cNvSpPr>
            <a:spLocks noChangeArrowheads="1"/>
          </p:cNvSpPr>
          <p:nvPr/>
        </p:nvSpPr>
        <p:spPr bwMode="auto">
          <a:xfrm>
            <a:off x="457200" y="1371600"/>
            <a:ext cx="8458200" cy="3013075"/>
          </a:xfrm>
          <a:prstGeom prst="rect">
            <a:avLst/>
          </a:prstGeom>
          <a:noFill/>
          <a:ln w="9525">
            <a:noFill/>
            <a:miter lim="800000"/>
            <a:headEnd/>
            <a:tailEnd/>
          </a:ln>
          <a:effectLst/>
        </p:spPr>
        <p:txBody>
          <a:bodyPr>
            <a:spAutoFit/>
          </a:bodyPr>
          <a:lstStyle/>
          <a:p>
            <a:pPr>
              <a:spcBef>
                <a:spcPct val="50000"/>
              </a:spcBef>
              <a:buFont typeface="Wingdings" pitchFamily="2" charset="2"/>
              <a:buChar char="§"/>
            </a:pPr>
            <a:r>
              <a:rPr lang="en-US"/>
              <a:t> Organizations depend on Information systems for their entire operations</a:t>
            </a:r>
          </a:p>
          <a:p>
            <a:pPr>
              <a:spcBef>
                <a:spcPct val="50000"/>
              </a:spcBef>
              <a:buFont typeface="Wingdings" pitchFamily="2" charset="2"/>
              <a:buChar char="§"/>
            </a:pPr>
            <a:r>
              <a:rPr lang="en-US"/>
              <a:t> It is thus essential to ensure continuity of service when unforeseen situations such as disk crashes,fires,floods and such disasters take place.</a:t>
            </a:r>
          </a:p>
          <a:p>
            <a:pPr>
              <a:spcBef>
                <a:spcPct val="50000"/>
              </a:spcBef>
              <a:buFont typeface="Wingdings" pitchFamily="2" charset="2"/>
              <a:buChar char="§"/>
            </a:pPr>
            <a:r>
              <a:rPr lang="en-US"/>
              <a:t> Thus it is essential to ensure quick recovery from disasters and ensure continuity of service.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0" y="1066800"/>
            <a:ext cx="9144000" cy="0"/>
          </a:xfrm>
          <a:prstGeom prst="line">
            <a:avLst/>
          </a:prstGeom>
          <a:noFill/>
          <a:ln w="57150">
            <a:solidFill>
              <a:schemeClr val="hlink"/>
            </a:solidFill>
            <a:miter lim="800000"/>
            <a:headEnd/>
            <a:tailEnd/>
          </a:ln>
          <a:effectLst/>
        </p:spPr>
        <p:txBody>
          <a:bodyPr wrap="none"/>
          <a:lstStyle/>
          <a:p>
            <a:endParaRPr lang="en-US"/>
          </a:p>
        </p:txBody>
      </p:sp>
      <p:sp>
        <p:nvSpPr>
          <p:cNvPr id="10243" name="Line 3"/>
          <p:cNvSpPr>
            <a:spLocks noChangeShapeType="1"/>
          </p:cNvSpPr>
          <p:nvPr/>
        </p:nvSpPr>
        <p:spPr bwMode="auto">
          <a:xfrm flipV="1">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10245" name="Line 5"/>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0246" name="Text Box 6"/>
          <p:cNvSpPr txBox="1">
            <a:spLocks noChangeArrowheads="1"/>
          </p:cNvSpPr>
          <p:nvPr/>
        </p:nvSpPr>
        <p:spPr bwMode="auto">
          <a:xfrm>
            <a:off x="0" y="0"/>
            <a:ext cx="9144000" cy="1200329"/>
          </a:xfrm>
          <a:prstGeom prst="rect">
            <a:avLst/>
          </a:prstGeom>
          <a:noFill/>
          <a:ln w="9525">
            <a:noFill/>
            <a:miter lim="800000"/>
            <a:headEnd/>
            <a:tailEnd/>
          </a:ln>
          <a:effectLst/>
        </p:spPr>
        <p:txBody>
          <a:bodyPr wrap="square">
            <a:spAutoFit/>
          </a:bodyPr>
          <a:lstStyle/>
          <a:p>
            <a:pPr algn="ctr"/>
            <a:r>
              <a:rPr lang="en-US" sz="3600" dirty="0"/>
              <a:t>Control Audit </a:t>
            </a:r>
            <a:r>
              <a:rPr lang="en-US" sz="3600" dirty="0" smtClean="0"/>
              <a:t>and </a:t>
            </a:r>
            <a:r>
              <a:rPr lang="en-US" sz="3600" dirty="0"/>
              <a:t>Security </a:t>
            </a:r>
            <a:r>
              <a:rPr lang="en-US" sz="3600" dirty="0" smtClean="0"/>
              <a:t>of </a:t>
            </a:r>
            <a:r>
              <a:rPr lang="en-US" sz="3600" dirty="0"/>
              <a:t>Information  </a:t>
            </a:r>
          </a:p>
          <a:p>
            <a:pPr algn="ctr"/>
            <a:r>
              <a:rPr lang="en-US" sz="3600" dirty="0"/>
              <a:t> </a:t>
            </a:r>
            <a:r>
              <a:rPr lang="en-US" sz="3600" dirty="0" smtClean="0"/>
              <a:t>System</a:t>
            </a:r>
            <a:endParaRPr lang="en-US" sz="3600" dirty="0"/>
          </a:p>
        </p:txBody>
      </p:sp>
      <p:sp>
        <p:nvSpPr>
          <p:cNvPr id="10247" name="Text Box 7"/>
          <p:cNvSpPr txBox="1">
            <a:spLocks noChangeArrowheads="1"/>
          </p:cNvSpPr>
          <p:nvPr/>
        </p:nvSpPr>
        <p:spPr bwMode="auto">
          <a:xfrm>
            <a:off x="228600" y="1524000"/>
            <a:ext cx="8915400" cy="3416320"/>
          </a:xfrm>
          <a:prstGeom prst="rect">
            <a:avLst/>
          </a:prstGeom>
          <a:noFill/>
          <a:ln w="9525">
            <a:noFill/>
            <a:miter lim="800000"/>
            <a:headEnd/>
            <a:tailEnd/>
          </a:ln>
          <a:effectLst/>
        </p:spPr>
        <p:txBody>
          <a:bodyPr wrap="square">
            <a:spAutoFit/>
          </a:bodyPr>
          <a:lstStyle/>
          <a:p>
            <a:pPr>
              <a:buFontTx/>
              <a:buChar char="•"/>
            </a:pPr>
            <a:r>
              <a:rPr lang="en-US" dirty="0"/>
              <a:t> </a:t>
            </a:r>
            <a:r>
              <a:rPr lang="en-US" b="1" dirty="0"/>
              <a:t>CONTROL</a:t>
            </a:r>
            <a:r>
              <a:rPr lang="en-US" dirty="0"/>
              <a:t>- Method to ensure that a system processes data as per design and that all data is included and are correct</a:t>
            </a:r>
          </a:p>
          <a:p>
            <a:endParaRPr lang="en-US" dirty="0"/>
          </a:p>
          <a:p>
            <a:pPr>
              <a:buFontTx/>
              <a:buChar char="•"/>
            </a:pPr>
            <a:r>
              <a:rPr lang="en-US" dirty="0"/>
              <a:t> </a:t>
            </a:r>
            <a:r>
              <a:rPr lang="en-US" b="1" dirty="0"/>
              <a:t>AUDIT AND TESTING</a:t>
            </a:r>
            <a:r>
              <a:rPr lang="en-US" dirty="0"/>
              <a:t> - Ensure that the system is built as per specifications and that processed results are correct. Protect systems from frauds.</a:t>
            </a:r>
          </a:p>
          <a:p>
            <a:endParaRPr lang="en-US" dirty="0"/>
          </a:p>
          <a:p>
            <a:pPr>
              <a:buFontTx/>
              <a:buChar char="•"/>
            </a:pPr>
            <a:r>
              <a:rPr lang="en-US" dirty="0"/>
              <a:t> </a:t>
            </a:r>
            <a:r>
              <a:rPr lang="en-US" b="1" dirty="0"/>
              <a:t>SECURITY</a:t>
            </a:r>
            <a:r>
              <a:rPr lang="en-US" dirty="0"/>
              <a:t>- Protection of data resources</a:t>
            </a:r>
            <a:r>
              <a:rPr lang="en-US" dirty="0" smtClean="0"/>
              <a:t>, programs, and </a:t>
            </a:r>
            <a:r>
              <a:rPr lang="en-US" dirty="0"/>
              <a:t>equipment from illegal </a:t>
            </a:r>
            <a:r>
              <a:rPr lang="en-US" dirty="0" smtClean="0"/>
              <a:t>use, theft, vandalism, accidents, disasters </a:t>
            </a:r>
            <a:r>
              <a:rPr lang="en-US" dirty="0"/>
              <a:t>etc.</a:t>
            </a:r>
          </a:p>
        </p:txBody>
      </p:sp>
      <p:sp>
        <p:nvSpPr>
          <p:cNvPr id="10249" name="Line 9"/>
          <p:cNvSpPr>
            <a:spLocks noChangeShapeType="1"/>
          </p:cNvSpPr>
          <p:nvPr/>
        </p:nvSpPr>
        <p:spPr bwMode="auto">
          <a:xfrm>
            <a:off x="11430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0250" name="Text Box 10"/>
          <p:cNvSpPr txBox="1">
            <a:spLocks noChangeArrowheads="1"/>
          </p:cNvSpPr>
          <p:nvPr/>
        </p:nvSpPr>
        <p:spPr bwMode="auto">
          <a:xfrm>
            <a:off x="0" y="6248400"/>
            <a:ext cx="261610" cy="461665"/>
          </a:xfrm>
          <a:prstGeom prst="rect">
            <a:avLst/>
          </a:prstGeom>
          <a:noFill/>
          <a:ln w="9525">
            <a:noFill/>
            <a:miter lim="800000"/>
            <a:headEnd/>
            <a:tailEnd/>
          </a:ln>
          <a:effectLst/>
        </p:spPr>
        <p:txBody>
          <a:bodyPr wrap="none">
            <a:spAutoFit/>
          </a:bodyPr>
          <a:lstStyle/>
          <a:p>
            <a:r>
              <a:rPr lang="en-US" b="1" dirty="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0" y="914400"/>
            <a:ext cx="9144000" cy="0"/>
          </a:xfrm>
          <a:prstGeom prst="line">
            <a:avLst/>
          </a:prstGeom>
          <a:noFill/>
          <a:ln w="57150">
            <a:solidFill>
              <a:schemeClr val="hlink"/>
            </a:solidFill>
            <a:miter lim="800000"/>
            <a:headEnd/>
            <a:tailEnd/>
          </a:ln>
          <a:effectLst/>
        </p:spPr>
        <p:txBody>
          <a:bodyPr wrap="none"/>
          <a:lstStyle/>
          <a:p>
            <a:endParaRPr lang="en-US"/>
          </a:p>
        </p:txBody>
      </p:sp>
      <p:sp>
        <p:nvSpPr>
          <p:cNvPr id="11267" name="Line 3"/>
          <p:cNvSpPr>
            <a:spLocks noChangeShapeType="1"/>
          </p:cNvSpPr>
          <p:nvPr/>
        </p:nvSpPr>
        <p:spPr bwMode="auto">
          <a:xfrm flipV="1">
            <a:off x="0" y="6096000"/>
            <a:ext cx="9144000" cy="0"/>
          </a:xfrm>
          <a:prstGeom prst="line">
            <a:avLst/>
          </a:prstGeom>
          <a:noFill/>
          <a:ln w="28575">
            <a:solidFill>
              <a:schemeClr val="tx1"/>
            </a:solidFill>
            <a:miter lim="800000"/>
            <a:headEnd/>
            <a:tailEnd/>
          </a:ln>
          <a:effectLst/>
        </p:spPr>
        <p:txBody>
          <a:bodyPr wrap="none"/>
          <a:lstStyle/>
          <a:p>
            <a:endParaRPr lang="en-US"/>
          </a:p>
        </p:txBody>
      </p:sp>
      <p:sp>
        <p:nvSpPr>
          <p:cNvPr id="11268" name="Text Box 4"/>
          <p:cNvSpPr txBox="1">
            <a:spLocks noChangeArrowheads="1"/>
          </p:cNvSpPr>
          <p:nvPr/>
        </p:nvSpPr>
        <p:spPr bwMode="auto">
          <a:xfrm>
            <a:off x="1981200" y="228600"/>
            <a:ext cx="4419600" cy="641350"/>
          </a:xfrm>
          <a:prstGeom prst="rect">
            <a:avLst/>
          </a:prstGeom>
          <a:noFill/>
          <a:ln w="9525">
            <a:noFill/>
            <a:miter lim="800000"/>
            <a:headEnd/>
            <a:tailEnd/>
          </a:ln>
          <a:effectLst/>
        </p:spPr>
        <p:txBody>
          <a:bodyPr>
            <a:spAutoFit/>
          </a:bodyPr>
          <a:lstStyle/>
          <a:p>
            <a:pPr algn="ctr"/>
            <a:r>
              <a:rPr lang="en-US" sz="3600"/>
              <a:t> Need Of Controls</a:t>
            </a:r>
          </a:p>
        </p:txBody>
      </p:sp>
      <p:sp>
        <p:nvSpPr>
          <p:cNvPr id="11270" name="Line 6"/>
          <p:cNvSpPr>
            <a:spLocks noChangeShapeType="1"/>
          </p:cNvSpPr>
          <p:nvPr/>
        </p:nvSpPr>
        <p:spPr bwMode="auto">
          <a:xfrm>
            <a:off x="7924800" y="6096000"/>
            <a:ext cx="0" cy="762000"/>
          </a:xfrm>
          <a:prstGeom prst="line">
            <a:avLst/>
          </a:prstGeom>
          <a:noFill/>
          <a:ln w="9525">
            <a:solidFill>
              <a:schemeClr val="tx1"/>
            </a:solidFill>
            <a:miter lim="800000"/>
            <a:headEnd/>
            <a:tailEnd/>
          </a:ln>
          <a:effectLst/>
        </p:spPr>
        <p:txBody>
          <a:bodyPr wrap="none"/>
          <a:lstStyle/>
          <a:p>
            <a:endParaRPr lang="en-US"/>
          </a:p>
        </p:txBody>
      </p:sp>
      <p:sp>
        <p:nvSpPr>
          <p:cNvPr id="11271" name="Rectangle 7"/>
          <p:cNvSpPr>
            <a:spLocks noChangeArrowheads="1"/>
          </p:cNvSpPr>
          <p:nvPr/>
        </p:nvSpPr>
        <p:spPr bwMode="auto">
          <a:xfrm>
            <a:off x="685800" y="1524000"/>
            <a:ext cx="8001000" cy="2647950"/>
          </a:xfrm>
          <a:prstGeom prst="rect">
            <a:avLst/>
          </a:prstGeom>
          <a:noFill/>
          <a:ln w="9525">
            <a:noFill/>
            <a:miter lim="800000"/>
            <a:headEnd/>
            <a:tailEnd/>
          </a:ln>
          <a:effectLst/>
        </p:spPr>
        <p:txBody>
          <a:bodyPr>
            <a:spAutoFit/>
          </a:bodyPr>
          <a:lstStyle/>
          <a:p>
            <a:pPr>
              <a:spcBef>
                <a:spcPct val="50000"/>
              </a:spcBef>
            </a:pPr>
            <a:r>
              <a:rPr lang="en-US" dirty="0">
                <a:solidFill>
                  <a:srgbClr val="000000"/>
                </a:solidFill>
              </a:rPr>
              <a:t>• Information systems handle massive amounts of data – accidents such as not including some data can cause serious damage</a:t>
            </a:r>
            <a:endParaRPr lang="en-US" dirty="0"/>
          </a:p>
          <a:p>
            <a:pPr>
              <a:spcBef>
                <a:spcPct val="50000"/>
              </a:spcBef>
            </a:pPr>
            <a:r>
              <a:rPr lang="en-US" dirty="0">
                <a:solidFill>
                  <a:srgbClr val="000000"/>
                </a:solidFill>
              </a:rPr>
              <a:t>• Incorrect data entry can lead to high monetary losses</a:t>
            </a:r>
            <a:endParaRPr lang="en-US" dirty="0"/>
          </a:p>
          <a:p>
            <a:pPr>
              <a:spcBef>
                <a:spcPct val="50000"/>
              </a:spcBef>
            </a:pPr>
            <a:r>
              <a:rPr lang="en-US" dirty="0">
                <a:solidFill>
                  <a:srgbClr val="000000"/>
                </a:solidFill>
              </a:rPr>
              <a:t>• Credibility in the information system may be lost if errors are found in operational systems</a:t>
            </a:r>
            <a:r>
              <a:rPr lang="en-US" dirty="0"/>
              <a:t> </a:t>
            </a:r>
          </a:p>
        </p:txBody>
      </p:sp>
      <p:sp>
        <p:nvSpPr>
          <p:cNvPr id="11273" name="Line 9"/>
          <p:cNvSpPr>
            <a:spLocks noChangeShapeType="1"/>
          </p:cNvSpPr>
          <p:nvPr/>
        </p:nvSpPr>
        <p:spPr bwMode="auto">
          <a:xfrm>
            <a:off x="1143000" y="6096000"/>
            <a:ext cx="0" cy="7620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3918</Words>
  <Application>Microsoft PowerPoint</Application>
  <PresentationFormat>On-screen Show (4:3)</PresentationFormat>
  <Paragraphs>412</Paragraphs>
  <Slides>58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Default Design</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  Auditing Technology for Information Systems</vt:lpstr>
      <vt:lpstr>A.  Review of Systems Documentation</vt:lpstr>
      <vt:lpstr>B.  Test Data</vt:lpstr>
      <vt:lpstr>Illustration of Test Data Approach</vt:lpstr>
      <vt:lpstr>C.  Integrated Test Facility (ITF) Approach</vt:lpstr>
      <vt:lpstr>Illustration of ITF Approach</vt:lpstr>
      <vt:lpstr>D.  Parallel Simulation</vt:lpstr>
      <vt:lpstr>Illustration of Parallel Simulation</vt:lpstr>
      <vt:lpstr>E.  Audit Software</vt:lpstr>
      <vt:lpstr>F.  Embedded Audit Routines</vt:lpstr>
      <vt:lpstr>What is Security?</vt:lpstr>
      <vt:lpstr>Types of  Security</vt:lpstr>
      <vt:lpstr>Types of Security</vt:lpstr>
      <vt:lpstr>What is Information Security?</vt:lpstr>
      <vt:lpstr>CIA triangle “Security triad”</vt:lpstr>
      <vt:lpstr>Information Security C.I.A triangle</vt:lpstr>
      <vt:lpstr>Critical Characteristics of Information</vt:lpstr>
      <vt:lpstr>Slide 30</vt:lpstr>
      <vt:lpstr>Securing Components</vt:lpstr>
      <vt:lpstr>Figure 1-5 – Subject and Object of Attack</vt:lpstr>
      <vt:lpstr>A Final Word</vt:lpstr>
      <vt:lpstr> LAYERED SECURITY</vt:lpstr>
      <vt:lpstr>Why do we need it?</vt:lpstr>
      <vt:lpstr>A CONSUMER LAYERED SECURITY APPROACH</vt:lpstr>
      <vt:lpstr>Consumer Layered</vt:lpstr>
      <vt:lpstr>Consumer Layered</vt:lpstr>
      <vt:lpstr>Enterprise Layered Security</vt:lpstr>
      <vt:lpstr>Implementing a Layered Identity Strategy: Enterprise Layered</vt:lpstr>
      <vt:lpstr>Extended Validation (EV) Certificate </vt:lpstr>
      <vt:lpstr>Extended Validation (EV) Certificate</vt:lpstr>
      <vt:lpstr>The primary purposes of an EV Certificate </vt:lpstr>
      <vt:lpstr>Designed for Banks and Large E-commerce sites</vt:lpstr>
      <vt:lpstr>SSL Certificate </vt:lpstr>
      <vt:lpstr>What is SSL Certificate? </vt:lpstr>
      <vt:lpstr>Extended Validation SSL Certificate</vt:lpstr>
      <vt:lpstr>Slide 48</vt:lpstr>
      <vt:lpstr>Websites using EV SSL Certificates </vt:lpstr>
      <vt:lpstr>Remote Access Authentication</vt:lpstr>
      <vt:lpstr>RADIUS</vt:lpstr>
      <vt:lpstr>RADIUS</vt:lpstr>
      <vt:lpstr>Policy-based encryption </vt:lpstr>
      <vt:lpstr>Policy-based encryption </vt:lpstr>
      <vt:lpstr> E-Commerce</vt:lpstr>
      <vt:lpstr>Types of E-Commerce </vt:lpstr>
      <vt:lpstr>Different Transaction Processing for Different Needs</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win98se</dc:creator>
  <cp:lastModifiedBy>DELL</cp:lastModifiedBy>
  <cp:revision>106</cp:revision>
  <dcterms:created xsi:type="dcterms:W3CDTF">2004-11-02T05:50:20Z</dcterms:created>
  <dcterms:modified xsi:type="dcterms:W3CDTF">2014-08-05T08:43:01Z</dcterms:modified>
</cp:coreProperties>
</file>