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73" r:id="rId3"/>
    <p:sldId id="274" r:id="rId4"/>
    <p:sldId id="275" r:id="rId5"/>
    <p:sldId id="276" r:id="rId6"/>
    <p:sldId id="277" r:id="rId7"/>
    <p:sldId id="278" r:id="rId8"/>
    <p:sldId id="279" r:id="rId9"/>
    <p:sldId id="291" r:id="rId10"/>
    <p:sldId id="280" r:id="rId11"/>
    <p:sldId id="281" r:id="rId12"/>
    <p:sldId id="282" r:id="rId13"/>
    <p:sldId id="283" r:id="rId14"/>
    <p:sldId id="269" r:id="rId15"/>
    <p:sldId id="284" r:id="rId16"/>
    <p:sldId id="294" r:id="rId17"/>
    <p:sldId id="296" r:id="rId18"/>
    <p:sldId id="295" r:id="rId19"/>
    <p:sldId id="297" r:id="rId20"/>
    <p:sldId id="298" r:id="rId21"/>
    <p:sldId id="290" r:id="rId22"/>
    <p:sldId id="292" r:id="rId23"/>
    <p:sldId id="285" r:id="rId24"/>
    <p:sldId id="299" r:id="rId25"/>
    <p:sldId id="286" r:id="rId26"/>
    <p:sldId id="305" r:id="rId27"/>
    <p:sldId id="306" r:id="rId28"/>
    <p:sldId id="307" r:id="rId29"/>
    <p:sldId id="288" r:id="rId30"/>
    <p:sldId id="289" r:id="rId31"/>
    <p:sldId id="300" r:id="rId32"/>
    <p:sldId id="301" r:id="rId33"/>
    <p:sldId id="287" r:id="rId34"/>
    <p:sldId id="303" r:id="rId35"/>
    <p:sldId id="304" r:id="rId36"/>
    <p:sldId id="308" r:id="rId37"/>
    <p:sldId id="312" r:id="rId38"/>
    <p:sldId id="309" r:id="rId39"/>
    <p:sldId id="313" r:id="rId40"/>
    <p:sldId id="314" r:id="rId41"/>
    <p:sldId id="310" r:id="rId42"/>
    <p:sldId id="271" r:id="rId43"/>
    <p:sldId id="302" r:id="rId44"/>
    <p:sldId id="316" r:id="rId45"/>
    <p:sldId id="317" r:id="rId46"/>
    <p:sldId id="318" r:id="rId47"/>
    <p:sldId id="311" r:id="rId48"/>
    <p:sldId id="319" r:id="rId49"/>
    <p:sldId id="320" r:id="rId50"/>
    <p:sldId id="321" r:id="rId51"/>
    <p:sldId id="323" r:id="rId52"/>
    <p:sldId id="322" r:id="rId53"/>
    <p:sldId id="272" r:id="rId54"/>
    <p:sldId id="326" r:id="rId55"/>
    <p:sldId id="328" r:id="rId56"/>
    <p:sldId id="329" r:id="rId57"/>
    <p:sldId id="327" r:id="rId58"/>
    <p:sldId id="325" r:id="rId59"/>
    <p:sldId id="330" r:id="rId60"/>
    <p:sldId id="331" r:id="rId61"/>
    <p:sldId id="332" r:id="rId62"/>
    <p:sldId id="333" r:id="rId63"/>
    <p:sldId id="334" r:id="rId64"/>
    <p:sldId id="335" r:id="rId65"/>
    <p:sldId id="337" r:id="rId66"/>
    <p:sldId id="336" r:id="rId67"/>
    <p:sldId id="338"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0000" autoAdjust="0"/>
  </p:normalViewPr>
  <p:slideViewPr>
    <p:cSldViewPr>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1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3DAE6E-F9E0-4264-874F-086CB97E67FB}" type="datetimeFigureOut">
              <a:rPr lang="en-US" smtClean="0"/>
              <a:pPr/>
              <a:t>9/24/2015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77D4D-FD2E-4DD3-BBE2-F837DD831C65}" type="slidenum">
              <a:rPr lang="en-US" smtClean="0"/>
              <a:pPr/>
              <a:t>‹#›</a:t>
            </a:fld>
            <a:endParaRPr lang="en-US"/>
          </a:p>
        </p:txBody>
      </p:sp>
    </p:spTree>
    <p:extLst>
      <p:ext uri="{BB962C8B-B14F-4D97-AF65-F5344CB8AC3E}">
        <p14:creationId xmlns:p14="http://schemas.microsoft.com/office/powerpoint/2010/main" val="4011816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F77D4D-FD2E-4DD3-BBE2-F837DD831C65}" type="slidenum">
              <a:rPr lang="en-US" smtClean="0"/>
              <a:pPr/>
              <a:t>3</a:t>
            </a:fld>
            <a:endParaRPr lang="en-US"/>
          </a:p>
        </p:txBody>
      </p:sp>
    </p:spTree>
    <p:extLst>
      <p:ext uri="{BB962C8B-B14F-4D97-AF65-F5344CB8AC3E}">
        <p14:creationId xmlns:p14="http://schemas.microsoft.com/office/powerpoint/2010/main" val="2950530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spcBef>
                <a:spcPct val="20000"/>
              </a:spcBef>
              <a:buClr>
                <a:srgbClr val="114FFB"/>
              </a:buClr>
              <a:buSzPct val="60000"/>
              <a:buFont typeface="Wingdings" pitchFamily="2" charset="2"/>
              <a:buNone/>
            </a:pPr>
            <a:endParaRPr lang="en-US" sz="2000" dirty="0" smtClean="0">
              <a:latin typeface="Times New Roman" pitchFamily="18" charset="0"/>
            </a:endParaRPr>
          </a:p>
        </p:txBody>
      </p:sp>
      <p:sp>
        <p:nvSpPr>
          <p:cNvPr id="4" name="Slide Number Placeholder 3"/>
          <p:cNvSpPr>
            <a:spLocks noGrp="1"/>
          </p:cNvSpPr>
          <p:nvPr>
            <p:ph type="sldNum" sz="quarter" idx="10"/>
          </p:nvPr>
        </p:nvSpPr>
        <p:spPr/>
        <p:txBody>
          <a:bodyPr/>
          <a:lstStyle/>
          <a:p>
            <a:fld id="{B0F77D4D-FD2E-4DD3-BBE2-F837DD831C65}" type="slidenum">
              <a:rPr lang="en-US" smtClean="0"/>
              <a:pPr/>
              <a:t>36</a:t>
            </a:fld>
            <a:endParaRPr lang="en-US"/>
          </a:p>
        </p:txBody>
      </p:sp>
    </p:spTree>
    <p:extLst>
      <p:ext uri="{BB962C8B-B14F-4D97-AF65-F5344CB8AC3E}">
        <p14:creationId xmlns:p14="http://schemas.microsoft.com/office/powerpoint/2010/main" val="476258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2"/>
                </a:solidFill>
                <a:latin typeface="Tahoma" pitchFamily="34" charset="0"/>
              </a:rPr>
              <a:t>Data Mining helps extract such information</a:t>
            </a:r>
            <a:endParaRPr lang="en-US" b="0" dirty="0" smtClean="0">
              <a:solidFill>
                <a:schemeClr val="tx2"/>
              </a:solidFill>
            </a:endParaRPr>
          </a:p>
        </p:txBody>
      </p:sp>
      <p:sp>
        <p:nvSpPr>
          <p:cNvPr id="4" name="Slide Number Placeholder 3"/>
          <p:cNvSpPr>
            <a:spLocks noGrp="1"/>
          </p:cNvSpPr>
          <p:nvPr>
            <p:ph type="sldNum" sz="quarter" idx="10"/>
          </p:nvPr>
        </p:nvSpPr>
        <p:spPr/>
        <p:txBody>
          <a:bodyPr/>
          <a:lstStyle/>
          <a:p>
            <a:fld id="{B0F77D4D-FD2E-4DD3-BBE2-F837DD831C65}" type="slidenum">
              <a:rPr lang="en-US" smtClean="0"/>
              <a:pPr/>
              <a:t>58</a:t>
            </a:fld>
            <a:endParaRPr lang="en-US"/>
          </a:p>
        </p:txBody>
      </p:sp>
    </p:spTree>
    <p:extLst>
      <p:ext uri="{BB962C8B-B14F-4D97-AF65-F5344CB8AC3E}">
        <p14:creationId xmlns:p14="http://schemas.microsoft.com/office/powerpoint/2010/main" val="1149961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rPr>
              <a:t>A </a:t>
            </a:r>
            <a:r>
              <a:rPr lang="en-US" sz="2000" b="1" dirty="0" smtClean="0">
                <a:latin typeface="Times New Roman" pitchFamily="18" charset="0"/>
              </a:rPr>
              <a:t>data warehouse</a:t>
            </a:r>
            <a:r>
              <a:rPr lang="en-US" sz="2000" dirty="0" smtClean="0">
                <a:latin typeface="Times New Roman" pitchFamily="18" charset="0"/>
              </a:rPr>
              <a:t> is a read-only, informational database that is populated with detailed, summary, and exception information that can be accessed by end users and managers with DSS tools that generate a virtually limitless variety of information in support of unstructured decisions.</a:t>
            </a:r>
          </a:p>
          <a:p>
            <a:endParaRPr lang="en-US" dirty="0"/>
          </a:p>
        </p:txBody>
      </p:sp>
      <p:sp>
        <p:nvSpPr>
          <p:cNvPr id="4" name="Slide Number Placeholder 3"/>
          <p:cNvSpPr>
            <a:spLocks noGrp="1"/>
          </p:cNvSpPr>
          <p:nvPr>
            <p:ph type="sldNum" sz="quarter" idx="10"/>
          </p:nvPr>
        </p:nvSpPr>
        <p:spPr/>
        <p:txBody>
          <a:bodyPr/>
          <a:lstStyle/>
          <a:p>
            <a:fld id="{B0F77D4D-FD2E-4DD3-BBE2-F837DD831C65}" type="slidenum">
              <a:rPr lang="en-US" smtClean="0"/>
              <a:pPr/>
              <a:t>59</a:t>
            </a:fld>
            <a:endParaRPr lang="en-US"/>
          </a:p>
        </p:txBody>
      </p:sp>
    </p:spTree>
    <p:extLst>
      <p:ext uri="{BB962C8B-B14F-4D97-AF65-F5344CB8AC3E}">
        <p14:creationId xmlns:p14="http://schemas.microsoft.com/office/powerpoint/2010/main" val="794395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0F77D4D-FD2E-4DD3-BBE2-F837DD831C65}" type="slidenum">
              <a:rPr lang="en-US" smtClean="0"/>
              <a:pPr/>
              <a:t>64</a:t>
            </a:fld>
            <a:endParaRPr lang="en-US"/>
          </a:p>
        </p:txBody>
      </p:sp>
    </p:spTree>
    <p:extLst>
      <p:ext uri="{BB962C8B-B14F-4D97-AF65-F5344CB8AC3E}">
        <p14:creationId xmlns:p14="http://schemas.microsoft.com/office/powerpoint/2010/main" val="731328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Divide IT systems into transactional (OLTP) and analytical (OLAP). In general, assume that OLTP systems provide source data to data warehouses, whereas OLAP systems help to analyze it. </a:t>
            </a:r>
            <a:endParaRPr lang="en-US" dirty="0"/>
          </a:p>
        </p:txBody>
      </p:sp>
      <p:sp>
        <p:nvSpPr>
          <p:cNvPr id="4" name="Slide Number Placeholder 3"/>
          <p:cNvSpPr>
            <a:spLocks noGrp="1"/>
          </p:cNvSpPr>
          <p:nvPr>
            <p:ph type="sldNum" sz="quarter" idx="10"/>
          </p:nvPr>
        </p:nvSpPr>
        <p:spPr/>
        <p:txBody>
          <a:bodyPr/>
          <a:lstStyle/>
          <a:p>
            <a:fld id="{B0F77D4D-FD2E-4DD3-BBE2-F837DD831C65}" type="slidenum">
              <a:rPr lang="en-US" smtClean="0"/>
              <a:pPr/>
              <a:t>65</a:t>
            </a:fld>
            <a:endParaRPr lang="en-US"/>
          </a:p>
        </p:txBody>
      </p:sp>
    </p:spTree>
    <p:extLst>
      <p:ext uri="{BB962C8B-B14F-4D97-AF65-F5344CB8AC3E}">
        <p14:creationId xmlns:p14="http://schemas.microsoft.com/office/powerpoint/2010/main" val="739915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Distinct features (OLTP vs. OLAP):</a:t>
            </a:r>
          </a:p>
          <a:p>
            <a:pPr lvl="2"/>
            <a:r>
              <a:rPr lang="en-US" dirty="0" smtClean="0"/>
              <a:t>User and system orientation: customer vs. market</a:t>
            </a:r>
          </a:p>
          <a:p>
            <a:pPr lvl="2"/>
            <a:r>
              <a:rPr lang="en-US" dirty="0" smtClean="0"/>
              <a:t>Data contents: current, detailed vs. historical, consolidated</a:t>
            </a:r>
          </a:p>
          <a:p>
            <a:pPr lvl="2"/>
            <a:r>
              <a:rPr lang="en-US" dirty="0" smtClean="0"/>
              <a:t>Database design: ER + application vs. star + subject</a:t>
            </a:r>
          </a:p>
          <a:p>
            <a:pPr lvl="2"/>
            <a:r>
              <a:rPr lang="en-US" dirty="0" smtClean="0"/>
              <a:t>View: current, local vs. evolutionary, integrated</a:t>
            </a:r>
          </a:p>
          <a:p>
            <a:pPr lvl="2"/>
            <a:r>
              <a:rPr lang="en-US" dirty="0" smtClean="0"/>
              <a:t>Access patterns: update vs. read-only but complex queries</a:t>
            </a:r>
          </a:p>
          <a:p>
            <a:endParaRPr lang="en-US" dirty="0"/>
          </a:p>
        </p:txBody>
      </p:sp>
      <p:sp>
        <p:nvSpPr>
          <p:cNvPr id="4" name="Slide Number Placeholder 3"/>
          <p:cNvSpPr>
            <a:spLocks noGrp="1"/>
          </p:cNvSpPr>
          <p:nvPr>
            <p:ph type="sldNum" sz="quarter" idx="10"/>
          </p:nvPr>
        </p:nvSpPr>
        <p:spPr/>
        <p:txBody>
          <a:bodyPr/>
          <a:lstStyle/>
          <a:p>
            <a:fld id="{B0F77D4D-FD2E-4DD3-BBE2-F837DD831C65}" type="slidenum">
              <a:rPr lang="en-US" smtClean="0"/>
              <a:pPr/>
              <a:t>66</a:t>
            </a:fld>
            <a:endParaRPr lang="en-US"/>
          </a:p>
        </p:txBody>
      </p:sp>
    </p:spTree>
    <p:extLst>
      <p:ext uri="{BB962C8B-B14F-4D97-AF65-F5344CB8AC3E}">
        <p14:creationId xmlns:p14="http://schemas.microsoft.com/office/powerpoint/2010/main" val="2221053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F77D4D-FD2E-4DD3-BBE2-F837DD831C65}" type="slidenum">
              <a:rPr lang="en-US" smtClean="0"/>
              <a:pPr/>
              <a:t>67</a:t>
            </a:fld>
            <a:endParaRPr lang="en-US"/>
          </a:p>
        </p:txBody>
      </p:sp>
    </p:spTree>
    <p:extLst>
      <p:ext uri="{BB962C8B-B14F-4D97-AF65-F5344CB8AC3E}">
        <p14:creationId xmlns:p14="http://schemas.microsoft.com/office/powerpoint/2010/main" val="391750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Decision support system helps in making a decision.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Decision Support System (DSS) is a computer-based information system that supports business and organizational decision-making activities.</a:t>
            </a:r>
          </a:p>
          <a:p>
            <a:endParaRPr lang="en-US" dirty="0"/>
          </a:p>
        </p:txBody>
      </p:sp>
      <p:sp>
        <p:nvSpPr>
          <p:cNvPr id="4" name="Slide Number Placeholder 3"/>
          <p:cNvSpPr>
            <a:spLocks noGrp="1"/>
          </p:cNvSpPr>
          <p:nvPr>
            <p:ph type="sldNum" sz="quarter" idx="10"/>
          </p:nvPr>
        </p:nvSpPr>
        <p:spPr/>
        <p:txBody>
          <a:bodyPr/>
          <a:lstStyle/>
          <a:p>
            <a:fld id="{B0F77D4D-FD2E-4DD3-BBE2-F837DD831C65}" type="slidenum">
              <a:rPr lang="en-US" smtClean="0"/>
              <a:pPr/>
              <a:t>5</a:t>
            </a:fld>
            <a:endParaRPr lang="en-US"/>
          </a:p>
        </p:txBody>
      </p:sp>
    </p:spTree>
    <p:extLst>
      <p:ext uri="{BB962C8B-B14F-4D97-AF65-F5344CB8AC3E}">
        <p14:creationId xmlns:p14="http://schemas.microsoft.com/office/powerpoint/2010/main" val="1227667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Decision Support System is a general term for any computer application that increases a person or group’s ability to make decisions.</a:t>
            </a:r>
          </a:p>
          <a:p>
            <a:endParaRPr lang="en-US" dirty="0"/>
          </a:p>
        </p:txBody>
      </p:sp>
      <p:sp>
        <p:nvSpPr>
          <p:cNvPr id="4" name="Slide Number Placeholder 3"/>
          <p:cNvSpPr>
            <a:spLocks noGrp="1"/>
          </p:cNvSpPr>
          <p:nvPr>
            <p:ph type="sldNum" sz="quarter" idx="10"/>
          </p:nvPr>
        </p:nvSpPr>
        <p:spPr/>
        <p:txBody>
          <a:bodyPr/>
          <a:lstStyle/>
          <a:p>
            <a:fld id="{B0F77D4D-FD2E-4DD3-BBE2-F837DD831C65}" type="slidenum">
              <a:rPr lang="en-US" smtClean="0"/>
              <a:pPr/>
              <a:t>6</a:t>
            </a:fld>
            <a:endParaRPr lang="en-US"/>
          </a:p>
        </p:txBody>
      </p:sp>
    </p:spTree>
    <p:extLst>
      <p:ext uri="{BB962C8B-B14F-4D97-AF65-F5344CB8AC3E}">
        <p14:creationId xmlns:p14="http://schemas.microsoft.com/office/powerpoint/2010/main" val="92712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All these abilities together make a decision maker, a capable person to handle any complex business scenario or problem. Manager through DSS, builds capability to execute the decision-making process ‘Intelligent – Design – Choice – Implement ’ built by Herbert Simon.</a:t>
            </a:r>
          </a:p>
          <a:p>
            <a:endParaRPr lang="en-US" dirty="0"/>
          </a:p>
        </p:txBody>
      </p:sp>
      <p:sp>
        <p:nvSpPr>
          <p:cNvPr id="4" name="Slide Number Placeholder 3"/>
          <p:cNvSpPr>
            <a:spLocks noGrp="1"/>
          </p:cNvSpPr>
          <p:nvPr>
            <p:ph type="sldNum" sz="quarter" idx="10"/>
          </p:nvPr>
        </p:nvSpPr>
        <p:spPr/>
        <p:txBody>
          <a:bodyPr/>
          <a:lstStyle/>
          <a:p>
            <a:fld id="{B0F77D4D-FD2E-4DD3-BBE2-F837DD831C65}" type="slidenum">
              <a:rPr lang="en-US" smtClean="0"/>
              <a:pPr/>
              <a:t>14</a:t>
            </a:fld>
            <a:endParaRPr lang="en-US"/>
          </a:p>
        </p:txBody>
      </p:sp>
    </p:spTree>
    <p:extLst>
      <p:ext uri="{BB962C8B-B14F-4D97-AF65-F5344CB8AC3E}">
        <p14:creationId xmlns:p14="http://schemas.microsoft.com/office/powerpoint/2010/main" val="83307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900" dirty="0" smtClean="0"/>
              <a:t>In all four configurations, GDSS support software is available on server for members to use. In all the configuration models, the group members work together in a collaborative manner.</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3200" b="1" i="1"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2900" dirty="0" smtClean="0"/>
          </a:p>
          <a:p>
            <a:endParaRPr lang="en-US" dirty="0"/>
          </a:p>
        </p:txBody>
      </p:sp>
      <p:sp>
        <p:nvSpPr>
          <p:cNvPr id="4" name="Slide Number Placeholder 3"/>
          <p:cNvSpPr>
            <a:spLocks noGrp="1"/>
          </p:cNvSpPr>
          <p:nvPr>
            <p:ph type="sldNum" sz="quarter" idx="10"/>
          </p:nvPr>
        </p:nvSpPr>
        <p:spPr/>
        <p:txBody>
          <a:bodyPr/>
          <a:lstStyle/>
          <a:p>
            <a:fld id="{B0F77D4D-FD2E-4DD3-BBE2-F837DD831C65}" type="slidenum">
              <a:rPr lang="en-US" smtClean="0"/>
              <a:pPr/>
              <a:t>15</a:t>
            </a:fld>
            <a:endParaRPr lang="en-US"/>
          </a:p>
        </p:txBody>
      </p:sp>
    </p:spTree>
    <p:extLst>
      <p:ext uri="{BB962C8B-B14F-4D97-AF65-F5344CB8AC3E}">
        <p14:creationId xmlns:p14="http://schemas.microsoft.com/office/powerpoint/2010/main" val="1682217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F77D4D-FD2E-4DD3-BBE2-F837DD831C65}" type="slidenum">
              <a:rPr lang="en-US" smtClean="0"/>
              <a:pPr/>
              <a:t>21</a:t>
            </a:fld>
            <a:endParaRPr lang="en-US"/>
          </a:p>
        </p:txBody>
      </p:sp>
    </p:spTree>
    <p:extLst>
      <p:ext uri="{BB962C8B-B14F-4D97-AF65-F5344CB8AC3E}">
        <p14:creationId xmlns:p14="http://schemas.microsoft.com/office/powerpoint/2010/main" val="286355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Amount of structure is typically tied to management level </a:t>
            </a:r>
          </a:p>
          <a:p>
            <a:pPr lvl="2"/>
            <a:r>
              <a:rPr lang="en-US" dirty="0" smtClean="0"/>
              <a:t>Operational – more structured</a:t>
            </a:r>
          </a:p>
          <a:p>
            <a:pPr lvl="2"/>
            <a:r>
              <a:rPr lang="en-US" dirty="0" smtClean="0"/>
              <a:t>Tactical – more </a:t>
            </a:r>
            <a:r>
              <a:rPr lang="en-US" dirty="0" err="1" smtClean="0"/>
              <a:t>semistructured</a:t>
            </a:r>
            <a:endParaRPr lang="en-US" dirty="0" smtClean="0"/>
          </a:p>
          <a:p>
            <a:pPr lvl="2"/>
            <a:r>
              <a:rPr lang="en-US" dirty="0" smtClean="0"/>
              <a:t>Strategic – more unstructured</a:t>
            </a:r>
          </a:p>
          <a:p>
            <a:endParaRPr lang="en-US" dirty="0"/>
          </a:p>
        </p:txBody>
      </p:sp>
      <p:sp>
        <p:nvSpPr>
          <p:cNvPr id="4" name="Slide Number Placeholder 3"/>
          <p:cNvSpPr>
            <a:spLocks noGrp="1"/>
          </p:cNvSpPr>
          <p:nvPr>
            <p:ph type="sldNum" sz="quarter" idx="10"/>
          </p:nvPr>
        </p:nvSpPr>
        <p:spPr/>
        <p:txBody>
          <a:bodyPr/>
          <a:lstStyle/>
          <a:p>
            <a:fld id="{B0F77D4D-FD2E-4DD3-BBE2-F837DD831C65}" type="slidenum">
              <a:rPr lang="en-US" smtClean="0"/>
              <a:pPr/>
              <a:t>22</a:t>
            </a:fld>
            <a:endParaRPr lang="en-US"/>
          </a:p>
        </p:txBody>
      </p:sp>
    </p:spTree>
    <p:extLst>
      <p:ext uri="{BB962C8B-B14F-4D97-AF65-F5344CB8AC3E}">
        <p14:creationId xmlns:p14="http://schemas.microsoft.com/office/powerpoint/2010/main" val="754514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executive decision support system is a type of computerized information system designed to aid business executives in the decision-making process. </a:t>
            </a:r>
          </a:p>
          <a:p>
            <a:r>
              <a:rPr lang="en-US" dirty="0" smtClean="0"/>
              <a:t>Such executives are often asked to process information coming from multiple sources before eventually taking all of the information and attempting to make sense of it. By using an support system, executives have all of the necessary information at their fingertips and can break that information down in a much more efficient manner. These systems are generally formatted as computer software which is easy to use, quickly responsive to new information, and available to other managers who are expected to provide input to top executives.</a:t>
            </a:r>
          </a:p>
          <a:p>
            <a:endParaRPr lang="en-US" dirty="0"/>
          </a:p>
        </p:txBody>
      </p:sp>
      <p:sp>
        <p:nvSpPr>
          <p:cNvPr id="4" name="Slide Number Placeholder 3"/>
          <p:cNvSpPr>
            <a:spLocks noGrp="1"/>
          </p:cNvSpPr>
          <p:nvPr>
            <p:ph type="sldNum" sz="quarter" idx="10"/>
          </p:nvPr>
        </p:nvSpPr>
        <p:spPr/>
        <p:txBody>
          <a:bodyPr/>
          <a:lstStyle/>
          <a:p>
            <a:fld id="{B0F77D4D-FD2E-4DD3-BBE2-F837DD831C65}" type="slidenum">
              <a:rPr lang="en-US" smtClean="0"/>
              <a:pPr/>
              <a:t>23</a:t>
            </a:fld>
            <a:endParaRPr lang="en-US"/>
          </a:p>
        </p:txBody>
      </p:sp>
    </p:spTree>
    <p:extLst>
      <p:ext uri="{BB962C8B-B14F-4D97-AF65-F5344CB8AC3E}">
        <p14:creationId xmlns:p14="http://schemas.microsoft.com/office/powerpoint/2010/main" val="2277549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a:t>
            </a:r>
            <a:r>
              <a:rPr lang="en-US" sz="1200" b="1" i="0" kern="1200" dirty="0" smtClean="0">
                <a:solidFill>
                  <a:schemeClr val="tx1"/>
                </a:solidFill>
                <a:latin typeface="+mn-lt"/>
                <a:ea typeface="+mn-ea"/>
                <a:cs typeface="+mn-cs"/>
              </a:rPr>
              <a:t>knowledge base</a:t>
            </a:r>
            <a:r>
              <a:rPr lang="en-US" sz="1200" b="0" i="0" kern="1200" dirty="0" smtClean="0">
                <a:solidFill>
                  <a:schemeClr val="tx1"/>
                </a:solidFill>
                <a:latin typeface="+mn-lt"/>
                <a:ea typeface="+mn-ea"/>
                <a:cs typeface="+mn-cs"/>
              </a:rPr>
              <a:t> is a technology used to store complex structured and unstructured information</a:t>
            </a:r>
            <a:r>
              <a:rPr lang="en-US" sz="1200" b="0" i="0" kern="1200" baseline="0" dirty="0" smtClean="0">
                <a:solidFill>
                  <a:schemeClr val="tx1"/>
                </a:solidFill>
                <a:latin typeface="+mn-lt"/>
                <a:ea typeface="+mn-ea"/>
                <a:cs typeface="+mn-cs"/>
              </a:rPr>
              <a:t> used by a computer system.</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0F77D4D-FD2E-4DD3-BBE2-F837DD831C65}" type="slidenum">
              <a:rPr lang="en-US" smtClean="0"/>
              <a:pPr/>
              <a:t>35</a:t>
            </a:fld>
            <a:endParaRPr lang="en-US"/>
          </a:p>
        </p:txBody>
      </p:sp>
    </p:spTree>
    <p:extLst>
      <p:ext uri="{BB962C8B-B14F-4D97-AF65-F5344CB8AC3E}">
        <p14:creationId xmlns:p14="http://schemas.microsoft.com/office/powerpoint/2010/main" val="1708119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B1BB34-D12D-448A-938C-925C60BA6B3F}" type="datetime1">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8F27C3-858D-4770-BD35-BAF1FCCA5D09}" type="datetime1">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0C2F29-126D-4BB4-A7AD-F6D40BC2D576}" type="datetime1">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A25620-60F2-451C-A526-1A986FA90D58}" type="datetime1">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66A72F-5919-4E20-AAE4-55C4F80D2002}" type="datetime1">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84EB49-ECCB-4D2A-AD1B-BFC2A3DE1BCE}" type="datetime1">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E9209D-5342-4405-9588-2A40EE359E8C}" type="datetime1">
              <a:rPr lang="en-US" smtClean="0"/>
              <a:pPr/>
              <a:t>9/24/2015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CF5CFB-F65F-4E1E-A85A-F015E1ABF143}" type="datetime1">
              <a:rPr lang="en-US" smtClean="0"/>
              <a:pPr/>
              <a:t>9/24/2015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70560-4CD5-4EE1-B92F-016E60AD8132}" type="datetime1">
              <a:rPr lang="en-US" smtClean="0"/>
              <a:pPr/>
              <a:t>9/24/2015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FE8C9-4578-4712-AD58-72DDA97C0D34}" type="datetime1">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30440-54B3-4128-A279-DBD7ED8BC2AB}" type="datetime1">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CC4C5-A05A-4E0F-81FC-8914849ECADB}" type="datetime1">
              <a:rPr lang="en-US" smtClean="0"/>
              <a:pPr/>
              <a:t>9/24/2015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Decision Support and Intelligent Systems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Decision Support System Models </a:t>
            </a:r>
            <a:endParaRPr lang="en-US" sz="4000" dirty="0"/>
          </a:p>
        </p:txBody>
      </p:sp>
      <p:sp>
        <p:nvSpPr>
          <p:cNvPr id="3" name="Content Placeholder 2"/>
          <p:cNvSpPr>
            <a:spLocks noGrp="1"/>
          </p:cNvSpPr>
          <p:nvPr>
            <p:ph idx="1"/>
          </p:nvPr>
        </p:nvSpPr>
        <p:spPr>
          <a:xfrm>
            <a:off x="457200" y="1600200"/>
            <a:ext cx="8458200" cy="4724400"/>
          </a:xfrm>
        </p:spPr>
        <p:txBody>
          <a:bodyPr>
            <a:normAutofit/>
          </a:bodyPr>
          <a:lstStyle/>
          <a:p>
            <a:r>
              <a:rPr lang="en-US" dirty="0" smtClean="0"/>
              <a:t>Types of Decision Support System Models :</a:t>
            </a:r>
          </a:p>
          <a:p>
            <a:pPr lvl="1"/>
            <a:r>
              <a:rPr lang="en-US" dirty="0" err="1" smtClean="0"/>
              <a:t>Behavioural</a:t>
            </a:r>
            <a:r>
              <a:rPr lang="en-US" dirty="0" smtClean="0"/>
              <a:t> Models</a:t>
            </a:r>
          </a:p>
          <a:p>
            <a:pPr lvl="1"/>
            <a:r>
              <a:rPr lang="en-US" dirty="0" smtClean="0"/>
              <a:t>Management Science Models</a:t>
            </a:r>
          </a:p>
          <a:p>
            <a:pPr lvl="1"/>
            <a:r>
              <a:rPr lang="en-US" dirty="0" smtClean="0"/>
              <a:t>Operation Research Models</a:t>
            </a:r>
          </a:p>
          <a:p>
            <a:pPr>
              <a:buNone/>
            </a:pPr>
            <a:endParaRPr lang="en-US" dirty="0" smtClean="0"/>
          </a:p>
          <a:p>
            <a:pPr lvl="7">
              <a:buNone/>
            </a:pPr>
            <a:endParaRPr lang="en-US" sz="2900" u="sng" dirty="0" smtClean="0"/>
          </a:p>
          <a:p>
            <a:pPr lvl="7">
              <a:buNone/>
            </a:pPr>
            <a:endParaRPr lang="en-US" sz="2900" u="sng" dirty="0" smtClean="0"/>
          </a:p>
          <a:p>
            <a:pPr lvl="1">
              <a:buNone/>
            </a:pPr>
            <a:r>
              <a:rPr lang="en-US" dirty="0" smtClean="0"/>
              <a:t>				</a:t>
            </a:r>
            <a:r>
              <a:rPr lang="en-US" sz="2400" u="sng" dirty="0" smtClean="0"/>
              <a:t>Types of Models</a:t>
            </a:r>
          </a:p>
          <a:p>
            <a:pPr lvl="1">
              <a:buNone/>
            </a:pPr>
            <a:endParaRPr lang="en-US" dirty="0" smtClean="0"/>
          </a:p>
        </p:txBody>
      </p:sp>
      <p:sp>
        <p:nvSpPr>
          <p:cNvPr id="4" name="Rectangle 3"/>
          <p:cNvSpPr/>
          <p:nvPr/>
        </p:nvSpPr>
        <p:spPr>
          <a:xfrm>
            <a:off x="4267200" y="3886200"/>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DSS</a:t>
            </a:r>
            <a:endParaRPr lang="en-US" dirty="0">
              <a:solidFill>
                <a:schemeClr val="tx1"/>
              </a:solidFill>
            </a:endParaRPr>
          </a:p>
        </p:txBody>
      </p:sp>
      <p:sp>
        <p:nvSpPr>
          <p:cNvPr id="5" name="Rectangle 4"/>
          <p:cNvSpPr/>
          <p:nvPr/>
        </p:nvSpPr>
        <p:spPr>
          <a:xfrm>
            <a:off x="2895600" y="4495800"/>
            <a:ext cx="31242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Management Science Models</a:t>
            </a:r>
            <a:endParaRPr lang="en-US" dirty="0">
              <a:solidFill>
                <a:schemeClr val="tx1"/>
              </a:solidFill>
            </a:endParaRPr>
          </a:p>
        </p:txBody>
      </p:sp>
      <p:sp>
        <p:nvSpPr>
          <p:cNvPr id="6" name="Rectangle 5"/>
          <p:cNvSpPr/>
          <p:nvPr/>
        </p:nvSpPr>
        <p:spPr>
          <a:xfrm>
            <a:off x="533400" y="4495800"/>
            <a:ext cx="2209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Behavioural</a:t>
            </a:r>
            <a:r>
              <a:rPr lang="en-US" dirty="0" smtClean="0">
                <a:solidFill>
                  <a:schemeClr val="tx1"/>
                </a:solidFill>
              </a:rPr>
              <a:t> Models</a:t>
            </a:r>
            <a:endParaRPr lang="en-US" dirty="0">
              <a:solidFill>
                <a:schemeClr val="tx1"/>
              </a:solidFill>
            </a:endParaRPr>
          </a:p>
        </p:txBody>
      </p:sp>
      <p:sp>
        <p:nvSpPr>
          <p:cNvPr id="7" name="Rectangle 6"/>
          <p:cNvSpPr/>
          <p:nvPr/>
        </p:nvSpPr>
        <p:spPr>
          <a:xfrm>
            <a:off x="6096000" y="4495800"/>
            <a:ext cx="2895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Operation Research Models</a:t>
            </a:r>
            <a:endParaRPr lang="en-US" dirty="0">
              <a:solidFill>
                <a:schemeClr val="tx1"/>
              </a:solidFill>
            </a:endParaRPr>
          </a:p>
        </p:txBody>
      </p:sp>
      <p:cxnSp>
        <p:nvCxnSpPr>
          <p:cNvPr id="9" name="Straight Connector 8"/>
          <p:cNvCxnSpPr>
            <a:stCxn id="4" idx="2"/>
          </p:cNvCxnSpPr>
          <p:nvPr/>
        </p:nvCxnSpPr>
        <p:spPr>
          <a:xfrm rot="5400000">
            <a:off x="4647406" y="4343400"/>
            <a:ext cx="305594"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00600" y="4343400"/>
            <a:ext cx="2743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24000" y="4343400"/>
            <a:ext cx="3352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7" idx="0"/>
          </p:cNvCxnSpPr>
          <p:nvPr/>
        </p:nvCxnSpPr>
        <p:spPr>
          <a:xfrm rot="5400000">
            <a:off x="7467600" y="4419600"/>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447800" y="4419600"/>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000" dirty="0" smtClean="0"/>
              <a:t> </a:t>
            </a:r>
            <a:r>
              <a:rPr lang="en-US" sz="4000" dirty="0" err="1" smtClean="0"/>
              <a:t>Behavioural</a:t>
            </a:r>
            <a:r>
              <a:rPr lang="en-US" sz="4000" dirty="0" smtClean="0"/>
              <a:t> Models </a:t>
            </a:r>
            <a:endParaRPr lang="en-US" sz="4000" dirty="0"/>
          </a:p>
        </p:txBody>
      </p:sp>
      <p:sp>
        <p:nvSpPr>
          <p:cNvPr id="3" name="Content Placeholder 2"/>
          <p:cNvSpPr>
            <a:spLocks noGrp="1"/>
          </p:cNvSpPr>
          <p:nvPr>
            <p:ph idx="1"/>
          </p:nvPr>
        </p:nvSpPr>
        <p:spPr/>
        <p:txBody>
          <a:bodyPr>
            <a:normAutofit fontScale="55000" lnSpcReduction="20000"/>
          </a:bodyPr>
          <a:lstStyle/>
          <a:p>
            <a:pPr lvl="1"/>
            <a:r>
              <a:rPr lang="en-US" sz="4900" dirty="0" err="1" smtClean="0"/>
              <a:t>Behavioural</a:t>
            </a:r>
            <a:r>
              <a:rPr lang="en-US" sz="4900" dirty="0" smtClean="0"/>
              <a:t> Models :</a:t>
            </a:r>
          </a:p>
          <a:p>
            <a:pPr lvl="2"/>
            <a:r>
              <a:rPr lang="en-US" sz="4900" dirty="0" smtClean="0"/>
              <a:t>The decision maker can make the decisions for such behavioral relationships.</a:t>
            </a:r>
          </a:p>
          <a:p>
            <a:pPr lvl="2">
              <a:buNone/>
            </a:pPr>
            <a:r>
              <a:rPr lang="en-US" sz="4900" dirty="0" smtClean="0"/>
              <a:t>	For </a:t>
            </a:r>
            <a:r>
              <a:rPr lang="en-US" sz="4900" dirty="0" err="1" smtClean="0"/>
              <a:t>eg</a:t>
            </a:r>
            <a:r>
              <a:rPr lang="en-US" sz="4900" dirty="0" smtClean="0"/>
              <a:t>: The trend (development) analysis, forecasting and statistical analysis models.</a:t>
            </a:r>
          </a:p>
          <a:p>
            <a:pPr lvl="2"/>
            <a:r>
              <a:rPr lang="en-US" sz="4900" dirty="0" smtClean="0"/>
              <a:t>The trend analysis indicates how different variables behave in trend setting in the past and hence in future.</a:t>
            </a:r>
          </a:p>
          <a:p>
            <a:pPr lvl="3"/>
            <a:endParaRPr lang="en-US" sz="3800" dirty="0" smtClean="0"/>
          </a:p>
          <a:p>
            <a:pPr lvl="3"/>
            <a:r>
              <a:rPr lang="en-US" sz="3800" dirty="0" smtClean="0"/>
              <a:t>In Market Research method, they can forecast or judge the behavior of the customers buying decisions. (i.e. The questionnaire are designed and computerized to evaluate customer’s buying behavioral).</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4000" dirty="0" smtClean="0"/>
              <a:t>Management Science Models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lvl="1"/>
            <a:r>
              <a:rPr lang="en-US" dirty="0" smtClean="0"/>
              <a:t>Management Science Models :</a:t>
            </a:r>
          </a:p>
          <a:p>
            <a:pPr lvl="2"/>
            <a:r>
              <a:rPr lang="en-US" dirty="0" smtClean="0"/>
              <a:t>These models are developed on the principles of the business management, accounting and economics.</a:t>
            </a:r>
          </a:p>
          <a:p>
            <a:pPr lvl="2">
              <a:buNone/>
            </a:pPr>
            <a:r>
              <a:rPr lang="en-US" dirty="0" smtClean="0"/>
              <a:t>	For </a:t>
            </a:r>
            <a:r>
              <a:rPr lang="en-US" dirty="0" err="1" smtClean="0"/>
              <a:t>eg</a:t>
            </a:r>
            <a:r>
              <a:rPr lang="en-US" dirty="0" smtClean="0"/>
              <a:t>: the budgetary systems, cost accounting system, inventory management system.</a:t>
            </a:r>
          </a:p>
          <a:p>
            <a:pPr lvl="2"/>
            <a:r>
              <a:rPr lang="en-US" dirty="0" smtClean="0"/>
              <a:t>In the budgetary system, budgets are used for planning and control.</a:t>
            </a:r>
          </a:p>
          <a:p>
            <a:pPr lvl="2"/>
            <a:r>
              <a:rPr lang="en-US" dirty="0" smtClean="0"/>
              <a:t>In all the organization, budgets are prepared with the use of graphical representation in the form of line charts or bar charts.</a:t>
            </a:r>
          </a:p>
          <a:p>
            <a:pPr lvl="2"/>
            <a:r>
              <a:rPr lang="en-US" dirty="0" smtClean="0"/>
              <a:t>For </a:t>
            </a:r>
            <a:r>
              <a:rPr lang="en-US" dirty="0" err="1" smtClean="0"/>
              <a:t>eg</a:t>
            </a:r>
            <a:r>
              <a:rPr lang="en-US" dirty="0" smtClean="0"/>
              <a:t> : Sales Budget, Production Budget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4000" dirty="0" smtClean="0"/>
              <a:t>Operation Research Models</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305800" cy="5105400"/>
          </a:xfrm>
        </p:spPr>
        <p:txBody>
          <a:bodyPr>
            <a:normAutofit fontScale="77500" lnSpcReduction="20000"/>
          </a:bodyPr>
          <a:lstStyle/>
          <a:p>
            <a:pPr lvl="1"/>
            <a:r>
              <a:rPr lang="en-US" b="1" dirty="0" smtClean="0"/>
              <a:t>Operation Research Models :</a:t>
            </a:r>
          </a:p>
          <a:p>
            <a:pPr lvl="2"/>
            <a:r>
              <a:rPr lang="en-US" dirty="0" smtClean="0"/>
              <a:t>The Operation Research models are the mathematical models in providing guidelines to managers for making effective decisions within the state of the current information, or in seeking further information if current knowledge is insufficient to reach a proper decision.</a:t>
            </a:r>
          </a:p>
          <a:p>
            <a:pPr lvl="2">
              <a:buNone/>
            </a:pPr>
            <a:r>
              <a:rPr lang="en-US" b="1" dirty="0" smtClean="0"/>
              <a:t>Some applications </a:t>
            </a:r>
          </a:p>
          <a:p>
            <a:pPr lvl="2">
              <a:buNone/>
            </a:pPr>
            <a:r>
              <a:rPr lang="en-US" dirty="0" smtClean="0"/>
              <a:t>	• Telecommunications/Road/Rail Network Design </a:t>
            </a:r>
          </a:p>
          <a:p>
            <a:pPr lvl="2">
              <a:buNone/>
            </a:pPr>
            <a:r>
              <a:rPr lang="en-US" dirty="0" smtClean="0"/>
              <a:t>	• Organization Supply Chain Strategy </a:t>
            </a:r>
          </a:p>
          <a:p>
            <a:pPr lvl="2">
              <a:buNone/>
            </a:pPr>
            <a:r>
              <a:rPr lang="en-US" dirty="0" smtClean="0"/>
              <a:t>	• Just-in-Time Manufacturing Planning </a:t>
            </a:r>
          </a:p>
          <a:p>
            <a:pPr lvl="2">
              <a:buNone/>
            </a:pPr>
            <a:r>
              <a:rPr lang="en-US" dirty="0" smtClean="0"/>
              <a:t>	• Retail Shop floor Layout </a:t>
            </a:r>
          </a:p>
          <a:p>
            <a:pPr lvl="2">
              <a:buNone/>
            </a:pPr>
            <a:r>
              <a:rPr lang="en-US" dirty="0" smtClean="0"/>
              <a:t>	• Revenue, Pricing and Promotions </a:t>
            </a:r>
          </a:p>
          <a:p>
            <a:pPr lvl="2">
              <a:buNone/>
            </a:pPr>
            <a:r>
              <a:rPr lang="en-US" dirty="0" smtClean="0"/>
              <a:t>	• Demand Forecasting </a:t>
            </a:r>
          </a:p>
          <a:p>
            <a:pPr lvl="2">
              <a:buNone/>
            </a:pPr>
            <a:r>
              <a:rPr lang="en-US" dirty="0" smtClean="0"/>
              <a:t>	• Project Planning </a:t>
            </a:r>
          </a:p>
          <a:p>
            <a:pPr lvl="2">
              <a:buNone/>
            </a:pPr>
            <a:r>
              <a:rPr lang="en-US" dirty="0" smtClean="0"/>
              <a:t>For </a:t>
            </a:r>
            <a:r>
              <a:rPr lang="en-US" dirty="0" err="1" smtClean="0"/>
              <a:t>eg</a:t>
            </a:r>
            <a:r>
              <a:rPr lang="en-US" dirty="0" smtClean="0"/>
              <a:t> : Linear Programming is mathematical modeling technique useful for guiding quantitative decisions in business planning, industrial engineering, and—to a lesser extent in the social and physical sciences.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a:bodyPr>
          <a:lstStyle/>
          <a:p>
            <a:pPr lvl="1" algn="ctr" rtl="0">
              <a:spcBef>
                <a:spcPct val="0"/>
              </a:spcBef>
            </a:pPr>
            <a:r>
              <a:rPr lang="en-US" sz="3600" dirty="0" smtClean="0"/>
              <a:t>Benefits of Decision Support System </a:t>
            </a:r>
          </a:p>
        </p:txBody>
      </p:sp>
      <p:sp>
        <p:nvSpPr>
          <p:cNvPr id="33795" name="Content Placeholder 2"/>
          <p:cNvSpPr>
            <a:spLocks noGrp="1"/>
          </p:cNvSpPr>
          <p:nvPr>
            <p:ph sz="quarter" idx="1"/>
          </p:nvPr>
        </p:nvSpPr>
        <p:spPr/>
        <p:txBody>
          <a:bodyPr>
            <a:normAutofit fontScale="92500" lnSpcReduction="20000"/>
          </a:bodyPr>
          <a:lstStyle/>
          <a:p>
            <a:pPr lvl="1"/>
            <a:r>
              <a:rPr lang="en-US" b="1" dirty="0" smtClean="0"/>
              <a:t>Benefits of Decision Support System :</a:t>
            </a:r>
          </a:p>
          <a:p>
            <a:pPr lvl="2"/>
            <a:r>
              <a:rPr lang="en-US" dirty="0" smtClean="0"/>
              <a:t>Ability to view data and sensing the problem through the different view.</a:t>
            </a:r>
          </a:p>
          <a:p>
            <a:pPr lvl="2"/>
            <a:r>
              <a:rPr lang="en-US" dirty="0" smtClean="0"/>
              <a:t>Ability to understand and evaluate the business performance.</a:t>
            </a:r>
          </a:p>
          <a:p>
            <a:pPr lvl="2"/>
            <a:r>
              <a:rPr lang="en-US" dirty="0" smtClean="0"/>
              <a:t>Ability to understand the problem and its result, and ability to judge the impact on business.</a:t>
            </a:r>
          </a:p>
          <a:p>
            <a:pPr lvl="2"/>
            <a:r>
              <a:rPr lang="en-US" dirty="0" smtClean="0"/>
              <a:t>Ability to evaluate the impact of any change in the business performance and enabling to focus on the areas where impact is negative.</a:t>
            </a:r>
          </a:p>
          <a:p>
            <a:pPr lvl="2"/>
            <a:r>
              <a:rPr lang="en-US" dirty="0" smtClean="0"/>
              <a:t>Ability to view the complex scenario or problem and to analyze it and develop alternatives to solve the problem.</a:t>
            </a:r>
          </a:p>
          <a:p>
            <a:pPr lvl="2"/>
            <a:r>
              <a:rPr lang="en-US" dirty="0" smtClean="0"/>
              <a:t>Ability to make a better decisions due to quick analysis.</a:t>
            </a:r>
          </a:p>
          <a:p>
            <a:pPr lvl="2"/>
            <a:r>
              <a:rPr lang="en-US" dirty="0" smtClean="0"/>
              <a:t>Ability to control the risk exposure in decisions.</a:t>
            </a:r>
          </a:p>
          <a:p>
            <a:endParaRPr lang="en-US" sz="2000" dirty="0" smtClean="0"/>
          </a:p>
        </p:txBody>
      </p:sp>
      <p:sp>
        <p:nvSpPr>
          <p:cNvPr id="5" name="Slide Number Placeholder 4"/>
          <p:cNvSpPr>
            <a:spLocks noGrp="1"/>
          </p:cNvSpPr>
          <p:nvPr>
            <p:ph type="sldNum" sz="quarter" idx="12"/>
          </p:nvPr>
        </p:nvSpPr>
        <p:spPr/>
        <p:txBody>
          <a:bodyPr/>
          <a:lstStyle/>
          <a:p>
            <a:fld id="{FC92CE83-844D-4E3A-9B21-0B3901B43DC0}" type="slidenum">
              <a:rPr lang="en-US"/>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Group Decision Support System</a:t>
            </a:r>
            <a:endParaRPr lang="en-US" sz="4000" dirty="0"/>
          </a:p>
        </p:txBody>
      </p:sp>
      <p:sp>
        <p:nvSpPr>
          <p:cNvPr id="3" name="Content Placeholder 2"/>
          <p:cNvSpPr>
            <a:spLocks noGrp="1"/>
          </p:cNvSpPr>
          <p:nvPr>
            <p:ph idx="1"/>
          </p:nvPr>
        </p:nvSpPr>
        <p:spPr>
          <a:xfrm>
            <a:off x="457200" y="1600200"/>
            <a:ext cx="8305800" cy="4953000"/>
          </a:xfrm>
        </p:spPr>
        <p:txBody>
          <a:bodyPr>
            <a:normAutofit/>
          </a:bodyPr>
          <a:lstStyle/>
          <a:p>
            <a:r>
              <a:rPr lang="en-US" dirty="0" smtClean="0"/>
              <a:t>Group Decision Support System</a:t>
            </a:r>
          </a:p>
          <a:p>
            <a:pPr lvl="1"/>
            <a:r>
              <a:rPr lang="en-US" dirty="0" smtClean="0"/>
              <a:t>Information technology supports decision-making where there is a group participation. Such decision support system is called as Group Decision Support Systems (GDSS).</a:t>
            </a:r>
          </a:p>
          <a:p>
            <a:pPr lvl="1"/>
            <a:r>
              <a:rPr lang="en-US" dirty="0" smtClean="0"/>
              <a:t>GDSS has come to mean computer software and hardware used to support group functions and processes.</a:t>
            </a:r>
          </a:p>
          <a:p>
            <a:pPr lvl="1"/>
            <a:r>
              <a:rPr lang="en-US" dirty="0" smtClean="0"/>
              <a:t>GDSS supports Manager and Staff working in groups.</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Group Decision Support System</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There are four configurations of group members are possible.</a:t>
            </a:r>
          </a:p>
          <a:p>
            <a:pPr lvl="2"/>
            <a:r>
              <a:rPr lang="en-US" dirty="0" smtClean="0"/>
              <a:t>Group members in one room operating on network with common display screen to share the display for all members.</a:t>
            </a:r>
          </a:p>
          <a:p>
            <a:pPr lvl="2"/>
            <a:r>
              <a:rPr lang="en-US" dirty="0" smtClean="0"/>
              <a:t>Group members sit at their respective locations and use their desktop to interact with other members.</a:t>
            </a:r>
          </a:p>
          <a:p>
            <a:pPr lvl="2"/>
            <a:r>
              <a:rPr lang="en-US" dirty="0" smtClean="0"/>
              <a:t>Group members are in different cities and they come together through teleconferencing or video conferencing with prior planning GDSS operations.</a:t>
            </a:r>
          </a:p>
          <a:p>
            <a:pPr lvl="2"/>
            <a:r>
              <a:rPr lang="en-US" dirty="0" smtClean="0"/>
              <a:t>Group members are at remote locations may be in different countries and they come together through long distance telecommunication network.</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GDSS Time/Place Environment</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67587" name="Picture 3"/>
          <p:cNvPicPr>
            <a:picLocks noChangeAspect="1" noChangeArrowheads="1"/>
          </p:cNvPicPr>
          <p:nvPr/>
        </p:nvPicPr>
        <p:blipFill>
          <a:blip r:embed="rId2"/>
          <a:srcRect/>
          <a:stretch>
            <a:fillRect/>
          </a:stretch>
        </p:blipFill>
        <p:spPr bwMode="auto">
          <a:xfrm>
            <a:off x="533400" y="1600200"/>
            <a:ext cx="8077200" cy="4724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GDSS?</a:t>
            </a:r>
            <a:endParaRPr lang="en-US" dirty="0"/>
          </a:p>
        </p:txBody>
      </p:sp>
      <p:sp>
        <p:nvSpPr>
          <p:cNvPr id="3" name="Content Placeholder 2"/>
          <p:cNvSpPr>
            <a:spLocks noGrp="1"/>
          </p:cNvSpPr>
          <p:nvPr>
            <p:ph idx="1"/>
          </p:nvPr>
        </p:nvSpPr>
        <p:spPr>
          <a:xfrm>
            <a:off x="457200" y="1600201"/>
            <a:ext cx="8229600" cy="2362199"/>
          </a:xfrm>
        </p:spPr>
        <p:txBody>
          <a:bodyPr>
            <a:normAutofit fontScale="85000" lnSpcReduction="20000"/>
          </a:bodyPr>
          <a:lstStyle/>
          <a:p>
            <a:r>
              <a:rPr lang="en-US" dirty="0" smtClean="0"/>
              <a:t>High level managers can spend 80% of their time making decisions in groups. Applied correctly, GDSS can reduce this time, arriving at a better decision faster. </a:t>
            </a:r>
          </a:p>
          <a:p>
            <a:r>
              <a:rPr lang="en-US" dirty="0" smtClean="0"/>
              <a:t>GDSS provides the hardware, software, databases and procedures for effective decision making.</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3490" name="AutoShape 2" descr="http://image.slidesharecdn.com/4decisionsupportandknowledgebasedsystems-130530005438-phpapp02/95/slide-13-638.jpg?cb=136989332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2" name="AutoShape 4" descr="http://image.slidesharecdn.com/4decisionsupportandknowledgebasedsystems-130530005438-phpapp02/95/slide-13-638.jpg?cb=136989332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4" name="AutoShape 6" descr="http://image.slidesharecdn.com/4decisionsupportandknowledgebasedsystems-130530005438-phpapp02/95/slide-13-638.jpg?cb=136989332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3496" name="Picture 8" descr="http://sonyahamlin.files.wordpress.com/2014/02/16375208-meeting-table-with-cartoon-business-people.jpg"/>
          <p:cNvPicPr>
            <a:picLocks noChangeAspect="1" noChangeArrowheads="1"/>
          </p:cNvPicPr>
          <p:nvPr/>
        </p:nvPicPr>
        <p:blipFill>
          <a:blip r:embed="rId2"/>
          <a:srcRect/>
          <a:stretch>
            <a:fillRect/>
          </a:stretch>
        </p:blipFill>
        <p:spPr bwMode="auto">
          <a:xfrm>
            <a:off x="2209800" y="3810000"/>
            <a:ext cx="4286250" cy="246697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GDSS</a:t>
            </a:r>
            <a:endParaRPr lang="en-US" dirty="0"/>
          </a:p>
        </p:txBody>
      </p:sp>
      <p:sp>
        <p:nvSpPr>
          <p:cNvPr id="3" name="Content Placeholder 2"/>
          <p:cNvSpPr>
            <a:spLocks noGrp="1"/>
          </p:cNvSpPr>
          <p:nvPr>
            <p:ph idx="1"/>
          </p:nvPr>
        </p:nvSpPr>
        <p:spPr>
          <a:xfrm>
            <a:off x="304800" y="1600200"/>
            <a:ext cx="8534400" cy="4525963"/>
          </a:xfrm>
        </p:spPr>
        <p:txBody>
          <a:bodyPr>
            <a:normAutofit fontScale="92500" lnSpcReduction="10000"/>
          </a:bodyPr>
          <a:lstStyle/>
          <a:p>
            <a:r>
              <a:rPr lang="en-US" dirty="0" smtClean="0"/>
              <a:t>Parallel Communication – eliminate monopolizing,  providing increased participation, better decisions</a:t>
            </a:r>
          </a:p>
          <a:p>
            <a:r>
              <a:rPr lang="en-US" dirty="0" smtClean="0"/>
              <a:t>Automated record keeping – no need to take notes, they’re automatically recorded </a:t>
            </a:r>
          </a:p>
          <a:p>
            <a:r>
              <a:rPr lang="en-US" dirty="0" smtClean="0"/>
              <a:t>Ability for virtual meetings – only need hardware, software and people connected </a:t>
            </a:r>
          </a:p>
          <a:p>
            <a:r>
              <a:rPr lang="en-US" dirty="0" smtClean="0"/>
              <a:t>Portability - Can be set up to be portable…laptop </a:t>
            </a:r>
          </a:p>
          <a:p>
            <a:r>
              <a:rPr lang="en-US" dirty="0" smtClean="0"/>
              <a:t>Global Potential - People can be connected across the world.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Decision Making</a:t>
            </a:r>
            <a:endParaRPr lang="en-US" sz="4000" dirty="0"/>
          </a:p>
        </p:txBody>
      </p:sp>
      <p:sp>
        <p:nvSpPr>
          <p:cNvPr id="3" name="Content Placeholder 2"/>
          <p:cNvSpPr>
            <a:spLocks noGrp="1"/>
          </p:cNvSpPr>
          <p:nvPr>
            <p:ph idx="1"/>
          </p:nvPr>
        </p:nvSpPr>
        <p:spPr>
          <a:xfrm>
            <a:off x="457200" y="1295400"/>
            <a:ext cx="8229600" cy="5105400"/>
          </a:xfrm>
        </p:spPr>
        <p:txBody>
          <a:bodyPr>
            <a:normAutofit fontScale="70000" lnSpcReduction="20000"/>
          </a:bodyPr>
          <a:lstStyle/>
          <a:p>
            <a:pPr algn="just"/>
            <a:r>
              <a:rPr lang="en-US" sz="3400" dirty="0" smtClean="0"/>
              <a:t>Information is used to make decisions. Decision making is not a single activity that takes place all at one. </a:t>
            </a:r>
          </a:p>
          <a:p>
            <a:pPr algn="just"/>
            <a:r>
              <a:rPr lang="en-US" sz="3400" dirty="0" smtClean="0"/>
              <a:t>The process consists of several different activities that take place at different times. </a:t>
            </a:r>
          </a:p>
          <a:p>
            <a:pPr algn="just"/>
            <a:r>
              <a:rPr lang="en-US" sz="3400" dirty="0" smtClean="0"/>
              <a:t>The decision maker has to identify and understand problems.</a:t>
            </a:r>
          </a:p>
          <a:p>
            <a:pPr algn="just"/>
            <a:r>
              <a:rPr lang="en-US" sz="3400" dirty="0" smtClean="0"/>
              <a:t>Once perceived, solutions must be designed; once solutions are designed, choices have to be made about a particular solution; finally, the solution has to be carried out and implemented. </a:t>
            </a:r>
          </a:p>
          <a:p>
            <a:pPr algn="just">
              <a:buNone/>
            </a:pPr>
            <a:r>
              <a:rPr lang="en-US" sz="3400" dirty="0" smtClean="0"/>
              <a:t>	Four different stages in decision making are</a:t>
            </a:r>
          </a:p>
          <a:p>
            <a:pPr lvl="1" algn="just"/>
            <a:r>
              <a:rPr lang="en-US" sz="3400" dirty="0" smtClean="0"/>
              <a:t>Intelligence</a:t>
            </a:r>
          </a:p>
          <a:p>
            <a:pPr lvl="1" algn="just"/>
            <a:r>
              <a:rPr lang="en-US" sz="3400" dirty="0" smtClean="0"/>
              <a:t>Design</a:t>
            </a:r>
          </a:p>
          <a:p>
            <a:pPr lvl="1" algn="just"/>
            <a:r>
              <a:rPr lang="en-US" sz="3400" dirty="0" smtClean="0"/>
              <a:t>Choice</a:t>
            </a:r>
          </a:p>
          <a:p>
            <a:pPr lvl="1" algn="just"/>
            <a:r>
              <a:rPr lang="en-US" sz="3400" dirty="0" smtClean="0"/>
              <a:t>Implement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Disadvantages of GDSS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Cost – infrastructure costs to provide the hardware and software/room/network connectivity can be very expensive </a:t>
            </a:r>
          </a:p>
          <a:p>
            <a:r>
              <a:rPr lang="en-US" dirty="0" smtClean="0"/>
              <a:t>Security – especially true when companies rent the facilities for GDSS; also, the facilitator may be a lower level employee who may leak information to peers</a:t>
            </a:r>
          </a:p>
          <a:p>
            <a:r>
              <a:rPr lang="en-US" dirty="0" smtClean="0"/>
              <a:t>Technical Failure – power loss, loss of connectivity, relies heavily on bandwidth and LAN/WAN infrastructure properly setup system should minimize this risk</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Enterprise Decision Support System</a:t>
            </a:r>
            <a:endParaRPr lang="en-US" dirty="0"/>
          </a:p>
        </p:txBody>
      </p:sp>
      <p:sp>
        <p:nvSpPr>
          <p:cNvPr id="3" name="Content Placeholder 2"/>
          <p:cNvSpPr>
            <a:spLocks noGrp="1"/>
          </p:cNvSpPr>
          <p:nvPr>
            <p:ph idx="1"/>
          </p:nvPr>
        </p:nvSpPr>
        <p:spPr>
          <a:xfrm>
            <a:off x="457200" y="1600200"/>
            <a:ext cx="8229600" cy="3809999"/>
          </a:xfrm>
        </p:spPr>
        <p:txBody>
          <a:bodyPr>
            <a:normAutofit fontScale="92500" lnSpcReduction="20000"/>
          </a:bodyPr>
          <a:lstStyle/>
          <a:p>
            <a:r>
              <a:rPr lang="en-US" dirty="0" smtClean="0"/>
              <a:t>The Enterprise Decision Support System is a multi-disciplinary organization that provides technical and program/project leadership for Departmental Information Technology, applications and systems. </a:t>
            </a:r>
          </a:p>
          <a:p>
            <a:r>
              <a:rPr lang="en-US" dirty="0" smtClean="0"/>
              <a:t>Enterprise use decision support systems to quickly perform complex analyses over large amounts of data whose results are used to inform critical business decisions.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Enterprise and Decision Making</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5" name="Picture 1"/>
          <p:cNvPicPr>
            <a:picLocks noChangeAspect="1" noChangeArrowheads="1"/>
          </p:cNvPicPr>
          <p:nvPr/>
        </p:nvPicPr>
        <p:blipFill>
          <a:blip r:embed="rId3"/>
          <a:srcRect/>
          <a:stretch>
            <a:fillRect/>
          </a:stretch>
        </p:blipFill>
        <p:spPr bwMode="auto">
          <a:xfrm>
            <a:off x="381000" y="1524000"/>
            <a:ext cx="8424530" cy="4953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Executive Decision Support System</a:t>
            </a:r>
            <a:endParaRPr lang="en-US" sz="4000" dirty="0"/>
          </a:p>
        </p:txBody>
      </p:sp>
      <p:sp>
        <p:nvSpPr>
          <p:cNvPr id="3" name="Content Placeholder 2"/>
          <p:cNvSpPr>
            <a:spLocks noGrp="1"/>
          </p:cNvSpPr>
          <p:nvPr>
            <p:ph idx="1"/>
          </p:nvPr>
        </p:nvSpPr>
        <p:spPr/>
        <p:txBody>
          <a:bodyPr>
            <a:normAutofit/>
          </a:bodyPr>
          <a:lstStyle/>
          <a:p>
            <a:pPr>
              <a:lnSpc>
                <a:spcPct val="90000"/>
              </a:lnSpc>
            </a:pPr>
            <a:r>
              <a:rPr lang="en-US" b="1" dirty="0" smtClean="0"/>
              <a:t>Executive</a:t>
            </a:r>
            <a:r>
              <a:rPr lang="en-US" dirty="0" smtClean="0"/>
              <a:t> </a:t>
            </a:r>
            <a:r>
              <a:rPr lang="en-US" b="1" dirty="0" smtClean="0"/>
              <a:t>Decision Support System </a:t>
            </a:r>
            <a:r>
              <a:rPr lang="en-US" dirty="0" smtClean="0"/>
              <a:t>is a computer-based technology designed specifically for the information needs of top executives level and provides for:</a:t>
            </a:r>
          </a:p>
          <a:p>
            <a:pPr lvl="1">
              <a:lnSpc>
                <a:spcPct val="90000"/>
              </a:lnSpc>
            </a:pPr>
            <a:r>
              <a:rPr lang="en-US" dirty="0" smtClean="0"/>
              <a:t>Rapid access to timely information;</a:t>
            </a:r>
          </a:p>
          <a:p>
            <a:pPr lvl="1">
              <a:lnSpc>
                <a:spcPct val="90000"/>
              </a:lnSpc>
            </a:pPr>
            <a:r>
              <a:rPr lang="en-US" dirty="0" smtClean="0"/>
              <a:t>Direct access to management reports;</a:t>
            </a:r>
          </a:p>
          <a:p>
            <a:pPr lvl="1">
              <a:lnSpc>
                <a:spcPct val="90000"/>
              </a:lnSpc>
            </a:pPr>
            <a:r>
              <a:rPr lang="en-US" dirty="0" smtClean="0"/>
              <a:t>Very user friendly and supported by graphics.</a:t>
            </a:r>
            <a:endParaRPr lang="en-US" b="1" dirty="0" smtClean="0"/>
          </a:p>
          <a:p>
            <a:r>
              <a:rPr lang="en-US" b="1" dirty="0" smtClean="0"/>
              <a:t>Executive Decision Support Systems </a:t>
            </a:r>
            <a:r>
              <a:rPr lang="en-US" dirty="0" smtClean="0"/>
              <a:t>support the informational roles of executives.</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ESS(Continued)</a:t>
            </a:r>
            <a:endParaRPr lang="en-US" dirty="0"/>
          </a:p>
        </p:txBody>
      </p:sp>
      <p:sp>
        <p:nvSpPr>
          <p:cNvPr id="3" name="Content Placeholder 2"/>
          <p:cNvSpPr>
            <a:spLocks noGrp="1"/>
          </p:cNvSpPr>
          <p:nvPr>
            <p:ph idx="1"/>
          </p:nvPr>
        </p:nvSpPr>
        <p:spPr/>
        <p:txBody>
          <a:bodyPr>
            <a:normAutofit lnSpcReduction="10000"/>
          </a:bodyPr>
          <a:lstStyle/>
          <a:p>
            <a:r>
              <a:rPr lang="en-US" b="1" dirty="0" smtClean="0"/>
              <a:t>Executive Support Systems </a:t>
            </a:r>
            <a:r>
              <a:rPr lang="en-US" dirty="0" smtClean="0"/>
              <a:t>– specialized decision support systems designed to meet the needs of senior management.</a:t>
            </a:r>
          </a:p>
          <a:p>
            <a:r>
              <a:rPr lang="en-US" b="1" dirty="0" smtClean="0"/>
              <a:t>Exception reporting</a:t>
            </a:r>
            <a:r>
              <a:rPr lang="en-US" dirty="0" smtClean="0"/>
              <a:t> – reporting of only the results that deviate from a set of standards.</a:t>
            </a:r>
          </a:p>
          <a:p>
            <a:r>
              <a:rPr lang="en-US" b="1" dirty="0" smtClean="0"/>
              <a:t>Drill down reporting</a:t>
            </a:r>
            <a:r>
              <a:rPr lang="en-US" dirty="0" smtClean="0"/>
              <a:t> – investigating information in increasing detail.</a:t>
            </a:r>
          </a:p>
          <a:p>
            <a:r>
              <a:rPr lang="en-US" dirty="0" smtClean="0"/>
              <a:t>Include analysis support, communications, office automation and intelligence support.</a:t>
            </a:r>
            <a:endParaRPr lang="en-US" b="1" i="1" dirty="0" smtClean="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Knowledge </a:t>
            </a:r>
            <a:endParaRPr lang="en-US" sz="4000" dirty="0"/>
          </a:p>
        </p:txBody>
      </p:sp>
      <p:sp>
        <p:nvSpPr>
          <p:cNvPr id="3" name="Content Placeholder 2"/>
          <p:cNvSpPr>
            <a:spLocks noGrp="1"/>
          </p:cNvSpPr>
          <p:nvPr>
            <p:ph idx="1"/>
          </p:nvPr>
        </p:nvSpPr>
        <p:spPr/>
        <p:txBody>
          <a:bodyPr/>
          <a:lstStyle/>
          <a:p>
            <a:r>
              <a:rPr lang="en-US" b="1" dirty="0" smtClean="0"/>
              <a:t>Knowledge</a:t>
            </a:r>
            <a:r>
              <a:rPr lang="en-US" dirty="0" smtClean="0"/>
              <a:t> is something that comes from information processed by using data.</a:t>
            </a:r>
          </a:p>
          <a:p>
            <a:r>
              <a:rPr lang="en-US" dirty="0" smtClean="0"/>
              <a:t> Knowledge is applied by knowledge workers who are involved in a particular job or task.</a:t>
            </a:r>
          </a:p>
          <a:p>
            <a:r>
              <a:rPr lang="en-US" dirty="0" smtClean="0"/>
              <a:t>People use their knowledge in making decisions as well as many other actions </a:t>
            </a:r>
          </a:p>
          <a:p>
            <a:r>
              <a:rPr lang="en-US" dirty="0" smtClean="0"/>
              <a:t>Knowledge is information that is contextual, relevant, and actionable.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Data, Information and Knowledge</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76802" name="Picture 2"/>
          <p:cNvPicPr>
            <a:picLocks noChangeAspect="1" noChangeArrowheads="1"/>
          </p:cNvPicPr>
          <p:nvPr/>
        </p:nvPicPr>
        <p:blipFill>
          <a:blip r:embed="rId2"/>
          <a:srcRect/>
          <a:stretch>
            <a:fillRect/>
          </a:stretch>
        </p:blipFill>
        <p:spPr bwMode="auto">
          <a:xfrm>
            <a:off x="533400" y="2209800"/>
            <a:ext cx="8095488" cy="36576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Data, Information and Knowledge</a:t>
            </a:r>
            <a:endParaRPr lang="en-US" sz="4000" dirty="0"/>
          </a:p>
        </p:txBody>
      </p:sp>
      <p:sp>
        <p:nvSpPr>
          <p:cNvPr id="3" name="Content Placeholder 2"/>
          <p:cNvSpPr>
            <a:spLocks noGrp="1"/>
          </p:cNvSpPr>
          <p:nvPr>
            <p:ph idx="1"/>
          </p:nvPr>
        </p:nvSpPr>
        <p:spPr/>
        <p:txBody>
          <a:bodyPr/>
          <a:lstStyle/>
          <a:p>
            <a:r>
              <a:rPr lang="en-US" dirty="0" smtClean="0"/>
              <a:t>Data</a:t>
            </a:r>
          </a:p>
          <a:p>
            <a:pPr>
              <a:buNone/>
            </a:pPr>
            <a:r>
              <a:rPr lang="en-US" dirty="0" smtClean="0"/>
              <a:t>		refers to isolated facts such as individual 	measurement No meaning on their own </a:t>
            </a:r>
          </a:p>
          <a:p>
            <a:r>
              <a:rPr lang="en-US" dirty="0" smtClean="0"/>
              <a:t>Information</a:t>
            </a:r>
          </a:p>
          <a:p>
            <a:pPr lvl="1">
              <a:buNone/>
            </a:pPr>
            <a:r>
              <a:rPr lang="en-US" dirty="0" smtClean="0"/>
              <a:t>	fact about situation, person, events</a:t>
            </a:r>
          </a:p>
          <a:p>
            <a:r>
              <a:rPr lang="en-US" dirty="0" smtClean="0"/>
              <a:t>Knowledge</a:t>
            </a:r>
          </a:p>
          <a:p>
            <a:pPr lvl="1">
              <a:buNone/>
            </a:pPr>
            <a:r>
              <a:rPr lang="en-US" dirty="0" smtClean="0"/>
              <a:t>	experience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Knowledge Management</a:t>
            </a:r>
            <a:endParaRPr lang="en-US" sz="4000" dirty="0"/>
          </a:p>
        </p:txBody>
      </p:sp>
      <p:sp>
        <p:nvSpPr>
          <p:cNvPr id="3" name="Content Placeholder 2"/>
          <p:cNvSpPr>
            <a:spLocks noGrp="1"/>
          </p:cNvSpPr>
          <p:nvPr>
            <p:ph idx="1"/>
          </p:nvPr>
        </p:nvSpPr>
        <p:spPr/>
        <p:txBody>
          <a:bodyPr>
            <a:normAutofit fontScale="92500" lnSpcReduction="20000"/>
          </a:bodyPr>
          <a:lstStyle/>
          <a:p>
            <a:r>
              <a:rPr lang="en-US" b="1" dirty="0" smtClean="0"/>
              <a:t>Knowledge Management </a:t>
            </a:r>
            <a:r>
              <a:rPr lang="en-US" dirty="0" smtClean="0"/>
              <a:t>(KM) comprises a range of strategies and practices used in an organization to identify, create, represent, distribute, and enable adoption of insights and experiences</a:t>
            </a:r>
          </a:p>
          <a:p>
            <a:r>
              <a:rPr lang="en-US" dirty="0" smtClean="0"/>
              <a:t>KM is a process that helps organizations identify, select, organize, disseminate, and transfer important information and expertise that are part of the organization’s memory.</a:t>
            </a:r>
          </a:p>
          <a:p>
            <a:r>
              <a:rPr lang="en-US" dirty="0" smtClean="0"/>
              <a:t>KM is the process of systematically and actively managing and leveraging stores of knowledge in an organization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Knowledge Management System</a:t>
            </a:r>
            <a:endParaRPr lang="en-US" sz="4000" dirty="0"/>
          </a:p>
        </p:txBody>
      </p:sp>
      <p:sp>
        <p:nvSpPr>
          <p:cNvPr id="3" name="Content Placeholder 2"/>
          <p:cNvSpPr>
            <a:spLocks noGrp="1"/>
          </p:cNvSpPr>
          <p:nvPr>
            <p:ph idx="1"/>
          </p:nvPr>
        </p:nvSpPr>
        <p:spPr>
          <a:xfrm>
            <a:off x="457200" y="1371601"/>
            <a:ext cx="8229600" cy="1447800"/>
          </a:xfrm>
        </p:spPr>
        <p:txBody>
          <a:bodyPr>
            <a:normAutofit fontScale="47500" lnSpcReduction="20000"/>
          </a:bodyPr>
          <a:lstStyle/>
          <a:p>
            <a:endParaRPr lang="en-US" dirty="0" smtClean="0"/>
          </a:p>
          <a:p>
            <a:pPr lvl="1"/>
            <a:r>
              <a:rPr lang="en-US" sz="4400" dirty="0" smtClean="0"/>
              <a:t>Knowledge Management System refers to a (generally IT based) system for managing knowledge in organizations for supporting creation, capture, storage and distribution of information.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pic>
        <p:nvPicPr>
          <p:cNvPr id="7" name="Picture 2"/>
          <p:cNvPicPr>
            <a:picLocks noChangeAspect="1" noChangeArrowheads="1"/>
          </p:cNvPicPr>
          <p:nvPr/>
        </p:nvPicPr>
        <p:blipFill>
          <a:blip r:embed="rId2"/>
          <a:srcRect/>
          <a:stretch>
            <a:fillRect/>
          </a:stretch>
        </p:blipFill>
        <p:spPr bwMode="auto">
          <a:xfrm>
            <a:off x="1828800" y="2743200"/>
            <a:ext cx="4724400" cy="373888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Decision Support System</a:t>
            </a:r>
            <a:endParaRPr lang="en-US" sz="4000" dirty="0"/>
          </a:p>
        </p:txBody>
      </p:sp>
      <p:sp>
        <p:nvSpPr>
          <p:cNvPr id="3" name="Content Placeholder 2"/>
          <p:cNvSpPr>
            <a:spLocks noGrp="1"/>
          </p:cNvSpPr>
          <p:nvPr>
            <p:ph idx="1"/>
          </p:nvPr>
        </p:nvSpPr>
        <p:spPr>
          <a:xfrm>
            <a:off x="609600" y="1524000"/>
            <a:ext cx="8153400" cy="4648200"/>
          </a:xfrm>
        </p:spPr>
        <p:txBody>
          <a:bodyPr>
            <a:normAutofit/>
          </a:bodyPr>
          <a:lstStyle/>
          <a:p>
            <a:pPr lvl="1">
              <a:buFont typeface="Arial" pitchFamily="34" charset="0"/>
              <a:buChar char="•"/>
            </a:pPr>
            <a:r>
              <a:rPr lang="en-US" dirty="0" smtClean="0"/>
              <a:t>The design support system basically helps the information system in the intelligence phase to identify the problem and then go to the design phase for solution. </a:t>
            </a:r>
          </a:p>
          <a:p>
            <a:pPr lvl="1">
              <a:buFont typeface="Arial" pitchFamily="34" charset="0"/>
              <a:buChar char="•"/>
            </a:pPr>
            <a:r>
              <a:rPr lang="en-US" dirty="0" smtClean="0"/>
              <a:t>The choice of selection criteria varies from problem to problem. </a:t>
            </a:r>
          </a:p>
          <a:p>
            <a:pPr lvl="1">
              <a:buFont typeface="Arial" pitchFamily="34" charset="0"/>
              <a:buChar char="•"/>
            </a:pPr>
            <a:r>
              <a:rPr lang="en-US" dirty="0" smtClean="0"/>
              <a:t>It is required to go through these phase again and again till the satisfactory solution is found.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Knowledge Management System</a:t>
            </a:r>
            <a:endParaRPr lang="en-US" sz="4000"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Knowledge Management System</a:t>
            </a:r>
          </a:p>
          <a:p>
            <a:pPr lvl="1"/>
            <a:r>
              <a:rPr lang="en-US" b="1" dirty="0" smtClean="0"/>
              <a:t>Create :</a:t>
            </a:r>
            <a:r>
              <a:rPr lang="en-US" dirty="0" smtClean="0"/>
              <a:t> Knowledge must be created either within or outside the organization. This is typically comprised of iterative tacit and explicit loops until the knowledge is ready for distribution for those outside the creating group.</a:t>
            </a:r>
          </a:p>
          <a:p>
            <a:pPr lvl="1"/>
            <a:r>
              <a:rPr lang="en-US" b="1" dirty="0" smtClean="0"/>
              <a:t>Store : </a:t>
            </a:r>
            <a:r>
              <a:rPr lang="en-US" dirty="0" smtClean="0"/>
              <a:t>Knowledge can be stored somewhere, either tacitly or explicitly so that it is accessible for others to find and use.</a:t>
            </a:r>
          </a:p>
          <a:p>
            <a:pPr lvl="1"/>
            <a:r>
              <a:rPr lang="en-US" b="1" dirty="0" smtClean="0"/>
              <a:t>Find :</a:t>
            </a:r>
            <a:r>
              <a:rPr lang="en-US" dirty="0" smtClean="0"/>
              <a:t> Those who need the specific knowledge must then find out where it is, when they need it, by searching in the right places and asking the right people.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Management System</a:t>
            </a:r>
            <a:endParaRPr lang="en-US" dirty="0"/>
          </a:p>
        </p:txBody>
      </p:sp>
      <p:sp>
        <p:nvSpPr>
          <p:cNvPr id="3" name="Content Placeholder 2"/>
          <p:cNvSpPr>
            <a:spLocks noGrp="1"/>
          </p:cNvSpPr>
          <p:nvPr>
            <p:ph idx="1"/>
          </p:nvPr>
        </p:nvSpPr>
        <p:spPr/>
        <p:txBody>
          <a:bodyPr>
            <a:normAutofit fontScale="92500" lnSpcReduction="10000"/>
          </a:bodyPr>
          <a:lstStyle/>
          <a:p>
            <a:pPr lvl="1"/>
            <a:r>
              <a:rPr lang="en-US" b="1" dirty="0" smtClean="0"/>
              <a:t>Acquire :</a:t>
            </a:r>
            <a:r>
              <a:rPr lang="en-US" dirty="0" smtClean="0"/>
              <a:t> Once the knowledge source is found, the user will then go through the act of actually acquiring it. This will involve gaining personal knowledge from other humans or documented sources.</a:t>
            </a:r>
          </a:p>
          <a:p>
            <a:pPr lvl="1"/>
            <a:r>
              <a:rPr lang="en-US" b="1" dirty="0" smtClean="0"/>
              <a:t>Use : </a:t>
            </a:r>
            <a:r>
              <a:rPr lang="en-US" dirty="0" smtClean="0"/>
              <a:t>Once acquired, the knowledge can be put to use towards some productive purpose.</a:t>
            </a:r>
          </a:p>
          <a:p>
            <a:pPr lvl="1"/>
            <a:r>
              <a:rPr lang="en-US" b="1" dirty="0" smtClean="0"/>
              <a:t>Learn : </a:t>
            </a:r>
            <a:r>
              <a:rPr lang="en-US" dirty="0" smtClean="0"/>
              <a:t>Having been used, perhaps repeatedly, the user will learn what worked well and not so well as a result of applying the knowledge gained. This can then be taken as significant input into further iterations of the knowledge creation and distribution process.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Knowledge Management System</a:t>
            </a:r>
            <a:endParaRPr lang="en-US" sz="4000" dirty="0"/>
          </a:p>
        </p:txBody>
      </p:sp>
      <p:sp>
        <p:nvSpPr>
          <p:cNvPr id="3" name="Content Placeholder 2"/>
          <p:cNvSpPr>
            <a:spLocks noGrp="1"/>
          </p:cNvSpPr>
          <p:nvPr>
            <p:ph idx="1"/>
          </p:nvPr>
        </p:nvSpPr>
        <p:spPr/>
        <p:txBody>
          <a:bodyPr/>
          <a:lstStyle/>
          <a:p>
            <a:pPr>
              <a:lnSpc>
                <a:spcPct val="90000"/>
              </a:lnSpc>
            </a:pPr>
            <a:r>
              <a:rPr lang="en-US" dirty="0" smtClean="0"/>
              <a:t>IT that helps gather, organize, and share business knowledge within an organization</a:t>
            </a:r>
          </a:p>
          <a:p>
            <a:pPr>
              <a:lnSpc>
                <a:spcPct val="90000"/>
              </a:lnSpc>
            </a:pPr>
            <a:r>
              <a:rPr lang="en-US" dirty="0" smtClean="0"/>
              <a:t>Hypermedia databases that store and disseminate business knowledge.  It may also be called </a:t>
            </a:r>
            <a:r>
              <a:rPr lang="en-US" b="1" dirty="0" smtClean="0"/>
              <a:t>knowledge bases.</a:t>
            </a:r>
          </a:p>
          <a:p>
            <a:pPr>
              <a:lnSpc>
                <a:spcPct val="90000"/>
              </a:lnSpc>
            </a:pPr>
            <a:r>
              <a:rPr lang="en-US" dirty="0" smtClean="0"/>
              <a:t>Best practices, policies, business solutions entered through the enterprise knowledge portal.</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Knowledge Based Expert System</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6" name="Content Placeholder 5"/>
          <p:cNvSpPr>
            <a:spLocks noGrp="1"/>
          </p:cNvSpPr>
          <p:nvPr>
            <p:ph idx="1"/>
          </p:nvPr>
        </p:nvSpPr>
        <p:spPr/>
        <p:txBody>
          <a:bodyPr>
            <a:normAutofit lnSpcReduction="10000"/>
          </a:bodyPr>
          <a:lstStyle/>
          <a:p>
            <a:r>
              <a:rPr lang="en-US" dirty="0" smtClean="0"/>
              <a:t> A Knowledge Based System is a computer program that uses artificial intelligence to solve problems within a specialized domain that ordinarily requires human expertise. </a:t>
            </a:r>
          </a:p>
          <a:p>
            <a:r>
              <a:rPr lang="en-US" dirty="0" smtClean="0"/>
              <a:t>Typical tasks for expert systems involve classification, diagnosis, monitoring, design, scheduling, and planning for specialized tasks.</a:t>
            </a:r>
          </a:p>
          <a:p>
            <a:r>
              <a:rPr lang="en-US" dirty="0" smtClean="0"/>
              <a:t>Knowledge-based system is a more general than the expert system.</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KBS as Real world Problem Solvers</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Problem-solving power does not lie with smart reasoning techniques nor clever search algorithms but domain dependent real-world knowledge. </a:t>
            </a:r>
          </a:p>
          <a:p>
            <a:r>
              <a:rPr lang="en-US" dirty="0" smtClean="0"/>
              <a:t>Real-world problems do not have well-defined solutions </a:t>
            </a:r>
          </a:p>
          <a:p>
            <a:r>
              <a:rPr lang="en-US" dirty="0" smtClean="0"/>
              <a:t>KBS allow this knowledge to be represented and creates an explained solution. </a:t>
            </a:r>
          </a:p>
          <a:p>
            <a:r>
              <a:rPr lang="en-US" dirty="0" smtClean="0"/>
              <a:t>KBS draws upon the knowledge of human experts captured in a knowledge-base to solve problems that normally require human expertise.</a:t>
            </a:r>
          </a:p>
          <a:p>
            <a:r>
              <a:rPr lang="en-US" dirty="0" smtClean="0"/>
              <a:t>Uses Heuristic (cause-and-effect) rather than algorithms KBS as real-world problem solvers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Base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pic>
        <p:nvPicPr>
          <p:cNvPr id="68611" name="Picture 3"/>
          <p:cNvPicPr>
            <a:picLocks noChangeAspect="1" noChangeArrowheads="1"/>
          </p:cNvPicPr>
          <p:nvPr/>
        </p:nvPicPr>
        <p:blipFill>
          <a:blip r:embed="rId3"/>
          <a:srcRect/>
          <a:stretch>
            <a:fillRect/>
          </a:stretch>
        </p:blipFill>
        <p:spPr bwMode="auto">
          <a:xfrm>
            <a:off x="457200" y="1600200"/>
            <a:ext cx="8153400" cy="48006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Expert System</a:t>
            </a:r>
            <a:endParaRPr lang="en-US" sz="4000" dirty="0"/>
          </a:p>
        </p:txBody>
      </p:sp>
      <p:sp>
        <p:nvSpPr>
          <p:cNvPr id="3" name="Content Placeholder 2"/>
          <p:cNvSpPr>
            <a:spLocks noGrp="1"/>
          </p:cNvSpPr>
          <p:nvPr>
            <p:ph idx="1"/>
          </p:nvPr>
        </p:nvSpPr>
        <p:spPr>
          <a:xfrm>
            <a:off x="457200" y="1447800"/>
            <a:ext cx="8229600" cy="4800600"/>
          </a:xfrm>
        </p:spPr>
        <p:txBody>
          <a:bodyPr>
            <a:normAutofit fontScale="92500" lnSpcReduction="10000"/>
          </a:bodyPr>
          <a:lstStyle/>
          <a:p>
            <a:pPr marL="342900" lvl="1" indent="-342900">
              <a:buFont typeface="Arial" pitchFamily="34" charset="0"/>
              <a:buChar char="•"/>
            </a:pPr>
            <a:r>
              <a:rPr lang="en-US" dirty="0" smtClean="0">
                <a:latin typeface="Times New Roman" pitchFamily="18" charset="0"/>
              </a:rPr>
              <a:t>Expert System is an extension of the decision support system.</a:t>
            </a:r>
            <a:endParaRPr lang="en-US" u="sng" dirty="0" smtClean="0">
              <a:latin typeface="Times New Roman" pitchFamily="18" charset="0"/>
            </a:endParaRPr>
          </a:p>
          <a:p>
            <a:pPr marL="342900" lvl="1" indent="-342900">
              <a:buFont typeface="Arial" pitchFamily="34" charset="0"/>
              <a:buChar char="•"/>
            </a:pPr>
            <a:r>
              <a:rPr lang="en-US" b="1" dirty="0" smtClean="0">
                <a:latin typeface="Times New Roman" pitchFamily="18" charset="0"/>
              </a:rPr>
              <a:t>Expert system</a:t>
            </a:r>
            <a:r>
              <a:rPr lang="en-US" dirty="0" smtClean="0">
                <a:latin typeface="Times New Roman" pitchFamily="18" charset="0"/>
              </a:rPr>
              <a:t> is an information system application that captures the knowledge and expertise of a problem solver or decision maker, and then simulates the ‘thinking’ of that expert for those who have less expertise.</a:t>
            </a:r>
          </a:p>
          <a:p>
            <a:pPr marL="342900" lvl="1" indent="-342900">
              <a:buFont typeface="Arial" pitchFamily="34" charset="0"/>
              <a:buChar char="•"/>
            </a:pPr>
            <a:r>
              <a:rPr lang="en-US" dirty="0" smtClean="0">
                <a:latin typeface="Times New Roman" pitchFamily="18" charset="0"/>
              </a:rPr>
              <a:t>Expert systems are implemented with </a:t>
            </a:r>
            <a:r>
              <a:rPr lang="en-US" b="1" dirty="0" smtClean="0">
                <a:latin typeface="Times New Roman" pitchFamily="18" charset="0"/>
              </a:rPr>
              <a:t>artificial intelligence</a:t>
            </a:r>
            <a:r>
              <a:rPr lang="en-US" dirty="0" smtClean="0">
                <a:latin typeface="Times New Roman" pitchFamily="18" charset="0"/>
              </a:rPr>
              <a:t> technology, often called expert system shells.</a:t>
            </a:r>
            <a:endParaRPr lang="en-US" dirty="0" smtClean="0"/>
          </a:p>
          <a:p>
            <a:r>
              <a:rPr lang="en-US" sz="3000" dirty="0" smtClean="0"/>
              <a:t>Expert System application areas in action</a:t>
            </a:r>
          </a:p>
          <a:p>
            <a:pPr lvl="2">
              <a:buNone/>
            </a:pPr>
            <a:r>
              <a:rPr lang="en-US" dirty="0" smtClean="0"/>
              <a:t>1.Medical Diagnosis</a:t>
            </a:r>
          </a:p>
          <a:p>
            <a:pPr lvl="2">
              <a:buNone/>
            </a:pPr>
            <a:r>
              <a:rPr lang="en-US" dirty="0" smtClean="0"/>
              <a:t>2.Telephone Network Maintenance</a:t>
            </a:r>
          </a:p>
          <a:p>
            <a:pPr lvl="2">
              <a:buNone/>
            </a:pPr>
            <a:r>
              <a:rPr lang="en-US" dirty="0" smtClean="0"/>
              <a:t>3.Detection of Common Metals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Expert System Architecture</a:t>
            </a:r>
            <a:endParaRPr lang="en-US" sz="4000" dirty="0"/>
          </a:p>
        </p:txBody>
      </p:sp>
      <p:sp>
        <p:nvSpPr>
          <p:cNvPr id="3" name="Content Placeholder 2"/>
          <p:cNvSpPr>
            <a:spLocks noGrp="1"/>
          </p:cNvSpPr>
          <p:nvPr>
            <p:ph idx="1"/>
          </p:nvPr>
        </p:nvSpPr>
        <p:spPr>
          <a:xfrm>
            <a:off x="533400" y="5638800"/>
            <a:ext cx="8229600" cy="914399"/>
          </a:xfrm>
        </p:spPr>
        <p:txBody>
          <a:bodyPr>
            <a:normAutofit/>
          </a:bodyPr>
          <a:lstStyle/>
          <a:p>
            <a:pPr algn="ctr">
              <a:buNone/>
            </a:pPr>
            <a:r>
              <a:rPr lang="en-US" sz="2800" dirty="0" smtClean="0"/>
              <a:t>Architecture of a Typical Expert System</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6" name="Picture 2"/>
          <p:cNvPicPr>
            <a:picLocks noChangeAspect="1" noChangeArrowheads="1"/>
          </p:cNvPicPr>
          <p:nvPr/>
        </p:nvPicPr>
        <p:blipFill>
          <a:blip r:embed="rId2"/>
          <a:srcRect/>
          <a:stretch>
            <a:fillRect/>
          </a:stretch>
        </p:blipFill>
        <p:spPr bwMode="auto">
          <a:xfrm>
            <a:off x="381000" y="1219200"/>
            <a:ext cx="7973901" cy="43434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219200"/>
          </a:xfrm>
        </p:spPr>
        <p:txBody>
          <a:bodyPr>
            <a:normAutofit fontScale="90000"/>
          </a:bodyPr>
          <a:lstStyle/>
          <a:p>
            <a:r>
              <a:rPr lang="en-US" sz="3600" dirty="0" smtClean="0"/>
              <a:t/>
            </a:r>
            <a:br>
              <a:rPr lang="en-US" sz="3600" dirty="0" smtClean="0"/>
            </a:br>
            <a:r>
              <a:rPr lang="en-US" dirty="0" smtClean="0"/>
              <a:t> Inference Engine</a:t>
            </a:r>
            <a:br>
              <a:rPr lang="en-US" dirty="0" smtClean="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Content Placeholder 4"/>
          <p:cNvSpPr>
            <a:spLocks noGrp="1"/>
          </p:cNvSpPr>
          <p:nvPr>
            <p:ph idx="1"/>
          </p:nvPr>
        </p:nvSpPr>
        <p:spPr>
          <a:xfrm>
            <a:off x="457200" y="1524000"/>
            <a:ext cx="8229600" cy="4602163"/>
          </a:xfrm>
        </p:spPr>
        <p:txBody>
          <a:bodyPr>
            <a:normAutofit fontScale="92500" lnSpcReduction="10000"/>
          </a:bodyPr>
          <a:lstStyle/>
          <a:p>
            <a:r>
              <a:rPr lang="en-US" dirty="0" smtClean="0"/>
              <a:t>An inference engine tries to derive answers from a knowledge base.</a:t>
            </a:r>
          </a:p>
          <a:p>
            <a:r>
              <a:rPr lang="en-US" dirty="0" smtClean="0"/>
              <a:t>It is the brain of the expert systems that provides a methodology for reasoning about the information in the knowledge base, and for formulating conclusions.</a:t>
            </a:r>
          </a:p>
          <a:p>
            <a:r>
              <a:rPr lang="en-US" dirty="0" smtClean="0"/>
              <a:t>User Interface</a:t>
            </a:r>
          </a:p>
          <a:p>
            <a:pPr lvl="1"/>
            <a:r>
              <a:rPr lang="en-US" dirty="0" smtClean="0"/>
              <a:t>It enables the user to communicate with an expert system.</a:t>
            </a:r>
            <a:br>
              <a:rPr lang="en-US" dirty="0" smtClean="0"/>
            </a:b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Knowledge Engineer</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Knowledge Engineer</a:t>
            </a:r>
          </a:p>
          <a:p>
            <a:pPr lvl="1"/>
            <a:r>
              <a:rPr lang="en-US" dirty="0" smtClean="0"/>
              <a:t>A knowledge engineer is a computer scientist who knows how to design and implement programs that incorporate artificial intelligence techniques.</a:t>
            </a:r>
          </a:p>
          <a:p>
            <a:r>
              <a:rPr lang="en-US" dirty="0" smtClean="0"/>
              <a:t>Knowledge Engineering</a:t>
            </a:r>
          </a:p>
          <a:p>
            <a:pPr lvl="1"/>
            <a:r>
              <a:rPr lang="en-US" dirty="0" smtClean="0"/>
              <a:t>The art of designing and building the expert systems is known as Knowledge Engineering, knowledge engineers are its practitioners.</a:t>
            </a:r>
          </a:p>
          <a:p>
            <a:pPr lvl="1"/>
            <a:r>
              <a:rPr lang="en-US" dirty="0" smtClean="0"/>
              <a:t>Knowledge engineering relies heavily on the study of human experts in order to develop intelligent &amp; skilled programs.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Decision Making Stages</a:t>
            </a:r>
            <a:endParaRPr lang="en-US" sz="4000" dirty="0"/>
          </a:p>
        </p:txBody>
      </p:sp>
      <p:pic>
        <p:nvPicPr>
          <p:cNvPr id="4" name="Picture 4" descr="http://intranet.ibat.ie/moodle/course/is_management/mis10e/images/img12_02.jpg"/>
          <p:cNvPicPr>
            <a:picLocks noChangeAspect="1" noChangeArrowheads="1"/>
          </p:cNvPicPr>
          <p:nvPr/>
        </p:nvPicPr>
        <p:blipFill>
          <a:blip r:embed="rId2"/>
          <a:srcRect/>
          <a:stretch>
            <a:fillRect/>
          </a:stretch>
        </p:blipFill>
        <p:spPr bwMode="auto">
          <a:xfrm>
            <a:off x="1752600" y="1371600"/>
            <a:ext cx="5943600" cy="54864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Knowledge Engineer</a:t>
            </a:r>
            <a:endParaRPr lang="en-US" sz="4000" dirty="0"/>
          </a:p>
        </p:txBody>
      </p:sp>
      <p:sp>
        <p:nvSpPr>
          <p:cNvPr id="3" name="Content Placeholder 2"/>
          <p:cNvSpPr>
            <a:spLocks noGrp="1"/>
          </p:cNvSpPr>
          <p:nvPr>
            <p:ph idx="1"/>
          </p:nvPr>
        </p:nvSpPr>
        <p:spPr/>
        <p:txBody>
          <a:bodyPr>
            <a:normAutofit fontScale="92500" lnSpcReduction="20000"/>
          </a:bodyPr>
          <a:lstStyle/>
          <a:p>
            <a:pPr lvl="1"/>
            <a:r>
              <a:rPr lang="en-US" dirty="0" smtClean="0"/>
              <a:t>The engineer then translates the knowledge into a computer- usable language, and designs an inference engine, a reasoning structure, that uses the knowledge appropriately.</a:t>
            </a:r>
          </a:p>
          <a:p>
            <a:pPr lvl="1"/>
            <a:r>
              <a:rPr lang="en-US" dirty="0" smtClean="0"/>
              <a:t>He/she also determines how to integrate the use of uncertain knowledge in the reasoning process, and what kinds of explanation would be useful to the end user.</a:t>
            </a:r>
          </a:p>
          <a:p>
            <a:pPr lvl="1"/>
            <a:r>
              <a:rPr lang="en-US" dirty="0" smtClean="0"/>
              <a:t>When the expert system is implemented, it may be:</a:t>
            </a:r>
          </a:p>
          <a:p>
            <a:pPr lvl="3"/>
            <a:r>
              <a:rPr lang="en-US" dirty="0" smtClean="0"/>
              <a:t>The inference engine is not just right</a:t>
            </a:r>
          </a:p>
          <a:p>
            <a:pPr lvl="3"/>
            <a:r>
              <a:rPr lang="en-US" dirty="0" smtClean="0"/>
              <a:t>Form of representation of knowledge is awkward</a:t>
            </a:r>
          </a:p>
          <a:p>
            <a:pPr lvl="1"/>
            <a:r>
              <a:rPr lang="en-US" dirty="0" smtClean="0"/>
              <a:t>An expert system is judged to be entirely successful when it operates on the level of a human expert.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Expert Systems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Characteristics of Expert System</a:t>
            </a:r>
          </a:p>
          <a:p>
            <a:r>
              <a:rPr lang="en-US" dirty="0" smtClean="0"/>
              <a:t>Like a human expert, an expert system is expected to </a:t>
            </a:r>
          </a:p>
          <a:p>
            <a:r>
              <a:rPr lang="en-US" dirty="0" smtClean="0"/>
              <a:t>Be specialist : know facts and procedural rules</a:t>
            </a:r>
          </a:p>
          <a:p>
            <a:r>
              <a:rPr lang="en-US" dirty="0" smtClean="0"/>
              <a:t>Use heuristics : interpolate from known facts</a:t>
            </a:r>
          </a:p>
          <a:p>
            <a:r>
              <a:rPr lang="en-US" dirty="0" smtClean="0"/>
              <a:t>Justify its conclusions : to establish credibility and confidence.</a:t>
            </a:r>
          </a:p>
          <a:p>
            <a:r>
              <a:rPr lang="en-US" dirty="0" smtClean="0"/>
              <a:t>The user can ask: be able to learn : be able to absorb new knowledge and apply it estimate the reliability of its answer.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lang="en-US" sz="4000" dirty="0" smtClean="0"/>
              <a:t>Benefits of Expert System</a:t>
            </a:r>
          </a:p>
        </p:txBody>
      </p:sp>
      <p:sp>
        <p:nvSpPr>
          <p:cNvPr id="38915" name="Content Placeholder 2"/>
          <p:cNvSpPr>
            <a:spLocks noGrp="1"/>
          </p:cNvSpPr>
          <p:nvPr>
            <p:ph sz="quarter" idx="1"/>
          </p:nvPr>
        </p:nvSpPr>
        <p:spPr>
          <a:xfrm>
            <a:off x="457200" y="1371600"/>
            <a:ext cx="8229600" cy="5029200"/>
          </a:xfrm>
        </p:spPr>
        <p:txBody>
          <a:bodyPr>
            <a:normAutofit/>
          </a:bodyPr>
          <a:lstStyle/>
          <a:p>
            <a:r>
              <a:rPr lang="en-US" sz="2200" dirty="0" smtClean="0"/>
              <a:t>Benefits of Expert System</a:t>
            </a:r>
          </a:p>
          <a:p>
            <a:pPr lvl="1"/>
            <a:r>
              <a:rPr lang="en-US" sz="2200" dirty="0" smtClean="0"/>
              <a:t>Increased output and productivity</a:t>
            </a:r>
          </a:p>
          <a:p>
            <a:pPr lvl="1"/>
            <a:r>
              <a:rPr lang="en-US" sz="2200" dirty="0" smtClean="0"/>
              <a:t>Decreased decision making time</a:t>
            </a:r>
          </a:p>
          <a:p>
            <a:pPr lvl="1"/>
            <a:r>
              <a:rPr lang="en-US" sz="2200" dirty="0" smtClean="0"/>
              <a:t>Increased process and product quality</a:t>
            </a:r>
          </a:p>
          <a:p>
            <a:pPr lvl="1"/>
            <a:r>
              <a:rPr lang="en-US" sz="2200" dirty="0" smtClean="0"/>
              <a:t>Reduced downtime (machine failure detect and repair time)</a:t>
            </a:r>
          </a:p>
          <a:p>
            <a:pPr lvl="1"/>
            <a:r>
              <a:rPr lang="en-US" sz="2200" dirty="0" smtClean="0"/>
              <a:t>Capture of scarce expertise</a:t>
            </a:r>
          </a:p>
          <a:p>
            <a:pPr lvl="1"/>
            <a:r>
              <a:rPr lang="en-US" sz="2200" dirty="0" smtClean="0"/>
              <a:t>Easier equipment operation</a:t>
            </a:r>
          </a:p>
          <a:p>
            <a:pPr lvl="1"/>
            <a:r>
              <a:rPr lang="en-US" sz="2200" dirty="0" smtClean="0"/>
              <a:t>Elimination of the need for expensive equipment</a:t>
            </a:r>
          </a:p>
          <a:p>
            <a:pPr lvl="1"/>
            <a:r>
              <a:rPr lang="en-US" sz="2200" dirty="0" smtClean="0"/>
              <a:t>Operations in hazardous environments (no human required.)</a:t>
            </a:r>
          </a:p>
          <a:p>
            <a:pPr lvl="1"/>
            <a:r>
              <a:rPr lang="en-US" sz="2200" dirty="0" smtClean="0"/>
              <a:t>Ability to work with incomplete or uncertain information</a:t>
            </a:r>
          </a:p>
          <a:p>
            <a:pPr lvl="1"/>
            <a:r>
              <a:rPr lang="en-US" sz="2200" dirty="0" smtClean="0"/>
              <a:t>Knowledge transfer to remote locations</a:t>
            </a:r>
          </a:p>
          <a:p>
            <a:pPr lvl="1"/>
            <a:r>
              <a:rPr lang="en-US" sz="2200" dirty="0" smtClean="0"/>
              <a:t>Enhancement of other information systems</a:t>
            </a:r>
          </a:p>
        </p:txBody>
      </p:sp>
      <p:sp>
        <p:nvSpPr>
          <p:cNvPr id="5" name="Slide Number Placeholder 4"/>
          <p:cNvSpPr>
            <a:spLocks noGrp="1"/>
          </p:cNvSpPr>
          <p:nvPr>
            <p:ph type="sldNum" sz="quarter" idx="12"/>
          </p:nvPr>
        </p:nvSpPr>
        <p:spPr/>
        <p:txBody>
          <a:bodyPr/>
          <a:lstStyle/>
          <a:p>
            <a:fld id="{DB55205B-7ACF-41E4-85A9-2F4A83585553}" type="slidenum">
              <a:rPr lang="en-US"/>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Intelligent System</a:t>
            </a:r>
            <a:endParaRPr lang="en-US" dirty="0"/>
          </a:p>
        </p:txBody>
      </p:sp>
      <p:sp>
        <p:nvSpPr>
          <p:cNvPr id="3" name="Content Placeholder 2"/>
          <p:cNvSpPr>
            <a:spLocks noGrp="1"/>
          </p:cNvSpPr>
          <p:nvPr>
            <p:ph idx="1"/>
          </p:nvPr>
        </p:nvSpPr>
        <p:spPr>
          <a:xfrm>
            <a:off x="457200" y="1143000"/>
            <a:ext cx="8229600" cy="4830763"/>
          </a:xfrm>
        </p:spPr>
        <p:txBody>
          <a:bodyPr>
            <a:noAutofit/>
          </a:bodyPr>
          <a:lstStyle/>
          <a:p>
            <a:r>
              <a:rPr lang="en-US" sz="2400" b="1" dirty="0" smtClean="0"/>
              <a:t>Intelligent systems </a:t>
            </a:r>
            <a:r>
              <a:rPr lang="en-US" sz="2400" dirty="0" smtClean="0"/>
              <a:t>is a term that describes the various commercial applications of AI.</a:t>
            </a:r>
          </a:p>
          <a:p>
            <a:r>
              <a:rPr lang="en-US" sz="2400" b="1" dirty="0" smtClean="0"/>
              <a:t>Artificial Intelligence</a:t>
            </a:r>
            <a:r>
              <a:rPr lang="en-US" sz="2400" dirty="0" smtClean="0"/>
              <a:t> </a:t>
            </a:r>
            <a:r>
              <a:rPr lang="en-US" sz="2400" b="1" dirty="0" smtClean="0"/>
              <a:t>(AI) </a:t>
            </a:r>
            <a:r>
              <a:rPr lang="en-US" sz="2400" dirty="0" smtClean="0"/>
              <a:t>is a subfield of computer science concerned with:</a:t>
            </a:r>
          </a:p>
          <a:p>
            <a:pPr lvl="1"/>
            <a:r>
              <a:rPr lang="en-US" sz="2400" dirty="0" smtClean="0"/>
              <a:t>studying the thought processes of humans;</a:t>
            </a:r>
          </a:p>
          <a:p>
            <a:pPr lvl="1"/>
            <a:r>
              <a:rPr lang="en-US" sz="2400" dirty="0" smtClean="0"/>
              <a:t>recreating those processes via machines, such as computers and robots.</a:t>
            </a:r>
            <a:endParaRPr lang="en-US" sz="2400" b="1" dirty="0" smtClean="0"/>
          </a:p>
          <a:p>
            <a:r>
              <a:rPr lang="en-US" sz="2400" b="1" dirty="0" smtClean="0"/>
              <a:t>Behavior by a machine that, if performed by a human being, would be considered intelligent.</a:t>
            </a:r>
          </a:p>
          <a:p>
            <a:r>
              <a:rPr lang="en-US" sz="2400" b="1" dirty="0" smtClean="0"/>
              <a:t>Turing test</a:t>
            </a:r>
            <a:r>
              <a:rPr lang="en-US" sz="2400" dirty="0" smtClean="0"/>
              <a:t> is a test for artificial intelligence, in which a human interviewer, conversing with both an unseen human being and an unseen computer, cannot determine which is which: named for British Mathematician </a:t>
            </a:r>
            <a:r>
              <a:rPr lang="en-US" sz="2400" b="1" dirty="0" smtClean="0"/>
              <a:t>AI</a:t>
            </a:r>
            <a:r>
              <a:rPr lang="en-US" sz="2400" dirty="0" smtClean="0"/>
              <a:t> pioneer (Alan Turing).</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 Artificial Intelligence</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dirty="0" smtClean="0"/>
              <a:t>A field of science and technology based on disciplines such as computer science, biology, psychology, linguistics, mathematics, &amp; engineering</a:t>
            </a:r>
          </a:p>
          <a:p>
            <a:pPr>
              <a:lnSpc>
                <a:spcPct val="90000"/>
              </a:lnSpc>
            </a:pPr>
            <a:r>
              <a:rPr lang="en-US" dirty="0" smtClean="0"/>
              <a:t>At the machine level, think like human and act like human means Artificial Intelligence.</a:t>
            </a:r>
          </a:p>
          <a:p>
            <a:pPr>
              <a:lnSpc>
                <a:spcPct val="90000"/>
              </a:lnSpc>
            </a:pPr>
            <a:r>
              <a:rPr lang="en-US" dirty="0" smtClean="0"/>
              <a:t>Goal is to develop computers that can think, see, hear, walk, talk, and feel.</a:t>
            </a:r>
          </a:p>
          <a:p>
            <a:pPr>
              <a:lnSpc>
                <a:spcPct val="90000"/>
              </a:lnSpc>
            </a:pPr>
            <a:r>
              <a:rPr lang="en-US" dirty="0" smtClean="0"/>
              <a:t>Major thrust to development of computer functions normally associated with human intelligence reasoning, learning, problem solving</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Domains of Artificial Intelligence</a:t>
            </a:r>
            <a:endParaRPr lang="en-US" sz="4000"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smtClean="0"/>
              <a:t>Domains of AI</a:t>
            </a:r>
          </a:p>
          <a:p>
            <a:pPr lvl="1"/>
            <a:r>
              <a:rPr lang="en-US" dirty="0" smtClean="0"/>
              <a:t>Three major areas</a:t>
            </a:r>
          </a:p>
          <a:p>
            <a:pPr lvl="2"/>
            <a:r>
              <a:rPr lang="en-US" dirty="0" smtClean="0"/>
              <a:t>Cognitive science</a:t>
            </a:r>
          </a:p>
          <a:p>
            <a:pPr lvl="2"/>
            <a:r>
              <a:rPr lang="en-US" dirty="0" smtClean="0"/>
              <a:t>Robotics</a:t>
            </a:r>
          </a:p>
          <a:p>
            <a:pPr lvl="2"/>
            <a:r>
              <a:rPr lang="en-US" dirty="0" smtClean="0"/>
              <a:t>Natural interfaces</a:t>
            </a:r>
          </a:p>
          <a:p>
            <a:pPr>
              <a:lnSpc>
                <a:spcPct val="90000"/>
              </a:lnSpc>
            </a:pPr>
            <a:r>
              <a:rPr lang="en-US" dirty="0" smtClean="0"/>
              <a:t>Cognitive science</a:t>
            </a:r>
          </a:p>
          <a:p>
            <a:pPr lvl="1">
              <a:lnSpc>
                <a:spcPct val="90000"/>
              </a:lnSpc>
            </a:pPr>
            <a:r>
              <a:rPr lang="en-US" dirty="0" smtClean="0"/>
              <a:t>Focuses on researching how the human brain works &amp; how humans think and learn</a:t>
            </a:r>
          </a:p>
          <a:p>
            <a:pPr lvl="1">
              <a:lnSpc>
                <a:spcPct val="90000"/>
              </a:lnSpc>
            </a:pPr>
            <a:r>
              <a:rPr lang="en-US" dirty="0" smtClean="0"/>
              <a:t>Applications</a:t>
            </a:r>
          </a:p>
          <a:p>
            <a:pPr lvl="2">
              <a:lnSpc>
                <a:spcPct val="90000"/>
              </a:lnSpc>
            </a:pPr>
            <a:r>
              <a:rPr lang="en-US" dirty="0" smtClean="0"/>
              <a:t>Expert systems</a:t>
            </a:r>
          </a:p>
          <a:p>
            <a:pPr lvl="2">
              <a:lnSpc>
                <a:spcPct val="90000"/>
              </a:lnSpc>
            </a:pPr>
            <a:r>
              <a:rPr lang="en-US" dirty="0" smtClean="0"/>
              <a:t>Adaptive learning systems</a:t>
            </a:r>
          </a:p>
          <a:p>
            <a:pPr lvl="2">
              <a:lnSpc>
                <a:spcPct val="90000"/>
              </a:lnSpc>
            </a:pPr>
            <a:r>
              <a:rPr lang="en-US" dirty="0" smtClean="0"/>
              <a:t>Fuzzy logic systems</a:t>
            </a:r>
          </a:p>
          <a:p>
            <a:pPr lvl="2">
              <a:lnSpc>
                <a:spcPct val="90000"/>
              </a:lnSpc>
            </a:pPr>
            <a:r>
              <a:rPr lang="en-US" dirty="0" smtClean="0"/>
              <a:t>Neural networks</a:t>
            </a:r>
          </a:p>
          <a:p>
            <a:pPr lvl="2">
              <a:lnSpc>
                <a:spcPct val="90000"/>
              </a:lnSpc>
            </a:pPr>
            <a:r>
              <a:rPr lang="en-US" dirty="0" smtClean="0"/>
              <a:t>Intelligent agents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Domains of Artificial Intelligence</a:t>
            </a:r>
            <a:endParaRPr lang="en-US" dirty="0"/>
          </a:p>
        </p:txBody>
      </p:sp>
      <p:sp>
        <p:nvSpPr>
          <p:cNvPr id="3" name="Content Placeholder 2"/>
          <p:cNvSpPr>
            <a:spLocks noGrp="1"/>
          </p:cNvSpPr>
          <p:nvPr>
            <p:ph idx="1"/>
          </p:nvPr>
        </p:nvSpPr>
        <p:spPr/>
        <p:txBody>
          <a:bodyPr/>
          <a:lstStyle/>
          <a:p>
            <a:r>
              <a:rPr lang="en-US" sz="2800" dirty="0" smtClean="0"/>
              <a:t>Robotics</a:t>
            </a:r>
          </a:p>
          <a:p>
            <a:pPr lvl="1"/>
            <a:r>
              <a:rPr lang="en-US" sz="2400" dirty="0" smtClean="0"/>
              <a:t>Produces robot machines with computer intelligence and computer controlled, human like physical capabilities</a:t>
            </a:r>
          </a:p>
          <a:p>
            <a:r>
              <a:rPr lang="en-US" sz="2800" dirty="0" smtClean="0"/>
              <a:t>Natural interfaces</a:t>
            </a:r>
          </a:p>
          <a:p>
            <a:pPr lvl="1"/>
            <a:r>
              <a:rPr lang="en-US" sz="2400" dirty="0" smtClean="0"/>
              <a:t>Natural language and speech recognition </a:t>
            </a:r>
          </a:p>
          <a:p>
            <a:pPr lvl="1"/>
            <a:r>
              <a:rPr lang="en-US" sz="2400" dirty="0" smtClean="0"/>
              <a:t>Talking to a computer and having it understand</a:t>
            </a:r>
          </a:p>
          <a:p>
            <a:pPr lvl="1"/>
            <a:r>
              <a:rPr lang="en-US" sz="2400" dirty="0" smtClean="0"/>
              <a:t>Virtual reality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Neural Networks</a:t>
            </a:r>
            <a:endParaRPr lang="en-US" dirty="0"/>
          </a:p>
        </p:txBody>
      </p:sp>
      <p:sp>
        <p:nvSpPr>
          <p:cNvPr id="3" name="Content Placeholder 2"/>
          <p:cNvSpPr>
            <a:spLocks noGrp="1"/>
          </p:cNvSpPr>
          <p:nvPr>
            <p:ph idx="1"/>
          </p:nvPr>
        </p:nvSpPr>
        <p:spPr/>
        <p:txBody>
          <a:bodyPr/>
          <a:lstStyle/>
          <a:p>
            <a:r>
              <a:rPr lang="en-US" sz="2800" b="1" dirty="0" smtClean="0"/>
              <a:t>Neural networks</a:t>
            </a:r>
            <a:r>
              <a:rPr lang="en-US" sz="2800" dirty="0" smtClean="0"/>
              <a:t> is a system of programs and data structures that approximates the operation of the human brain.</a:t>
            </a:r>
          </a:p>
          <a:p>
            <a:r>
              <a:rPr lang="en-US" sz="2800" b="1" dirty="0" smtClean="0"/>
              <a:t>Neural networks</a:t>
            </a:r>
            <a:r>
              <a:rPr lang="en-US" sz="2800" dirty="0" smtClean="0"/>
              <a:t> are particularly good at recognizing subtle, hidden and newly emerging patterns within complex data as well as interpreting incomplete inputs.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Virtual Reality</a:t>
            </a:r>
            <a:endParaRPr lang="en-US" sz="4000" b="1" dirty="0"/>
          </a:p>
        </p:txBody>
      </p:sp>
      <p:sp>
        <p:nvSpPr>
          <p:cNvPr id="3" name="Content Placeholder 2"/>
          <p:cNvSpPr>
            <a:spLocks noGrp="1"/>
          </p:cNvSpPr>
          <p:nvPr>
            <p:ph idx="1"/>
          </p:nvPr>
        </p:nvSpPr>
        <p:spPr/>
        <p:txBody>
          <a:bodyPr>
            <a:normAutofit/>
          </a:bodyPr>
          <a:lstStyle/>
          <a:p>
            <a:r>
              <a:rPr lang="en-US" sz="2800" dirty="0" smtClean="0"/>
              <a:t>Virtual reality is plainly speaking, seeing an imaginary world, rather than the real one. Seeing, hearing, smelling, testing, feeling. The imaginary world is a simulation running in a computer. The sense data is fed by some system to our brain.</a:t>
            </a:r>
          </a:p>
          <a:p>
            <a:r>
              <a:rPr lang="en-US" sz="2800" dirty="0" smtClean="0"/>
              <a:t>A medium composed of interactive computer simulations giving users the feeling of being present in the simulations.</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Why Virtual Reality is needed?</a:t>
            </a:r>
            <a:endParaRPr lang="en-US" sz="4000" dirty="0"/>
          </a:p>
        </p:txBody>
      </p:sp>
      <p:sp>
        <p:nvSpPr>
          <p:cNvPr id="3" name="Content Placeholder 2"/>
          <p:cNvSpPr>
            <a:spLocks noGrp="1"/>
          </p:cNvSpPr>
          <p:nvPr>
            <p:ph idx="1"/>
          </p:nvPr>
        </p:nvSpPr>
        <p:spPr/>
        <p:txBody>
          <a:bodyPr>
            <a:normAutofit lnSpcReduction="10000"/>
          </a:bodyPr>
          <a:lstStyle/>
          <a:p>
            <a:pPr lvl="1"/>
            <a:r>
              <a:rPr lang="en-US" dirty="0" smtClean="0"/>
              <a:t>Operations in dangerous environments</a:t>
            </a:r>
          </a:p>
          <a:p>
            <a:pPr lvl="2"/>
            <a:r>
              <a:rPr lang="en-US" sz="2800" dirty="0" smtClean="0"/>
              <a:t>There are still many examples of people working in dangerous or hardship environments that could benefit from the use of VR-mediated teleportation.</a:t>
            </a:r>
          </a:p>
          <a:p>
            <a:pPr lvl="2"/>
            <a:r>
              <a:rPr lang="en-US" sz="2800" dirty="0" smtClean="0"/>
              <a:t>Workers in radioactive, space, or toxic environments could be relocated to the safety of a VR environment where they could handle any hazardous materials without any real danger using </a:t>
            </a:r>
            <a:r>
              <a:rPr lang="en-US" sz="2800" dirty="0" err="1" smtClean="0"/>
              <a:t>teleoperation</a:t>
            </a:r>
            <a:r>
              <a:rPr lang="en-US" sz="2800" dirty="0" smtClean="0"/>
              <a:t> or </a:t>
            </a:r>
            <a:r>
              <a:rPr lang="en-US" sz="2800" dirty="0" err="1" smtClean="0"/>
              <a:t>telepresence</a:t>
            </a:r>
            <a:r>
              <a:rPr lang="en-US" sz="2800" dirty="0" smtClean="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Decision Support System</a:t>
            </a:r>
            <a:endParaRPr lang="en-US" sz="4000" dirty="0"/>
          </a:p>
        </p:txBody>
      </p:sp>
      <p:sp>
        <p:nvSpPr>
          <p:cNvPr id="3" name="Content Placeholder 2"/>
          <p:cNvSpPr>
            <a:spLocks noGrp="1"/>
          </p:cNvSpPr>
          <p:nvPr>
            <p:ph idx="1"/>
          </p:nvPr>
        </p:nvSpPr>
        <p:spPr>
          <a:xfrm>
            <a:off x="457200" y="1600200"/>
            <a:ext cx="8305800" cy="4876800"/>
          </a:xfrm>
        </p:spPr>
        <p:txBody>
          <a:bodyPr>
            <a:normAutofit fontScale="85000" lnSpcReduction="10000"/>
          </a:bodyPr>
          <a:lstStyle/>
          <a:p>
            <a:r>
              <a:rPr lang="en-US" dirty="0" smtClean="0"/>
              <a:t>A </a:t>
            </a:r>
            <a:r>
              <a:rPr lang="en-US" b="1" dirty="0" smtClean="0"/>
              <a:t>decision support system </a:t>
            </a:r>
            <a:r>
              <a:rPr lang="en-US" dirty="0" smtClean="0"/>
              <a:t>is an integrated set of computer tool that allows a decision maker to interact directly with computers to create information and it useful in making semi-structured and unstructured decisions.</a:t>
            </a:r>
          </a:p>
          <a:p>
            <a:r>
              <a:rPr lang="en-US" dirty="0" smtClean="0"/>
              <a:t>The software components for decision-support systems are a language system which enables the user to interact with the decision-support system, a problem-processing system.</a:t>
            </a:r>
          </a:p>
          <a:p>
            <a:r>
              <a:rPr lang="en-US" dirty="0" smtClean="0"/>
              <a:t>A properly designed DSS is an interactive software-based system planned to help decision makers and to identify and solve problems and make decisions.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Why Virtual Reality is needed?</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Why Virtual Reality is needed?</a:t>
            </a:r>
          </a:p>
          <a:p>
            <a:pPr lvl="1"/>
            <a:r>
              <a:rPr lang="en-US" dirty="0" smtClean="0"/>
              <a:t>Scientific Visualization</a:t>
            </a:r>
          </a:p>
          <a:p>
            <a:pPr lvl="2"/>
            <a:r>
              <a:rPr lang="en-US" dirty="0" smtClean="0"/>
              <a:t>Scientific Visualization provides the researcher with immediate graphical feedback during the course of the computations and gives him/her the ability to 'steer' the solution process.</a:t>
            </a:r>
          </a:p>
          <a:p>
            <a:pPr lvl="2"/>
            <a:r>
              <a:rPr lang="en-US" dirty="0" smtClean="0"/>
              <a:t>Application at NASA Ames Research Center is the Virtual Planetary Exploration. It helps planetary geologists to remotely analyze the surface of a planet. They use VR techniques to roam planetary terrains.</a:t>
            </a:r>
          </a:p>
          <a:p>
            <a:r>
              <a:rPr lang="en-US" dirty="0" smtClean="0"/>
              <a:t>NASA VR Mars navigation simulation Geologists remotely analyzing the surface of a planet at NASA</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Why Virtual Reality is needed?</a:t>
            </a:r>
            <a:endParaRPr lang="en-US" sz="4000" dirty="0"/>
          </a:p>
        </p:txBody>
      </p:sp>
      <p:sp>
        <p:nvSpPr>
          <p:cNvPr id="3" name="Content Placeholder 2"/>
          <p:cNvSpPr>
            <a:spLocks noGrp="1"/>
          </p:cNvSpPr>
          <p:nvPr>
            <p:ph idx="1"/>
          </p:nvPr>
        </p:nvSpPr>
        <p:spPr>
          <a:xfrm>
            <a:off x="457200" y="1600200"/>
            <a:ext cx="8229600" cy="4648200"/>
          </a:xfrm>
        </p:spPr>
        <p:txBody>
          <a:bodyPr>
            <a:normAutofit lnSpcReduction="10000"/>
          </a:bodyPr>
          <a:lstStyle/>
          <a:p>
            <a:r>
              <a:rPr lang="en-US" dirty="0" smtClean="0"/>
              <a:t>Why Virtual Reality is needed?</a:t>
            </a:r>
          </a:p>
          <a:p>
            <a:pPr lvl="1"/>
            <a:r>
              <a:rPr lang="en-US" dirty="0" smtClean="0"/>
              <a:t>Medicine</a:t>
            </a:r>
          </a:p>
          <a:p>
            <a:pPr lvl="2"/>
            <a:r>
              <a:rPr lang="en-US" dirty="0" smtClean="0"/>
              <a:t>Until now experimental research and education in medicine was mainly based on dissection and study of plastic models. Computerized 3D human models provide a new approach to research and education in medicine. Experimenting medical research with virtual patients will be a reality.</a:t>
            </a:r>
          </a:p>
          <a:p>
            <a:pPr lvl="2"/>
            <a:r>
              <a:rPr lang="en-US" dirty="0" smtClean="0"/>
              <a:t>We will be able to create not only realistic looking virtual patients, but also histological and bone structures. With the simulation of the entire physiology of the human body.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Why Virtual Reality is needed?</a:t>
            </a:r>
            <a:endParaRPr lang="en-US" sz="4000" dirty="0"/>
          </a:p>
        </p:txBody>
      </p:sp>
      <p:sp>
        <p:nvSpPr>
          <p:cNvPr id="3" name="Content Placeholder 2"/>
          <p:cNvSpPr>
            <a:spLocks noGrp="1"/>
          </p:cNvSpPr>
          <p:nvPr>
            <p:ph idx="1"/>
          </p:nvPr>
        </p:nvSpPr>
        <p:spPr/>
        <p:txBody>
          <a:bodyPr/>
          <a:lstStyle/>
          <a:p>
            <a:r>
              <a:rPr lang="en-US" dirty="0" smtClean="0"/>
              <a:t>Why Virtual Reality is needed?</a:t>
            </a:r>
          </a:p>
          <a:p>
            <a:pPr lvl="1"/>
            <a:r>
              <a:rPr lang="en-US" dirty="0" smtClean="0"/>
              <a:t>Education and training</a:t>
            </a:r>
          </a:p>
          <a:p>
            <a:pPr lvl="2"/>
            <a:r>
              <a:rPr lang="en-US" dirty="0" smtClean="0"/>
              <a:t>The most common example is the flight simulator. This type of simulator has shown the benefits of simulation environments for training. They have lower operating costs and are safer to use than real aircraft.</a:t>
            </a:r>
          </a:p>
          <a:p>
            <a:pPr lvl="2"/>
            <a:r>
              <a:rPr lang="en-US" dirty="0" smtClean="0"/>
              <a:t>They also allow the simulation of dangerous scenarios not allowable with real aircraft.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28600"/>
            <a:ext cx="8229600" cy="1143000"/>
          </a:xfrm>
        </p:spPr>
        <p:txBody>
          <a:bodyPr>
            <a:normAutofit/>
          </a:bodyPr>
          <a:lstStyle/>
          <a:p>
            <a:r>
              <a:rPr lang="en-US" dirty="0" smtClean="0"/>
              <a:t>Data Mining </a:t>
            </a:r>
          </a:p>
        </p:txBody>
      </p:sp>
      <p:sp>
        <p:nvSpPr>
          <p:cNvPr id="39939" name="Content Placeholder 2"/>
          <p:cNvSpPr>
            <a:spLocks noGrp="1"/>
          </p:cNvSpPr>
          <p:nvPr>
            <p:ph sz="quarter" idx="1"/>
          </p:nvPr>
        </p:nvSpPr>
        <p:spPr>
          <a:xfrm>
            <a:off x="0" y="1447800"/>
            <a:ext cx="8915400" cy="5181600"/>
          </a:xfrm>
        </p:spPr>
        <p:txBody>
          <a:bodyPr>
            <a:normAutofit/>
          </a:bodyPr>
          <a:lstStyle/>
          <a:p>
            <a:pPr lvl="1"/>
            <a:r>
              <a:rPr lang="en-US" sz="2400" dirty="0" smtClean="0"/>
              <a:t>Data mining is the search for relationships and global patterns that exist in large databases but are `hidden' among the vast amount of data, such as a relationship between patient data and their medical diagnosis. </a:t>
            </a:r>
          </a:p>
          <a:p>
            <a:pPr lvl="1"/>
            <a:r>
              <a:rPr lang="en-US" sz="2400" dirty="0" smtClean="0"/>
              <a:t>Data Mining is also known as knowledge Discovery in Databases(KDD)</a:t>
            </a:r>
          </a:p>
          <a:p>
            <a:pPr lvl="1"/>
            <a:r>
              <a:rPr lang="en-US" sz="2400" dirty="0" smtClean="0"/>
              <a:t>These relationships represent valuable knowledge about the database and the objects in the database and, if the database is a faithful mirror, of the real world registered by the database.</a:t>
            </a:r>
          </a:p>
          <a:p>
            <a:pPr lvl="1">
              <a:buNone/>
            </a:pPr>
            <a:endParaRPr lang="en-US" sz="1600" dirty="0" smtClean="0"/>
          </a:p>
        </p:txBody>
      </p:sp>
      <p:sp>
        <p:nvSpPr>
          <p:cNvPr id="5" name="Slide Number Placeholder 4"/>
          <p:cNvSpPr>
            <a:spLocks noGrp="1"/>
          </p:cNvSpPr>
          <p:nvPr>
            <p:ph type="sldNum" sz="quarter" idx="12"/>
          </p:nvPr>
        </p:nvSpPr>
        <p:spPr/>
        <p:txBody>
          <a:bodyPr/>
          <a:lstStyle/>
          <a:p>
            <a:fld id="{587258C1-4F88-46DB-8F9A-AAF5A7DED010}" type="slidenum">
              <a:rPr lang="en-US"/>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a:t>
            </a:r>
            <a:endParaRPr lang="en-US" dirty="0"/>
          </a:p>
        </p:txBody>
      </p:sp>
      <p:sp>
        <p:nvSpPr>
          <p:cNvPr id="3" name="Content Placeholder 2"/>
          <p:cNvSpPr>
            <a:spLocks noGrp="1"/>
          </p:cNvSpPr>
          <p:nvPr>
            <p:ph idx="1"/>
          </p:nvPr>
        </p:nvSpPr>
        <p:spPr/>
        <p:txBody>
          <a:bodyPr/>
          <a:lstStyle/>
          <a:p>
            <a:pPr lvl="1"/>
            <a:r>
              <a:rPr lang="en-US" sz="2400" dirty="0" smtClean="0"/>
              <a:t>Data mining refers to using a variety of techniques to identify nuggets of information or decision-making knowledge in bodies of data, and extracting these in such a way that they can be put to use in the areas such as decision support, prediction, forecasting and estimation.</a:t>
            </a:r>
          </a:p>
          <a:p>
            <a:pPr lvl="1"/>
            <a:r>
              <a:rPr lang="en-US" sz="2400" dirty="0" smtClean="0"/>
              <a:t>The data is often voluminous, but as it stands of low value as no direct use can be made of it; it is the hidden information in the data that is useful.</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pic>
        <p:nvPicPr>
          <p:cNvPr id="90114" name="Picture 2" descr="http://techathon.mytechlabs.com/wp-content/uploads/2013/02/knowledge-discovery-process-data-mining.png"/>
          <p:cNvPicPr>
            <a:picLocks noChangeAspect="1" noChangeArrowheads="1"/>
          </p:cNvPicPr>
          <p:nvPr/>
        </p:nvPicPr>
        <p:blipFill>
          <a:blip r:embed="rId2"/>
          <a:srcRect/>
          <a:stretch>
            <a:fillRect/>
          </a:stretch>
        </p:blipFill>
        <p:spPr bwMode="auto">
          <a:xfrm>
            <a:off x="0" y="1"/>
            <a:ext cx="9144000" cy="685800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of a KDD Process</a:t>
            </a:r>
            <a:endParaRPr lang="en-US" dirty="0"/>
          </a:p>
        </p:txBody>
      </p:sp>
      <p:sp>
        <p:nvSpPr>
          <p:cNvPr id="3" name="Content Placeholder 2"/>
          <p:cNvSpPr>
            <a:spLocks noGrp="1"/>
          </p:cNvSpPr>
          <p:nvPr>
            <p:ph idx="1"/>
          </p:nvPr>
        </p:nvSpPr>
        <p:spPr/>
        <p:txBody>
          <a:bodyPr>
            <a:normAutofit fontScale="77500" lnSpcReduction="20000"/>
          </a:bodyPr>
          <a:lstStyle/>
          <a:p>
            <a:pPr lvl="1"/>
            <a:r>
              <a:rPr lang="en-US" dirty="0" smtClean="0"/>
              <a:t>Learning the application domain:</a:t>
            </a:r>
          </a:p>
          <a:p>
            <a:pPr lvl="2"/>
            <a:r>
              <a:rPr lang="en-US" dirty="0" smtClean="0"/>
              <a:t>relevant prior knowledge and goals of application</a:t>
            </a:r>
          </a:p>
          <a:p>
            <a:pPr lvl="1"/>
            <a:r>
              <a:rPr lang="en-US" dirty="0" smtClean="0"/>
              <a:t>Creating a target data set: data selection</a:t>
            </a:r>
          </a:p>
          <a:p>
            <a:pPr lvl="1"/>
            <a:r>
              <a:rPr lang="en-US" dirty="0" smtClean="0"/>
              <a:t>Data cleaning and preprocessing: (may take 60% of effort!)</a:t>
            </a:r>
          </a:p>
          <a:p>
            <a:pPr lvl="1"/>
            <a:r>
              <a:rPr lang="en-US" dirty="0" smtClean="0"/>
              <a:t>Data reduction and transformation:</a:t>
            </a:r>
          </a:p>
          <a:p>
            <a:pPr lvl="2"/>
            <a:r>
              <a:rPr lang="en-US" dirty="0" smtClean="0"/>
              <a:t>Find useful features, dimensionality/variable reduction, invariant representation.</a:t>
            </a:r>
          </a:p>
          <a:p>
            <a:pPr lvl="1"/>
            <a:r>
              <a:rPr lang="en-US" dirty="0" smtClean="0"/>
              <a:t>Choosing functions of data mining</a:t>
            </a:r>
          </a:p>
          <a:p>
            <a:pPr lvl="2"/>
            <a:r>
              <a:rPr lang="en-US" dirty="0" smtClean="0"/>
              <a:t>summarization, classification, regression, association, clustering.</a:t>
            </a:r>
          </a:p>
          <a:p>
            <a:pPr lvl="1"/>
            <a:r>
              <a:rPr lang="en-US" dirty="0" smtClean="0"/>
              <a:t>Choosing the mining algorithm(s)</a:t>
            </a:r>
          </a:p>
          <a:p>
            <a:pPr lvl="1"/>
            <a:r>
              <a:rPr lang="en-US" dirty="0" smtClean="0"/>
              <a:t>Data mining : search for patterns of interest</a:t>
            </a:r>
          </a:p>
          <a:p>
            <a:pPr lvl="1"/>
            <a:r>
              <a:rPr lang="en-US" dirty="0" smtClean="0"/>
              <a:t>Pattern evaluation and knowledge presentation</a:t>
            </a:r>
          </a:p>
          <a:p>
            <a:pPr lvl="2"/>
            <a:r>
              <a:rPr lang="en-US" dirty="0" smtClean="0"/>
              <a:t>visualization, transformation, removing redundant patterns, etc.</a:t>
            </a:r>
          </a:p>
          <a:p>
            <a:pPr lvl="1"/>
            <a:r>
              <a:rPr lang="en-US" dirty="0" smtClean="0"/>
              <a:t>Use of discovered knowledge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Data Mining necessary?</a:t>
            </a:r>
            <a:endParaRPr lang="en-US" dirty="0"/>
          </a:p>
        </p:txBody>
      </p:sp>
      <p:sp>
        <p:nvSpPr>
          <p:cNvPr id="3" name="Content Placeholder 2"/>
          <p:cNvSpPr>
            <a:spLocks noGrp="1"/>
          </p:cNvSpPr>
          <p:nvPr>
            <p:ph idx="1"/>
          </p:nvPr>
        </p:nvSpPr>
        <p:spPr/>
        <p:txBody>
          <a:bodyPr/>
          <a:lstStyle/>
          <a:p>
            <a:r>
              <a:rPr lang="en-US" dirty="0" smtClean="0"/>
              <a:t>Make use of your data assets</a:t>
            </a:r>
          </a:p>
          <a:p>
            <a:r>
              <a:rPr lang="en-US" dirty="0" smtClean="0"/>
              <a:t>There is a big gap from stored data to knowledge; and the transition won’t occur automatically.</a:t>
            </a:r>
          </a:p>
          <a:p>
            <a:r>
              <a:rPr lang="en-US" dirty="0" smtClean="0"/>
              <a:t>Many interesting things you want to find cannot be found using database queries</a:t>
            </a:r>
          </a:p>
          <a:p>
            <a:pPr lvl="1">
              <a:buFont typeface="Wingdings" pitchFamily="2" charset="2"/>
              <a:buNone/>
            </a:pPr>
            <a:r>
              <a:rPr lang="en-US" dirty="0" smtClean="0"/>
              <a:t>“find me people likely to buy my products”</a:t>
            </a:r>
          </a:p>
          <a:p>
            <a:pPr lvl="1">
              <a:buFont typeface="Wingdings" pitchFamily="2" charset="2"/>
              <a:buNone/>
            </a:pPr>
            <a:r>
              <a:rPr lang="en-US" dirty="0" smtClean="0"/>
              <a:t>“Who are likely to respond to my promotion”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 Mining</a:t>
            </a:r>
            <a:endParaRPr lang="en-US" dirty="0"/>
          </a:p>
        </p:txBody>
      </p:sp>
      <p:sp>
        <p:nvSpPr>
          <p:cNvPr id="3" name="Content Placeholder 2"/>
          <p:cNvSpPr>
            <a:spLocks noGrp="1"/>
          </p:cNvSpPr>
          <p:nvPr>
            <p:ph idx="1"/>
          </p:nvPr>
        </p:nvSpPr>
        <p:spPr>
          <a:xfrm>
            <a:off x="457200" y="1600200"/>
            <a:ext cx="8229600" cy="4800600"/>
          </a:xfrm>
        </p:spPr>
        <p:txBody>
          <a:bodyPr/>
          <a:lstStyle/>
          <a:p>
            <a:pPr>
              <a:lnSpc>
                <a:spcPct val="90000"/>
              </a:lnSpc>
              <a:spcBef>
                <a:spcPts val="500"/>
              </a:spcBef>
              <a:spcAft>
                <a:spcPts val="500"/>
              </a:spcAft>
            </a:pPr>
            <a:r>
              <a:rPr lang="en-US" sz="2400" dirty="0" smtClean="0"/>
              <a:t>Credit ratings/targeted marketing:</a:t>
            </a:r>
          </a:p>
          <a:p>
            <a:pPr lvl="1">
              <a:lnSpc>
                <a:spcPct val="90000"/>
              </a:lnSpc>
              <a:spcBef>
                <a:spcPts val="500"/>
              </a:spcBef>
              <a:spcAft>
                <a:spcPts val="500"/>
              </a:spcAft>
            </a:pPr>
            <a:r>
              <a:rPr lang="en-US" sz="2000" dirty="0" smtClean="0"/>
              <a:t>Given a database of 100,000 names, which persons are the least likely to default on their credit cards? </a:t>
            </a:r>
          </a:p>
          <a:p>
            <a:pPr lvl="1">
              <a:lnSpc>
                <a:spcPct val="90000"/>
              </a:lnSpc>
              <a:spcBef>
                <a:spcPts val="500"/>
              </a:spcBef>
              <a:spcAft>
                <a:spcPts val="500"/>
              </a:spcAft>
            </a:pPr>
            <a:r>
              <a:rPr lang="en-US" sz="2000" dirty="0" smtClean="0"/>
              <a:t>Identify likely responders to sales promotions</a:t>
            </a:r>
          </a:p>
          <a:p>
            <a:pPr>
              <a:lnSpc>
                <a:spcPct val="90000"/>
              </a:lnSpc>
              <a:spcBef>
                <a:spcPts val="500"/>
              </a:spcBef>
              <a:spcAft>
                <a:spcPts val="500"/>
              </a:spcAft>
            </a:pPr>
            <a:r>
              <a:rPr lang="en-US" sz="2400" dirty="0" smtClean="0"/>
              <a:t>Fraud detection:</a:t>
            </a:r>
          </a:p>
          <a:p>
            <a:pPr lvl="1">
              <a:lnSpc>
                <a:spcPct val="90000"/>
              </a:lnSpc>
              <a:spcBef>
                <a:spcPts val="500"/>
              </a:spcBef>
              <a:spcAft>
                <a:spcPts val="500"/>
              </a:spcAft>
            </a:pPr>
            <a:r>
              <a:rPr lang="en-US" sz="2000" dirty="0" smtClean="0"/>
              <a:t>Which types of transactions are likely to be fraudulent, given the demographics and transactional history of a particular customer?</a:t>
            </a:r>
            <a:r>
              <a:rPr lang="en-US" sz="1800" dirty="0" smtClean="0"/>
              <a:t> </a:t>
            </a:r>
          </a:p>
          <a:p>
            <a:pPr>
              <a:lnSpc>
                <a:spcPct val="90000"/>
              </a:lnSpc>
              <a:spcBef>
                <a:spcPts val="500"/>
              </a:spcBef>
              <a:spcAft>
                <a:spcPts val="500"/>
              </a:spcAft>
            </a:pPr>
            <a:r>
              <a:rPr lang="en-US" sz="2400" dirty="0" smtClean="0"/>
              <a:t>Customer relationship management:</a:t>
            </a:r>
          </a:p>
          <a:p>
            <a:pPr lvl="1">
              <a:lnSpc>
                <a:spcPct val="90000"/>
              </a:lnSpc>
              <a:spcBef>
                <a:spcPts val="500"/>
              </a:spcBef>
              <a:spcAft>
                <a:spcPts val="500"/>
              </a:spcAft>
            </a:pPr>
            <a:r>
              <a:rPr lang="en-US" sz="2000" dirty="0" smtClean="0"/>
              <a:t>Which of my customers are likely to be the most loyal, and which are most likely to leave for a competitor?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Warehouse</a:t>
            </a:r>
            <a:br>
              <a:rPr lang="en-US" dirty="0" smtClean="0"/>
            </a:b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r>
              <a:rPr lang="en-US" dirty="0" smtClean="0"/>
              <a:t>Data Warehouse is  a physical repository where relational data are specially organized to provide enterprise-wide, cleansed data in a standardized format. </a:t>
            </a:r>
          </a:p>
          <a:p>
            <a:r>
              <a:rPr lang="en-US" dirty="0" smtClean="0"/>
              <a:t>Characteristics  </a:t>
            </a:r>
          </a:p>
          <a:p>
            <a:pPr lvl="1"/>
            <a:r>
              <a:rPr lang="en-US" dirty="0" smtClean="0"/>
              <a:t>Subject oriented, Integrated, Time Variant, Non-volatile </a:t>
            </a:r>
          </a:p>
          <a:p>
            <a:pPr lvl="1"/>
            <a:r>
              <a:rPr lang="en-US" dirty="0" smtClean="0"/>
              <a:t>Web-based, Relational/multidimensional, Client/server, Real-time  </a:t>
            </a:r>
          </a:p>
          <a:p>
            <a:pPr lvl="1"/>
            <a:r>
              <a:rPr lang="en-US" dirty="0" smtClean="0"/>
              <a:t>Include metadata</a:t>
            </a:r>
          </a:p>
          <a:p>
            <a:pPr marL="173038" lvl="1" indent="0">
              <a:buNone/>
            </a:pPr>
            <a:r>
              <a:rPr lang="en-US" b="1" dirty="0" smtClean="0"/>
              <a:t>Data Warehousing </a:t>
            </a:r>
            <a:r>
              <a:rPr lang="en-US" dirty="0" smtClean="0"/>
              <a:t>is process of constructing and using data warehouses which requires data integration, data cleaning, and data consolidation.</a:t>
            </a:r>
          </a:p>
          <a:p>
            <a:pPr lvl="1">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77500" lnSpcReduction="20000"/>
          </a:bodyPr>
          <a:lstStyle/>
          <a:p>
            <a:r>
              <a:rPr lang="en-US" sz="3400" dirty="0" smtClean="0"/>
              <a:t>DSS serve the management, operations, and planning levels of an organization and help to make decisions, which may be rapidly changing and not easily specified in advance.</a:t>
            </a:r>
          </a:p>
          <a:p>
            <a:r>
              <a:rPr lang="en-US" sz="3400" dirty="0" smtClean="0"/>
              <a:t>DSS are used to collect data, analyze and shape the data that is collected, and make sound decisions or construct strategies from analysis whether computers, databases, or people are involved generally it does not matter.</a:t>
            </a:r>
          </a:p>
          <a:p>
            <a:r>
              <a:rPr lang="en-US" sz="3400" dirty="0" smtClean="0"/>
              <a:t>The nature of the decision is such that the decision makers need a variety of information. The reason for changing the demands is also because the methods of decision making a change from time to time.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Warehouse—Subject-Oriented</a:t>
            </a:r>
            <a:endParaRPr lang="en-US" dirty="0"/>
          </a:p>
        </p:txBody>
      </p:sp>
      <p:sp>
        <p:nvSpPr>
          <p:cNvPr id="3" name="Content Placeholder 2"/>
          <p:cNvSpPr>
            <a:spLocks noGrp="1"/>
          </p:cNvSpPr>
          <p:nvPr>
            <p:ph idx="1"/>
          </p:nvPr>
        </p:nvSpPr>
        <p:spPr/>
        <p:txBody>
          <a:bodyPr/>
          <a:lstStyle/>
          <a:p>
            <a:pPr lvl="1"/>
            <a:r>
              <a:rPr lang="en-US" dirty="0" smtClean="0"/>
              <a:t>Organized around major subjects, such as customer, product, sales</a:t>
            </a:r>
          </a:p>
          <a:p>
            <a:pPr lvl="1"/>
            <a:r>
              <a:rPr lang="en-US" dirty="0" smtClean="0"/>
              <a:t>Focusing on the modeling and analysis of data for decision makers, not on daily operations or transaction processing</a:t>
            </a:r>
          </a:p>
          <a:p>
            <a:pPr lvl="1"/>
            <a:r>
              <a:rPr lang="en-US" dirty="0" smtClean="0"/>
              <a:t>Provide a simple and concise view around particular subject issues by excluding data that are not useful in the decision support process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Warehouse—Integrated</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Constructed by integrating multiple, heterogeneous data sources</a:t>
            </a:r>
          </a:p>
          <a:p>
            <a:pPr lvl="2"/>
            <a:r>
              <a:rPr lang="en-US" dirty="0" smtClean="0"/>
              <a:t>relational databases, flat files, on-line transaction records</a:t>
            </a:r>
          </a:p>
          <a:p>
            <a:pPr lvl="1"/>
            <a:r>
              <a:rPr lang="en-US" dirty="0" smtClean="0"/>
              <a:t>Data cleaning and data integration techniques are applied.</a:t>
            </a:r>
          </a:p>
          <a:p>
            <a:pPr lvl="2"/>
            <a:r>
              <a:rPr lang="en-US" dirty="0" smtClean="0"/>
              <a:t>Ensure consistency in naming conventions, encoding structures, attribute measures, etc. among different data sources</a:t>
            </a:r>
          </a:p>
          <a:p>
            <a:pPr lvl="3"/>
            <a:r>
              <a:rPr lang="en-US" dirty="0" smtClean="0"/>
              <a:t>E.g., Hotel price: currency, tax, breakfast covered, etc.</a:t>
            </a:r>
          </a:p>
          <a:p>
            <a:pPr lvl="2"/>
            <a:r>
              <a:rPr lang="en-US" dirty="0" smtClean="0"/>
              <a:t>When data is moved to the warehouse, it is converted.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Warehouse—Time Variant</a:t>
            </a:r>
            <a:endParaRPr lang="en-US" dirty="0"/>
          </a:p>
        </p:txBody>
      </p:sp>
      <p:sp>
        <p:nvSpPr>
          <p:cNvPr id="3" name="Content Placeholder 2"/>
          <p:cNvSpPr>
            <a:spLocks noGrp="1"/>
          </p:cNvSpPr>
          <p:nvPr>
            <p:ph idx="1"/>
          </p:nvPr>
        </p:nvSpPr>
        <p:spPr/>
        <p:txBody>
          <a:bodyPr>
            <a:normAutofit/>
          </a:bodyPr>
          <a:lstStyle/>
          <a:p>
            <a:pPr lvl="1"/>
            <a:r>
              <a:rPr lang="en-US" dirty="0" smtClean="0"/>
              <a:t>The time horizon for the data warehouse is significantly longer than that of operational systems</a:t>
            </a:r>
          </a:p>
          <a:p>
            <a:pPr lvl="2"/>
            <a:r>
              <a:rPr lang="en-US" dirty="0" smtClean="0"/>
              <a:t>Operational database: current value data</a:t>
            </a:r>
          </a:p>
          <a:p>
            <a:pPr lvl="2"/>
            <a:r>
              <a:rPr lang="en-US" dirty="0" smtClean="0"/>
              <a:t>Data warehouse data: provide information from a historical perspective (e.g., past 5-10 years)</a:t>
            </a:r>
          </a:p>
          <a:p>
            <a:pPr lvl="1"/>
            <a:r>
              <a:rPr lang="en-US" dirty="0" smtClean="0"/>
              <a:t>Every key structure in the data warehouse</a:t>
            </a:r>
          </a:p>
          <a:p>
            <a:pPr lvl="2"/>
            <a:r>
              <a:rPr lang="en-US" dirty="0" smtClean="0"/>
              <a:t>Contains an element of time, explicitly or implicitly</a:t>
            </a:r>
          </a:p>
          <a:p>
            <a:pPr lvl="2"/>
            <a:r>
              <a:rPr lang="en-US" dirty="0" smtClean="0"/>
              <a:t>But the key of operational data may or may not contain “time element”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Warehouse—Nonvolatile</a:t>
            </a:r>
            <a:endParaRPr lang="en-US" dirty="0"/>
          </a:p>
        </p:txBody>
      </p:sp>
      <p:sp>
        <p:nvSpPr>
          <p:cNvPr id="3" name="Content Placeholder 2"/>
          <p:cNvSpPr>
            <a:spLocks noGrp="1"/>
          </p:cNvSpPr>
          <p:nvPr>
            <p:ph idx="1"/>
          </p:nvPr>
        </p:nvSpPr>
        <p:spPr/>
        <p:txBody>
          <a:bodyPr/>
          <a:lstStyle/>
          <a:p>
            <a:pPr lvl="1"/>
            <a:r>
              <a:rPr lang="en-US" dirty="0" smtClean="0"/>
              <a:t>A physically separate store of data transformed from the operational environment</a:t>
            </a:r>
          </a:p>
          <a:p>
            <a:pPr lvl="1"/>
            <a:r>
              <a:rPr lang="en-US" dirty="0" smtClean="0"/>
              <a:t>Operational update of data does not occur in the data warehouse environment</a:t>
            </a:r>
          </a:p>
          <a:p>
            <a:pPr lvl="2"/>
            <a:r>
              <a:rPr lang="en-US" dirty="0" smtClean="0"/>
              <a:t>Does not require transaction processing, recovery, and concurrency control mechanisms</a:t>
            </a:r>
          </a:p>
          <a:p>
            <a:pPr lvl="2"/>
            <a:r>
              <a:rPr lang="en-US" dirty="0" smtClean="0"/>
              <a:t>Requires only two operations in data accessing:</a:t>
            </a:r>
          </a:p>
          <a:p>
            <a:pPr lvl="3"/>
            <a:r>
              <a:rPr lang="en-US" dirty="0" smtClean="0"/>
              <a:t>initial loading of data and access of data</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OLTP vs. OLAP</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Divide IT systems into transactional (OLTP) and analytical (OLAP). </a:t>
            </a:r>
          </a:p>
          <a:p>
            <a:pPr>
              <a:buNone/>
            </a:pPr>
            <a:r>
              <a:rPr lang="en-US" dirty="0" smtClean="0"/>
              <a:t>In general, assume that OLTP systems provide source data to data warehouses, whereas OLAP systems help to analyze it. </a:t>
            </a:r>
          </a:p>
          <a:p>
            <a:pPr lvl="1"/>
            <a:r>
              <a:rPr lang="en-US" dirty="0" smtClean="0"/>
              <a:t>OLTP (on-line transaction processing)</a:t>
            </a:r>
          </a:p>
          <a:p>
            <a:pPr lvl="2"/>
            <a:r>
              <a:rPr lang="en-US" dirty="0" smtClean="0"/>
              <a:t>Major task of traditional relational DBMS</a:t>
            </a:r>
          </a:p>
          <a:p>
            <a:pPr lvl="2"/>
            <a:r>
              <a:rPr lang="en-US" dirty="0" smtClean="0"/>
              <a:t>Day-to-day operations: purchasing, inventory, banking, manufacturing, payroll, registration, accounting, etc.</a:t>
            </a:r>
          </a:p>
          <a:p>
            <a:pPr lvl="1"/>
            <a:r>
              <a:rPr lang="en-US" dirty="0" smtClean="0"/>
              <a:t>OLAP (on-line analytical processing)</a:t>
            </a:r>
          </a:p>
          <a:p>
            <a:pPr lvl="2"/>
            <a:r>
              <a:rPr lang="en-US" dirty="0" smtClean="0"/>
              <a:t>Major task of data warehouse system</a:t>
            </a:r>
          </a:p>
          <a:p>
            <a:pPr lvl="2"/>
            <a:r>
              <a:rPr lang="en-US" dirty="0" smtClean="0"/>
              <a:t>Data analysis and decision making</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Vs OLAP</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pic>
        <p:nvPicPr>
          <p:cNvPr id="87042" name="Picture 2" descr="olap vs oltp"/>
          <p:cNvPicPr>
            <a:picLocks noChangeAspect="1" noChangeArrowheads="1"/>
          </p:cNvPicPr>
          <p:nvPr/>
        </p:nvPicPr>
        <p:blipFill>
          <a:blip r:embed="rId3"/>
          <a:srcRect/>
          <a:stretch>
            <a:fillRect/>
          </a:stretch>
        </p:blipFill>
        <p:spPr bwMode="auto">
          <a:xfrm>
            <a:off x="457200" y="1600201"/>
            <a:ext cx="8229600" cy="4800600"/>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pic>
        <p:nvPicPr>
          <p:cNvPr id="89089" name="Picture 1"/>
          <p:cNvPicPr>
            <a:picLocks noChangeAspect="1" noChangeArrowheads="1"/>
          </p:cNvPicPr>
          <p:nvPr/>
        </p:nvPicPr>
        <p:blipFill>
          <a:blip r:embed="rId3"/>
          <a:srcRect/>
          <a:stretch>
            <a:fillRect/>
          </a:stretch>
        </p:blipFill>
        <p:spPr bwMode="auto">
          <a:xfrm>
            <a:off x="304800" y="228600"/>
            <a:ext cx="8490266" cy="60198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 </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DSS Types of Decisions </a:t>
            </a:r>
            <a:endParaRPr lang="en-US" dirty="0"/>
          </a:p>
        </p:txBody>
      </p:sp>
      <p:sp>
        <p:nvSpPr>
          <p:cNvPr id="3" name="Content Placeholder 2"/>
          <p:cNvSpPr>
            <a:spLocks noGrp="1"/>
          </p:cNvSpPr>
          <p:nvPr>
            <p:ph idx="1"/>
          </p:nvPr>
        </p:nvSpPr>
        <p:spPr/>
        <p:txBody>
          <a:bodyPr/>
          <a:lstStyle/>
          <a:p>
            <a:r>
              <a:rPr lang="en-US" dirty="0" smtClean="0"/>
              <a:t>Structured / Programmed Decisions :</a:t>
            </a:r>
          </a:p>
          <a:p>
            <a:pPr lvl="1"/>
            <a:r>
              <a:rPr lang="en-US" sz="2600" dirty="0" smtClean="0"/>
              <a:t>Schedule decisions</a:t>
            </a:r>
          </a:p>
          <a:p>
            <a:pPr lvl="1"/>
            <a:r>
              <a:rPr lang="en-US" sz="2600" dirty="0" smtClean="0"/>
              <a:t>Organization develops specific process for handling</a:t>
            </a:r>
          </a:p>
          <a:p>
            <a:pPr lvl="1"/>
            <a:r>
              <a:rPr lang="en-US" sz="2600" dirty="0" smtClean="0"/>
              <a:t>Rules of decision making system are predetermined</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DSS Types of Decisions </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Unstructured / Non-programmed Decisions :</a:t>
            </a:r>
          </a:p>
          <a:p>
            <a:pPr lvl="1"/>
            <a:r>
              <a:rPr lang="en-US" dirty="0" smtClean="0"/>
              <a:t>Repetitive decisions</a:t>
            </a:r>
          </a:p>
          <a:p>
            <a:pPr lvl="1"/>
            <a:r>
              <a:rPr lang="en-US" dirty="0" smtClean="0"/>
              <a:t>Handled by general problem solving process</a:t>
            </a:r>
          </a:p>
          <a:p>
            <a:pPr lvl="1"/>
            <a:r>
              <a:rPr lang="en-US" dirty="0" smtClean="0"/>
              <a:t>Decision taken by Decision Support Systems</a:t>
            </a:r>
          </a:p>
          <a:p>
            <a:pPr lvl="1"/>
            <a:r>
              <a:rPr lang="en-US" dirty="0" smtClean="0"/>
              <a:t>Rules of decision making system are not fixed or predetermined</a:t>
            </a:r>
          </a:p>
          <a:p>
            <a:pPr lvl="1"/>
            <a:r>
              <a:rPr lang="en-US" dirty="0" smtClean="0"/>
              <a:t>It requires every time the user has to go through the decision-making cycle.</a:t>
            </a:r>
          </a:p>
          <a:p>
            <a:pPr lvl="1"/>
            <a:r>
              <a:rPr lang="en-US" dirty="0" smtClean="0"/>
              <a:t>Decision support systems can be built in case of programmable decision situation.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DSS Types of Decisions </a:t>
            </a:r>
            <a:endParaRPr lang="en-US" sz="4000" dirty="0"/>
          </a:p>
        </p:txBody>
      </p:sp>
      <p:sp>
        <p:nvSpPr>
          <p:cNvPr id="3" name="Content Placeholder 2"/>
          <p:cNvSpPr>
            <a:spLocks noGrp="1"/>
          </p:cNvSpPr>
          <p:nvPr>
            <p:ph idx="1"/>
          </p:nvPr>
        </p:nvSpPr>
        <p:spPr/>
        <p:txBody>
          <a:bodyPr/>
          <a:lstStyle/>
          <a:p>
            <a:pPr lvl="1">
              <a:buFont typeface="Arial" pitchFamily="34" charset="0"/>
              <a:buChar char="•"/>
            </a:pPr>
            <a:r>
              <a:rPr lang="en-US" dirty="0" smtClean="0"/>
              <a:t> </a:t>
            </a:r>
            <a:r>
              <a:rPr lang="en-US" dirty="0" err="1" smtClean="0"/>
              <a:t>Semistructured</a:t>
            </a:r>
            <a:r>
              <a:rPr lang="en-US" dirty="0" smtClean="0"/>
              <a:t> Decisions: </a:t>
            </a:r>
          </a:p>
          <a:p>
            <a:pPr lvl="3"/>
            <a:r>
              <a:rPr lang="en-US" sz="2400" dirty="0" smtClean="0"/>
              <a:t>Some decision procedures can be specified in advance, but not enough to lead to a definite recommended decision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2590</TotalTime>
  <Words>4112</Words>
  <Application>Microsoft Office PowerPoint</Application>
  <PresentationFormat>On-screen Show (4:3)</PresentationFormat>
  <Paragraphs>462</Paragraphs>
  <Slides>67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Tahoma</vt:lpstr>
      <vt:lpstr>Times New Roman</vt:lpstr>
      <vt:lpstr>Wingdings</vt:lpstr>
      <vt:lpstr>Office Theme</vt:lpstr>
      <vt:lpstr>Decision Support and Intelligent Systems</vt:lpstr>
      <vt:lpstr>Decision Making</vt:lpstr>
      <vt:lpstr>Decision Support System</vt:lpstr>
      <vt:lpstr>Decision Making Stages</vt:lpstr>
      <vt:lpstr>Decision Support System</vt:lpstr>
      <vt:lpstr>Continued</vt:lpstr>
      <vt:lpstr>DSS Types of Decisions </vt:lpstr>
      <vt:lpstr>DSS Types of Decisions </vt:lpstr>
      <vt:lpstr>DSS Types of Decisions </vt:lpstr>
      <vt:lpstr>Decision Support System Models </vt:lpstr>
      <vt:lpstr> Behavioural Models </vt:lpstr>
      <vt:lpstr>Management Science Models </vt:lpstr>
      <vt:lpstr>Operation Research Models </vt:lpstr>
      <vt:lpstr>Benefits of Decision Support System </vt:lpstr>
      <vt:lpstr>Group Decision Support System</vt:lpstr>
      <vt:lpstr>Group Decision Support System</vt:lpstr>
      <vt:lpstr>GDSS Time/Place Environment</vt:lpstr>
      <vt:lpstr>WHY USE GDSS?</vt:lpstr>
      <vt:lpstr>Advantages of GDSS</vt:lpstr>
      <vt:lpstr>Disadvantages of GDSS</vt:lpstr>
      <vt:lpstr>Enterprise Decision Support System</vt:lpstr>
      <vt:lpstr>Enterprise and Decision Making</vt:lpstr>
      <vt:lpstr>Executive Decision Support System</vt:lpstr>
      <vt:lpstr>ESS(Continued)</vt:lpstr>
      <vt:lpstr>Knowledge </vt:lpstr>
      <vt:lpstr>Data, Information and Knowledge</vt:lpstr>
      <vt:lpstr>Data, Information and Knowledge</vt:lpstr>
      <vt:lpstr>Knowledge Management</vt:lpstr>
      <vt:lpstr>Knowledge Management System</vt:lpstr>
      <vt:lpstr>Knowledge Management System</vt:lpstr>
      <vt:lpstr>Knowledge Management System</vt:lpstr>
      <vt:lpstr>Knowledge Management System</vt:lpstr>
      <vt:lpstr>Knowledge Based Expert System</vt:lpstr>
      <vt:lpstr>KBS as Real world Problem Solvers</vt:lpstr>
      <vt:lpstr>Knowledge Base </vt:lpstr>
      <vt:lpstr>Expert System</vt:lpstr>
      <vt:lpstr>Expert System Architecture</vt:lpstr>
      <vt:lpstr>  Inference Engine </vt:lpstr>
      <vt:lpstr>Knowledge Engineer</vt:lpstr>
      <vt:lpstr>Knowledge Engineer</vt:lpstr>
      <vt:lpstr>Expert Systems</vt:lpstr>
      <vt:lpstr>Benefits of Expert System</vt:lpstr>
      <vt:lpstr>Intelligent System</vt:lpstr>
      <vt:lpstr> Artificial Intelligence </vt:lpstr>
      <vt:lpstr>Domains of Artificial Intelligence</vt:lpstr>
      <vt:lpstr>Domains of Artificial Intelligence</vt:lpstr>
      <vt:lpstr>Neural Networks</vt:lpstr>
      <vt:lpstr>Virtual Reality</vt:lpstr>
      <vt:lpstr>Why Virtual Reality is needed?</vt:lpstr>
      <vt:lpstr>Why Virtual Reality is needed?</vt:lpstr>
      <vt:lpstr>Why Virtual Reality is needed?</vt:lpstr>
      <vt:lpstr>Why Virtual Reality is needed?</vt:lpstr>
      <vt:lpstr>Data Mining </vt:lpstr>
      <vt:lpstr>Data Mining</vt:lpstr>
      <vt:lpstr>PowerPoint Presentation</vt:lpstr>
      <vt:lpstr>Steps of a KDD Process</vt:lpstr>
      <vt:lpstr>Why is Data Mining necessary?</vt:lpstr>
      <vt:lpstr>Why Data Mining</vt:lpstr>
      <vt:lpstr>Data Warehouse </vt:lpstr>
      <vt:lpstr>Data Warehouse—Subject-Oriented</vt:lpstr>
      <vt:lpstr>Data Warehouse—Integrated</vt:lpstr>
      <vt:lpstr>Data Warehouse—Time Variant</vt:lpstr>
      <vt:lpstr>Data Warehouse—Nonvolatile</vt:lpstr>
      <vt:lpstr>OLTP vs. OLAP</vt:lpstr>
      <vt:lpstr>OLTP Vs OLAP</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PThapa</dc:creator>
  <cp:lastModifiedBy>Suroj Maharjan</cp:lastModifiedBy>
  <cp:revision>209</cp:revision>
  <dcterms:created xsi:type="dcterms:W3CDTF">2006-08-16T00:00:00Z</dcterms:created>
  <dcterms:modified xsi:type="dcterms:W3CDTF">2015-09-24T02:48:03Z</dcterms:modified>
</cp:coreProperties>
</file>