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75" r:id="rId11"/>
    <p:sldId id="276" r:id="rId12"/>
    <p:sldId id="278" r:id="rId13"/>
    <p:sldId id="279" r:id="rId14"/>
    <p:sldId id="280" r:id="rId15"/>
    <p:sldId id="265" r:id="rId16"/>
    <p:sldId id="283" r:id="rId17"/>
    <p:sldId id="282" r:id="rId18"/>
    <p:sldId id="281" r:id="rId19"/>
    <p:sldId id="267" r:id="rId20"/>
    <p:sldId id="270" r:id="rId21"/>
    <p:sldId id="272" r:id="rId22"/>
    <p:sldId id="269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42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EC7F-DE70-4A8F-9434-120C95E2582C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C94C6-1A69-4017-B2B3-A78B87C8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Management Information Systems (MIS) is the key factor to facilitate and attain efficient decision making in an organization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C94C6-1A69-4017-B2B3-A78B87C815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Strategic Management: Carried out by top corporate executives and corporate boards responsible for setting and monitoring long-term directions for the firm for three or more years into the future.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C94C6-1A69-4017-B2B3-A78B87C815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 should be kept simple when possible.</a:t>
            </a:r>
          </a:p>
          <a:p>
            <a:r>
              <a:rPr lang="en-US" dirty="0" smtClean="0"/>
              <a:t>The goal for Information System is to help business strategies succeed.</a:t>
            </a:r>
          </a:p>
          <a:p>
            <a:r>
              <a:rPr lang="en-US" dirty="0" smtClean="0"/>
              <a:t>Information Systems are never a strategy alone.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C94C6-1A69-4017-B2B3-A78B87C815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it assumes that upper management has prepared both a Strategic Plan and a Tactical Plan. This means that lower management should have a clear sense of what they are trying to achieve. They just have to come up with a detailed plan to make it happen! Second, the Operational Plan is limited to only one part of the organization. For example, a large corporation (Strategic Plan) has a manufacturing division (Tactical Plan) that produces products A, B, and C. Each product is manufactured in a separate plant run by a plant manager who prepares a separate Operational Plan. Operational Plans can be subdivided into two categories.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Single-use plans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address only the current period or a specific problem. An example would be a plan to cut costs during the next year.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Ongoing plans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carry forward to future periods and are changed as necessary.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would be a long-term plan to retrain workers instead of layoffs.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C94C6-1A69-4017-B2B3-A78B87C815C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good planning process helps organizations learn about themselves, uses resources efficiently and effectively, and promotes organizational change and renewal.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C94C6-1A69-4017-B2B3-A78B87C815C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9AF9-FC7A-4BC6-839C-282C1F5F991E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FC1-A0E8-47AD-9735-36B5AC4E296D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9944-7921-4CBB-B1CF-471E5D7AF087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B478-1D08-4FBE-A1B3-5288B974E328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9B97-902A-4BE2-B0C0-5194B8EA0457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8853-19B9-41A9-9379-4F24CCAA5B0E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1DAA-86D5-4A15-A770-62E8E0F7D136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C098-583B-49CE-B756-23BFD13D8360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D43C-94EF-4A81-94A7-06DC9E296CDF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4B9D-3440-4FB1-8028-DF230A3E3D29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69E7-213C-4BCD-BF3E-71E4B784147E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52C0-EA12-45C0-BA71-CB208092F225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Pushpa Thapa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Planning for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- 5</a:t>
            </a:r>
          </a:p>
          <a:p>
            <a:r>
              <a:rPr lang="en-US" dirty="0" err="1" smtClean="0"/>
              <a:t>Kantipur</a:t>
            </a:r>
            <a:r>
              <a:rPr lang="en-US" dirty="0" smtClean="0"/>
              <a:t> Engineering College</a:t>
            </a:r>
          </a:p>
          <a:p>
            <a:r>
              <a:rPr lang="en-US" dirty="0" err="1" smtClean="0"/>
              <a:t>Dhapakhel</a:t>
            </a:r>
            <a:r>
              <a:rPr lang="en-US" dirty="0" smtClean="0"/>
              <a:t>, </a:t>
            </a:r>
            <a:r>
              <a:rPr lang="en-US" dirty="0" err="1" smtClean="0"/>
              <a:t>Lalitpur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2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676400"/>
          </a:xfrm>
        </p:spPr>
        <p:txBody>
          <a:bodyPr>
            <a:normAutofit/>
          </a:bodyPr>
          <a:lstStyle/>
          <a:p>
            <a:r>
              <a:rPr lang="en-US" dirty="0"/>
              <a:t>What are Key Elements of </a:t>
            </a:r>
            <a:r>
              <a:rPr lang="en-US" dirty="0" smtClean="0"/>
              <a:t>IS Planning</a:t>
            </a:r>
            <a:endParaRPr lang="en-US" dirty="0"/>
          </a:p>
        </p:txBody>
      </p:sp>
      <p:sp>
        <p:nvSpPr>
          <p:cNvPr id="306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Key elements of an IS </a:t>
            </a:r>
            <a:r>
              <a:rPr lang="en-US" sz="3600" dirty="0" smtClean="0"/>
              <a:t>Plan are 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Corporate mission statement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Vision for IT within organization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IS strategic and tactical plans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Operations plan to achieve mission and vision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Budget to ensure resources are available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4F5EB7-EF8A-4B45-9CA1-6E94760BC203}" type="slidenum">
              <a:rPr lang="en-US"/>
              <a:pPr/>
              <a:t>11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of Information Systems </a:t>
            </a:r>
            <a:r>
              <a:rPr lang="en-US" dirty="0"/>
              <a:t>Planning</a:t>
            </a:r>
          </a:p>
        </p:txBody>
      </p:sp>
      <p:pic>
        <p:nvPicPr>
          <p:cNvPr id="8" name="Picture 4" descr="C:\CTI26\CTI26-MIS PowerPoint\Figures\ch14\Fig14-06.BMP"/>
          <p:cNvPicPr>
            <a:picLocks noChangeAspect="1" noChangeArrowheads="1"/>
          </p:cNvPicPr>
          <p:nvPr/>
        </p:nvPicPr>
        <p:blipFill>
          <a:blip r:embed="rId2"/>
          <a:srcRect l="20732" r="21951" b="7317"/>
          <a:stretch>
            <a:fillRect/>
          </a:stretch>
        </p:blipFill>
        <p:spPr bwMode="auto">
          <a:xfrm>
            <a:off x="914400" y="1600200"/>
            <a:ext cx="7162800" cy="5237842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Systems </a:t>
            </a:r>
            <a:r>
              <a:rPr lang="en-US" dirty="0"/>
              <a:t>Planning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6858000" cy="4114800"/>
          </a:xfrm>
        </p:spPr>
        <p:txBody>
          <a:bodyPr/>
          <a:lstStyle/>
          <a:p>
            <a:r>
              <a:rPr lang="en-US" dirty="0"/>
              <a:t>The Corporate and IS Mission Statements</a:t>
            </a:r>
            <a:endParaRPr lang="en-US" sz="2800" dirty="0"/>
          </a:p>
          <a:p>
            <a:pPr lvl="1"/>
            <a:r>
              <a:rPr lang="en-US" dirty="0"/>
              <a:t>The corporate mission statement details the purpose of the organization and its overall goals.</a:t>
            </a:r>
          </a:p>
          <a:p>
            <a:pPr lvl="1"/>
            <a:r>
              <a:rPr lang="en-US" dirty="0"/>
              <a:t>IS mission statement outlines the purpose of ISs in the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Systems </a:t>
            </a:r>
            <a:r>
              <a:rPr lang="en-US" dirty="0"/>
              <a:t>Planning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r>
              <a:rPr lang="en-US" sz="4000" dirty="0"/>
              <a:t>The IT Vision</a:t>
            </a:r>
          </a:p>
          <a:p>
            <a:pPr lvl="1"/>
            <a:r>
              <a:rPr lang="en-US" sz="3600" dirty="0"/>
              <a:t>Wish list of what IS managers would like to see in terms of hardware, software, and communications, to contribute to goals of the organization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Systems </a:t>
            </a:r>
            <a:r>
              <a:rPr lang="en-US" dirty="0"/>
              <a:t>Planning</a:t>
            </a:r>
            <a:r>
              <a:rPr lang="en-US" sz="5400" dirty="0"/>
              <a:t> 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Strategic </a:t>
            </a:r>
            <a:r>
              <a:rPr lang="en-US" sz="3600" dirty="0" smtClean="0"/>
              <a:t>IS </a:t>
            </a:r>
            <a:r>
              <a:rPr lang="en-US" sz="3600" dirty="0"/>
              <a:t>Planning</a:t>
            </a:r>
          </a:p>
          <a:p>
            <a:pPr lvl="1"/>
            <a:r>
              <a:rPr lang="en-US" dirty="0"/>
              <a:t>IS </a:t>
            </a:r>
            <a:r>
              <a:rPr lang="en-US" dirty="0" smtClean="0"/>
              <a:t>Strategic </a:t>
            </a:r>
            <a:r>
              <a:rPr lang="en-US" dirty="0"/>
              <a:t>plan details what is to be </a:t>
            </a:r>
            <a:r>
              <a:rPr lang="en-US" dirty="0" smtClean="0"/>
              <a:t>achieved</a:t>
            </a:r>
          </a:p>
          <a:p>
            <a:pPr lvl="1" fontAlgn="base"/>
            <a:r>
              <a:rPr lang="en-US" dirty="0" smtClean="0"/>
              <a:t>Strategic plans are designed with the entire organization in mind and begin with an organization's mission. </a:t>
            </a:r>
          </a:p>
          <a:p>
            <a:pPr lvl="1" fontAlgn="base"/>
            <a:r>
              <a:rPr lang="en-US" dirty="0" smtClean="0"/>
              <a:t>Essentially, strategic plans look ahead to where the organization wants to be in three, five, even ten years. Strategic plans, provided by top-level managers, serve as the framework for lower-level planning.</a:t>
            </a:r>
          </a:p>
          <a:p>
            <a:pPr lvl="1">
              <a:buNone/>
            </a:pPr>
            <a:endParaRPr lang="en-US" sz="3600" dirty="0"/>
          </a:p>
          <a:p>
            <a:pPr lvl="2"/>
            <a:endParaRPr lang="en-US" sz="1200" dirty="0"/>
          </a:p>
          <a:p>
            <a:pPr lvl="2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200"/>
            <a:ext cx="6934200" cy="914400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Strategic Information </a:t>
            </a:r>
            <a:r>
              <a:rPr lang="en-US" sz="4700" dirty="0" smtClean="0"/>
              <a:t>System</a:t>
            </a:r>
            <a:endParaRPr lang="en-US" sz="47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6400"/>
            <a:ext cx="7696200" cy="45720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Strategic Information System is a system that helps companies alter their business strategy. It is used to accelerate the reaction time to environmental changes and aid the company in achieving a competitive advantage over its competitors.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They help in producing low cost quality products.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</a:rPr>
              <a:t>The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strategic role of IS involves using IT to develop products, services, and capabilities that give company major advantages over the competitive forces it faces in the global marketplace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Typical Strategic-Level Job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Top-level Managers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CEOs or Presidents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General Manager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Corporate Boards</a:t>
            </a:r>
          </a:p>
          <a:p>
            <a:r>
              <a:rPr lang="en-US" sz="2800" dirty="0" smtClean="0"/>
              <a:t>Steering Committee</a:t>
            </a:r>
          </a:p>
          <a:p>
            <a:r>
              <a:rPr lang="en-US" sz="2800" dirty="0" smtClean="0"/>
              <a:t>Board of Directors</a:t>
            </a:r>
          </a:p>
          <a:p>
            <a:pPr lvl="1"/>
            <a:r>
              <a:rPr lang="en-US" sz="2400" dirty="0" smtClean="0"/>
              <a:t>will design and execute strategic plans to paint a picture of the desired future and long-term goals of the organization.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Tactical IS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dirty="0" smtClean="0"/>
              <a:t>IS Tactical plan describes how goals will be met and by when</a:t>
            </a:r>
          </a:p>
          <a:p>
            <a:r>
              <a:rPr lang="en-US" dirty="0" smtClean="0"/>
              <a:t>Tactical IS Plan performed by middle managers responsible for acquisition and allocation of resources for projects according to tactical plans, set out for one or two years.</a:t>
            </a:r>
          </a:p>
          <a:p>
            <a:r>
              <a:rPr lang="en-US" dirty="0" smtClean="0"/>
              <a:t>Tactical IS Planning is evaluates current and projected information needs of the organization, prioritizes IS development projects, and develops allocation plans for financial and technology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important factors in IS tactical planning</a:t>
            </a:r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29600" cy="4572000"/>
          </a:xfrm>
        </p:spPr>
        <p:txBody>
          <a:bodyPr/>
          <a:lstStyle/>
          <a:p>
            <a:r>
              <a:rPr lang="en-US" sz="3600" dirty="0"/>
              <a:t>Important Factors in IS Tactical Planning</a:t>
            </a:r>
            <a:endParaRPr lang="en-US" sz="1800" dirty="0"/>
          </a:p>
          <a:p>
            <a:pPr lvl="1"/>
            <a:r>
              <a:rPr lang="en-US" sz="3200" dirty="0"/>
              <a:t>Flexibility</a:t>
            </a:r>
            <a:endParaRPr lang="en-US" sz="1000" dirty="0"/>
          </a:p>
          <a:p>
            <a:pPr lvl="1"/>
            <a:r>
              <a:rPr lang="en-US" sz="3200" dirty="0"/>
              <a:t>Compatibility</a:t>
            </a:r>
            <a:endParaRPr lang="en-US" sz="1000" dirty="0"/>
          </a:p>
          <a:p>
            <a:pPr lvl="1"/>
            <a:r>
              <a:rPr lang="en-US" sz="3200" dirty="0"/>
              <a:t>Connectivity</a:t>
            </a:r>
            <a:endParaRPr lang="en-US" sz="1000" dirty="0"/>
          </a:p>
          <a:p>
            <a:pPr lvl="1"/>
            <a:r>
              <a:rPr lang="en-US" sz="3200" dirty="0"/>
              <a:t>Scalability</a:t>
            </a:r>
            <a:endParaRPr lang="en-US" sz="1000" dirty="0"/>
          </a:p>
          <a:p>
            <a:pPr lvl="1"/>
            <a:r>
              <a:rPr lang="en-US" sz="3200" dirty="0"/>
              <a:t>Standardization</a:t>
            </a:r>
            <a:endParaRPr lang="en-US" sz="1000" dirty="0"/>
          </a:p>
          <a:p>
            <a:pPr lvl="1"/>
            <a:r>
              <a:rPr lang="en-US" sz="3200" dirty="0"/>
              <a:t>Total Cost of Ownership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Typical Tactical-Level Job Titles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Advertising manager</a:t>
            </a:r>
          </a:p>
          <a:p>
            <a:pPr eaLnBrk="1" hangingPunct="1"/>
            <a:r>
              <a:rPr lang="en-AU" smtClean="0"/>
              <a:t>Personnel manager</a:t>
            </a:r>
          </a:p>
          <a:p>
            <a:pPr eaLnBrk="1" hangingPunct="1"/>
            <a:r>
              <a:rPr lang="en-AU" smtClean="0"/>
              <a:t>Creative director</a:t>
            </a:r>
          </a:p>
          <a:p>
            <a:pPr eaLnBrk="1" hangingPunct="1"/>
            <a:r>
              <a:rPr lang="en-AU" smtClean="0"/>
              <a:t>Manager of information systems</a:t>
            </a:r>
          </a:p>
          <a:p>
            <a:pPr eaLnBrk="1" hangingPunct="1"/>
            <a:r>
              <a:rPr lang="en-AU" smtClean="0"/>
              <a:t>Communications director</a:t>
            </a:r>
          </a:p>
          <a:p>
            <a:pPr eaLnBrk="1" hangingPunct="1"/>
            <a:r>
              <a:rPr lang="en-AU" smtClean="0"/>
              <a:t>Chief Financial Officer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Information System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Information system planning is a formal process that develops plan for developing and managing information systems that will support goals of an organization.</a:t>
            </a:r>
          </a:p>
          <a:p>
            <a:pPr lvl="1"/>
            <a:r>
              <a:rPr lang="en-US" dirty="0" smtClean="0"/>
              <a:t>Information System plan includes:</a:t>
            </a:r>
          </a:p>
          <a:p>
            <a:pPr lvl="2"/>
            <a:r>
              <a:rPr lang="en-US" dirty="0" smtClean="0"/>
              <a:t>Activities planner believes will help achieve goals.</a:t>
            </a:r>
          </a:p>
          <a:p>
            <a:pPr lvl="2"/>
            <a:r>
              <a:rPr lang="en-US" dirty="0" smtClean="0"/>
              <a:t>Program for monitoring real-world progress.</a:t>
            </a:r>
          </a:p>
          <a:p>
            <a:pPr lvl="2"/>
            <a:r>
              <a:rPr lang="en-US" dirty="0" smtClean="0"/>
              <a:t>Means for implementing changes in the plan.</a:t>
            </a:r>
          </a:p>
          <a:p>
            <a:pPr fontAlgn="base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IS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Operational Plan prepared by a component of an organization that clearly defines actions it will take to support the strategic objectives and plans of upper management.</a:t>
            </a:r>
          </a:p>
          <a:p>
            <a:r>
              <a:rPr lang="en-US" dirty="0" smtClean="0"/>
              <a:t>Operational IS Planning develops plans such as annual operating budgets and individual IS project plans.</a:t>
            </a:r>
          </a:p>
          <a:p>
            <a:r>
              <a:rPr lang="en-US" dirty="0" smtClean="0"/>
              <a:t>Operations IS Planning performed by supervisors of smaller work units concerned with planning and control of short-term (typically, a week or six months) budgets and schedules.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Planning</a:t>
            </a:r>
            <a:endParaRPr lang="en-US" dirty="0"/>
          </a:p>
        </p:txBody>
      </p:sp>
      <p:pic>
        <p:nvPicPr>
          <p:cNvPr id="4" name="Picture 2" descr="is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1600"/>
            <a:ext cx="8305800" cy="524576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levels of planning.</a:t>
            </a:r>
            <a:endParaRPr lang="en-US" dirty="0"/>
          </a:p>
        </p:txBody>
      </p:sp>
      <p:pic>
        <p:nvPicPr>
          <p:cNvPr id="1026" name="Picture 2" descr="D:\KEC\IS\Chapter 5\Planning Tab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34400" cy="5029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To obtain resources </a:t>
            </a:r>
          </a:p>
          <a:p>
            <a:pPr lvl="1" fontAlgn="base"/>
            <a:r>
              <a:rPr lang="en-US" dirty="0" smtClean="0"/>
              <a:t>Financial </a:t>
            </a:r>
          </a:p>
          <a:p>
            <a:pPr lvl="1" fontAlgn="base"/>
            <a:r>
              <a:rPr lang="en-US" dirty="0" smtClean="0"/>
              <a:t>Facilities – “Capacity planning” </a:t>
            </a:r>
          </a:p>
          <a:p>
            <a:pPr lvl="1" fontAlgn="base"/>
            <a:r>
              <a:rPr lang="en-US" dirty="0" smtClean="0"/>
              <a:t>Staff </a:t>
            </a:r>
          </a:p>
          <a:p>
            <a:pPr fontAlgn="base"/>
            <a:r>
              <a:rPr lang="en-US" dirty="0" smtClean="0"/>
              <a:t>To align Information System with the business </a:t>
            </a:r>
          </a:p>
          <a:p>
            <a:pPr fontAlgn="base"/>
            <a:r>
              <a:rPr lang="en-US" dirty="0" smtClean="0"/>
              <a:t>To identify needed applications </a:t>
            </a:r>
          </a:p>
          <a:p>
            <a:pPr fontAlgn="base"/>
            <a:r>
              <a:rPr lang="en-US" dirty="0" smtClean="0"/>
              <a:t>To establish goal, schedule, and milestone in order to track progress </a:t>
            </a:r>
          </a:p>
          <a:p>
            <a:pPr fontAlgn="base"/>
            <a:r>
              <a:rPr lang="en-US" dirty="0" smtClean="0"/>
              <a:t>To provide an opportunity for communication with top management and user management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Approaches to Planning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Top-down Planning</a:t>
            </a:r>
            <a:endParaRPr lang="en-US" sz="2800"/>
          </a:p>
          <a:p>
            <a:pPr lvl="1"/>
            <a:r>
              <a:rPr lang="en-US"/>
              <a:t>Focuses on organizational goals first, then on the needs of business units</a:t>
            </a:r>
            <a:endParaRPr lang="en-US" sz="2400"/>
          </a:p>
          <a:p>
            <a:r>
              <a:rPr lang="en-US"/>
              <a:t>Bottom-up Planning</a:t>
            </a:r>
            <a:endParaRPr lang="en-US" sz="2800"/>
          </a:p>
          <a:p>
            <a:pPr lvl="1"/>
            <a:r>
              <a:rPr lang="en-US"/>
              <a:t>Focuses on needs of business units first, then on organizational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System Planning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Establish a mission statement </a:t>
            </a:r>
          </a:p>
          <a:p>
            <a:pPr fontAlgn="base"/>
            <a:r>
              <a:rPr lang="en-US" dirty="0" smtClean="0"/>
              <a:t>Assess the environment </a:t>
            </a:r>
          </a:p>
          <a:p>
            <a:pPr fontAlgn="base"/>
            <a:r>
              <a:rPr lang="en-US" dirty="0" smtClean="0"/>
              <a:t>Set goals and objectives </a:t>
            </a:r>
          </a:p>
          <a:p>
            <a:pPr fontAlgn="base"/>
            <a:r>
              <a:rPr lang="en-US" dirty="0" smtClean="0"/>
              <a:t>Derive strategies and policies </a:t>
            </a:r>
          </a:p>
          <a:p>
            <a:pPr fontAlgn="base"/>
            <a:r>
              <a:rPr lang="en-US" dirty="0" smtClean="0"/>
              <a:t>Develop long-, medium-, and short-range plans implement plans and monitor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 a Mission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services that you are responsible for; it is your place in the organization.</a:t>
            </a:r>
          </a:p>
          <a:p>
            <a:r>
              <a:rPr lang="en-US" dirty="0" smtClean="0"/>
              <a:t>It is not what you are supposed to achieve, it is who you are and what you do in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and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goals – what do you want to achieve? </a:t>
            </a:r>
          </a:p>
          <a:p>
            <a:r>
              <a:rPr lang="en-US" dirty="0" smtClean="0"/>
              <a:t>Set objectives – what are your specific, measurable targets?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 strategies and policies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Strategies for </a:t>
            </a:r>
          </a:p>
          <a:p>
            <a:pPr lvl="1"/>
            <a:r>
              <a:rPr lang="en-US" dirty="0" smtClean="0"/>
              <a:t>Technology focus </a:t>
            </a:r>
          </a:p>
          <a:p>
            <a:pPr lvl="1"/>
            <a:r>
              <a:rPr lang="en-US" dirty="0" smtClean="0"/>
              <a:t>Personnel and career development</a:t>
            </a:r>
          </a:p>
          <a:p>
            <a:pPr lvl="1"/>
            <a:r>
              <a:rPr lang="en-US" dirty="0" smtClean="0"/>
              <a:t>Aligning with the company</a:t>
            </a:r>
          </a:p>
          <a:p>
            <a:pPr lvl="1"/>
            <a:r>
              <a:rPr lang="en-US" dirty="0" smtClean="0"/>
              <a:t>Funding criteria; how much to spend on IT?</a:t>
            </a:r>
          </a:p>
          <a:p>
            <a:r>
              <a:rPr lang="en-US" dirty="0" smtClean="0"/>
              <a:t>Policies for </a:t>
            </a:r>
          </a:p>
          <a:p>
            <a:pPr lvl="1"/>
            <a:r>
              <a:rPr lang="en-US" dirty="0" smtClean="0"/>
              <a:t>Funding criteria; how much to spend on IT?</a:t>
            </a:r>
          </a:p>
          <a:p>
            <a:pPr lvl="1"/>
            <a:r>
              <a:rPr lang="en-US" dirty="0" smtClean="0"/>
              <a:t>Allocation criteria; priority setting </a:t>
            </a:r>
          </a:p>
          <a:p>
            <a:pPr lvl="1"/>
            <a:r>
              <a:rPr lang="en-US" dirty="0" smtClean="0"/>
              <a:t>Organizational arrangements </a:t>
            </a:r>
          </a:p>
          <a:p>
            <a:pPr lvl="1"/>
            <a:r>
              <a:rPr lang="en-US" dirty="0" smtClean="0"/>
              <a:t>Use of outside IT services, outsourcing </a:t>
            </a:r>
          </a:p>
          <a:p>
            <a:pPr lvl="1"/>
            <a:r>
              <a:rPr lang="en-US" dirty="0" smtClean="0"/>
              <a:t>Selling IT services to outside organizations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 long-, medium-, and short-range plans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Short-Range – the next year, the next budget period; developing and operating current systems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Medium-Range – committing to development efforts for applications that will take more than one year to complete; meeting management’s current information needs, projected into the future for as many years as needed to complete them. This is what most organizations call “Long-Range Planning.”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Long-Range planning – preparing for management’s future information needs. These are not application specific; they are investments in infrastructure ; it is creating an information architecture.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Pushpa Thapa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1186</Words>
  <Application>Microsoft Office PowerPoint</Application>
  <PresentationFormat>On-screen Show (4:3)</PresentationFormat>
  <Paragraphs>172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Planning for Information System</vt:lpstr>
      <vt:lpstr>What is Information System Planning</vt:lpstr>
      <vt:lpstr>Why Plan?</vt:lpstr>
      <vt:lpstr> Approaches to Planning</vt:lpstr>
      <vt:lpstr>Information System Planning Process</vt:lpstr>
      <vt:lpstr>Establish a Mission Statement </vt:lpstr>
      <vt:lpstr>Goals and Objectives </vt:lpstr>
      <vt:lpstr>Derive strategies and policies </vt:lpstr>
      <vt:lpstr>Develop long-, medium-, and short-range plans </vt:lpstr>
      <vt:lpstr>What are Key Elements of IS Planning</vt:lpstr>
      <vt:lpstr>Steps of Information Systems Planning</vt:lpstr>
      <vt:lpstr>Information Systems Planning</vt:lpstr>
      <vt:lpstr>Information Systems Planning</vt:lpstr>
      <vt:lpstr>Information Systems Planning </vt:lpstr>
      <vt:lpstr>Strategic Information System</vt:lpstr>
      <vt:lpstr>Typical Strategic-Level Job Titles</vt:lpstr>
      <vt:lpstr>Tactical IS Planning</vt:lpstr>
      <vt:lpstr>What are important factors in IS tactical planning</vt:lpstr>
      <vt:lpstr>Typical Tactical-Level Job Titles</vt:lpstr>
      <vt:lpstr>Operational IS Planning</vt:lpstr>
      <vt:lpstr>Hierarchy of Planning</vt:lpstr>
      <vt:lpstr>Three levels of planning.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Information System</dc:title>
  <dc:creator>PThapa</dc:creator>
  <cp:lastModifiedBy>DELL</cp:lastModifiedBy>
  <cp:revision>96</cp:revision>
  <dcterms:created xsi:type="dcterms:W3CDTF">2006-08-16T00:00:00Z</dcterms:created>
  <dcterms:modified xsi:type="dcterms:W3CDTF">2014-08-19T11:13:12Z</dcterms:modified>
</cp:coreProperties>
</file>