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9" r:id="rId3"/>
    <p:sldId id="258" r:id="rId4"/>
    <p:sldId id="271" r:id="rId5"/>
    <p:sldId id="279" r:id="rId6"/>
    <p:sldId id="260" r:id="rId7"/>
    <p:sldId id="272" r:id="rId8"/>
    <p:sldId id="275" r:id="rId9"/>
    <p:sldId id="277" r:id="rId10"/>
    <p:sldId id="290" r:id="rId11"/>
    <p:sldId id="261" r:id="rId12"/>
    <p:sldId id="291" r:id="rId13"/>
    <p:sldId id="280" r:id="rId14"/>
    <p:sldId id="262" r:id="rId15"/>
    <p:sldId id="273" r:id="rId16"/>
    <p:sldId id="274" r:id="rId17"/>
    <p:sldId id="278" r:id="rId18"/>
    <p:sldId id="263" r:id="rId19"/>
    <p:sldId id="264" r:id="rId20"/>
    <p:sldId id="281" r:id="rId21"/>
    <p:sldId id="265" r:id="rId22"/>
    <p:sldId id="282" r:id="rId23"/>
    <p:sldId id="284" r:id="rId24"/>
    <p:sldId id="285" r:id="rId25"/>
    <p:sldId id="286" r:id="rId26"/>
    <p:sldId id="287" r:id="rId27"/>
    <p:sldId id="267"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745" autoAdjust="0"/>
  </p:normalViewPr>
  <p:slideViewPr>
    <p:cSldViewPr>
      <p:cViewPr varScale="1">
        <p:scale>
          <a:sx n="50" d="100"/>
          <a:sy n="50" d="100"/>
        </p:scale>
        <p:origin x="-165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DC0FBC-0BA3-4A00-A7EB-2102C164E1D2}" type="datetimeFigureOut">
              <a:rPr lang="en-US" smtClean="0"/>
              <a:pPr/>
              <a:t>8/8/2014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17C9C-05ED-4A3C-A745-3D319A493E1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arunchinnachamy.com/web-tools/link-analysis-too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NuoD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dummies.com/how-to/content/how-to-locate-data-in-cloud-computing.seriesId-279693.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Web-based cloud services.</a:t>
            </a:r>
            <a:r>
              <a:rPr lang="en-US" dirty="0" smtClean="0"/>
              <a:t> These services let you exploit certain web service functionality, rather than using fully developed applications. For example, it might include an API for Google Maps, or for a service such as one involving payroll or credit card processing.</a:t>
            </a:r>
          </a:p>
          <a:p>
            <a:r>
              <a:rPr lang="en-US" b="1" dirty="0" smtClean="0"/>
              <a:t>Managed services.</a:t>
            </a:r>
            <a:r>
              <a:rPr lang="en-US" dirty="0" smtClean="0"/>
              <a:t> This is perhaps the oldest iteration of cloud solutions. In this scenario, a cloud provider utilizes an application rather than end-users. So, for example, this might include anti-spam services, or even application monitoring services.</a:t>
            </a:r>
          </a:p>
          <a:p>
            <a:r>
              <a:rPr lang="en-US" b="1" dirty="0" smtClean="0"/>
              <a:t>Service commerce.</a:t>
            </a:r>
            <a:r>
              <a:rPr lang="en-US" dirty="0" smtClean="0"/>
              <a:t> These types of cloud solutions are a mix of </a:t>
            </a:r>
            <a:r>
              <a:rPr lang="en-US" dirty="0" err="1" smtClean="0"/>
              <a:t>SaaS</a:t>
            </a:r>
            <a:r>
              <a:rPr lang="en-US" dirty="0" smtClean="0"/>
              <a:t> and managed services. They provide a hub of services which the end-user interacts with. Common </a:t>
            </a:r>
            <a:r>
              <a:rPr lang="en-US" dirty="0" err="1" smtClean="0"/>
              <a:t>implmentations</a:t>
            </a:r>
            <a:r>
              <a:rPr lang="en-US" dirty="0" smtClean="0"/>
              <a:t> include expense tracking, travel ordering, or even virtual assistant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69F96-3B11-46E1-A9CB-3BE6FB666C90}" type="slidenum">
              <a:rPr lang="en-US"/>
              <a:pPr/>
              <a:t>23</a:t>
            </a:fld>
            <a:endParaRPr lang="en-US"/>
          </a:p>
        </p:txBody>
      </p:sp>
      <p:sp>
        <p:nvSpPr>
          <p:cNvPr id="194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The documents are indexed in order to get descriptors that make sense to the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A6E531-9FAC-45AB-B734-EE7D2AE508B3}" type="slidenum">
              <a:rPr lang="en-US"/>
              <a:pPr/>
              <a:t>24</a:t>
            </a:fld>
            <a:endParaRPr lang="en-US"/>
          </a:p>
        </p:txBody>
      </p:sp>
      <p:sp>
        <p:nvSpPr>
          <p:cNvPr id="21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725" tIns="44862" rIns="89725" bIns="44862"/>
          <a:lstStyle/>
          <a:p>
            <a:r>
              <a:rPr lang="en-US" dirty="0"/>
              <a:t>Documents describe events from the real world; they are holders of information.</a:t>
            </a:r>
          </a:p>
          <a:p>
            <a:r>
              <a:rPr lang="en-US" dirty="0"/>
              <a:t>In order to be stored in a computer system in view of future retrieval, documents need to be processed and abstract document representations derived.</a:t>
            </a:r>
          </a:p>
          <a:p>
            <a:endParaRPr lang="en-US" dirty="0"/>
          </a:p>
          <a:p>
            <a:r>
              <a:rPr lang="en-US" dirty="0"/>
              <a:t>The user has an information need, not always explicit, derived either from an anomalous state of knowledge, or from an assigned task.</a:t>
            </a:r>
          </a:p>
          <a:p>
            <a:r>
              <a:rPr lang="en-US" dirty="0"/>
              <a:t>Queries need to be formulated in a language compatible to the system.</a:t>
            </a:r>
          </a:p>
          <a:p>
            <a:endParaRPr lang="en-US" dirty="0"/>
          </a:p>
          <a:p>
            <a:r>
              <a:rPr lang="en-US" dirty="0"/>
              <a:t>Following the analysis of the results produced by the matching process, the user’s state of knowledge may change, the information need may be clearer or more refined, or only partially satisfied.</a:t>
            </a:r>
          </a:p>
          <a:p>
            <a:r>
              <a:rPr lang="en-US" dirty="0"/>
              <a:t>More queries are generated and the results are examined, until the user is happy with the information gathered.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http://www.arunchinnachamy.com/web-tools/link-analysis-tool/</a:t>
            </a:r>
            <a:r>
              <a:rPr lang="en-US" dirty="0" smtClean="0"/>
              <a:t> for experimental LINK ANALYSIS.</a:t>
            </a:r>
          </a:p>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MapReduce</a:t>
            </a:r>
            <a:r>
              <a:rPr lang="en-US" dirty="0" smtClean="0"/>
              <a:t> is for huge data sets that have to be indexed, categorized, sorted, culled, analyzed, etc.</a:t>
            </a:r>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is the heart of </a:t>
            </a:r>
            <a:r>
              <a:rPr lang="en-US" sz="1200" b="0" i="0" kern="1200" dirty="0" err="1" smtClean="0">
                <a:solidFill>
                  <a:schemeClr val="tx1"/>
                </a:solidFill>
                <a:latin typeface="+mn-lt"/>
                <a:ea typeface="+mn-ea"/>
                <a:cs typeface="+mn-cs"/>
              </a:rPr>
              <a:t>Hadoop</a:t>
            </a:r>
            <a:r>
              <a:rPr lang="en-US" sz="1200" b="0" i="0" kern="1200" dirty="0" smtClean="0">
                <a:solidFill>
                  <a:schemeClr val="tx1"/>
                </a:solidFill>
                <a:latin typeface="+mn-lt"/>
                <a:ea typeface="+mn-ea"/>
                <a:cs typeface="+mn-cs"/>
              </a:rPr>
              <a:t>®. It is this programming paradigm that allows for massive scalability across hundreds or thousands of servers in a </a:t>
            </a:r>
            <a:r>
              <a:rPr lang="en-US" sz="1200" b="0" i="0" kern="1200" dirty="0" err="1" smtClean="0">
                <a:solidFill>
                  <a:schemeClr val="tx1"/>
                </a:solidFill>
                <a:latin typeface="+mn-lt"/>
                <a:ea typeface="+mn-ea"/>
                <a:cs typeface="+mn-cs"/>
              </a:rPr>
              <a:t>Hadoop</a:t>
            </a:r>
            <a:r>
              <a:rPr lang="en-US" sz="1200" b="0" i="0" kern="1200" dirty="0" smtClean="0">
                <a:solidFill>
                  <a:schemeClr val="tx1"/>
                </a:solidFill>
                <a:latin typeface="+mn-lt"/>
                <a:ea typeface="+mn-ea"/>
                <a:cs typeface="+mn-cs"/>
              </a:rPr>
              <a:t> cluster. The </a:t>
            </a:r>
            <a:r>
              <a:rPr lang="en-US" sz="1200" b="0" i="0" kern="1200" dirty="0" err="1" smtClean="0">
                <a:solidFill>
                  <a:schemeClr val="tx1"/>
                </a:solidFill>
                <a:latin typeface="+mn-lt"/>
                <a:ea typeface="+mn-ea"/>
                <a:cs typeface="+mn-cs"/>
              </a:rPr>
              <a:t>MapReduce</a:t>
            </a:r>
            <a:r>
              <a:rPr lang="en-US" sz="1200" b="0" i="0" kern="1200" dirty="0" smtClean="0">
                <a:solidFill>
                  <a:schemeClr val="tx1"/>
                </a:solidFill>
                <a:latin typeface="+mn-lt"/>
                <a:ea typeface="+mn-ea"/>
                <a:cs typeface="+mn-cs"/>
              </a:rPr>
              <a:t> concept is fairly simple to understand for those who are familiar with clustered scale-out data processing solutions.</a:t>
            </a:r>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Organizations should evaluate how their storage resources can most effectively be used in the cloud. </a:t>
            </a:r>
          </a:p>
          <a:p>
            <a:r>
              <a:rPr lang="en-US" sz="1200" b="0" i="0" kern="1200" dirty="0" smtClean="0">
                <a:solidFill>
                  <a:schemeClr val="tx1"/>
                </a:solidFill>
                <a:latin typeface="+mn-lt"/>
                <a:ea typeface="+mn-ea"/>
                <a:cs typeface="+mn-cs"/>
              </a:rPr>
              <a:t>Before they can do that, it's best to categorize the model of cloud computing in the organization. </a:t>
            </a:r>
          </a:p>
          <a:p>
            <a:r>
              <a:rPr lang="en-US" sz="1200" b="0" i="0" kern="1200" dirty="0" smtClean="0">
                <a:solidFill>
                  <a:schemeClr val="tx1"/>
                </a:solidFill>
                <a:latin typeface="+mn-lt"/>
                <a:ea typeface="+mn-ea"/>
                <a:cs typeface="+mn-cs"/>
              </a:rPr>
              <a:t>Three types of cloud computing dominate the landscape: </a:t>
            </a:r>
          </a:p>
          <a:p>
            <a:r>
              <a:rPr lang="en-US" sz="1200" b="0" i="0" kern="1200" dirty="0" smtClean="0">
                <a:solidFill>
                  <a:schemeClr val="tx1"/>
                </a:solidFill>
                <a:latin typeface="+mn-lt"/>
                <a:ea typeface="+mn-ea"/>
                <a:cs typeface="+mn-cs"/>
              </a:rPr>
              <a:t>private (in which a company hosts, owns and manages its own cloud infrastructure), </a:t>
            </a:r>
          </a:p>
          <a:p>
            <a:r>
              <a:rPr lang="en-US" sz="1200" b="0" i="0" kern="1200" dirty="0" smtClean="0">
                <a:solidFill>
                  <a:schemeClr val="tx1"/>
                </a:solidFill>
                <a:latin typeface="+mn-lt"/>
                <a:ea typeface="+mn-ea"/>
                <a:cs typeface="+mn-cs"/>
              </a:rPr>
              <a:t>public (in which a third party owns and manages the infrastructure) and </a:t>
            </a:r>
          </a:p>
          <a:p>
            <a:r>
              <a:rPr lang="en-US" sz="1200" b="0" i="0" kern="1200" dirty="0" smtClean="0">
                <a:solidFill>
                  <a:schemeClr val="tx1"/>
                </a:solidFill>
                <a:latin typeface="+mn-lt"/>
                <a:ea typeface="+mn-ea"/>
                <a:cs typeface="+mn-cs"/>
              </a:rPr>
              <a:t>hybrid (in which the public and private models are combined).</a:t>
            </a:r>
          </a:p>
          <a:p>
            <a:r>
              <a:rPr lang="en-US" sz="1200" b="0" i="0" kern="1200" dirty="0" smtClean="0">
                <a:solidFill>
                  <a:schemeClr val="tx1"/>
                </a:solidFill>
                <a:latin typeface="+mn-lt"/>
                <a:ea typeface="+mn-ea"/>
                <a:cs typeface="+mn-cs"/>
              </a:rPr>
              <a:t>In hybrid models, the public cloud often acts as an overflow facility for the private cloud or is used to satisfy other application needs such as off-site information protection. The underlying characteristic of each is that cloud services need to be available and reliable to users, while effectively optimizing resources and providing a pay-as-you-go delivery model.</a:t>
            </a:r>
            <a:endParaRPr lang="en-US" dirty="0" smtClean="0"/>
          </a:p>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new CDMS is available in three versions: The free option has two hosts; 4 gigabytes of storage space; unlimited database; and limited deployment.</a:t>
            </a:r>
            <a:r>
              <a:rPr lang="en-US" sz="1200" b="0" i="0" u="none" strike="noStrike" kern="1200" baseline="30000" dirty="0" smtClean="0">
                <a:solidFill>
                  <a:schemeClr val="tx1"/>
                </a:solidFill>
                <a:latin typeface="+mn-lt"/>
                <a:ea typeface="+mn-ea"/>
                <a:cs typeface="+mn-cs"/>
                <a:hlinkClick r:id="rId3"/>
              </a:rPr>
              <a:t>[13]</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The Developer version is also free and has all of the features of the Pro version, but does not have deployment options.</a:t>
            </a:r>
            <a:r>
              <a:rPr lang="en-US" sz="1200" b="0" i="0" u="none" strike="noStrike" kern="1200" baseline="30000" dirty="0" smtClean="0">
                <a:solidFill>
                  <a:schemeClr val="tx1"/>
                </a:solidFill>
                <a:latin typeface="+mn-lt"/>
                <a:ea typeface="+mn-ea"/>
                <a:cs typeface="+mn-cs"/>
                <a:hlinkClick r:id="rId3"/>
              </a:rPr>
              <a:t>[14]</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Pro version can run on two or more host machines, either virtually or physically.</a:t>
            </a:r>
            <a:r>
              <a:rPr lang="en-US" sz="1200" b="0" i="0" u="none" strike="noStrike" kern="1200" baseline="30000" dirty="0" smtClean="0">
                <a:solidFill>
                  <a:schemeClr val="tx1"/>
                </a:solidFill>
                <a:latin typeface="+mn-lt"/>
                <a:ea typeface="+mn-ea"/>
                <a:cs typeface="+mn-cs"/>
                <a:hlinkClick r:id="rId3"/>
              </a:rPr>
              <a:t>[15]</a:t>
            </a:r>
            <a:r>
              <a:rPr lang="en-US" sz="1200" b="0" i="0" kern="1200" dirty="0" smtClean="0">
                <a:solidFill>
                  <a:schemeClr val="tx1"/>
                </a:solidFill>
                <a:latin typeface="+mn-lt"/>
                <a:ea typeface="+mn-ea"/>
                <a:cs typeface="+mn-cs"/>
              </a:rPr>
              <a:t> </a:t>
            </a:r>
          </a:p>
          <a:p>
            <a:r>
              <a:rPr lang="en-US" sz="1200" b="0" i="0" kern="1200" dirty="0" smtClean="0">
                <a:solidFill>
                  <a:schemeClr val="tx1"/>
                </a:solidFill>
                <a:latin typeface="+mn-lt"/>
                <a:ea typeface="+mn-ea"/>
                <a:cs typeface="+mn-cs"/>
              </a:rPr>
              <a:t>It provides storage space options for up to multi-</a:t>
            </a:r>
            <a:r>
              <a:rPr lang="en-US" sz="1200" b="0" i="0" kern="1200" dirty="0" err="1" smtClean="0">
                <a:solidFill>
                  <a:schemeClr val="tx1"/>
                </a:solidFill>
                <a:latin typeface="+mn-lt"/>
                <a:ea typeface="+mn-ea"/>
                <a:cs typeface="+mn-cs"/>
              </a:rPr>
              <a:t>petabytes</a:t>
            </a:r>
            <a:r>
              <a:rPr lang="en-US" sz="1200" b="0" i="0" kern="1200" dirty="0" smtClean="0">
                <a:solidFill>
                  <a:schemeClr val="tx1"/>
                </a:solidFill>
                <a:latin typeface="+mn-lt"/>
                <a:ea typeface="+mn-ea"/>
                <a:cs typeface="+mn-cs"/>
              </a:rPr>
              <a:t>, and has unlimited deployment.</a:t>
            </a:r>
          </a:p>
          <a:p>
            <a:r>
              <a:rPr lang="en-US" sz="1200" b="0" i="0" kern="1200" dirty="0" smtClean="0">
                <a:solidFill>
                  <a:schemeClr val="tx1"/>
                </a:solidFill>
                <a:latin typeface="+mn-lt"/>
                <a:ea typeface="+mn-ea"/>
                <a:cs typeface="+mn-cs"/>
              </a:rPr>
              <a:t>The starting price for the Pro version is $1,200 per year.</a:t>
            </a:r>
            <a:r>
              <a:rPr lang="en-US" sz="1200" b="0" i="0" u="none" strike="noStrike" kern="1200" baseline="30000" dirty="0" smtClean="0">
                <a:solidFill>
                  <a:schemeClr val="tx1"/>
                </a:solidFill>
                <a:latin typeface="+mn-lt"/>
                <a:ea typeface="+mn-ea"/>
                <a:cs typeface="+mn-cs"/>
                <a:hlinkClick r:id="rId3"/>
              </a:rPr>
              <a:t>[13]</a:t>
            </a:r>
            <a:r>
              <a:rPr lang="en-US" sz="1200" b="0" i="0" kern="1200" dirty="0" smtClean="0">
                <a:solidFill>
                  <a:schemeClr val="tx1"/>
                </a:solidFill>
                <a:latin typeface="+mn-lt"/>
                <a:ea typeface="+mn-ea"/>
                <a:cs typeface="+mn-cs"/>
              </a:rPr>
              <a:t> The Pro version license cost depends on the number of hosts and the size of the databases.</a:t>
            </a:r>
            <a:r>
              <a:rPr lang="en-US" sz="1200" b="0" i="0" u="none" strike="noStrike" kern="1200" baseline="30000" dirty="0" smtClean="0">
                <a:solidFill>
                  <a:schemeClr val="tx1"/>
                </a:solidFill>
                <a:latin typeface="+mn-lt"/>
                <a:ea typeface="+mn-ea"/>
                <a:cs typeface="+mn-cs"/>
                <a:hlinkClick r:id="rId3"/>
              </a:rPr>
              <a:t>[15]</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Specific country laws:</a:t>
            </a:r>
            <a:r>
              <a:rPr lang="en-US" sz="1200" b="0" i="0" kern="1200" dirty="0" smtClean="0">
                <a:solidFill>
                  <a:schemeClr val="tx1"/>
                </a:solidFill>
                <a:latin typeface="+mn-lt"/>
                <a:ea typeface="+mn-ea"/>
                <a:cs typeface="+mn-cs"/>
              </a:rPr>
              <a:t> Laws governing data differ across geographic boundaries. Your own country's legal protections may not apply if your data is located outside of the country. A foreign government may be able to access your data or keep you from fully controlling your data when you need it.</a:t>
            </a:r>
          </a:p>
          <a:p>
            <a:r>
              <a:rPr lang="en-US" sz="1200" b="1" i="0" kern="1200" dirty="0" smtClean="0">
                <a:solidFill>
                  <a:schemeClr val="tx1"/>
                </a:solidFill>
                <a:latin typeface="+mn-lt"/>
                <a:ea typeface="+mn-ea"/>
                <a:cs typeface="+mn-cs"/>
              </a:rPr>
              <a:t>Data transfer across country borders:</a:t>
            </a:r>
            <a:r>
              <a:rPr lang="en-US" sz="1200" b="0" i="0" kern="1200" dirty="0" smtClean="0">
                <a:solidFill>
                  <a:schemeClr val="tx1"/>
                </a:solidFill>
                <a:latin typeface="+mn-lt"/>
                <a:ea typeface="+mn-ea"/>
                <a:cs typeface="+mn-cs"/>
              </a:rPr>
              <a:t> A global company with subsidiaries or partners (or clients for that matter) in other countries may be concerned about cross-border transfer of data due to local laws. </a:t>
            </a:r>
            <a:r>
              <a:rPr lang="en-US" sz="1200" b="0" i="0" u="none" strike="noStrike" kern="1200" dirty="0" smtClean="0">
                <a:solidFill>
                  <a:schemeClr val="tx1"/>
                </a:solidFill>
                <a:latin typeface="+mn-lt"/>
                <a:ea typeface="+mn-ea"/>
                <a:cs typeface="+mn-cs"/>
                <a:hlinkClick r:id="rId3"/>
              </a:rPr>
              <a:t>Virtualization</a:t>
            </a:r>
            <a:r>
              <a:rPr lang="en-US" sz="1200" b="0" i="0" kern="1200" dirty="0" smtClean="0">
                <a:solidFill>
                  <a:schemeClr val="tx1"/>
                </a:solidFill>
                <a:latin typeface="+mn-lt"/>
                <a:ea typeface="+mn-ea"/>
                <a:cs typeface="+mn-cs"/>
              </a:rPr>
              <a:t> makes this an especially tough problem because the cloud provider might not know where the data is at any particular moment.</a:t>
            </a:r>
          </a:p>
          <a:p>
            <a:r>
              <a:rPr lang="en-US" sz="1200" b="1" i="0" kern="1200" dirty="0" smtClean="0">
                <a:solidFill>
                  <a:schemeClr val="tx1"/>
                </a:solidFill>
                <a:latin typeface="+mn-lt"/>
                <a:ea typeface="+mn-ea"/>
                <a:cs typeface="+mn-cs"/>
              </a:rPr>
              <a:t>Co-mingling of data:</a:t>
            </a:r>
            <a:r>
              <a:rPr lang="en-US" sz="1200" b="0" i="0" kern="1200" dirty="0" smtClean="0">
                <a:solidFill>
                  <a:schemeClr val="tx1"/>
                </a:solidFill>
                <a:latin typeface="+mn-lt"/>
                <a:ea typeface="+mn-ea"/>
                <a:cs typeface="+mn-cs"/>
              </a:rPr>
              <a:t> Even if your data is in a country that has laws you’re comfortable with, your data may be physically stored in a database along with data from other companies. This raises concerns about virus attacks or hackers trying to get at another company’s data.</a:t>
            </a:r>
          </a:p>
          <a:p>
            <a:r>
              <a:rPr lang="en-US" sz="1200" b="1" i="0" kern="1200" dirty="0" smtClean="0">
                <a:solidFill>
                  <a:schemeClr val="tx1"/>
                </a:solidFill>
                <a:latin typeface="+mn-lt"/>
                <a:ea typeface="+mn-ea"/>
                <a:cs typeface="+mn-cs"/>
              </a:rPr>
              <a:t>Secondary data use:</a:t>
            </a:r>
            <a:r>
              <a:rPr lang="en-US" sz="1200" b="0" i="0" kern="1200" dirty="0" smtClean="0">
                <a:solidFill>
                  <a:schemeClr val="tx1"/>
                </a:solidFill>
                <a:latin typeface="+mn-lt"/>
                <a:ea typeface="+mn-ea"/>
                <a:cs typeface="+mn-cs"/>
              </a:rPr>
              <a:t> In public cloud situations, your data or metadata may be vulnerable to alternative or secondary uses by the </a:t>
            </a:r>
            <a:r>
              <a:rPr lang="en-US" sz="1200" b="0" i="0" u="none" strike="noStrike" kern="1200" dirty="0" smtClean="0">
                <a:solidFill>
                  <a:schemeClr val="tx1"/>
                </a:solidFill>
                <a:latin typeface="+mn-lt"/>
                <a:ea typeface="+mn-ea"/>
                <a:cs typeface="+mn-cs"/>
                <a:hlinkClick r:id="rId3"/>
              </a:rPr>
              <a:t>cloud</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service</a:t>
            </a:r>
            <a:r>
              <a:rPr lang="en-US" sz="1200" b="0" i="0" kern="1200" dirty="0" smtClean="0">
                <a:solidFill>
                  <a:schemeClr val="tx1"/>
                </a:solidFill>
                <a:latin typeface="+mn-lt"/>
                <a:ea typeface="+mn-ea"/>
                <a:cs typeface="+mn-cs"/>
              </a:rPr>
              <a:t> provider.</a:t>
            </a:r>
          </a:p>
          <a:p>
            <a:pPr lvl="1"/>
            <a:r>
              <a:rPr lang="en-US" sz="1200" b="0" i="0" kern="1200" dirty="0" smtClean="0">
                <a:solidFill>
                  <a:schemeClr val="tx1"/>
                </a:solidFill>
                <a:latin typeface="+mn-lt"/>
                <a:ea typeface="+mn-ea"/>
                <a:cs typeface="+mn-cs"/>
              </a:rPr>
              <a:t>Without proper controls or </a:t>
            </a:r>
            <a:r>
              <a:rPr lang="en-US" sz="1200" b="0" i="0" u="none" strike="noStrike" kern="1200" dirty="0" smtClean="0">
                <a:solidFill>
                  <a:schemeClr val="tx1"/>
                </a:solidFill>
                <a:latin typeface="+mn-lt"/>
                <a:ea typeface="+mn-ea"/>
                <a:cs typeface="+mn-cs"/>
                <a:hlinkClick r:id="rId3"/>
              </a:rPr>
              <a:t>service</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level</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3"/>
              </a:rPr>
              <a:t>agreements</a:t>
            </a:r>
            <a:r>
              <a:rPr lang="en-US" sz="1200" b="0" i="0" kern="1200" dirty="0" smtClean="0">
                <a:solidFill>
                  <a:schemeClr val="tx1"/>
                </a:solidFill>
                <a:latin typeface="+mn-lt"/>
                <a:ea typeface="+mn-ea"/>
                <a:cs typeface="+mn-cs"/>
              </a:rPr>
              <a:t>, your data may be used for marketing purposes (and merged with data from other organizations for these alternative uses). The recent uproar about </a:t>
            </a:r>
            <a:r>
              <a:rPr lang="en-US" sz="1200" b="0" i="0" kern="1200" dirty="0" err="1" smtClean="0">
                <a:solidFill>
                  <a:schemeClr val="tx1"/>
                </a:solidFill>
                <a:latin typeface="+mn-lt"/>
                <a:ea typeface="+mn-ea"/>
                <a:cs typeface="+mn-cs"/>
              </a:rPr>
              <a:t>Facebook</a:t>
            </a:r>
            <a:r>
              <a:rPr lang="en-US" sz="1200" b="0" i="0" kern="1200" dirty="0" smtClean="0">
                <a:solidFill>
                  <a:schemeClr val="tx1"/>
                </a:solidFill>
                <a:latin typeface="+mn-lt"/>
                <a:ea typeface="+mn-ea"/>
                <a:cs typeface="+mn-cs"/>
              </a:rPr>
              <a:t> mining data from its network is an example.</a:t>
            </a:r>
          </a:p>
          <a:p>
            <a:pPr lvl="1"/>
            <a:r>
              <a:rPr lang="en-US" sz="1200" b="0" i="0" kern="1200" dirty="0" smtClean="0">
                <a:solidFill>
                  <a:schemeClr val="tx1"/>
                </a:solidFill>
                <a:latin typeface="+mn-lt"/>
                <a:ea typeface="+mn-ea"/>
                <a:cs typeface="+mn-cs"/>
              </a:rPr>
              <a:t>The service provider may own any metadata it has created to help manage your data, lessening your ability to maintain control over your data.</a:t>
            </a:r>
          </a:p>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Information Overload is when you are trying to deal with more information than you are able to process to make sensible decisions. The result is either that you either </a:t>
            </a:r>
            <a:r>
              <a:rPr lang="en-US" sz="1200" b="1" i="0" kern="1200" dirty="0" smtClean="0">
                <a:solidFill>
                  <a:schemeClr val="tx1"/>
                </a:solidFill>
                <a:latin typeface="+mn-lt"/>
                <a:ea typeface="+mn-ea"/>
                <a:cs typeface="+mn-cs"/>
              </a:rPr>
              <a:t>delay making decisions</a:t>
            </a:r>
            <a:r>
              <a:rPr lang="en-US" sz="1200" b="0" i="0" kern="1200" dirty="0" smtClean="0">
                <a:solidFill>
                  <a:schemeClr val="tx1"/>
                </a:solidFill>
                <a:latin typeface="+mn-lt"/>
                <a:ea typeface="+mn-ea"/>
                <a:cs typeface="+mn-cs"/>
              </a:rPr>
              <a:t>, or that you make the </a:t>
            </a:r>
            <a:r>
              <a:rPr lang="en-US" sz="1200" b="1" i="0" kern="1200" dirty="0" smtClean="0">
                <a:solidFill>
                  <a:schemeClr val="tx1"/>
                </a:solidFill>
                <a:latin typeface="+mn-lt"/>
                <a:ea typeface="+mn-ea"/>
                <a:cs typeface="+mn-cs"/>
              </a:rPr>
              <a:t>wrong decisions</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917C9C-05ED-4A3C-A745-3D319A493E19}"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FD1D3C-D593-40C6-882B-06FE5D39CE2C}" type="datetime1">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687CF-3477-4569-85C5-399CC08EC50E}" type="datetime1">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87039B-4303-43E5-8F06-AB2E64FFB0E6}" type="datetime1">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C9661D-811A-4963-BA89-9ED164E99A23}" type="datetime1">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997E6-898C-49C8-9E0A-A8574F59D31A}" type="datetime1">
              <a:rPr lang="en-US" smtClean="0"/>
              <a:t>8/8/2014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71B84C-2662-4F88-B137-C2041F18DC63}" type="datetime1">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B65754-664B-435C-A9D1-EF6784EDE384}" type="datetime1">
              <a:rPr lang="en-US" smtClean="0"/>
              <a:t>8/8/2014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B8B0A8-4454-44AF-9327-E6D62F8B9EB9}" type="datetime1">
              <a:rPr lang="en-US" smtClean="0"/>
              <a:t>8/8/2014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7806A-B74A-40B3-9E05-30CDC54B5606}" type="datetime1">
              <a:rPr lang="en-US" smtClean="0"/>
              <a:t>8/8/2014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91B59-BE53-4931-AD34-EC7E53C16A4B}" type="datetime1">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02070-DD8D-4463-90EF-B2AF48D2D962}" type="datetime1">
              <a:rPr lang="en-US" smtClean="0"/>
              <a:t>8/8/2014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638BC-C3B2-4B4B-9381-A35BD83C5A24}" type="datetime1">
              <a:rPr lang="en-US" smtClean="0"/>
              <a:t>8/8/2014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Scalable and Emerging Information System Techniques</a:t>
            </a:r>
            <a:endParaRPr lang="en-US" dirty="0"/>
          </a:p>
        </p:txBody>
      </p:sp>
      <p:sp>
        <p:nvSpPr>
          <p:cNvPr id="3" name="Subtitle 2"/>
          <p:cNvSpPr>
            <a:spLocks noGrp="1"/>
          </p:cNvSpPr>
          <p:nvPr>
            <p:ph type="subTitle" idx="1"/>
          </p:nvPr>
        </p:nvSpPr>
        <p:spPr/>
        <p:txBody>
          <a:bodyPr/>
          <a:lstStyle/>
          <a:p>
            <a:r>
              <a:rPr lang="en-US" dirty="0" smtClean="0"/>
              <a:t>Chapter-8</a:t>
            </a:r>
          </a:p>
          <a:p>
            <a:r>
              <a:rPr lang="en-US" dirty="0" smtClean="0"/>
              <a:t>KEC, </a:t>
            </a:r>
            <a:r>
              <a:rPr lang="en-US" dirty="0" err="1" smtClean="0"/>
              <a:t>Dhapakhel</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3" name="Content Placeholder 2"/>
          <p:cNvSpPr>
            <a:spLocks noGrp="1"/>
          </p:cNvSpPr>
          <p:nvPr>
            <p:ph idx="1"/>
          </p:nvPr>
        </p:nvSpPr>
        <p:spPr/>
        <p:txBody>
          <a:bodyPr>
            <a:normAutofit/>
          </a:bodyPr>
          <a:lstStyle/>
          <a:p>
            <a:r>
              <a:rPr lang="en-US" dirty="0" err="1" smtClean="0"/>
              <a:t>MapReduce</a:t>
            </a:r>
            <a:r>
              <a:rPr lang="en-US" dirty="0" smtClean="0"/>
              <a:t> is a software framework that allows developers to write programs that process massive amounts of unstructured data in parallel across a distributed cluster of processors or stand-alone computers. </a:t>
            </a:r>
          </a:p>
          <a:p>
            <a:r>
              <a:rPr lang="en-US" dirty="0" smtClean="0"/>
              <a:t>It was developed at Google for indexing Web pages and replaced their original indexing algorithms and heuristics in 2004.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MapReduce</a:t>
            </a:r>
            <a:r>
              <a:rPr lang="en-US" dirty="0" smtClean="0"/>
              <a:t> and </a:t>
            </a:r>
            <a:r>
              <a:rPr lang="en-US" dirty="0" err="1" smtClean="0"/>
              <a:t>Hadoop</a:t>
            </a:r>
            <a:r>
              <a:rPr lang="en-US" dirty="0" smtClean="0"/>
              <a:t> Systems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err="1" smtClean="0"/>
              <a:t>MapReduce</a:t>
            </a:r>
            <a:r>
              <a:rPr lang="en-US" dirty="0" smtClean="0"/>
              <a:t> is the heart of </a:t>
            </a:r>
            <a:r>
              <a:rPr lang="en-US" dirty="0" err="1" smtClean="0"/>
              <a:t>Hadoop</a:t>
            </a:r>
            <a:r>
              <a:rPr lang="en-US" dirty="0" smtClean="0"/>
              <a:t>. </a:t>
            </a:r>
          </a:p>
          <a:p>
            <a:pPr algn="just"/>
            <a:r>
              <a:rPr lang="en-US" dirty="0" err="1" smtClean="0"/>
              <a:t>MapReduce</a:t>
            </a:r>
            <a:r>
              <a:rPr lang="en-US" dirty="0" smtClean="0"/>
              <a:t> allows data to be distributed across a large cluster, and can distribute out tasks across the data set to work on pieces of it independently, and in parallel. </a:t>
            </a:r>
          </a:p>
          <a:p>
            <a:pPr algn="just"/>
            <a:r>
              <a:rPr lang="en-US" dirty="0" smtClean="0"/>
              <a:t>This allows big data to be processed in relatively little time.</a:t>
            </a:r>
          </a:p>
          <a:p>
            <a:pPr algn="just"/>
            <a:r>
              <a:rPr lang="en-US" dirty="0" smtClean="0"/>
              <a:t>Apache has produced an open source </a:t>
            </a:r>
            <a:r>
              <a:rPr lang="en-US" dirty="0" err="1" smtClean="0"/>
              <a:t>MapReduce</a:t>
            </a:r>
            <a:r>
              <a:rPr lang="en-US" dirty="0" smtClean="0"/>
              <a:t> platform called </a:t>
            </a:r>
            <a:r>
              <a:rPr lang="en-US" b="1" dirty="0" err="1" smtClean="0"/>
              <a:t>Hadoop</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Framework </a:t>
            </a:r>
            <a:r>
              <a:rPr lang="en-US" dirty="0" smtClean="0"/>
              <a:t>is divided into two parts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Map</a:t>
            </a:r>
            <a:r>
              <a:rPr lang="en-US" dirty="0" smtClean="0"/>
              <a:t>, a function that parcels out work to different nodes in the distributed cluster.</a:t>
            </a:r>
          </a:p>
          <a:p>
            <a:pPr algn="just"/>
            <a:r>
              <a:rPr lang="en-US" b="1" dirty="0" smtClean="0"/>
              <a:t>Reduce</a:t>
            </a:r>
            <a:r>
              <a:rPr lang="en-US" dirty="0" smtClean="0"/>
              <a:t>, another function that collates the work and resolves the results into a single value.</a:t>
            </a:r>
          </a:p>
          <a:p>
            <a:pPr algn="just"/>
            <a:r>
              <a:rPr lang="en-US" dirty="0" smtClean="0"/>
              <a:t>The </a:t>
            </a:r>
            <a:r>
              <a:rPr lang="en-US" dirty="0" err="1" smtClean="0"/>
              <a:t>MapReduce</a:t>
            </a:r>
            <a:r>
              <a:rPr lang="en-US" dirty="0" smtClean="0"/>
              <a:t> framework is fault-tolerant because each node in the cluster is expected to report back periodically with completed work and status updates. If a node remains silent for longer than the expected interval, a master node makes note and re-assigns the work to other nodes.</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MapReduce</a:t>
            </a:r>
            <a:r>
              <a:rPr lang="en-US" dirty="0" smtClean="0"/>
              <a:t> Interaction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990600"/>
            <a:ext cx="7772400" cy="2257425"/>
          </a:xfrm>
          <a:prstGeom prst="rect">
            <a:avLst/>
          </a:prstGeom>
          <a:noFill/>
          <a:ln w="9525">
            <a:noFill/>
            <a:miter lim="800000"/>
            <a:headEnd/>
            <a:tailEnd/>
          </a:ln>
          <a:effectLst/>
        </p:spPr>
      </p:pic>
      <p:sp>
        <p:nvSpPr>
          <p:cNvPr id="5" name="Rectangle 4"/>
          <p:cNvSpPr/>
          <p:nvPr/>
        </p:nvSpPr>
        <p:spPr>
          <a:xfrm>
            <a:off x="762000" y="3441680"/>
            <a:ext cx="7772400" cy="3785652"/>
          </a:xfrm>
          <a:prstGeom prst="rect">
            <a:avLst/>
          </a:prstGeom>
        </p:spPr>
        <p:txBody>
          <a:bodyPr wrap="square">
            <a:spAutoFit/>
          </a:bodyPr>
          <a:lstStyle/>
          <a:p>
            <a:r>
              <a:rPr lang="en-US" sz="2400" dirty="0" smtClean="0"/>
              <a:t>Map functions create a user-defined “index” from source data</a:t>
            </a:r>
          </a:p>
          <a:p>
            <a:r>
              <a:rPr lang="en-US" sz="2400" dirty="0" smtClean="0"/>
              <a:t>• Reduce functions compute grouped aggregates based on index</a:t>
            </a:r>
          </a:p>
          <a:p>
            <a:r>
              <a:rPr lang="en-US" sz="2400" dirty="0" smtClean="0"/>
              <a:t>• Flexible </a:t>
            </a:r>
            <a:r>
              <a:rPr lang="en-US" sz="2400" dirty="0" smtClean="0"/>
              <a:t>framework</a:t>
            </a:r>
          </a:p>
          <a:p>
            <a:pPr lvl="1">
              <a:buFont typeface="Arial" pitchFamily="34" charset="0"/>
              <a:buChar char="•"/>
            </a:pPr>
            <a:r>
              <a:rPr lang="en-US" sz="2400" dirty="0" smtClean="0"/>
              <a:t>users </a:t>
            </a:r>
            <a:r>
              <a:rPr lang="en-US" sz="2400" dirty="0" smtClean="0"/>
              <a:t>can cast raw original data in any model that </a:t>
            </a:r>
            <a:r>
              <a:rPr lang="en-US" sz="2400" dirty="0" smtClean="0"/>
              <a:t>they need</a:t>
            </a:r>
          </a:p>
          <a:p>
            <a:pPr lvl="1">
              <a:buFont typeface="Arial" pitchFamily="34" charset="0"/>
              <a:buChar char="•"/>
            </a:pPr>
            <a:r>
              <a:rPr lang="en-US" sz="2400" dirty="0" smtClean="0"/>
              <a:t>wide </a:t>
            </a:r>
            <a:r>
              <a:rPr lang="en-US" sz="2400" dirty="0" smtClean="0"/>
              <a:t>range of tasks can be expressed in this </a:t>
            </a:r>
            <a:r>
              <a:rPr lang="en-US" sz="2400" dirty="0" smtClean="0"/>
              <a:t>simple framework</a:t>
            </a:r>
            <a:endParaRPr lang="en-US" sz="2400" dirty="0" smtClean="0"/>
          </a:p>
          <a:p>
            <a:pPr>
              <a:buFont typeface="Arial" pitchFamily="34" charset="0"/>
              <a:buChar char="•"/>
            </a:pPr>
            <a:endParaRPr lang="en-US"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err="1" smtClean="0"/>
              <a:t>Hadoop</a:t>
            </a:r>
            <a:r>
              <a:rPr lang="en-US" dirty="0" smtClean="0"/>
              <a:t> System</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smtClean="0"/>
              <a:t>Developed by Apache as an open source distributed </a:t>
            </a:r>
            <a:r>
              <a:rPr lang="en-US" dirty="0" err="1" smtClean="0"/>
              <a:t>MapReduce</a:t>
            </a:r>
            <a:r>
              <a:rPr lang="en-US" dirty="0" smtClean="0"/>
              <a:t> platform, based off of Google's </a:t>
            </a:r>
            <a:r>
              <a:rPr lang="en-US" dirty="0" err="1" smtClean="0"/>
              <a:t>MapReduce</a:t>
            </a:r>
            <a:r>
              <a:rPr lang="en-US" dirty="0" smtClean="0"/>
              <a:t>.</a:t>
            </a:r>
          </a:p>
          <a:p>
            <a:pPr algn="just"/>
            <a:r>
              <a:rPr lang="en-US" dirty="0" smtClean="0"/>
              <a:t>Runs on a Java architecture framework that supports the processing of large data sets in a distributed computing environment. </a:t>
            </a:r>
          </a:p>
          <a:p>
            <a:pPr algn="just"/>
            <a:r>
              <a:rPr lang="en-US" dirty="0" err="1" smtClean="0"/>
              <a:t>Hadoop</a:t>
            </a:r>
            <a:r>
              <a:rPr lang="en-US" dirty="0" smtClean="0"/>
              <a:t> allows businesses to process large amounts of data quickly by distributing the work across several nodes.</a:t>
            </a:r>
          </a:p>
          <a:p>
            <a:pPr algn="just"/>
            <a:r>
              <a:rPr lang="en-US" dirty="0" smtClean="0"/>
              <a:t>Good for Big data sets and on large cluster.</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Hadoop</a:t>
            </a:r>
            <a:r>
              <a:rPr lang="en-US" dirty="0" smtClean="0"/>
              <a:t> - A Key Business Tool</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err="1" smtClean="0"/>
              <a:t>Hadoop</a:t>
            </a:r>
            <a:r>
              <a:rPr lang="en-US" dirty="0" smtClean="0"/>
              <a:t> System is used by Large Content-Distribution Companies, such as...</a:t>
            </a:r>
          </a:p>
          <a:p>
            <a:pPr>
              <a:buNone/>
            </a:pPr>
            <a:r>
              <a:rPr lang="en-US" dirty="0" smtClean="0"/>
              <a:t>Yahoo</a:t>
            </a:r>
          </a:p>
          <a:p>
            <a:r>
              <a:rPr lang="en-US" dirty="0" err="1" smtClean="0"/>
              <a:t>Hadoop</a:t>
            </a:r>
            <a:r>
              <a:rPr lang="en-US" dirty="0" smtClean="0"/>
              <a:t> is used for many of their tasks, and over 25,000 computers are running </a:t>
            </a:r>
            <a:r>
              <a:rPr lang="en-US" dirty="0" err="1" smtClean="0"/>
              <a:t>Hadoop</a:t>
            </a:r>
            <a:r>
              <a:rPr lang="en-US" dirty="0" smtClean="0"/>
              <a:t>. </a:t>
            </a:r>
          </a:p>
          <a:p>
            <a:pPr>
              <a:buNone/>
            </a:pPr>
            <a:r>
              <a:rPr lang="en-US" dirty="0" smtClean="0"/>
              <a:t>Amazon</a:t>
            </a:r>
          </a:p>
          <a:p>
            <a:r>
              <a:rPr lang="en-US" dirty="0" err="1" smtClean="0"/>
              <a:t>Hadoop</a:t>
            </a:r>
            <a:r>
              <a:rPr lang="en-US" dirty="0" smtClean="0"/>
              <a:t> is good for Amazon, they have lots of product data, as well as user-generated content to index, and make searchable. </a:t>
            </a:r>
          </a:p>
          <a:p>
            <a:pPr>
              <a:buNone/>
            </a:pPr>
            <a:r>
              <a:rPr lang="en-US" dirty="0" smtClean="0"/>
              <a:t>New York Times</a:t>
            </a:r>
          </a:p>
          <a:p>
            <a:r>
              <a:rPr lang="en-US" dirty="0" err="1" smtClean="0"/>
              <a:t>Hadoop</a:t>
            </a:r>
            <a:r>
              <a:rPr lang="en-US" dirty="0" smtClean="0"/>
              <a:t> is used to perform large-scale image conversions of </a:t>
            </a:r>
            <a:r>
              <a:rPr lang="fr-FR" dirty="0" smtClean="0"/>
              <a:t>public </a:t>
            </a:r>
            <a:r>
              <a:rPr lang="fr-FR" dirty="0" err="1" smtClean="0"/>
              <a:t>d</a:t>
            </a:r>
            <a:r>
              <a:rPr lang="fr-FR" dirty="0" err="1" smtClean="0"/>
              <a:t>omain</a:t>
            </a:r>
            <a:r>
              <a:rPr lang="fr-FR" dirty="0" smtClean="0"/>
              <a:t> </a:t>
            </a:r>
            <a:r>
              <a:rPr lang="fr-FR" dirty="0" smtClean="0"/>
              <a:t>articles.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Hadoop</a:t>
            </a:r>
            <a:r>
              <a:rPr lang="en-US" dirty="0" smtClean="0"/>
              <a:t> - A Key Business Tool</a:t>
            </a:r>
            <a:endParaRPr lang="en-US" dirty="0"/>
          </a:p>
        </p:txBody>
      </p:sp>
      <p:sp>
        <p:nvSpPr>
          <p:cNvPr id="3" name="Content Placeholder 2"/>
          <p:cNvSpPr>
            <a:spLocks noGrp="1"/>
          </p:cNvSpPr>
          <p:nvPr>
            <p:ph idx="1"/>
          </p:nvPr>
        </p:nvSpPr>
        <p:spPr>
          <a:xfrm>
            <a:off x="457200" y="1447800"/>
            <a:ext cx="8229600" cy="4678363"/>
          </a:xfrm>
        </p:spPr>
        <p:txBody>
          <a:bodyPr>
            <a:normAutofit fontScale="85000" lnSpcReduction="10000"/>
          </a:bodyPr>
          <a:lstStyle/>
          <a:p>
            <a:pPr>
              <a:buNone/>
            </a:pPr>
            <a:r>
              <a:rPr lang="en-US" dirty="0" smtClean="0"/>
              <a:t>Used by </a:t>
            </a:r>
            <a:r>
              <a:rPr lang="en-US" dirty="0" smtClean="0"/>
              <a:t>Non-Content-Distribution </a:t>
            </a:r>
            <a:r>
              <a:rPr lang="en-US" dirty="0" smtClean="0"/>
              <a:t>C</a:t>
            </a:r>
            <a:r>
              <a:rPr lang="en-US" dirty="0" smtClean="0"/>
              <a:t>ompanies</a:t>
            </a:r>
            <a:r>
              <a:rPr lang="en-US" dirty="0" smtClean="0"/>
              <a:t>, such as</a:t>
            </a:r>
          </a:p>
          <a:p>
            <a:r>
              <a:rPr lang="en-US" dirty="0" err="1" smtClean="0"/>
              <a:t>Facebook</a:t>
            </a:r>
            <a:endParaRPr lang="en-US" dirty="0" smtClean="0"/>
          </a:p>
          <a:p>
            <a:r>
              <a:rPr lang="en-US" dirty="0" smtClean="0"/>
              <a:t>eHarmony</a:t>
            </a:r>
          </a:p>
          <a:p>
            <a:pPr>
              <a:buNone/>
            </a:pPr>
            <a:r>
              <a:rPr lang="en-US" dirty="0" smtClean="0"/>
              <a:t>Other early adopters include anyone with big data:</a:t>
            </a:r>
          </a:p>
          <a:p>
            <a:r>
              <a:rPr lang="en-US" dirty="0" smtClean="0"/>
              <a:t>medical records</a:t>
            </a:r>
          </a:p>
          <a:p>
            <a:r>
              <a:rPr lang="en-US" dirty="0" smtClean="0"/>
              <a:t>tax records</a:t>
            </a:r>
          </a:p>
          <a:p>
            <a:r>
              <a:rPr lang="en-US" dirty="0" smtClean="0"/>
              <a:t>network traffic</a:t>
            </a:r>
          </a:p>
          <a:p>
            <a:r>
              <a:rPr lang="en-US" dirty="0" smtClean="0"/>
              <a:t>large quantities of data</a:t>
            </a:r>
          </a:p>
          <a:p>
            <a:pPr>
              <a:buNone/>
            </a:pPr>
            <a:r>
              <a:rPr lang="en-US" dirty="0" smtClean="0"/>
              <a:t>Wherever there is a lot of data, a </a:t>
            </a:r>
            <a:r>
              <a:rPr lang="en-US" dirty="0" err="1" smtClean="0"/>
              <a:t>Hadoop</a:t>
            </a:r>
            <a:r>
              <a:rPr lang="en-US" dirty="0" smtClean="0"/>
              <a:t> cluster can generally process it relatively quickly.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Data Management in the Cloud</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None/>
            </a:pPr>
            <a:r>
              <a:rPr lang="en-US" dirty="0" smtClean="0"/>
              <a:t>• Data management applications are potential candidates for </a:t>
            </a:r>
          </a:p>
          <a:p>
            <a:pPr>
              <a:buNone/>
            </a:pPr>
            <a:r>
              <a:rPr lang="en-US" dirty="0" smtClean="0"/>
              <a:t>deployment in the cloud</a:t>
            </a:r>
          </a:p>
          <a:p>
            <a:pPr>
              <a:buNone/>
            </a:pPr>
            <a:r>
              <a:rPr lang="en-US" dirty="0" smtClean="0"/>
              <a:t>– Industry: enterprise database system have significant up-front cost that includes both hardware and software costs</a:t>
            </a:r>
          </a:p>
          <a:p>
            <a:pPr>
              <a:buNone/>
            </a:pPr>
            <a:r>
              <a:rPr lang="en-US" dirty="0" smtClean="0"/>
              <a:t>– Academia: manage, process and share mass-produced data in the cloud</a:t>
            </a:r>
          </a:p>
          <a:p>
            <a:pPr>
              <a:buNone/>
            </a:pPr>
            <a:r>
              <a:rPr lang="en-US" dirty="0" smtClean="0"/>
              <a:t>• Many “Cloud Killer Apps” are in fact data-intensive</a:t>
            </a:r>
          </a:p>
          <a:p>
            <a:pPr>
              <a:buNone/>
            </a:pPr>
            <a:r>
              <a:rPr lang="en-US" dirty="0" smtClean="0"/>
              <a:t>– Batch Processing as with </a:t>
            </a:r>
            <a:r>
              <a:rPr lang="en-US" dirty="0" err="1" smtClean="0"/>
              <a:t>MapReduce</a:t>
            </a:r>
            <a:endParaRPr lang="en-US" dirty="0" smtClean="0"/>
          </a:p>
          <a:p>
            <a:pPr>
              <a:buNone/>
            </a:pPr>
            <a:r>
              <a:rPr lang="en-US" dirty="0" smtClean="0"/>
              <a:t>– Online Transaction Processing (OLTP) as in automated business applications</a:t>
            </a:r>
          </a:p>
          <a:p>
            <a:pPr>
              <a:buNone/>
            </a:pPr>
            <a:r>
              <a:rPr lang="en-US" dirty="0" smtClean="0"/>
              <a:t>– Offline Analytical Processing (OLAP) as in data mining or machine learning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Data Management in the cloud</a:t>
            </a:r>
            <a:endParaRPr lang="en-US" dirty="0"/>
          </a:p>
        </p:txBody>
      </p:sp>
      <p:sp>
        <p:nvSpPr>
          <p:cNvPr id="3" name="Content Placeholder 2"/>
          <p:cNvSpPr>
            <a:spLocks noGrp="1"/>
          </p:cNvSpPr>
          <p:nvPr>
            <p:ph idx="1"/>
          </p:nvPr>
        </p:nvSpPr>
        <p:spPr>
          <a:xfrm>
            <a:off x="381000" y="1295400"/>
            <a:ext cx="8458200" cy="5181600"/>
          </a:xfrm>
        </p:spPr>
        <p:txBody>
          <a:bodyPr>
            <a:normAutofit fontScale="92500" lnSpcReduction="20000"/>
          </a:bodyPr>
          <a:lstStyle/>
          <a:p>
            <a:pPr algn="just"/>
            <a:r>
              <a:rPr lang="en-US" dirty="0" smtClean="0"/>
              <a:t>A database system must implement for it to run well in the cloud, in potential database applications to consider for cloud deployment.</a:t>
            </a:r>
          </a:p>
          <a:p>
            <a:pPr algn="just"/>
            <a:r>
              <a:rPr lang="en-US" dirty="0" smtClean="0"/>
              <a:t>Data management applications are best suited for deployment on top of cloud computing infrastructure. </a:t>
            </a:r>
          </a:p>
          <a:p>
            <a:pPr algn="just"/>
            <a:r>
              <a:rPr lang="en-US" dirty="0" smtClean="0"/>
              <a:t>Data management is the proper management of a data resource for an </a:t>
            </a:r>
            <a:r>
              <a:rPr lang="en-US" dirty="0" smtClean="0"/>
              <a:t>organization.</a:t>
            </a:r>
            <a:r>
              <a:rPr lang="en-US" dirty="0" smtClean="0"/>
              <a:t> </a:t>
            </a:r>
            <a:r>
              <a:rPr lang="en-US" dirty="0" smtClean="0"/>
              <a:t>Data </a:t>
            </a:r>
            <a:r>
              <a:rPr lang="en-US" dirty="0" smtClean="0"/>
              <a:t>management consists of a set of theories, concepts, principles, and techniques for properly managing data.  </a:t>
            </a:r>
          </a:p>
          <a:p>
            <a:pPr algn="just"/>
            <a:r>
              <a:rPr lang="en-US" dirty="0" smtClean="0"/>
              <a:t>The primary objective is to support the business information as needs of the organization.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Data Management in Cloud </a:t>
            </a:r>
            <a:endParaRPr lang="en-US" dirty="0"/>
          </a:p>
        </p:txBody>
      </p:sp>
      <p:sp>
        <p:nvSpPr>
          <p:cNvPr id="3" name="Content Placeholder 2"/>
          <p:cNvSpPr>
            <a:spLocks noGrp="1"/>
          </p:cNvSpPr>
          <p:nvPr>
            <p:ph idx="1"/>
          </p:nvPr>
        </p:nvSpPr>
        <p:spPr>
          <a:xfrm>
            <a:off x="457200" y="1219200"/>
            <a:ext cx="8382000" cy="4906963"/>
          </a:xfrm>
        </p:spPr>
        <p:txBody>
          <a:bodyPr/>
          <a:lstStyle/>
          <a:p>
            <a:pPr algn="just">
              <a:buNone/>
            </a:pPr>
            <a:r>
              <a:rPr lang="en-US" dirty="0" smtClean="0"/>
              <a:t>There are three characteristics of a cloud computing environment.</a:t>
            </a:r>
          </a:p>
          <a:p>
            <a:pPr algn="just"/>
            <a:r>
              <a:rPr lang="en-US" dirty="0" smtClean="0"/>
              <a:t>Compute power is elastic, but only if workload is parallelizable.</a:t>
            </a:r>
          </a:p>
          <a:p>
            <a:r>
              <a:rPr lang="en-US" dirty="0" smtClean="0"/>
              <a:t>Data is stored at </a:t>
            </a:r>
            <a:r>
              <a:rPr lang="en-US" dirty="0" err="1" smtClean="0"/>
              <a:t>untrusted</a:t>
            </a:r>
            <a:r>
              <a:rPr lang="en-US" dirty="0" smtClean="0"/>
              <a:t> host.</a:t>
            </a:r>
          </a:p>
          <a:p>
            <a:r>
              <a:rPr lang="en-US" dirty="0" smtClean="0"/>
              <a:t>Data is replicated, often across large geographic distances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r>
              <a:rPr lang="en-US" dirty="0" smtClean="0"/>
              <a:t>Big Data applies to information that can’t be processed or analyzed using traditional processes or tools.</a:t>
            </a:r>
          </a:p>
          <a:p>
            <a:endParaRPr lang="en-US" dirty="0"/>
          </a:p>
        </p:txBody>
      </p:sp>
      <p:pic>
        <p:nvPicPr>
          <p:cNvPr id="1026" name="Picture 2" descr="D:\KEC\IS\Chapter 8\Bigdata.JPG"/>
          <p:cNvPicPr>
            <a:picLocks noChangeAspect="1" noChangeArrowheads="1"/>
          </p:cNvPicPr>
          <p:nvPr/>
        </p:nvPicPr>
        <p:blipFill>
          <a:blip r:embed="rId2"/>
          <a:srcRect/>
          <a:stretch>
            <a:fillRect/>
          </a:stretch>
        </p:blipFill>
        <p:spPr bwMode="auto">
          <a:xfrm>
            <a:off x="2057400" y="2971800"/>
            <a:ext cx="5638800" cy="34290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Retrieval</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b="1" dirty="0" smtClean="0"/>
              <a:t>Information retrieval</a:t>
            </a:r>
            <a:r>
              <a:rPr lang="en-US" dirty="0" smtClean="0"/>
              <a:t> is the activity of obtaining information resources relevant to an information need from a collection of information resources. </a:t>
            </a:r>
          </a:p>
          <a:p>
            <a:pPr algn="just"/>
            <a:r>
              <a:rPr lang="en-US" dirty="0" smtClean="0"/>
              <a:t>Searches can be based on metadata or on full-text indexing.</a:t>
            </a:r>
          </a:p>
          <a:p>
            <a:pPr algn="just"/>
            <a:r>
              <a:rPr lang="en-US" dirty="0" smtClean="0"/>
              <a:t>Automated information retrieval systems are used to reduce what has been called “information overload”.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Information Retrieval in the Cloud</a:t>
            </a:r>
            <a:endParaRPr lang="en-US" dirty="0"/>
          </a:p>
        </p:txBody>
      </p:sp>
      <p:sp>
        <p:nvSpPr>
          <p:cNvPr id="3" name="Content Placeholder 2"/>
          <p:cNvSpPr>
            <a:spLocks noGrp="1"/>
          </p:cNvSpPr>
          <p:nvPr>
            <p:ph idx="1"/>
          </p:nvPr>
        </p:nvSpPr>
        <p:spPr>
          <a:xfrm>
            <a:off x="457200" y="1143000"/>
            <a:ext cx="8382000" cy="4983163"/>
          </a:xfrm>
        </p:spPr>
        <p:txBody>
          <a:bodyPr>
            <a:normAutofit lnSpcReduction="10000"/>
          </a:bodyPr>
          <a:lstStyle/>
          <a:p>
            <a:r>
              <a:rPr lang="en-US" dirty="0" smtClean="0"/>
              <a:t>IR user seeks actively information, pulling at it, by means of querying or browsing. </a:t>
            </a:r>
          </a:p>
          <a:p>
            <a:r>
              <a:rPr lang="en-US" dirty="0" smtClean="0"/>
              <a:t>In tag querying, user enters one or more tags in the search box to obtain an ordered list of resources which were in relation with these tags.</a:t>
            </a:r>
          </a:p>
          <a:p>
            <a:r>
              <a:rPr lang="en-US" dirty="0" smtClean="0"/>
              <a:t>When a user is scanning this list, the system also provide a list of related tags (i.e. tags with a high degree of co-occurrence with the original tag), allowing hypertext Browsing.</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Retrieval System</a:t>
            </a:r>
            <a:endParaRPr lang="en-US" dirty="0"/>
          </a:p>
        </p:txBody>
      </p:sp>
      <p:sp>
        <p:nvSpPr>
          <p:cNvPr id="3" name="Content Placeholder 2"/>
          <p:cNvSpPr>
            <a:spLocks noGrp="1"/>
          </p:cNvSpPr>
          <p:nvPr>
            <p:ph idx="1"/>
          </p:nvPr>
        </p:nvSpPr>
        <p:spPr>
          <a:xfrm>
            <a:off x="304800" y="1371600"/>
            <a:ext cx="8382000" cy="5105400"/>
          </a:xfrm>
        </p:spPr>
        <p:txBody>
          <a:bodyPr>
            <a:normAutofit/>
          </a:bodyPr>
          <a:lstStyle/>
          <a:p>
            <a:pPr lvl="1">
              <a:buFont typeface="Arial" pitchFamily="34" charset="0"/>
              <a:buChar char="•"/>
            </a:pPr>
            <a:r>
              <a:rPr lang="en-US" dirty="0" smtClean="0"/>
              <a:t>Typically it refers to the automatic (rather than manual) retrieval of documents</a:t>
            </a:r>
          </a:p>
          <a:p>
            <a:pPr lvl="2"/>
            <a:r>
              <a:rPr lang="en-US" dirty="0" smtClean="0"/>
              <a:t>Information Retrieval System (IRS)</a:t>
            </a:r>
            <a:endParaRPr lang="en-US" sz="2800" dirty="0" smtClean="0"/>
          </a:p>
          <a:p>
            <a:pPr>
              <a:lnSpc>
                <a:spcPct val="90000"/>
              </a:lnSpc>
            </a:pPr>
            <a:r>
              <a:rPr lang="en-US" sz="2800" dirty="0" smtClean="0"/>
              <a:t>Information Retrieval is a research-driven theoretical and experimental discipline</a:t>
            </a:r>
          </a:p>
          <a:p>
            <a:pPr lvl="1">
              <a:lnSpc>
                <a:spcPct val="90000"/>
              </a:lnSpc>
            </a:pPr>
            <a:r>
              <a:rPr lang="en-US" sz="2000" dirty="0" smtClean="0"/>
              <a:t>The focus is on different aspects of the information–seeking process, depending on the researcher’s background or interest:</a:t>
            </a:r>
          </a:p>
          <a:p>
            <a:pPr lvl="2">
              <a:lnSpc>
                <a:spcPct val="90000"/>
              </a:lnSpc>
            </a:pPr>
            <a:r>
              <a:rPr lang="en-US" sz="2000" dirty="0" smtClean="0"/>
              <a:t>Computer scientist – fast and accurate search engine</a:t>
            </a:r>
          </a:p>
          <a:p>
            <a:pPr lvl="2">
              <a:lnSpc>
                <a:spcPct val="90000"/>
              </a:lnSpc>
            </a:pPr>
            <a:r>
              <a:rPr lang="en-US" sz="2000" dirty="0" smtClean="0"/>
              <a:t>Librarian – organization and indexing of information</a:t>
            </a:r>
          </a:p>
          <a:p>
            <a:pPr lvl="2">
              <a:lnSpc>
                <a:spcPct val="90000"/>
              </a:lnSpc>
            </a:pPr>
            <a:r>
              <a:rPr lang="en-US" sz="2000" dirty="0" smtClean="0"/>
              <a:t>Cognitive scientist – the process in the searcher’s mind</a:t>
            </a:r>
          </a:p>
          <a:p>
            <a:pPr lvl="2">
              <a:lnSpc>
                <a:spcPct val="90000"/>
              </a:lnSpc>
            </a:pPr>
            <a:r>
              <a:rPr lang="en-US" sz="2000" dirty="0" smtClean="0"/>
              <a:t>Philosopher – Is this really relevant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28600"/>
            <a:ext cx="7772400" cy="1143000"/>
          </a:xfrm>
        </p:spPr>
        <p:txBody>
          <a:bodyPr/>
          <a:lstStyle/>
          <a:p>
            <a:r>
              <a:rPr lang="en-US" dirty="0"/>
              <a:t>The stages of IR</a:t>
            </a:r>
          </a:p>
        </p:txBody>
      </p:sp>
      <p:sp>
        <p:nvSpPr>
          <p:cNvPr id="18435" name="AutoShape 3"/>
          <p:cNvSpPr>
            <a:spLocks noChangeArrowheads="1"/>
          </p:cNvSpPr>
          <p:nvPr/>
        </p:nvSpPr>
        <p:spPr bwMode="auto">
          <a:xfrm>
            <a:off x="4191000" y="2514600"/>
            <a:ext cx="3124200" cy="2438400"/>
          </a:xfrm>
          <a:prstGeom prst="triangle">
            <a:avLst>
              <a:gd name="adj" fmla="val 50000"/>
            </a:avLst>
          </a:prstGeom>
          <a:solidFill>
            <a:srgbClr val="66FFCC"/>
          </a:solidFill>
          <a:ln w="9525">
            <a:solidFill>
              <a:schemeClr val="tx1"/>
            </a:solidFill>
            <a:miter lim="800000"/>
            <a:headEnd/>
            <a:tailEnd/>
          </a:ln>
          <a:effectLst/>
        </p:spPr>
        <p:txBody>
          <a:bodyPr wrap="none" anchor="ctr"/>
          <a:lstStyle/>
          <a:p>
            <a:pPr algn="ctr"/>
            <a:r>
              <a:rPr lang="en-US"/>
              <a:t>Indexed</a:t>
            </a:r>
          </a:p>
          <a:p>
            <a:pPr algn="ctr"/>
            <a:r>
              <a:rPr lang="en-US"/>
              <a:t>and structured</a:t>
            </a:r>
          </a:p>
          <a:p>
            <a:pPr algn="ctr"/>
            <a:r>
              <a:rPr lang="en-US"/>
              <a:t>information</a:t>
            </a:r>
          </a:p>
        </p:txBody>
      </p:sp>
      <p:sp>
        <p:nvSpPr>
          <p:cNvPr id="18436" name="Freeform 4"/>
          <p:cNvSpPr>
            <a:spLocks/>
          </p:cNvSpPr>
          <p:nvPr/>
        </p:nvSpPr>
        <p:spPr bwMode="auto">
          <a:xfrm>
            <a:off x="1676400" y="1752600"/>
            <a:ext cx="1981200" cy="2933700"/>
          </a:xfrm>
          <a:custGeom>
            <a:avLst/>
            <a:gdLst/>
            <a:ahLst/>
            <a:cxnLst>
              <a:cxn ang="0">
                <a:pos x="368" y="304"/>
              </a:cxn>
              <a:cxn ang="0">
                <a:pos x="1136" y="160"/>
              </a:cxn>
              <a:cxn ang="0">
                <a:pos x="1040" y="1264"/>
              </a:cxn>
              <a:cxn ang="0">
                <a:pos x="752" y="1792"/>
              </a:cxn>
              <a:cxn ang="0">
                <a:pos x="176" y="1600"/>
              </a:cxn>
              <a:cxn ang="0">
                <a:pos x="32" y="832"/>
              </a:cxn>
              <a:cxn ang="0">
                <a:pos x="368" y="304"/>
              </a:cxn>
            </a:cxnLst>
            <a:rect l="0" t="0" r="r" b="b"/>
            <a:pathLst>
              <a:path w="1248" h="1848">
                <a:moveTo>
                  <a:pt x="368" y="304"/>
                </a:moveTo>
                <a:cubicBezTo>
                  <a:pt x="552" y="192"/>
                  <a:pt x="1024" y="0"/>
                  <a:pt x="1136" y="160"/>
                </a:cubicBezTo>
                <a:cubicBezTo>
                  <a:pt x="1248" y="320"/>
                  <a:pt x="1104" y="992"/>
                  <a:pt x="1040" y="1264"/>
                </a:cubicBezTo>
                <a:cubicBezTo>
                  <a:pt x="976" y="1536"/>
                  <a:pt x="896" y="1736"/>
                  <a:pt x="752" y="1792"/>
                </a:cubicBezTo>
                <a:cubicBezTo>
                  <a:pt x="608" y="1848"/>
                  <a:pt x="296" y="1760"/>
                  <a:pt x="176" y="1600"/>
                </a:cubicBezTo>
                <a:cubicBezTo>
                  <a:pt x="56" y="1440"/>
                  <a:pt x="0" y="1048"/>
                  <a:pt x="32" y="832"/>
                </a:cubicBezTo>
                <a:cubicBezTo>
                  <a:pt x="64" y="616"/>
                  <a:pt x="184" y="416"/>
                  <a:pt x="368" y="304"/>
                </a:cubicBezTo>
                <a:close/>
              </a:path>
            </a:pathLst>
          </a:custGeom>
          <a:solidFill>
            <a:srgbClr val="66FFCC"/>
          </a:solidFill>
          <a:ln w="9525">
            <a:solidFill>
              <a:schemeClr val="tx1"/>
            </a:solidFill>
            <a:round/>
            <a:headEnd/>
            <a:tailEnd/>
          </a:ln>
          <a:effectLst/>
        </p:spPr>
        <p:txBody>
          <a:bodyPr/>
          <a:lstStyle/>
          <a:p>
            <a:endParaRPr lang="en-US"/>
          </a:p>
        </p:txBody>
      </p:sp>
      <p:sp>
        <p:nvSpPr>
          <p:cNvPr id="18437" name="Text Box 5"/>
          <p:cNvSpPr txBox="1">
            <a:spLocks noChangeArrowheads="1"/>
          </p:cNvSpPr>
          <p:nvPr/>
        </p:nvSpPr>
        <p:spPr bwMode="auto">
          <a:xfrm>
            <a:off x="1752600" y="2895600"/>
            <a:ext cx="1638300" cy="457200"/>
          </a:xfrm>
          <a:prstGeom prst="rect">
            <a:avLst/>
          </a:prstGeom>
          <a:noFill/>
          <a:ln w="9525">
            <a:noFill/>
            <a:miter lim="800000"/>
            <a:headEnd/>
            <a:tailEnd/>
          </a:ln>
          <a:effectLst/>
        </p:spPr>
        <p:txBody>
          <a:bodyPr wrap="none">
            <a:spAutoFit/>
          </a:bodyPr>
          <a:lstStyle/>
          <a:p>
            <a:r>
              <a:rPr lang="en-US"/>
              <a:t>Information</a:t>
            </a:r>
          </a:p>
        </p:txBody>
      </p:sp>
      <p:sp>
        <p:nvSpPr>
          <p:cNvPr id="18438" name="AutoShape 6"/>
          <p:cNvSpPr>
            <a:spLocks noChangeArrowheads="1"/>
          </p:cNvSpPr>
          <p:nvPr/>
        </p:nvSpPr>
        <p:spPr bwMode="auto">
          <a:xfrm rot="1568468">
            <a:off x="914400" y="1524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39" name="AutoShape 7"/>
          <p:cNvSpPr>
            <a:spLocks noChangeArrowheads="1"/>
          </p:cNvSpPr>
          <p:nvPr/>
        </p:nvSpPr>
        <p:spPr bwMode="auto">
          <a:xfrm rot="1046879">
            <a:off x="228600" y="23622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0" name="AutoShape 8"/>
          <p:cNvSpPr>
            <a:spLocks noChangeArrowheads="1"/>
          </p:cNvSpPr>
          <p:nvPr/>
        </p:nvSpPr>
        <p:spPr bwMode="auto">
          <a:xfrm rot="-1139231">
            <a:off x="304800" y="3810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1" name="AutoShape 9"/>
          <p:cNvSpPr>
            <a:spLocks noChangeArrowheads="1"/>
          </p:cNvSpPr>
          <p:nvPr/>
        </p:nvSpPr>
        <p:spPr bwMode="auto">
          <a:xfrm rot="-2358715">
            <a:off x="838200" y="4953000"/>
            <a:ext cx="1371600" cy="152400"/>
          </a:xfrm>
          <a:prstGeom prst="rightArrow">
            <a:avLst>
              <a:gd name="adj1" fmla="val 50000"/>
              <a:gd name="adj2" fmla="val 2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442" name="AutoShape 10"/>
          <p:cNvSpPr>
            <a:spLocks noChangeArrowheads="1"/>
          </p:cNvSpPr>
          <p:nvPr/>
        </p:nvSpPr>
        <p:spPr bwMode="auto">
          <a:xfrm>
            <a:off x="3505200" y="3733800"/>
            <a:ext cx="1066800" cy="457200"/>
          </a:xfrm>
          <a:prstGeom prst="notchedRightArrow">
            <a:avLst>
              <a:gd name="adj1" fmla="val 50000"/>
              <a:gd name="adj2" fmla="val 58333"/>
            </a:avLst>
          </a:prstGeom>
          <a:solidFill>
            <a:schemeClr val="accent1"/>
          </a:solidFill>
          <a:ln w="9525">
            <a:solidFill>
              <a:schemeClr val="tx1"/>
            </a:solidFill>
            <a:miter lim="800000"/>
            <a:headEnd/>
            <a:tailEnd/>
          </a:ln>
          <a:effectLst/>
        </p:spPr>
        <p:txBody>
          <a:bodyPr wrap="none" anchor="ctr"/>
          <a:lstStyle/>
          <a:p>
            <a:endParaRPr lang="en-US"/>
          </a:p>
        </p:txBody>
      </p:sp>
      <p:sp>
        <p:nvSpPr>
          <p:cNvPr id="18443" name="AutoShape 11"/>
          <p:cNvSpPr>
            <a:spLocks noChangeArrowheads="1"/>
          </p:cNvSpPr>
          <p:nvPr/>
        </p:nvSpPr>
        <p:spPr bwMode="auto">
          <a:xfrm rot="-1311805">
            <a:off x="6477000" y="1981200"/>
            <a:ext cx="1905000" cy="152400"/>
          </a:xfrm>
          <a:prstGeom prst="leftArrow">
            <a:avLst>
              <a:gd name="adj1" fmla="val 50000"/>
              <a:gd name="adj2" fmla="val 312500"/>
            </a:avLst>
          </a:prstGeom>
          <a:solidFill>
            <a:schemeClr val="accent1"/>
          </a:solidFill>
          <a:ln w="9525">
            <a:solidFill>
              <a:schemeClr val="tx1"/>
            </a:solidFill>
            <a:miter lim="800000"/>
            <a:headEnd/>
            <a:tailEnd/>
          </a:ln>
          <a:effectLst/>
        </p:spPr>
        <p:txBody>
          <a:bodyPr wrap="none" anchor="ctr"/>
          <a:lstStyle/>
          <a:p>
            <a:endParaRPr lang="en-US"/>
          </a:p>
        </p:txBody>
      </p:sp>
      <p:sp>
        <p:nvSpPr>
          <p:cNvPr id="18444" name="AutoShape 12"/>
          <p:cNvSpPr>
            <a:spLocks noChangeArrowheads="1"/>
          </p:cNvSpPr>
          <p:nvPr/>
        </p:nvSpPr>
        <p:spPr bwMode="auto">
          <a:xfrm rot="-997642">
            <a:off x="6781800" y="2667000"/>
            <a:ext cx="1905000" cy="152400"/>
          </a:xfrm>
          <a:prstGeom prst="leftArrow">
            <a:avLst>
              <a:gd name="adj1" fmla="val 50000"/>
              <a:gd name="adj2" fmla="val 312500"/>
            </a:avLst>
          </a:prstGeom>
          <a:solidFill>
            <a:schemeClr val="accent1"/>
          </a:solidFill>
          <a:ln w="9525">
            <a:solidFill>
              <a:schemeClr val="tx1"/>
            </a:solidFill>
            <a:miter lim="800000"/>
            <a:headEnd/>
            <a:tailEnd/>
          </a:ln>
          <a:effectLst/>
        </p:spPr>
        <p:txBody>
          <a:bodyPr wrap="none" anchor="ctr"/>
          <a:lstStyle/>
          <a:p>
            <a:endParaRPr lang="en-US"/>
          </a:p>
        </p:txBody>
      </p:sp>
      <p:sp>
        <p:nvSpPr>
          <p:cNvPr id="18445" name="AutoShape 13"/>
          <p:cNvSpPr>
            <a:spLocks noChangeArrowheads="1"/>
          </p:cNvSpPr>
          <p:nvPr/>
        </p:nvSpPr>
        <p:spPr bwMode="auto">
          <a:xfrm rot="-397446">
            <a:off x="7086600" y="3429000"/>
            <a:ext cx="1752600" cy="163513"/>
          </a:xfrm>
          <a:prstGeom prst="leftArrow">
            <a:avLst>
              <a:gd name="adj1" fmla="val 50000"/>
              <a:gd name="adj2" fmla="val 267960"/>
            </a:avLst>
          </a:prstGeom>
          <a:solidFill>
            <a:schemeClr val="accent1"/>
          </a:solidFill>
          <a:ln w="9525">
            <a:solidFill>
              <a:schemeClr val="tx1"/>
            </a:solidFill>
            <a:miter lim="800000"/>
            <a:headEnd/>
            <a:tailEnd/>
          </a:ln>
          <a:effectLst/>
        </p:spPr>
        <p:txBody>
          <a:bodyPr wrap="none" anchor="ctr"/>
          <a:lstStyle/>
          <a:p>
            <a:endParaRPr lang="en-US"/>
          </a:p>
        </p:txBody>
      </p:sp>
      <p:sp>
        <p:nvSpPr>
          <p:cNvPr id="18446" name="Text Box 14"/>
          <p:cNvSpPr txBox="1">
            <a:spLocks noChangeArrowheads="1"/>
          </p:cNvSpPr>
          <p:nvPr/>
        </p:nvSpPr>
        <p:spPr bwMode="auto">
          <a:xfrm>
            <a:off x="7467600" y="3886200"/>
            <a:ext cx="1350963" cy="1006475"/>
          </a:xfrm>
          <a:prstGeom prst="rect">
            <a:avLst/>
          </a:prstGeom>
          <a:noFill/>
          <a:ln w="9525">
            <a:noFill/>
            <a:miter lim="800000"/>
            <a:headEnd/>
            <a:tailEnd/>
          </a:ln>
          <a:effectLst/>
        </p:spPr>
        <p:txBody>
          <a:bodyPr wrap="none">
            <a:spAutoFit/>
          </a:bodyPr>
          <a:lstStyle/>
          <a:p>
            <a:r>
              <a:rPr lang="en-US" sz="2000"/>
              <a:t>Retrieval</a:t>
            </a:r>
          </a:p>
          <a:p>
            <a:pPr>
              <a:buFontTx/>
              <a:buChar char="•"/>
            </a:pPr>
            <a:r>
              <a:rPr lang="en-US" sz="2000"/>
              <a:t> Searching</a:t>
            </a:r>
          </a:p>
          <a:p>
            <a:pPr>
              <a:buFontTx/>
              <a:buChar char="•"/>
            </a:pPr>
            <a:r>
              <a:rPr lang="en-US" sz="2000"/>
              <a:t> Browsing</a:t>
            </a:r>
          </a:p>
        </p:txBody>
      </p:sp>
      <p:sp>
        <p:nvSpPr>
          <p:cNvPr id="18447" name="Text Box 15"/>
          <p:cNvSpPr txBox="1">
            <a:spLocks noChangeArrowheads="1"/>
          </p:cNvSpPr>
          <p:nvPr/>
        </p:nvSpPr>
        <p:spPr bwMode="auto">
          <a:xfrm>
            <a:off x="3505200" y="3048000"/>
            <a:ext cx="1268413" cy="701675"/>
          </a:xfrm>
          <a:prstGeom prst="rect">
            <a:avLst/>
          </a:prstGeom>
          <a:noFill/>
          <a:ln w="9525">
            <a:noFill/>
            <a:miter lim="800000"/>
            <a:headEnd/>
            <a:tailEnd/>
          </a:ln>
          <a:effectLst/>
        </p:spPr>
        <p:txBody>
          <a:bodyPr wrap="none">
            <a:spAutoFit/>
          </a:bodyPr>
          <a:lstStyle/>
          <a:p>
            <a:r>
              <a:rPr lang="en-US" sz="2000" dirty="0"/>
              <a:t>Indexing,</a:t>
            </a:r>
          </a:p>
          <a:p>
            <a:r>
              <a:rPr lang="en-US" sz="2000" dirty="0"/>
              <a:t>organizing</a:t>
            </a:r>
          </a:p>
        </p:txBody>
      </p:sp>
      <p:sp>
        <p:nvSpPr>
          <p:cNvPr id="18448" name="Text Box 16"/>
          <p:cNvSpPr txBox="1">
            <a:spLocks noChangeArrowheads="1"/>
          </p:cNvSpPr>
          <p:nvPr/>
        </p:nvSpPr>
        <p:spPr bwMode="auto">
          <a:xfrm>
            <a:off x="212725" y="2986088"/>
            <a:ext cx="1057275" cy="396875"/>
          </a:xfrm>
          <a:prstGeom prst="rect">
            <a:avLst/>
          </a:prstGeom>
          <a:noFill/>
          <a:ln w="9525">
            <a:noFill/>
            <a:miter lim="800000"/>
            <a:headEnd/>
            <a:tailEnd/>
          </a:ln>
          <a:effectLst/>
        </p:spPr>
        <p:txBody>
          <a:bodyPr wrap="none">
            <a:spAutoFit/>
          </a:bodyPr>
          <a:lstStyle/>
          <a:p>
            <a:r>
              <a:rPr lang="en-US" sz="2000"/>
              <a:t>Creation</a:t>
            </a:r>
          </a:p>
        </p:txBody>
      </p:sp>
      <p:sp>
        <p:nvSpPr>
          <p:cNvPr id="17" name="Slide Number Placeholder 16"/>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0"/>
            <a:ext cx="7772400" cy="1143000"/>
          </a:xfrm>
        </p:spPr>
        <p:txBody>
          <a:bodyPr/>
          <a:lstStyle/>
          <a:p>
            <a:r>
              <a:rPr lang="en-US"/>
              <a:t>The formalized IR process</a:t>
            </a:r>
          </a:p>
        </p:txBody>
      </p:sp>
      <p:sp>
        <p:nvSpPr>
          <p:cNvPr id="20483" name="Text Box 3"/>
          <p:cNvSpPr txBox="1">
            <a:spLocks noChangeArrowheads="1"/>
          </p:cNvSpPr>
          <p:nvPr/>
        </p:nvSpPr>
        <p:spPr bwMode="auto">
          <a:xfrm>
            <a:off x="457200" y="2590800"/>
            <a:ext cx="2743200" cy="369332"/>
          </a:xfrm>
          <a:prstGeom prst="rect">
            <a:avLst/>
          </a:prstGeom>
          <a:noFill/>
          <a:ln w="6350">
            <a:solidFill>
              <a:schemeClr val="tx1"/>
            </a:solidFill>
            <a:miter lim="800000"/>
            <a:headEnd/>
            <a:tailEnd/>
          </a:ln>
          <a:effectLst/>
        </p:spPr>
        <p:txBody>
          <a:bodyPr wrap="square">
            <a:spAutoFit/>
          </a:bodyPr>
          <a:lstStyle/>
          <a:p>
            <a:r>
              <a:rPr lang="en-US"/>
              <a:t>Collection of documents</a:t>
            </a:r>
          </a:p>
        </p:txBody>
      </p:sp>
      <p:sp>
        <p:nvSpPr>
          <p:cNvPr id="20484" name="Text Box 4"/>
          <p:cNvSpPr txBox="1">
            <a:spLocks noChangeArrowheads="1"/>
          </p:cNvSpPr>
          <p:nvPr/>
        </p:nvSpPr>
        <p:spPr bwMode="auto">
          <a:xfrm>
            <a:off x="1219200" y="1371600"/>
            <a:ext cx="1177181" cy="369332"/>
          </a:xfrm>
          <a:prstGeom prst="rect">
            <a:avLst/>
          </a:prstGeom>
          <a:noFill/>
          <a:ln w="9525">
            <a:solidFill>
              <a:schemeClr val="tx1"/>
            </a:solidFill>
            <a:miter lim="800000"/>
            <a:headEnd/>
            <a:tailEnd/>
          </a:ln>
          <a:effectLst/>
        </p:spPr>
        <p:txBody>
          <a:bodyPr wrap="none">
            <a:spAutoFit/>
          </a:bodyPr>
          <a:lstStyle/>
          <a:p>
            <a:pPr algn="ctr"/>
            <a:r>
              <a:rPr lang="en-US" dirty="0"/>
              <a:t>Real world</a:t>
            </a:r>
          </a:p>
        </p:txBody>
      </p:sp>
      <p:sp>
        <p:nvSpPr>
          <p:cNvPr id="20485" name="Text Box 5"/>
          <p:cNvSpPr txBox="1">
            <a:spLocks noChangeArrowheads="1"/>
          </p:cNvSpPr>
          <p:nvPr/>
        </p:nvSpPr>
        <p:spPr bwMode="auto">
          <a:xfrm>
            <a:off x="381000" y="3733800"/>
            <a:ext cx="2895600" cy="369332"/>
          </a:xfrm>
          <a:prstGeom prst="rect">
            <a:avLst/>
          </a:prstGeom>
          <a:solidFill>
            <a:srgbClr val="66FF99"/>
          </a:solidFill>
          <a:ln w="9525">
            <a:solidFill>
              <a:schemeClr val="tx1"/>
            </a:solidFill>
            <a:miter lim="800000"/>
            <a:headEnd/>
            <a:tailEnd/>
          </a:ln>
          <a:effectLst/>
        </p:spPr>
        <p:txBody>
          <a:bodyPr wrap="square">
            <a:spAutoFit/>
          </a:bodyPr>
          <a:lstStyle/>
          <a:p>
            <a:r>
              <a:rPr lang="en-US" dirty="0"/>
              <a:t>Document representations</a:t>
            </a:r>
          </a:p>
        </p:txBody>
      </p:sp>
      <p:sp>
        <p:nvSpPr>
          <p:cNvPr id="20486" name="Text Box 6"/>
          <p:cNvSpPr txBox="1">
            <a:spLocks noChangeArrowheads="1"/>
          </p:cNvSpPr>
          <p:nvPr/>
        </p:nvSpPr>
        <p:spPr bwMode="auto">
          <a:xfrm>
            <a:off x="5486400" y="3657600"/>
            <a:ext cx="955675" cy="466725"/>
          </a:xfrm>
          <a:prstGeom prst="rect">
            <a:avLst/>
          </a:prstGeom>
          <a:solidFill>
            <a:srgbClr val="66FF99"/>
          </a:solidFill>
          <a:ln w="9525">
            <a:solidFill>
              <a:schemeClr val="tx1"/>
            </a:solidFill>
            <a:miter lim="800000"/>
            <a:headEnd/>
            <a:tailEnd/>
          </a:ln>
          <a:effectLst/>
        </p:spPr>
        <p:txBody>
          <a:bodyPr wrap="none">
            <a:spAutoFit/>
          </a:bodyPr>
          <a:lstStyle/>
          <a:p>
            <a:r>
              <a:rPr lang="en-US"/>
              <a:t>Query</a:t>
            </a:r>
          </a:p>
        </p:txBody>
      </p:sp>
      <p:sp>
        <p:nvSpPr>
          <p:cNvPr id="20487" name="Text Box 7"/>
          <p:cNvSpPr txBox="1">
            <a:spLocks noChangeArrowheads="1"/>
          </p:cNvSpPr>
          <p:nvPr/>
        </p:nvSpPr>
        <p:spPr bwMode="auto">
          <a:xfrm>
            <a:off x="4953000" y="2514600"/>
            <a:ext cx="2298700" cy="466725"/>
          </a:xfrm>
          <a:prstGeom prst="rect">
            <a:avLst/>
          </a:prstGeom>
          <a:noFill/>
          <a:ln w="9525">
            <a:solidFill>
              <a:schemeClr val="tx1"/>
            </a:solidFill>
            <a:miter lim="800000"/>
            <a:headEnd/>
            <a:tailEnd/>
          </a:ln>
          <a:effectLst/>
        </p:spPr>
        <p:txBody>
          <a:bodyPr wrap="none">
            <a:spAutoFit/>
          </a:bodyPr>
          <a:lstStyle/>
          <a:p>
            <a:r>
              <a:rPr lang="en-US"/>
              <a:t>Information need</a:t>
            </a:r>
          </a:p>
        </p:txBody>
      </p:sp>
      <p:sp>
        <p:nvSpPr>
          <p:cNvPr id="20488" name="Text Box 8"/>
          <p:cNvSpPr txBox="1">
            <a:spLocks noChangeArrowheads="1"/>
          </p:cNvSpPr>
          <p:nvPr/>
        </p:nvSpPr>
        <p:spPr bwMode="auto">
          <a:xfrm>
            <a:off x="4114800" y="1371600"/>
            <a:ext cx="3975100" cy="466725"/>
          </a:xfrm>
          <a:prstGeom prst="rect">
            <a:avLst/>
          </a:prstGeom>
          <a:noFill/>
          <a:ln w="9525">
            <a:solidFill>
              <a:schemeClr val="tx1"/>
            </a:solidFill>
            <a:miter lim="800000"/>
            <a:headEnd/>
            <a:tailEnd/>
          </a:ln>
          <a:effectLst/>
        </p:spPr>
        <p:txBody>
          <a:bodyPr wrap="none">
            <a:spAutoFit/>
          </a:bodyPr>
          <a:lstStyle/>
          <a:p>
            <a:r>
              <a:rPr lang="en-US"/>
              <a:t>Anomalous state of knowledge</a:t>
            </a:r>
          </a:p>
        </p:txBody>
      </p:sp>
      <p:sp>
        <p:nvSpPr>
          <p:cNvPr id="20489" name="AutoShape 9"/>
          <p:cNvSpPr>
            <a:spLocks noChangeArrowheads="1"/>
          </p:cNvSpPr>
          <p:nvPr/>
        </p:nvSpPr>
        <p:spPr bwMode="auto">
          <a:xfrm>
            <a:off x="3048000" y="4724400"/>
            <a:ext cx="1981200" cy="457200"/>
          </a:xfrm>
          <a:prstGeom prst="roundRect">
            <a:avLst>
              <a:gd name="adj" fmla="val 16667"/>
            </a:avLst>
          </a:prstGeom>
          <a:solidFill>
            <a:srgbClr val="66FFCC"/>
          </a:solidFill>
          <a:ln w="9525">
            <a:solidFill>
              <a:schemeClr val="tx1"/>
            </a:solidFill>
            <a:round/>
            <a:headEnd/>
            <a:tailEnd/>
          </a:ln>
          <a:effectLst/>
        </p:spPr>
        <p:txBody>
          <a:bodyPr wrap="none" anchor="ctr"/>
          <a:lstStyle/>
          <a:p>
            <a:pPr algn="ctr"/>
            <a:r>
              <a:rPr lang="en-US"/>
              <a:t>Matching</a:t>
            </a:r>
          </a:p>
        </p:txBody>
      </p:sp>
      <p:sp>
        <p:nvSpPr>
          <p:cNvPr id="20490" name="Text Box 10"/>
          <p:cNvSpPr txBox="1">
            <a:spLocks noChangeArrowheads="1"/>
          </p:cNvSpPr>
          <p:nvPr/>
        </p:nvSpPr>
        <p:spPr bwMode="auto">
          <a:xfrm>
            <a:off x="3505200" y="5791200"/>
            <a:ext cx="1090613" cy="466725"/>
          </a:xfrm>
          <a:prstGeom prst="rect">
            <a:avLst/>
          </a:prstGeom>
          <a:noFill/>
          <a:ln w="9525">
            <a:solidFill>
              <a:schemeClr val="tx1"/>
            </a:solidFill>
            <a:miter lim="800000"/>
            <a:headEnd/>
            <a:tailEnd/>
          </a:ln>
          <a:effectLst/>
        </p:spPr>
        <p:txBody>
          <a:bodyPr wrap="none">
            <a:spAutoFit/>
          </a:bodyPr>
          <a:lstStyle/>
          <a:p>
            <a:r>
              <a:rPr lang="en-US"/>
              <a:t>Results</a:t>
            </a:r>
          </a:p>
        </p:txBody>
      </p:sp>
      <p:cxnSp>
        <p:nvCxnSpPr>
          <p:cNvPr id="20491" name="AutoShape 11"/>
          <p:cNvCxnSpPr>
            <a:cxnSpLocks noChangeShapeType="1"/>
            <a:stCxn id="20483" idx="2"/>
            <a:endCxn id="20485" idx="0"/>
          </p:cNvCxnSpPr>
          <p:nvPr/>
        </p:nvCxnSpPr>
        <p:spPr bwMode="auto">
          <a:xfrm rot="5400000">
            <a:off x="1441966" y="3346966"/>
            <a:ext cx="773668" cy="1588"/>
          </a:xfrm>
          <a:prstGeom prst="straightConnector1">
            <a:avLst/>
          </a:prstGeom>
          <a:noFill/>
          <a:ln w="9525">
            <a:solidFill>
              <a:schemeClr val="tx1"/>
            </a:solidFill>
            <a:round/>
            <a:headEnd/>
            <a:tailEnd type="triangle" w="med" len="med"/>
          </a:ln>
          <a:effectLst/>
        </p:spPr>
      </p:cxnSp>
      <p:cxnSp>
        <p:nvCxnSpPr>
          <p:cNvPr id="20492" name="AutoShape 12"/>
          <p:cNvCxnSpPr>
            <a:cxnSpLocks noChangeShapeType="1"/>
            <a:stCxn id="20487" idx="2"/>
            <a:endCxn id="20486" idx="0"/>
          </p:cNvCxnSpPr>
          <p:nvPr/>
        </p:nvCxnSpPr>
        <p:spPr bwMode="auto">
          <a:xfrm flipH="1">
            <a:off x="5964238" y="2981325"/>
            <a:ext cx="138112" cy="676275"/>
          </a:xfrm>
          <a:prstGeom prst="straightConnector1">
            <a:avLst/>
          </a:prstGeom>
          <a:noFill/>
          <a:ln w="9525">
            <a:solidFill>
              <a:schemeClr val="tx1"/>
            </a:solidFill>
            <a:round/>
            <a:headEnd/>
            <a:tailEnd type="triangle" w="med" len="med"/>
          </a:ln>
          <a:effectLst/>
        </p:spPr>
      </p:cxnSp>
      <p:cxnSp>
        <p:nvCxnSpPr>
          <p:cNvPr id="20493" name="AutoShape 13"/>
          <p:cNvCxnSpPr>
            <a:cxnSpLocks noChangeShapeType="1"/>
            <a:stCxn id="20484" idx="2"/>
            <a:endCxn id="20483" idx="0"/>
          </p:cNvCxnSpPr>
          <p:nvPr/>
        </p:nvCxnSpPr>
        <p:spPr bwMode="auto">
          <a:xfrm rot="16200000" flipH="1">
            <a:off x="1393361" y="2155361"/>
            <a:ext cx="849868" cy="21009"/>
          </a:xfrm>
          <a:prstGeom prst="straightConnector1">
            <a:avLst/>
          </a:prstGeom>
          <a:noFill/>
          <a:ln w="9525">
            <a:solidFill>
              <a:schemeClr val="tx1"/>
            </a:solidFill>
            <a:round/>
            <a:headEnd/>
            <a:tailEnd type="triangle" w="med" len="med"/>
          </a:ln>
          <a:effectLst/>
        </p:spPr>
      </p:cxnSp>
      <p:cxnSp>
        <p:nvCxnSpPr>
          <p:cNvPr id="20494" name="AutoShape 14"/>
          <p:cNvCxnSpPr>
            <a:cxnSpLocks noChangeShapeType="1"/>
            <a:stCxn id="20488" idx="2"/>
            <a:endCxn id="20487" idx="0"/>
          </p:cNvCxnSpPr>
          <p:nvPr/>
        </p:nvCxnSpPr>
        <p:spPr bwMode="auto">
          <a:xfrm>
            <a:off x="6102350" y="1838325"/>
            <a:ext cx="0" cy="676275"/>
          </a:xfrm>
          <a:prstGeom prst="straightConnector1">
            <a:avLst/>
          </a:prstGeom>
          <a:noFill/>
          <a:ln w="9525">
            <a:solidFill>
              <a:schemeClr val="tx1"/>
            </a:solidFill>
            <a:round/>
            <a:headEnd/>
            <a:tailEnd type="triangle" w="med" len="med"/>
          </a:ln>
          <a:effectLst/>
        </p:spPr>
      </p:cxnSp>
      <p:cxnSp>
        <p:nvCxnSpPr>
          <p:cNvPr id="20495" name="AutoShape 15"/>
          <p:cNvCxnSpPr>
            <a:cxnSpLocks noChangeShapeType="1"/>
            <a:stCxn id="20485" idx="2"/>
            <a:endCxn id="20489" idx="1"/>
          </p:cNvCxnSpPr>
          <p:nvPr/>
        </p:nvCxnSpPr>
        <p:spPr bwMode="auto">
          <a:xfrm rot="16200000" flipH="1">
            <a:off x="2013466" y="3918466"/>
            <a:ext cx="849868" cy="1219200"/>
          </a:xfrm>
          <a:prstGeom prst="straightConnector1">
            <a:avLst/>
          </a:prstGeom>
          <a:noFill/>
          <a:ln w="9525">
            <a:solidFill>
              <a:schemeClr val="tx1"/>
            </a:solidFill>
            <a:round/>
            <a:headEnd/>
            <a:tailEnd type="triangle" w="med" len="med"/>
          </a:ln>
          <a:effectLst/>
        </p:spPr>
      </p:cxnSp>
      <p:cxnSp>
        <p:nvCxnSpPr>
          <p:cNvPr id="20496" name="AutoShape 16"/>
          <p:cNvCxnSpPr>
            <a:cxnSpLocks noChangeShapeType="1"/>
            <a:stCxn id="20486" idx="2"/>
            <a:endCxn id="20489" idx="3"/>
          </p:cNvCxnSpPr>
          <p:nvPr/>
        </p:nvCxnSpPr>
        <p:spPr bwMode="auto">
          <a:xfrm flipH="1">
            <a:off x="5029200" y="4124325"/>
            <a:ext cx="935038" cy="828675"/>
          </a:xfrm>
          <a:prstGeom prst="straightConnector1">
            <a:avLst/>
          </a:prstGeom>
          <a:noFill/>
          <a:ln w="9525">
            <a:solidFill>
              <a:schemeClr val="tx1"/>
            </a:solidFill>
            <a:round/>
            <a:headEnd/>
            <a:tailEnd type="triangle" w="med" len="med"/>
          </a:ln>
          <a:effectLst/>
        </p:spPr>
      </p:cxnSp>
      <p:cxnSp>
        <p:nvCxnSpPr>
          <p:cNvPr id="20497" name="AutoShape 17"/>
          <p:cNvCxnSpPr>
            <a:cxnSpLocks noChangeShapeType="1"/>
            <a:stCxn id="20489" idx="2"/>
            <a:endCxn id="20490" idx="0"/>
          </p:cNvCxnSpPr>
          <p:nvPr/>
        </p:nvCxnSpPr>
        <p:spPr bwMode="auto">
          <a:xfrm>
            <a:off x="4038600" y="5181600"/>
            <a:ext cx="12700" cy="609600"/>
          </a:xfrm>
          <a:prstGeom prst="straightConnector1">
            <a:avLst/>
          </a:prstGeom>
          <a:noFill/>
          <a:ln w="9525">
            <a:solidFill>
              <a:schemeClr val="tx1"/>
            </a:solidFill>
            <a:round/>
            <a:headEnd/>
            <a:tailEnd type="triangle" w="med" len="med"/>
          </a:ln>
          <a:effectLst/>
        </p:spPr>
      </p:cxnSp>
      <p:sp>
        <p:nvSpPr>
          <p:cNvPr id="20498" name="Freeform 18"/>
          <p:cNvSpPr>
            <a:spLocks/>
          </p:cNvSpPr>
          <p:nvPr/>
        </p:nvSpPr>
        <p:spPr bwMode="auto">
          <a:xfrm>
            <a:off x="4572000" y="1600200"/>
            <a:ext cx="4114800" cy="4419600"/>
          </a:xfrm>
          <a:custGeom>
            <a:avLst/>
            <a:gdLst/>
            <a:ahLst/>
            <a:cxnLst>
              <a:cxn ang="0">
                <a:pos x="0" y="2784"/>
              </a:cxn>
              <a:cxn ang="0">
                <a:pos x="2592" y="2784"/>
              </a:cxn>
              <a:cxn ang="0">
                <a:pos x="2592" y="0"/>
              </a:cxn>
              <a:cxn ang="0">
                <a:pos x="2208" y="0"/>
              </a:cxn>
            </a:cxnLst>
            <a:rect l="0" t="0" r="r" b="b"/>
            <a:pathLst>
              <a:path w="2592" h="2784">
                <a:moveTo>
                  <a:pt x="0" y="2784"/>
                </a:moveTo>
                <a:lnTo>
                  <a:pt x="2592" y="2784"/>
                </a:lnTo>
                <a:lnTo>
                  <a:pt x="2592" y="0"/>
                </a:lnTo>
                <a:lnTo>
                  <a:pt x="2208" y="0"/>
                </a:lnTo>
              </a:path>
            </a:pathLst>
          </a:custGeom>
          <a:noFill/>
          <a:ln w="9525">
            <a:solidFill>
              <a:schemeClr val="tx1"/>
            </a:solidFill>
            <a:round/>
            <a:headEnd type="none" w="med" len="med"/>
            <a:tailEnd type="arrow" w="med" len="med"/>
          </a:ln>
          <a:effectLst/>
        </p:spPr>
        <p:txBody>
          <a:bodyPr/>
          <a:lstStyle/>
          <a:p>
            <a:endParaRPr lang="en-US"/>
          </a:p>
        </p:txBody>
      </p:sp>
      <p:sp>
        <p:nvSpPr>
          <p:cNvPr id="20499" name="Line 19"/>
          <p:cNvSpPr>
            <a:spLocks noChangeShapeType="1"/>
          </p:cNvSpPr>
          <p:nvPr/>
        </p:nvSpPr>
        <p:spPr bwMode="auto">
          <a:xfrm flipH="1">
            <a:off x="6477000" y="3886200"/>
            <a:ext cx="2209800" cy="0"/>
          </a:xfrm>
          <a:prstGeom prst="line">
            <a:avLst/>
          </a:prstGeom>
          <a:noFill/>
          <a:ln w="9525">
            <a:solidFill>
              <a:schemeClr val="tx1"/>
            </a:solidFill>
            <a:round/>
            <a:headEnd/>
            <a:tailEnd type="triangle" w="med" len="med"/>
          </a:ln>
          <a:effectLst/>
        </p:spPr>
        <p:txBody>
          <a:bodyPr/>
          <a:lstStyle/>
          <a:p>
            <a:endParaRPr lang="en-US"/>
          </a:p>
        </p:txBody>
      </p:sp>
      <p:sp>
        <p:nvSpPr>
          <p:cNvPr id="20" name="Slide Number Placeholder 19"/>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5AB43AF9-5F6A-4D02-AD39-84766275EBFC}" type="slidenum">
              <a:rPr lang="en-AU"/>
              <a:pPr/>
              <a:t>25</a:t>
            </a:fld>
            <a:endParaRPr lang="en-AU"/>
          </a:p>
        </p:txBody>
      </p:sp>
      <p:sp>
        <p:nvSpPr>
          <p:cNvPr id="27651" name="Rectangle 3"/>
          <p:cNvSpPr>
            <a:spLocks noGrp="1" noChangeArrowheads="1"/>
          </p:cNvSpPr>
          <p:nvPr>
            <p:ph type="body" idx="1"/>
          </p:nvPr>
        </p:nvSpPr>
        <p:spPr>
          <a:xfrm>
            <a:off x="685800" y="1371600"/>
            <a:ext cx="7772400" cy="5105400"/>
          </a:xfrm>
        </p:spPr>
        <p:txBody>
          <a:bodyPr/>
          <a:lstStyle/>
          <a:p>
            <a:pPr eaLnBrk="1" hangingPunct="1">
              <a:lnSpc>
                <a:spcPct val="80000"/>
              </a:lnSpc>
            </a:pPr>
            <a:r>
              <a:rPr lang="en-US" sz="2400" dirty="0" smtClean="0"/>
              <a:t>Function words do not bear useful information for IR</a:t>
            </a:r>
          </a:p>
          <a:p>
            <a:pPr eaLnBrk="1" hangingPunct="1">
              <a:lnSpc>
                <a:spcPct val="80000"/>
              </a:lnSpc>
              <a:buFont typeface="Wingdings" pitchFamily="2" charset="2"/>
              <a:buNone/>
            </a:pPr>
            <a:r>
              <a:rPr lang="en-US" sz="2400" dirty="0" smtClean="0"/>
              <a:t>		of, in, about, with, I, although, …</a:t>
            </a:r>
          </a:p>
          <a:p>
            <a:pPr eaLnBrk="1" hangingPunct="1">
              <a:lnSpc>
                <a:spcPct val="80000"/>
              </a:lnSpc>
            </a:pPr>
            <a:r>
              <a:rPr lang="en-US" sz="2400" dirty="0" err="1" smtClean="0"/>
              <a:t>Stoplist</a:t>
            </a:r>
            <a:r>
              <a:rPr lang="en-US" sz="2400" dirty="0" smtClean="0"/>
              <a:t>: contain </a:t>
            </a:r>
            <a:r>
              <a:rPr lang="en-US" sz="2400" dirty="0" err="1" smtClean="0"/>
              <a:t>Stopwords</a:t>
            </a:r>
            <a:r>
              <a:rPr lang="en-US" sz="2400" dirty="0" smtClean="0"/>
              <a:t>, not to be used as index</a:t>
            </a:r>
          </a:p>
          <a:p>
            <a:pPr lvl="1" eaLnBrk="1" hangingPunct="1">
              <a:lnSpc>
                <a:spcPct val="80000"/>
              </a:lnSpc>
            </a:pPr>
            <a:r>
              <a:rPr lang="en-US" sz="2000" dirty="0" smtClean="0"/>
              <a:t>Prepositions</a:t>
            </a:r>
          </a:p>
          <a:p>
            <a:pPr lvl="1" eaLnBrk="1" hangingPunct="1">
              <a:lnSpc>
                <a:spcPct val="80000"/>
              </a:lnSpc>
            </a:pPr>
            <a:r>
              <a:rPr lang="en-US" sz="2000" dirty="0" smtClean="0"/>
              <a:t>Articles</a:t>
            </a:r>
          </a:p>
          <a:p>
            <a:pPr lvl="1" eaLnBrk="1" hangingPunct="1">
              <a:lnSpc>
                <a:spcPct val="80000"/>
              </a:lnSpc>
            </a:pPr>
            <a:r>
              <a:rPr lang="en-US" sz="2000" dirty="0" smtClean="0"/>
              <a:t>Pronouns</a:t>
            </a:r>
          </a:p>
          <a:p>
            <a:pPr lvl="1" eaLnBrk="1" hangingPunct="1">
              <a:lnSpc>
                <a:spcPct val="80000"/>
              </a:lnSpc>
            </a:pPr>
            <a:r>
              <a:rPr lang="en-US" sz="2000" dirty="0" smtClean="0"/>
              <a:t>Some adverbs and adjectives</a:t>
            </a:r>
          </a:p>
          <a:p>
            <a:pPr lvl="1" eaLnBrk="1" hangingPunct="1">
              <a:lnSpc>
                <a:spcPct val="80000"/>
              </a:lnSpc>
            </a:pPr>
            <a:r>
              <a:rPr lang="en-US" sz="2000" dirty="0" smtClean="0"/>
              <a:t>Some frequent words (e.g. document)</a:t>
            </a:r>
          </a:p>
          <a:p>
            <a:pPr eaLnBrk="1" hangingPunct="1">
              <a:lnSpc>
                <a:spcPct val="80000"/>
              </a:lnSpc>
            </a:pPr>
            <a:endParaRPr lang="en-US" sz="2400" dirty="0" smtClean="0"/>
          </a:p>
          <a:p>
            <a:pPr eaLnBrk="1" hangingPunct="1">
              <a:lnSpc>
                <a:spcPct val="80000"/>
              </a:lnSpc>
            </a:pPr>
            <a:r>
              <a:rPr lang="en-US" sz="2400" dirty="0" smtClean="0"/>
              <a:t>The removal of </a:t>
            </a:r>
            <a:r>
              <a:rPr lang="en-US" sz="2400" dirty="0" err="1" smtClean="0"/>
              <a:t>stopwords</a:t>
            </a:r>
            <a:r>
              <a:rPr lang="en-US" sz="2400" dirty="0" smtClean="0"/>
              <a:t> usually improves IR effectiveness</a:t>
            </a:r>
          </a:p>
          <a:p>
            <a:pPr eaLnBrk="1" hangingPunct="1">
              <a:lnSpc>
                <a:spcPct val="80000"/>
              </a:lnSpc>
            </a:pPr>
            <a:r>
              <a:rPr lang="en-US" sz="2400" dirty="0" smtClean="0"/>
              <a:t>A few “standard” </a:t>
            </a:r>
            <a:r>
              <a:rPr lang="en-US" sz="2400" dirty="0" err="1" smtClean="0"/>
              <a:t>stoplists</a:t>
            </a:r>
            <a:r>
              <a:rPr lang="en-US" sz="2400" dirty="0" smtClean="0"/>
              <a:t> are commonly used.</a:t>
            </a:r>
          </a:p>
        </p:txBody>
      </p:sp>
      <p:sp>
        <p:nvSpPr>
          <p:cNvPr id="27652" name="Rectangle 6"/>
          <p:cNvSpPr>
            <a:spLocks noGrp="1" noChangeArrowheads="1"/>
          </p:cNvSpPr>
          <p:nvPr>
            <p:ph type="title"/>
          </p:nvPr>
        </p:nvSpPr>
        <p:spPr>
          <a:xfrm>
            <a:off x="762000" y="0"/>
            <a:ext cx="7793038" cy="1462088"/>
          </a:xfrm>
          <a:noFill/>
        </p:spPr>
        <p:txBody>
          <a:bodyPr/>
          <a:lstStyle/>
          <a:p>
            <a:pPr eaLnBrk="1" hangingPunct="1"/>
            <a:r>
              <a:rPr lang="en-US" dirty="0" err="1" smtClean="0"/>
              <a:t>Stopwords</a:t>
            </a:r>
            <a:r>
              <a:rPr lang="en-US" dirty="0" smtClean="0"/>
              <a:t> / </a:t>
            </a:r>
            <a:r>
              <a:rPr lang="en-US" dirty="0" err="1" smtClean="0"/>
              <a:t>Stoplist</a:t>
            </a:r>
            <a:endParaRPr lang="en-AU"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6E298D06-285F-4BA1-8E1F-740811009C71}" type="slidenum">
              <a:rPr lang="en-AU"/>
              <a:pPr/>
              <a:t>26</a:t>
            </a:fld>
            <a:endParaRPr lang="en-AU"/>
          </a:p>
        </p:txBody>
      </p:sp>
      <p:sp>
        <p:nvSpPr>
          <p:cNvPr id="28675" name="Rectangle 2"/>
          <p:cNvSpPr>
            <a:spLocks noGrp="1" noChangeArrowheads="1"/>
          </p:cNvSpPr>
          <p:nvPr>
            <p:ph type="title"/>
          </p:nvPr>
        </p:nvSpPr>
        <p:spPr>
          <a:xfrm>
            <a:off x="457200" y="0"/>
            <a:ext cx="8229600" cy="1143000"/>
          </a:xfrm>
        </p:spPr>
        <p:txBody>
          <a:bodyPr/>
          <a:lstStyle/>
          <a:p>
            <a:pPr eaLnBrk="1" hangingPunct="1"/>
            <a:r>
              <a:rPr lang="en-AU" dirty="0" smtClean="0"/>
              <a:t>Stemming</a:t>
            </a:r>
          </a:p>
        </p:txBody>
      </p:sp>
      <p:sp>
        <p:nvSpPr>
          <p:cNvPr id="28676" name="Rectangle 3"/>
          <p:cNvSpPr>
            <a:spLocks noGrp="1" noChangeArrowheads="1"/>
          </p:cNvSpPr>
          <p:nvPr>
            <p:ph type="body" idx="1"/>
          </p:nvPr>
        </p:nvSpPr>
        <p:spPr>
          <a:xfrm>
            <a:off x="381000" y="1524000"/>
            <a:ext cx="8583613" cy="4876799"/>
          </a:xfrm>
        </p:spPr>
        <p:txBody>
          <a:bodyPr>
            <a:normAutofit/>
          </a:bodyPr>
          <a:lstStyle/>
          <a:p>
            <a:pPr eaLnBrk="1" hangingPunct="1">
              <a:lnSpc>
                <a:spcPct val="90000"/>
              </a:lnSpc>
            </a:pPr>
            <a:r>
              <a:rPr lang="en-US" sz="2800" dirty="0" smtClean="0"/>
              <a:t>Reason: </a:t>
            </a:r>
          </a:p>
          <a:p>
            <a:pPr lvl="1" eaLnBrk="1" hangingPunct="1">
              <a:lnSpc>
                <a:spcPct val="90000"/>
              </a:lnSpc>
            </a:pPr>
            <a:r>
              <a:rPr lang="en-US" sz="2400" dirty="0" smtClean="0"/>
              <a:t>Different word forms may bear similar meaning (e.g. search, searching): create a “standard” representation for them</a:t>
            </a:r>
          </a:p>
          <a:p>
            <a:pPr eaLnBrk="1" hangingPunct="1">
              <a:lnSpc>
                <a:spcPct val="90000"/>
              </a:lnSpc>
            </a:pPr>
            <a:r>
              <a:rPr lang="en-US" sz="2800" dirty="0" smtClean="0"/>
              <a:t>Stemming: </a:t>
            </a:r>
          </a:p>
          <a:p>
            <a:pPr lvl="1" eaLnBrk="1" hangingPunct="1">
              <a:lnSpc>
                <a:spcPct val="90000"/>
              </a:lnSpc>
            </a:pPr>
            <a:r>
              <a:rPr lang="en-US" sz="2400" dirty="0" smtClean="0"/>
              <a:t>Removing some endings of word</a:t>
            </a:r>
            <a:r>
              <a:rPr lang="en-US" dirty="0" smtClean="0"/>
              <a:t> </a:t>
            </a:r>
            <a:r>
              <a:rPr lang="en-US" sz="2000" dirty="0" smtClean="0"/>
              <a:t>	</a:t>
            </a:r>
          </a:p>
          <a:p>
            <a:pPr lvl="1" eaLnBrk="1" hangingPunct="1">
              <a:lnSpc>
                <a:spcPct val="90000"/>
              </a:lnSpc>
              <a:buFont typeface="Wingdings" pitchFamily="2" charset="2"/>
              <a:buNone/>
            </a:pPr>
            <a:r>
              <a:rPr lang="en-US" sz="2000" dirty="0" smtClean="0"/>
              <a:t>	</a:t>
            </a:r>
            <a:r>
              <a:rPr lang="en-US" sz="2000" dirty="0" smtClean="0">
                <a:sym typeface="Symbol" pitchFamily="18" charset="2"/>
              </a:rPr>
              <a:t>	computer</a:t>
            </a:r>
          </a:p>
          <a:p>
            <a:pPr lvl="1" eaLnBrk="1" hangingPunct="1">
              <a:lnSpc>
                <a:spcPct val="90000"/>
              </a:lnSpc>
              <a:buFont typeface="Wingdings" pitchFamily="2" charset="2"/>
              <a:buNone/>
            </a:pPr>
            <a:r>
              <a:rPr lang="en-US" sz="2000" dirty="0" smtClean="0">
                <a:sym typeface="Symbol" pitchFamily="18" charset="2"/>
              </a:rPr>
              <a:t>		compute </a:t>
            </a:r>
          </a:p>
          <a:p>
            <a:pPr lvl="1" eaLnBrk="1" hangingPunct="1">
              <a:lnSpc>
                <a:spcPct val="90000"/>
              </a:lnSpc>
              <a:buFont typeface="Wingdings" pitchFamily="2" charset="2"/>
              <a:buNone/>
            </a:pPr>
            <a:r>
              <a:rPr lang="en-US" sz="2000" dirty="0" smtClean="0">
                <a:sym typeface="Symbol" pitchFamily="18" charset="2"/>
              </a:rPr>
              <a:t>		computes</a:t>
            </a:r>
          </a:p>
          <a:p>
            <a:pPr lvl="1" eaLnBrk="1" hangingPunct="1">
              <a:lnSpc>
                <a:spcPct val="90000"/>
              </a:lnSpc>
              <a:buFont typeface="Wingdings" pitchFamily="2" charset="2"/>
              <a:buNone/>
            </a:pPr>
            <a:r>
              <a:rPr lang="en-US" sz="2000" dirty="0" smtClean="0">
                <a:sym typeface="Symbol" pitchFamily="18" charset="2"/>
              </a:rPr>
              <a:t>		computing</a:t>
            </a:r>
          </a:p>
          <a:p>
            <a:pPr lvl="1" eaLnBrk="1" hangingPunct="1">
              <a:lnSpc>
                <a:spcPct val="90000"/>
              </a:lnSpc>
              <a:buFont typeface="Wingdings" pitchFamily="2" charset="2"/>
              <a:buNone/>
            </a:pPr>
            <a:r>
              <a:rPr lang="en-US" sz="2000" dirty="0" smtClean="0">
                <a:sym typeface="Symbol" pitchFamily="18" charset="2"/>
              </a:rPr>
              <a:t>		computed</a:t>
            </a:r>
          </a:p>
          <a:p>
            <a:pPr lvl="1" eaLnBrk="1" hangingPunct="1">
              <a:lnSpc>
                <a:spcPct val="90000"/>
              </a:lnSpc>
              <a:buFont typeface="Wingdings" pitchFamily="2" charset="2"/>
              <a:buNone/>
            </a:pPr>
            <a:r>
              <a:rPr lang="en-US" sz="2000" dirty="0" smtClean="0">
                <a:sym typeface="Symbol" pitchFamily="18" charset="2"/>
              </a:rPr>
              <a:t>		computation</a:t>
            </a:r>
          </a:p>
        </p:txBody>
      </p:sp>
      <p:sp>
        <p:nvSpPr>
          <p:cNvPr id="28677" name="Text Box 5"/>
          <p:cNvSpPr txBox="1">
            <a:spLocks noChangeArrowheads="1"/>
          </p:cNvSpPr>
          <p:nvPr/>
        </p:nvSpPr>
        <p:spPr bwMode="auto">
          <a:xfrm>
            <a:off x="4419600" y="4953000"/>
            <a:ext cx="1049337" cy="366712"/>
          </a:xfrm>
          <a:prstGeom prst="rect">
            <a:avLst/>
          </a:prstGeom>
          <a:noFill/>
          <a:ln w="9525">
            <a:noFill/>
            <a:miter lim="800000"/>
            <a:headEnd/>
            <a:tailEnd/>
          </a:ln>
        </p:spPr>
        <p:txBody>
          <a:bodyPr wrap="none">
            <a:spAutoFit/>
          </a:bodyPr>
          <a:lstStyle/>
          <a:p>
            <a:r>
              <a:rPr lang="en-AU" b="1" dirty="0" err="1"/>
              <a:t>comput</a:t>
            </a:r>
            <a:endParaRPr lang="en-AU" b="1" dirty="0"/>
          </a:p>
        </p:txBody>
      </p:sp>
      <p:sp>
        <p:nvSpPr>
          <p:cNvPr id="28678" name="AutoShape 6"/>
          <p:cNvSpPr>
            <a:spLocks/>
          </p:cNvSpPr>
          <p:nvPr/>
        </p:nvSpPr>
        <p:spPr bwMode="auto">
          <a:xfrm>
            <a:off x="3886200" y="4267200"/>
            <a:ext cx="287338" cy="1728787"/>
          </a:xfrm>
          <a:prstGeom prst="rightBrace">
            <a:avLst>
              <a:gd name="adj1" fmla="val 50138"/>
              <a:gd name="adj2" fmla="val 50000"/>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 in Cloud Setup</a:t>
            </a:r>
            <a:endParaRPr lang="en-US" dirty="0"/>
          </a:p>
        </p:txBody>
      </p:sp>
      <p:sp>
        <p:nvSpPr>
          <p:cNvPr id="3" name="Content Placeholder 2"/>
          <p:cNvSpPr>
            <a:spLocks noGrp="1"/>
          </p:cNvSpPr>
          <p:nvPr>
            <p:ph idx="1"/>
          </p:nvPr>
        </p:nvSpPr>
        <p:spPr>
          <a:xfrm>
            <a:off x="457200" y="1600200"/>
            <a:ext cx="8229600" cy="4800600"/>
          </a:xfrm>
        </p:spPr>
        <p:txBody>
          <a:bodyPr/>
          <a:lstStyle/>
          <a:p>
            <a:pPr>
              <a:lnSpc>
                <a:spcPct val="90000"/>
              </a:lnSpc>
            </a:pPr>
            <a:r>
              <a:rPr lang="en-GB" sz="2800" dirty="0" smtClean="0"/>
              <a:t>The web is not</a:t>
            </a:r>
            <a:r>
              <a:rPr lang="en-GB" sz="2800" b="1" dirty="0" smtClean="0"/>
              <a:t> </a:t>
            </a:r>
            <a:r>
              <a:rPr lang="en-GB" sz="2800" dirty="0" smtClean="0"/>
              <a:t>just a collection of documents – its hyperlinks are important!</a:t>
            </a:r>
          </a:p>
          <a:p>
            <a:pPr>
              <a:lnSpc>
                <a:spcPct val="90000"/>
              </a:lnSpc>
            </a:pPr>
            <a:r>
              <a:rPr lang="en-GB" sz="2800" dirty="0" smtClean="0"/>
              <a:t>A link from page </a:t>
            </a:r>
            <a:r>
              <a:rPr lang="en-GB" sz="2800" i="1" dirty="0" smtClean="0"/>
              <a:t>A </a:t>
            </a:r>
            <a:r>
              <a:rPr lang="en-GB" sz="2800" dirty="0" smtClean="0"/>
              <a:t>to page </a:t>
            </a:r>
            <a:r>
              <a:rPr lang="en-GB" sz="2800" i="1" dirty="0" smtClean="0"/>
              <a:t>B</a:t>
            </a:r>
            <a:r>
              <a:rPr lang="en-GB" sz="2800" dirty="0" smtClean="0"/>
              <a:t> may indicate:</a:t>
            </a:r>
          </a:p>
          <a:p>
            <a:pPr lvl="1">
              <a:lnSpc>
                <a:spcPct val="90000"/>
              </a:lnSpc>
            </a:pPr>
            <a:r>
              <a:rPr lang="en-GB" sz="2400" i="1" dirty="0" smtClean="0"/>
              <a:t>A </a:t>
            </a:r>
            <a:r>
              <a:rPr lang="en-GB" sz="2400" dirty="0" smtClean="0"/>
              <a:t>is related to </a:t>
            </a:r>
            <a:r>
              <a:rPr lang="en-GB" sz="2400" i="1" dirty="0" smtClean="0"/>
              <a:t>B</a:t>
            </a:r>
            <a:r>
              <a:rPr lang="en-GB" sz="2400" dirty="0" smtClean="0"/>
              <a:t>, or</a:t>
            </a:r>
            <a:endParaRPr lang="en-GB" sz="2400" i="1" dirty="0" smtClean="0"/>
          </a:p>
          <a:p>
            <a:pPr lvl="1">
              <a:lnSpc>
                <a:spcPct val="90000"/>
              </a:lnSpc>
            </a:pPr>
            <a:r>
              <a:rPr lang="en-GB" sz="2400" i="1" dirty="0" smtClean="0"/>
              <a:t>A </a:t>
            </a:r>
            <a:r>
              <a:rPr lang="en-GB" sz="2400" dirty="0" smtClean="0"/>
              <a:t>is recommending, citing, voting for or endorsing </a:t>
            </a:r>
            <a:r>
              <a:rPr lang="en-GB" sz="2400" i="1" dirty="0" smtClean="0"/>
              <a:t>B</a:t>
            </a:r>
          </a:p>
          <a:p>
            <a:pPr>
              <a:lnSpc>
                <a:spcPct val="90000"/>
              </a:lnSpc>
            </a:pPr>
            <a:r>
              <a:rPr lang="en-GB" sz="2800" dirty="0" smtClean="0"/>
              <a:t>Links are either</a:t>
            </a:r>
          </a:p>
          <a:p>
            <a:pPr lvl="1">
              <a:lnSpc>
                <a:spcPct val="90000"/>
              </a:lnSpc>
            </a:pPr>
            <a:r>
              <a:rPr lang="en-GB" sz="2400" dirty="0" smtClean="0"/>
              <a:t>referential – </a:t>
            </a:r>
            <a:r>
              <a:rPr lang="en-GB" sz="2400" i="1" dirty="0" smtClean="0"/>
              <a:t>click here and get back home</a:t>
            </a:r>
            <a:r>
              <a:rPr lang="en-GB" sz="2400" dirty="0" smtClean="0"/>
              <a:t>, or</a:t>
            </a:r>
          </a:p>
          <a:p>
            <a:pPr lvl="1">
              <a:lnSpc>
                <a:spcPct val="90000"/>
              </a:lnSpc>
            </a:pPr>
            <a:r>
              <a:rPr lang="en-GB" sz="2400" dirty="0" smtClean="0"/>
              <a:t>Informational – </a:t>
            </a:r>
            <a:r>
              <a:rPr lang="en-GB" sz="2400" i="1" dirty="0" smtClean="0"/>
              <a:t>click here to get more detail</a:t>
            </a:r>
            <a:endParaRPr lang="en-GB" sz="2400" dirty="0" smtClean="0"/>
          </a:p>
          <a:p>
            <a:pPr>
              <a:lnSpc>
                <a:spcPct val="90000"/>
              </a:lnSpc>
            </a:pPr>
            <a:r>
              <a:rPr lang="en-US" sz="2800" dirty="0" smtClean="0"/>
              <a:t>Links effect the ranking of web pages and thus have commercial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t>See More on Chapter 7 for Link </a:t>
            </a:r>
            <a:r>
              <a:rPr lang="en-US" sz="4000" dirty="0" smtClean="0"/>
              <a:t>Analysis</a:t>
            </a:r>
          </a:p>
          <a:p>
            <a:pPr>
              <a:buNone/>
            </a:pPr>
            <a:endParaRPr lang="en-US" sz="4000" dirty="0" smtClean="0"/>
          </a:p>
          <a:p>
            <a:pPr algn="ctr">
              <a:buNone/>
            </a:pPr>
            <a:r>
              <a:rPr lang="en-US" sz="4000" dirty="0" smtClean="0"/>
              <a:t>Thank you</a:t>
            </a: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Voluminous Data</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Cloud Computing is an efficient method to balance between dealing with voluminous data and keeping costs competitive, is designed to deliver IT services consumable on demand, is scalable as per user need and uses a pay-per-use model. </a:t>
            </a:r>
          </a:p>
          <a:p>
            <a:pPr algn="just"/>
            <a:r>
              <a:rPr lang="en-US" dirty="0" smtClean="0"/>
              <a:t>Business houses are progressively turn towards retaining core competencies, and shedding the non-core competencies for on-demand technology, business innovation and savings.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Cloud computing consists of hardware and software resources made available on the internet as managed third-party services. </a:t>
            </a:r>
          </a:p>
          <a:p>
            <a:pPr algn="just"/>
            <a:r>
              <a:rPr lang="en-US" dirty="0" smtClean="0"/>
              <a:t>These services typically provide access to advanced software applications and high-end networks of server computers.</a:t>
            </a:r>
          </a:p>
          <a:p>
            <a:pPr algn="just"/>
            <a:r>
              <a:rPr lang="en-US" dirty="0" smtClean="0"/>
              <a:t>Cloud computing is comparable to grid computing, a type of computing where unused processing cycles of all computers in a network are connect to solve problems too intensive for any stand-alone machine.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Layers</a:t>
            </a:r>
            <a:endParaRPr lang="en-US" dirty="0"/>
          </a:p>
        </p:txBody>
      </p:sp>
      <p:pic>
        <p:nvPicPr>
          <p:cNvPr id="4" name="Picture 1" descr="cloud_stack.gif"/>
          <p:cNvPicPr>
            <a:picLocks noGrp="1" noChangeAspect="1"/>
          </p:cNvPicPr>
          <p:nvPr>
            <p:ph idx="1"/>
          </p:nvPr>
        </p:nvPicPr>
        <p:blipFill>
          <a:blip r:embed="rId2"/>
          <a:srcRect t="12257" b="11107"/>
          <a:stretch>
            <a:fillRect/>
          </a:stretch>
        </p:blipFill>
        <p:spPr bwMode="auto">
          <a:xfrm>
            <a:off x="636380" y="1600200"/>
            <a:ext cx="7871240" cy="45259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Types of Cloud Computing</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pPr algn="just">
              <a:buNone/>
            </a:pPr>
            <a:r>
              <a:rPr lang="en-US" sz="2800" b="1" dirty="0" err="1" smtClean="0"/>
              <a:t>SaaS</a:t>
            </a:r>
            <a:r>
              <a:rPr lang="en-US" sz="2800" b="1" dirty="0" smtClean="0"/>
              <a:t> (Software as a Service):</a:t>
            </a:r>
            <a:r>
              <a:rPr lang="en-US" sz="2800" dirty="0" smtClean="0"/>
              <a:t> This is the idea of providing a given application to multiple tenants, typically using the browser which supports business applications of host and delivery type as a service. End Customers for instance Google Doc, Myspace.com </a:t>
            </a:r>
          </a:p>
          <a:p>
            <a:pPr>
              <a:buNone/>
            </a:pPr>
            <a:r>
              <a:rPr lang="en-US" sz="2800" dirty="0" smtClean="0"/>
              <a:t>	</a:t>
            </a:r>
            <a:r>
              <a:rPr lang="en-US" sz="2800" b="1" dirty="0" smtClean="0"/>
              <a:t>Common features of </a:t>
            </a:r>
            <a:r>
              <a:rPr lang="en-US" sz="2800" b="1" dirty="0" err="1" smtClean="0"/>
              <a:t>SaaS</a:t>
            </a:r>
            <a:r>
              <a:rPr lang="en-US" sz="2800" b="1" dirty="0" smtClean="0"/>
              <a:t>:</a:t>
            </a:r>
          </a:p>
          <a:p>
            <a:pPr>
              <a:buNone/>
            </a:pPr>
            <a:r>
              <a:rPr lang="en-US" sz="2800" dirty="0" smtClean="0"/>
              <a:t>	a) User applications run on cloud infrastructure</a:t>
            </a:r>
          </a:p>
          <a:p>
            <a:pPr>
              <a:buNone/>
            </a:pPr>
            <a:r>
              <a:rPr lang="en-US" sz="2800" dirty="0" smtClean="0"/>
              <a:t>	b) Accessible by users through web browser </a:t>
            </a:r>
          </a:p>
          <a:p>
            <a:pPr>
              <a:buNone/>
            </a:pPr>
            <a:r>
              <a:rPr lang="en-US" sz="2800" dirty="0" smtClean="0"/>
              <a:t>	c) Suitable for CRM (Customer Resource Management) applications </a:t>
            </a:r>
          </a:p>
          <a:p>
            <a:pPr>
              <a:buNone/>
            </a:pPr>
            <a:r>
              <a:rPr lang="en-US" sz="2800" dirty="0" smtClean="0"/>
              <a:t>	d) Supports multi-tenant environment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Types of Cloud Computing</a:t>
            </a:r>
            <a:endParaRPr lang="en-US" dirty="0"/>
          </a:p>
        </p:txBody>
      </p:sp>
      <p:sp>
        <p:nvSpPr>
          <p:cNvPr id="3" name="Content Placeholder 2"/>
          <p:cNvSpPr>
            <a:spLocks noGrp="1"/>
          </p:cNvSpPr>
          <p:nvPr>
            <p:ph idx="1"/>
          </p:nvPr>
        </p:nvSpPr>
        <p:spPr>
          <a:xfrm>
            <a:off x="457200" y="1066800"/>
            <a:ext cx="8382000" cy="5059363"/>
          </a:xfrm>
        </p:spPr>
        <p:txBody>
          <a:bodyPr>
            <a:normAutofit fontScale="92500" lnSpcReduction="20000"/>
          </a:bodyPr>
          <a:lstStyle/>
          <a:p>
            <a:pPr algn="just">
              <a:buNone/>
            </a:pPr>
            <a:r>
              <a:rPr lang="en-US" b="1" dirty="0" err="1" smtClean="0"/>
              <a:t>PaaS</a:t>
            </a:r>
            <a:r>
              <a:rPr lang="en-US" b="1" dirty="0" smtClean="0"/>
              <a:t> (Platform as a Service):</a:t>
            </a:r>
            <a:r>
              <a:rPr lang="en-US" dirty="0" smtClean="0"/>
              <a:t> This is a variant of </a:t>
            </a:r>
            <a:r>
              <a:rPr lang="en-US" dirty="0" err="1" smtClean="0"/>
              <a:t>SaaS</a:t>
            </a:r>
            <a:r>
              <a:rPr lang="en-US" dirty="0" smtClean="0"/>
              <a:t>. You run your own applications but you do it on the cloud provider’s infrastructure. Provides a comprehensive stack for developers to create Cloud-ready business applications. </a:t>
            </a:r>
          </a:p>
          <a:p>
            <a:pPr algn="just">
              <a:buNone/>
            </a:pPr>
            <a:r>
              <a:rPr lang="en-US" dirty="0" smtClean="0"/>
              <a:t>	Developers for instance Force.com, Google App Engine, Azure and Salesforce.com etc</a:t>
            </a:r>
          </a:p>
          <a:p>
            <a:pPr algn="just">
              <a:buNone/>
            </a:pPr>
            <a:r>
              <a:rPr lang="en-US" dirty="0" smtClean="0"/>
              <a:t>	</a:t>
            </a:r>
            <a:r>
              <a:rPr lang="en-US" b="1" dirty="0" smtClean="0"/>
              <a:t>Features of </a:t>
            </a:r>
            <a:r>
              <a:rPr lang="en-US" b="1" dirty="0" err="1" smtClean="0"/>
              <a:t>PaaS</a:t>
            </a:r>
            <a:r>
              <a:rPr lang="en-US" b="1" dirty="0" smtClean="0"/>
              <a:t> are: </a:t>
            </a:r>
          </a:p>
          <a:p>
            <a:pPr algn="just">
              <a:buNone/>
            </a:pPr>
            <a:r>
              <a:rPr lang="en-US" dirty="0" smtClean="0"/>
              <a:t>	a) Supports web-service standards </a:t>
            </a:r>
          </a:p>
          <a:p>
            <a:pPr algn="just">
              <a:buNone/>
            </a:pPr>
            <a:r>
              <a:rPr lang="en-US" dirty="0" smtClean="0"/>
              <a:t>	b) Dynamically scalable as per demand</a:t>
            </a:r>
          </a:p>
          <a:p>
            <a:pPr algn="just">
              <a:buNone/>
            </a:pPr>
            <a:r>
              <a:rPr lang="en-US" dirty="0" smtClean="0"/>
              <a:t>	c) Supports multi-tenant environment</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Types of Cloud Computing</a:t>
            </a:r>
            <a:endParaRPr lang="en-US" dirty="0"/>
          </a:p>
        </p:txBody>
      </p:sp>
      <p:sp>
        <p:nvSpPr>
          <p:cNvPr id="3" name="Content Placeholder 2"/>
          <p:cNvSpPr>
            <a:spLocks noGrp="1"/>
          </p:cNvSpPr>
          <p:nvPr>
            <p:ph idx="1"/>
          </p:nvPr>
        </p:nvSpPr>
        <p:spPr>
          <a:xfrm>
            <a:off x="457200" y="1295400"/>
            <a:ext cx="8229600" cy="5105400"/>
          </a:xfrm>
        </p:spPr>
        <p:txBody>
          <a:bodyPr>
            <a:normAutofit fontScale="92500" lnSpcReduction="20000"/>
          </a:bodyPr>
          <a:lstStyle/>
          <a:p>
            <a:pPr algn="just">
              <a:buNone/>
            </a:pPr>
            <a:r>
              <a:rPr lang="en-US" b="1" dirty="0" err="1" smtClean="0"/>
              <a:t>IaaS</a:t>
            </a:r>
            <a:r>
              <a:rPr lang="en-US" b="1" dirty="0" smtClean="0"/>
              <a:t> (Infrastructure as a Service): </a:t>
            </a:r>
            <a:r>
              <a:rPr lang="en-US" dirty="0" smtClean="0"/>
              <a:t>These are virtual storage and server options that organizations can access on demand, even allowing the creation of a virtual data center. Delivers computing hardware like Servers, Network, Storage, etc. For instance Rackspace.com, GoGrid.com etc.</a:t>
            </a:r>
          </a:p>
          <a:p>
            <a:pPr algn="just">
              <a:buNone/>
            </a:pPr>
            <a:r>
              <a:rPr lang="en-US" dirty="0" smtClean="0"/>
              <a:t>	Typical features are:</a:t>
            </a:r>
          </a:p>
          <a:p>
            <a:pPr algn="just">
              <a:buNone/>
            </a:pPr>
            <a:r>
              <a:rPr lang="en-US" dirty="0" smtClean="0"/>
              <a:t> 	a)Users use resources but have no control of underlying cloud infrastructure</a:t>
            </a:r>
          </a:p>
          <a:p>
            <a:pPr algn="just">
              <a:buNone/>
            </a:pPr>
            <a:r>
              <a:rPr lang="en-US" dirty="0" smtClean="0"/>
              <a:t> 	b)Users pay for what they use</a:t>
            </a:r>
          </a:p>
          <a:p>
            <a:pPr algn="just">
              <a:buNone/>
            </a:pPr>
            <a:r>
              <a:rPr lang="en-US" dirty="0" smtClean="0"/>
              <a:t>    c)Flexible scalable infrastructure without extensive pre-planning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Benefit of Cloud Computing</a:t>
            </a:r>
            <a:endParaRPr lang="en-US" dirty="0"/>
          </a:p>
        </p:txBody>
      </p:sp>
      <p:sp>
        <p:nvSpPr>
          <p:cNvPr id="3" name="Content Placeholder 2"/>
          <p:cNvSpPr>
            <a:spLocks noGrp="1"/>
          </p:cNvSpPr>
          <p:nvPr>
            <p:ph idx="1"/>
          </p:nvPr>
        </p:nvSpPr>
        <p:spPr>
          <a:xfrm>
            <a:off x="457200" y="1066800"/>
            <a:ext cx="8305800" cy="5562600"/>
          </a:xfrm>
        </p:spPr>
        <p:txBody>
          <a:bodyPr>
            <a:noAutofit/>
          </a:bodyPr>
          <a:lstStyle/>
          <a:p>
            <a:r>
              <a:rPr lang="en-US" sz="2400" dirty="0" smtClean="0"/>
              <a:t>Reduced Cost : Cloud technology is paid incrementally, saving organizations money.</a:t>
            </a:r>
          </a:p>
          <a:p>
            <a:r>
              <a:rPr lang="en-US" sz="2400" dirty="0" smtClean="0"/>
              <a:t>Increased Storage: Organizations can store more data than on private computer systems.</a:t>
            </a:r>
          </a:p>
          <a:p>
            <a:r>
              <a:rPr lang="en-US" sz="2400" dirty="0" smtClean="0"/>
              <a:t>Highly Automated: No longer do IT personnel need to worry about keeping software up to date.</a:t>
            </a:r>
          </a:p>
          <a:p>
            <a:r>
              <a:rPr lang="en-US" sz="2400" dirty="0" smtClean="0"/>
              <a:t>Flexibility: Cloud computing offers much more flexibility than past computing methods.</a:t>
            </a:r>
          </a:p>
          <a:p>
            <a:r>
              <a:rPr lang="en-US" sz="2400" dirty="0" smtClean="0"/>
              <a:t>More Mobility: Employees can access information wherever they are, rather than having to remain at their desks.</a:t>
            </a:r>
          </a:p>
          <a:p>
            <a:r>
              <a:rPr lang="en-US" sz="2400" dirty="0" smtClean="0"/>
              <a:t>Allows IT to Shift Focus: No longer having to worry about constant server updates and other computing issues, government organizations will be free to concentrate on innovation.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TotalTime>
  <Words>1699</Words>
  <Application>Microsoft Office PowerPoint</Application>
  <PresentationFormat>On-screen Show (4:3)</PresentationFormat>
  <Paragraphs>248</Paragraphs>
  <Slides>28</Slides>
  <Notes>13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Scalable and Emerging Information System Techniques</vt:lpstr>
      <vt:lpstr>Big Data</vt:lpstr>
      <vt:lpstr>Techniques for Voluminous Data</vt:lpstr>
      <vt:lpstr>Cloud Computing </vt:lpstr>
      <vt:lpstr>Cloud Computing Layers</vt:lpstr>
      <vt:lpstr>Types of Cloud Computing</vt:lpstr>
      <vt:lpstr>Types of Cloud Computing</vt:lpstr>
      <vt:lpstr>Types of Cloud Computing</vt:lpstr>
      <vt:lpstr>Benefit of Cloud Computing</vt:lpstr>
      <vt:lpstr>MapReduce</vt:lpstr>
      <vt:lpstr>MapReduce and Hadoop Systems</vt:lpstr>
      <vt:lpstr>Framework is divided into two parts</vt:lpstr>
      <vt:lpstr>MapReduce Interaction </vt:lpstr>
      <vt:lpstr>Hadoop System</vt:lpstr>
      <vt:lpstr>Hadoop - A Key Business Tool</vt:lpstr>
      <vt:lpstr>Hadoop - A Key Business Tool</vt:lpstr>
      <vt:lpstr>Data Management in the Cloud</vt:lpstr>
      <vt:lpstr>Data Management in the cloud</vt:lpstr>
      <vt:lpstr>Data Management in Cloud </vt:lpstr>
      <vt:lpstr>Information Retrieval</vt:lpstr>
      <vt:lpstr>Information Retrieval in the Cloud</vt:lpstr>
      <vt:lpstr>Information Retrieval System</vt:lpstr>
      <vt:lpstr>The stages of IR</vt:lpstr>
      <vt:lpstr>The formalized IR process</vt:lpstr>
      <vt:lpstr>Stopwords / Stoplist</vt:lpstr>
      <vt:lpstr>Stemming</vt:lpstr>
      <vt:lpstr>Link Analysis in Cloud Setup</vt:lpstr>
      <vt:lpstr>Slide 28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and Emerging Information System Techniques</dc:title>
  <dc:creator>PThapa</dc:creator>
  <cp:lastModifiedBy>DELL</cp:lastModifiedBy>
  <cp:revision>141</cp:revision>
  <dcterms:created xsi:type="dcterms:W3CDTF">2006-08-16T00:00:00Z</dcterms:created>
  <dcterms:modified xsi:type="dcterms:W3CDTF">2014-08-08T08:07:01Z</dcterms:modified>
</cp:coreProperties>
</file>