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64" r:id="rId3"/>
    <p:sldId id="265" r:id="rId4"/>
    <p:sldId id="262" r:id="rId5"/>
    <p:sldId id="266" r:id="rId6"/>
    <p:sldId id="267" r:id="rId7"/>
    <p:sldId id="261" r:id="rId8"/>
    <p:sldId id="259" r:id="rId9"/>
    <p:sldId id="260" r:id="rId10"/>
    <p:sldId id="268" r:id="rId11"/>
    <p:sldId id="269" r:id="rId12"/>
    <p:sldId id="263" r:id="rId13"/>
    <p:sldId id="270" r:id="rId14"/>
    <p:sldId id="271" r:id="rId15"/>
    <p:sldId id="257" r:id="rId16"/>
    <p:sldId id="258" r:id="rId17"/>
    <p:sldId id="274" r:id="rId18"/>
    <p:sldId id="275" r:id="rId19"/>
    <p:sldId id="276" r:id="rId20"/>
    <p:sldId id="305" r:id="rId21"/>
    <p:sldId id="277" r:id="rId22"/>
    <p:sldId id="278" r:id="rId23"/>
    <p:sldId id="279" r:id="rId24"/>
    <p:sldId id="280" r:id="rId25"/>
    <p:sldId id="281" r:id="rId26"/>
    <p:sldId id="282" r:id="rId27"/>
    <p:sldId id="283" r:id="rId28"/>
    <p:sldId id="284" r:id="rId29"/>
    <p:sldId id="285" r:id="rId30"/>
    <p:sldId id="286" r:id="rId31"/>
    <p:sldId id="306" r:id="rId32"/>
    <p:sldId id="288" r:id="rId33"/>
    <p:sldId id="289" r:id="rId34"/>
    <p:sldId id="290" r:id="rId35"/>
    <p:sldId id="291" r:id="rId36"/>
    <p:sldId id="292" r:id="rId37"/>
    <p:sldId id="293" r:id="rId38"/>
    <p:sldId id="294" r:id="rId39"/>
    <p:sldId id="296" r:id="rId40"/>
    <p:sldId id="297" r:id="rId41"/>
    <p:sldId id="299" r:id="rId42"/>
    <p:sldId id="298"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01" autoAdjust="0"/>
  </p:normalViewPr>
  <p:slideViewPr>
    <p:cSldViewPr>
      <p:cViewPr>
        <p:scale>
          <a:sx n="72" d="100"/>
          <a:sy n="72" d="100"/>
        </p:scale>
        <p:origin x="132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1C5B35-4D28-46AA-A913-9054B3C8D69E}"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A8887-8B23-492A-9634-1098AA89F272}" type="slidenum">
              <a:rPr lang="en-US" smtClean="0"/>
              <a:pPr/>
              <a:t>‹#›</a:t>
            </a:fld>
            <a:endParaRPr lang="en-US"/>
          </a:p>
        </p:txBody>
      </p:sp>
    </p:spTree>
    <p:extLst>
      <p:ext uri="{BB962C8B-B14F-4D97-AF65-F5344CB8AC3E}">
        <p14:creationId xmlns:p14="http://schemas.microsoft.com/office/powerpoint/2010/main" val="76014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Though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en.wikipedia.org/wiki/Algorithm" TargetMode="External"/><Relationship Id="rId4" Type="http://schemas.openxmlformats.org/officeDocument/2006/relationships/hyperlink" Target="http://en.wikipedia.org/wiki/Behaviou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1</a:t>
            </a:fld>
            <a:endParaRPr lang="en-US"/>
          </a:p>
        </p:txBody>
      </p:sp>
    </p:spTree>
    <p:extLst>
      <p:ext uri="{BB962C8B-B14F-4D97-AF65-F5344CB8AC3E}">
        <p14:creationId xmlns:p14="http://schemas.microsoft.com/office/powerpoint/2010/main" val="239103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page layout is represented by a so called DOM (Document Object Model) tree.</a:t>
            </a:r>
          </a:p>
          <a:p>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3</a:t>
            </a:fld>
            <a:endParaRPr lang="en-US"/>
          </a:p>
        </p:txBody>
      </p:sp>
    </p:spTree>
    <p:extLst>
      <p:ext uri="{BB962C8B-B14F-4D97-AF65-F5344CB8AC3E}">
        <p14:creationId xmlns:p14="http://schemas.microsoft.com/office/powerpoint/2010/main" val="335889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mental model</a:t>
            </a:r>
            <a:r>
              <a:rPr lang="en-US" sz="1200" b="0" i="0" kern="1200" dirty="0" smtClean="0">
                <a:solidFill>
                  <a:schemeClr val="tx1"/>
                </a:solidFill>
                <a:latin typeface="+mn-lt"/>
                <a:ea typeface="+mn-ea"/>
                <a:cs typeface="+mn-cs"/>
              </a:rPr>
              <a:t> is an explanation of someone's </a:t>
            </a:r>
            <a:r>
              <a:rPr lang="en-US" sz="1200" b="0" i="0" u="none" strike="noStrike" kern="1200" dirty="0" smtClean="0">
                <a:solidFill>
                  <a:schemeClr val="tx1"/>
                </a:solidFill>
                <a:latin typeface="+mn-lt"/>
                <a:ea typeface="+mn-ea"/>
                <a:cs typeface="+mn-cs"/>
                <a:hlinkClick r:id="rId3" tooltip="Thought"/>
              </a:rPr>
              <a:t>thought</a:t>
            </a:r>
            <a:r>
              <a:rPr lang="en-US" sz="1200" b="0" i="0" kern="1200" dirty="0" smtClean="0">
                <a:solidFill>
                  <a:schemeClr val="tx1"/>
                </a:solidFill>
                <a:latin typeface="+mn-lt"/>
                <a:ea typeface="+mn-ea"/>
                <a:cs typeface="+mn-cs"/>
              </a:rPr>
              <a:t> process about how something works in the real world. It is a representation of the surrounding world, the relationships between its various parts and a person's intuitive perception about his or her own acts and their consequences. Mental models can help shape </a:t>
            </a:r>
            <a:r>
              <a:rPr lang="en-US" sz="1200" b="0" i="0" u="none" strike="noStrike" kern="1200" dirty="0" err="1" smtClean="0">
                <a:solidFill>
                  <a:schemeClr val="tx1"/>
                </a:solidFill>
                <a:latin typeface="+mn-lt"/>
                <a:ea typeface="+mn-ea"/>
                <a:cs typeface="+mn-cs"/>
                <a:hlinkClick r:id="rId4" tooltip="Behaviour"/>
              </a:rPr>
              <a:t>behaviour</a:t>
            </a:r>
            <a:r>
              <a:rPr lang="en-US" sz="1200" b="0" i="0" kern="1200" dirty="0" smtClean="0">
                <a:solidFill>
                  <a:schemeClr val="tx1"/>
                </a:solidFill>
                <a:latin typeface="+mn-lt"/>
                <a:ea typeface="+mn-ea"/>
                <a:cs typeface="+mn-cs"/>
              </a:rPr>
              <a:t> and set an approach to solving problems (akin to a </a:t>
            </a:r>
            <a:r>
              <a:rPr lang="en-US" sz="1200" b="0" i="0" kern="1200" dirty="0" err="1" smtClean="0">
                <a:solidFill>
                  <a:schemeClr val="tx1"/>
                </a:solidFill>
                <a:latin typeface="+mn-lt"/>
                <a:ea typeface="+mn-ea"/>
                <a:cs typeface="+mn-cs"/>
              </a:rPr>
              <a:t>personal</a:t>
            </a:r>
            <a:r>
              <a:rPr lang="en-US" sz="1200" b="0" i="0" u="none" strike="noStrike" kern="1200" dirty="0" err="1" smtClean="0">
                <a:solidFill>
                  <a:schemeClr val="tx1"/>
                </a:solidFill>
                <a:latin typeface="+mn-lt"/>
                <a:ea typeface="+mn-ea"/>
                <a:cs typeface="+mn-cs"/>
                <a:hlinkClick r:id="rId5" tooltip="Algorithm"/>
              </a:rPr>
              <a:t>algorithm</a:t>
            </a:r>
            <a:r>
              <a:rPr lang="en-US" sz="1200" b="0" i="0" kern="1200" dirty="0" smtClean="0">
                <a:solidFill>
                  <a:schemeClr val="tx1"/>
                </a:solidFill>
                <a:latin typeface="+mn-lt"/>
                <a:ea typeface="+mn-ea"/>
                <a:cs typeface="+mn-cs"/>
              </a:rPr>
              <a:t>) and doing tasks.</a:t>
            </a:r>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8</a:t>
            </a:fld>
            <a:endParaRPr lang="en-US"/>
          </a:p>
        </p:txBody>
      </p:sp>
    </p:spTree>
    <p:extLst>
      <p:ext uri="{BB962C8B-B14F-4D97-AF65-F5344CB8AC3E}">
        <p14:creationId xmlns:p14="http://schemas.microsoft.com/office/powerpoint/2010/main" val="19906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Bibliometrics</a:t>
            </a:r>
            <a:r>
              <a:rPr lang="en-US" sz="1200" b="0" i="0" kern="1200" dirty="0" smtClean="0">
                <a:solidFill>
                  <a:schemeClr val="tx1"/>
                </a:solidFill>
                <a:latin typeface="+mn-lt"/>
                <a:ea typeface="+mn-ea"/>
                <a:cs typeface="+mn-cs"/>
              </a:rPr>
              <a:t> is a set of methods to quantitatively analyze scientific and technological literature. </a:t>
            </a:r>
          </a:p>
          <a:p>
            <a:r>
              <a:rPr lang="en-US" sz="1200" b="0" i="0" kern="1200" dirty="0" smtClean="0">
                <a:solidFill>
                  <a:schemeClr val="tx1"/>
                </a:solidFill>
                <a:latin typeface="+mn-lt"/>
                <a:ea typeface="+mn-ea"/>
                <a:cs typeface="+mn-cs"/>
              </a:rPr>
              <a:t>Citation analysis and content analysis are commonly used </a:t>
            </a:r>
            <a:r>
              <a:rPr lang="en-US" sz="1200" b="0" i="0" kern="1200" dirty="0" err="1" smtClean="0">
                <a:solidFill>
                  <a:schemeClr val="tx1"/>
                </a:solidFill>
                <a:latin typeface="+mn-lt"/>
                <a:ea typeface="+mn-ea"/>
                <a:cs typeface="+mn-cs"/>
              </a:rPr>
              <a:t>bibliometric</a:t>
            </a:r>
            <a:r>
              <a:rPr lang="en-US" sz="1200" b="0" i="0" kern="1200" dirty="0" smtClean="0">
                <a:solidFill>
                  <a:schemeClr val="tx1"/>
                </a:solidFill>
                <a:latin typeface="+mn-lt"/>
                <a:ea typeface="+mn-ea"/>
                <a:cs typeface="+mn-cs"/>
              </a:rPr>
              <a:t> methods. </a:t>
            </a:r>
          </a:p>
          <a:p>
            <a:pPr algn="just"/>
            <a:r>
              <a:rPr lang="en-US" dirty="0" smtClean="0"/>
              <a:t>Link-analysis is the process of building up networks of interconnected objects in order to explore pattern and trends. </a:t>
            </a:r>
          </a:p>
          <a:p>
            <a:pPr algn="just"/>
            <a:r>
              <a:rPr lang="en-US" dirty="0" smtClean="0"/>
              <a:t>Link-analysis is based on a branch of mathematics called "graph theory".(Barry and </a:t>
            </a:r>
            <a:r>
              <a:rPr lang="en-US" dirty="0" err="1" smtClean="0"/>
              <a:t>Linoff</a:t>
            </a:r>
            <a:r>
              <a:rPr lang="en-US" dirty="0" smtClean="0"/>
              <a:t>, 1997)</a:t>
            </a:r>
          </a:p>
          <a:p>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13</a:t>
            </a:fld>
            <a:endParaRPr lang="en-US"/>
          </a:p>
        </p:txBody>
      </p:sp>
    </p:spTree>
    <p:extLst>
      <p:ext uri="{BB962C8B-B14F-4D97-AF65-F5344CB8AC3E}">
        <p14:creationId xmlns:p14="http://schemas.microsoft.com/office/powerpoint/2010/main" val="84285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after some basic traffic analysis, the log files can help us answer questions such as  “from what search engine are visitors coming? What pages are the most and least popular? Which browsers and operating systems are most commonly used by visitors?”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the Web traffic data is obtained, it may be combined with other relational databases, over which the data mining techniques are implemented. Through some data mining techniques such as association rules, path analysis, sequential analysis, clustering and classification, visitors’ behavior patterns are found and interpreted. </a:t>
            </a:r>
          </a:p>
          <a:p>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20</a:t>
            </a:fld>
            <a:endParaRPr lang="en-US"/>
          </a:p>
        </p:txBody>
      </p:sp>
    </p:spTree>
    <p:extLst>
      <p:ext uri="{BB962C8B-B14F-4D97-AF65-F5344CB8AC3E}">
        <p14:creationId xmlns:p14="http://schemas.microsoft.com/office/powerpoint/2010/main" val="376262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a:t>
            </a:r>
            <a:r>
              <a:rPr lang="en-US" sz="1200" b="0" i="0" kern="1200" dirty="0" err="1" smtClean="0">
                <a:solidFill>
                  <a:schemeClr val="tx1"/>
                </a:solidFill>
                <a:latin typeface="+mn-lt"/>
                <a:ea typeface="+mn-ea"/>
                <a:cs typeface="+mn-cs"/>
              </a:rPr>
              <a:t>anonymizer</a:t>
            </a:r>
            <a:r>
              <a:rPr lang="en-US" sz="1200" b="0" i="0" kern="1200" dirty="0" smtClean="0">
                <a:solidFill>
                  <a:schemeClr val="tx1"/>
                </a:solidFill>
                <a:latin typeface="+mn-lt"/>
                <a:ea typeface="+mn-ea"/>
                <a:cs typeface="+mn-cs"/>
              </a:rPr>
              <a:t> or an anonymous proxy is a tool that attempts to make activity on the Internet untraceable. It is a proxy server computer that acts as an intermediary and privacy shield between a client computer and the rest of the Internet.</a:t>
            </a:r>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25</a:t>
            </a:fld>
            <a:endParaRPr lang="en-US"/>
          </a:p>
        </p:txBody>
      </p:sp>
    </p:spTree>
    <p:extLst>
      <p:ext uri="{BB962C8B-B14F-4D97-AF65-F5344CB8AC3E}">
        <p14:creationId xmlns:p14="http://schemas.microsoft.com/office/powerpoint/2010/main" val="27337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2A8887-8B23-492A-9634-1098AA89F272}" type="slidenum">
              <a:rPr lang="en-US" smtClean="0"/>
              <a:pPr/>
              <a:t>31</a:t>
            </a:fld>
            <a:endParaRPr lang="en-US"/>
          </a:p>
        </p:txBody>
      </p:sp>
    </p:spTree>
    <p:extLst>
      <p:ext uri="{BB962C8B-B14F-4D97-AF65-F5344CB8AC3E}">
        <p14:creationId xmlns:p14="http://schemas.microsoft.com/office/powerpoint/2010/main" val="41016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890140-1700-4863-9348-8989F5F51D67}" type="datetime1">
              <a:rPr lang="en-US" smtClean="0"/>
              <a:pPr/>
              <a:t>9/23/2015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E7ECB-C3A0-43B0-B87E-FA334A35BF8D}" type="datetime1">
              <a:rPr lang="en-US" smtClean="0"/>
              <a:pPr/>
              <a:t>9/23/2015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4FA79-A48F-45DA-97B6-BE056B28BD50}" type="datetime1">
              <a:rPr lang="en-US" smtClean="0"/>
              <a:pPr/>
              <a:t>9/23/2015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68BA2-EB03-46CD-8150-60618AA8D8F1}" type="datetime1">
              <a:rPr lang="en-US" smtClean="0"/>
              <a:pPr/>
              <a:t>9/23/2015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F9C679-8F36-495B-9FA7-24BAA79B00EF}" type="datetime1">
              <a:rPr lang="en-US" smtClean="0"/>
              <a:pPr/>
              <a:t>9/23/2015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CFE70-71F3-4701-822B-9C7CBB4776A9}" type="datetime1">
              <a:rPr lang="en-US" smtClean="0"/>
              <a:pPr/>
              <a:t>9/23/2015</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71DAF9-BEDB-4862-8697-75286178EE92}" type="datetime1">
              <a:rPr lang="en-US" smtClean="0"/>
              <a:pPr/>
              <a:t>9/23/2015</a:t>
            </a:fld>
            <a:endParaRPr lang="en-US"/>
          </a:p>
        </p:txBody>
      </p:sp>
      <p:sp>
        <p:nvSpPr>
          <p:cNvPr id="8" name="Footer Placeholder 7"/>
          <p:cNvSpPr>
            <a:spLocks noGrp="1"/>
          </p:cNvSpPr>
          <p:nvPr>
            <p:ph type="ftr" sz="quarter" idx="11"/>
          </p:nvPr>
        </p:nvSpPr>
        <p:spPr/>
        <p:txBody>
          <a:bodyPr/>
          <a:lstStyle/>
          <a:p>
            <a:r>
              <a:rPr lang="en-US" smtClean="0"/>
              <a:t>Pushpa Thapa (KEC)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E8256C-DDB5-4BB2-84BB-4FA0EDDADE69}" type="datetime1">
              <a:rPr lang="en-US" smtClean="0"/>
              <a:pPr/>
              <a:t>9/23/2015</a:t>
            </a:fld>
            <a:endParaRPr lang="en-US"/>
          </a:p>
        </p:txBody>
      </p:sp>
      <p:sp>
        <p:nvSpPr>
          <p:cNvPr id="4" name="Footer Placeholder 3"/>
          <p:cNvSpPr>
            <a:spLocks noGrp="1"/>
          </p:cNvSpPr>
          <p:nvPr>
            <p:ph type="ftr" sz="quarter" idx="11"/>
          </p:nvPr>
        </p:nvSpPr>
        <p:spPr/>
        <p:txBody>
          <a:bodyPr/>
          <a:lstStyle/>
          <a:p>
            <a:r>
              <a:rPr lang="en-US" smtClean="0"/>
              <a:t>Pushpa Thapa (KEC)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AFB37-1B44-4892-BC51-7C63F11EED0F}" type="datetime1">
              <a:rPr lang="en-US" smtClean="0"/>
              <a:pPr/>
              <a:t>9/23/2015</a:t>
            </a:fld>
            <a:endParaRPr lang="en-US"/>
          </a:p>
        </p:txBody>
      </p:sp>
      <p:sp>
        <p:nvSpPr>
          <p:cNvPr id="3" name="Footer Placeholder 2"/>
          <p:cNvSpPr>
            <a:spLocks noGrp="1"/>
          </p:cNvSpPr>
          <p:nvPr>
            <p:ph type="ftr" sz="quarter" idx="11"/>
          </p:nvPr>
        </p:nvSpPr>
        <p:spPr/>
        <p:txBody>
          <a:bodyPr/>
          <a:lstStyle/>
          <a:p>
            <a:r>
              <a:rPr lang="en-US" smtClean="0"/>
              <a:t>Pushpa Thapa (KEC)</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A67EC-F886-42DD-A0E4-F4BBA1C9C371}" type="datetime1">
              <a:rPr lang="en-US" smtClean="0"/>
              <a:pPr/>
              <a:t>9/23/2015</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24174-4919-46E4-B796-BE77A6AB39E9}" type="datetime1">
              <a:rPr lang="en-US" smtClean="0"/>
              <a:pPr/>
              <a:t>9/23/2015</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93647-BD3F-48E5-8CE4-02EE83CFB86F}" type="datetime1">
              <a:rPr lang="en-US" smtClean="0"/>
              <a:pPr/>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Pushpa Thapa (KEC)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csdl.computer.org/dl/mags/ic/2003/01/w1076.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8153400" cy="2209800"/>
          </a:xfrm>
        </p:spPr>
        <p:txBody>
          <a:bodyPr>
            <a:normAutofit/>
          </a:bodyPr>
          <a:lstStyle/>
          <a:p>
            <a:r>
              <a:rPr lang="en-US" dirty="0" smtClean="0"/>
              <a:t>Web Based Information System and </a:t>
            </a:r>
            <a:br>
              <a:rPr lang="en-US" dirty="0" smtClean="0"/>
            </a:br>
            <a:r>
              <a:rPr lang="en-US" dirty="0" smtClean="0"/>
              <a:t>Navigation</a:t>
            </a:r>
            <a:endParaRPr lang="en-US" dirty="0"/>
          </a:p>
        </p:txBody>
      </p:sp>
      <p:sp>
        <p:nvSpPr>
          <p:cNvPr id="3" name="Subtitle 2"/>
          <p:cNvSpPr>
            <a:spLocks noGrp="1"/>
          </p:cNvSpPr>
          <p:nvPr>
            <p:ph type="subTitle" idx="1"/>
          </p:nvPr>
        </p:nvSpPr>
        <p:spPr/>
        <p:txBody>
          <a:bodyPr/>
          <a:lstStyle/>
          <a:p>
            <a:r>
              <a:rPr lang="en-US" dirty="0" smtClean="0"/>
              <a:t>Chapter-7</a:t>
            </a:r>
          </a:p>
          <a:p>
            <a:r>
              <a:rPr lang="en-US" dirty="0" smtClean="0"/>
              <a:t>KEC, </a:t>
            </a:r>
            <a:r>
              <a:rPr lang="en-US" dirty="0" err="1" smtClean="0"/>
              <a:t>Dhapakhel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t>Web Page Structure</a:t>
            </a:r>
            <a:endParaRPr lang="en-US" sz="4000" dirty="0"/>
          </a:p>
        </p:txBody>
      </p:sp>
      <p:sp>
        <p:nvSpPr>
          <p:cNvPr id="3" name="Content Placeholder 2"/>
          <p:cNvSpPr>
            <a:spLocks noGrp="1"/>
          </p:cNvSpPr>
          <p:nvPr>
            <p:ph idx="1"/>
          </p:nvPr>
        </p:nvSpPr>
        <p:spPr>
          <a:xfrm>
            <a:off x="304800" y="1295400"/>
            <a:ext cx="8534400" cy="5181600"/>
          </a:xfrm>
        </p:spPr>
        <p:txBody>
          <a:bodyPr>
            <a:noAutofit/>
          </a:bodyPr>
          <a:lstStyle/>
          <a:p>
            <a:r>
              <a:rPr lang="en-US" sz="2800" dirty="0" smtClean="0"/>
              <a:t>A web page constructed using HTML has a basic and essential structure. The page always begins with the </a:t>
            </a:r>
            <a:r>
              <a:rPr lang="en-US" sz="2800" b="1" dirty="0" smtClean="0"/>
              <a:t>start tag </a:t>
            </a:r>
            <a:r>
              <a:rPr lang="en-US" sz="2800" dirty="0" smtClean="0"/>
              <a:t>of the html element and always terminates with the </a:t>
            </a:r>
            <a:r>
              <a:rPr lang="en-US" sz="2800" b="1" dirty="0" smtClean="0"/>
              <a:t>end tag </a:t>
            </a:r>
            <a:r>
              <a:rPr lang="en-US" sz="2800" dirty="0" smtClean="0"/>
              <a:t>of the html element as follows:</a:t>
            </a:r>
            <a:br>
              <a:rPr lang="en-US" sz="2800" dirty="0" smtClean="0"/>
            </a:br>
            <a:r>
              <a:rPr lang="en-US" sz="1600" dirty="0" smtClean="0"/>
              <a:t>Example 1</a:t>
            </a:r>
          </a:p>
          <a:p>
            <a:pPr>
              <a:buNone/>
            </a:pPr>
            <a:r>
              <a:rPr lang="en-US" sz="1600" dirty="0" smtClean="0"/>
              <a:t>	&lt;html&gt;</a:t>
            </a:r>
            <a:br>
              <a:rPr lang="en-US" sz="1600" dirty="0" smtClean="0"/>
            </a:br>
            <a:r>
              <a:rPr lang="en-US" sz="1600" i="1" dirty="0" smtClean="0"/>
              <a:t>...web page...</a:t>
            </a:r>
            <a:r>
              <a:rPr lang="en-US" sz="1600" dirty="0" smtClean="0"/>
              <a:t/>
            </a:r>
            <a:br>
              <a:rPr lang="en-US" sz="1600" dirty="0" smtClean="0"/>
            </a:br>
            <a:r>
              <a:rPr lang="en-US" sz="1600" dirty="0" smtClean="0"/>
              <a:t>&lt;/html&gt;</a:t>
            </a:r>
          </a:p>
          <a:p>
            <a:r>
              <a:rPr lang="en-US" sz="2800" dirty="0" smtClean="0"/>
              <a:t>All other element tags are 'nested' within the start and end html tags. The web page is then further subdivided into two main sections which are the 'head' and the 'body'. </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Page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The head section begins with the &lt;head&gt; start tag and terminates with the&lt;/head&gt; end tag.</a:t>
            </a:r>
          </a:p>
          <a:p>
            <a:r>
              <a:rPr lang="en-US" dirty="0" smtClean="0"/>
              <a:t>Immediately following this comes the &lt;body&gt; start tag and just before the html end tag comes the &lt;/body&gt; end tag. </a:t>
            </a:r>
          </a:p>
          <a:p>
            <a:r>
              <a:rPr lang="en-US" dirty="0" smtClean="0"/>
              <a:t>There is only </a:t>
            </a:r>
            <a:r>
              <a:rPr lang="en-US" i="1" dirty="0" smtClean="0"/>
              <a:t>one set </a:t>
            </a:r>
            <a:r>
              <a:rPr lang="en-US" dirty="0" smtClean="0"/>
              <a:t>of &lt;html&gt;</a:t>
            </a:r>
            <a:r>
              <a:rPr lang="en-US" b="1" dirty="0" smtClean="0"/>
              <a:t>...</a:t>
            </a:r>
            <a:r>
              <a:rPr lang="en-US" dirty="0" smtClean="0"/>
              <a:t>&lt;/html&gt; tags, </a:t>
            </a:r>
          </a:p>
          <a:p>
            <a:r>
              <a:rPr lang="en-US" i="1" dirty="0" smtClean="0"/>
              <a:t>one set</a:t>
            </a:r>
            <a:r>
              <a:rPr lang="en-US" dirty="0" smtClean="0"/>
              <a:t> of &lt;head&gt;</a:t>
            </a:r>
            <a:r>
              <a:rPr lang="en-US" b="1" dirty="0" smtClean="0"/>
              <a:t>...</a:t>
            </a:r>
            <a:r>
              <a:rPr lang="en-US" dirty="0" smtClean="0"/>
              <a:t>&lt;/head&gt; tags and </a:t>
            </a:r>
          </a:p>
          <a:p>
            <a:r>
              <a:rPr lang="en-US" i="1" dirty="0" smtClean="0"/>
              <a:t>one set</a:t>
            </a:r>
            <a:r>
              <a:rPr lang="en-US" dirty="0" smtClean="0"/>
              <a:t> of &lt;body&gt;</a:t>
            </a:r>
            <a:r>
              <a:rPr lang="en-US" b="1" dirty="0" smtClean="0"/>
              <a:t>...</a:t>
            </a:r>
            <a:r>
              <a:rPr lang="en-US" dirty="0" smtClean="0"/>
              <a:t>&lt;/body&gt; tags.</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GB" dirty="0" smtClean="0"/>
              <a:t>How do Web Pages Change</a:t>
            </a:r>
          </a:p>
        </p:txBody>
      </p:sp>
      <p:sp>
        <p:nvSpPr>
          <p:cNvPr id="11267" name="Rectangle 3"/>
          <p:cNvSpPr>
            <a:spLocks noGrp="1" noChangeArrowheads="1"/>
          </p:cNvSpPr>
          <p:nvPr>
            <p:ph type="body" idx="1"/>
          </p:nvPr>
        </p:nvSpPr>
        <p:spPr/>
        <p:txBody>
          <a:bodyPr/>
          <a:lstStyle/>
          <a:p>
            <a:pPr algn="just" eaLnBrk="1" hangingPunct="1"/>
            <a:r>
              <a:rPr lang="en-GB" dirty="0" smtClean="0"/>
              <a:t>Most pages do not change much.</a:t>
            </a:r>
          </a:p>
          <a:p>
            <a:pPr algn="just" eaLnBrk="1" hangingPunct="1"/>
            <a:r>
              <a:rPr lang="en-GB" dirty="0" smtClean="0"/>
              <a:t>Larger pages change more often.</a:t>
            </a:r>
          </a:p>
          <a:p>
            <a:pPr algn="just" eaLnBrk="1" hangingPunct="1"/>
            <a:r>
              <a:rPr lang="en-GB" dirty="0" smtClean="0"/>
              <a:t>Commercial pages change more often.</a:t>
            </a:r>
          </a:p>
          <a:p>
            <a:pPr algn="just" eaLnBrk="1" hangingPunct="1"/>
            <a:r>
              <a:rPr lang="en-GB" dirty="0" smtClean="0"/>
              <a:t>Past change to a web page is a good indicator of future change.</a:t>
            </a:r>
          </a:p>
          <a:p>
            <a:pPr algn="just" eaLnBrk="1" hangingPunct="1"/>
            <a:r>
              <a:rPr lang="en-GB" dirty="0" smtClean="0"/>
              <a:t>About 30% of pages are very similar to other pages, and being a near-duplicate is fairly stable.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Link analysis is a data-analysis technique used to evaluate connections between nodes. Relationships may be identified among various types of nodes (objects), including organization, people and transactions.</a:t>
            </a:r>
          </a:p>
          <a:p>
            <a:pPr algn="just"/>
            <a:r>
              <a:rPr lang="en-US" dirty="0" smtClean="0"/>
              <a:t>The analysis of hyperlinks and the graph structure of the Web has been instrumental in the development of web search.</a:t>
            </a:r>
          </a:p>
          <a:p>
            <a:pPr algn="just"/>
            <a:r>
              <a:rPr lang="en-US" dirty="0" smtClean="0"/>
              <a:t>Link analysis for web search has intellectual antecedents in the field of citation analysis, aspects of which overlap with an area known as </a:t>
            </a:r>
            <a:r>
              <a:rPr lang="en-US" dirty="0" err="1" smtClean="0"/>
              <a:t>Bibliometrics</a:t>
            </a:r>
            <a:r>
              <a:rPr lang="en-US" dirty="0" smtClean="0"/>
              <a:t>. </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normAutofit/>
          </a:bodyPr>
          <a:lstStyle/>
          <a:p>
            <a:pPr algn="just"/>
            <a:r>
              <a:rPr lang="en-US" dirty="0" smtClean="0"/>
              <a:t>Link analysis is an important part of site assessment, either your own or competitor’s.</a:t>
            </a:r>
          </a:p>
          <a:p>
            <a:pPr algn="just"/>
            <a:r>
              <a:rPr lang="en-US" u="sng" dirty="0" smtClean="0"/>
              <a:t>Outbound links</a:t>
            </a:r>
            <a:r>
              <a:rPr lang="en-US" dirty="0" smtClean="0"/>
              <a:t> are links on your site which refer to other sites, they go beyond the borders of your site. </a:t>
            </a:r>
          </a:p>
          <a:p>
            <a:pPr algn="just"/>
            <a:r>
              <a:rPr lang="en-US" u="sng" dirty="0" smtClean="0"/>
              <a:t>Internal links</a:t>
            </a:r>
            <a:r>
              <a:rPr lang="en-US" dirty="0" smtClean="0"/>
              <a:t> are links which point to another page of your site, i.e. they refer to some place within your site.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Website Navigation</a:t>
            </a:r>
            <a:endParaRPr lang="en-US" sz="4000" dirty="0"/>
          </a:p>
        </p:txBody>
      </p:sp>
      <p:sp>
        <p:nvSpPr>
          <p:cNvPr id="3" name="Content Placeholder 2"/>
          <p:cNvSpPr>
            <a:spLocks noGrp="1"/>
          </p:cNvSpPr>
          <p:nvPr>
            <p:ph idx="1"/>
          </p:nvPr>
        </p:nvSpPr>
        <p:spPr>
          <a:xfrm>
            <a:off x="304800" y="1447800"/>
            <a:ext cx="8458200" cy="5105400"/>
          </a:xfrm>
        </p:spPr>
        <p:txBody>
          <a:bodyPr>
            <a:normAutofit fontScale="70000" lnSpcReduction="20000"/>
          </a:bodyPr>
          <a:lstStyle/>
          <a:p>
            <a:pPr algn="just">
              <a:buNone/>
            </a:pPr>
            <a:r>
              <a:rPr lang="en-US" dirty="0" smtClean="0"/>
              <a:t>Website navigation is important to the success of  website visitor’s experience to website. </a:t>
            </a:r>
          </a:p>
          <a:p>
            <a:pPr algn="just">
              <a:buNone/>
            </a:pPr>
            <a:r>
              <a:rPr lang="en-US" dirty="0" smtClean="0"/>
              <a:t>The website’s navigation system is like a road map to all the different areas and information contained within the website.</a:t>
            </a:r>
          </a:p>
          <a:p>
            <a:pPr algn="just">
              <a:buNone/>
            </a:pPr>
            <a:r>
              <a:rPr lang="en-US" b="1" dirty="0" smtClean="0"/>
              <a:t>Types of Website Navigation</a:t>
            </a:r>
            <a:endParaRPr lang="en-US" dirty="0" smtClean="0"/>
          </a:p>
          <a:p>
            <a:pPr algn="just"/>
            <a:r>
              <a:rPr lang="en-US" b="1" dirty="0" smtClean="0"/>
              <a:t>Hierarchical website navigation</a:t>
            </a:r>
          </a:p>
          <a:p>
            <a:pPr algn="just">
              <a:buNone/>
            </a:pPr>
            <a:r>
              <a:rPr lang="en-US" dirty="0" smtClean="0"/>
              <a:t>	The structure of the website navigation is built from general to specific. This provides a clear, simple path to all the web pages from anywhere on the website.</a:t>
            </a:r>
          </a:p>
          <a:p>
            <a:pPr algn="just"/>
            <a:r>
              <a:rPr lang="en-US" b="1" dirty="0" smtClean="0"/>
              <a:t>Global website navigation</a:t>
            </a:r>
          </a:p>
          <a:p>
            <a:pPr algn="just">
              <a:buNone/>
            </a:pPr>
            <a:r>
              <a:rPr lang="en-US" dirty="0" smtClean="0"/>
              <a:t>	Global website navigation shows the top level sections/pages of the website. It is available on each page and lists the main content sections/pages of the website.</a:t>
            </a:r>
          </a:p>
          <a:p>
            <a:pPr algn="just"/>
            <a:r>
              <a:rPr lang="en-US" b="1" dirty="0" smtClean="0"/>
              <a:t>Local website navigation</a:t>
            </a:r>
          </a:p>
          <a:p>
            <a:pPr algn="just">
              <a:buNone/>
            </a:pPr>
            <a:r>
              <a:rPr lang="en-US" dirty="0" smtClean="0"/>
              <a:t>	Local navigation would the links with the text of your web pages, linking to other pages within the website.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noAutofit/>
          </a:bodyPr>
          <a:lstStyle/>
          <a:p>
            <a:r>
              <a:rPr lang="en-US" sz="3600" b="1" dirty="0" smtClean="0"/>
              <a:t>Website Navigation Use</a:t>
            </a:r>
            <a:endParaRPr lang="en-US" sz="3600" dirty="0"/>
          </a:p>
        </p:txBody>
      </p:sp>
      <p:sp>
        <p:nvSpPr>
          <p:cNvPr id="3" name="Content Placeholder 2"/>
          <p:cNvSpPr>
            <a:spLocks noGrp="1"/>
          </p:cNvSpPr>
          <p:nvPr>
            <p:ph idx="1"/>
          </p:nvPr>
        </p:nvSpPr>
        <p:spPr>
          <a:xfrm>
            <a:off x="457200" y="1143000"/>
            <a:ext cx="8229600" cy="5257800"/>
          </a:xfrm>
        </p:spPr>
        <p:txBody>
          <a:bodyPr>
            <a:normAutofit fontScale="85000" lnSpcReduction="20000"/>
          </a:bodyPr>
          <a:lstStyle/>
          <a:p>
            <a:pPr algn="just"/>
            <a:r>
              <a:rPr lang="en-US" dirty="0" smtClean="0"/>
              <a:t>To be consistent throughout the website. The website visitors will learn, through repetition, how to get around the website.</a:t>
            </a:r>
          </a:p>
          <a:p>
            <a:pPr algn="just"/>
            <a:r>
              <a:rPr lang="en-US" dirty="0" smtClean="0"/>
              <a:t>The main navigation links kept together. This makes it easier for the visitor to get to the main areas of the website.</a:t>
            </a:r>
          </a:p>
          <a:p>
            <a:pPr algn="just"/>
            <a:r>
              <a:rPr lang="en-US" dirty="0" smtClean="0"/>
              <a:t>Reduced clutter by grouping links into sections. If the list of website navigation links are grouped into sections and each section has only 5-7 links, this will make it easier to read the navigation scheme.</a:t>
            </a:r>
          </a:p>
          <a:p>
            <a:pPr algn="just"/>
            <a:r>
              <a:rPr lang="en-US" dirty="0" smtClean="0"/>
              <a:t>Minimal clicking to get to where the visitor wants to get to. If the number of clicks to the web page the visitor wishes to visit is minimal, this leads to a better experience.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Website Navigation Use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Some visitors can become confused or impatient when clicking a bunch of links to get to where they want to be.</a:t>
            </a:r>
          </a:p>
          <a:p>
            <a:pPr algn="just"/>
            <a:r>
              <a:rPr lang="en-US" dirty="0" smtClean="0"/>
              <a:t>In large websites, this can be difficult to reduce. Using breadcrumbs is one way to help the visitor see where they are within the website and the path back up the navigation path they took.</a:t>
            </a:r>
          </a:p>
          <a:p>
            <a:pPr algn="just"/>
            <a:r>
              <a:rPr lang="en-US" dirty="0" smtClean="0"/>
              <a:t>Creating the website navigation system at the planning stage of the website will effect the overall design of the web page layout and help develop the overall plan for the website.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smtClean="0"/>
              <a:t>Web Mining</a:t>
            </a:r>
            <a:endParaRPr lang="en-US" dirty="0"/>
          </a:p>
        </p:txBody>
      </p:sp>
      <p:sp>
        <p:nvSpPr>
          <p:cNvPr id="3" name="Content Placeholder 2"/>
          <p:cNvSpPr>
            <a:spLocks noGrp="1"/>
          </p:cNvSpPr>
          <p:nvPr>
            <p:ph idx="1"/>
          </p:nvPr>
        </p:nvSpPr>
        <p:spPr>
          <a:xfrm>
            <a:off x="457200" y="1447800"/>
            <a:ext cx="8382000" cy="4953000"/>
          </a:xfrm>
        </p:spPr>
        <p:txBody>
          <a:bodyPr>
            <a:normAutofit fontScale="77500" lnSpcReduction="20000"/>
          </a:bodyPr>
          <a:lstStyle/>
          <a:p>
            <a:pPr algn="just"/>
            <a:r>
              <a:rPr lang="en-US" sz="3400" dirty="0" smtClean="0"/>
              <a:t>Web mining can be broadly defined as discovery and analysis of useful information from the World Wide Web. </a:t>
            </a:r>
          </a:p>
          <a:p>
            <a:pPr algn="just"/>
            <a:r>
              <a:rPr lang="en-US" sz="3400" dirty="0" smtClean="0"/>
              <a:t>Based on the different emphasis and different ways to obtain information, web mining can be divided into two major parts: </a:t>
            </a:r>
            <a:r>
              <a:rPr lang="en-US" sz="3400" u="sng" dirty="0" smtClean="0"/>
              <a:t>Web Contents Mining </a:t>
            </a:r>
            <a:r>
              <a:rPr lang="en-US" sz="3400" dirty="0" smtClean="0"/>
              <a:t>and </a:t>
            </a:r>
            <a:r>
              <a:rPr lang="en-US" sz="3400" u="sng" dirty="0" smtClean="0"/>
              <a:t>Web Usage Mining. </a:t>
            </a:r>
          </a:p>
          <a:p>
            <a:pPr algn="just"/>
            <a:r>
              <a:rPr lang="en-US" sz="3400" b="1" dirty="0" smtClean="0"/>
              <a:t>Web Contents Mining </a:t>
            </a:r>
            <a:r>
              <a:rPr lang="en-US" sz="3400" dirty="0" smtClean="0"/>
              <a:t>can be described as the automatic search and retrieval of information and resources available from millions of sites and on-line databases though search engines / web spiders. </a:t>
            </a:r>
          </a:p>
          <a:p>
            <a:pPr algn="just"/>
            <a:r>
              <a:rPr lang="en-US" sz="3400" b="1" dirty="0" smtClean="0"/>
              <a:t>Web Usage Mining </a:t>
            </a:r>
            <a:r>
              <a:rPr lang="en-US" sz="3400" dirty="0" smtClean="0"/>
              <a:t>can be described as the discovery and analysis of user access patterns, through the mining of log files and associated data from a particular Web site. </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Usage Mining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automatic discovery of patterns in clickstreams and associated data collected or generated as a result of user interactions with one or more Web sites.</a:t>
            </a:r>
          </a:p>
          <a:p>
            <a:pPr algn="just">
              <a:buNone/>
            </a:pPr>
            <a:r>
              <a:rPr lang="en-US" b="1" dirty="0" smtClean="0"/>
              <a:t>Goals</a:t>
            </a:r>
          </a:p>
          <a:p>
            <a:pPr lvl="1" algn="just"/>
            <a:r>
              <a:rPr lang="en-US" dirty="0" smtClean="0"/>
              <a:t>To analyze the behavioral patterns and profiles of users interacting with a Web site. </a:t>
            </a:r>
          </a:p>
          <a:p>
            <a:pPr lvl="1" algn="just"/>
            <a:r>
              <a:rPr lang="en-US" dirty="0" smtClean="0"/>
              <a:t>The discovered patterns are usually represented as collections of pages, objects, or resources that are frequently accessed by groups of users with common interests.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Website</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Website structure is the process of defining the look and feel and the navigation of CM </a:t>
            </a:r>
            <a:r>
              <a:rPr lang="en-US" i="1" dirty="0" smtClean="0"/>
              <a:t>websites</a:t>
            </a:r>
            <a:r>
              <a:rPr lang="en-US" dirty="0" smtClean="0"/>
              <a:t>.</a:t>
            </a:r>
          </a:p>
          <a:p>
            <a:pPr algn="just"/>
            <a:r>
              <a:rPr lang="en-US" dirty="0" smtClean="0"/>
              <a:t>A site structure is normally the role of an information architect, the reality is that everybody from designers to website owners find themselves working on it.</a:t>
            </a:r>
          </a:p>
          <a:p>
            <a:pPr algn="just"/>
            <a:r>
              <a:rPr lang="en-US" dirty="0" smtClean="0"/>
              <a:t>The website structure consists of three components: Layout Templates, URL patterns, and Linkage Structure.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perform Web Usage Mining?</a:t>
            </a:r>
            <a:br>
              <a:rPr lang="en-US" b="1" dirty="0" smtClean="0"/>
            </a:br>
            <a:endParaRPr lang="en-US" dirty="0"/>
          </a:p>
        </p:txBody>
      </p:sp>
      <p:sp>
        <p:nvSpPr>
          <p:cNvPr id="3" name="Content Placeholder 2"/>
          <p:cNvSpPr>
            <a:spLocks noGrp="1"/>
          </p:cNvSpPr>
          <p:nvPr>
            <p:ph idx="1"/>
          </p:nvPr>
        </p:nvSpPr>
        <p:spPr>
          <a:xfrm>
            <a:off x="457200" y="990600"/>
            <a:ext cx="8458200" cy="5867400"/>
          </a:xfrm>
        </p:spPr>
        <p:txBody>
          <a:bodyPr>
            <a:normAutofit fontScale="92500" lnSpcReduction="20000"/>
          </a:bodyPr>
          <a:lstStyle/>
          <a:p>
            <a:pPr algn="just"/>
            <a:r>
              <a:rPr lang="en-US" dirty="0" smtClean="0"/>
              <a:t>Web usage mining is achieved first by reporting visitors traffic information based on Web server log files and other source of traffic data.</a:t>
            </a:r>
          </a:p>
          <a:p>
            <a:pPr algn="just"/>
            <a:r>
              <a:rPr lang="en-US" dirty="0" smtClean="0"/>
              <a:t>Web server log files were used initially by the webmasters and system administrators for the purposes of “how much traffic they are getting, how many requests fail, and what kind of errors are being generated”, etc. </a:t>
            </a:r>
            <a:r>
              <a:rPr lang="en-US" b="1" dirty="0" smtClean="0"/>
              <a:t>However, Web server log files can also record and trace the visitors’ on-line behaviors.</a:t>
            </a:r>
          </a:p>
          <a:p>
            <a:pPr algn="just"/>
            <a:r>
              <a:rPr lang="en-US" dirty="0" smtClean="0"/>
              <a:t>Web log file is one way to collect Web traffic data. The other way is to “sniff” TCP/IP packets as they cross the network, and to “plug in” to each Web server.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ea typeface="ＭＳ Ｐゴシック" pitchFamily="34" charset="-128"/>
              </a:rPr>
              <a:t>Data in Web Usage Mining</a:t>
            </a:r>
            <a:endParaRPr lang="en-US" dirty="0"/>
          </a:p>
        </p:txBody>
      </p:sp>
      <p:sp>
        <p:nvSpPr>
          <p:cNvPr id="3" name="Content Placeholder 2"/>
          <p:cNvSpPr>
            <a:spLocks noGrp="1"/>
          </p:cNvSpPr>
          <p:nvPr>
            <p:ph idx="1"/>
          </p:nvPr>
        </p:nvSpPr>
        <p:spPr>
          <a:xfrm>
            <a:off x="457200" y="1371600"/>
            <a:ext cx="8229600" cy="5029200"/>
          </a:xfrm>
        </p:spPr>
        <p:txBody>
          <a:bodyPr/>
          <a:lstStyle/>
          <a:p>
            <a:r>
              <a:rPr lang="en-US" altLang="ja-JP" sz="2600" dirty="0" smtClean="0">
                <a:ea typeface="ＭＳ Ｐゴシック" pitchFamily="34" charset="-128"/>
              </a:rPr>
              <a:t>Data in Web Usage Mining:</a:t>
            </a:r>
          </a:p>
          <a:p>
            <a:pPr lvl="1"/>
            <a:r>
              <a:rPr lang="en-US" altLang="ja-JP" sz="2200" dirty="0" smtClean="0">
                <a:ea typeface="ＭＳ Ｐゴシック" pitchFamily="34" charset="-128"/>
              </a:rPr>
              <a:t>Web server logs</a:t>
            </a:r>
          </a:p>
          <a:p>
            <a:pPr lvl="1"/>
            <a:r>
              <a:rPr lang="en-US" altLang="ja-JP" sz="2200" dirty="0" smtClean="0">
                <a:ea typeface="ＭＳ Ｐゴシック" pitchFamily="34" charset="-128"/>
              </a:rPr>
              <a:t>Site contents</a:t>
            </a:r>
          </a:p>
          <a:p>
            <a:pPr lvl="1"/>
            <a:r>
              <a:rPr lang="en-US" altLang="ja-JP" sz="2200" dirty="0" smtClean="0">
                <a:ea typeface="ＭＳ Ｐゴシック" pitchFamily="34" charset="-128"/>
              </a:rPr>
              <a:t>Data about the visitors, gathered from external channels</a:t>
            </a:r>
          </a:p>
          <a:p>
            <a:pPr lvl="1"/>
            <a:r>
              <a:rPr lang="en-US" altLang="ja-JP" sz="2200" dirty="0" smtClean="0">
                <a:ea typeface="ＭＳ Ｐゴシック" pitchFamily="34" charset="-128"/>
              </a:rPr>
              <a:t>Further application data</a:t>
            </a:r>
          </a:p>
          <a:p>
            <a:r>
              <a:rPr lang="en-US" altLang="ja-JP" sz="2600" dirty="0" smtClean="0">
                <a:ea typeface="ＭＳ Ｐゴシック" pitchFamily="34" charset="-128"/>
              </a:rPr>
              <a:t>Not all these data are always available.</a:t>
            </a:r>
          </a:p>
          <a:p>
            <a:r>
              <a:rPr lang="en-US" altLang="ja-JP" sz="2600" dirty="0" smtClean="0">
                <a:ea typeface="ＭＳ Ｐゴシック" pitchFamily="34" charset="-128"/>
              </a:rPr>
              <a:t>When they are, they must be integrated.</a:t>
            </a:r>
          </a:p>
          <a:p>
            <a:r>
              <a:rPr lang="en-US" altLang="ja-JP" sz="2600" dirty="0" smtClean="0">
                <a:ea typeface="ＭＳ Ｐゴシック" pitchFamily="34" charset="-128"/>
              </a:rPr>
              <a:t>A large part of Web usage mining is about processing usage/ clickstreams data. </a:t>
            </a:r>
          </a:p>
          <a:p>
            <a:pPr lvl="1"/>
            <a:r>
              <a:rPr lang="en-US" altLang="ja-JP" sz="2200" dirty="0" smtClean="0">
                <a:ea typeface="ＭＳ Ｐゴシック" pitchFamily="34" charset="-128"/>
              </a:rPr>
              <a:t>After that various data mining algorithm can be applied.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Web usage mining process</a:t>
            </a:r>
            <a:endParaRPr lang="en-US" b="1" dirty="0"/>
          </a:p>
        </p:txBody>
      </p:sp>
      <p:pic>
        <p:nvPicPr>
          <p:cNvPr id="4" name="Picture 2" descr="wum"/>
          <p:cNvPicPr>
            <a:picLocks noGrp="1" noChangeAspect="1" noChangeArrowheads="1"/>
          </p:cNvPicPr>
          <p:nvPr>
            <p:ph idx="1"/>
          </p:nvPr>
        </p:nvPicPr>
        <p:blipFill>
          <a:blip r:embed="rId2">
            <a:lum bright="-6000" contrast="30000"/>
          </a:blip>
          <a:srcRect/>
          <a:stretch>
            <a:fillRect/>
          </a:stretch>
        </p:blipFill>
        <p:spPr bwMode="auto">
          <a:xfrm>
            <a:off x="609600" y="1447800"/>
            <a:ext cx="8153400" cy="5029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of web usage data</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457200" y="1600200"/>
            <a:ext cx="8229600" cy="4953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p:txBody>
          <a:bodyPr/>
          <a:lstStyle/>
          <a:p>
            <a:r>
              <a:rPr lang="en-US" dirty="0" smtClean="0"/>
              <a:t>Data cleaning</a:t>
            </a:r>
          </a:p>
          <a:p>
            <a:pPr lvl="1"/>
            <a:r>
              <a:rPr lang="en-US" dirty="0" smtClean="0"/>
              <a:t>remove irrelevant references and fields in server logs</a:t>
            </a:r>
          </a:p>
          <a:p>
            <a:pPr lvl="1"/>
            <a:r>
              <a:rPr lang="en-US" dirty="0" smtClean="0"/>
              <a:t>remove references due to spider navigation</a:t>
            </a:r>
          </a:p>
          <a:p>
            <a:pPr lvl="1"/>
            <a:r>
              <a:rPr lang="en-US" dirty="0" smtClean="0"/>
              <a:t>remove erroneous references</a:t>
            </a:r>
          </a:p>
          <a:p>
            <a:pPr lvl="1"/>
            <a:r>
              <a:rPr lang="en-US" dirty="0" smtClean="0"/>
              <a:t>add missing references due to caching (done after </a:t>
            </a:r>
            <a:r>
              <a:rPr lang="en-US" dirty="0" err="1" smtClean="0"/>
              <a:t>sessionization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sessions (Sessionization)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Web usage analysis, these data are the sessions of the site visitors: the activities performed by a user from the moment she enters the site until the moment she leaves it.</a:t>
            </a:r>
          </a:p>
          <a:p>
            <a:pPr algn="just"/>
            <a:r>
              <a:rPr lang="en-US" dirty="0" smtClean="0"/>
              <a:t>Difficult to obtain reliable usage data due to proxy servers and dynamic IP addresses, missing references due to caching, and the inability of servers to distinguish among different visits.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View</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A </a:t>
            </a:r>
            <a:r>
              <a:rPr lang="en-US" dirty="0" err="1" smtClean="0"/>
              <a:t>pageview</a:t>
            </a:r>
            <a:r>
              <a:rPr lang="en-US" dirty="0" smtClean="0"/>
              <a:t> is an aggregate representation of a collection of web objects contributing to the display on a user’s browser resulting from a single user action (such as a click-through). </a:t>
            </a:r>
          </a:p>
          <a:p>
            <a:pPr algn="just"/>
            <a:r>
              <a:rPr lang="en-US" dirty="0" smtClean="0"/>
              <a:t>Conceptually, each </a:t>
            </a:r>
            <a:r>
              <a:rPr lang="en-US" dirty="0" err="1" smtClean="0"/>
              <a:t>pageview</a:t>
            </a:r>
            <a:r>
              <a:rPr lang="en-US" dirty="0" smtClean="0"/>
              <a:t> can be viewed as a collection of web objects or resources representing a specific “user event” e.g., reading an article, viewing a product page, or adding a product to the shopping cart.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Completion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Client- or proxy-side caching can often result in missing access references to those pages or objects that have been cached. </a:t>
            </a:r>
          </a:p>
          <a:p>
            <a:r>
              <a:rPr lang="en-US" dirty="0" smtClean="0"/>
              <a:t>For instance, </a:t>
            </a:r>
          </a:p>
          <a:p>
            <a:pPr lvl="1"/>
            <a:r>
              <a:rPr lang="en-US" dirty="0" smtClean="0"/>
              <a:t>if a user returns to a page A during the same session, the second access to A will likely result in viewing the previously downloaded version of A that was cached on the client-side, and therefore, no request is made to the server. </a:t>
            </a:r>
          </a:p>
          <a:p>
            <a:pPr lvl="1"/>
            <a:r>
              <a:rPr lang="en-US" dirty="0" smtClean="0"/>
              <a:t>This results in the second reference to A not being recorded on the server logs.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references due to caching</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90500" y="1566863"/>
            <a:ext cx="8591550" cy="46053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completion</a:t>
            </a:r>
            <a:endParaRPr lang="en-US" dirty="0"/>
          </a:p>
        </p:txBody>
      </p:sp>
      <p:sp>
        <p:nvSpPr>
          <p:cNvPr id="3" name="Content Placeholder 2"/>
          <p:cNvSpPr>
            <a:spLocks noGrp="1"/>
          </p:cNvSpPr>
          <p:nvPr>
            <p:ph idx="1"/>
          </p:nvPr>
        </p:nvSpPr>
        <p:spPr/>
        <p:txBody>
          <a:bodyPr/>
          <a:lstStyle/>
          <a:p>
            <a:pPr algn="just"/>
            <a:r>
              <a:rPr lang="en-US" dirty="0" smtClean="0"/>
              <a:t>The problem of inferring missing user references due to caching.</a:t>
            </a:r>
          </a:p>
          <a:p>
            <a:pPr algn="just"/>
            <a:r>
              <a:rPr lang="en-US" dirty="0" smtClean="0"/>
              <a:t>Effective path completion requires extensive knowledge of the link structure within the site</a:t>
            </a:r>
          </a:p>
          <a:p>
            <a:pPr algn="just"/>
            <a:r>
              <a:rPr lang="en-US" dirty="0" smtClean="0"/>
              <a:t>Referrer information in server logs can also be used in disambiguating the inferred paths.</a:t>
            </a:r>
          </a:p>
          <a:p>
            <a:pPr algn="just"/>
            <a:r>
              <a:rPr lang="en-US" dirty="0" smtClean="0"/>
              <a:t>Problem gets much more complicated in frame-based sites.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Layout Template</a:t>
            </a:r>
            <a:br>
              <a:rPr lang="en-US" dirty="0" smtClean="0"/>
            </a:b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pPr algn="just"/>
            <a:r>
              <a:rPr lang="en-US" dirty="0" smtClean="0"/>
              <a:t>Most web pages consist of HTML elements like table, menu, button, image, and input box. </a:t>
            </a:r>
          </a:p>
          <a:p>
            <a:pPr algn="just"/>
            <a:r>
              <a:rPr lang="en-US" dirty="0" smtClean="0"/>
              <a:t>The layout of a web page describes what HTML elements are included in the page, as well as how these elements are visually distributed in page rendering.</a:t>
            </a:r>
          </a:p>
          <a:p>
            <a:pPr algn="just"/>
            <a:r>
              <a:rPr lang="en-US" dirty="0" smtClean="0"/>
              <a:t>In a website, pages are generated based on distinguishable templates according to their functions. </a:t>
            </a:r>
          </a:p>
          <a:p>
            <a:pPr algn="just"/>
            <a:r>
              <a:rPr lang="en-US" dirty="0" smtClean="0"/>
              <a:t>Visually similar pages usually have same function. In this way, user can easily identify a page’s function at a glance.</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Collaborating Filtering</a:t>
            </a:r>
            <a:endParaRPr lang="en-US" dirty="0"/>
          </a:p>
        </p:txBody>
      </p:sp>
      <p:sp>
        <p:nvSpPr>
          <p:cNvPr id="3" name="Content Placeholder 2"/>
          <p:cNvSpPr>
            <a:spLocks noGrp="1"/>
          </p:cNvSpPr>
          <p:nvPr>
            <p:ph idx="1"/>
          </p:nvPr>
        </p:nvSpPr>
        <p:spPr>
          <a:xfrm>
            <a:off x="381000" y="1295400"/>
            <a:ext cx="8458200" cy="5334000"/>
          </a:xfrm>
        </p:spPr>
        <p:txBody>
          <a:bodyPr>
            <a:normAutofit fontScale="85000" lnSpcReduction="20000"/>
          </a:bodyPr>
          <a:lstStyle/>
          <a:p>
            <a:pPr algn="just"/>
            <a:r>
              <a:rPr lang="en-US" sz="3600" smtClean="0"/>
              <a:t>Collaborative filtering(CF</a:t>
            </a:r>
            <a:r>
              <a:rPr lang="en-US" sz="3600" dirty="0" smtClean="0"/>
              <a:t>) is the process of filtering or evaluating items through the opinions of other people. </a:t>
            </a:r>
          </a:p>
          <a:p>
            <a:pPr algn="just"/>
            <a:r>
              <a:rPr lang="en-US" sz="3600" dirty="0" smtClean="0"/>
              <a:t>CF technology brings together the opinions of large interconnected communities on the web, supporting filtering of substantial quantities of data.</a:t>
            </a:r>
          </a:p>
          <a:p>
            <a:pPr algn="just"/>
            <a:r>
              <a:rPr lang="en-US" sz="3600" dirty="0" smtClean="0"/>
              <a:t>Collaborative filtering systems produce predictions or recommendations for a given user and one or more items. Items can consist of anything for which a human can provide a rating, such as art, books, CDs, journal articles, or vacation destinations.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Collaborating Filtering</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buNone/>
            </a:pPr>
            <a:r>
              <a:rPr lang="en-US" sz="3600" i="1" dirty="0" smtClean="0"/>
              <a:t>Ratings in a collaborative filtering system can take on a variety of forms.</a:t>
            </a:r>
          </a:p>
          <a:p>
            <a:pPr algn="just">
              <a:buNone/>
            </a:pPr>
            <a:r>
              <a:rPr lang="en-US" dirty="0" smtClean="0"/>
              <a:t>	• Scalar ratings can consist of either numerical ratings, such as the 1-5 stars provided in ordinal ratings such as strongly agree, agree, neutral, disagree, strongly disagree.</a:t>
            </a:r>
          </a:p>
          <a:p>
            <a:pPr algn="just">
              <a:buNone/>
            </a:pPr>
            <a:r>
              <a:rPr lang="en-US" dirty="0" smtClean="0"/>
              <a:t>	• Binary ratings model choices between agree/disagree or good/bad.</a:t>
            </a:r>
          </a:p>
          <a:p>
            <a:pPr algn="just">
              <a:buNone/>
            </a:pPr>
            <a:r>
              <a:rPr lang="en-US" dirty="0" smtClean="0"/>
              <a:t>	• Unary ratings can indicate that a user has observed or purchased an item, or otherwise rated the item positively. </a:t>
            </a:r>
          </a:p>
          <a:p>
            <a:pPr algn="just">
              <a:buNone/>
            </a:pPr>
            <a:r>
              <a:rPr lang="en-US" dirty="0" smtClean="0"/>
              <a:t>	The absence of a rating indicates that we have no information relating the user to the item (perhaps they purchased the item somewhere else).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t>Collaborative Filtering</a:t>
            </a:r>
            <a:endParaRPr lang="en-US"/>
          </a:p>
        </p:txBody>
      </p:sp>
      <p:sp>
        <p:nvSpPr>
          <p:cNvPr id="6147" name="Rectangle 3"/>
          <p:cNvSpPr>
            <a:spLocks noGrp="1" noChangeArrowheads="1"/>
          </p:cNvSpPr>
          <p:nvPr>
            <p:ph type="body" idx="1"/>
          </p:nvPr>
        </p:nvSpPr>
        <p:spPr/>
        <p:txBody>
          <a:bodyPr/>
          <a:lstStyle/>
          <a:p>
            <a:pPr marL="609600" indent="-609600">
              <a:buNone/>
            </a:pPr>
            <a:r>
              <a:rPr lang="en-GB" dirty="0"/>
              <a:t>Match people with similar interests as a basis </a:t>
            </a:r>
            <a:r>
              <a:rPr lang="en-GB" dirty="0" smtClean="0"/>
              <a:t>for recommendation</a:t>
            </a:r>
            <a:r>
              <a:rPr lang="en-GB" dirty="0"/>
              <a:t>. </a:t>
            </a:r>
          </a:p>
          <a:p>
            <a:pPr marL="990600" lvl="1" indent="-533400">
              <a:buFontTx/>
              <a:buAutoNum type="arabicParenR"/>
            </a:pPr>
            <a:r>
              <a:rPr lang="en-GB" dirty="0"/>
              <a:t>Many people must participate to make it likely that a person with similar interests will be found.</a:t>
            </a:r>
          </a:p>
          <a:p>
            <a:pPr marL="990600" lvl="1" indent="-533400">
              <a:buFontTx/>
              <a:buAutoNum type="arabicParenR"/>
            </a:pPr>
            <a:r>
              <a:rPr lang="en-GB" dirty="0"/>
              <a:t>There must be a simple way for people to express their interests.</a:t>
            </a:r>
          </a:p>
          <a:p>
            <a:pPr marL="990600" lvl="1" indent="-533400">
              <a:buFontTx/>
              <a:buAutoNum type="arabicParenR"/>
            </a:pPr>
            <a:r>
              <a:rPr lang="en-GB" dirty="0"/>
              <a:t>There must be an efficient algorithm to match people with similar interests.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How does CF Work?</a:t>
            </a:r>
            <a:endParaRPr lang="en-US"/>
          </a:p>
        </p:txBody>
      </p:sp>
      <p:sp>
        <p:nvSpPr>
          <p:cNvPr id="7171" name="Rectangle 3"/>
          <p:cNvSpPr>
            <a:spLocks noGrp="1" noChangeArrowheads="1"/>
          </p:cNvSpPr>
          <p:nvPr>
            <p:ph type="body" idx="1"/>
          </p:nvPr>
        </p:nvSpPr>
        <p:spPr/>
        <p:txBody>
          <a:bodyPr/>
          <a:lstStyle/>
          <a:p>
            <a:pPr>
              <a:lnSpc>
                <a:spcPct val="90000"/>
              </a:lnSpc>
            </a:pPr>
            <a:r>
              <a:rPr lang="en-GB" sz="2800" dirty="0"/>
              <a:t>Users rate items – user interests recorded. </a:t>
            </a:r>
            <a:endParaRPr lang="en-GB" sz="2800" dirty="0" smtClean="0"/>
          </a:p>
          <a:p>
            <a:pPr>
              <a:lnSpc>
                <a:spcPct val="90000"/>
              </a:lnSpc>
            </a:pPr>
            <a:r>
              <a:rPr lang="en-GB" sz="2800" dirty="0" smtClean="0"/>
              <a:t>Ratings </a:t>
            </a:r>
            <a:r>
              <a:rPr lang="en-GB" sz="2800" dirty="0"/>
              <a:t>may be:</a:t>
            </a:r>
          </a:p>
          <a:p>
            <a:pPr lvl="1">
              <a:lnSpc>
                <a:spcPct val="90000"/>
              </a:lnSpc>
            </a:pPr>
            <a:r>
              <a:rPr lang="en-GB" sz="2400" dirty="0" smtClean="0"/>
              <a:t>Explicit</a:t>
            </a:r>
            <a:r>
              <a:rPr lang="en-GB" sz="2400" dirty="0"/>
              <a:t>, e.g. buying or rating an item</a:t>
            </a:r>
          </a:p>
          <a:p>
            <a:pPr lvl="1">
              <a:lnSpc>
                <a:spcPct val="90000"/>
              </a:lnSpc>
            </a:pPr>
            <a:r>
              <a:rPr lang="en-GB" sz="2400" dirty="0"/>
              <a:t>Implicit, e.g. browsing time, no. of mouse </a:t>
            </a:r>
            <a:r>
              <a:rPr lang="en-GB" sz="2400" dirty="0" smtClean="0"/>
              <a:t>clicks</a:t>
            </a:r>
            <a:endParaRPr lang="en-GB" sz="2400" dirty="0"/>
          </a:p>
          <a:p>
            <a:pPr>
              <a:lnSpc>
                <a:spcPct val="90000"/>
              </a:lnSpc>
            </a:pPr>
            <a:r>
              <a:rPr lang="en-GB" sz="2800" dirty="0"/>
              <a:t>Nearest neighbour matching used to find people with similar interests</a:t>
            </a:r>
          </a:p>
          <a:p>
            <a:pPr>
              <a:lnSpc>
                <a:spcPct val="90000"/>
              </a:lnSpc>
            </a:pPr>
            <a:r>
              <a:rPr lang="en-GB" sz="2800" dirty="0"/>
              <a:t>Items that neighbours rate highly but that you have not rated are recommended to you</a:t>
            </a:r>
          </a:p>
          <a:p>
            <a:pPr>
              <a:lnSpc>
                <a:spcPct val="90000"/>
              </a:lnSpc>
            </a:pPr>
            <a:r>
              <a:rPr lang="en-GB" sz="2800" dirty="0"/>
              <a:t>User can then rate recommended items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1" name="Rectangle 33"/>
          <p:cNvSpPr>
            <a:spLocks noGrp="1" noChangeArrowheads="1"/>
          </p:cNvSpPr>
          <p:nvPr>
            <p:ph type="title"/>
          </p:nvPr>
        </p:nvSpPr>
        <p:spPr>
          <a:xfrm>
            <a:off x="457200" y="274638"/>
            <a:ext cx="8291513" cy="1858962"/>
          </a:xfrm>
        </p:spPr>
        <p:txBody>
          <a:bodyPr>
            <a:normAutofit fontScale="90000"/>
          </a:bodyPr>
          <a:lstStyle/>
          <a:p>
            <a:r>
              <a:rPr lang="en-GB" sz="4000"/>
              <a:t>Example of CF MxN Matrix</a:t>
            </a:r>
            <a:br>
              <a:rPr lang="en-GB" sz="4000"/>
            </a:br>
            <a:r>
              <a:rPr lang="en-GB" sz="4000"/>
              <a:t>with M users and N items</a:t>
            </a:r>
            <a:br>
              <a:rPr lang="en-GB" sz="4000"/>
            </a:br>
            <a:r>
              <a:rPr lang="en-GB" sz="4000"/>
              <a:t>(An empty cell is an unrated item)</a:t>
            </a:r>
          </a:p>
        </p:txBody>
      </p:sp>
      <p:graphicFrame>
        <p:nvGraphicFramePr>
          <p:cNvPr id="17489" name="Group 81"/>
          <p:cNvGraphicFramePr>
            <a:graphicFrameLocks noGrp="1"/>
          </p:cNvGraphicFramePr>
          <p:nvPr>
            <p:ph idx="1"/>
            <p:extLst>
              <p:ext uri="{D42A27DB-BD31-4B8C-83A1-F6EECF244321}">
                <p14:modId xmlns:p14="http://schemas.microsoft.com/office/powerpoint/2010/main" val="1381343400"/>
              </p:ext>
            </p:extLst>
          </p:nvPr>
        </p:nvGraphicFramePr>
        <p:xfrm>
          <a:off x="762000" y="2362200"/>
          <a:ext cx="7488237" cy="3879788"/>
        </p:xfrm>
        <a:graphic>
          <a:graphicData uri="http://schemas.openxmlformats.org/drawingml/2006/table">
            <a:tbl>
              <a:tblPr/>
              <a:tblGrid>
                <a:gridCol w="1498600"/>
                <a:gridCol w="1498600"/>
                <a:gridCol w="1493837"/>
                <a:gridCol w="1498600"/>
                <a:gridCol w="1498600"/>
              </a:tblGrid>
              <a:tr h="71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charset="0"/>
                          <a:cs typeface="Arial" charset="0"/>
                        </a:rPr>
                        <a:t>Items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1" u="none" strike="noStrike" cap="none" normalizeH="0" baseline="0" dirty="0" smtClean="0">
                          <a:ln>
                            <a:noFill/>
                          </a:ln>
                          <a:solidFill>
                            <a:schemeClr val="tx1"/>
                          </a:solidFill>
                          <a:effectLst/>
                          <a:latin typeface="Arial" charset="0"/>
                          <a:cs typeface="Arial" charset="0"/>
                        </a:rPr>
                        <a:t>Users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Data Mining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Search Engines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Data Bases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XML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Alex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Arial" charset="0"/>
                          <a:cs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George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Mark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Peter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cs typeface="Arial" charset="0"/>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Arial" charset="0"/>
                          <a:cs typeface="Arial" charset="0"/>
                        </a:rPr>
                        <a: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922337"/>
          </a:xfrm>
        </p:spPr>
        <p:txBody>
          <a:bodyPr/>
          <a:lstStyle/>
          <a:p>
            <a:r>
              <a:rPr lang="en-GB"/>
              <a:t>Observations</a:t>
            </a:r>
          </a:p>
        </p:txBody>
      </p:sp>
      <p:sp>
        <p:nvSpPr>
          <p:cNvPr id="21507" name="Rectangle 3"/>
          <p:cNvSpPr>
            <a:spLocks noGrp="1" noChangeArrowheads="1"/>
          </p:cNvSpPr>
          <p:nvPr>
            <p:ph type="body" idx="1"/>
          </p:nvPr>
        </p:nvSpPr>
        <p:spPr>
          <a:xfrm>
            <a:off x="468313" y="1268413"/>
            <a:ext cx="8229600" cy="4525962"/>
          </a:xfrm>
        </p:spPr>
        <p:txBody>
          <a:bodyPr/>
          <a:lstStyle/>
          <a:p>
            <a:pPr>
              <a:lnSpc>
                <a:spcPct val="90000"/>
              </a:lnSpc>
            </a:pPr>
            <a:r>
              <a:rPr lang="en-GB"/>
              <a:t>Can construct a vector for each user (where 0 implies an item is unrated)</a:t>
            </a:r>
          </a:p>
          <a:p>
            <a:pPr lvl="1">
              <a:lnSpc>
                <a:spcPct val="90000"/>
              </a:lnSpc>
            </a:pPr>
            <a:r>
              <a:rPr lang="en-GB"/>
              <a:t>E.g. for Alex: &lt;1,0,5,4&gt;</a:t>
            </a:r>
          </a:p>
          <a:p>
            <a:pPr lvl="1">
              <a:lnSpc>
                <a:spcPct val="90000"/>
              </a:lnSpc>
            </a:pPr>
            <a:r>
              <a:rPr lang="en-GB"/>
              <a:t>E.g. for Peter &lt;0,0,4,5&gt;</a:t>
            </a:r>
          </a:p>
          <a:p>
            <a:pPr>
              <a:lnSpc>
                <a:spcPct val="90000"/>
              </a:lnSpc>
            </a:pPr>
            <a:r>
              <a:rPr lang="en-GB"/>
              <a:t>On average, user vectors are sparse, since users rate (or buy) only a few items.</a:t>
            </a:r>
          </a:p>
          <a:p>
            <a:pPr>
              <a:lnSpc>
                <a:spcPct val="90000"/>
              </a:lnSpc>
            </a:pPr>
            <a:r>
              <a:rPr lang="en-GB"/>
              <a:t>Vector similarity or correlation can be used to find nearest neighbour.</a:t>
            </a:r>
          </a:p>
          <a:p>
            <a:pPr lvl="1">
              <a:lnSpc>
                <a:spcPct val="90000"/>
              </a:lnSpc>
            </a:pPr>
            <a:r>
              <a:rPr lang="en-GB"/>
              <a:t>E.g. Alex closest to Peter, then to George.</a:t>
            </a:r>
          </a:p>
          <a:p>
            <a:pPr>
              <a:lnSpc>
                <a:spcPct val="90000"/>
              </a:lnSpc>
              <a:buFontTx/>
              <a:buNone/>
            </a:pPr>
            <a:endParaRPr lang="en-GB"/>
          </a:p>
          <a:p>
            <a:pPr>
              <a:lnSpc>
                <a:spcPct val="90000"/>
              </a:lnSpc>
            </a:pPr>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hlinkClick r:id="rId2"/>
              </a:rPr>
              <a:t>Case Study – Amazon.com</a:t>
            </a:r>
            <a:endParaRPr lang="en-US"/>
          </a:p>
        </p:txBody>
      </p:sp>
      <p:sp>
        <p:nvSpPr>
          <p:cNvPr id="8195" name="Rectangle 3"/>
          <p:cNvSpPr>
            <a:spLocks noGrp="1" noChangeArrowheads="1"/>
          </p:cNvSpPr>
          <p:nvPr>
            <p:ph type="body" idx="1"/>
          </p:nvPr>
        </p:nvSpPr>
        <p:spPr/>
        <p:txBody>
          <a:bodyPr/>
          <a:lstStyle/>
          <a:p>
            <a:pPr>
              <a:lnSpc>
                <a:spcPct val="90000"/>
              </a:lnSpc>
            </a:pPr>
            <a:r>
              <a:rPr lang="en-GB" sz="2800" smtClean="0"/>
              <a:t>Item-to-item </a:t>
            </a:r>
            <a:r>
              <a:rPr lang="en-GB" sz="2800" dirty="0"/>
              <a:t>collaborative filtering</a:t>
            </a:r>
          </a:p>
          <a:p>
            <a:pPr lvl="1">
              <a:lnSpc>
                <a:spcPct val="90000"/>
              </a:lnSpc>
            </a:pPr>
            <a:r>
              <a:rPr lang="en-GB" sz="2400" dirty="0"/>
              <a:t>Find similar items rather than similar customers.</a:t>
            </a:r>
          </a:p>
          <a:p>
            <a:pPr>
              <a:lnSpc>
                <a:spcPct val="90000"/>
              </a:lnSpc>
            </a:pPr>
            <a:r>
              <a:rPr lang="en-GB" sz="2800" dirty="0"/>
              <a:t>Record pairs of  items bought by the same customer and their similarity.</a:t>
            </a:r>
          </a:p>
          <a:p>
            <a:pPr lvl="1">
              <a:lnSpc>
                <a:spcPct val="90000"/>
              </a:lnSpc>
            </a:pPr>
            <a:r>
              <a:rPr lang="en-GB" sz="2400" dirty="0"/>
              <a:t>This computation is done offline for all items.</a:t>
            </a:r>
          </a:p>
          <a:p>
            <a:pPr>
              <a:lnSpc>
                <a:spcPct val="90000"/>
              </a:lnSpc>
            </a:pPr>
            <a:r>
              <a:rPr lang="en-GB" sz="2800" dirty="0"/>
              <a:t>Use this information to recommend similar or popular books bought by others.</a:t>
            </a:r>
          </a:p>
          <a:p>
            <a:pPr lvl="1">
              <a:lnSpc>
                <a:spcPct val="90000"/>
              </a:lnSpc>
            </a:pPr>
            <a:r>
              <a:rPr lang="en-GB" sz="2400" dirty="0"/>
              <a:t>This computation is fast and done online.</a:t>
            </a:r>
          </a:p>
          <a:p>
            <a:pPr lvl="1">
              <a:lnSpc>
                <a:spcPct val="90000"/>
              </a:lnSpc>
            </a:pPr>
            <a:endParaRPr lang="en-GB" sz="2400" dirty="0"/>
          </a:p>
          <a:p>
            <a:pPr lvl="1">
              <a:lnSpc>
                <a:spcPct val="90000"/>
              </a:lnSpc>
            </a:pPr>
            <a:endParaRPr lang="en-GB" sz="2400" dirty="0"/>
          </a:p>
          <a:p>
            <a:pPr>
              <a:lnSpc>
                <a:spcPct val="90000"/>
              </a:lnSpc>
            </a:pPr>
            <a:endParaRPr lang="en-GB" sz="2800" dirty="0"/>
          </a:p>
          <a:p>
            <a:pPr>
              <a:lnSpc>
                <a:spcPct val="90000"/>
              </a:lnSpc>
            </a:pPr>
            <a:endParaRPr lang="en-US" sz="2800" dirty="0">
              <a:solidFill>
                <a:srgbClr val="FF9933"/>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Recommender systems</a:t>
            </a:r>
            <a:endParaRPr lang="en-US" dirty="0"/>
          </a:p>
        </p:txBody>
      </p:sp>
      <p:sp>
        <p:nvSpPr>
          <p:cNvPr id="3" name="Content Placeholder 2"/>
          <p:cNvSpPr>
            <a:spLocks noGrp="1"/>
          </p:cNvSpPr>
          <p:nvPr>
            <p:ph idx="1"/>
          </p:nvPr>
        </p:nvSpPr>
        <p:spPr/>
        <p:txBody>
          <a:bodyPr/>
          <a:lstStyle/>
          <a:p>
            <a:r>
              <a:rPr lang="en-GB" dirty="0" smtClean="0"/>
              <a:t>Too much information: information overload – consumers have too many options</a:t>
            </a:r>
          </a:p>
          <a:p>
            <a:r>
              <a:rPr lang="en-GB" dirty="0" smtClean="0"/>
              <a:t>A recommender system is a system which provides recommendations to a user</a:t>
            </a:r>
          </a:p>
          <a:p>
            <a:r>
              <a:rPr lang="en-GB" dirty="0" smtClean="0"/>
              <a:t>Applications: Books, music CDs, movies. Even documents, services and other products such as software games</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Recommender </a:t>
            </a:r>
            <a:endParaRPr lang="en-US" dirty="0"/>
          </a:p>
        </p:txBody>
      </p:sp>
      <p:grpSp>
        <p:nvGrpSpPr>
          <p:cNvPr id="4" name="Group 28"/>
          <p:cNvGrpSpPr>
            <a:grpSpLocks noGrp="1"/>
          </p:cNvGrpSpPr>
          <p:nvPr/>
        </p:nvGrpSpPr>
        <p:grpSpPr bwMode="auto">
          <a:xfrm>
            <a:off x="457200" y="1600200"/>
            <a:ext cx="8229600" cy="4525963"/>
            <a:chOff x="295" y="890"/>
            <a:chExt cx="5024" cy="2858"/>
          </a:xfrm>
        </p:grpSpPr>
        <p:sp>
          <p:nvSpPr>
            <p:cNvPr id="5" name="Text Box 5"/>
            <p:cNvSpPr txBox="1">
              <a:spLocks noChangeArrowheads="1"/>
            </p:cNvSpPr>
            <p:nvPr/>
          </p:nvSpPr>
          <p:spPr bwMode="auto">
            <a:xfrm>
              <a:off x="4197" y="3498"/>
              <a:ext cx="786"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Provider n</a:t>
              </a:r>
            </a:p>
          </p:txBody>
        </p:sp>
        <p:sp>
          <p:nvSpPr>
            <p:cNvPr id="6" name="Text Box 6"/>
            <p:cNvSpPr txBox="1">
              <a:spLocks noChangeArrowheads="1"/>
            </p:cNvSpPr>
            <p:nvPr/>
          </p:nvSpPr>
          <p:spPr bwMode="auto">
            <a:xfrm>
              <a:off x="4014" y="3036"/>
              <a:ext cx="338"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sym typeface="Symbol" pitchFamily="18" charset="2"/>
                </a:rPr>
                <a:t></a:t>
              </a:r>
              <a:endParaRPr lang="en-GB" sz="2000">
                <a:latin typeface="Times New Roman" pitchFamily="18" charset="0"/>
              </a:endParaRPr>
            </a:p>
          </p:txBody>
        </p:sp>
        <p:sp>
          <p:nvSpPr>
            <p:cNvPr id="7" name="Text Box 7"/>
            <p:cNvSpPr txBox="1">
              <a:spLocks noChangeArrowheads="1"/>
            </p:cNvSpPr>
            <p:nvPr/>
          </p:nvSpPr>
          <p:spPr bwMode="auto">
            <a:xfrm>
              <a:off x="3413" y="3498"/>
              <a:ext cx="786"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Provider 1</a:t>
              </a:r>
            </a:p>
          </p:txBody>
        </p:sp>
        <p:sp>
          <p:nvSpPr>
            <p:cNvPr id="8" name="Text Box 8"/>
            <p:cNvSpPr txBox="1">
              <a:spLocks noChangeArrowheads="1"/>
            </p:cNvSpPr>
            <p:nvPr/>
          </p:nvSpPr>
          <p:spPr bwMode="auto">
            <a:xfrm>
              <a:off x="4002" y="953"/>
              <a:ext cx="1048"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Recommender</a:t>
              </a:r>
            </a:p>
          </p:txBody>
        </p:sp>
        <p:sp>
          <p:nvSpPr>
            <p:cNvPr id="9" name="Line 9"/>
            <p:cNvSpPr>
              <a:spLocks noChangeShapeType="1"/>
            </p:cNvSpPr>
            <p:nvPr/>
          </p:nvSpPr>
          <p:spPr bwMode="auto">
            <a:xfrm>
              <a:off x="1389" y="1416"/>
              <a:ext cx="215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Text Box 10"/>
            <p:cNvSpPr txBox="1">
              <a:spLocks noChangeArrowheads="1"/>
            </p:cNvSpPr>
            <p:nvPr/>
          </p:nvSpPr>
          <p:spPr bwMode="auto">
            <a:xfrm>
              <a:off x="1585" y="1107"/>
              <a:ext cx="1349"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Request for service</a:t>
              </a:r>
            </a:p>
          </p:txBody>
        </p:sp>
        <p:sp>
          <p:nvSpPr>
            <p:cNvPr id="11" name="Text Box 11"/>
            <p:cNvSpPr txBox="1">
              <a:spLocks noChangeArrowheads="1"/>
            </p:cNvSpPr>
            <p:nvPr/>
          </p:nvSpPr>
          <p:spPr bwMode="auto">
            <a:xfrm>
              <a:off x="4263" y="1991"/>
              <a:ext cx="1056" cy="442"/>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Advertisement</a:t>
              </a:r>
            </a:p>
            <a:p>
              <a:pPr eaLnBrk="0" hangingPunct="0"/>
              <a:r>
                <a:rPr lang="en-GB" sz="2000">
                  <a:latin typeface="Times New Roman" pitchFamily="18" charset="0"/>
                </a:rPr>
                <a:t>of capabilities</a:t>
              </a:r>
            </a:p>
          </p:txBody>
        </p:sp>
        <p:sp>
          <p:nvSpPr>
            <p:cNvPr id="12" name="Line 12"/>
            <p:cNvSpPr>
              <a:spLocks noChangeShapeType="1"/>
            </p:cNvSpPr>
            <p:nvPr/>
          </p:nvSpPr>
          <p:spPr bwMode="auto">
            <a:xfrm flipH="1" flipV="1">
              <a:off x="3936" y="1669"/>
              <a:ext cx="652" cy="1199"/>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13"/>
            <p:cNvSpPr>
              <a:spLocks noChangeShapeType="1"/>
            </p:cNvSpPr>
            <p:nvPr/>
          </p:nvSpPr>
          <p:spPr bwMode="auto">
            <a:xfrm flipV="1">
              <a:off x="3740" y="1669"/>
              <a:ext cx="0" cy="1199"/>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flipH="1">
              <a:off x="1389" y="1542"/>
              <a:ext cx="215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1585" y="1541"/>
              <a:ext cx="1322" cy="442"/>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Sorted description </a:t>
              </a:r>
            </a:p>
            <a:p>
              <a:pPr eaLnBrk="0" hangingPunct="0"/>
              <a:r>
                <a:rPr lang="en-GB" sz="2000">
                  <a:latin typeface="Times New Roman" pitchFamily="18" charset="0"/>
                </a:rPr>
                <a:t>of P1,..Pn</a:t>
              </a:r>
            </a:p>
          </p:txBody>
        </p:sp>
        <p:sp>
          <p:nvSpPr>
            <p:cNvPr id="16" name="Line 16"/>
            <p:cNvSpPr>
              <a:spLocks noChangeShapeType="1"/>
            </p:cNvSpPr>
            <p:nvPr/>
          </p:nvSpPr>
          <p:spPr bwMode="auto">
            <a:xfrm>
              <a:off x="1128" y="1669"/>
              <a:ext cx="0" cy="1515"/>
            </a:xfrm>
            <a:prstGeom prst="line">
              <a:avLst/>
            </a:prstGeom>
            <a:noFill/>
            <a:ln w="9525">
              <a:solidFill>
                <a:schemeClr val="tx1"/>
              </a:solidFill>
              <a:round/>
              <a:headEnd/>
              <a:tailEnd/>
            </a:ln>
            <a:effectLst/>
          </p:spPr>
          <p:txBody>
            <a:bodyPr wrap="none" anchor="ctr"/>
            <a:lstStyle/>
            <a:p>
              <a:endParaRPr lang="en-US"/>
            </a:p>
          </p:txBody>
        </p:sp>
        <p:sp>
          <p:nvSpPr>
            <p:cNvPr id="17" name="Line 17"/>
            <p:cNvSpPr>
              <a:spLocks noChangeShapeType="1"/>
            </p:cNvSpPr>
            <p:nvPr/>
          </p:nvSpPr>
          <p:spPr bwMode="auto">
            <a:xfrm>
              <a:off x="1128" y="3184"/>
              <a:ext cx="248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18"/>
            <p:cNvSpPr>
              <a:spLocks noChangeShapeType="1"/>
            </p:cNvSpPr>
            <p:nvPr/>
          </p:nvSpPr>
          <p:spPr bwMode="auto">
            <a:xfrm flipH="1">
              <a:off x="997" y="3310"/>
              <a:ext cx="2612" cy="0"/>
            </a:xfrm>
            <a:prstGeom prst="line">
              <a:avLst/>
            </a:prstGeom>
            <a:noFill/>
            <a:ln w="9525">
              <a:solidFill>
                <a:schemeClr val="tx1"/>
              </a:solidFill>
              <a:round/>
              <a:headEnd/>
              <a:tailEnd/>
            </a:ln>
            <a:effectLst/>
          </p:spPr>
          <p:txBody>
            <a:bodyPr wrap="none" anchor="ctr"/>
            <a:lstStyle/>
            <a:p>
              <a:endParaRPr lang="en-US"/>
            </a:p>
          </p:txBody>
        </p:sp>
        <p:sp>
          <p:nvSpPr>
            <p:cNvPr id="19" name="Line 19"/>
            <p:cNvSpPr>
              <a:spLocks noChangeShapeType="1"/>
            </p:cNvSpPr>
            <p:nvPr/>
          </p:nvSpPr>
          <p:spPr bwMode="auto">
            <a:xfrm flipV="1">
              <a:off x="997" y="1732"/>
              <a:ext cx="0" cy="1578"/>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Text Box 20"/>
            <p:cNvSpPr txBox="1">
              <a:spLocks noChangeArrowheads="1"/>
            </p:cNvSpPr>
            <p:nvPr/>
          </p:nvSpPr>
          <p:spPr bwMode="auto">
            <a:xfrm>
              <a:off x="1441" y="2931"/>
              <a:ext cx="1300"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Service delegation</a:t>
              </a:r>
            </a:p>
          </p:txBody>
        </p:sp>
        <p:sp>
          <p:nvSpPr>
            <p:cNvPr id="21" name="Text Box 21"/>
            <p:cNvSpPr txBox="1">
              <a:spLocks noChangeArrowheads="1"/>
            </p:cNvSpPr>
            <p:nvPr/>
          </p:nvSpPr>
          <p:spPr bwMode="auto">
            <a:xfrm>
              <a:off x="1345" y="3271"/>
              <a:ext cx="1753"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Results of service request</a:t>
              </a:r>
            </a:p>
          </p:txBody>
        </p:sp>
        <p:pic>
          <p:nvPicPr>
            <p:cNvPr id="22" name="Picture 22" descr="myagent"/>
            <p:cNvPicPr>
              <a:picLocks noChangeAspect="1" noChangeArrowheads="1"/>
            </p:cNvPicPr>
            <p:nvPr/>
          </p:nvPicPr>
          <p:blipFill>
            <a:blip r:embed="rId2"/>
            <a:srcRect/>
            <a:stretch>
              <a:fillRect/>
            </a:stretch>
          </p:blipFill>
          <p:spPr bwMode="auto">
            <a:xfrm>
              <a:off x="3609" y="2734"/>
              <a:ext cx="392" cy="765"/>
            </a:xfrm>
            <a:prstGeom prst="rect">
              <a:avLst/>
            </a:prstGeom>
            <a:noFill/>
          </p:spPr>
        </p:pic>
        <p:pic>
          <p:nvPicPr>
            <p:cNvPr id="23" name="Picture 23" descr="myagent"/>
            <p:cNvPicPr>
              <a:picLocks noChangeAspect="1" noChangeArrowheads="1"/>
            </p:cNvPicPr>
            <p:nvPr/>
          </p:nvPicPr>
          <p:blipFill>
            <a:blip r:embed="rId2"/>
            <a:srcRect/>
            <a:stretch>
              <a:fillRect/>
            </a:stretch>
          </p:blipFill>
          <p:spPr bwMode="auto">
            <a:xfrm>
              <a:off x="4393" y="2734"/>
              <a:ext cx="391" cy="765"/>
            </a:xfrm>
            <a:prstGeom prst="rect">
              <a:avLst/>
            </a:prstGeom>
            <a:noFill/>
          </p:spPr>
        </p:pic>
        <p:pic>
          <p:nvPicPr>
            <p:cNvPr id="24" name="Picture 24" descr="myagent"/>
            <p:cNvPicPr>
              <a:picLocks noChangeAspect="1" noChangeArrowheads="1"/>
            </p:cNvPicPr>
            <p:nvPr/>
          </p:nvPicPr>
          <p:blipFill>
            <a:blip r:embed="rId2"/>
            <a:srcRect/>
            <a:stretch>
              <a:fillRect/>
            </a:stretch>
          </p:blipFill>
          <p:spPr bwMode="auto">
            <a:xfrm>
              <a:off x="3674" y="903"/>
              <a:ext cx="392" cy="766"/>
            </a:xfrm>
            <a:prstGeom prst="rect">
              <a:avLst/>
            </a:prstGeom>
            <a:noFill/>
          </p:spPr>
        </p:pic>
        <p:pic>
          <p:nvPicPr>
            <p:cNvPr id="25" name="Picture 25" descr="myagent"/>
            <p:cNvPicPr>
              <a:picLocks noChangeAspect="1" noChangeArrowheads="1"/>
            </p:cNvPicPr>
            <p:nvPr/>
          </p:nvPicPr>
          <p:blipFill>
            <a:blip r:embed="rId2"/>
            <a:srcRect/>
            <a:stretch>
              <a:fillRect/>
            </a:stretch>
          </p:blipFill>
          <p:spPr bwMode="auto">
            <a:xfrm>
              <a:off x="932" y="911"/>
              <a:ext cx="392" cy="766"/>
            </a:xfrm>
            <a:prstGeom prst="rect">
              <a:avLst/>
            </a:prstGeom>
            <a:noFill/>
          </p:spPr>
        </p:pic>
        <p:sp>
          <p:nvSpPr>
            <p:cNvPr id="26" name="Text Box 26"/>
            <p:cNvSpPr txBox="1">
              <a:spLocks noChangeArrowheads="1"/>
            </p:cNvSpPr>
            <p:nvPr/>
          </p:nvSpPr>
          <p:spPr bwMode="auto">
            <a:xfrm>
              <a:off x="295" y="890"/>
              <a:ext cx="755" cy="250"/>
            </a:xfrm>
            <a:prstGeom prst="rect">
              <a:avLst/>
            </a:prstGeom>
            <a:noFill/>
            <a:ln w="9525">
              <a:noFill/>
              <a:miter lim="800000"/>
              <a:headEnd/>
              <a:tailEnd/>
            </a:ln>
            <a:effectLst/>
          </p:spPr>
          <p:txBody>
            <a:bodyPr wrap="none">
              <a:spAutoFit/>
            </a:bodyPr>
            <a:lstStyle/>
            <a:p>
              <a:pPr eaLnBrk="0" hangingPunct="0"/>
              <a:r>
                <a:rPr lang="en-GB" sz="2000">
                  <a:latin typeface="Times New Roman" pitchFamily="18" charset="0"/>
                </a:rPr>
                <a:t>Requester</a:t>
              </a:r>
            </a:p>
          </p:txBody>
        </p:sp>
      </p:grpSp>
      <p:sp>
        <p:nvSpPr>
          <p:cNvPr id="27" name="Slide Number Placeholder 26"/>
          <p:cNvSpPr>
            <a:spLocks noGrp="1"/>
          </p:cNvSpPr>
          <p:nvPr>
            <p:ph type="sldNum" sz="quarter" idx="12"/>
          </p:nvPr>
        </p:nvSpPr>
        <p:spPr/>
        <p:txBody>
          <a:bodyPr/>
          <a:lstStyle/>
          <a:p>
            <a:fld id="{B6F15528-21DE-4FAA-801E-634DDDAF4B2B}" type="slidenum">
              <a:rPr lang="en-US" smtClean="0"/>
              <a:pPr/>
              <a:t>38</a:t>
            </a:fld>
            <a:endParaRPr lang="en-US"/>
          </a:p>
        </p:txBody>
      </p:sp>
      <p:sp>
        <p:nvSpPr>
          <p:cNvPr id="28" name="Footer Placeholder 27"/>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needed</a:t>
            </a:r>
            <a:endParaRPr lang="en-US" dirty="0"/>
          </a:p>
        </p:txBody>
      </p:sp>
      <p:sp>
        <p:nvSpPr>
          <p:cNvPr id="3" name="Content Placeholder 2"/>
          <p:cNvSpPr>
            <a:spLocks noGrp="1"/>
          </p:cNvSpPr>
          <p:nvPr>
            <p:ph idx="1"/>
          </p:nvPr>
        </p:nvSpPr>
        <p:spPr/>
        <p:txBody>
          <a:bodyPr>
            <a:normAutofit lnSpcReduction="10000"/>
          </a:bodyPr>
          <a:lstStyle/>
          <a:p>
            <a:pPr>
              <a:buFont typeface="Symbol" pitchFamily="18" charset="2"/>
              <a:buNone/>
            </a:pPr>
            <a:r>
              <a:rPr lang="en-GB" dirty="0" smtClean="0"/>
              <a:t>Information used for recommendations can come from different sources:</a:t>
            </a:r>
          </a:p>
          <a:p>
            <a:r>
              <a:rPr lang="en-GB" dirty="0" smtClean="0"/>
              <a:t>browsing and searching data</a:t>
            </a:r>
          </a:p>
          <a:p>
            <a:r>
              <a:rPr lang="en-GB" dirty="0" smtClean="0"/>
              <a:t>purchase data</a:t>
            </a:r>
          </a:p>
          <a:p>
            <a:r>
              <a:rPr lang="en-GB" dirty="0" smtClean="0"/>
              <a:t>feedback explicitly provided by the users</a:t>
            </a:r>
          </a:p>
          <a:p>
            <a:r>
              <a:rPr lang="en-GB" dirty="0" smtClean="0"/>
              <a:t>textual comments</a:t>
            </a:r>
          </a:p>
          <a:p>
            <a:r>
              <a:rPr lang="en-GB" dirty="0" smtClean="0"/>
              <a:t>expert recommendations</a:t>
            </a:r>
          </a:p>
          <a:p>
            <a:r>
              <a:rPr lang="en-GB" dirty="0" smtClean="0"/>
              <a:t>demographic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of Site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00200"/>
            <a:ext cx="8229600" cy="4876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recommendations</a:t>
            </a:r>
            <a:endParaRPr lang="en-US" dirty="0"/>
          </a:p>
        </p:txBody>
      </p:sp>
      <p:sp>
        <p:nvSpPr>
          <p:cNvPr id="3" name="Content Placeholder 2"/>
          <p:cNvSpPr>
            <a:spLocks noGrp="1"/>
          </p:cNvSpPr>
          <p:nvPr>
            <p:ph idx="1"/>
          </p:nvPr>
        </p:nvSpPr>
        <p:spPr/>
        <p:txBody>
          <a:bodyPr>
            <a:normAutofit fontScale="92500" lnSpcReduction="20000"/>
          </a:bodyPr>
          <a:lstStyle/>
          <a:p>
            <a:pPr>
              <a:buFont typeface="Symbol" pitchFamily="18" charset="2"/>
              <a:buNone/>
            </a:pPr>
            <a:r>
              <a:rPr lang="en-GB" dirty="0" smtClean="0"/>
              <a:t>Recommendations can take the following forms:</a:t>
            </a:r>
          </a:p>
          <a:p>
            <a:r>
              <a:rPr lang="en-GB" dirty="0" smtClean="0"/>
              <a:t>Attribute-based recommendations: based on syntactic attributes of products (e.g. </a:t>
            </a:r>
            <a:r>
              <a:rPr lang="en-GB" i="1" dirty="0" smtClean="0"/>
              <a:t>science fiction</a:t>
            </a:r>
            <a:r>
              <a:rPr lang="en-GB" dirty="0" smtClean="0"/>
              <a:t> books)</a:t>
            </a:r>
          </a:p>
          <a:p>
            <a:r>
              <a:rPr lang="en-GB" dirty="0" smtClean="0"/>
              <a:t>Item-to-item correlation (as in shopping basket recommendations)</a:t>
            </a:r>
          </a:p>
          <a:p>
            <a:r>
              <a:rPr lang="en-GB" dirty="0" smtClean="0"/>
              <a:t>User-to-user correlation (finding users with similar tastes)</a:t>
            </a:r>
          </a:p>
          <a:p>
            <a:r>
              <a:rPr lang="en-GB" dirty="0" smtClean="0"/>
              <a:t>Non-personalized recommendations (as in traditional stores, i.e. dish of the day, generic book recommendations etc.)</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2DC26B8-1198-4812-A27C-06AA7C2203C9}" type="slidenum">
              <a:rPr lang="en-US"/>
              <a:pPr/>
              <a:t>41</a:t>
            </a:fld>
            <a:endParaRPr lang="en-US"/>
          </a:p>
        </p:txBody>
      </p:sp>
      <p:sp>
        <p:nvSpPr>
          <p:cNvPr id="790530" name="Rectangle 2"/>
          <p:cNvSpPr>
            <a:spLocks noGrp="1" noChangeArrowheads="1"/>
          </p:cNvSpPr>
          <p:nvPr>
            <p:ph type="title"/>
          </p:nvPr>
        </p:nvSpPr>
        <p:spPr>
          <a:ln/>
        </p:spPr>
        <p:txBody>
          <a:bodyPr>
            <a:normAutofit fontScale="90000"/>
          </a:bodyPr>
          <a:lstStyle/>
          <a:p>
            <a:r>
              <a:rPr lang="en-GB"/>
              <a:t>Recommender systems in e-commerce</a:t>
            </a:r>
            <a:endParaRPr lang="en-US"/>
          </a:p>
        </p:txBody>
      </p:sp>
      <p:sp>
        <p:nvSpPr>
          <p:cNvPr id="790531" name="Rectangle 3"/>
          <p:cNvSpPr>
            <a:spLocks noGrp="1" noChangeArrowheads="1"/>
          </p:cNvSpPr>
          <p:nvPr>
            <p:ph type="body" idx="1"/>
          </p:nvPr>
        </p:nvSpPr>
        <p:spPr/>
        <p:txBody>
          <a:bodyPr>
            <a:normAutofit fontScale="92500" lnSpcReduction="20000"/>
          </a:bodyPr>
          <a:lstStyle/>
          <a:p>
            <a:r>
              <a:rPr lang="en-GB" dirty="0"/>
              <a:t>Turning browsers into customers: they can stimulate the users’ needs (need identification stage)</a:t>
            </a:r>
          </a:p>
          <a:p>
            <a:r>
              <a:rPr lang="en-GB" dirty="0"/>
              <a:t>Cross-selling: suggest additional products which may match the user’s interests or current shopping basket</a:t>
            </a:r>
          </a:p>
          <a:p>
            <a:r>
              <a:rPr lang="en-GB" dirty="0"/>
              <a:t>Personalization: personalized services, or the site can be personalized to the user’s liking – unique shopping experience</a:t>
            </a:r>
          </a:p>
          <a:p>
            <a:r>
              <a:rPr lang="en-GB" dirty="0"/>
              <a:t>Keeping customers informed</a:t>
            </a:r>
          </a:p>
          <a:p>
            <a:r>
              <a:rPr lang="en-GB" dirty="0"/>
              <a:t>Retaining customer loyalty</a:t>
            </a:r>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Collective Intelligence</a:t>
            </a:r>
            <a:endParaRPr lang="en-US"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pPr algn="just"/>
            <a:r>
              <a:rPr lang="en-US" sz="3600" dirty="0" smtClean="0"/>
              <a:t>A shared or group intelligence that emerges from the collaboration and competition of many individuals.</a:t>
            </a:r>
          </a:p>
          <a:p>
            <a:pPr algn="just"/>
            <a:r>
              <a:rPr lang="en-US" sz="3600" dirty="0" smtClean="0"/>
              <a:t>Groups of people and computers, connected by the Internet, collectively doing intelligent things. For example, Google technology harvests knowledge generated by millions of people creating and linking web pages and then uses this knowledge to answer queries in ways that often seem amazingly intelligent. </a:t>
            </a:r>
          </a:p>
          <a:p>
            <a:pPr algn="just"/>
            <a:r>
              <a:rPr lang="en-US" sz="3600" dirty="0" smtClean="0"/>
              <a:t>In Wikipedia, thousands of people around the world have collectively created a very large and high quality intellectual product with almost no centralized control, and almost all as volunteers! </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One example of collective intelligence would be political parties and the way in which the take the views of the people to form policies, select their candidates and run election campaigns.</a:t>
            </a:r>
          </a:p>
          <a:p>
            <a:pPr algn="just"/>
            <a:r>
              <a:rPr lang="en-US" dirty="0" smtClean="0"/>
              <a:t>Online multi-player games are another example of collective intelligence. Games such as Halo, Second Life and Call of Duty rely on gamers coming together as a community to form the game’s Identity.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online </a:t>
            </a:r>
            <a:r>
              <a:rPr lang="en-US" dirty="0" err="1" smtClean="0"/>
              <a:t>encyclopaedia</a:t>
            </a:r>
            <a:r>
              <a:rPr lang="en-US" dirty="0" smtClean="0"/>
              <a:t> Wikipedia is one of the best examples of collective intelligence. Anyone can add information to an exiting page or indeed create a new page of information; pages also hyperlink to other areas of the website that people have edited.</a:t>
            </a:r>
          </a:p>
          <a:p>
            <a:pPr algn="just"/>
            <a:r>
              <a:rPr lang="en-US" dirty="0" smtClean="0"/>
              <a:t>Google is a prominent example of collective intelligence. The search engine is made up of millions of websites, which have been created by people all over the world.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lgn="just"/>
            <a:r>
              <a:rPr lang="en-US" dirty="0" smtClean="0"/>
              <a:t>The social networking world is perhaps the most popular of collective intelligence. Friend post statuses which then act as newsfeed, which informs other friends of their thoughts. Friends can also recommend other friends, applications and pages to any person on their friend list.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smtClean="0"/>
              <a:t>If a person has a Amazon account they can buy or sell products to other people with accounts this is collective intelligence because the people are making up the website.</a:t>
            </a:r>
          </a:p>
          <a:p>
            <a:pPr algn="just"/>
            <a:r>
              <a:rPr lang="en-US" dirty="0" smtClean="0"/>
              <a:t>The website also recommends items that may also interest you judging on what you have already looked at which is collective intelligence also.</a:t>
            </a:r>
          </a:p>
          <a:p>
            <a:pPr algn="just"/>
            <a:r>
              <a:rPr lang="en-US" dirty="0" smtClean="0"/>
              <a:t>Things such as customer reviews can also be heavily influential when choosing a product. You are essentially basing your opinion off of the opinions of other members of the public.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7"/>
            <a:ext cx="13182600" cy="6081713"/>
          </a:xfrm>
        </p:spPr>
        <p:txBody>
          <a:bodyPr>
            <a:normAutofit/>
          </a:bodyPr>
          <a:lstStyle/>
          <a:p>
            <a:r>
              <a:rPr lang="en-US" dirty="0"/>
              <a:t>Web content mining, also known as text mining, is generally the second step in Web data mining. Content mining is the scanning and mining of text, pictures and graphs of a Web page to determine the relevance of the content to the search query. This scanning is completed after the clustering of web pages through structure mining and provides the results based upon the level of relevance to the suggested query. </a:t>
            </a:r>
            <a:endParaRPr lang="en-US" dirty="0"/>
          </a:p>
        </p:txBody>
      </p:sp>
      <p:sp>
        <p:nvSpPr>
          <p:cNvPr id="3" name="Content Placeholder 2"/>
          <p:cNvSpPr>
            <a:spLocks noGrp="1"/>
          </p:cNvSpPr>
          <p:nvPr>
            <p:ph idx="1"/>
          </p:nvPr>
        </p:nvSpPr>
        <p:spPr>
          <a:xfrm>
            <a:off x="457200" y="5121276"/>
            <a:ext cx="8229600" cy="1600199"/>
          </a:xfrm>
        </p:spPr>
        <p:txBody>
          <a:bodyPr>
            <a:normAutofit fontScale="70000" lnSpcReduction="20000"/>
          </a:bodyPr>
          <a:lstStyle/>
          <a:p>
            <a:pPr algn="ctr">
              <a:buNone/>
            </a:pPr>
            <a:endParaRPr lang="en-US" sz="7200" dirty="0" smtClean="0"/>
          </a:p>
          <a:p>
            <a:pPr algn="ctr">
              <a:buNone/>
            </a:pPr>
            <a:r>
              <a:rPr lang="en-US" sz="7200" dirty="0" smtClean="0"/>
              <a:t>Thank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URL Pattern</a:t>
            </a:r>
            <a:endParaRPr lang="en-US" dirty="0"/>
          </a:p>
        </p:txBody>
      </p:sp>
      <p:sp>
        <p:nvSpPr>
          <p:cNvPr id="3" name="Content Placeholder 2"/>
          <p:cNvSpPr>
            <a:spLocks noGrp="1"/>
          </p:cNvSpPr>
          <p:nvPr>
            <p:ph idx="1"/>
          </p:nvPr>
        </p:nvSpPr>
        <p:spPr>
          <a:xfrm>
            <a:off x="457200" y="1219200"/>
            <a:ext cx="8382000" cy="5410200"/>
          </a:xfrm>
        </p:spPr>
        <p:txBody>
          <a:bodyPr>
            <a:normAutofit fontScale="55000" lnSpcReduction="20000"/>
          </a:bodyPr>
          <a:lstStyle/>
          <a:p>
            <a:r>
              <a:rPr lang="en-US" sz="3600" dirty="0" smtClean="0"/>
              <a:t>A URL pattern is a generalization of a group of URLs sharing similar syntactic format. </a:t>
            </a:r>
          </a:p>
          <a:p>
            <a:r>
              <a:rPr lang="en-US" sz="3600" dirty="0" smtClean="0"/>
              <a:t>Some example URL patterns discovered, again, from the ASP.NET Forums.</a:t>
            </a:r>
          </a:p>
          <a:p>
            <a:pPr lvl="1"/>
            <a:r>
              <a:rPr lang="en-US" dirty="0" smtClean="0"/>
              <a:t>List-of-thread pages</a:t>
            </a:r>
          </a:p>
          <a:p>
            <a:pPr lvl="2"/>
            <a:r>
              <a:rPr lang="en-US" dirty="0" smtClean="0"/>
              <a:t>^http://forums\.asp\.net/\d+\.aspx$</a:t>
            </a:r>
          </a:p>
          <a:p>
            <a:pPr lvl="2"/>
            <a:r>
              <a:rPr lang="en-US" dirty="0" smtClean="0"/>
              <a:t>^http://forums\.asp\.net/\d+\.aspx\?PageIndex=\d+&amp;forumoptions=\d+:\d+:\d+::$</a:t>
            </a:r>
          </a:p>
          <a:p>
            <a:pPr lvl="1"/>
            <a:r>
              <a:rPr lang="en-US" dirty="0" smtClean="0"/>
              <a:t>List-of-post pages</a:t>
            </a:r>
          </a:p>
          <a:p>
            <a:pPr lvl="2"/>
            <a:r>
              <a:rPr lang="en-US" dirty="0" smtClean="0"/>
              <a:t>^http://forums\.asp\.net/t/\d+\.aspx$</a:t>
            </a:r>
          </a:p>
          <a:p>
            <a:pPr lvl="2"/>
            <a:r>
              <a:rPr lang="en-US" dirty="0" smtClean="0"/>
              <a:t>^http://forums\.asp\.net/t/\d+\.aspx\?PageIndex=\d+$</a:t>
            </a:r>
          </a:p>
          <a:p>
            <a:pPr lvl="2"/>
            <a:r>
              <a:rPr lang="en-US" dirty="0" smtClean="0"/>
              <a:t>^http://forums\.asp\.net/p/\d+/\d+\.aspx$</a:t>
            </a:r>
          </a:p>
          <a:p>
            <a:pPr lvl="2"/>
            <a:r>
              <a:rPr lang="en-US" dirty="0" smtClean="0"/>
              <a:t>^http://forums\.asp\.net/ThreadNavigation\.aspx\?PostID=\d+&amp;NavType=(Previous|Next)$</a:t>
            </a:r>
          </a:p>
          <a:p>
            <a:pPr lvl="1"/>
            <a:r>
              <a:rPr lang="en-US" dirty="0" smtClean="0"/>
              <a:t>User profile pages</a:t>
            </a:r>
          </a:p>
          <a:p>
            <a:pPr lvl="2"/>
            <a:r>
              <a:rPr lang="en-US" dirty="0" smtClean="0"/>
              <a:t>^http://forums\.asp\.net/user/Profile\.aspx\?UserID=\d+$</a:t>
            </a:r>
          </a:p>
          <a:p>
            <a:pPr lvl="2"/>
            <a:r>
              <a:rPr lang="en-US" dirty="0" smtClean="0"/>
              <a:t>^http://forums\.asp\.net/members/[^/?]*$</a:t>
            </a:r>
          </a:p>
          <a:p>
            <a:r>
              <a:rPr lang="en-US" sz="3600" dirty="0" smtClean="0"/>
              <a:t>It is noticed that one layout templates can have more than one related URL pattern. For example, a bookseller website usually designs one template to show a list of books, and provides different query parameters to generate such a list.</a:t>
            </a:r>
          </a:p>
          <a:p>
            <a:r>
              <a:rPr lang="en-US" sz="3600" dirty="0" smtClean="0"/>
              <a:t>Various query parameters in this scenario will lead to different URL patterns, but the search results are shown with the same template.</a:t>
            </a:r>
          </a:p>
          <a:p>
            <a:r>
              <a:rPr lang="en-US" sz="3600" dirty="0" smtClean="0"/>
              <a:t>Another common case is duplicate pages, i.e., pages with the same content (and very likely the same layout) but different URLs.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 Structure</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pPr algn="just"/>
            <a:r>
              <a:rPr lang="en-US" dirty="0" smtClean="0"/>
              <a:t>Based on the layout templates and URL patterns, we can construct a directed graph to represent the website organization structure.</a:t>
            </a:r>
          </a:p>
          <a:p>
            <a:pPr algn="just"/>
            <a:r>
              <a:rPr lang="en-US" dirty="0" smtClean="0"/>
              <a:t>Each layout template is considered as a node in a graph, and two nodes are linked if there are hyperlinks between the pages belonging to the two nodes. </a:t>
            </a:r>
          </a:p>
          <a:p>
            <a:pPr algn="just"/>
            <a:r>
              <a:rPr lang="en-US" dirty="0" smtClean="0"/>
              <a:t>The link direction is the same as the related hyperlinks. And each link is characterized with the URL pattern of the corresponding hyperlink URLs. </a:t>
            </a:r>
          </a:p>
          <a:p>
            <a:pPr algn="just"/>
            <a:r>
              <a:rPr lang="en-US" dirty="0" smtClean="0"/>
              <a:t>It should be noticed that there could be multiple links from one node to another if the corresponding hyperlinks have more than one URL pattern.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Structure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WEB STRUCTURE is a pioneer in "fusion engineering"; fusing design sensitivity with cost consciousness to develop the most cost effective structures in which the traditional separation between architectural design and structures is erased in a seamless harmony of design intent. </a:t>
            </a:r>
          </a:p>
          <a:p>
            <a:pPr algn="just"/>
            <a:r>
              <a:rPr lang="en-US" dirty="0" smtClean="0"/>
              <a:t>In the completed work, architecture and structure resonate to create a single entity; an essential symbiotic interaction, a fusion that presents itself in works of beauty.</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Site Structure</a:t>
            </a:r>
            <a:endParaRPr lang="en-US" sz="3600" dirty="0"/>
          </a:p>
        </p:txBody>
      </p:sp>
      <p:sp>
        <p:nvSpPr>
          <p:cNvPr id="3" name="Content Placeholder 2"/>
          <p:cNvSpPr>
            <a:spLocks noGrp="1"/>
          </p:cNvSpPr>
          <p:nvPr>
            <p:ph idx="1"/>
          </p:nvPr>
        </p:nvSpPr>
        <p:spPr>
          <a:xfrm>
            <a:off x="457200" y="1295400"/>
            <a:ext cx="8229600" cy="5257800"/>
          </a:xfrm>
        </p:spPr>
        <p:txBody>
          <a:bodyPr>
            <a:normAutofit fontScale="70000" lnSpcReduction="20000"/>
          </a:bodyPr>
          <a:lstStyle/>
          <a:p>
            <a:pPr algn="just"/>
            <a:r>
              <a:rPr lang="en-US" dirty="0" smtClean="0"/>
              <a:t>When confronted with a new and complex information system, users build mental model. </a:t>
            </a:r>
          </a:p>
          <a:p>
            <a:pPr algn="just"/>
            <a:r>
              <a:rPr lang="en-US" dirty="0" smtClean="0"/>
              <a:t>They use these models to assess relations among topics and to guess where to find things they haven’t seen before. </a:t>
            </a:r>
          </a:p>
          <a:p>
            <a:pPr algn="just"/>
            <a:r>
              <a:rPr lang="en-US" dirty="0" smtClean="0"/>
              <a:t>The success of the organization of web site will be determined largely by how well site’s information architecture matches users’ expectations. </a:t>
            </a:r>
          </a:p>
          <a:p>
            <a:pPr algn="just"/>
            <a:r>
              <a:rPr lang="en-US" dirty="0" smtClean="0"/>
              <a:t>A logical, consistently named site organization allows users to make successful predictions about where to find things. </a:t>
            </a:r>
          </a:p>
          <a:p>
            <a:pPr algn="just"/>
            <a:r>
              <a:rPr lang="en-US" dirty="0" smtClean="0"/>
              <a:t>Consistent methods of organizing and displaying information permit users to extend their knowledge from familiar pages to unfamiliar ones.</a:t>
            </a:r>
          </a:p>
          <a:p>
            <a:pPr algn="just"/>
            <a:r>
              <a:rPr lang="en-US" dirty="0" smtClean="0"/>
              <a:t>If you mislead users with a structure that is neither logical nor predictable, or constantly uses different or ambiguous terms to describe site features, users will be frustrated by the difficulties of getting around and understanding what you have to offer. </a:t>
            </a:r>
          </a:p>
          <a:p>
            <a:pPr algn="just"/>
            <a:r>
              <a:rPr lang="en-US" dirty="0" smtClean="0"/>
              <a:t>Don’t want user’s mental model of  web site to look like figure1.</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8229600" cy="2057400"/>
          </a:xfrm>
        </p:spPr>
        <p:txBody>
          <a:bodyPr>
            <a:normAutofit fontScale="90000"/>
          </a:bodyPr>
          <a:lstStyle/>
          <a:p>
            <a:r>
              <a:rPr lang="en-US" sz="2700" b="1" dirty="0" smtClean="0"/>
              <a:t>Figure 1</a:t>
            </a:r>
            <a:r>
              <a:rPr lang="en-US" sz="2700" dirty="0" smtClean="0"/>
              <a:t> — Don’t make a confusing web of links. Designers aren’t the only ones who make models of sites. Users try to imagine the site structure as well, and a successful information architecture will help the user build a firm and predictable mental model of site.</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1219200"/>
            <a:ext cx="7391400" cy="2590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2558</TotalTime>
  <Words>3086</Words>
  <Application>Microsoft Office PowerPoint</Application>
  <PresentationFormat>On-screen Show (4:3)</PresentationFormat>
  <Paragraphs>366</Paragraphs>
  <Slides>47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ＭＳ Ｐゴシック</vt:lpstr>
      <vt:lpstr>Symbol</vt:lpstr>
      <vt:lpstr>Times New Roman</vt:lpstr>
      <vt:lpstr>Office Theme</vt:lpstr>
      <vt:lpstr>Web Based Information System and  Navigation</vt:lpstr>
      <vt:lpstr>Structure of the Website</vt:lpstr>
      <vt:lpstr>Layout Template </vt:lpstr>
      <vt:lpstr>Layout of Site</vt:lpstr>
      <vt:lpstr>URL Pattern</vt:lpstr>
      <vt:lpstr>Link Structure</vt:lpstr>
      <vt:lpstr>Web Structure</vt:lpstr>
      <vt:lpstr>Site Structure</vt:lpstr>
      <vt:lpstr>Figure 1 — Don’t make a confusing web of links. Designers aren’t the only ones who make models of sites. Users try to imagine the site structure as well, and a successful information architecture will help the user build a firm and predictable mental model of site. </vt:lpstr>
      <vt:lpstr>Web Page Structure</vt:lpstr>
      <vt:lpstr>Web Page Structure</vt:lpstr>
      <vt:lpstr>How do Web Pages Change</vt:lpstr>
      <vt:lpstr>Link Analysis</vt:lpstr>
      <vt:lpstr>Link Analysis</vt:lpstr>
      <vt:lpstr>Website Navigation</vt:lpstr>
      <vt:lpstr>Website Navigation Use</vt:lpstr>
      <vt:lpstr>Website Navigation Use</vt:lpstr>
      <vt:lpstr>Web Mining</vt:lpstr>
      <vt:lpstr>Web Usage Mining</vt:lpstr>
      <vt:lpstr>How to perform Web Usage Mining? </vt:lpstr>
      <vt:lpstr>Data in Web Usage Mining</vt:lpstr>
      <vt:lpstr>Web usage mining process</vt:lpstr>
      <vt:lpstr>Pre-processing of web usage data</vt:lpstr>
      <vt:lpstr>Data Cleaning</vt:lpstr>
      <vt:lpstr>Identify sessions (Sessionization)</vt:lpstr>
      <vt:lpstr>Page View</vt:lpstr>
      <vt:lpstr>Path Completion</vt:lpstr>
      <vt:lpstr>Missing references due to caching</vt:lpstr>
      <vt:lpstr>Path completion</vt:lpstr>
      <vt:lpstr>Collaborating Filtering</vt:lpstr>
      <vt:lpstr>Collaborating Filtering</vt:lpstr>
      <vt:lpstr>Collaborative Filtering</vt:lpstr>
      <vt:lpstr>How does CF Work?</vt:lpstr>
      <vt:lpstr>Example of CF MxN Matrix with M users and N items (An empty cell is an unrated item)</vt:lpstr>
      <vt:lpstr>Observations</vt:lpstr>
      <vt:lpstr>Case Study – Amazon.com</vt:lpstr>
      <vt:lpstr>Recommender systems</vt:lpstr>
      <vt:lpstr>Recommender </vt:lpstr>
      <vt:lpstr>Information needed</vt:lpstr>
      <vt:lpstr>Providing recommendations</vt:lpstr>
      <vt:lpstr>Recommender systems in e-commerce</vt:lpstr>
      <vt:lpstr>Collective Intelligence</vt:lpstr>
      <vt:lpstr>Examples</vt:lpstr>
      <vt:lpstr>Examples</vt:lpstr>
      <vt:lpstr>Examples</vt:lpstr>
      <vt:lpstr>Example</vt:lpstr>
      <vt:lpstr>Web content mining, also known as text mining, is generally the second step in Web data mining. Content mining is the scanning and mining of text, pictures and graphs of a Web page to determine the relevance of the content to the search query. This scanning is completed after the clustering of web pages through structure mining and provides the results based upon the level of relevance to the suggested query.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PThapa</dc:creator>
  <cp:lastModifiedBy>Suroj Maharjan</cp:lastModifiedBy>
  <cp:revision>168</cp:revision>
  <dcterms:created xsi:type="dcterms:W3CDTF">2006-08-16T00:00:00Z</dcterms:created>
  <dcterms:modified xsi:type="dcterms:W3CDTF">2015-09-23T07:30:13Z</dcterms:modified>
</cp:coreProperties>
</file>