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0" r:id="rId3"/>
    <p:sldId id="262" r:id="rId4"/>
    <p:sldId id="261" r:id="rId5"/>
    <p:sldId id="259" r:id="rId6"/>
    <p:sldId id="265" r:id="rId7"/>
    <p:sldId id="268"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993366"/>
    <a:srgbClr val="FF0000"/>
    <a:srgbClr val="CC0066"/>
    <a:srgbClr val="CC66FF"/>
    <a:srgbClr val="996633"/>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9" autoAdjust="0"/>
    <p:restoredTop sz="94660"/>
  </p:normalViewPr>
  <p:slideViewPr>
    <p:cSldViewPr snapToGrid="0">
      <p:cViewPr varScale="1">
        <p:scale>
          <a:sx n="65" d="100"/>
          <a:sy n="65" d="100"/>
        </p:scale>
        <p:origin x="651"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4E050-08D4-4AF2-BD09-C5CA11F2AD65}" type="datetimeFigureOut">
              <a:rPr lang="en-US" smtClean="0"/>
              <a:t>6/7/2018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65423-A608-41F1-946F-BD4E12518232}" type="slidenum">
              <a:rPr lang="en-US" smtClean="0"/>
              <a:t>‹#›</a:t>
            </a:fld>
            <a:endParaRPr lang="en-US"/>
          </a:p>
        </p:txBody>
      </p:sp>
    </p:spTree>
    <p:extLst>
      <p:ext uri="{BB962C8B-B14F-4D97-AF65-F5344CB8AC3E}">
        <p14:creationId xmlns:p14="http://schemas.microsoft.com/office/powerpoint/2010/main" val="283338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BA2E-A949-4E57-B874-1A0F7947A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EEB867-7314-4095-AEF3-A26292E63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69C815-6135-4EAE-BBF0-DEF2026B5CE8}"/>
              </a:ext>
            </a:extLst>
          </p:cNvPr>
          <p:cNvSpPr>
            <a:spLocks noGrp="1"/>
          </p:cNvSpPr>
          <p:nvPr>
            <p:ph type="dt" sz="half" idx="10"/>
          </p:nvPr>
        </p:nvSpPr>
        <p:spPr/>
        <p:txBody>
          <a:bodyPr/>
          <a:lstStyle/>
          <a:p>
            <a:fld id="{1EFAE40D-CC16-45DE-8F17-730BA2C5B91F}" type="datetime1">
              <a:rPr lang="en-US" smtClean="0"/>
              <a:t>6/7/2018</a:t>
            </a:fld>
            <a:endParaRPr lang="en-US"/>
          </a:p>
        </p:txBody>
      </p:sp>
      <p:sp>
        <p:nvSpPr>
          <p:cNvPr id="5" name="Footer Placeholder 4">
            <a:extLst>
              <a:ext uri="{FF2B5EF4-FFF2-40B4-BE49-F238E27FC236}">
                <a16:creationId xmlns:a16="http://schemas.microsoft.com/office/drawing/2014/main" id="{D0C167C6-4671-496C-A0CD-F31C721AF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2D2B2-C3F6-45A7-BA86-4CF67622C461}"/>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29759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E498-A28A-47E2-846A-1E27D9A1A5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297D82-2815-4DF9-99F5-F812BD9C3C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67561-E6F7-4C0D-8EE2-5216745D9800}"/>
              </a:ext>
            </a:extLst>
          </p:cNvPr>
          <p:cNvSpPr>
            <a:spLocks noGrp="1"/>
          </p:cNvSpPr>
          <p:nvPr>
            <p:ph type="dt" sz="half" idx="10"/>
          </p:nvPr>
        </p:nvSpPr>
        <p:spPr/>
        <p:txBody>
          <a:bodyPr/>
          <a:lstStyle/>
          <a:p>
            <a:fld id="{80373006-19C0-40AB-A8F6-49F18451B5AC}" type="datetime1">
              <a:rPr lang="en-US" smtClean="0"/>
              <a:t>6/7/2018</a:t>
            </a:fld>
            <a:endParaRPr lang="en-US"/>
          </a:p>
        </p:txBody>
      </p:sp>
      <p:sp>
        <p:nvSpPr>
          <p:cNvPr id="5" name="Footer Placeholder 4">
            <a:extLst>
              <a:ext uri="{FF2B5EF4-FFF2-40B4-BE49-F238E27FC236}">
                <a16:creationId xmlns:a16="http://schemas.microsoft.com/office/drawing/2014/main" id="{B0F11214-A9DB-4BFE-8E99-64D409193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39B1D-A33E-4B1E-A943-A82128374FA0}"/>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232322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6F647-3A64-42D1-B6E9-B1CB333F90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519E80-D144-40AE-A6BE-8CFA2B7596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9335C-9906-4924-A334-8593752E1546}"/>
              </a:ext>
            </a:extLst>
          </p:cNvPr>
          <p:cNvSpPr>
            <a:spLocks noGrp="1"/>
          </p:cNvSpPr>
          <p:nvPr>
            <p:ph type="dt" sz="half" idx="10"/>
          </p:nvPr>
        </p:nvSpPr>
        <p:spPr/>
        <p:txBody>
          <a:bodyPr/>
          <a:lstStyle/>
          <a:p>
            <a:fld id="{52266C67-5662-4E02-AE41-24D8FAFA458E}" type="datetime1">
              <a:rPr lang="en-US" smtClean="0"/>
              <a:t>6/7/2018</a:t>
            </a:fld>
            <a:endParaRPr lang="en-US"/>
          </a:p>
        </p:txBody>
      </p:sp>
      <p:sp>
        <p:nvSpPr>
          <p:cNvPr id="5" name="Footer Placeholder 4">
            <a:extLst>
              <a:ext uri="{FF2B5EF4-FFF2-40B4-BE49-F238E27FC236}">
                <a16:creationId xmlns:a16="http://schemas.microsoft.com/office/drawing/2014/main" id="{DA9F873A-895C-4E0D-A7FF-786CCC783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57131-B936-4DBF-AE75-36351E3EE612}"/>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423439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4856-4B1C-4CAA-94CD-B0ECEE545B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87B52A-5645-4E11-9D50-CF6B6FD9E8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57865-A19A-4ACF-9ADD-B93164BD9BDC}"/>
              </a:ext>
            </a:extLst>
          </p:cNvPr>
          <p:cNvSpPr>
            <a:spLocks noGrp="1"/>
          </p:cNvSpPr>
          <p:nvPr>
            <p:ph type="dt" sz="half" idx="10"/>
          </p:nvPr>
        </p:nvSpPr>
        <p:spPr/>
        <p:txBody>
          <a:bodyPr/>
          <a:lstStyle/>
          <a:p>
            <a:fld id="{1C614BFF-D751-4D23-96B9-CACB83461C52}" type="datetime1">
              <a:rPr lang="en-US" smtClean="0"/>
              <a:t>6/7/2018</a:t>
            </a:fld>
            <a:endParaRPr lang="en-US"/>
          </a:p>
        </p:txBody>
      </p:sp>
      <p:sp>
        <p:nvSpPr>
          <p:cNvPr id="5" name="Footer Placeholder 4">
            <a:extLst>
              <a:ext uri="{FF2B5EF4-FFF2-40B4-BE49-F238E27FC236}">
                <a16:creationId xmlns:a16="http://schemas.microsoft.com/office/drawing/2014/main" id="{95DA5DD8-16F6-40F1-A499-D60CEC6D3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D9C24-8878-46FE-901F-A95334DE8D9C}"/>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92658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8DF8-A5FB-4CFF-98B0-B2C87DEA5C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6652AE-9DAF-411A-A8AD-E2E85FF69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B43A55-0587-4AD8-A5BB-D30DA43C700A}"/>
              </a:ext>
            </a:extLst>
          </p:cNvPr>
          <p:cNvSpPr>
            <a:spLocks noGrp="1"/>
          </p:cNvSpPr>
          <p:nvPr>
            <p:ph type="dt" sz="half" idx="10"/>
          </p:nvPr>
        </p:nvSpPr>
        <p:spPr/>
        <p:txBody>
          <a:bodyPr/>
          <a:lstStyle/>
          <a:p>
            <a:fld id="{B60E25A5-F3A3-4F1F-B27F-92A1470B3A44}" type="datetime1">
              <a:rPr lang="en-US" smtClean="0"/>
              <a:t>6/7/2018</a:t>
            </a:fld>
            <a:endParaRPr lang="en-US"/>
          </a:p>
        </p:txBody>
      </p:sp>
      <p:sp>
        <p:nvSpPr>
          <p:cNvPr id="5" name="Footer Placeholder 4">
            <a:extLst>
              <a:ext uri="{FF2B5EF4-FFF2-40B4-BE49-F238E27FC236}">
                <a16:creationId xmlns:a16="http://schemas.microsoft.com/office/drawing/2014/main" id="{E827AD26-5C1D-428E-8E21-9C83DE523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E1AE5-B8A8-4AC9-A505-ABBB4AC88648}"/>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224684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DE1-B3D6-4713-BBBE-D16B20F0B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8DE63-4EDA-4C20-BF55-FE1CE2F873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71BF22-0F05-4819-9392-C67A1102A7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DF0B3D-46B7-446F-A483-5FE3AB57224C}"/>
              </a:ext>
            </a:extLst>
          </p:cNvPr>
          <p:cNvSpPr>
            <a:spLocks noGrp="1"/>
          </p:cNvSpPr>
          <p:nvPr>
            <p:ph type="dt" sz="half" idx="10"/>
          </p:nvPr>
        </p:nvSpPr>
        <p:spPr/>
        <p:txBody>
          <a:bodyPr/>
          <a:lstStyle/>
          <a:p>
            <a:fld id="{E3FFADCD-7120-4F7E-AEA8-4959CD8F1BF0}" type="datetime1">
              <a:rPr lang="en-US" smtClean="0"/>
              <a:t>6/7/2018</a:t>
            </a:fld>
            <a:endParaRPr lang="en-US"/>
          </a:p>
        </p:txBody>
      </p:sp>
      <p:sp>
        <p:nvSpPr>
          <p:cNvPr id="6" name="Footer Placeholder 5">
            <a:extLst>
              <a:ext uri="{FF2B5EF4-FFF2-40B4-BE49-F238E27FC236}">
                <a16:creationId xmlns:a16="http://schemas.microsoft.com/office/drawing/2014/main" id="{6B634B54-85D1-4BD4-AA11-B6C6A9C9B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CBE81-DAEB-430E-8DB2-B4FFF08735F7}"/>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3370290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0829-4DA1-4B9D-86E8-4BC0E1CC52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3CFBBE-37BA-46EC-BFDB-0602529A3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2C59CA-F9A0-4C11-815A-93D7277057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225037-3066-48FA-9CC3-612D619DC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E83C41-EA6E-4026-9388-6071596E3D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F267E1-1AFC-43E3-9C0E-B7711FFA83AF}"/>
              </a:ext>
            </a:extLst>
          </p:cNvPr>
          <p:cNvSpPr>
            <a:spLocks noGrp="1"/>
          </p:cNvSpPr>
          <p:nvPr>
            <p:ph type="dt" sz="half" idx="10"/>
          </p:nvPr>
        </p:nvSpPr>
        <p:spPr/>
        <p:txBody>
          <a:bodyPr/>
          <a:lstStyle/>
          <a:p>
            <a:fld id="{BE9B63F9-4F30-44D0-AF3C-51EA07B8C093}" type="datetime1">
              <a:rPr lang="en-US" smtClean="0"/>
              <a:t>6/7/2018</a:t>
            </a:fld>
            <a:endParaRPr lang="en-US"/>
          </a:p>
        </p:txBody>
      </p:sp>
      <p:sp>
        <p:nvSpPr>
          <p:cNvPr id="8" name="Footer Placeholder 7">
            <a:extLst>
              <a:ext uri="{FF2B5EF4-FFF2-40B4-BE49-F238E27FC236}">
                <a16:creationId xmlns:a16="http://schemas.microsoft.com/office/drawing/2014/main" id="{C7334ADC-F9C4-4C44-95FA-A1FD30F91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3759F-8DFC-4717-AD10-F6CE17E53328}"/>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4178993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9BA1-0258-43E0-A990-F3B849FFAC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D652C9-C498-439E-B71C-CCCEB1F5AE55}"/>
              </a:ext>
            </a:extLst>
          </p:cNvPr>
          <p:cNvSpPr>
            <a:spLocks noGrp="1"/>
          </p:cNvSpPr>
          <p:nvPr>
            <p:ph type="dt" sz="half" idx="10"/>
          </p:nvPr>
        </p:nvSpPr>
        <p:spPr/>
        <p:txBody>
          <a:bodyPr/>
          <a:lstStyle/>
          <a:p>
            <a:fld id="{DA0D2D25-3726-495A-8A88-4C3622F5F750}" type="datetime1">
              <a:rPr lang="en-US" smtClean="0"/>
              <a:t>6/7/2018</a:t>
            </a:fld>
            <a:endParaRPr lang="en-US"/>
          </a:p>
        </p:txBody>
      </p:sp>
      <p:sp>
        <p:nvSpPr>
          <p:cNvPr id="4" name="Footer Placeholder 3">
            <a:extLst>
              <a:ext uri="{FF2B5EF4-FFF2-40B4-BE49-F238E27FC236}">
                <a16:creationId xmlns:a16="http://schemas.microsoft.com/office/drawing/2014/main" id="{C28D9778-5A50-4F50-A791-9F94885A32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3D4A4-CE6C-43CB-A398-28DDC55003AB}"/>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105627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C141AB-1F19-4817-8BEB-572F2116D6ED}"/>
              </a:ext>
            </a:extLst>
          </p:cNvPr>
          <p:cNvSpPr>
            <a:spLocks noGrp="1"/>
          </p:cNvSpPr>
          <p:nvPr>
            <p:ph type="dt" sz="half" idx="10"/>
          </p:nvPr>
        </p:nvSpPr>
        <p:spPr/>
        <p:txBody>
          <a:bodyPr/>
          <a:lstStyle/>
          <a:p>
            <a:fld id="{395DFD89-45FA-4A60-A65C-D60266A5F1BE}" type="datetime1">
              <a:rPr lang="en-US" smtClean="0"/>
              <a:t>6/7/2018</a:t>
            </a:fld>
            <a:endParaRPr lang="en-US"/>
          </a:p>
        </p:txBody>
      </p:sp>
      <p:sp>
        <p:nvSpPr>
          <p:cNvPr id="3" name="Footer Placeholder 2">
            <a:extLst>
              <a:ext uri="{FF2B5EF4-FFF2-40B4-BE49-F238E27FC236}">
                <a16:creationId xmlns:a16="http://schemas.microsoft.com/office/drawing/2014/main" id="{77B12393-B952-417B-BA91-F6DEBDBFFE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E2C903-FC4C-4637-A13A-C014772643C4}"/>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384373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330A-8828-4944-9278-EBD74BCB9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BE83F-FEAE-4E8B-BC83-8F0D5D16E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88281D-6E30-47C5-B2BF-64A1A7B36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D04BDF-1622-4B51-8C9C-EFD36FC6212C}"/>
              </a:ext>
            </a:extLst>
          </p:cNvPr>
          <p:cNvSpPr>
            <a:spLocks noGrp="1"/>
          </p:cNvSpPr>
          <p:nvPr>
            <p:ph type="dt" sz="half" idx="10"/>
          </p:nvPr>
        </p:nvSpPr>
        <p:spPr/>
        <p:txBody>
          <a:bodyPr/>
          <a:lstStyle/>
          <a:p>
            <a:fld id="{E027E96B-94D8-4866-B0AD-6D9E2D6DC27F}" type="datetime1">
              <a:rPr lang="en-US" smtClean="0"/>
              <a:t>6/7/2018</a:t>
            </a:fld>
            <a:endParaRPr lang="en-US"/>
          </a:p>
        </p:txBody>
      </p:sp>
      <p:sp>
        <p:nvSpPr>
          <p:cNvPr id="6" name="Footer Placeholder 5">
            <a:extLst>
              <a:ext uri="{FF2B5EF4-FFF2-40B4-BE49-F238E27FC236}">
                <a16:creationId xmlns:a16="http://schemas.microsoft.com/office/drawing/2014/main" id="{1B912AB8-3080-4D62-89DA-D4CDF96EA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6B578-0652-4D6C-BCCB-CC582248247F}"/>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111925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E556-30FF-4338-BB2F-B2E8C7445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56D349-388D-4130-B81E-34F40A312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D5DCBD-BAF6-48FF-AC79-BC1ECB2D7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4FB49D-3295-4609-B51C-413AAD8146F2}"/>
              </a:ext>
            </a:extLst>
          </p:cNvPr>
          <p:cNvSpPr>
            <a:spLocks noGrp="1"/>
          </p:cNvSpPr>
          <p:nvPr>
            <p:ph type="dt" sz="half" idx="10"/>
          </p:nvPr>
        </p:nvSpPr>
        <p:spPr/>
        <p:txBody>
          <a:bodyPr/>
          <a:lstStyle/>
          <a:p>
            <a:fld id="{CAEEC95D-0794-4682-A422-BA5589FBF5F9}" type="datetime1">
              <a:rPr lang="en-US" smtClean="0"/>
              <a:t>6/7/2018</a:t>
            </a:fld>
            <a:endParaRPr lang="en-US"/>
          </a:p>
        </p:txBody>
      </p:sp>
      <p:sp>
        <p:nvSpPr>
          <p:cNvPr id="6" name="Footer Placeholder 5">
            <a:extLst>
              <a:ext uri="{FF2B5EF4-FFF2-40B4-BE49-F238E27FC236}">
                <a16:creationId xmlns:a16="http://schemas.microsoft.com/office/drawing/2014/main" id="{34984870-B48D-4CCB-B538-742A5B82D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C4D45-76DA-488D-BCF8-BB1AC79EFE55}"/>
              </a:ext>
            </a:extLst>
          </p:cNvPr>
          <p:cNvSpPr>
            <a:spLocks noGrp="1"/>
          </p:cNvSpPr>
          <p:nvPr>
            <p:ph type="sldNum" sz="quarter" idx="12"/>
          </p:nvPr>
        </p:nvSpPr>
        <p:spPr/>
        <p:txBody>
          <a:bodyPr/>
          <a:lstStyle/>
          <a:p>
            <a:fld id="{7BD55884-F127-43C1-81EF-373BE9C65948}" type="slidenum">
              <a:rPr lang="en-US" smtClean="0"/>
              <a:t>‹#›</a:t>
            </a:fld>
            <a:endParaRPr lang="en-US"/>
          </a:p>
        </p:txBody>
      </p:sp>
    </p:spTree>
    <p:extLst>
      <p:ext uri="{BB962C8B-B14F-4D97-AF65-F5344CB8AC3E}">
        <p14:creationId xmlns:p14="http://schemas.microsoft.com/office/powerpoint/2010/main" val="66955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304C6B-25D3-42A2-8387-33A51FFE5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CE93A5-0242-4C6C-9F53-F02CE80B4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73AD88-0387-45F7-BD60-FC0159E12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1761F-E11B-41FE-807E-C555EC0FF5B4}" type="datetime1">
              <a:rPr lang="en-US" smtClean="0"/>
              <a:t>6/7/2018</a:t>
            </a:fld>
            <a:endParaRPr lang="en-US"/>
          </a:p>
        </p:txBody>
      </p:sp>
      <p:sp>
        <p:nvSpPr>
          <p:cNvPr id="5" name="Footer Placeholder 4">
            <a:extLst>
              <a:ext uri="{FF2B5EF4-FFF2-40B4-BE49-F238E27FC236}">
                <a16:creationId xmlns:a16="http://schemas.microsoft.com/office/drawing/2014/main" id="{EEA0776E-306E-4226-8016-7FB99C153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3A1EA0-BA04-4ED2-B772-ACAE0F1D7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55884-F127-43C1-81EF-373BE9C65948}" type="slidenum">
              <a:rPr lang="en-US" smtClean="0"/>
              <a:t>‹#›</a:t>
            </a:fld>
            <a:endParaRPr lang="en-US"/>
          </a:p>
        </p:txBody>
      </p:sp>
    </p:spTree>
    <p:extLst>
      <p:ext uri="{BB962C8B-B14F-4D97-AF65-F5344CB8AC3E}">
        <p14:creationId xmlns:p14="http://schemas.microsoft.com/office/powerpoint/2010/main" val="47326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zyychin/BUAN6340_Programming_for_Data_Science/tree/master/Final_Project_Jupyte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close up of an animal&#10;&#10;Description generated with very high confidence">
            <a:extLst>
              <a:ext uri="{FF2B5EF4-FFF2-40B4-BE49-F238E27FC236}">
                <a16:creationId xmlns:a16="http://schemas.microsoft.com/office/drawing/2014/main" id="{32F56758-BEA2-4EED-9237-164CAA94400C}"/>
              </a:ext>
            </a:extLst>
          </p:cNvPr>
          <p:cNvPicPr>
            <a:picLocks noChangeAspect="1"/>
          </p:cNvPicPr>
          <p:nvPr/>
        </p:nvPicPr>
        <p:blipFill rotWithShape="1">
          <a:blip r:embed="rId2">
            <a:extLst>
              <a:ext uri="{28A0092B-C50C-407E-A947-70E740481C1C}">
                <a14:useLocalDpi xmlns:a14="http://schemas.microsoft.com/office/drawing/2010/main" val="0"/>
              </a:ext>
            </a:extLst>
          </a:blip>
          <a:srcRect l="3098" t="9091" r="20667" b="1"/>
          <a:stretch/>
        </p:blipFill>
        <p:spPr>
          <a:xfrm>
            <a:off x="4818888" y="1"/>
            <a:ext cx="7373112" cy="6857999"/>
          </a:xfrm>
          <a:prstGeom prst="rect">
            <a:avLst/>
          </a:prstGeom>
        </p:spPr>
      </p:pic>
      <p:sp>
        <p:nvSpPr>
          <p:cNvPr id="19" name="Freeform 8">
            <a:extLst>
              <a:ext uri="{FF2B5EF4-FFF2-40B4-BE49-F238E27FC236}">
                <a16:creationId xmlns:a16="http://schemas.microsoft.com/office/drawing/2014/main" id="{9225B0D8-E56E-4ACC-A464-81F4062765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1">
            <a:extLst>
              <a:ext uri="{FF2B5EF4-FFF2-40B4-BE49-F238E27FC236}">
                <a16:creationId xmlns:a16="http://schemas.microsoft.com/office/drawing/2014/main" id="{8F5D1B28-3976-4367-807C-CAD629CDD8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464E1-4337-4D7A-BE3C-E5132BB390C4}"/>
              </a:ext>
            </a:extLst>
          </p:cNvPr>
          <p:cNvSpPr>
            <a:spLocks noGrp="1"/>
          </p:cNvSpPr>
          <p:nvPr>
            <p:ph type="ctrTitle"/>
          </p:nvPr>
        </p:nvSpPr>
        <p:spPr>
          <a:xfrm>
            <a:off x="490986" y="1990599"/>
            <a:ext cx="5290382" cy="828676"/>
          </a:xfrm>
        </p:spPr>
        <p:txBody>
          <a:bodyPr anchor="t">
            <a:normAutofit fontScale="90000"/>
          </a:bodyPr>
          <a:lstStyle/>
          <a:p>
            <a:pPr algn="l"/>
            <a:r>
              <a:rPr lang="en-US" sz="5400" dirty="0"/>
              <a:t>J’s Finance Explorer </a:t>
            </a:r>
          </a:p>
        </p:txBody>
      </p:sp>
      <p:sp>
        <p:nvSpPr>
          <p:cNvPr id="3" name="Subtitle 2">
            <a:extLst>
              <a:ext uri="{FF2B5EF4-FFF2-40B4-BE49-F238E27FC236}">
                <a16:creationId xmlns:a16="http://schemas.microsoft.com/office/drawing/2014/main" id="{08E412DB-A6EE-4A28-B65C-02954608C66B}"/>
              </a:ext>
            </a:extLst>
          </p:cNvPr>
          <p:cNvSpPr>
            <a:spLocks noGrp="1"/>
          </p:cNvSpPr>
          <p:nvPr>
            <p:ph type="subTitle" idx="1"/>
          </p:nvPr>
        </p:nvSpPr>
        <p:spPr>
          <a:xfrm>
            <a:off x="820304" y="3001108"/>
            <a:ext cx="4167376" cy="1039446"/>
          </a:xfrm>
        </p:spPr>
        <p:txBody>
          <a:bodyPr anchor="b">
            <a:normAutofit/>
          </a:bodyPr>
          <a:lstStyle/>
          <a:p>
            <a:pPr algn="l"/>
            <a:r>
              <a:rPr lang="en-US" sz="2000" dirty="0"/>
              <a:t>Student: Zih-Cin Jian </a:t>
            </a:r>
          </a:p>
          <a:p>
            <a:pPr algn="l"/>
            <a:r>
              <a:rPr lang="en-US" sz="2000" dirty="0"/>
              <a:t>Professor: Jason Parker</a:t>
            </a:r>
          </a:p>
        </p:txBody>
      </p:sp>
    </p:spTree>
    <p:extLst>
      <p:ext uri="{BB962C8B-B14F-4D97-AF65-F5344CB8AC3E}">
        <p14:creationId xmlns:p14="http://schemas.microsoft.com/office/powerpoint/2010/main" val="21644578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AA151C78-8FF5-476B-8616-A7AEFFB1061B}"/>
              </a:ext>
            </a:extLst>
          </p:cNvPr>
          <p:cNvSpPr txBox="1">
            <a:spLocks/>
          </p:cNvSpPr>
          <p:nvPr/>
        </p:nvSpPr>
        <p:spPr>
          <a:xfrm>
            <a:off x="833002" y="365125"/>
            <a:ext cx="10520702" cy="8073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FFFF"/>
                </a:solidFill>
              </a:rPr>
              <a:t>J’s Finance Explorer</a:t>
            </a:r>
          </a:p>
        </p:txBody>
      </p:sp>
      <p:sp>
        <p:nvSpPr>
          <p:cNvPr id="24" name="Content Placeholder 6">
            <a:extLst>
              <a:ext uri="{FF2B5EF4-FFF2-40B4-BE49-F238E27FC236}">
                <a16:creationId xmlns:a16="http://schemas.microsoft.com/office/drawing/2014/main" id="{CEF8A97D-3A7F-491B-AB32-E4D5EEB29D07}"/>
              </a:ext>
            </a:extLst>
          </p:cNvPr>
          <p:cNvSpPr txBox="1">
            <a:spLocks/>
          </p:cNvSpPr>
          <p:nvPr/>
        </p:nvSpPr>
        <p:spPr>
          <a:xfrm>
            <a:off x="773423" y="1343209"/>
            <a:ext cx="10515598" cy="46225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dirty="0">
                <a:solidFill>
                  <a:srgbClr val="FFFFFF"/>
                </a:solidFill>
              </a:rPr>
              <a:t>A web application based on an additive model for forecasting stock prices</a:t>
            </a:r>
          </a:p>
          <a:p>
            <a:pPr>
              <a:lnSpc>
                <a:spcPct val="150000"/>
              </a:lnSpc>
              <a:buFont typeface="Wingdings" panose="05000000000000000000" pitchFamily="2" charset="2"/>
              <a:buChar char="§"/>
            </a:pPr>
            <a:r>
              <a:rPr lang="en-US" dirty="0">
                <a:solidFill>
                  <a:srgbClr val="FFFFFF"/>
                </a:solidFill>
              </a:rPr>
              <a:t>The goal of this project:</a:t>
            </a:r>
          </a:p>
          <a:p>
            <a:pPr marL="914400" lvl="1" indent="-457200">
              <a:lnSpc>
                <a:spcPct val="150000"/>
              </a:lnSpc>
              <a:buFont typeface="+mj-lt"/>
              <a:buAutoNum type="arabicPeriod"/>
            </a:pPr>
            <a:r>
              <a:rPr lang="en-US" dirty="0">
                <a:solidFill>
                  <a:srgbClr val="FFFFFF"/>
                </a:solidFill>
              </a:rPr>
              <a:t>Understand and analyze time series data  </a:t>
            </a:r>
          </a:p>
          <a:p>
            <a:pPr marL="914400" lvl="1" indent="-457200">
              <a:lnSpc>
                <a:spcPct val="150000"/>
              </a:lnSpc>
              <a:buFont typeface="+mj-lt"/>
              <a:buAutoNum type="arabicPeriod"/>
            </a:pPr>
            <a:r>
              <a:rPr lang="en-US" dirty="0">
                <a:solidFill>
                  <a:srgbClr val="FFFFFF"/>
                </a:solidFill>
              </a:rPr>
              <a:t>Write code and read documents and articles -  python developer’s documentation, stock market terms (bear and bull) etc.</a:t>
            </a:r>
          </a:p>
          <a:p>
            <a:pPr marL="914400" lvl="1" indent="-457200">
              <a:lnSpc>
                <a:spcPct val="150000"/>
              </a:lnSpc>
              <a:buFont typeface="+mj-lt"/>
              <a:buAutoNum type="arabicPeriod"/>
            </a:pPr>
            <a:r>
              <a:rPr lang="en-US" dirty="0">
                <a:solidFill>
                  <a:srgbClr val="FFFFFF"/>
                </a:solidFill>
              </a:rPr>
              <a:t> Communicate with people who have different backgrounds (see slide #8)</a:t>
            </a:r>
          </a:p>
          <a:p>
            <a:pPr marL="914400" lvl="1" indent="-457200">
              <a:lnSpc>
                <a:spcPct val="150000"/>
              </a:lnSpc>
              <a:buFont typeface="+mj-lt"/>
              <a:buAutoNum type="arabicPeriod"/>
            </a:pPr>
            <a:endParaRPr lang="en-US" dirty="0">
              <a:solidFill>
                <a:srgbClr val="FFFFFF"/>
              </a:solidFill>
            </a:endParaRPr>
          </a:p>
        </p:txBody>
      </p:sp>
      <p:sp>
        <p:nvSpPr>
          <p:cNvPr id="2" name="Slide Number Placeholder 1">
            <a:extLst>
              <a:ext uri="{FF2B5EF4-FFF2-40B4-BE49-F238E27FC236}">
                <a16:creationId xmlns:a16="http://schemas.microsoft.com/office/drawing/2014/main" id="{00444C1B-5DE9-4977-9E2A-297FD08295FD}"/>
              </a:ext>
            </a:extLst>
          </p:cNvPr>
          <p:cNvSpPr>
            <a:spLocks noGrp="1"/>
          </p:cNvSpPr>
          <p:nvPr>
            <p:ph type="sldNum" sz="quarter" idx="12"/>
          </p:nvPr>
        </p:nvSpPr>
        <p:spPr/>
        <p:txBody>
          <a:bodyPr/>
          <a:lstStyle/>
          <a:p>
            <a:fld id="{7BD55884-F127-43C1-81EF-373BE9C65948}" type="slidenum">
              <a:rPr lang="en-US" smtClean="0"/>
              <a:t>2</a:t>
            </a:fld>
            <a:endParaRPr lang="en-US"/>
          </a:p>
        </p:txBody>
      </p:sp>
    </p:spTree>
    <p:extLst>
      <p:ext uri="{BB962C8B-B14F-4D97-AF65-F5344CB8AC3E}">
        <p14:creationId xmlns:p14="http://schemas.microsoft.com/office/powerpoint/2010/main" val="317127654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1C19E4-D9C6-4F3E-93E8-353DAE9B5200}"/>
              </a:ext>
            </a:extLst>
          </p:cNvPr>
          <p:cNvSpPr txBox="1">
            <a:spLocks/>
          </p:cNvSpPr>
          <p:nvPr/>
        </p:nvSpPr>
        <p:spPr>
          <a:xfrm>
            <a:off x="833002" y="365125"/>
            <a:ext cx="10520702" cy="8073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FFFF"/>
                </a:solidFill>
              </a:rPr>
              <a:t>J’s Finance Explorer</a:t>
            </a:r>
          </a:p>
        </p:txBody>
      </p:sp>
      <p:graphicFrame>
        <p:nvGraphicFramePr>
          <p:cNvPr id="21" name="Table 20">
            <a:extLst>
              <a:ext uri="{FF2B5EF4-FFF2-40B4-BE49-F238E27FC236}">
                <a16:creationId xmlns:a16="http://schemas.microsoft.com/office/drawing/2014/main" id="{1E9FE1DB-8C6F-4A93-956A-AA393C48C4C5}"/>
              </a:ext>
            </a:extLst>
          </p:cNvPr>
          <p:cNvGraphicFramePr>
            <a:graphicFrameLocks noGrp="1"/>
          </p:cNvGraphicFramePr>
          <p:nvPr>
            <p:extLst>
              <p:ext uri="{D42A27DB-BD31-4B8C-83A1-F6EECF244321}">
                <p14:modId xmlns:p14="http://schemas.microsoft.com/office/powerpoint/2010/main" val="4103320030"/>
              </p:ext>
            </p:extLst>
          </p:nvPr>
        </p:nvGraphicFramePr>
        <p:xfrm>
          <a:off x="1016457" y="2603091"/>
          <a:ext cx="10159085" cy="3376489"/>
        </p:xfrm>
        <a:graphic>
          <a:graphicData uri="http://schemas.openxmlformats.org/drawingml/2006/table">
            <a:tbl>
              <a:tblPr firstRow="1" bandRow="1">
                <a:tableStyleId>{F5AB1C69-6EDB-4FF4-983F-18BD219EF322}</a:tableStyleId>
              </a:tblPr>
              <a:tblGrid>
                <a:gridCol w="5096114">
                  <a:extLst>
                    <a:ext uri="{9D8B030D-6E8A-4147-A177-3AD203B41FA5}">
                      <a16:colId xmlns:a16="http://schemas.microsoft.com/office/drawing/2014/main" val="3867314958"/>
                    </a:ext>
                  </a:extLst>
                </a:gridCol>
                <a:gridCol w="5062971">
                  <a:extLst>
                    <a:ext uri="{9D8B030D-6E8A-4147-A177-3AD203B41FA5}">
                      <a16:colId xmlns:a16="http://schemas.microsoft.com/office/drawing/2014/main" val="3905838175"/>
                    </a:ext>
                  </a:extLst>
                </a:gridCol>
              </a:tblGrid>
              <a:tr h="439209">
                <a:tc>
                  <a:txBody>
                    <a:bodyPr/>
                    <a:lstStyle/>
                    <a:p>
                      <a:pPr algn="ctr"/>
                      <a:r>
                        <a:rPr lang="en-US" sz="2000" dirty="0">
                          <a:solidFill>
                            <a:schemeClr val="bg1"/>
                          </a:solidFill>
                        </a:rPr>
                        <a:t>Online Examples</a:t>
                      </a:r>
                    </a:p>
                  </a:txBody>
                  <a:tcPr/>
                </a:tc>
                <a:tc>
                  <a:txBody>
                    <a:bodyPr/>
                    <a:lstStyle/>
                    <a:p>
                      <a:pPr algn="ctr"/>
                      <a:r>
                        <a:rPr lang="en-US" sz="2000" dirty="0">
                          <a:solidFill>
                            <a:schemeClr val="bg1"/>
                          </a:solidFill>
                        </a:rPr>
                        <a:t>J’s Finance Explorer</a:t>
                      </a:r>
                    </a:p>
                  </a:txBody>
                  <a:tcPr/>
                </a:tc>
                <a:extLst>
                  <a:ext uri="{0D108BD9-81ED-4DB2-BD59-A6C34878D82A}">
                    <a16:rowId xmlns:a16="http://schemas.microsoft.com/office/drawing/2014/main" val="645512425"/>
                  </a:ext>
                </a:extLst>
              </a:tr>
              <a:tr h="2937280">
                <a:tc>
                  <a:txBody>
                    <a:bodyPr/>
                    <a:lstStyle/>
                    <a:p>
                      <a:pPr marL="285750" indent="-285750">
                        <a:buFont typeface="Arial" panose="020B0604020202020204" pitchFamily="34" charset="0"/>
                        <a:buChar char="•"/>
                      </a:pPr>
                      <a:r>
                        <a:rPr lang="en-US" sz="2000" dirty="0" err="1"/>
                        <a:t>Scikit</a:t>
                      </a:r>
                      <a:r>
                        <a:rPr lang="en-US" sz="2000" dirty="0"/>
                        <a:t>-learn Linear Regression model</a:t>
                      </a:r>
                    </a:p>
                    <a:p>
                      <a:pPr marL="285750" indent="-285750">
                        <a:buFont typeface="Arial" panose="020B0604020202020204" pitchFamily="34" charset="0"/>
                        <a:buChar char="•"/>
                      </a:pPr>
                      <a:r>
                        <a:rPr lang="en-US" sz="2000" dirty="0" err="1"/>
                        <a:t>Statsmodels</a:t>
                      </a:r>
                      <a:r>
                        <a:rPr lang="en-US" sz="2000" dirty="0"/>
                        <a:t> Module</a:t>
                      </a:r>
                    </a:p>
                    <a:p>
                      <a:pPr marL="285750" indent="-285750">
                        <a:buFont typeface="Arial" panose="020B0604020202020204" pitchFamily="34" charset="0"/>
                        <a:buChar char="•"/>
                      </a:pPr>
                      <a:r>
                        <a:rPr lang="en-US" sz="2000" dirty="0"/>
                        <a:t>TensorFlow </a:t>
                      </a:r>
                      <a:r>
                        <a:rPr lang="en-US" sz="1400" dirty="0"/>
                        <a:t>(neural network computation framework)</a:t>
                      </a:r>
                      <a:endParaRPr lang="en-US" sz="2000" dirty="0"/>
                    </a:p>
                    <a:p>
                      <a:pPr marL="285750" indent="-285750">
                        <a:buFont typeface="Arial" panose="020B0604020202020204" pitchFamily="34" charset="0"/>
                        <a:buChar char="•"/>
                      </a:pPr>
                      <a:r>
                        <a:rPr lang="en-US" sz="2000" dirty="0"/>
                        <a:t>Static Data</a:t>
                      </a:r>
                    </a:p>
                    <a:p>
                      <a:pPr marL="285750" indent="-285750">
                        <a:buFont typeface="Arial" panose="020B0604020202020204" pitchFamily="34" charset="0"/>
                        <a:buChar char="•"/>
                      </a:pPr>
                      <a:r>
                        <a:rPr lang="en-US" sz="2000" dirty="0" err="1"/>
                        <a:t>Quandl</a:t>
                      </a:r>
                      <a:r>
                        <a:rPr lang="en-US" sz="2000" dirty="0"/>
                        <a:t> Online Database</a:t>
                      </a:r>
                    </a:p>
                    <a:p>
                      <a:pPr marL="285750" indent="-285750">
                        <a:buFont typeface="Arial" panose="020B0604020202020204" pitchFamily="34" charset="0"/>
                        <a:buChar char="•"/>
                      </a:pPr>
                      <a:r>
                        <a:rPr lang="en-US" sz="2000" dirty="0"/>
                        <a:t>Basic Pandas and </a:t>
                      </a:r>
                      <a:r>
                        <a:rPr lang="en-US" sz="2000" dirty="0" err="1"/>
                        <a:t>Numpy</a:t>
                      </a:r>
                      <a:endParaRPr lang="en-US" sz="2000" dirty="0"/>
                    </a:p>
                    <a:p>
                      <a:pPr marL="285750" indent="-285750">
                        <a:buFont typeface="Arial" panose="020B0604020202020204" pitchFamily="34" charset="0"/>
                        <a:buChar char="•"/>
                      </a:pPr>
                      <a:r>
                        <a:rPr lang="en-US" sz="2000" dirty="0"/>
                        <a:t>Basic Matplotlib </a:t>
                      </a:r>
                    </a:p>
                  </a:txBody>
                  <a:tcPr/>
                </a:tc>
                <a:tc>
                  <a:txBody>
                    <a:bodyPr/>
                    <a:lstStyle/>
                    <a:p>
                      <a:pPr marL="285750" indent="-285750">
                        <a:buFont typeface="Arial" panose="020B0604020202020204" pitchFamily="34" charset="0"/>
                        <a:buChar char="•"/>
                      </a:pPr>
                      <a:r>
                        <a:rPr lang="en-US" sz="2000" dirty="0"/>
                        <a:t>Prophet </a:t>
                      </a:r>
                      <a:r>
                        <a:rPr lang="en-US" sz="1400" dirty="0"/>
                        <a:t>(open source software designed by Facebook)</a:t>
                      </a:r>
                    </a:p>
                    <a:p>
                      <a:pPr marL="285750" indent="-285750">
                        <a:buFont typeface="Arial" panose="020B0604020202020204" pitchFamily="34" charset="0"/>
                        <a:buChar char="•"/>
                      </a:pPr>
                      <a:r>
                        <a:rPr lang="en-US" sz="2000" dirty="0"/>
                        <a:t>Real-time Data</a:t>
                      </a:r>
                    </a:p>
                    <a:p>
                      <a:pPr marL="285750" indent="-285750">
                        <a:buFont typeface="Arial" panose="020B0604020202020204" pitchFamily="34" charset="0"/>
                        <a:buChar char="•"/>
                      </a:pPr>
                      <a:r>
                        <a:rPr lang="en-US" sz="2000" dirty="0"/>
                        <a:t>Web Scraping</a:t>
                      </a:r>
                    </a:p>
                    <a:p>
                      <a:pPr marL="285750" indent="-285750">
                        <a:buFont typeface="Arial" panose="020B0604020202020204" pitchFamily="34" charset="0"/>
                        <a:buChar char="•"/>
                      </a:pPr>
                      <a:r>
                        <a:rPr lang="en-US" sz="2000" dirty="0"/>
                        <a:t>Dash </a:t>
                      </a:r>
                      <a:r>
                        <a:rPr lang="en-US" sz="1400" dirty="0"/>
                        <a:t>(a framework for building web apps)</a:t>
                      </a:r>
                    </a:p>
                    <a:p>
                      <a:pPr marL="285750" indent="-285750">
                        <a:buFont typeface="Arial" panose="020B0604020202020204" pitchFamily="34" charset="0"/>
                        <a:buChar char="•"/>
                      </a:pPr>
                      <a:r>
                        <a:rPr lang="en-US" sz="2000" dirty="0"/>
                        <a:t>Interactive Visualization</a:t>
                      </a:r>
                    </a:p>
                    <a:p>
                      <a:pPr marL="285750" indent="-285750">
                        <a:buFont typeface="Arial" panose="020B0604020202020204" pitchFamily="34" charset="0"/>
                        <a:buChar char="•"/>
                      </a:pPr>
                      <a:r>
                        <a:rPr lang="en-US" sz="2000" dirty="0"/>
                        <a:t>Cleaner Code</a:t>
                      </a:r>
                      <a:r>
                        <a:rPr lang="en-US" sz="1400" dirty="0"/>
                        <a:t>(Continuous Code Refactoring)</a:t>
                      </a:r>
                    </a:p>
                    <a:p>
                      <a:pPr marL="285750" indent="-285750">
                        <a:buFont typeface="Arial" panose="020B0604020202020204" pitchFamily="34" charset="0"/>
                        <a:buChar char="•"/>
                      </a:pPr>
                      <a:r>
                        <a:rPr lang="en-US" sz="2000" dirty="0"/>
                        <a:t>My Own Modules </a:t>
                      </a:r>
                    </a:p>
                    <a:p>
                      <a:pPr marL="285750" indent="-285750">
                        <a:buFont typeface="Arial" panose="020B0604020202020204" pitchFamily="34" charset="0"/>
                        <a:buChar char="•"/>
                      </a:pPr>
                      <a:r>
                        <a:rPr lang="en-US" sz="2000" dirty="0"/>
                        <a:t>Normalize.css</a:t>
                      </a:r>
                    </a:p>
                  </a:txBody>
                  <a:tcPr/>
                </a:tc>
                <a:extLst>
                  <a:ext uri="{0D108BD9-81ED-4DB2-BD59-A6C34878D82A}">
                    <a16:rowId xmlns:a16="http://schemas.microsoft.com/office/drawing/2014/main" val="3881438549"/>
                  </a:ext>
                </a:extLst>
              </a:tr>
            </a:tbl>
          </a:graphicData>
        </a:graphic>
      </p:graphicFrame>
      <p:sp>
        <p:nvSpPr>
          <p:cNvPr id="2" name="Rectangle 1">
            <a:extLst>
              <a:ext uri="{FF2B5EF4-FFF2-40B4-BE49-F238E27FC236}">
                <a16:creationId xmlns:a16="http://schemas.microsoft.com/office/drawing/2014/main" id="{EAEC56AD-1B14-4853-BB93-AF92DF3A3738}"/>
              </a:ext>
            </a:extLst>
          </p:cNvPr>
          <p:cNvSpPr/>
          <p:nvPr/>
        </p:nvSpPr>
        <p:spPr>
          <a:xfrm>
            <a:off x="909484" y="1286019"/>
            <a:ext cx="10266058" cy="954107"/>
          </a:xfrm>
          <a:prstGeom prst="rect">
            <a:avLst/>
          </a:prstGeom>
        </p:spPr>
        <p:txBody>
          <a:bodyPr wrap="square">
            <a:spAutoFit/>
          </a:bodyPr>
          <a:lstStyle/>
          <a:p>
            <a:r>
              <a:rPr lang="en-US" sz="2800" dirty="0"/>
              <a:t>Distinct differences between J’s Finance Explorer and other time-series examples used in textbooks and on the Internet listed below</a:t>
            </a:r>
          </a:p>
        </p:txBody>
      </p:sp>
      <p:sp>
        <p:nvSpPr>
          <p:cNvPr id="3" name="Slide Number Placeholder 2">
            <a:extLst>
              <a:ext uri="{FF2B5EF4-FFF2-40B4-BE49-F238E27FC236}">
                <a16:creationId xmlns:a16="http://schemas.microsoft.com/office/drawing/2014/main" id="{D6100065-31D9-45F3-BFFE-EDB980A3B531}"/>
              </a:ext>
            </a:extLst>
          </p:cNvPr>
          <p:cNvSpPr>
            <a:spLocks noGrp="1"/>
          </p:cNvSpPr>
          <p:nvPr>
            <p:ph type="sldNum" sz="quarter" idx="12"/>
          </p:nvPr>
        </p:nvSpPr>
        <p:spPr/>
        <p:txBody>
          <a:bodyPr/>
          <a:lstStyle/>
          <a:p>
            <a:fld id="{7BD55884-F127-43C1-81EF-373BE9C65948}" type="slidenum">
              <a:rPr lang="en-US" smtClean="0"/>
              <a:t>3</a:t>
            </a:fld>
            <a:endParaRPr lang="en-US"/>
          </a:p>
        </p:txBody>
      </p:sp>
    </p:spTree>
    <p:extLst>
      <p:ext uri="{BB962C8B-B14F-4D97-AF65-F5344CB8AC3E}">
        <p14:creationId xmlns:p14="http://schemas.microsoft.com/office/powerpoint/2010/main" val="9887312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pic>
        <p:nvPicPr>
          <p:cNvPr id="5" name="Picture 4" descr="A close up of a map&#10;&#10;Description generated with high confidence">
            <a:extLst>
              <a:ext uri="{FF2B5EF4-FFF2-40B4-BE49-F238E27FC236}">
                <a16:creationId xmlns:a16="http://schemas.microsoft.com/office/drawing/2014/main" id="{FFD1B211-B4ED-42D9-B718-36C7941BE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149" y="1453578"/>
            <a:ext cx="8848451" cy="4693827"/>
          </a:xfrm>
          <a:prstGeom prst="rect">
            <a:avLst/>
          </a:prstGeom>
        </p:spPr>
      </p:pic>
      <p:sp>
        <p:nvSpPr>
          <p:cNvPr id="7" name="Title 1">
            <a:extLst>
              <a:ext uri="{FF2B5EF4-FFF2-40B4-BE49-F238E27FC236}">
                <a16:creationId xmlns:a16="http://schemas.microsoft.com/office/drawing/2014/main" id="{8A1C19E4-D9C6-4F3E-93E8-353DAE9B5200}"/>
              </a:ext>
            </a:extLst>
          </p:cNvPr>
          <p:cNvSpPr txBox="1">
            <a:spLocks/>
          </p:cNvSpPr>
          <p:nvPr/>
        </p:nvSpPr>
        <p:spPr>
          <a:xfrm>
            <a:off x="833002" y="365125"/>
            <a:ext cx="10520702" cy="8073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FFFF"/>
                </a:solidFill>
              </a:rPr>
              <a:t>J’s Finance Explorer - Functions</a:t>
            </a:r>
          </a:p>
        </p:txBody>
      </p:sp>
      <p:sp>
        <p:nvSpPr>
          <p:cNvPr id="9" name="TextBox 8">
            <a:extLst>
              <a:ext uri="{FF2B5EF4-FFF2-40B4-BE49-F238E27FC236}">
                <a16:creationId xmlns:a16="http://schemas.microsoft.com/office/drawing/2014/main" id="{EB5D17C1-8A9E-4A3C-803F-16E1A7A70226}"/>
              </a:ext>
            </a:extLst>
          </p:cNvPr>
          <p:cNvSpPr txBox="1"/>
          <p:nvPr/>
        </p:nvSpPr>
        <p:spPr>
          <a:xfrm>
            <a:off x="10805653" y="2525066"/>
            <a:ext cx="1275733" cy="461665"/>
          </a:xfrm>
          <a:prstGeom prst="rect">
            <a:avLst/>
          </a:prstGeom>
          <a:noFill/>
        </p:spPr>
        <p:txBody>
          <a:bodyPr wrap="square" rtlCol="0">
            <a:spAutoFit/>
          </a:bodyPr>
          <a:lstStyle/>
          <a:p>
            <a:r>
              <a:rPr lang="en-US" sz="2400" dirty="0">
                <a:solidFill>
                  <a:srgbClr val="C00000"/>
                </a:solidFill>
              </a:rPr>
              <a:t>Tool Bar</a:t>
            </a:r>
          </a:p>
        </p:txBody>
      </p:sp>
      <p:sp>
        <p:nvSpPr>
          <p:cNvPr id="11" name="Rectangle 10">
            <a:extLst>
              <a:ext uri="{FF2B5EF4-FFF2-40B4-BE49-F238E27FC236}">
                <a16:creationId xmlns:a16="http://schemas.microsoft.com/office/drawing/2014/main" id="{37C3EB86-EA1F-4584-A4D4-B660067845E5}"/>
              </a:ext>
            </a:extLst>
          </p:cNvPr>
          <p:cNvSpPr/>
          <p:nvPr/>
        </p:nvSpPr>
        <p:spPr>
          <a:xfrm>
            <a:off x="1863750" y="2853813"/>
            <a:ext cx="8732965" cy="282431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TextBox 11">
            <a:extLst>
              <a:ext uri="{FF2B5EF4-FFF2-40B4-BE49-F238E27FC236}">
                <a16:creationId xmlns:a16="http://schemas.microsoft.com/office/drawing/2014/main" id="{27266DC9-487F-4BFC-A6B7-2DB27DDFE77D}"/>
              </a:ext>
            </a:extLst>
          </p:cNvPr>
          <p:cNvSpPr txBox="1"/>
          <p:nvPr/>
        </p:nvSpPr>
        <p:spPr>
          <a:xfrm>
            <a:off x="-87557" y="3476257"/>
            <a:ext cx="2019596" cy="830997"/>
          </a:xfrm>
          <a:prstGeom prst="rect">
            <a:avLst/>
          </a:prstGeom>
          <a:noFill/>
        </p:spPr>
        <p:txBody>
          <a:bodyPr wrap="square" rtlCol="0">
            <a:spAutoFit/>
          </a:bodyPr>
          <a:lstStyle/>
          <a:p>
            <a:pPr algn="ctr"/>
            <a:r>
              <a:rPr lang="en-US" sz="2400" dirty="0">
                <a:solidFill>
                  <a:schemeClr val="accent5"/>
                </a:solidFill>
              </a:rPr>
              <a:t>Data Visualization</a:t>
            </a:r>
          </a:p>
        </p:txBody>
      </p:sp>
      <p:sp>
        <p:nvSpPr>
          <p:cNvPr id="13" name="Rectangle 12">
            <a:extLst>
              <a:ext uri="{FF2B5EF4-FFF2-40B4-BE49-F238E27FC236}">
                <a16:creationId xmlns:a16="http://schemas.microsoft.com/office/drawing/2014/main" id="{6D1B748E-AB32-4CF9-9FCB-8D0E85ECEF90}"/>
              </a:ext>
            </a:extLst>
          </p:cNvPr>
          <p:cNvSpPr/>
          <p:nvPr/>
        </p:nvSpPr>
        <p:spPr>
          <a:xfrm>
            <a:off x="5095569" y="5719916"/>
            <a:ext cx="5501146" cy="23906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66FF"/>
              </a:solidFill>
            </a:endParaRPr>
          </a:p>
        </p:txBody>
      </p:sp>
      <p:sp>
        <p:nvSpPr>
          <p:cNvPr id="14" name="TextBox 13">
            <a:extLst>
              <a:ext uri="{FF2B5EF4-FFF2-40B4-BE49-F238E27FC236}">
                <a16:creationId xmlns:a16="http://schemas.microsoft.com/office/drawing/2014/main" id="{609A3AA9-091E-4C27-8679-B9E6400A967E}"/>
              </a:ext>
            </a:extLst>
          </p:cNvPr>
          <p:cNvSpPr txBox="1"/>
          <p:nvPr/>
        </p:nvSpPr>
        <p:spPr>
          <a:xfrm>
            <a:off x="10472706" y="5262630"/>
            <a:ext cx="1941629" cy="830997"/>
          </a:xfrm>
          <a:prstGeom prst="rect">
            <a:avLst/>
          </a:prstGeom>
          <a:noFill/>
        </p:spPr>
        <p:txBody>
          <a:bodyPr wrap="square" rtlCol="0">
            <a:spAutoFit/>
          </a:bodyPr>
          <a:lstStyle/>
          <a:p>
            <a:pPr algn="ctr"/>
            <a:r>
              <a:rPr lang="en-US" sz="2400" dirty="0">
                <a:solidFill>
                  <a:schemeClr val="accent6"/>
                </a:solidFill>
              </a:rPr>
              <a:t>Model Information</a:t>
            </a:r>
          </a:p>
        </p:txBody>
      </p:sp>
      <p:sp>
        <p:nvSpPr>
          <p:cNvPr id="15" name="Rectangle 14">
            <a:extLst>
              <a:ext uri="{FF2B5EF4-FFF2-40B4-BE49-F238E27FC236}">
                <a16:creationId xmlns:a16="http://schemas.microsoft.com/office/drawing/2014/main" id="{611F855F-F165-4F74-B99B-ABA0981C438E}"/>
              </a:ext>
            </a:extLst>
          </p:cNvPr>
          <p:cNvSpPr/>
          <p:nvPr/>
        </p:nvSpPr>
        <p:spPr>
          <a:xfrm>
            <a:off x="1863751" y="5720141"/>
            <a:ext cx="3231818" cy="23906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66FF"/>
              </a:solidFill>
            </a:endParaRPr>
          </a:p>
        </p:txBody>
      </p:sp>
      <p:sp>
        <p:nvSpPr>
          <p:cNvPr id="16" name="TextBox 15">
            <a:extLst>
              <a:ext uri="{FF2B5EF4-FFF2-40B4-BE49-F238E27FC236}">
                <a16:creationId xmlns:a16="http://schemas.microsoft.com/office/drawing/2014/main" id="{3F2C3579-C796-4EFF-9787-2B13ABEEF66A}"/>
              </a:ext>
            </a:extLst>
          </p:cNvPr>
          <p:cNvSpPr txBox="1"/>
          <p:nvPr/>
        </p:nvSpPr>
        <p:spPr>
          <a:xfrm>
            <a:off x="0" y="5359526"/>
            <a:ext cx="1801482" cy="830997"/>
          </a:xfrm>
          <a:prstGeom prst="rect">
            <a:avLst/>
          </a:prstGeom>
          <a:noFill/>
        </p:spPr>
        <p:txBody>
          <a:bodyPr wrap="square" rtlCol="0">
            <a:spAutoFit/>
          </a:bodyPr>
          <a:lstStyle/>
          <a:p>
            <a:pPr algn="ctr"/>
            <a:r>
              <a:rPr lang="en-US" sz="2400" dirty="0">
                <a:solidFill>
                  <a:schemeClr val="accent2"/>
                </a:solidFill>
              </a:rPr>
              <a:t>Stock Information</a:t>
            </a:r>
          </a:p>
        </p:txBody>
      </p:sp>
      <p:sp>
        <p:nvSpPr>
          <p:cNvPr id="17" name="Rectangle 16">
            <a:extLst>
              <a:ext uri="{FF2B5EF4-FFF2-40B4-BE49-F238E27FC236}">
                <a16:creationId xmlns:a16="http://schemas.microsoft.com/office/drawing/2014/main" id="{3C452AAE-64A7-444E-A738-F219E439BC2A}"/>
              </a:ext>
            </a:extLst>
          </p:cNvPr>
          <p:cNvSpPr/>
          <p:nvPr/>
        </p:nvSpPr>
        <p:spPr>
          <a:xfrm>
            <a:off x="1782096" y="1456013"/>
            <a:ext cx="8896273" cy="4720748"/>
          </a:xfrm>
          <a:prstGeom prst="rect">
            <a:avLst/>
          </a:prstGeom>
          <a:noFill/>
          <a:ln w="381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9" name="Rectangle 18">
            <a:extLst>
              <a:ext uri="{FF2B5EF4-FFF2-40B4-BE49-F238E27FC236}">
                <a16:creationId xmlns:a16="http://schemas.microsoft.com/office/drawing/2014/main" id="{7547C5AE-8825-4C70-B921-EB6F1E7CFF3B}"/>
              </a:ext>
            </a:extLst>
          </p:cNvPr>
          <p:cNvSpPr/>
          <p:nvPr/>
        </p:nvSpPr>
        <p:spPr>
          <a:xfrm>
            <a:off x="1863749" y="2284354"/>
            <a:ext cx="7730077" cy="31648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C66FF"/>
              </a:solidFill>
            </a:endParaRPr>
          </a:p>
        </p:txBody>
      </p:sp>
      <p:sp>
        <p:nvSpPr>
          <p:cNvPr id="18" name="TextBox 17">
            <a:extLst>
              <a:ext uri="{FF2B5EF4-FFF2-40B4-BE49-F238E27FC236}">
                <a16:creationId xmlns:a16="http://schemas.microsoft.com/office/drawing/2014/main" id="{F912531A-380A-475F-93FE-373BBD2E904D}"/>
              </a:ext>
            </a:extLst>
          </p:cNvPr>
          <p:cNvSpPr txBox="1"/>
          <p:nvPr/>
        </p:nvSpPr>
        <p:spPr>
          <a:xfrm>
            <a:off x="5514936" y="962558"/>
            <a:ext cx="1430591" cy="461665"/>
          </a:xfrm>
          <a:prstGeom prst="rect">
            <a:avLst/>
          </a:prstGeom>
          <a:noFill/>
        </p:spPr>
        <p:txBody>
          <a:bodyPr wrap="square" rtlCol="0">
            <a:spAutoFit/>
          </a:bodyPr>
          <a:lstStyle/>
          <a:p>
            <a:r>
              <a:rPr lang="en-US" sz="2400" dirty="0">
                <a:solidFill>
                  <a:schemeClr val="tx1">
                    <a:lumMod val="75000"/>
                  </a:schemeClr>
                </a:solidFill>
              </a:rPr>
              <a:t>Webpage</a:t>
            </a:r>
          </a:p>
        </p:txBody>
      </p:sp>
      <p:sp>
        <p:nvSpPr>
          <p:cNvPr id="20" name="TextBox 19">
            <a:extLst>
              <a:ext uri="{FF2B5EF4-FFF2-40B4-BE49-F238E27FC236}">
                <a16:creationId xmlns:a16="http://schemas.microsoft.com/office/drawing/2014/main" id="{88DE8E80-72E7-4D57-AECB-F5A4181FFBE8}"/>
              </a:ext>
            </a:extLst>
          </p:cNvPr>
          <p:cNvSpPr txBox="1"/>
          <p:nvPr/>
        </p:nvSpPr>
        <p:spPr>
          <a:xfrm>
            <a:off x="0" y="2123522"/>
            <a:ext cx="2019596" cy="830997"/>
          </a:xfrm>
          <a:prstGeom prst="rect">
            <a:avLst/>
          </a:prstGeom>
          <a:noFill/>
        </p:spPr>
        <p:txBody>
          <a:bodyPr wrap="square" rtlCol="0">
            <a:spAutoFit/>
          </a:bodyPr>
          <a:lstStyle/>
          <a:p>
            <a:pPr algn="ctr"/>
            <a:r>
              <a:rPr lang="en-US" sz="2400" dirty="0">
                <a:solidFill>
                  <a:srgbClr val="FFC000"/>
                </a:solidFill>
              </a:rPr>
              <a:t>Dropdown</a:t>
            </a:r>
          </a:p>
          <a:p>
            <a:pPr algn="ctr"/>
            <a:r>
              <a:rPr lang="en-US" sz="2400" dirty="0">
                <a:solidFill>
                  <a:srgbClr val="FFC000"/>
                </a:solidFill>
              </a:rPr>
              <a:t>Menu</a:t>
            </a:r>
          </a:p>
        </p:txBody>
      </p:sp>
      <p:sp>
        <p:nvSpPr>
          <p:cNvPr id="2" name="Slide Number Placeholder 1">
            <a:extLst>
              <a:ext uri="{FF2B5EF4-FFF2-40B4-BE49-F238E27FC236}">
                <a16:creationId xmlns:a16="http://schemas.microsoft.com/office/drawing/2014/main" id="{4B6D1F72-3858-4C16-A371-7A535FBFCDE5}"/>
              </a:ext>
            </a:extLst>
          </p:cNvPr>
          <p:cNvSpPr>
            <a:spLocks noGrp="1"/>
          </p:cNvSpPr>
          <p:nvPr>
            <p:ph type="sldNum" sz="quarter" idx="12"/>
          </p:nvPr>
        </p:nvSpPr>
        <p:spPr/>
        <p:txBody>
          <a:bodyPr/>
          <a:lstStyle/>
          <a:p>
            <a:fld id="{7BD55884-F127-43C1-81EF-373BE9C65948}" type="slidenum">
              <a:rPr lang="en-US" smtClean="0"/>
              <a:t>4</a:t>
            </a:fld>
            <a:endParaRPr lang="en-US"/>
          </a:p>
        </p:txBody>
      </p:sp>
      <p:sp>
        <p:nvSpPr>
          <p:cNvPr id="10" name="Rectangle 9">
            <a:extLst>
              <a:ext uri="{FF2B5EF4-FFF2-40B4-BE49-F238E27FC236}">
                <a16:creationId xmlns:a16="http://schemas.microsoft.com/office/drawing/2014/main" id="{E0214BCA-C5C6-440A-8E48-BE06D2947B98}"/>
              </a:ext>
            </a:extLst>
          </p:cNvPr>
          <p:cNvSpPr/>
          <p:nvPr/>
        </p:nvSpPr>
        <p:spPr>
          <a:xfrm>
            <a:off x="9593826" y="2605837"/>
            <a:ext cx="1084543" cy="204857"/>
          </a:xfrm>
          <a:prstGeom prst="rect">
            <a:avLst/>
          </a:prstGeom>
          <a:noFill/>
          <a:ln w="28575">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66FF"/>
              </a:solidFill>
            </a:endParaRPr>
          </a:p>
        </p:txBody>
      </p:sp>
    </p:spTree>
    <p:extLst>
      <p:ext uri="{BB962C8B-B14F-4D97-AF65-F5344CB8AC3E}">
        <p14:creationId xmlns:p14="http://schemas.microsoft.com/office/powerpoint/2010/main" val="32112328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E27A138C-36B8-44A7-BA7C-4751BB30BF59}"/>
              </a:ext>
            </a:extLst>
          </p:cNvPr>
          <p:cNvSpPr/>
          <p:nvPr/>
        </p:nvSpPr>
        <p:spPr>
          <a:xfrm>
            <a:off x="1360266" y="859196"/>
            <a:ext cx="804983" cy="851876"/>
          </a:xfrm>
          <a:prstGeom prst="ellipse">
            <a:avLst/>
          </a:prstGeom>
          <a:noFill/>
          <a:ln w="76200">
            <a:solidFill>
              <a:srgbClr val="CC0066"/>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Mar 15</a:t>
            </a:r>
            <a:endParaRPr lang="en-US" b="1" dirty="0">
              <a:ln w="22225">
                <a:solidFill>
                  <a:schemeClr val="accent2"/>
                </a:solidFill>
                <a:prstDash val="solid"/>
              </a:ln>
              <a:solidFill>
                <a:schemeClr val="accent2">
                  <a:lumMod val="40000"/>
                  <a:lumOff val="60000"/>
                </a:schemeClr>
              </a:solidFill>
            </a:endParaRPr>
          </a:p>
        </p:txBody>
      </p:sp>
      <p:sp>
        <p:nvSpPr>
          <p:cNvPr id="15" name="Oval 14">
            <a:extLst>
              <a:ext uri="{FF2B5EF4-FFF2-40B4-BE49-F238E27FC236}">
                <a16:creationId xmlns:a16="http://schemas.microsoft.com/office/drawing/2014/main" id="{9BC98F99-7932-4589-9008-FF1280BA400B}"/>
              </a:ext>
            </a:extLst>
          </p:cNvPr>
          <p:cNvSpPr/>
          <p:nvPr/>
        </p:nvSpPr>
        <p:spPr>
          <a:xfrm>
            <a:off x="3109015" y="1344812"/>
            <a:ext cx="965200" cy="953476"/>
          </a:xfrm>
          <a:prstGeom prst="ellipse">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Mar</a:t>
            </a:r>
          </a:p>
          <a:p>
            <a:pPr algn="ctr"/>
            <a:r>
              <a:rPr lang="en-US" dirty="0">
                <a:ln w="0"/>
                <a:solidFill>
                  <a:schemeClr val="tx1"/>
                </a:solidFill>
                <a:effectLst>
                  <a:outerShdw blurRad="38100" dist="19050" dir="2700000" algn="tl" rotWithShape="0">
                    <a:schemeClr val="dk1">
                      <a:alpha val="40000"/>
                    </a:schemeClr>
                  </a:outerShdw>
                </a:effectLst>
              </a:rPr>
              <a:t>23</a:t>
            </a:r>
          </a:p>
        </p:txBody>
      </p:sp>
      <p:sp>
        <p:nvSpPr>
          <p:cNvPr id="8" name="TextBox 7">
            <a:extLst>
              <a:ext uri="{FF2B5EF4-FFF2-40B4-BE49-F238E27FC236}">
                <a16:creationId xmlns:a16="http://schemas.microsoft.com/office/drawing/2014/main" id="{B85BEC9A-9B2B-4985-923E-0F70ACE05BE7}"/>
              </a:ext>
            </a:extLst>
          </p:cNvPr>
          <p:cNvSpPr txBox="1"/>
          <p:nvPr/>
        </p:nvSpPr>
        <p:spPr>
          <a:xfrm>
            <a:off x="343494" y="3485716"/>
            <a:ext cx="3056581" cy="923330"/>
          </a:xfrm>
          <a:prstGeom prst="rect">
            <a:avLst/>
          </a:prstGeom>
          <a:noFill/>
        </p:spPr>
        <p:txBody>
          <a:bodyPr wrap="square" rtlCol="0">
            <a:spAutoFit/>
          </a:bodyPr>
          <a:lstStyle/>
          <a:p>
            <a:r>
              <a:rPr lang="en-US" sz="5400" b="1" dirty="0">
                <a:solidFill>
                  <a:schemeClr val="tx1">
                    <a:lumMod val="95000"/>
                  </a:schemeClr>
                </a:solidFill>
                <a:latin typeface="Lucida Handwriting" panose="03010101010101010101" pitchFamily="66" charset="0"/>
              </a:rPr>
              <a:t>History</a:t>
            </a:r>
          </a:p>
        </p:txBody>
      </p:sp>
      <p:sp>
        <p:nvSpPr>
          <p:cNvPr id="17" name="Oval 16">
            <a:extLst>
              <a:ext uri="{FF2B5EF4-FFF2-40B4-BE49-F238E27FC236}">
                <a16:creationId xmlns:a16="http://schemas.microsoft.com/office/drawing/2014/main" id="{717A762D-9DCD-4E70-8A9A-B6717FA07D94}"/>
              </a:ext>
            </a:extLst>
          </p:cNvPr>
          <p:cNvSpPr/>
          <p:nvPr/>
        </p:nvSpPr>
        <p:spPr>
          <a:xfrm>
            <a:off x="9406208" y="3696787"/>
            <a:ext cx="1917968" cy="1957073"/>
          </a:xfrm>
          <a:prstGeom prst="ellipse">
            <a:avLst/>
          </a:prstGeom>
          <a:noFill/>
          <a:ln w="152400" cmpd="sng">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solidFill>
                  <a:schemeClr val="tx1"/>
                </a:solidFill>
                <a:effectLst>
                  <a:outerShdw blurRad="38100" dist="19050" dir="2700000" algn="tl" rotWithShape="0">
                    <a:schemeClr val="dk1">
                      <a:alpha val="40000"/>
                    </a:schemeClr>
                  </a:outerShdw>
                </a:effectLst>
              </a:rPr>
              <a:t>Apr. 30</a:t>
            </a:r>
          </a:p>
        </p:txBody>
      </p:sp>
      <p:sp>
        <p:nvSpPr>
          <p:cNvPr id="10" name="TextBox 9">
            <a:extLst>
              <a:ext uri="{FF2B5EF4-FFF2-40B4-BE49-F238E27FC236}">
                <a16:creationId xmlns:a16="http://schemas.microsoft.com/office/drawing/2014/main" id="{15652A6E-B48C-4CE7-8B4F-F9D16B22EE5A}"/>
              </a:ext>
            </a:extLst>
          </p:cNvPr>
          <p:cNvSpPr txBox="1"/>
          <p:nvPr/>
        </p:nvSpPr>
        <p:spPr>
          <a:xfrm>
            <a:off x="8742035" y="5731762"/>
            <a:ext cx="3019179" cy="523220"/>
          </a:xfrm>
          <a:prstGeom prst="rect">
            <a:avLst/>
          </a:prstGeom>
          <a:noFill/>
        </p:spPr>
        <p:txBody>
          <a:bodyPr wrap="square" rtlCol="0">
            <a:spAutoFit/>
          </a:bodyPr>
          <a:lstStyle/>
          <a:p>
            <a:r>
              <a:rPr lang="en-US" sz="2800" b="1" dirty="0"/>
              <a:t>J’ Finance Explorer</a:t>
            </a:r>
          </a:p>
        </p:txBody>
      </p:sp>
      <p:sp>
        <p:nvSpPr>
          <p:cNvPr id="18" name="TextBox 17">
            <a:extLst>
              <a:ext uri="{FF2B5EF4-FFF2-40B4-BE49-F238E27FC236}">
                <a16:creationId xmlns:a16="http://schemas.microsoft.com/office/drawing/2014/main" id="{9959A21B-3C7A-4386-97AB-CF7B4FC86D8D}"/>
              </a:ext>
            </a:extLst>
          </p:cNvPr>
          <p:cNvSpPr txBox="1"/>
          <p:nvPr/>
        </p:nvSpPr>
        <p:spPr>
          <a:xfrm>
            <a:off x="2830883" y="361804"/>
            <a:ext cx="3645028" cy="923330"/>
          </a:xfrm>
          <a:prstGeom prst="rect">
            <a:avLst/>
          </a:prstGeom>
          <a:noFill/>
        </p:spPr>
        <p:txBody>
          <a:bodyPr wrap="square" rtlCol="0">
            <a:spAutoFit/>
          </a:bodyPr>
          <a:lstStyle/>
          <a:p>
            <a:r>
              <a:rPr lang="en-US" dirty="0"/>
              <a:t>Set up Development Environment – Atom, Auto-Complete-Python, Hydrogen, </a:t>
            </a:r>
            <a:r>
              <a:rPr lang="en-US" dirty="0" err="1"/>
              <a:t>linterpycodestyle</a:t>
            </a:r>
            <a:r>
              <a:rPr lang="en-US" dirty="0"/>
              <a:t>, </a:t>
            </a:r>
            <a:r>
              <a:rPr lang="en-US" dirty="0" err="1"/>
              <a:t>Github</a:t>
            </a:r>
            <a:endParaRPr lang="en-US" dirty="0"/>
          </a:p>
        </p:txBody>
      </p:sp>
      <p:sp>
        <p:nvSpPr>
          <p:cNvPr id="19" name="TextBox 18">
            <a:extLst>
              <a:ext uri="{FF2B5EF4-FFF2-40B4-BE49-F238E27FC236}">
                <a16:creationId xmlns:a16="http://schemas.microsoft.com/office/drawing/2014/main" id="{AAD056AA-56D2-4991-9B39-9B5D20583840}"/>
              </a:ext>
            </a:extLst>
          </p:cNvPr>
          <p:cNvSpPr txBox="1"/>
          <p:nvPr/>
        </p:nvSpPr>
        <p:spPr>
          <a:xfrm>
            <a:off x="418650" y="1763397"/>
            <a:ext cx="2412233" cy="1200329"/>
          </a:xfrm>
          <a:prstGeom prst="rect">
            <a:avLst/>
          </a:prstGeom>
          <a:noFill/>
        </p:spPr>
        <p:txBody>
          <a:bodyPr wrap="square" rtlCol="0">
            <a:spAutoFit/>
          </a:bodyPr>
          <a:lstStyle/>
          <a:p>
            <a:pPr algn="just"/>
            <a:r>
              <a:rPr lang="en-US" dirty="0"/>
              <a:t>Analyzed Stock Market Raw Data, Researched Trends and Seasonality in Time Series Data</a:t>
            </a:r>
          </a:p>
        </p:txBody>
      </p:sp>
      <p:sp>
        <p:nvSpPr>
          <p:cNvPr id="20" name="Oval 19">
            <a:extLst>
              <a:ext uri="{FF2B5EF4-FFF2-40B4-BE49-F238E27FC236}">
                <a16:creationId xmlns:a16="http://schemas.microsoft.com/office/drawing/2014/main" id="{2C5C32A1-46F7-4C68-8FBD-CEDC41D3724D}"/>
              </a:ext>
            </a:extLst>
          </p:cNvPr>
          <p:cNvSpPr/>
          <p:nvPr/>
        </p:nvSpPr>
        <p:spPr>
          <a:xfrm>
            <a:off x="4297405" y="2366515"/>
            <a:ext cx="1184430" cy="1200329"/>
          </a:xfrm>
          <a:prstGeom prst="ellipse">
            <a:avLst/>
          </a:prstGeom>
          <a:noFill/>
          <a:ln w="76200">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Mar. 27</a:t>
            </a:r>
          </a:p>
        </p:txBody>
      </p:sp>
      <p:sp>
        <p:nvSpPr>
          <p:cNvPr id="22" name="TextBox 21">
            <a:extLst>
              <a:ext uri="{FF2B5EF4-FFF2-40B4-BE49-F238E27FC236}">
                <a16:creationId xmlns:a16="http://schemas.microsoft.com/office/drawing/2014/main" id="{B3152C98-8BF5-43B8-B3D1-5DFA54882F6D}"/>
              </a:ext>
            </a:extLst>
          </p:cNvPr>
          <p:cNvSpPr txBox="1"/>
          <p:nvPr/>
        </p:nvSpPr>
        <p:spPr>
          <a:xfrm>
            <a:off x="5208714" y="1374958"/>
            <a:ext cx="3927693" cy="923330"/>
          </a:xfrm>
          <a:prstGeom prst="rect">
            <a:avLst/>
          </a:prstGeom>
          <a:noFill/>
        </p:spPr>
        <p:txBody>
          <a:bodyPr wrap="square" rtlCol="0">
            <a:spAutoFit/>
          </a:bodyPr>
          <a:lstStyle/>
          <a:p>
            <a:r>
              <a:rPr lang="en-US" dirty="0"/>
              <a:t>Started building Finance Explorer 1</a:t>
            </a:r>
            <a:r>
              <a:rPr lang="en-US" baseline="30000" dirty="0"/>
              <a:t>st</a:t>
            </a:r>
            <a:r>
              <a:rPr lang="en-US" dirty="0"/>
              <a:t> version, using </a:t>
            </a:r>
            <a:r>
              <a:rPr lang="en-US" dirty="0" err="1"/>
              <a:t>Statesmodels</a:t>
            </a:r>
            <a:r>
              <a:rPr lang="en-US" dirty="0"/>
              <a:t>, Matplotlib and </a:t>
            </a:r>
            <a:r>
              <a:rPr lang="en-US" dirty="0" err="1"/>
              <a:t>Quandl</a:t>
            </a:r>
            <a:r>
              <a:rPr lang="en-US" dirty="0"/>
              <a:t> online database</a:t>
            </a:r>
          </a:p>
        </p:txBody>
      </p:sp>
      <p:sp>
        <p:nvSpPr>
          <p:cNvPr id="23" name="Oval 22">
            <a:extLst>
              <a:ext uri="{FF2B5EF4-FFF2-40B4-BE49-F238E27FC236}">
                <a16:creationId xmlns:a16="http://schemas.microsoft.com/office/drawing/2014/main" id="{B1AB1F88-D9FC-47C8-A783-41E7A9B5A44F}"/>
              </a:ext>
            </a:extLst>
          </p:cNvPr>
          <p:cNvSpPr/>
          <p:nvPr/>
        </p:nvSpPr>
        <p:spPr>
          <a:xfrm>
            <a:off x="3758716" y="3914197"/>
            <a:ext cx="1295437" cy="1291032"/>
          </a:xfrm>
          <a:prstGeom prst="ellipse">
            <a:avLst/>
          </a:prstGeom>
          <a:noFill/>
          <a:ln w="104775">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n w="0"/>
                <a:solidFill>
                  <a:schemeClr val="tx1"/>
                </a:solidFill>
                <a:effectLst>
                  <a:outerShdw blurRad="38100" dist="19050" dir="2700000" algn="tl" rotWithShape="0">
                    <a:schemeClr val="dk1">
                      <a:alpha val="40000"/>
                    </a:schemeClr>
                  </a:outerShdw>
                </a:effectLst>
              </a:rPr>
              <a:t>Apr. </a:t>
            </a:r>
          </a:p>
          <a:p>
            <a:pPr algn="ctr"/>
            <a:r>
              <a:rPr lang="en-US" sz="2400" dirty="0">
                <a:ln w="0"/>
                <a:solidFill>
                  <a:schemeClr val="tx1"/>
                </a:solidFill>
                <a:effectLst>
                  <a:outerShdw blurRad="38100" dist="19050" dir="2700000" algn="tl" rotWithShape="0">
                    <a:schemeClr val="dk1">
                      <a:alpha val="40000"/>
                    </a:schemeClr>
                  </a:outerShdw>
                </a:effectLst>
              </a:rPr>
              <a:t>6</a:t>
            </a:r>
          </a:p>
        </p:txBody>
      </p:sp>
      <p:sp>
        <p:nvSpPr>
          <p:cNvPr id="25" name="TextBox 24">
            <a:extLst>
              <a:ext uri="{FF2B5EF4-FFF2-40B4-BE49-F238E27FC236}">
                <a16:creationId xmlns:a16="http://schemas.microsoft.com/office/drawing/2014/main" id="{9A612467-F3BB-44D3-AA0A-D51E01750C7B}"/>
              </a:ext>
            </a:extLst>
          </p:cNvPr>
          <p:cNvSpPr txBox="1"/>
          <p:nvPr/>
        </p:nvSpPr>
        <p:spPr>
          <a:xfrm>
            <a:off x="1547414" y="4750850"/>
            <a:ext cx="2322564" cy="1200329"/>
          </a:xfrm>
          <a:prstGeom prst="rect">
            <a:avLst/>
          </a:prstGeom>
          <a:noFill/>
        </p:spPr>
        <p:txBody>
          <a:bodyPr wrap="square" rtlCol="0">
            <a:spAutoFit/>
          </a:bodyPr>
          <a:lstStyle/>
          <a:p>
            <a:r>
              <a:rPr lang="en-US" dirty="0"/>
              <a:t>Did Some Research about How to  Perform Cross-Validation and Tune Parameters</a:t>
            </a:r>
          </a:p>
        </p:txBody>
      </p:sp>
      <p:sp>
        <p:nvSpPr>
          <p:cNvPr id="26" name="Oval 25">
            <a:extLst>
              <a:ext uri="{FF2B5EF4-FFF2-40B4-BE49-F238E27FC236}">
                <a16:creationId xmlns:a16="http://schemas.microsoft.com/office/drawing/2014/main" id="{A061DCB2-6091-4EDE-95A0-C9EA33B00313}"/>
              </a:ext>
            </a:extLst>
          </p:cNvPr>
          <p:cNvSpPr/>
          <p:nvPr/>
        </p:nvSpPr>
        <p:spPr>
          <a:xfrm>
            <a:off x="5707020" y="4132966"/>
            <a:ext cx="1453489" cy="1472429"/>
          </a:xfrm>
          <a:prstGeom prst="ellipse">
            <a:avLst/>
          </a:prstGeom>
          <a:noFill/>
          <a:ln w="127000">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n w="0"/>
                <a:solidFill>
                  <a:schemeClr val="tx1"/>
                </a:solidFill>
                <a:effectLst>
                  <a:outerShdw blurRad="38100" dist="19050" dir="2700000" algn="tl" rotWithShape="0">
                    <a:schemeClr val="dk1">
                      <a:alpha val="40000"/>
                    </a:schemeClr>
                  </a:outerShdw>
                </a:effectLst>
              </a:rPr>
              <a:t>Apr. 15</a:t>
            </a:r>
          </a:p>
        </p:txBody>
      </p:sp>
      <p:sp>
        <p:nvSpPr>
          <p:cNvPr id="27" name="TextBox 26">
            <a:extLst>
              <a:ext uri="{FF2B5EF4-FFF2-40B4-BE49-F238E27FC236}">
                <a16:creationId xmlns:a16="http://schemas.microsoft.com/office/drawing/2014/main" id="{8DD60894-6B54-4E3E-BDEF-A133699BD0A5}"/>
              </a:ext>
            </a:extLst>
          </p:cNvPr>
          <p:cNvSpPr txBox="1"/>
          <p:nvPr/>
        </p:nvSpPr>
        <p:spPr>
          <a:xfrm>
            <a:off x="8702172" y="2229567"/>
            <a:ext cx="3326039" cy="923330"/>
          </a:xfrm>
          <a:prstGeom prst="rect">
            <a:avLst/>
          </a:prstGeom>
          <a:noFill/>
        </p:spPr>
        <p:txBody>
          <a:bodyPr wrap="square" rtlCol="0">
            <a:spAutoFit/>
          </a:bodyPr>
          <a:lstStyle/>
          <a:p>
            <a:r>
              <a:rPr lang="en-US" dirty="0"/>
              <a:t>Added Real-time Data Extraction Feature &amp; Visualized Outputs on Interactive Webpage</a:t>
            </a:r>
          </a:p>
        </p:txBody>
      </p:sp>
      <p:sp>
        <p:nvSpPr>
          <p:cNvPr id="28" name="Oval 27">
            <a:extLst>
              <a:ext uri="{FF2B5EF4-FFF2-40B4-BE49-F238E27FC236}">
                <a16:creationId xmlns:a16="http://schemas.microsoft.com/office/drawing/2014/main" id="{06414B27-3021-4F76-9BFA-263ADA87168E}"/>
              </a:ext>
            </a:extLst>
          </p:cNvPr>
          <p:cNvSpPr/>
          <p:nvPr/>
        </p:nvSpPr>
        <p:spPr>
          <a:xfrm>
            <a:off x="6994403" y="2586248"/>
            <a:ext cx="1541551" cy="1472429"/>
          </a:xfrm>
          <a:prstGeom prst="ellipse">
            <a:avLst/>
          </a:prstGeom>
          <a:noFill/>
          <a:ln w="127000">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solidFill>
                  <a:schemeClr val="tx1"/>
                </a:solidFill>
                <a:effectLst>
                  <a:outerShdw blurRad="38100" dist="19050" dir="2700000" algn="tl" rotWithShape="0">
                    <a:schemeClr val="dk1">
                      <a:alpha val="40000"/>
                    </a:schemeClr>
                  </a:outerShdw>
                </a:effectLst>
              </a:rPr>
              <a:t>Apr. 20</a:t>
            </a:r>
          </a:p>
        </p:txBody>
      </p:sp>
      <p:sp>
        <p:nvSpPr>
          <p:cNvPr id="29" name="TextBox 28">
            <a:extLst>
              <a:ext uri="{FF2B5EF4-FFF2-40B4-BE49-F238E27FC236}">
                <a16:creationId xmlns:a16="http://schemas.microsoft.com/office/drawing/2014/main" id="{9C47B7D8-81A8-4658-9C32-04C82BA32FF3}"/>
              </a:ext>
            </a:extLst>
          </p:cNvPr>
          <p:cNvSpPr txBox="1"/>
          <p:nvPr/>
        </p:nvSpPr>
        <p:spPr>
          <a:xfrm>
            <a:off x="4512064" y="5679685"/>
            <a:ext cx="3927693" cy="923330"/>
          </a:xfrm>
          <a:prstGeom prst="rect">
            <a:avLst/>
          </a:prstGeom>
          <a:noFill/>
        </p:spPr>
        <p:txBody>
          <a:bodyPr wrap="square" rtlCol="0">
            <a:spAutoFit/>
          </a:bodyPr>
          <a:lstStyle/>
          <a:p>
            <a:r>
              <a:rPr lang="en-US" dirty="0"/>
              <a:t>Employed Prophet to Improve Model &amp; Added Web Scraping Feature and Perform Code Refactoring</a:t>
            </a:r>
          </a:p>
        </p:txBody>
      </p:sp>
      <p:pic>
        <p:nvPicPr>
          <p:cNvPr id="31" name="Graphic 30" descr="Star">
            <a:extLst>
              <a:ext uri="{FF2B5EF4-FFF2-40B4-BE49-F238E27FC236}">
                <a16:creationId xmlns:a16="http://schemas.microsoft.com/office/drawing/2014/main" id="{D149EA5D-5B68-4939-931D-5FE84688AF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99849" y="5832007"/>
            <a:ext cx="322729" cy="322729"/>
          </a:xfrm>
          <a:prstGeom prst="rect">
            <a:avLst/>
          </a:prstGeom>
        </p:spPr>
      </p:pic>
      <p:sp>
        <p:nvSpPr>
          <p:cNvPr id="2" name="Rectangle 1">
            <a:extLst>
              <a:ext uri="{FF2B5EF4-FFF2-40B4-BE49-F238E27FC236}">
                <a16:creationId xmlns:a16="http://schemas.microsoft.com/office/drawing/2014/main" id="{1318629C-0897-4EC4-9B4A-F6378EADA66B}"/>
              </a:ext>
            </a:extLst>
          </p:cNvPr>
          <p:cNvSpPr/>
          <p:nvPr/>
        </p:nvSpPr>
        <p:spPr>
          <a:xfrm>
            <a:off x="915501" y="3244334"/>
            <a:ext cx="2089546" cy="369332"/>
          </a:xfrm>
          <a:prstGeom prst="rect">
            <a:avLst/>
          </a:prstGeom>
        </p:spPr>
        <p:txBody>
          <a:bodyPr wrap="none">
            <a:spAutoFit/>
          </a:bodyPr>
          <a:lstStyle/>
          <a:p>
            <a:r>
              <a:rPr lang="en-US" b="1" dirty="0">
                <a:solidFill>
                  <a:srgbClr val="FFFFFF"/>
                </a:solidFill>
              </a:rPr>
              <a:t>J’s Finance Explorer </a:t>
            </a:r>
            <a:endParaRPr lang="en-US" dirty="0"/>
          </a:p>
        </p:txBody>
      </p:sp>
      <p:sp>
        <p:nvSpPr>
          <p:cNvPr id="3" name="Slide Number Placeholder 2">
            <a:extLst>
              <a:ext uri="{FF2B5EF4-FFF2-40B4-BE49-F238E27FC236}">
                <a16:creationId xmlns:a16="http://schemas.microsoft.com/office/drawing/2014/main" id="{995CAA4A-CFF1-409D-AE24-90F3F9D171BA}"/>
              </a:ext>
            </a:extLst>
          </p:cNvPr>
          <p:cNvSpPr>
            <a:spLocks noGrp="1"/>
          </p:cNvSpPr>
          <p:nvPr>
            <p:ph type="sldNum" sz="quarter" idx="12"/>
          </p:nvPr>
        </p:nvSpPr>
        <p:spPr/>
        <p:txBody>
          <a:bodyPr/>
          <a:lstStyle/>
          <a:p>
            <a:fld id="{7BD55884-F127-43C1-81EF-373BE9C65948}" type="slidenum">
              <a:rPr lang="en-US" smtClean="0"/>
              <a:t>5</a:t>
            </a:fld>
            <a:endParaRPr lang="en-US"/>
          </a:p>
        </p:txBody>
      </p:sp>
    </p:spTree>
    <p:extLst>
      <p:ext uri="{BB962C8B-B14F-4D97-AF65-F5344CB8AC3E}">
        <p14:creationId xmlns:p14="http://schemas.microsoft.com/office/powerpoint/2010/main" val="281837579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1C19E4-D9C6-4F3E-93E8-353DAE9B5200}"/>
              </a:ext>
            </a:extLst>
          </p:cNvPr>
          <p:cNvSpPr txBox="1">
            <a:spLocks/>
          </p:cNvSpPr>
          <p:nvPr/>
        </p:nvSpPr>
        <p:spPr>
          <a:xfrm>
            <a:off x="833002" y="365125"/>
            <a:ext cx="10520702" cy="8073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FFFF"/>
                </a:solidFill>
              </a:rPr>
              <a:t>J’s Finance Explorer – Framework</a:t>
            </a:r>
          </a:p>
        </p:txBody>
      </p:sp>
      <p:graphicFrame>
        <p:nvGraphicFramePr>
          <p:cNvPr id="2" name="Table 1">
            <a:extLst>
              <a:ext uri="{FF2B5EF4-FFF2-40B4-BE49-F238E27FC236}">
                <a16:creationId xmlns:a16="http://schemas.microsoft.com/office/drawing/2014/main" id="{4ED4A8A5-B86B-453E-9178-8CE650A5AD6C}"/>
              </a:ext>
            </a:extLst>
          </p:cNvPr>
          <p:cNvGraphicFramePr>
            <a:graphicFrameLocks noGrp="1"/>
          </p:cNvGraphicFramePr>
          <p:nvPr>
            <p:extLst>
              <p:ext uri="{D42A27DB-BD31-4B8C-83A1-F6EECF244321}">
                <p14:modId xmlns:p14="http://schemas.microsoft.com/office/powerpoint/2010/main" val="3843228932"/>
              </p:ext>
            </p:extLst>
          </p:nvPr>
        </p:nvGraphicFramePr>
        <p:xfrm>
          <a:off x="2105741" y="2107387"/>
          <a:ext cx="1419121" cy="2926080"/>
        </p:xfrm>
        <a:graphic>
          <a:graphicData uri="http://schemas.openxmlformats.org/drawingml/2006/table">
            <a:tbl>
              <a:tblPr firstRow="1" bandRow="1">
                <a:tableStyleId>{5940675A-B579-460E-94D1-54222C63F5DA}</a:tableStyleId>
              </a:tblPr>
              <a:tblGrid>
                <a:gridCol w="718573">
                  <a:extLst>
                    <a:ext uri="{9D8B030D-6E8A-4147-A177-3AD203B41FA5}">
                      <a16:colId xmlns:a16="http://schemas.microsoft.com/office/drawing/2014/main" val="330968151"/>
                    </a:ext>
                  </a:extLst>
                </a:gridCol>
                <a:gridCol w="700548">
                  <a:extLst>
                    <a:ext uri="{9D8B030D-6E8A-4147-A177-3AD203B41FA5}">
                      <a16:colId xmlns:a16="http://schemas.microsoft.com/office/drawing/2014/main" val="3271928731"/>
                    </a:ext>
                  </a:extLst>
                </a:gridCol>
              </a:tblGrid>
              <a:tr h="353962">
                <a:tc>
                  <a:txBody>
                    <a:bodyPr/>
                    <a:lstStyle/>
                    <a:p>
                      <a:r>
                        <a:rPr lang="en-US" dirty="0"/>
                        <a:t>Date</a:t>
                      </a:r>
                    </a:p>
                  </a:txBody>
                  <a:tcPr/>
                </a:tc>
                <a:tc>
                  <a:txBody>
                    <a:bodyPr/>
                    <a:lstStyle/>
                    <a:p>
                      <a:r>
                        <a:rPr lang="en-US" dirty="0"/>
                        <a:t>Close</a:t>
                      </a:r>
                    </a:p>
                  </a:txBody>
                  <a:tcPr/>
                </a:tc>
                <a:extLst>
                  <a:ext uri="{0D108BD9-81ED-4DB2-BD59-A6C34878D82A}">
                    <a16:rowId xmlns:a16="http://schemas.microsoft.com/office/drawing/2014/main" val="732796395"/>
                  </a:ext>
                </a:extLst>
              </a:tr>
              <a:tr h="359861">
                <a:tc>
                  <a:txBody>
                    <a:bodyPr/>
                    <a:lstStyle/>
                    <a:p>
                      <a:pPr algn="ctr"/>
                      <a:r>
                        <a:rPr lang="en-US" dirty="0"/>
                        <a:t>4/1</a:t>
                      </a:r>
                    </a:p>
                  </a:txBody>
                  <a:tcPr/>
                </a:tc>
                <a:tc>
                  <a:txBody>
                    <a:bodyPr/>
                    <a:lstStyle/>
                    <a:p>
                      <a:r>
                        <a:rPr lang="en-US" dirty="0"/>
                        <a:t>$123</a:t>
                      </a:r>
                    </a:p>
                  </a:txBody>
                  <a:tcPr/>
                </a:tc>
                <a:extLst>
                  <a:ext uri="{0D108BD9-81ED-4DB2-BD59-A6C34878D82A}">
                    <a16:rowId xmlns:a16="http://schemas.microsoft.com/office/drawing/2014/main" val="1577353424"/>
                  </a:ext>
                </a:extLst>
              </a:tr>
              <a:tr h="359861">
                <a:tc>
                  <a:txBody>
                    <a:bodyPr/>
                    <a:lstStyle/>
                    <a:p>
                      <a:endParaRPr lang="en-US"/>
                    </a:p>
                  </a:txBody>
                  <a:tcPr/>
                </a:tc>
                <a:tc>
                  <a:txBody>
                    <a:bodyPr/>
                    <a:lstStyle/>
                    <a:p>
                      <a:endParaRPr lang="en-US" dirty="0"/>
                    </a:p>
                  </a:txBody>
                  <a:tcPr/>
                </a:tc>
                <a:extLst>
                  <a:ext uri="{0D108BD9-81ED-4DB2-BD59-A6C34878D82A}">
                    <a16:rowId xmlns:a16="http://schemas.microsoft.com/office/drawing/2014/main" val="1263159350"/>
                  </a:ext>
                </a:extLst>
              </a:tr>
              <a:tr h="35986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42003"/>
                  </a:ext>
                </a:extLst>
              </a:tr>
              <a:tr h="35986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89388107"/>
                  </a:ext>
                </a:extLst>
              </a:tr>
              <a:tr h="359861">
                <a:tc>
                  <a:txBody>
                    <a:bodyPr/>
                    <a:lstStyle/>
                    <a:p>
                      <a:endParaRPr lang="en-US"/>
                    </a:p>
                  </a:txBody>
                  <a:tcPr/>
                </a:tc>
                <a:tc>
                  <a:txBody>
                    <a:bodyPr/>
                    <a:lstStyle/>
                    <a:p>
                      <a:endParaRPr lang="en-US" dirty="0"/>
                    </a:p>
                  </a:txBody>
                  <a:tcPr/>
                </a:tc>
                <a:extLst>
                  <a:ext uri="{0D108BD9-81ED-4DB2-BD59-A6C34878D82A}">
                    <a16:rowId xmlns:a16="http://schemas.microsoft.com/office/drawing/2014/main" val="309503226"/>
                  </a:ext>
                </a:extLst>
              </a:tr>
              <a:tr h="359861">
                <a:tc>
                  <a:txBody>
                    <a:bodyPr/>
                    <a:lstStyle/>
                    <a:p>
                      <a:endParaRPr lang="en-US"/>
                    </a:p>
                  </a:txBody>
                  <a:tcPr/>
                </a:tc>
                <a:tc>
                  <a:txBody>
                    <a:bodyPr/>
                    <a:lstStyle/>
                    <a:p>
                      <a:endParaRPr lang="en-US" dirty="0"/>
                    </a:p>
                  </a:txBody>
                  <a:tcPr/>
                </a:tc>
                <a:extLst>
                  <a:ext uri="{0D108BD9-81ED-4DB2-BD59-A6C34878D82A}">
                    <a16:rowId xmlns:a16="http://schemas.microsoft.com/office/drawing/2014/main" val="1862771793"/>
                  </a:ext>
                </a:extLst>
              </a:tr>
              <a:tr h="359861">
                <a:tc>
                  <a:txBody>
                    <a:bodyPr/>
                    <a:lstStyle/>
                    <a:p>
                      <a:endParaRPr lang="en-US"/>
                    </a:p>
                  </a:txBody>
                  <a:tcPr/>
                </a:tc>
                <a:tc>
                  <a:txBody>
                    <a:bodyPr/>
                    <a:lstStyle/>
                    <a:p>
                      <a:endParaRPr lang="en-US" dirty="0"/>
                    </a:p>
                  </a:txBody>
                  <a:tcPr/>
                </a:tc>
                <a:extLst>
                  <a:ext uri="{0D108BD9-81ED-4DB2-BD59-A6C34878D82A}">
                    <a16:rowId xmlns:a16="http://schemas.microsoft.com/office/drawing/2014/main" val="3698992734"/>
                  </a:ext>
                </a:extLst>
              </a:tr>
            </a:tbl>
          </a:graphicData>
        </a:graphic>
      </p:graphicFrame>
      <p:sp>
        <p:nvSpPr>
          <p:cNvPr id="5" name="Rectangle 4">
            <a:extLst>
              <a:ext uri="{FF2B5EF4-FFF2-40B4-BE49-F238E27FC236}">
                <a16:creationId xmlns:a16="http://schemas.microsoft.com/office/drawing/2014/main" id="{10DF17E8-B5C3-43BA-B559-20A8BD1033DC}"/>
              </a:ext>
            </a:extLst>
          </p:cNvPr>
          <p:cNvSpPr/>
          <p:nvPr/>
        </p:nvSpPr>
        <p:spPr>
          <a:xfrm>
            <a:off x="1981198" y="3595498"/>
            <a:ext cx="1688691" cy="65777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6" name="Rectangle 5">
            <a:extLst>
              <a:ext uri="{FF2B5EF4-FFF2-40B4-BE49-F238E27FC236}">
                <a16:creationId xmlns:a16="http://schemas.microsoft.com/office/drawing/2014/main" id="{6866E8AA-5B4F-446C-9AED-62D876F4FCA4}"/>
              </a:ext>
            </a:extLst>
          </p:cNvPr>
          <p:cNvSpPr/>
          <p:nvPr/>
        </p:nvSpPr>
        <p:spPr>
          <a:xfrm>
            <a:off x="1981198" y="4375688"/>
            <a:ext cx="1688691" cy="65777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Rounded Corners 3">
            <a:extLst>
              <a:ext uri="{FF2B5EF4-FFF2-40B4-BE49-F238E27FC236}">
                <a16:creationId xmlns:a16="http://schemas.microsoft.com/office/drawing/2014/main" id="{48AC2463-FB48-4122-98EA-EF4817D3DD83}"/>
              </a:ext>
            </a:extLst>
          </p:cNvPr>
          <p:cNvSpPr/>
          <p:nvPr/>
        </p:nvSpPr>
        <p:spPr>
          <a:xfrm>
            <a:off x="4475720" y="2647851"/>
            <a:ext cx="1582993" cy="121287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Prophet: AM model</a:t>
            </a:r>
          </a:p>
          <a:p>
            <a:pPr algn="ctr"/>
            <a:r>
              <a:rPr lang="en-US" sz="2000" dirty="0"/>
              <a:t>(stock.py)</a:t>
            </a:r>
          </a:p>
        </p:txBody>
      </p:sp>
      <p:cxnSp>
        <p:nvCxnSpPr>
          <p:cNvPr id="9" name="Straight Arrow Connector 8">
            <a:extLst>
              <a:ext uri="{FF2B5EF4-FFF2-40B4-BE49-F238E27FC236}">
                <a16:creationId xmlns:a16="http://schemas.microsoft.com/office/drawing/2014/main" id="{41F7B8C7-0BB8-4B33-99D0-587768C5D354}"/>
              </a:ext>
            </a:extLst>
          </p:cNvPr>
          <p:cNvCxnSpPr>
            <a:cxnSpLocks/>
          </p:cNvCxnSpPr>
          <p:nvPr/>
        </p:nvCxnSpPr>
        <p:spPr>
          <a:xfrm>
            <a:off x="3669070" y="2822840"/>
            <a:ext cx="767320" cy="175689"/>
          </a:xfrm>
          <a:prstGeom prst="straightConnector1">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5F3467F2-2382-4326-9F65-45526DAA641F}"/>
              </a:ext>
            </a:extLst>
          </p:cNvPr>
          <p:cNvSpPr txBox="1"/>
          <p:nvPr/>
        </p:nvSpPr>
        <p:spPr>
          <a:xfrm>
            <a:off x="620818" y="2413697"/>
            <a:ext cx="1052048" cy="707886"/>
          </a:xfrm>
          <a:prstGeom prst="rect">
            <a:avLst/>
          </a:prstGeom>
          <a:noFill/>
        </p:spPr>
        <p:txBody>
          <a:bodyPr wrap="square" rtlCol="0">
            <a:spAutoFit/>
          </a:bodyPr>
          <a:lstStyle/>
          <a:p>
            <a:r>
              <a:rPr lang="en-US" sz="2000" dirty="0">
                <a:solidFill>
                  <a:srgbClr val="CC3399"/>
                </a:solidFill>
              </a:rPr>
              <a:t>Training </a:t>
            </a:r>
          </a:p>
          <a:p>
            <a:r>
              <a:rPr lang="en-US" sz="2000" dirty="0">
                <a:solidFill>
                  <a:srgbClr val="CC3399"/>
                </a:solidFill>
              </a:rPr>
              <a:t>Dataset</a:t>
            </a:r>
          </a:p>
        </p:txBody>
      </p:sp>
      <p:sp>
        <p:nvSpPr>
          <p:cNvPr id="12" name="TextBox 11">
            <a:extLst>
              <a:ext uri="{FF2B5EF4-FFF2-40B4-BE49-F238E27FC236}">
                <a16:creationId xmlns:a16="http://schemas.microsoft.com/office/drawing/2014/main" id="{9DA2B94E-F3CC-4444-85EB-433477B3349F}"/>
              </a:ext>
            </a:extLst>
          </p:cNvPr>
          <p:cNvSpPr txBox="1"/>
          <p:nvPr/>
        </p:nvSpPr>
        <p:spPr>
          <a:xfrm>
            <a:off x="620818" y="3701845"/>
            <a:ext cx="1235018" cy="400110"/>
          </a:xfrm>
          <a:prstGeom prst="rect">
            <a:avLst/>
          </a:prstGeom>
          <a:noFill/>
        </p:spPr>
        <p:txBody>
          <a:bodyPr wrap="square" rtlCol="0">
            <a:spAutoFit/>
          </a:bodyPr>
          <a:lstStyle/>
          <a:p>
            <a:r>
              <a:rPr lang="en-US" sz="2000" dirty="0">
                <a:solidFill>
                  <a:schemeClr val="accent4"/>
                </a:solidFill>
              </a:rPr>
              <a:t>Validation</a:t>
            </a:r>
          </a:p>
        </p:txBody>
      </p:sp>
      <p:sp>
        <p:nvSpPr>
          <p:cNvPr id="13" name="TextBox 12">
            <a:extLst>
              <a:ext uri="{FF2B5EF4-FFF2-40B4-BE49-F238E27FC236}">
                <a16:creationId xmlns:a16="http://schemas.microsoft.com/office/drawing/2014/main" id="{D9BCD1E5-197B-46AD-BA79-2FFB9FFABDD5}"/>
              </a:ext>
            </a:extLst>
          </p:cNvPr>
          <p:cNvSpPr txBox="1"/>
          <p:nvPr/>
        </p:nvSpPr>
        <p:spPr>
          <a:xfrm>
            <a:off x="851055" y="4601496"/>
            <a:ext cx="638529" cy="400110"/>
          </a:xfrm>
          <a:prstGeom prst="rect">
            <a:avLst/>
          </a:prstGeom>
          <a:noFill/>
        </p:spPr>
        <p:txBody>
          <a:bodyPr wrap="square" rtlCol="0">
            <a:spAutoFit/>
          </a:bodyPr>
          <a:lstStyle/>
          <a:p>
            <a:r>
              <a:rPr lang="en-US" sz="2000" dirty="0">
                <a:solidFill>
                  <a:srgbClr val="00B0F0"/>
                </a:solidFill>
              </a:rPr>
              <a:t>Test</a:t>
            </a:r>
          </a:p>
        </p:txBody>
      </p:sp>
      <p:cxnSp>
        <p:nvCxnSpPr>
          <p:cNvPr id="16" name="Straight Arrow Connector 15">
            <a:extLst>
              <a:ext uri="{FF2B5EF4-FFF2-40B4-BE49-F238E27FC236}">
                <a16:creationId xmlns:a16="http://schemas.microsoft.com/office/drawing/2014/main" id="{17F78767-4C61-4EE1-849A-E837BC1C9636}"/>
              </a:ext>
            </a:extLst>
          </p:cNvPr>
          <p:cNvCxnSpPr>
            <a:cxnSpLocks/>
          </p:cNvCxnSpPr>
          <p:nvPr/>
        </p:nvCxnSpPr>
        <p:spPr>
          <a:xfrm>
            <a:off x="4928421" y="1703221"/>
            <a:ext cx="0" cy="922508"/>
          </a:xfrm>
          <a:prstGeom prst="straightConnector1">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7419114A-513F-4148-96F7-B1DD4FABFFEB}"/>
              </a:ext>
            </a:extLst>
          </p:cNvPr>
          <p:cNvSpPr txBox="1"/>
          <p:nvPr/>
        </p:nvSpPr>
        <p:spPr>
          <a:xfrm>
            <a:off x="4202065" y="1106221"/>
            <a:ext cx="1452712" cy="646331"/>
          </a:xfrm>
          <a:prstGeom prst="rect">
            <a:avLst/>
          </a:prstGeom>
          <a:noFill/>
        </p:spPr>
        <p:txBody>
          <a:bodyPr wrap="square" rtlCol="0">
            <a:spAutoFit/>
          </a:bodyPr>
          <a:lstStyle/>
          <a:p>
            <a:pPr algn="ctr"/>
            <a:r>
              <a:rPr lang="en-US" b="1" dirty="0">
                <a:solidFill>
                  <a:srgbClr val="FF0000"/>
                </a:solidFill>
              </a:rPr>
              <a:t>Changepoint</a:t>
            </a:r>
          </a:p>
          <a:p>
            <a:pPr algn="ctr"/>
            <a:r>
              <a:rPr lang="en-US" b="1" dirty="0">
                <a:solidFill>
                  <a:srgbClr val="FF0000"/>
                </a:solidFill>
              </a:rPr>
              <a:t>Prior Scale</a:t>
            </a:r>
          </a:p>
        </p:txBody>
      </p:sp>
      <p:sp>
        <p:nvSpPr>
          <p:cNvPr id="19" name="TextBox 18">
            <a:extLst>
              <a:ext uri="{FF2B5EF4-FFF2-40B4-BE49-F238E27FC236}">
                <a16:creationId xmlns:a16="http://schemas.microsoft.com/office/drawing/2014/main" id="{0C887725-6DD2-4393-BED0-5B76C0681D39}"/>
              </a:ext>
            </a:extLst>
          </p:cNvPr>
          <p:cNvSpPr txBox="1"/>
          <p:nvPr/>
        </p:nvSpPr>
        <p:spPr>
          <a:xfrm>
            <a:off x="5017775" y="1674503"/>
            <a:ext cx="1452712" cy="646331"/>
          </a:xfrm>
          <a:prstGeom prst="rect">
            <a:avLst/>
          </a:prstGeom>
          <a:noFill/>
        </p:spPr>
        <p:txBody>
          <a:bodyPr wrap="square" rtlCol="0">
            <a:spAutoFit/>
          </a:bodyPr>
          <a:lstStyle/>
          <a:p>
            <a:pPr algn="ctr"/>
            <a:r>
              <a:rPr lang="en-US" dirty="0"/>
              <a:t>Time</a:t>
            </a:r>
          </a:p>
          <a:p>
            <a:pPr algn="ctr"/>
            <a:r>
              <a:rPr lang="en-US" dirty="0"/>
              <a:t>Period</a:t>
            </a:r>
          </a:p>
        </p:txBody>
      </p:sp>
      <p:cxnSp>
        <p:nvCxnSpPr>
          <p:cNvPr id="22" name="Straight Arrow Connector 21">
            <a:extLst>
              <a:ext uri="{FF2B5EF4-FFF2-40B4-BE49-F238E27FC236}">
                <a16:creationId xmlns:a16="http://schemas.microsoft.com/office/drawing/2014/main" id="{8BC929AD-ED67-4431-BA7A-C974B639EE76}"/>
              </a:ext>
            </a:extLst>
          </p:cNvPr>
          <p:cNvCxnSpPr>
            <a:cxnSpLocks/>
            <a:stCxn id="19" idx="2"/>
          </p:cNvCxnSpPr>
          <p:nvPr/>
        </p:nvCxnSpPr>
        <p:spPr>
          <a:xfrm>
            <a:off x="5744131" y="2320834"/>
            <a:ext cx="0" cy="311683"/>
          </a:xfrm>
          <a:prstGeom prst="straightConnector1">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BE5C19FD-EE9D-447A-98D0-2539B9588044}"/>
              </a:ext>
            </a:extLst>
          </p:cNvPr>
          <p:cNvCxnSpPr>
            <a:cxnSpLocks/>
            <a:stCxn id="5" idx="3"/>
          </p:cNvCxnSpPr>
          <p:nvPr/>
        </p:nvCxnSpPr>
        <p:spPr>
          <a:xfrm flipV="1">
            <a:off x="3669889" y="3523329"/>
            <a:ext cx="786166" cy="401059"/>
          </a:xfrm>
          <a:prstGeom prst="straightConnector1">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graphicFrame>
        <p:nvGraphicFramePr>
          <p:cNvPr id="30" name="Table 29">
            <a:extLst>
              <a:ext uri="{FF2B5EF4-FFF2-40B4-BE49-F238E27FC236}">
                <a16:creationId xmlns:a16="http://schemas.microsoft.com/office/drawing/2014/main" id="{D59D57B5-6D04-4F5F-A214-65F0D083776A}"/>
              </a:ext>
            </a:extLst>
          </p:cNvPr>
          <p:cNvGraphicFramePr>
            <a:graphicFrameLocks noGrp="1"/>
          </p:cNvGraphicFramePr>
          <p:nvPr>
            <p:extLst>
              <p:ext uri="{D42A27DB-BD31-4B8C-83A1-F6EECF244321}">
                <p14:modId xmlns:p14="http://schemas.microsoft.com/office/powerpoint/2010/main" val="1831266678"/>
              </p:ext>
            </p:extLst>
          </p:nvPr>
        </p:nvGraphicFramePr>
        <p:xfrm>
          <a:off x="6825214" y="2513792"/>
          <a:ext cx="2894374" cy="1477251"/>
        </p:xfrm>
        <a:graphic>
          <a:graphicData uri="http://schemas.openxmlformats.org/drawingml/2006/table">
            <a:tbl>
              <a:tblPr firstRow="1" bandRow="1">
                <a:tableStyleId>{5940675A-B579-460E-94D1-54222C63F5DA}</a:tableStyleId>
              </a:tblPr>
              <a:tblGrid>
                <a:gridCol w="571506">
                  <a:extLst>
                    <a:ext uri="{9D8B030D-6E8A-4147-A177-3AD203B41FA5}">
                      <a16:colId xmlns:a16="http://schemas.microsoft.com/office/drawing/2014/main" val="330968151"/>
                    </a:ext>
                  </a:extLst>
                </a:gridCol>
                <a:gridCol w="648930">
                  <a:extLst>
                    <a:ext uri="{9D8B030D-6E8A-4147-A177-3AD203B41FA5}">
                      <a16:colId xmlns:a16="http://schemas.microsoft.com/office/drawing/2014/main" val="3271928731"/>
                    </a:ext>
                  </a:extLst>
                </a:gridCol>
                <a:gridCol w="857772">
                  <a:extLst>
                    <a:ext uri="{9D8B030D-6E8A-4147-A177-3AD203B41FA5}">
                      <a16:colId xmlns:a16="http://schemas.microsoft.com/office/drawing/2014/main" val="3975008816"/>
                    </a:ext>
                  </a:extLst>
                </a:gridCol>
                <a:gridCol w="816166">
                  <a:extLst>
                    <a:ext uri="{9D8B030D-6E8A-4147-A177-3AD203B41FA5}">
                      <a16:colId xmlns:a16="http://schemas.microsoft.com/office/drawing/2014/main" val="1699881808"/>
                    </a:ext>
                  </a:extLst>
                </a:gridCol>
              </a:tblGrid>
              <a:tr h="346898">
                <a:tc>
                  <a:txBody>
                    <a:bodyPr/>
                    <a:lstStyle/>
                    <a:p>
                      <a:r>
                        <a:rPr lang="en-US" dirty="0"/>
                        <a:t>DS</a:t>
                      </a:r>
                    </a:p>
                  </a:txBody>
                  <a:tcPr/>
                </a:tc>
                <a:tc>
                  <a:txBody>
                    <a:bodyPr/>
                    <a:lstStyle/>
                    <a:p>
                      <a:r>
                        <a:rPr lang="en-US" dirty="0" err="1"/>
                        <a:t>yhat</a:t>
                      </a:r>
                      <a:endParaRPr lang="en-US" dirty="0"/>
                    </a:p>
                  </a:txBody>
                  <a:tcPr/>
                </a:tc>
                <a:tc>
                  <a:txBody>
                    <a:bodyPr/>
                    <a:lstStyle/>
                    <a:p>
                      <a:r>
                        <a:rPr lang="en-US" dirty="0" err="1"/>
                        <a:t>yupper</a:t>
                      </a:r>
                      <a:endParaRPr lang="en-US" dirty="0"/>
                    </a:p>
                  </a:txBody>
                  <a:tcPr/>
                </a:tc>
                <a:tc>
                  <a:txBody>
                    <a:bodyPr/>
                    <a:lstStyle/>
                    <a:p>
                      <a:r>
                        <a:rPr lang="en-US" dirty="0" err="1"/>
                        <a:t>ylower</a:t>
                      </a:r>
                      <a:endParaRPr lang="en-US" dirty="0"/>
                    </a:p>
                  </a:txBody>
                  <a:tcPr/>
                </a:tc>
                <a:extLst>
                  <a:ext uri="{0D108BD9-81ED-4DB2-BD59-A6C34878D82A}">
                    <a16:rowId xmlns:a16="http://schemas.microsoft.com/office/drawing/2014/main" val="732796395"/>
                  </a:ext>
                </a:extLst>
              </a:tr>
              <a:tr h="327726">
                <a:tc>
                  <a:txBody>
                    <a:bodyPr/>
                    <a:lstStyle/>
                    <a:p>
                      <a:pPr algn="ctr"/>
                      <a:r>
                        <a:rPr lang="en-US" dirty="0"/>
                        <a:t>5/1</a:t>
                      </a:r>
                    </a:p>
                  </a:txBody>
                  <a:tcPr/>
                </a:tc>
                <a:tc>
                  <a:txBody>
                    <a:bodyPr/>
                    <a:lstStyle/>
                    <a:p>
                      <a:r>
                        <a:rPr lang="en-US" dirty="0"/>
                        <a:t>$145</a:t>
                      </a:r>
                    </a:p>
                  </a:txBody>
                  <a:tcPr/>
                </a:tc>
                <a:tc>
                  <a:txBody>
                    <a:bodyPr/>
                    <a:lstStyle/>
                    <a:p>
                      <a:pPr algn="ctr"/>
                      <a:r>
                        <a:rPr lang="en-US" dirty="0"/>
                        <a:t>$146</a:t>
                      </a:r>
                    </a:p>
                  </a:txBody>
                  <a:tcPr/>
                </a:tc>
                <a:tc>
                  <a:txBody>
                    <a:bodyPr/>
                    <a:lstStyle/>
                    <a:p>
                      <a:pPr algn="ctr"/>
                      <a:r>
                        <a:rPr lang="en-US" dirty="0"/>
                        <a:t>$143</a:t>
                      </a:r>
                    </a:p>
                  </a:txBody>
                  <a:tcPr/>
                </a:tc>
                <a:extLst>
                  <a:ext uri="{0D108BD9-81ED-4DB2-BD59-A6C34878D82A}">
                    <a16:rowId xmlns:a16="http://schemas.microsoft.com/office/drawing/2014/main" val="1577353424"/>
                  </a:ext>
                </a:extLst>
              </a:tr>
              <a:tr h="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3159350"/>
                  </a:ext>
                </a:extLst>
              </a:tr>
              <a:tr h="37997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42003"/>
                  </a:ext>
                </a:extLst>
              </a:tr>
            </a:tbl>
          </a:graphicData>
        </a:graphic>
      </p:graphicFrame>
      <p:cxnSp>
        <p:nvCxnSpPr>
          <p:cNvPr id="31" name="Straight Arrow Connector 30">
            <a:extLst>
              <a:ext uri="{FF2B5EF4-FFF2-40B4-BE49-F238E27FC236}">
                <a16:creationId xmlns:a16="http://schemas.microsoft.com/office/drawing/2014/main" id="{D7FC3DDC-70EB-4CF5-B7AD-AF25453E7E39}"/>
              </a:ext>
            </a:extLst>
          </p:cNvPr>
          <p:cNvCxnSpPr>
            <a:cxnSpLocks/>
            <a:stCxn id="4" idx="3"/>
            <a:endCxn id="30" idx="1"/>
          </p:cNvCxnSpPr>
          <p:nvPr/>
        </p:nvCxnSpPr>
        <p:spPr>
          <a:xfrm flipV="1">
            <a:off x="6058713" y="3252417"/>
            <a:ext cx="766501" cy="1871"/>
          </a:xfrm>
          <a:prstGeom prst="straightConnector1">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6" name="Connector: Elbow 35">
            <a:extLst>
              <a:ext uri="{FF2B5EF4-FFF2-40B4-BE49-F238E27FC236}">
                <a16:creationId xmlns:a16="http://schemas.microsoft.com/office/drawing/2014/main" id="{BA6BC5C2-640D-40B2-8EE0-F5FDF7A47305}"/>
              </a:ext>
            </a:extLst>
          </p:cNvPr>
          <p:cNvCxnSpPr>
            <a:stCxn id="6" idx="3"/>
            <a:endCxn id="30" idx="2"/>
          </p:cNvCxnSpPr>
          <p:nvPr/>
        </p:nvCxnSpPr>
        <p:spPr>
          <a:xfrm flipV="1">
            <a:off x="3669889" y="3991043"/>
            <a:ext cx="4602512" cy="713535"/>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08464FD-B64A-4B02-900F-2582B1DF6152}"/>
              </a:ext>
            </a:extLst>
          </p:cNvPr>
          <p:cNvCxnSpPr>
            <a:cxnSpLocks/>
          </p:cNvCxnSpPr>
          <p:nvPr/>
        </p:nvCxnSpPr>
        <p:spPr>
          <a:xfrm>
            <a:off x="9719588" y="3252418"/>
            <a:ext cx="537988" cy="0"/>
          </a:xfrm>
          <a:prstGeom prst="straightConnector1">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50" name="TextBox 49">
            <a:extLst>
              <a:ext uri="{FF2B5EF4-FFF2-40B4-BE49-F238E27FC236}">
                <a16:creationId xmlns:a16="http://schemas.microsoft.com/office/drawing/2014/main" id="{4C32B737-41A4-43F7-A857-C2BA57FFD117}"/>
              </a:ext>
            </a:extLst>
          </p:cNvPr>
          <p:cNvSpPr txBox="1"/>
          <p:nvPr/>
        </p:nvSpPr>
        <p:spPr>
          <a:xfrm>
            <a:off x="10338618" y="3021321"/>
            <a:ext cx="1578076" cy="707886"/>
          </a:xfrm>
          <a:prstGeom prst="rect">
            <a:avLst/>
          </a:prstGeom>
          <a:noFill/>
        </p:spPr>
        <p:txBody>
          <a:bodyPr wrap="square" rtlCol="0">
            <a:spAutoFit/>
          </a:bodyPr>
          <a:lstStyle/>
          <a:p>
            <a:pPr algn="ctr"/>
            <a:r>
              <a:rPr lang="en-US" sz="2000" dirty="0">
                <a:solidFill>
                  <a:srgbClr val="92D050"/>
                </a:solidFill>
              </a:rPr>
              <a:t>Visualization</a:t>
            </a:r>
          </a:p>
          <a:p>
            <a:pPr algn="ctr"/>
            <a:r>
              <a:rPr lang="en-US" sz="2000" dirty="0">
                <a:solidFill>
                  <a:srgbClr val="92D050"/>
                </a:solidFill>
              </a:rPr>
              <a:t>(app.py)</a:t>
            </a:r>
          </a:p>
        </p:txBody>
      </p:sp>
      <p:grpSp>
        <p:nvGrpSpPr>
          <p:cNvPr id="62" name="Group 61">
            <a:extLst>
              <a:ext uri="{FF2B5EF4-FFF2-40B4-BE49-F238E27FC236}">
                <a16:creationId xmlns:a16="http://schemas.microsoft.com/office/drawing/2014/main" id="{B435BEAB-C20A-4E3D-B913-A8C72A20FCEF}"/>
              </a:ext>
            </a:extLst>
          </p:cNvPr>
          <p:cNvGrpSpPr/>
          <p:nvPr/>
        </p:nvGrpSpPr>
        <p:grpSpPr>
          <a:xfrm>
            <a:off x="1981198" y="5477585"/>
            <a:ext cx="8585858" cy="1050315"/>
            <a:chOff x="599771" y="5499194"/>
            <a:chExt cx="8585858" cy="1050315"/>
          </a:xfrm>
        </p:grpSpPr>
        <p:sp>
          <p:nvSpPr>
            <p:cNvPr id="51" name="TextBox 50">
              <a:extLst>
                <a:ext uri="{FF2B5EF4-FFF2-40B4-BE49-F238E27FC236}">
                  <a16:creationId xmlns:a16="http://schemas.microsoft.com/office/drawing/2014/main" id="{ACDCAE83-E440-427B-98DE-6D007531D358}"/>
                </a:ext>
              </a:extLst>
            </p:cNvPr>
            <p:cNvSpPr txBox="1"/>
            <p:nvPr/>
          </p:nvSpPr>
          <p:spPr>
            <a:xfrm>
              <a:off x="3503556" y="5626179"/>
              <a:ext cx="1688691" cy="923330"/>
            </a:xfrm>
            <a:prstGeom prst="rect">
              <a:avLst/>
            </a:prstGeom>
            <a:noFill/>
          </p:spPr>
          <p:txBody>
            <a:bodyPr wrap="square" rtlCol="0">
              <a:spAutoFit/>
            </a:bodyPr>
            <a:lstStyle/>
            <a:p>
              <a:pPr algn="ctr"/>
              <a:r>
                <a:rPr lang="en-US" dirty="0"/>
                <a:t>Shares </a:t>
              </a:r>
            </a:p>
            <a:p>
              <a:pPr algn="ctr"/>
              <a:r>
                <a:rPr lang="en-US" dirty="0"/>
                <a:t>Outstanding</a:t>
              </a:r>
            </a:p>
            <a:p>
              <a:pPr algn="ctr"/>
              <a:r>
                <a:rPr lang="en-US" dirty="0"/>
                <a:t>(finance.py)</a:t>
              </a:r>
            </a:p>
          </p:txBody>
        </p:sp>
        <p:sp>
          <p:nvSpPr>
            <p:cNvPr id="52" name="TextBox 51">
              <a:extLst>
                <a:ext uri="{FF2B5EF4-FFF2-40B4-BE49-F238E27FC236}">
                  <a16:creationId xmlns:a16="http://schemas.microsoft.com/office/drawing/2014/main" id="{46E44906-55E5-4A49-904B-0869294E611F}"/>
                </a:ext>
              </a:extLst>
            </p:cNvPr>
            <p:cNvSpPr txBox="1"/>
            <p:nvPr/>
          </p:nvSpPr>
          <p:spPr>
            <a:xfrm>
              <a:off x="599771" y="5751538"/>
              <a:ext cx="1539819" cy="646331"/>
            </a:xfrm>
            <a:prstGeom prst="rect">
              <a:avLst/>
            </a:prstGeom>
            <a:noFill/>
          </p:spPr>
          <p:txBody>
            <a:bodyPr wrap="square" rtlCol="0">
              <a:spAutoFit/>
            </a:bodyPr>
            <a:lstStyle/>
            <a:p>
              <a:pPr algn="ctr"/>
              <a:r>
                <a:rPr lang="en-US" dirty="0"/>
                <a:t>Yahoo Finance Website</a:t>
              </a:r>
            </a:p>
          </p:txBody>
        </p:sp>
        <p:cxnSp>
          <p:nvCxnSpPr>
            <p:cNvPr id="53" name="Straight Arrow Connector 52">
              <a:extLst>
                <a:ext uri="{FF2B5EF4-FFF2-40B4-BE49-F238E27FC236}">
                  <a16:creationId xmlns:a16="http://schemas.microsoft.com/office/drawing/2014/main" id="{FFD38376-BF6C-47A5-8E20-1B261411608F}"/>
                </a:ext>
              </a:extLst>
            </p:cNvPr>
            <p:cNvCxnSpPr>
              <a:cxnSpLocks/>
              <a:stCxn id="52" idx="3"/>
              <a:endCxn id="51" idx="1"/>
            </p:cNvCxnSpPr>
            <p:nvPr/>
          </p:nvCxnSpPr>
          <p:spPr>
            <a:xfrm>
              <a:off x="2139590" y="6074704"/>
              <a:ext cx="1363966" cy="13140"/>
            </a:xfrm>
            <a:prstGeom prst="straightConnector1">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59" name="TextBox 58">
              <a:extLst>
                <a:ext uri="{FF2B5EF4-FFF2-40B4-BE49-F238E27FC236}">
                  <a16:creationId xmlns:a16="http://schemas.microsoft.com/office/drawing/2014/main" id="{00036CE1-D9F9-46D2-A342-359FD4CE44A7}"/>
                </a:ext>
              </a:extLst>
            </p:cNvPr>
            <p:cNvSpPr txBox="1"/>
            <p:nvPr/>
          </p:nvSpPr>
          <p:spPr>
            <a:xfrm>
              <a:off x="2227006" y="5499194"/>
              <a:ext cx="1139724" cy="523220"/>
            </a:xfrm>
            <a:prstGeom prst="rect">
              <a:avLst/>
            </a:prstGeom>
            <a:noFill/>
          </p:spPr>
          <p:txBody>
            <a:bodyPr wrap="square" rtlCol="0">
              <a:spAutoFit/>
            </a:bodyPr>
            <a:lstStyle/>
            <a:p>
              <a:pPr algn="ctr"/>
              <a:r>
                <a:rPr lang="en-US" sz="1400" dirty="0"/>
                <a:t>Data Extraction</a:t>
              </a:r>
            </a:p>
          </p:txBody>
        </p:sp>
        <p:sp>
          <p:nvSpPr>
            <p:cNvPr id="61" name="TextBox 60">
              <a:extLst>
                <a:ext uri="{FF2B5EF4-FFF2-40B4-BE49-F238E27FC236}">
                  <a16:creationId xmlns:a16="http://schemas.microsoft.com/office/drawing/2014/main" id="{D0F6FECF-DD36-46C2-9202-8D9CE8675C5F}"/>
                </a:ext>
              </a:extLst>
            </p:cNvPr>
            <p:cNvSpPr txBox="1"/>
            <p:nvPr/>
          </p:nvSpPr>
          <p:spPr>
            <a:xfrm>
              <a:off x="5043375" y="5886298"/>
              <a:ext cx="4142254" cy="369332"/>
            </a:xfrm>
            <a:prstGeom prst="rect">
              <a:avLst/>
            </a:prstGeom>
            <a:noFill/>
          </p:spPr>
          <p:txBody>
            <a:bodyPr wrap="square" rtlCol="0">
              <a:spAutoFit/>
            </a:bodyPr>
            <a:lstStyle/>
            <a:p>
              <a:r>
                <a:rPr lang="en-US" dirty="0"/>
                <a:t>*  Previous Close Price ≈ Market Caps</a:t>
              </a:r>
            </a:p>
          </p:txBody>
        </p:sp>
      </p:grpSp>
      <p:sp>
        <p:nvSpPr>
          <p:cNvPr id="63" name="TextBox 62">
            <a:extLst>
              <a:ext uri="{FF2B5EF4-FFF2-40B4-BE49-F238E27FC236}">
                <a16:creationId xmlns:a16="http://schemas.microsoft.com/office/drawing/2014/main" id="{29DF08DD-8792-4228-A26D-13A586EE167C}"/>
              </a:ext>
            </a:extLst>
          </p:cNvPr>
          <p:cNvSpPr txBox="1"/>
          <p:nvPr/>
        </p:nvSpPr>
        <p:spPr>
          <a:xfrm>
            <a:off x="314361" y="1337960"/>
            <a:ext cx="1452712" cy="923330"/>
          </a:xfrm>
          <a:prstGeom prst="rect">
            <a:avLst/>
          </a:prstGeom>
          <a:noFill/>
        </p:spPr>
        <p:txBody>
          <a:bodyPr wrap="square" rtlCol="0">
            <a:spAutoFit/>
          </a:bodyPr>
          <a:lstStyle/>
          <a:p>
            <a:pPr algn="ctr"/>
            <a:r>
              <a:rPr lang="en-US" dirty="0"/>
              <a:t>Google Finance</a:t>
            </a:r>
          </a:p>
          <a:p>
            <a:pPr algn="ctr"/>
            <a:r>
              <a:rPr lang="en-US" dirty="0"/>
              <a:t>(finannce.py)</a:t>
            </a:r>
          </a:p>
        </p:txBody>
      </p:sp>
      <p:cxnSp>
        <p:nvCxnSpPr>
          <p:cNvPr id="64" name="Straight Arrow Connector 63">
            <a:extLst>
              <a:ext uri="{FF2B5EF4-FFF2-40B4-BE49-F238E27FC236}">
                <a16:creationId xmlns:a16="http://schemas.microsoft.com/office/drawing/2014/main" id="{CA3AC5F8-33CE-446D-9742-F68200402532}"/>
              </a:ext>
            </a:extLst>
          </p:cNvPr>
          <p:cNvCxnSpPr>
            <a:cxnSpLocks/>
            <a:stCxn id="63" idx="3"/>
          </p:cNvCxnSpPr>
          <p:nvPr/>
        </p:nvCxnSpPr>
        <p:spPr>
          <a:xfrm>
            <a:off x="1767073" y="1799625"/>
            <a:ext cx="351484" cy="307077"/>
          </a:xfrm>
          <a:prstGeom prst="straightConnector1">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3" name="Rectangle 2">
            <a:extLst>
              <a:ext uri="{FF2B5EF4-FFF2-40B4-BE49-F238E27FC236}">
                <a16:creationId xmlns:a16="http://schemas.microsoft.com/office/drawing/2014/main" id="{D95E66E7-D71B-43E3-82A3-FED735A03CAE}"/>
              </a:ext>
            </a:extLst>
          </p:cNvPr>
          <p:cNvSpPr/>
          <p:nvPr/>
        </p:nvSpPr>
        <p:spPr>
          <a:xfrm>
            <a:off x="1961533" y="1945504"/>
            <a:ext cx="1688691" cy="1599852"/>
          </a:xfrm>
          <a:prstGeom prst="rect">
            <a:avLst/>
          </a:prstGeom>
          <a:noFill/>
          <a:ln w="28575">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1" name="Slide Number Placeholder 20">
            <a:extLst>
              <a:ext uri="{FF2B5EF4-FFF2-40B4-BE49-F238E27FC236}">
                <a16:creationId xmlns:a16="http://schemas.microsoft.com/office/drawing/2014/main" id="{73DC1D09-AC96-46C6-9916-31EDA6948EC4}"/>
              </a:ext>
            </a:extLst>
          </p:cNvPr>
          <p:cNvSpPr>
            <a:spLocks noGrp="1"/>
          </p:cNvSpPr>
          <p:nvPr>
            <p:ph type="sldNum" sz="quarter" idx="12"/>
          </p:nvPr>
        </p:nvSpPr>
        <p:spPr/>
        <p:txBody>
          <a:bodyPr/>
          <a:lstStyle/>
          <a:p>
            <a:fld id="{7BD55884-F127-43C1-81EF-373BE9C65948}" type="slidenum">
              <a:rPr lang="en-US" smtClean="0"/>
              <a:t>6</a:t>
            </a:fld>
            <a:endParaRPr lang="en-US"/>
          </a:p>
        </p:txBody>
      </p:sp>
    </p:spTree>
    <p:extLst>
      <p:ext uri="{BB962C8B-B14F-4D97-AF65-F5344CB8AC3E}">
        <p14:creationId xmlns:p14="http://schemas.microsoft.com/office/powerpoint/2010/main" val="411715824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1C19E4-D9C6-4F3E-93E8-353DAE9B5200}"/>
              </a:ext>
            </a:extLst>
          </p:cNvPr>
          <p:cNvSpPr txBox="1">
            <a:spLocks/>
          </p:cNvSpPr>
          <p:nvPr/>
        </p:nvSpPr>
        <p:spPr>
          <a:xfrm>
            <a:off x="833002" y="365125"/>
            <a:ext cx="10884592" cy="8073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FFFF"/>
                </a:solidFill>
              </a:rPr>
              <a:t>J’s Finance Explorer – Changepoint Prior Scale</a:t>
            </a:r>
          </a:p>
        </p:txBody>
      </p:sp>
      <p:sp>
        <p:nvSpPr>
          <p:cNvPr id="2" name="Slide Number Placeholder 1">
            <a:extLst>
              <a:ext uri="{FF2B5EF4-FFF2-40B4-BE49-F238E27FC236}">
                <a16:creationId xmlns:a16="http://schemas.microsoft.com/office/drawing/2014/main" id="{05D36153-A7EE-4A1A-8989-FE70019532B9}"/>
              </a:ext>
            </a:extLst>
          </p:cNvPr>
          <p:cNvSpPr>
            <a:spLocks noGrp="1"/>
          </p:cNvSpPr>
          <p:nvPr>
            <p:ph type="sldNum" sz="quarter" idx="12"/>
          </p:nvPr>
        </p:nvSpPr>
        <p:spPr/>
        <p:txBody>
          <a:bodyPr/>
          <a:lstStyle/>
          <a:p>
            <a:fld id="{7BD55884-F127-43C1-81EF-373BE9C65948}" type="slidenum">
              <a:rPr lang="en-US" smtClean="0"/>
              <a:t>7</a:t>
            </a:fld>
            <a:endParaRPr lang="en-US" dirty="0"/>
          </a:p>
        </p:txBody>
      </p:sp>
      <p:sp>
        <p:nvSpPr>
          <p:cNvPr id="12" name="Rectangle 11">
            <a:extLst>
              <a:ext uri="{FF2B5EF4-FFF2-40B4-BE49-F238E27FC236}">
                <a16:creationId xmlns:a16="http://schemas.microsoft.com/office/drawing/2014/main" id="{DA1BE679-BDA7-46D4-8CEB-F2DE83B79963}"/>
              </a:ext>
            </a:extLst>
          </p:cNvPr>
          <p:cNvSpPr/>
          <p:nvPr/>
        </p:nvSpPr>
        <p:spPr>
          <a:xfrm>
            <a:off x="833000" y="1427816"/>
            <a:ext cx="9358133" cy="1337289"/>
          </a:xfrm>
          <a:prstGeom prst="rect">
            <a:avLst/>
          </a:prstGeom>
        </p:spPr>
        <p:txBody>
          <a:bodyPr wrap="square">
            <a:spAutoFit/>
          </a:bodyPr>
          <a:lstStyle/>
          <a:p>
            <a:r>
              <a:rPr lang="en-US" sz="2400" dirty="0"/>
              <a:t>Real time series frequently have abrupt changes in their trajectories</a:t>
            </a:r>
          </a:p>
          <a:p>
            <a:pPr marL="342900" indent="-342900">
              <a:lnSpc>
                <a:spcPct val="150000"/>
              </a:lnSpc>
              <a:buFont typeface="Wingdings" panose="05000000000000000000" pitchFamily="2" charset="2"/>
              <a:buChar char="§"/>
            </a:pPr>
            <a:r>
              <a:rPr lang="en-US" sz="2000" dirty="0"/>
              <a:t>If these changes are being overfit(or underfit) to the model, the trend will become more(or less) flexible.</a:t>
            </a:r>
          </a:p>
        </p:txBody>
      </p:sp>
      <p:graphicFrame>
        <p:nvGraphicFramePr>
          <p:cNvPr id="17" name="Table 16">
            <a:extLst>
              <a:ext uri="{FF2B5EF4-FFF2-40B4-BE49-F238E27FC236}">
                <a16:creationId xmlns:a16="http://schemas.microsoft.com/office/drawing/2014/main" id="{7538D6F5-4EFE-4D9E-BC87-517B50FF1BC2}"/>
              </a:ext>
            </a:extLst>
          </p:cNvPr>
          <p:cNvGraphicFramePr>
            <a:graphicFrameLocks noGrp="1"/>
          </p:cNvGraphicFramePr>
          <p:nvPr>
            <p:extLst>
              <p:ext uri="{D42A27DB-BD31-4B8C-83A1-F6EECF244321}">
                <p14:modId xmlns:p14="http://schemas.microsoft.com/office/powerpoint/2010/main" val="1466884580"/>
              </p:ext>
            </p:extLst>
          </p:nvPr>
        </p:nvGraphicFramePr>
        <p:xfrm>
          <a:off x="1140362" y="3084530"/>
          <a:ext cx="9279189" cy="1752600"/>
        </p:xfrm>
        <a:graphic>
          <a:graphicData uri="http://schemas.openxmlformats.org/drawingml/2006/table">
            <a:tbl>
              <a:tblPr firstRow="1" bandRow="1">
                <a:tableStyleId>{5940675A-B579-460E-94D1-54222C63F5DA}</a:tableStyleId>
              </a:tblPr>
              <a:tblGrid>
                <a:gridCol w="1855838">
                  <a:extLst>
                    <a:ext uri="{9D8B030D-6E8A-4147-A177-3AD203B41FA5}">
                      <a16:colId xmlns:a16="http://schemas.microsoft.com/office/drawing/2014/main" val="3364797670"/>
                    </a:ext>
                  </a:extLst>
                </a:gridCol>
                <a:gridCol w="1855838">
                  <a:extLst>
                    <a:ext uri="{9D8B030D-6E8A-4147-A177-3AD203B41FA5}">
                      <a16:colId xmlns:a16="http://schemas.microsoft.com/office/drawing/2014/main" val="3767077308"/>
                    </a:ext>
                  </a:extLst>
                </a:gridCol>
                <a:gridCol w="1838229">
                  <a:extLst>
                    <a:ext uri="{9D8B030D-6E8A-4147-A177-3AD203B41FA5}">
                      <a16:colId xmlns:a16="http://schemas.microsoft.com/office/drawing/2014/main" val="3741904149"/>
                    </a:ext>
                  </a:extLst>
                </a:gridCol>
                <a:gridCol w="1873446">
                  <a:extLst>
                    <a:ext uri="{9D8B030D-6E8A-4147-A177-3AD203B41FA5}">
                      <a16:colId xmlns:a16="http://schemas.microsoft.com/office/drawing/2014/main" val="2057341633"/>
                    </a:ext>
                  </a:extLst>
                </a:gridCol>
                <a:gridCol w="1855838">
                  <a:extLst>
                    <a:ext uri="{9D8B030D-6E8A-4147-A177-3AD203B41FA5}">
                      <a16:colId xmlns:a16="http://schemas.microsoft.com/office/drawing/2014/main" val="2053344963"/>
                    </a:ext>
                  </a:extLst>
                </a:gridCol>
              </a:tblGrid>
              <a:tr h="370840">
                <a:tc>
                  <a:txBody>
                    <a:bodyPr/>
                    <a:lstStyle/>
                    <a:p>
                      <a:pPr algn="ctr"/>
                      <a:r>
                        <a:rPr lang="en-US" dirty="0"/>
                        <a:t>Stock</a:t>
                      </a:r>
                      <a:endParaRPr lang="en-US" dirty="0">
                        <a:solidFill>
                          <a:schemeClr val="tx1"/>
                        </a:solidFill>
                      </a:endParaRPr>
                    </a:p>
                  </a:txBody>
                  <a:tcPr anchor="ctr" anchorCtr="1"/>
                </a:tc>
                <a:tc>
                  <a:txBody>
                    <a:bodyPr/>
                    <a:lstStyle/>
                    <a:p>
                      <a:pPr algn="ctr"/>
                      <a:r>
                        <a:rPr lang="en-US" dirty="0">
                          <a:solidFill>
                            <a:schemeClr val="tx1"/>
                          </a:solidFill>
                        </a:rPr>
                        <a:t>Changepoint Prior Scale</a:t>
                      </a:r>
                    </a:p>
                  </a:txBody>
                  <a:tcPr anchor="ctr" anchorCtr="1"/>
                </a:tc>
                <a:tc>
                  <a:txBody>
                    <a:bodyPr/>
                    <a:lstStyle/>
                    <a:p>
                      <a:pPr algn="ctr"/>
                      <a:r>
                        <a:rPr lang="en-US" dirty="0">
                          <a:solidFill>
                            <a:schemeClr val="tx1"/>
                          </a:solidFill>
                        </a:rPr>
                        <a:t>Mean Validation</a:t>
                      </a:r>
                    </a:p>
                    <a:p>
                      <a:pPr algn="ctr"/>
                      <a:r>
                        <a:rPr lang="en-US" dirty="0">
                          <a:solidFill>
                            <a:schemeClr val="tx1"/>
                          </a:solidFill>
                        </a:rPr>
                        <a:t>Error </a:t>
                      </a:r>
                    </a:p>
                  </a:txBody>
                  <a:tcPr anchor="ctr" anchorCtr="1"/>
                </a:tc>
                <a:tc>
                  <a:txBody>
                    <a:bodyPr/>
                    <a:lstStyle/>
                    <a:p>
                      <a:pPr algn="ctr"/>
                      <a:r>
                        <a:rPr lang="en-US" dirty="0">
                          <a:solidFill>
                            <a:schemeClr val="tx1"/>
                          </a:solidFill>
                        </a:rPr>
                        <a:t>Mean Test </a:t>
                      </a:r>
                    </a:p>
                    <a:p>
                      <a:pPr algn="ctr"/>
                      <a:r>
                        <a:rPr lang="en-US" dirty="0">
                          <a:solidFill>
                            <a:schemeClr val="tx1"/>
                          </a:solidFill>
                        </a:rPr>
                        <a:t>Error</a:t>
                      </a:r>
                    </a:p>
                  </a:txBody>
                  <a:tcPr anchor="ctr" anchorCtr="1"/>
                </a:tc>
                <a:tc>
                  <a:txBody>
                    <a:bodyPr/>
                    <a:lstStyle/>
                    <a:p>
                      <a:pPr algn="ctr"/>
                      <a:r>
                        <a:rPr lang="en-US" dirty="0">
                          <a:solidFill>
                            <a:schemeClr val="tx1"/>
                          </a:solidFill>
                        </a:rPr>
                        <a:t>Note</a:t>
                      </a:r>
                    </a:p>
                  </a:txBody>
                  <a:tcPr anchor="ctr" anchorCtr="1"/>
                </a:tc>
                <a:extLst>
                  <a:ext uri="{0D108BD9-81ED-4DB2-BD59-A6C34878D82A}">
                    <a16:rowId xmlns:a16="http://schemas.microsoft.com/office/drawing/2014/main" val="999556182"/>
                  </a:ext>
                </a:extLst>
              </a:tr>
              <a:tr h="370840">
                <a:tc>
                  <a:txBody>
                    <a:bodyPr/>
                    <a:lstStyle/>
                    <a:p>
                      <a:pPr algn="ctr"/>
                      <a:r>
                        <a:rPr lang="en-US" dirty="0">
                          <a:solidFill>
                            <a:schemeClr val="tx1"/>
                          </a:solidFill>
                        </a:rPr>
                        <a:t>APPL</a:t>
                      </a:r>
                    </a:p>
                  </a:txBody>
                  <a:tcPr/>
                </a:tc>
                <a:tc>
                  <a:txBody>
                    <a:bodyPr/>
                    <a:lstStyle/>
                    <a:p>
                      <a:pPr algn="ctr"/>
                      <a:r>
                        <a:rPr lang="en-US" dirty="0">
                          <a:solidFill>
                            <a:schemeClr val="tx1"/>
                          </a:solidFill>
                        </a:rPr>
                        <a:t>0.05</a:t>
                      </a:r>
                    </a:p>
                  </a:txBody>
                  <a:tcPr/>
                </a:tc>
                <a:tc>
                  <a:txBody>
                    <a:bodyPr/>
                    <a:lstStyle/>
                    <a:p>
                      <a:pPr algn="ctr"/>
                      <a:r>
                        <a:rPr lang="en-US" dirty="0">
                          <a:solidFill>
                            <a:schemeClr val="tx1"/>
                          </a:solidFill>
                        </a:rPr>
                        <a:t>10.50</a:t>
                      </a:r>
                    </a:p>
                  </a:txBody>
                  <a:tcPr/>
                </a:tc>
                <a:tc>
                  <a:txBody>
                    <a:bodyPr/>
                    <a:lstStyle/>
                    <a:p>
                      <a:pPr algn="ctr"/>
                      <a:r>
                        <a:rPr lang="en-US" dirty="0">
                          <a:solidFill>
                            <a:schemeClr val="tx1"/>
                          </a:solidFill>
                        </a:rPr>
                        <a:t>3.57</a:t>
                      </a:r>
                    </a:p>
                  </a:txBody>
                  <a:tcPr/>
                </a:tc>
                <a:tc>
                  <a:txBody>
                    <a:bodyPr/>
                    <a:lstStyle/>
                    <a:p>
                      <a:pPr algn="ctr"/>
                      <a:r>
                        <a:rPr lang="en-US" dirty="0">
                          <a:solidFill>
                            <a:schemeClr val="tx1"/>
                          </a:solidFill>
                        </a:rPr>
                        <a:t>Probably Underfit</a:t>
                      </a:r>
                    </a:p>
                  </a:txBody>
                  <a:tcPr/>
                </a:tc>
                <a:extLst>
                  <a:ext uri="{0D108BD9-81ED-4DB2-BD59-A6C34878D82A}">
                    <a16:rowId xmlns:a16="http://schemas.microsoft.com/office/drawing/2014/main" val="1145372649"/>
                  </a:ext>
                </a:extLst>
              </a:tr>
              <a:tr h="370840">
                <a:tc>
                  <a:txBody>
                    <a:bodyPr/>
                    <a:lstStyle/>
                    <a:p>
                      <a:pPr algn="ctr"/>
                      <a:r>
                        <a:rPr lang="en-US" dirty="0">
                          <a:solidFill>
                            <a:schemeClr val="tx1"/>
                          </a:solidFill>
                        </a:rPr>
                        <a:t>GOOGL</a:t>
                      </a:r>
                    </a:p>
                  </a:txBody>
                  <a:tcPr/>
                </a:tc>
                <a:tc>
                  <a:txBody>
                    <a:bodyPr/>
                    <a:lstStyle/>
                    <a:p>
                      <a:pPr algn="ctr"/>
                      <a:r>
                        <a:rPr lang="en-US" dirty="0">
                          <a:solidFill>
                            <a:schemeClr val="tx1"/>
                          </a:solidFill>
                        </a:rPr>
                        <a:t>0.05</a:t>
                      </a:r>
                    </a:p>
                  </a:txBody>
                  <a:tcPr/>
                </a:tc>
                <a:tc>
                  <a:txBody>
                    <a:bodyPr/>
                    <a:lstStyle/>
                    <a:p>
                      <a:pPr algn="ctr"/>
                      <a:r>
                        <a:rPr lang="en-US" dirty="0">
                          <a:solidFill>
                            <a:schemeClr val="tx1"/>
                          </a:solidFill>
                        </a:rPr>
                        <a:t>47.98</a:t>
                      </a:r>
                    </a:p>
                  </a:txBody>
                  <a:tcPr/>
                </a:tc>
                <a:tc>
                  <a:txBody>
                    <a:bodyPr/>
                    <a:lstStyle/>
                    <a:p>
                      <a:pPr algn="ctr"/>
                      <a:r>
                        <a:rPr lang="en-US" dirty="0">
                          <a:solidFill>
                            <a:schemeClr val="tx1"/>
                          </a:solidFill>
                        </a:rPr>
                        <a:t>90.14</a:t>
                      </a:r>
                    </a:p>
                  </a:txBody>
                  <a:tcPr/>
                </a:tc>
                <a:tc>
                  <a:txBody>
                    <a:bodyPr/>
                    <a:lstStyle/>
                    <a:p>
                      <a:pPr algn="ctr"/>
                      <a:r>
                        <a:rPr lang="en-US" dirty="0">
                          <a:solidFill>
                            <a:schemeClr val="tx1"/>
                          </a:solidFill>
                        </a:rPr>
                        <a:t>Probably Overfit</a:t>
                      </a:r>
                    </a:p>
                  </a:txBody>
                  <a:tcPr/>
                </a:tc>
                <a:extLst>
                  <a:ext uri="{0D108BD9-81ED-4DB2-BD59-A6C34878D82A}">
                    <a16:rowId xmlns:a16="http://schemas.microsoft.com/office/drawing/2014/main" val="1029928525"/>
                  </a:ext>
                </a:extLst>
              </a:tr>
              <a:tr h="370840">
                <a:tc>
                  <a:txBody>
                    <a:bodyPr/>
                    <a:lstStyle/>
                    <a:p>
                      <a:pPr algn="ctr"/>
                      <a:r>
                        <a:rPr lang="en-US" dirty="0">
                          <a:solidFill>
                            <a:schemeClr val="tx1"/>
                          </a:solidFill>
                        </a:rPr>
                        <a:t>MSFT</a:t>
                      </a:r>
                    </a:p>
                  </a:txBody>
                  <a:tcPr/>
                </a:tc>
                <a:tc>
                  <a:txBody>
                    <a:bodyPr/>
                    <a:lstStyle/>
                    <a:p>
                      <a:pPr algn="ctr"/>
                      <a:r>
                        <a:rPr lang="en-US" dirty="0">
                          <a:solidFill>
                            <a:schemeClr val="tx1"/>
                          </a:solidFill>
                        </a:rPr>
                        <a:t>0.05</a:t>
                      </a:r>
                    </a:p>
                  </a:txBody>
                  <a:tcPr/>
                </a:tc>
                <a:tc>
                  <a:txBody>
                    <a:bodyPr/>
                    <a:lstStyle/>
                    <a:p>
                      <a:pPr algn="ctr"/>
                      <a:r>
                        <a:rPr lang="en-US" dirty="0">
                          <a:solidFill>
                            <a:schemeClr val="tx1"/>
                          </a:solidFill>
                        </a:rPr>
                        <a:t>4.12</a:t>
                      </a:r>
                    </a:p>
                  </a:txBody>
                  <a:tcPr/>
                </a:tc>
                <a:tc>
                  <a:txBody>
                    <a:bodyPr/>
                    <a:lstStyle/>
                    <a:p>
                      <a:pPr algn="ctr"/>
                      <a:r>
                        <a:rPr lang="en-US" dirty="0">
                          <a:solidFill>
                            <a:schemeClr val="tx1"/>
                          </a:solidFill>
                        </a:rPr>
                        <a:t>5.19</a:t>
                      </a:r>
                    </a:p>
                  </a:txBody>
                  <a:tcPr/>
                </a:tc>
                <a:tc>
                  <a:txBody>
                    <a:bodyPr/>
                    <a:lstStyle/>
                    <a:p>
                      <a:pPr algn="ctr"/>
                      <a:r>
                        <a:rPr lang="en-US" dirty="0">
                          <a:solidFill>
                            <a:schemeClr val="tx1"/>
                          </a:solidFill>
                        </a:rPr>
                        <a:t>good</a:t>
                      </a:r>
                    </a:p>
                  </a:txBody>
                  <a:tcPr/>
                </a:tc>
                <a:extLst>
                  <a:ext uri="{0D108BD9-81ED-4DB2-BD59-A6C34878D82A}">
                    <a16:rowId xmlns:a16="http://schemas.microsoft.com/office/drawing/2014/main" val="4039631133"/>
                  </a:ext>
                </a:extLst>
              </a:tr>
            </a:tbl>
          </a:graphicData>
        </a:graphic>
      </p:graphicFrame>
      <p:sp>
        <p:nvSpPr>
          <p:cNvPr id="20" name="Rectangle 19">
            <a:extLst>
              <a:ext uri="{FF2B5EF4-FFF2-40B4-BE49-F238E27FC236}">
                <a16:creationId xmlns:a16="http://schemas.microsoft.com/office/drawing/2014/main" id="{126FAE66-6664-42E9-8B0D-804BBD03ADE7}"/>
              </a:ext>
            </a:extLst>
          </p:cNvPr>
          <p:cNvSpPr/>
          <p:nvPr/>
        </p:nvSpPr>
        <p:spPr>
          <a:xfrm>
            <a:off x="833000" y="5156555"/>
            <a:ext cx="10520799" cy="967957"/>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000" dirty="0"/>
              <a:t>Evaluating changepoints was included in the previous version of J’s Finance Explorer and it was very time-consuming. </a:t>
            </a:r>
          </a:p>
        </p:txBody>
      </p:sp>
    </p:spTree>
    <p:extLst>
      <p:ext uri="{BB962C8B-B14F-4D97-AF65-F5344CB8AC3E}">
        <p14:creationId xmlns:p14="http://schemas.microsoft.com/office/powerpoint/2010/main" val="14789198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1C19E4-D9C6-4F3E-93E8-353DAE9B5200}"/>
              </a:ext>
            </a:extLst>
          </p:cNvPr>
          <p:cNvSpPr txBox="1">
            <a:spLocks/>
          </p:cNvSpPr>
          <p:nvPr/>
        </p:nvSpPr>
        <p:spPr>
          <a:xfrm>
            <a:off x="833002" y="365125"/>
            <a:ext cx="10884592" cy="8073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FFFF"/>
                </a:solidFill>
              </a:rPr>
              <a:t>J’s Finance Explorer – Interesting Things You May Want to Know</a:t>
            </a:r>
          </a:p>
        </p:txBody>
      </p:sp>
      <p:sp>
        <p:nvSpPr>
          <p:cNvPr id="3" name="Rectangle 2">
            <a:extLst>
              <a:ext uri="{FF2B5EF4-FFF2-40B4-BE49-F238E27FC236}">
                <a16:creationId xmlns:a16="http://schemas.microsoft.com/office/drawing/2014/main" id="{CA46B81F-6922-490C-AC1F-9A789436E4E5}"/>
              </a:ext>
            </a:extLst>
          </p:cNvPr>
          <p:cNvSpPr/>
          <p:nvPr/>
        </p:nvSpPr>
        <p:spPr>
          <a:xfrm>
            <a:off x="887361" y="1367136"/>
            <a:ext cx="10266058" cy="4385816"/>
          </a:xfrm>
          <a:prstGeom prst="rect">
            <a:avLst/>
          </a:prstGeom>
        </p:spPr>
        <p:txBody>
          <a:bodyPr wrap="square">
            <a:spAutoFit/>
          </a:bodyPr>
          <a:lstStyle/>
          <a:p>
            <a:pPr marL="457200" indent="-457200">
              <a:lnSpc>
                <a:spcPct val="150000"/>
              </a:lnSpc>
              <a:buFont typeface="Wingdings" panose="05000000000000000000" pitchFamily="2" charset="2"/>
              <a:buChar char="§"/>
            </a:pPr>
            <a:r>
              <a:rPr lang="en-US" sz="2400" dirty="0"/>
              <a:t>You may encounter a SSL bad handshake error. I have tried to address this in many different ways such as setting SSL verify to false, but Here is the best one: reboot your laptop/pc and run app.py again   </a:t>
            </a:r>
            <a:endParaRPr lang="en-US" dirty="0"/>
          </a:p>
          <a:p>
            <a:pPr lvl="1">
              <a:lnSpc>
                <a:spcPct val="150000"/>
              </a:lnSpc>
            </a:pPr>
            <a:endParaRPr lang="en-US" dirty="0"/>
          </a:p>
          <a:p>
            <a:pPr marL="285750" indent="-285750">
              <a:buFont typeface="Wingdings" panose="05000000000000000000" pitchFamily="2" charset="2"/>
              <a:buChar char="§"/>
            </a:pPr>
            <a:r>
              <a:rPr lang="en-US" sz="2400" dirty="0"/>
              <a:t>The attribute “data-*” is dynamic in yahoo finance html file. The number (e.g. data-140, data-149) assigned to “Shares Outstanding” changes every time when the page is reloaded.</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The first stock forecast prediction model only had 50% accuracy on trend prediction. (It’s like flipping a coin, literally.)</a:t>
            </a:r>
          </a:p>
        </p:txBody>
      </p:sp>
      <p:sp>
        <p:nvSpPr>
          <p:cNvPr id="2" name="Slide Number Placeholder 1">
            <a:extLst>
              <a:ext uri="{FF2B5EF4-FFF2-40B4-BE49-F238E27FC236}">
                <a16:creationId xmlns:a16="http://schemas.microsoft.com/office/drawing/2014/main" id="{05D36153-A7EE-4A1A-8989-FE70019532B9}"/>
              </a:ext>
            </a:extLst>
          </p:cNvPr>
          <p:cNvSpPr>
            <a:spLocks noGrp="1"/>
          </p:cNvSpPr>
          <p:nvPr>
            <p:ph type="sldNum" sz="quarter" idx="12"/>
          </p:nvPr>
        </p:nvSpPr>
        <p:spPr/>
        <p:txBody>
          <a:bodyPr/>
          <a:lstStyle/>
          <a:p>
            <a:fld id="{7BD55884-F127-43C1-81EF-373BE9C65948}" type="slidenum">
              <a:rPr lang="en-US" smtClean="0"/>
              <a:t>8</a:t>
            </a:fld>
            <a:endParaRPr lang="en-US"/>
          </a:p>
        </p:txBody>
      </p:sp>
      <p:pic>
        <p:nvPicPr>
          <p:cNvPr id="5" name="Graphic 4" descr="Winking Face with No Fill">
            <a:extLst>
              <a:ext uri="{FF2B5EF4-FFF2-40B4-BE49-F238E27FC236}">
                <a16:creationId xmlns:a16="http://schemas.microsoft.com/office/drawing/2014/main" id="{430A65CC-359E-49F1-B0A5-543AE92FF8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3968" y="2603092"/>
            <a:ext cx="442452" cy="442452"/>
          </a:xfrm>
          <a:prstGeom prst="rect">
            <a:avLst/>
          </a:prstGeom>
        </p:spPr>
      </p:pic>
    </p:spTree>
    <p:extLst>
      <p:ext uri="{BB962C8B-B14F-4D97-AF65-F5344CB8AC3E}">
        <p14:creationId xmlns:p14="http://schemas.microsoft.com/office/powerpoint/2010/main" val="19511606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1C19E4-D9C6-4F3E-93E8-353DAE9B5200}"/>
              </a:ext>
            </a:extLst>
          </p:cNvPr>
          <p:cNvSpPr txBox="1">
            <a:spLocks/>
          </p:cNvSpPr>
          <p:nvPr/>
        </p:nvSpPr>
        <p:spPr>
          <a:xfrm>
            <a:off x="833002" y="365125"/>
            <a:ext cx="10884592" cy="8073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FFFF"/>
                </a:solidFill>
              </a:rPr>
              <a:t>J’s Finance Explorer – Things I have been asked</a:t>
            </a:r>
          </a:p>
        </p:txBody>
      </p:sp>
      <p:sp>
        <p:nvSpPr>
          <p:cNvPr id="3" name="Rectangle 2">
            <a:extLst>
              <a:ext uri="{FF2B5EF4-FFF2-40B4-BE49-F238E27FC236}">
                <a16:creationId xmlns:a16="http://schemas.microsoft.com/office/drawing/2014/main" id="{CA46B81F-6922-490C-AC1F-9A789436E4E5}"/>
              </a:ext>
            </a:extLst>
          </p:cNvPr>
          <p:cNvSpPr/>
          <p:nvPr/>
        </p:nvSpPr>
        <p:spPr>
          <a:xfrm>
            <a:off x="833002" y="1308142"/>
            <a:ext cx="10825599" cy="5584606"/>
          </a:xfrm>
          <a:prstGeom prst="rect">
            <a:avLst/>
          </a:prstGeom>
        </p:spPr>
        <p:txBody>
          <a:bodyPr wrap="square">
            <a:spAutoFit/>
          </a:bodyPr>
          <a:lstStyle/>
          <a:p>
            <a:pPr>
              <a:lnSpc>
                <a:spcPct val="150000"/>
              </a:lnSpc>
            </a:pPr>
            <a:r>
              <a:rPr lang="en-US" sz="2000" b="1" dirty="0">
                <a:solidFill>
                  <a:srgbClr val="FFC000"/>
                </a:solidFill>
              </a:rPr>
              <a:t>Q: </a:t>
            </a:r>
            <a:r>
              <a:rPr lang="en-US" sz="2000" dirty="0"/>
              <a:t>Stock price prediction is not something new, and besides you cannot even compete against those apps designed by Google and Yahoo. </a:t>
            </a:r>
          </a:p>
          <a:p>
            <a:pPr>
              <a:lnSpc>
                <a:spcPct val="150000"/>
              </a:lnSpc>
            </a:pPr>
            <a:r>
              <a:rPr lang="en-US" sz="2000" b="1" dirty="0">
                <a:solidFill>
                  <a:schemeClr val="accent6"/>
                </a:solidFill>
              </a:rPr>
              <a:t>A: </a:t>
            </a:r>
            <a:r>
              <a:rPr lang="en-US" sz="2000" dirty="0"/>
              <a:t>I think this topic is really suitable for python beginners and those who want to learn how to do analysis on time-series data, web scrapping, web design, multiprocessing and machine learning. In addition, imputing missing data would take considerable time and efforts because It is not reasonable to just insert mean, median or zero into those N/A cells.</a:t>
            </a:r>
          </a:p>
          <a:p>
            <a:pPr>
              <a:lnSpc>
                <a:spcPct val="150000"/>
              </a:lnSpc>
            </a:pPr>
            <a:endParaRPr lang="en-US" sz="2000" dirty="0"/>
          </a:p>
          <a:p>
            <a:pPr>
              <a:lnSpc>
                <a:spcPct val="150000"/>
              </a:lnSpc>
            </a:pPr>
            <a:r>
              <a:rPr lang="en-US" sz="2000" b="1" dirty="0">
                <a:solidFill>
                  <a:srgbClr val="FFC000"/>
                </a:solidFill>
              </a:rPr>
              <a:t>Q: </a:t>
            </a:r>
            <a:r>
              <a:rPr lang="en-US" sz="2000" dirty="0"/>
              <a:t>Have you consider adding NLP to analyze news, which would help improve the model accuracy?</a:t>
            </a:r>
          </a:p>
          <a:p>
            <a:pPr>
              <a:lnSpc>
                <a:spcPct val="150000"/>
              </a:lnSpc>
            </a:pPr>
            <a:r>
              <a:rPr lang="en-US" sz="2000" b="1" dirty="0">
                <a:solidFill>
                  <a:srgbClr val="92D050"/>
                </a:solidFill>
              </a:rPr>
              <a:t>A:  </a:t>
            </a:r>
            <a:r>
              <a:rPr lang="en-US" sz="2000" dirty="0"/>
              <a:t>Brilliant idea</a:t>
            </a:r>
          </a:p>
          <a:p>
            <a:pPr>
              <a:lnSpc>
                <a:spcPct val="150000"/>
              </a:lnSpc>
            </a:pPr>
            <a:endParaRPr lang="en-US" sz="2000" b="1" dirty="0">
              <a:solidFill>
                <a:srgbClr val="92D050"/>
              </a:solidFill>
            </a:endParaRPr>
          </a:p>
          <a:p>
            <a:pPr>
              <a:lnSpc>
                <a:spcPct val="150000"/>
              </a:lnSpc>
            </a:pPr>
            <a:r>
              <a:rPr lang="en-US" sz="2000" b="1" dirty="0">
                <a:solidFill>
                  <a:srgbClr val="FFC000"/>
                </a:solidFill>
              </a:rPr>
              <a:t>Q: </a:t>
            </a:r>
            <a:r>
              <a:rPr lang="en-US" sz="2000" dirty="0"/>
              <a:t>Kaggle is a great platform for data science, which allows you share you work with others.</a:t>
            </a:r>
          </a:p>
          <a:p>
            <a:pPr>
              <a:lnSpc>
                <a:spcPct val="150000"/>
              </a:lnSpc>
            </a:pPr>
            <a:r>
              <a:rPr lang="en-US" sz="2000" b="1" dirty="0">
                <a:solidFill>
                  <a:srgbClr val="92D050"/>
                </a:solidFill>
              </a:rPr>
              <a:t>A: </a:t>
            </a:r>
            <a:r>
              <a:rPr lang="en-US" sz="2000" dirty="0"/>
              <a:t>Yes Kaggle is a nice platform and GitHub is a good place too. </a:t>
            </a:r>
            <a:r>
              <a:rPr lang="en-US" sz="2000" dirty="0">
                <a:hlinkClick r:id="rId2"/>
              </a:rPr>
              <a:t>GitHub</a:t>
            </a:r>
            <a:endParaRPr lang="en-US" sz="2000" dirty="0"/>
          </a:p>
        </p:txBody>
      </p:sp>
      <p:sp>
        <p:nvSpPr>
          <p:cNvPr id="2" name="Slide Number Placeholder 1">
            <a:extLst>
              <a:ext uri="{FF2B5EF4-FFF2-40B4-BE49-F238E27FC236}">
                <a16:creationId xmlns:a16="http://schemas.microsoft.com/office/drawing/2014/main" id="{DA32E6DE-AD59-4606-98C7-62773969045A}"/>
              </a:ext>
            </a:extLst>
          </p:cNvPr>
          <p:cNvSpPr>
            <a:spLocks noGrp="1"/>
          </p:cNvSpPr>
          <p:nvPr>
            <p:ph type="sldNum" sz="quarter" idx="12"/>
          </p:nvPr>
        </p:nvSpPr>
        <p:spPr/>
        <p:txBody>
          <a:bodyPr/>
          <a:lstStyle/>
          <a:p>
            <a:fld id="{7BD55884-F127-43C1-81EF-373BE9C65948}" type="slidenum">
              <a:rPr lang="en-US" smtClean="0"/>
              <a:t>9</a:t>
            </a:fld>
            <a:endParaRPr lang="en-US"/>
          </a:p>
        </p:txBody>
      </p:sp>
    </p:spTree>
    <p:extLst>
      <p:ext uri="{BB962C8B-B14F-4D97-AF65-F5344CB8AC3E}">
        <p14:creationId xmlns:p14="http://schemas.microsoft.com/office/powerpoint/2010/main" val="18032057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1969</TotalTime>
  <Words>733</Words>
  <Application>Microsoft Office PowerPoint</Application>
  <PresentationFormat>Widescreen</PresentationFormat>
  <Paragraphs>136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Lucida Handwriting</vt:lpstr>
      <vt:lpstr>Wingdings</vt:lpstr>
      <vt:lpstr>Office Theme</vt:lpstr>
      <vt:lpstr>J’s Finance Explorer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Explorer</dc:title>
  <dc:creator>Jian, Zih-Cin</dc:creator>
  <cp:lastModifiedBy>Jian, Zih-Cin</cp:lastModifiedBy>
  <cp:revision>138</cp:revision>
  <dcterms:created xsi:type="dcterms:W3CDTF">2018-05-01T18:07:57Z</dcterms:created>
  <dcterms:modified xsi:type="dcterms:W3CDTF">2018-06-07T20:49:33Z</dcterms:modified>
</cp:coreProperties>
</file>