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1" r:id="rId5"/>
    <p:sldId id="259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99"/>
    <a:srgbClr val="CC0066"/>
    <a:srgbClr val="993366"/>
    <a:srgbClr val="CC66FF"/>
    <a:srgbClr val="9966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4E050-08D4-4AF2-BD09-C5CA11F2AD6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5423-A608-41F1-946F-BD4E1251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A2E-A949-4E57-B874-1A0F7947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EB867-7314-4095-AEF3-A26292E6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C815-6135-4EAE-BBF0-DEF2026B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E40D-CC16-45DE-8F17-730BA2C5B91F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67C6-4671-496C-A0CD-F31C721A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D2B2-C3F6-45A7-BA86-4CF67622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498-A28A-47E2-846A-1E27D9A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7D82-2815-4DF9-99F5-F812BD9C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7561-E6F7-4C0D-8EE2-5216745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006-19C0-40AB-A8F6-49F18451B5AC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14-A9DB-4BFE-8E99-64D4091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9B1D-A33E-4B1E-A943-A8212837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F647-3A64-42D1-B6E9-B1CB333F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9E80-D144-40AE-A6BE-8CFA2B75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335C-9906-4924-A334-8593752E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6C67-5662-4E02-AE41-24D8FAFA458E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873A-895C-4E0D-A7FF-786CCC78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7131-B936-4DBF-AE75-36351E3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4856-4B1C-4CAA-94CD-B0ECEE54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B52A-5645-4E11-9D50-CF6B6FD9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7865-A19A-4ACF-9ADD-B93164BD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4BFF-D751-4D23-96B9-CACB83461C52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DD8-16F6-40F1-A499-D60CEC6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9C24-8878-46FE-901F-A95334D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DF8-A5FB-4CFF-98B0-B2C87DE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52AE-9DAF-411A-A8AD-E2E85FF6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3A55-0587-4AD8-A5BB-D30DA43C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25A5-F3A3-4F1F-B27F-92A1470B3A44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AD26-5C1D-428E-8E21-9C83DE5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1AE5-B8A8-4AC9-A505-ABBB4AC8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DE1-B3D6-4713-BBBE-D16B20F0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DE63-4EDA-4C20-BF55-FE1CE2F8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BF22-0F05-4819-9392-C67A1102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0B3D-46B7-446F-A483-5FE3AB57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ADCD-7120-4F7E-AEA8-4959CD8F1BF0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4B54-85D1-4BD4-AA11-B6C6A9C9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BE81-DAEB-430E-8DB2-B4FFF08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829-4DA1-4B9D-86E8-4BC0E1CC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FBBE-37BA-46EC-BFDB-0602529A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59CA-F9A0-4C11-815A-93D72770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5037-3066-48FA-9CC3-612D619D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3C41-EA6E-4026-9388-6071596E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67E1-1AFC-43E3-9C0E-B7711FF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3F9-4F30-44D0-AF3C-51EA07B8C093}" type="datetime1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34ADC-F9C4-4C44-95FA-A1FD30F9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3759F-8DFC-4717-AD10-F6CE17E5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BA1-0258-43E0-A990-F3B849FF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652C9-C498-439E-B71C-CCCEB1F5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25-3726-495A-8A88-4C3622F5F750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9778-5A50-4F50-A791-9F94885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D4A4-CE6C-43CB-A398-28DDC55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141AB-1F19-4817-8BEB-572F2116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FD89-45FA-4A60-A65C-D60266A5F1BE}" type="datetime1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2393-B952-417B-BA91-F6DEBDB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C903-FC4C-4637-A13A-C014772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30A-8828-4944-9278-EBD74BCB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E83F-FEAE-4E8B-BC83-8F0D5D16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281D-6E30-47C5-B2BF-64A1A7B36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4BDF-1622-4B51-8C9C-EFD36FC6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E96B-94D8-4866-B0AD-6D9E2D6DC27F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2AB8-3080-4D62-89DA-D4CDF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6B578-0652-4D6C-BCCB-CC58224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556-30FF-4338-BB2F-B2E8C74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6D349-388D-4130-B81E-34F40A31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DCBD-BAF6-48FF-AC79-BC1ECB2D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B49D-3295-4609-B51C-413AAD8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95D-0794-4682-A422-BA5589FBF5F9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4870-B48D-4CCB-B538-742A5B8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4D45-76DA-488D-BCF8-BB1AC79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4C6B-25D3-42A2-8387-33A51FF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93A5-0242-4C6C-9F53-F02CE80B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D88-0387-45F7-BD60-FC0159E1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761F-E11B-41FE-807E-C555EC0FF5B4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776E-306E-4226-8016-7FB99C15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1EA0-BA04-4ED2-B772-ACAE0F1D7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yychin/BUAN6340_Programming_for_Data_Science/tree/master/Final_Project_Jupyt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32F56758-BEA2-4EED-9237-164CAA94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9091" r="20667" b="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64E1-4337-4D7A-BE3C-E5132BB3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6" y="1990599"/>
            <a:ext cx="5290382" cy="8286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J’s Finance Explorer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12DB-A6EE-4A28-B65C-0295460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04" y="3001108"/>
            <a:ext cx="4167376" cy="1039446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Student: Zih-Cin Jian (zxj161530)</a:t>
            </a:r>
          </a:p>
          <a:p>
            <a:pPr algn="l"/>
            <a:r>
              <a:rPr lang="en-US" sz="2000" dirty="0"/>
              <a:t>Professor: Jason Parker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4E6FA-8B96-4635-BC38-D7ADE79891A1}"/>
              </a:ext>
            </a:extLst>
          </p:cNvPr>
          <p:cNvSpPr txBox="1">
            <a:spLocks/>
          </p:cNvSpPr>
          <p:nvPr/>
        </p:nvSpPr>
        <p:spPr>
          <a:xfrm>
            <a:off x="10018166" y="6216383"/>
            <a:ext cx="1623518" cy="467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BUAN6340</a:t>
            </a:r>
          </a:p>
        </p:txBody>
      </p:sp>
    </p:spTree>
    <p:extLst>
      <p:ext uri="{BB962C8B-B14F-4D97-AF65-F5344CB8AC3E}">
        <p14:creationId xmlns:p14="http://schemas.microsoft.com/office/powerpoint/2010/main" val="216445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A151C78-8FF5-476B-8616-A7AEFFB1061B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CEF8A97D-3A7F-491B-AB32-E4D5EEB29D07}"/>
              </a:ext>
            </a:extLst>
          </p:cNvPr>
          <p:cNvSpPr txBox="1">
            <a:spLocks/>
          </p:cNvSpPr>
          <p:nvPr/>
        </p:nvSpPr>
        <p:spPr>
          <a:xfrm>
            <a:off x="773423" y="1343209"/>
            <a:ext cx="10515598" cy="4622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web application based on an additive model for forecasting stock prices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The goal of this project: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Understand and analyze time series data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Write code and read documents and articles -  python developer’s documentation, stock market terms (bear and bull) etc.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Communicate with people who have different backgrounds (see slide #8)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44C1B-5DE9-4977-9E2A-297FD08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9FE1DB-8C6F-4A93-956A-AA393C48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13052"/>
              </p:ext>
            </p:extLst>
          </p:nvPr>
        </p:nvGraphicFramePr>
        <p:xfrm>
          <a:off x="1016457" y="2603091"/>
          <a:ext cx="10159085" cy="3376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96114">
                  <a:extLst>
                    <a:ext uri="{9D8B030D-6E8A-4147-A177-3AD203B41FA5}">
                      <a16:colId xmlns:a16="http://schemas.microsoft.com/office/drawing/2014/main" val="3867314958"/>
                    </a:ext>
                  </a:extLst>
                </a:gridCol>
                <a:gridCol w="5062971">
                  <a:extLst>
                    <a:ext uri="{9D8B030D-6E8A-4147-A177-3AD203B41FA5}">
                      <a16:colId xmlns:a16="http://schemas.microsoft.com/office/drawing/2014/main" val="3905838175"/>
                    </a:ext>
                  </a:extLst>
                </a:gridCol>
              </a:tblGrid>
              <a:tr h="439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Online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J’s Finance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12425"/>
                  </a:ext>
                </a:extLst>
              </a:tr>
              <a:tr h="2937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Scikit</a:t>
                      </a:r>
                      <a:r>
                        <a:rPr lang="en-US" sz="2000" dirty="0"/>
                        <a:t>-learn Linear Regression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Statsmodels</a:t>
                      </a:r>
                      <a:r>
                        <a:rPr lang="en-US" sz="2000" dirty="0"/>
                        <a:t>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TensorFlow </a:t>
                      </a:r>
                      <a:r>
                        <a:rPr lang="en-US" sz="1400" dirty="0"/>
                        <a:t>(neural network computation framework)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Static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Quandl</a:t>
                      </a:r>
                      <a:r>
                        <a:rPr lang="en-US" sz="2000" dirty="0"/>
                        <a:t> Online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Pandas and </a:t>
                      </a:r>
                      <a:r>
                        <a:rPr lang="en-US" sz="2000" dirty="0" err="1"/>
                        <a:t>Numpy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Matplotlib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Additive Model (AM)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Prophet </a:t>
                      </a:r>
                      <a:r>
                        <a:rPr lang="en-US" sz="1400" dirty="0"/>
                        <a:t>(open source software designed by Facebook)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Real-time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Web Scraping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Dash </a:t>
                      </a:r>
                      <a:r>
                        <a:rPr lang="en-US" sz="1400" dirty="0"/>
                        <a:t>(a framework for building web apps)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Interactive Visualization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Cleaner Code</a:t>
                      </a:r>
                      <a:r>
                        <a:rPr lang="en-US" sz="1400" dirty="0"/>
                        <a:t>(Continuous Code Refactoring)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My Own Modules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854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EC56AD-1B14-4853-BB93-AF92DF3A3738}"/>
              </a:ext>
            </a:extLst>
          </p:cNvPr>
          <p:cNvSpPr/>
          <p:nvPr/>
        </p:nvSpPr>
        <p:spPr>
          <a:xfrm>
            <a:off x="909484" y="1286019"/>
            <a:ext cx="102660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Distinct differences between J’s Finance Explorer and other time-series examples used in textbooks and on the Internet listed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100065-31D9-45F3-BFFE-EDB980A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9B5AD3-B653-49F0-9F1D-1AED6604E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5"/>
          <a:stretch/>
        </p:blipFill>
        <p:spPr>
          <a:xfrm>
            <a:off x="1811216" y="1498474"/>
            <a:ext cx="8867153" cy="47087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-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17C1-8A9E-4A3C-803F-16E1A7A70226}"/>
              </a:ext>
            </a:extLst>
          </p:cNvPr>
          <p:cNvSpPr txBox="1"/>
          <p:nvPr/>
        </p:nvSpPr>
        <p:spPr>
          <a:xfrm>
            <a:off x="10805653" y="2525066"/>
            <a:ext cx="127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Tool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14BCA-C5C6-440A-8E48-BE06D2947B98}"/>
              </a:ext>
            </a:extLst>
          </p:cNvPr>
          <p:cNvSpPr/>
          <p:nvPr/>
        </p:nvSpPr>
        <p:spPr>
          <a:xfrm>
            <a:off x="8149022" y="2595715"/>
            <a:ext cx="2529347" cy="221227"/>
          </a:xfrm>
          <a:prstGeom prst="rect">
            <a:avLst/>
          </a:prstGeom>
          <a:noFill/>
          <a:ln w="28575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3EB86-EA1F-4584-A4D4-B660067845E5}"/>
              </a:ext>
            </a:extLst>
          </p:cNvPr>
          <p:cNvSpPr/>
          <p:nvPr/>
        </p:nvSpPr>
        <p:spPr>
          <a:xfrm>
            <a:off x="1863750" y="2853813"/>
            <a:ext cx="8732965" cy="28243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66DC9-487F-4BFC-A6B7-2DB27DDFE77D}"/>
              </a:ext>
            </a:extLst>
          </p:cNvPr>
          <p:cNvSpPr txBox="1"/>
          <p:nvPr/>
        </p:nvSpPr>
        <p:spPr>
          <a:xfrm>
            <a:off x="-87557" y="3476257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Data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B748E-AB32-4CF9-9FCB-8D0E85ECEF90}"/>
              </a:ext>
            </a:extLst>
          </p:cNvPr>
          <p:cNvSpPr/>
          <p:nvPr/>
        </p:nvSpPr>
        <p:spPr>
          <a:xfrm>
            <a:off x="5294671" y="5719916"/>
            <a:ext cx="5302044" cy="3687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A3AA9-091E-4C27-8679-B9E6400A967E}"/>
              </a:ext>
            </a:extLst>
          </p:cNvPr>
          <p:cNvSpPr txBox="1"/>
          <p:nvPr/>
        </p:nvSpPr>
        <p:spPr>
          <a:xfrm>
            <a:off x="10472706" y="5262630"/>
            <a:ext cx="194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Model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1F855F-F165-4F74-B99B-ABA0981C438E}"/>
              </a:ext>
            </a:extLst>
          </p:cNvPr>
          <p:cNvSpPr/>
          <p:nvPr/>
        </p:nvSpPr>
        <p:spPr>
          <a:xfrm>
            <a:off x="1863750" y="5720141"/>
            <a:ext cx="3349267" cy="368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C3579-C796-4EFF-9787-2B13ABEEF66A}"/>
              </a:ext>
            </a:extLst>
          </p:cNvPr>
          <p:cNvSpPr txBox="1"/>
          <p:nvPr/>
        </p:nvSpPr>
        <p:spPr>
          <a:xfrm>
            <a:off x="0" y="5359526"/>
            <a:ext cx="180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Stock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52AAE-64A7-444E-A738-F219E439BC2A}"/>
              </a:ext>
            </a:extLst>
          </p:cNvPr>
          <p:cNvSpPr/>
          <p:nvPr/>
        </p:nvSpPr>
        <p:spPr>
          <a:xfrm>
            <a:off x="1782096" y="1456012"/>
            <a:ext cx="8896273" cy="4751171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2531A-380A-475F-93FE-373BBD2E904D}"/>
              </a:ext>
            </a:extLst>
          </p:cNvPr>
          <p:cNvSpPr txBox="1"/>
          <p:nvPr/>
        </p:nvSpPr>
        <p:spPr>
          <a:xfrm>
            <a:off x="5514936" y="962558"/>
            <a:ext cx="143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Webpage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7C5AE-8825-4C70-B921-EB6F1E7CFF3B}"/>
              </a:ext>
            </a:extLst>
          </p:cNvPr>
          <p:cNvSpPr/>
          <p:nvPr/>
        </p:nvSpPr>
        <p:spPr>
          <a:xfrm>
            <a:off x="1863750" y="2343346"/>
            <a:ext cx="6285272" cy="3687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E8E80-72E7-4D57-AECB-F5A4181FFBE8}"/>
              </a:ext>
            </a:extLst>
          </p:cNvPr>
          <p:cNvSpPr txBox="1"/>
          <p:nvPr/>
        </p:nvSpPr>
        <p:spPr>
          <a:xfrm>
            <a:off x="0" y="2123522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Dropdown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D1F72-3858-4C16-A371-7A535FBF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27A138C-36B8-44A7-BA7C-4751BB30BF59}"/>
              </a:ext>
            </a:extLst>
          </p:cNvPr>
          <p:cNvSpPr/>
          <p:nvPr/>
        </p:nvSpPr>
        <p:spPr>
          <a:xfrm>
            <a:off x="1360266" y="859196"/>
            <a:ext cx="804983" cy="851876"/>
          </a:xfrm>
          <a:prstGeom prst="ellipse">
            <a:avLst/>
          </a:prstGeom>
          <a:noFill/>
          <a:ln w="76200">
            <a:solidFill>
              <a:srgbClr val="CC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 15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C98F99-7932-4589-9008-FF1280BA400B}"/>
              </a:ext>
            </a:extLst>
          </p:cNvPr>
          <p:cNvSpPr/>
          <p:nvPr/>
        </p:nvSpPr>
        <p:spPr>
          <a:xfrm>
            <a:off x="3109015" y="1344812"/>
            <a:ext cx="965200" cy="9534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EC9A-9B2B-4985-923E-0F70ACE05BE7}"/>
              </a:ext>
            </a:extLst>
          </p:cNvPr>
          <p:cNvSpPr txBox="1"/>
          <p:nvPr/>
        </p:nvSpPr>
        <p:spPr>
          <a:xfrm>
            <a:off x="343494" y="3485716"/>
            <a:ext cx="305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Lucida Handwriting" panose="03010101010101010101" pitchFamily="66" charset="0"/>
              </a:rPr>
              <a:t>History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A762D-9DCD-4E70-8A9A-B6717FA07D94}"/>
              </a:ext>
            </a:extLst>
          </p:cNvPr>
          <p:cNvSpPr/>
          <p:nvPr/>
        </p:nvSpPr>
        <p:spPr>
          <a:xfrm>
            <a:off x="9406208" y="3696787"/>
            <a:ext cx="1917968" cy="1957073"/>
          </a:xfrm>
          <a:prstGeom prst="ellipse">
            <a:avLst/>
          </a:prstGeom>
          <a:noFill/>
          <a:ln w="152400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2A6E-B48C-4CE7-8B4F-F9D16B22EE5A}"/>
              </a:ext>
            </a:extLst>
          </p:cNvPr>
          <p:cNvSpPr txBox="1"/>
          <p:nvPr/>
        </p:nvSpPr>
        <p:spPr>
          <a:xfrm>
            <a:off x="8742035" y="5731762"/>
            <a:ext cx="301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J’ Finance Explorer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9A21B-3C7A-4386-97AB-CF7B4FC86D8D}"/>
              </a:ext>
            </a:extLst>
          </p:cNvPr>
          <p:cNvSpPr txBox="1"/>
          <p:nvPr/>
        </p:nvSpPr>
        <p:spPr>
          <a:xfrm>
            <a:off x="2830883" y="361804"/>
            <a:ext cx="364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Development Environment – Atom, Auto-Complete-Python, Hydrogen, </a:t>
            </a:r>
            <a:r>
              <a:rPr lang="en-US" dirty="0" err="1"/>
              <a:t>linterpycodestyle</a:t>
            </a:r>
            <a:r>
              <a:rPr lang="en-US" dirty="0"/>
              <a:t>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056AA-56D2-4991-9B39-9B5D20583840}"/>
              </a:ext>
            </a:extLst>
          </p:cNvPr>
          <p:cNvSpPr txBox="1"/>
          <p:nvPr/>
        </p:nvSpPr>
        <p:spPr>
          <a:xfrm>
            <a:off x="418650" y="1763397"/>
            <a:ext cx="241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Analyzed Stock Market Raw Data, Researched Trends and Seasonality in Time Series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C32A1-46F7-4C68-8FBD-CEDC41D3724D}"/>
              </a:ext>
            </a:extLst>
          </p:cNvPr>
          <p:cNvSpPr/>
          <p:nvPr/>
        </p:nvSpPr>
        <p:spPr>
          <a:xfrm>
            <a:off x="4297405" y="2366515"/>
            <a:ext cx="1184430" cy="120032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Mar.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52C98-8BF5-43B8-B3D1-5DFA54882F6D}"/>
              </a:ext>
            </a:extLst>
          </p:cNvPr>
          <p:cNvSpPr txBox="1"/>
          <p:nvPr/>
        </p:nvSpPr>
        <p:spPr>
          <a:xfrm>
            <a:off x="5208714" y="1374958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building Finance Explorer 1</a:t>
            </a:r>
            <a:r>
              <a:rPr lang="en-US" baseline="30000" dirty="0"/>
              <a:t>st</a:t>
            </a:r>
            <a:r>
              <a:rPr lang="en-US" dirty="0"/>
              <a:t> version, using </a:t>
            </a:r>
            <a:r>
              <a:rPr lang="en-US" dirty="0" err="1"/>
              <a:t>Statesmodels</a:t>
            </a:r>
            <a:r>
              <a:rPr lang="en-US" dirty="0"/>
              <a:t>, Matplotlib and </a:t>
            </a:r>
            <a:r>
              <a:rPr lang="en-US" dirty="0" err="1"/>
              <a:t>Quandl</a:t>
            </a:r>
            <a:r>
              <a:rPr lang="en-US" dirty="0"/>
              <a:t> online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AB1F88-D9FC-47C8-A783-41E7A9B5A44F}"/>
              </a:ext>
            </a:extLst>
          </p:cNvPr>
          <p:cNvSpPr/>
          <p:nvPr/>
        </p:nvSpPr>
        <p:spPr>
          <a:xfrm>
            <a:off x="3758716" y="3914197"/>
            <a:ext cx="1295437" cy="1291032"/>
          </a:xfrm>
          <a:prstGeom prst="ellipse">
            <a:avLst/>
          </a:prstGeom>
          <a:noFill/>
          <a:ln w="1047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12467-F3BB-44D3-AA0A-D51E01750C7B}"/>
              </a:ext>
            </a:extLst>
          </p:cNvPr>
          <p:cNvSpPr txBox="1"/>
          <p:nvPr/>
        </p:nvSpPr>
        <p:spPr>
          <a:xfrm>
            <a:off x="1547414" y="4750850"/>
            <a:ext cx="232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Some Research about How to  Perform Cross-Validation and Tune Parameters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61DCB2-6091-4EDE-95A0-C9EA33B00313}"/>
              </a:ext>
            </a:extLst>
          </p:cNvPr>
          <p:cNvSpPr/>
          <p:nvPr/>
        </p:nvSpPr>
        <p:spPr>
          <a:xfrm>
            <a:off x="5707020" y="4132966"/>
            <a:ext cx="1453489" cy="1472429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60894-6B54-4E3E-BDEF-A133699BD0A5}"/>
              </a:ext>
            </a:extLst>
          </p:cNvPr>
          <p:cNvSpPr txBox="1"/>
          <p:nvPr/>
        </p:nvSpPr>
        <p:spPr>
          <a:xfrm>
            <a:off x="8702172" y="2229567"/>
            <a:ext cx="332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Real-time Data Extraction Feature &amp; Visualized Outputs on Interactive Webpage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14B27-3021-4F76-9BFA-263ADA87168E}"/>
              </a:ext>
            </a:extLst>
          </p:cNvPr>
          <p:cNvSpPr/>
          <p:nvPr/>
        </p:nvSpPr>
        <p:spPr>
          <a:xfrm>
            <a:off x="6994403" y="2586248"/>
            <a:ext cx="1541551" cy="1472429"/>
          </a:xfrm>
          <a:prstGeom prst="ellipse">
            <a:avLst/>
          </a:prstGeom>
          <a:noFill/>
          <a:ln w="127000">
            <a:solidFill>
              <a:srgbClr val="CC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7B7D8-81A8-4658-9C32-04C82BA32FF3}"/>
              </a:ext>
            </a:extLst>
          </p:cNvPr>
          <p:cNvSpPr txBox="1"/>
          <p:nvPr/>
        </p:nvSpPr>
        <p:spPr>
          <a:xfrm>
            <a:off x="4512064" y="5679685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Employed Prophet to Improve Model &amp; Added Web Scraping Feature and Perform Code Refactoring</a:t>
            </a:r>
          </a:p>
        </p:txBody>
      </p:sp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D149EA5D-5B68-4939-931D-5FE8468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9849" y="5832007"/>
            <a:ext cx="322729" cy="322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18629C-0897-4EC4-9B4A-F6378EADA66B}"/>
              </a:ext>
            </a:extLst>
          </p:cNvPr>
          <p:cNvSpPr/>
          <p:nvPr/>
        </p:nvSpPr>
        <p:spPr>
          <a:xfrm>
            <a:off x="915501" y="3244334"/>
            <a:ext cx="20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J’s Finance Explorer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CAA4A-CFF1-409D-AE24-90F3F9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Framework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D4A8A5-B86B-453E-9178-8CE650A5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28932"/>
              </p:ext>
            </p:extLst>
          </p:nvPr>
        </p:nvGraphicFramePr>
        <p:xfrm>
          <a:off x="2105741" y="2107387"/>
          <a:ext cx="141912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73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700548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</a:tblGrid>
              <a:tr h="3539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88107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3226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179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92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DF17E8-B5C3-43BA-B559-20A8BD1033DC}"/>
              </a:ext>
            </a:extLst>
          </p:cNvPr>
          <p:cNvSpPr/>
          <p:nvPr/>
        </p:nvSpPr>
        <p:spPr>
          <a:xfrm>
            <a:off x="1981198" y="3595498"/>
            <a:ext cx="1688691" cy="6577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6E8AA-5B4F-446C-9AED-62D876F4FCA4}"/>
              </a:ext>
            </a:extLst>
          </p:cNvPr>
          <p:cNvSpPr/>
          <p:nvPr/>
        </p:nvSpPr>
        <p:spPr>
          <a:xfrm>
            <a:off x="1981198" y="4375688"/>
            <a:ext cx="1688691" cy="65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AC2463-FB48-4122-98EA-EF4817D3DD83}"/>
              </a:ext>
            </a:extLst>
          </p:cNvPr>
          <p:cNvSpPr/>
          <p:nvPr/>
        </p:nvSpPr>
        <p:spPr>
          <a:xfrm>
            <a:off x="4475720" y="2647851"/>
            <a:ext cx="1582993" cy="12128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Prophet: AM model</a:t>
            </a:r>
          </a:p>
          <a:p>
            <a:pPr algn="ctr"/>
            <a:r>
              <a:rPr lang="en-US" sz="2000" dirty="0"/>
              <a:t>(stock.py)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7B8C7-0BB8-4B33-99D0-587768C5D354}"/>
              </a:ext>
            </a:extLst>
          </p:cNvPr>
          <p:cNvCxnSpPr>
            <a:cxnSpLocks/>
          </p:cNvCxnSpPr>
          <p:nvPr/>
        </p:nvCxnSpPr>
        <p:spPr>
          <a:xfrm>
            <a:off x="3669070" y="2822840"/>
            <a:ext cx="767320" cy="17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467F2-2382-4326-9F65-45526DAA641F}"/>
              </a:ext>
            </a:extLst>
          </p:cNvPr>
          <p:cNvSpPr txBox="1"/>
          <p:nvPr/>
        </p:nvSpPr>
        <p:spPr>
          <a:xfrm>
            <a:off x="688259" y="2374179"/>
            <a:ext cx="10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2B94E-F3CC-4444-85EB-433477B3349F}"/>
              </a:ext>
            </a:extLst>
          </p:cNvPr>
          <p:cNvSpPr txBox="1"/>
          <p:nvPr/>
        </p:nvSpPr>
        <p:spPr>
          <a:xfrm>
            <a:off x="620818" y="3701845"/>
            <a:ext cx="123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D1E5-197B-46AD-BA79-2FFB9FFABDD5}"/>
              </a:ext>
            </a:extLst>
          </p:cNvPr>
          <p:cNvSpPr txBox="1"/>
          <p:nvPr/>
        </p:nvSpPr>
        <p:spPr>
          <a:xfrm>
            <a:off x="851055" y="4601496"/>
            <a:ext cx="63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F78767-4C61-4EE1-849A-E837BC1C9636}"/>
              </a:ext>
            </a:extLst>
          </p:cNvPr>
          <p:cNvCxnSpPr>
            <a:cxnSpLocks/>
          </p:cNvCxnSpPr>
          <p:nvPr/>
        </p:nvCxnSpPr>
        <p:spPr>
          <a:xfrm>
            <a:off x="4928421" y="1703221"/>
            <a:ext cx="0" cy="92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19114A-513F-4148-96F7-B1DD4FABFFEB}"/>
              </a:ext>
            </a:extLst>
          </p:cNvPr>
          <p:cNvSpPr txBox="1"/>
          <p:nvPr/>
        </p:nvSpPr>
        <p:spPr>
          <a:xfrm>
            <a:off x="4202065" y="1106221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Changepoint</a:t>
            </a:r>
          </a:p>
          <a:p>
            <a:pPr algn="ctr"/>
            <a:r>
              <a:rPr lang="en-US" dirty="0"/>
              <a:t>Parameter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87725-6DD2-4393-BED0-5B76C0681D39}"/>
              </a:ext>
            </a:extLst>
          </p:cNvPr>
          <p:cNvSpPr txBox="1"/>
          <p:nvPr/>
        </p:nvSpPr>
        <p:spPr>
          <a:xfrm>
            <a:off x="5017775" y="1674503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Period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929AD-ED67-4431-BA7A-C974B639EE7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44131" y="2320834"/>
            <a:ext cx="0" cy="311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C19FD-EE9D-447A-98D0-2539B958804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69889" y="3523329"/>
            <a:ext cx="786166" cy="40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D57B5-6D04-4F5F-A214-65F0D083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66678"/>
              </p:ext>
            </p:extLst>
          </p:nvPr>
        </p:nvGraphicFramePr>
        <p:xfrm>
          <a:off x="6825214" y="2513792"/>
          <a:ext cx="2894374" cy="1477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648930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  <a:gridCol w="857772">
                  <a:extLst>
                    <a:ext uri="{9D8B030D-6E8A-4147-A177-3AD203B41FA5}">
                      <a16:colId xmlns:a16="http://schemas.microsoft.com/office/drawing/2014/main" val="3975008816"/>
                    </a:ext>
                  </a:extLst>
                </a:gridCol>
                <a:gridCol w="816166">
                  <a:extLst>
                    <a:ext uri="{9D8B030D-6E8A-4147-A177-3AD203B41FA5}">
                      <a16:colId xmlns:a16="http://schemas.microsoft.com/office/drawing/2014/main" val="1699881808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FC3DDC-70EB-4CF5-B7AD-AF25453E7E39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6058713" y="3252417"/>
            <a:ext cx="766501" cy="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6BC5C2-640D-40B2-8EE0-F5FDF7A4730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3669889" y="3991043"/>
            <a:ext cx="4602512" cy="7135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8464FD-B64A-4B02-900F-2582B1DF6152}"/>
              </a:ext>
            </a:extLst>
          </p:cNvPr>
          <p:cNvCxnSpPr>
            <a:cxnSpLocks/>
          </p:cNvCxnSpPr>
          <p:nvPr/>
        </p:nvCxnSpPr>
        <p:spPr>
          <a:xfrm>
            <a:off x="9719588" y="3252418"/>
            <a:ext cx="537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32B737-41A4-43F7-A857-C2BA57FFD117}"/>
              </a:ext>
            </a:extLst>
          </p:cNvPr>
          <p:cNvSpPr txBox="1"/>
          <p:nvPr/>
        </p:nvSpPr>
        <p:spPr>
          <a:xfrm>
            <a:off x="10338618" y="3021321"/>
            <a:ext cx="1578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Visualization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</a:rPr>
              <a:t>(app.py)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35BEAB-C20A-4E3D-B913-A8C72A20FCEF}"/>
              </a:ext>
            </a:extLst>
          </p:cNvPr>
          <p:cNvGrpSpPr/>
          <p:nvPr/>
        </p:nvGrpSpPr>
        <p:grpSpPr>
          <a:xfrm>
            <a:off x="1981198" y="5477585"/>
            <a:ext cx="8585858" cy="1050315"/>
            <a:chOff x="599771" y="5499194"/>
            <a:chExt cx="8585858" cy="10503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DCAE83-E440-427B-98DE-6D007531D358}"/>
                </a:ext>
              </a:extLst>
            </p:cNvPr>
            <p:cNvSpPr txBox="1"/>
            <p:nvPr/>
          </p:nvSpPr>
          <p:spPr>
            <a:xfrm>
              <a:off x="3503556" y="5626179"/>
              <a:ext cx="16886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Shares </a:t>
              </a:r>
            </a:p>
            <a:p>
              <a:pPr algn="ctr"/>
              <a:r>
                <a:rPr lang="en-US" dirty="0"/>
                <a:t>Outstanding</a:t>
              </a:r>
            </a:p>
            <a:p>
              <a:pPr algn="ctr"/>
              <a:r>
                <a:rPr lang="en-US" dirty="0"/>
                <a:t>(finance.py)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E44906-55E5-4A49-904B-0869294E611F}"/>
                </a:ext>
              </a:extLst>
            </p:cNvPr>
            <p:cNvSpPr txBox="1"/>
            <p:nvPr/>
          </p:nvSpPr>
          <p:spPr>
            <a:xfrm>
              <a:off x="599771" y="5751538"/>
              <a:ext cx="1539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Yahoo Finance Website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D38376-BF6C-47A5-8E20-1B261411608F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2139590" y="6074704"/>
              <a:ext cx="1363966" cy="1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036CE1-D9F9-46D2-A342-359FD4CE44A7}"/>
                </a:ext>
              </a:extLst>
            </p:cNvPr>
            <p:cNvSpPr txBox="1"/>
            <p:nvPr/>
          </p:nvSpPr>
          <p:spPr>
            <a:xfrm>
              <a:off x="2227006" y="5499194"/>
              <a:ext cx="1139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Extraction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F6FECF-DD36-46C2-9202-8D9CE8675C5F}"/>
                </a:ext>
              </a:extLst>
            </p:cNvPr>
            <p:cNvSpPr txBox="1"/>
            <p:nvPr/>
          </p:nvSpPr>
          <p:spPr>
            <a:xfrm>
              <a:off x="5043375" y="5886298"/>
              <a:ext cx="414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  Previous Close Price ≈ Market Caps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9DF08DD-8792-4228-A26D-13A586EE167C}"/>
              </a:ext>
            </a:extLst>
          </p:cNvPr>
          <p:cNvSpPr txBox="1"/>
          <p:nvPr/>
        </p:nvSpPr>
        <p:spPr>
          <a:xfrm>
            <a:off x="314361" y="1337960"/>
            <a:ext cx="145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Finance</a:t>
            </a:r>
          </a:p>
          <a:p>
            <a:pPr algn="ctr"/>
            <a:r>
              <a:rPr lang="en-US" dirty="0"/>
              <a:t>(finannce.py)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3AC5F8-33CE-446D-9742-F6820040253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67073" y="1799625"/>
            <a:ext cx="351484" cy="307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5E66E7-D71B-43E3-82A3-FED735A03CAE}"/>
              </a:ext>
            </a:extLst>
          </p:cNvPr>
          <p:cNvSpPr/>
          <p:nvPr/>
        </p:nvSpPr>
        <p:spPr>
          <a:xfrm>
            <a:off x="1961533" y="1945504"/>
            <a:ext cx="1688691" cy="1599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3DC1D09-AC96-46C6-9916-31EDA69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Interesting Things You May Want to Know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87361" y="1367136"/>
            <a:ext cx="102660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 was once unable to access google finance data for a few hours right after first data access. </a:t>
            </a:r>
            <a:r>
              <a:rPr lang="en-US" dirty="0"/>
              <a:t>Symptoms: requested 1576800 data entries [success] -&gt; requested again in like 15s [failed] -&gt; requested again [failed] -&gt; 24 hours later -&gt; requested 1000 data [success]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attribute “data-*” is dynamic in yahoo finance html file. The number (e.g. data-140, data-149) assigned to “Shares Outstanding” changes every time when the page is reloaded.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first stock forecast prediction model only had 50% accuracy on trend prediction. (It’s like flipping a coin, literally.)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0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Things I have been asked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33002" y="1308142"/>
            <a:ext cx="10825599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Stock price prediction is not something new, and besides you cannot even compete against those apps designed by Google and Yahoo.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A: </a:t>
            </a:r>
            <a:r>
              <a:rPr lang="en-US" sz="2000" dirty="0"/>
              <a:t>I think this topic is really suitable for python beginners and those who want to learn how to do analysis on time-series data. In addition, imputing missing data would take a lot time and efforts because It is not reasonable to just insert mean, median or zero into those N/A cells.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Have you consider adding NLP to analyze news, which would help improve the model accuracy?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 </a:t>
            </a:r>
            <a:r>
              <a:rPr lang="en-US" sz="2000" dirty="0"/>
              <a:t>Brilliant idea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Kaggle is a great platform for data science, which allows you share you work with others.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</a:t>
            </a:r>
            <a:r>
              <a:rPr lang="en-US" sz="2000" dirty="0"/>
              <a:t>Yes Kaggle is a nice platform and GitHub is a good place too.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2E6DE-AD59-4606-98C7-62773969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648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Handwriting</vt:lpstr>
      <vt:lpstr>Wingdings</vt:lpstr>
      <vt:lpstr>Office Theme</vt:lpstr>
      <vt:lpstr>J’s Finance Explorer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Explorer</dc:title>
  <dc:creator>Jian, Zih-Cin</dc:creator>
  <cp:lastModifiedBy>Jian, Zih-Cin</cp:lastModifiedBy>
  <cp:revision>118</cp:revision>
  <dcterms:created xsi:type="dcterms:W3CDTF">2018-05-01T18:07:57Z</dcterms:created>
  <dcterms:modified xsi:type="dcterms:W3CDTF">2018-05-03T01:50:51Z</dcterms:modified>
</cp:coreProperties>
</file>