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13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5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93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641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82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3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9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8308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6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F20A8C-4981-4E8C-9E81-2E87FC526B32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1F2F3D-EAA3-4AFA-B746-2ECD32011DA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8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7177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/>
              <a:t>Business Analysis for Chicago Air1</a:t>
            </a:r>
            <a:endParaRPr lang="en-IN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04" y="2159540"/>
            <a:ext cx="5155659" cy="3645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90" y="2854081"/>
            <a:ext cx="5228699" cy="29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55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SECTION - </a:t>
            </a:r>
            <a:r>
              <a:rPr lang="en-IN" b="1" dirty="0" smtClean="0"/>
              <a:t>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3592" y="236624"/>
            <a:ext cx="3390207" cy="401117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5" name="TextBox 4"/>
          <p:cNvSpPr txBox="1"/>
          <p:nvPr/>
        </p:nvSpPr>
        <p:spPr>
          <a:xfrm>
            <a:off x="838200" y="1260183"/>
            <a:ext cx="4870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3879 </a:t>
            </a:r>
            <a:r>
              <a:rPr lang="en-US" dirty="0" smtClean="0"/>
              <a:t>flights </a:t>
            </a:r>
            <a:r>
              <a:rPr lang="en-US" dirty="0"/>
              <a:t>use the A319 </a:t>
            </a:r>
            <a:r>
              <a:rPr lang="en-US" dirty="0" smtClean="0"/>
              <a:t>aircraft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B737 is the most common type of aircraft across all flights.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ORD-SLC </a:t>
            </a:r>
            <a:r>
              <a:rPr lang="en-US" dirty="0"/>
              <a:t>accounts for the lowest percentage of total revenue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7" y="3474720"/>
            <a:ext cx="7685702" cy="338328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201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719"/>
          </a:xfrm>
        </p:spPr>
        <p:txBody>
          <a:bodyPr/>
          <a:lstStyle/>
          <a:p>
            <a:r>
              <a:rPr lang="en-IN" b="1" dirty="0"/>
              <a:t>SECTION - 1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58844"/>
            <a:ext cx="4448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ORD-ATL </a:t>
            </a:r>
            <a:r>
              <a:rPr lang="en-US" dirty="0"/>
              <a:t>faced the highest average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departure </a:t>
            </a:r>
            <a:r>
              <a:rPr lang="en-US" dirty="0"/>
              <a:t>delay </a:t>
            </a:r>
            <a:r>
              <a:rPr lang="en-US" dirty="0" smtClean="0"/>
              <a:t>of 9.885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June is </a:t>
            </a:r>
            <a:r>
              <a:rPr lang="en-US" dirty="0"/>
              <a:t>the most popular month to fly to Fort Lauderdale (FLL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95" y="189863"/>
            <a:ext cx="6586362" cy="308478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2" y="3360880"/>
            <a:ext cx="5926974" cy="32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SECTION - 2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Key Performance Indicators (KPIs) </a:t>
            </a:r>
            <a:r>
              <a:rPr lang="en-US" sz="1600" dirty="0"/>
              <a:t>p</a:t>
            </a:r>
            <a:r>
              <a:rPr lang="en-US" sz="1600" dirty="0" smtClean="0"/>
              <a:t>rovide </a:t>
            </a:r>
            <a:r>
              <a:rPr lang="en-US" sz="1600" dirty="0"/>
              <a:t>objective evidence of progress towards achieving a desired result </a:t>
            </a:r>
            <a:r>
              <a:rPr lang="en-US" sz="1600" dirty="0" smtClean="0"/>
              <a:t>. For the given scenario recommended </a:t>
            </a:r>
            <a:r>
              <a:rPr lang="en-US" sz="1600" dirty="0"/>
              <a:t>KPI's would be as given below -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REVENUE PASSENGER MILES (RPM) – 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Definition</a:t>
            </a:r>
            <a:r>
              <a:rPr lang="en-US" sz="1600" dirty="0" smtClean="0"/>
              <a:t> – </a:t>
            </a:r>
            <a:r>
              <a:rPr lang="en-US" sz="1600" dirty="0" smtClean="0"/>
              <a:t>Revenue passenger miles </a:t>
            </a:r>
            <a:r>
              <a:rPr lang="en-US" sz="1600" dirty="0"/>
              <a:t>(or </a:t>
            </a:r>
            <a:r>
              <a:rPr lang="en-US" sz="1600" dirty="0" smtClean="0"/>
              <a:t>RPM) </a:t>
            </a:r>
            <a:r>
              <a:rPr lang="en-US" sz="1600" dirty="0"/>
              <a:t>measures demand for air </a:t>
            </a:r>
            <a:r>
              <a:rPr lang="en-US" sz="1600" dirty="0" smtClean="0"/>
              <a:t>transport</a:t>
            </a:r>
            <a:r>
              <a:rPr lang="en-US" sz="1600" dirty="0" smtClean="0"/>
              <a:t>. An increase in RPM is desired as this indicates that more passengers are using their service. </a:t>
            </a:r>
            <a:r>
              <a:rPr lang="en-US" sz="1600" dirty="0"/>
              <a:t>To </a:t>
            </a:r>
            <a:r>
              <a:rPr lang="en-US" sz="1600" dirty="0" smtClean="0"/>
              <a:t>improve RPM, </a:t>
            </a:r>
            <a:r>
              <a:rPr lang="en-US" sz="1600" dirty="0"/>
              <a:t>companies should </a:t>
            </a:r>
            <a:r>
              <a:rPr lang="en-US" sz="1600" dirty="0" smtClean="0"/>
              <a:t>either add </a:t>
            </a:r>
            <a:r>
              <a:rPr lang="en-US" sz="1600" dirty="0"/>
              <a:t>more </a:t>
            </a:r>
            <a:r>
              <a:rPr lang="en-US" sz="1600" dirty="0" smtClean="0"/>
              <a:t>seats or improve efficiency by utilizing existing capacity.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Calculation</a:t>
            </a:r>
            <a:r>
              <a:rPr lang="en-US" sz="1600" dirty="0" smtClean="0"/>
              <a:t> - Total </a:t>
            </a:r>
            <a:r>
              <a:rPr lang="en-US" sz="1600" dirty="0"/>
              <a:t>passengers * distance travelled by </a:t>
            </a:r>
            <a:r>
              <a:rPr lang="en-US" sz="1600" dirty="0" smtClean="0"/>
              <a:t>flight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Insight – </a:t>
            </a:r>
            <a:r>
              <a:rPr lang="en-US" sz="1600" dirty="0" smtClean="0"/>
              <a:t>RPM </a:t>
            </a:r>
            <a:r>
              <a:rPr lang="en-US" sz="1600" dirty="0" smtClean="0"/>
              <a:t>jumped </a:t>
            </a:r>
            <a:r>
              <a:rPr lang="en-US" sz="1600" dirty="0" smtClean="0"/>
              <a:t>2.78% </a:t>
            </a:r>
            <a:r>
              <a:rPr lang="en-US" sz="1600" dirty="0" smtClean="0"/>
              <a:t>in 2015 , that increased the revenue by 2.86 </a:t>
            </a:r>
            <a:r>
              <a:rPr lang="en-US" sz="1600" dirty="0" smtClean="0"/>
              <a:t>%.</a:t>
            </a:r>
          </a:p>
          <a:p>
            <a:pPr marL="0" indent="0">
              <a:buNone/>
            </a:pPr>
            <a:r>
              <a:rPr lang="en-US" sz="1600" b="1" dirty="0" smtClean="0"/>
              <a:t>Assumption</a:t>
            </a:r>
            <a:r>
              <a:rPr lang="en-US" sz="1600" dirty="0" smtClean="0"/>
              <a:t> – Since no. of passengers is not given, we consider seating capacity = no. of passengers.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14385" y="126460"/>
            <a:ext cx="2918730" cy="5019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850" y="1147813"/>
            <a:ext cx="2276475" cy="531130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182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SECTION - 2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303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II.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YIELD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Definition</a:t>
            </a:r>
            <a:r>
              <a:rPr lang="en-US" sz="1600" dirty="0" smtClean="0"/>
              <a:t> – </a:t>
            </a:r>
            <a:r>
              <a:rPr lang="en-US" sz="1600" dirty="0" smtClean="0"/>
              <a:t>This unit is a measure </a:t>
            </a:r>
            <a:r>
              <a:rPr lang="en-US" sz="1600" dirty="0"/>
              <a:t>of average fare paid per mile, per </a:t>
            </a:r>
            <a:r>
              <a:rPr lang="en-US" sz="1600" dirty="0"/>
              <a:t>passenger.</a:t>
            </a:r>
            <a:r>
              <a:rPr lang="en-US" sz="1600" dirty="0"/>
              <a:t> </a:t>
            </a:r>
            <a:r>
              <a:rPr lang="en-US" sz="1600" dirty="0"/>
              <a:t>Since demand for air travel is seasonal, yield is higher during peak seasons</a:t>
            </a:r>
            <a:r>
              <a:rPr lang="en-US" sz="1600" dirty="0" smtClean="0"/>
              <a:t>. Typically </a:t>
            </a:r>
            <a:r>
              <a:rPr lang="en-US" sz="1600" dirty="0"/>
              <a:t>the measure is presented in cents per mile and is useful measure in assessing changes in fares over time</a:t>
            </a:r>
            <a:r>
              <a:rPr lang="en-US" sz="1600" dirty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Calculation</a:t>
            </a:r>
            <a:r>
              <a:rPr lang="en-US" sz="1600" dirty="0"/>
              <a:t> </a:t>
            </a:r>
            <a:r>
              <a:rPr lang="en-US" sz="1600" dirty="0" smtClean="0"/>
              <a:t>– passenger Revenue </a:t>
            </a:r>
            <a:r>
              <a:rPr lang="en-US" sz="1600" dirty="0"/>
              <a:t>/</a:t>
            </a:r>
            <a:r>
              <a:rPr lang="en-US" sz="1600" dirty="0" smtClean="0"/>
              <a:t> RPM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Insight </a:t>
            </a:r>
            <a:r>
              <a:rPr lang="en-US" sz="1600" dirty="0" smtClean="0"/>
              <a:t>– </a:t>
            </a:r>
            <a:r>
              <a:rPr lang="en-US" sz="1600" dirty="0" smtClean="0"/>
              <a:t>2.9% increase in Yield leads to improve in Revenue by 2.86%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III.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AVERAGE TICKET PRICE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/>
              <a:t>Definition</a:t>
            </a:r>
            <a:r>
              <a:rPr lang="en-US" sz="1600" dirty="0"/>
              <a:t> – Total ticket price per passenger is average ticket price.</a:t>
            </a:r>
          </a:p>
          <a:p>
            <a:pPr marL="0" indent="0">
              <a:buNone/>
            </a:pPr>
            <a:r>
              <a:rPr lang="en-US" sz="1600" b="1" dirty="0"/>
              <a:t>Calculation</a:t>
            </a:r>
            <a:r>
              <a:rPr lang="en-US" sz="1600" dirty="0"/>
              <a:t> –  </a:t>
            </a:r>
            <a:r>
              <a:rPr lang="en-US" sz="1600" i="1" dirty="0"/>
              <a:t>Average Ticket Price</a:t>
            </a:r>
            <a:r>
              <a:rPr lang="en-US" sz="1600" dirty="0"/>
              <a:t> column given in dataset.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Insight –</a:t>
            </a:r>
            <a:r>
              <a:rPr lang="en-US" sz="1600" dirty="0"/>
              <a:t>. We see that Average ticket price shows high positive correlation with Revenue (‘Total Fare’). So this is an important KPI for airlines. A comparison of the price listings for flights throughout the industry is a decent way to stay ahead of the growing market competition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Assumptions – </a:t>
            </a:r>
            <a:r>
              <a:rPr lang="en-US" sz="1600" dirty="0" smtClean="0"/>
              <a:t>Total Fare = Total Revenue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05" y="315557"/>
            <a:ext cx="4544983" cy="2956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77" y="3390940"/>
            <a:ext cx="5209173" cy="33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78"/>
            <a:ext cx="10515600" cy="6418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</a:t>
            </a:r>
            <a:endParaRPr lang="en-IN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6509769"/>
              </p:ext>
            </p:extLst>
          </p:nvPr>
        </p:nvGraphicFramePr>
        <p:xfrm>
          <a:off x="721822" y="782516"/>
          <a:ext cx="10952286" cy="59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143">
                  <a:extLst>
                    <a:ext uri="{9D8B030D-6E8A-4147-A177-3AD203B41FA5}">
                      <a16:colId xmlns:a16="http://schemas.microsoft.com/office/drawing/2014/main" val="3631958635"/>
                    </a:ext>
                  </a:extLst>
                </a:gridCol>
                <a:gridCol w="5476143">
                  <a:extLst>
                    <a:ext uri="{9D8B030D-6E8A-4147-A177-3AD203B41FA5}">
                      <a16:colId xmlns:a16="http://schemas.microsoft.com/office/drawing/2014/main" val="3866778610"/>
                    </a:ext>
                  </a:extLst>
                </a:gridCol>
              </a:tblGrid>
              <a:tr h="719024">
                <a:tc>
                  <a:txBody>
                    <a:bodyPr/>
                    <a:lstStyle/>
                    <a:p>
                      <a:r>
                        <a:rPr lang="en-IN" dirty="0" smtClean="0"/>
                        <a:t>HYPOTHESIS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Required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70792"/>
                  </a:ext>
                </a:extLst>
              </a:tr>
              <a:tr h="15447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working on improving ground staff services will increase sales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age. of passengers travelled,gender of passengers ,travelled, </a:t>
                      </a:r>
                      <a:r>
                        <a:rPr lang="en-US" sz="1100" dirty="0" err="1" smtClean="0"/>
                        <a:t>Depature</a:t>
                      </a:r>
                      <a:r>
                        <a:rPr lang="en-US" sz="1100" dirty="0" smtClean="0"/>
                        <a:t> airport, Arrival airport, ticket price, flight duration, distance, passenger feedback on below metrics on a scale of (1-5) for ground staff-</a:t>
                      </a:r>
                    </a:p>
                    <a:p>
                      <a:r>
                        <a:rPr lang="en-US" sz="1100" dirty="0" smtClean="0"/>
                        <a:t>----------------------------------------------</a:t>
                      </a:r>
                    </a:p>
                    <a:p>
                      <a:r>
                        <a:rPr lang="en-US" sz="1100" dirty="0" smtClean="0"/>
                        <a:t>Reliability, Responsiveness, Assurance, Empathy, Tangibles, </a:t>
                      </a:r>
                    </a:p>
                    <a:p>
                      <a:r>
                        <a:rPr lang="en-US" sz="1100" dirty="0" smtClean="0"/>
                        <a:t>check –in, onboarding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88349"/>
                  </a:ext>
                </a:extLst>
              </a:tr>
              <a:tr h="132212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Staff positively influences the recommendation of the airline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age. of passengers travelled, gender of passengers travelled, </a:t>
                      </a:r>
                      <a:r>
                        <a:rPr lang="en-US" sz="1100" dirty="0" err="1" smtClean="0"/>
                        <a:t>Depature</a:t>
                      </a:r>
                      <a:r>
                        <a:rPr lang="en-US" sz="1100" dirty="0" smtClean="0"/>
                        <a:t> airport, Arrival airport, ticket price, flight duration, distance, passenger feedback on below metrics on a scale of (1-5) for the below - </a:t>
                      </a:r>
                    </a:p>
                    <a:p>
                      <a:r>
                        <a:rPr lang="en-US" sz="1100" dirty="0" smtClean="0"/>
                        <a:t>-------------------</a:t>
                      </a:r>
                    </a:p>
                    <a:p>
                      <a:r>
                        <a:rPr lang="en-US" sz="1100" dirty="0" smtClean="0"/>
                        <a:t>food and beverage ,staff services, baggage handling data, entertainment , overall journey, how likely to recommend to a friend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30898"/>
                  </a:ext>
                </a:extLst>
              </a:tr>
              <a:tr h="719024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cost management improves sales 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fuel cost per </a:t>
                      </a:r>
                      <a:r>
                        <a:rPr lang="en-US" sz="1100" dirty="0" err="1" smtClean="0"/>
                        <a:t>seatmile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avg</a:t>
                      </a:r>
                      <a:r>
                        <a:rPr lang="en-US" sz="1100" dirty="0" smtClean="0"/>
                        <a:t> ticket price</a:t>
                      </a:r>
                    </a:p>
                    <a:p>
                      <a:r>
                        <a:rPr lang="en-US" sz="1100" dirty="0" smtClean="0"/>
                        <a:t>operational costs</a:t>
                      </a:r>
                    </a:p>
                    <a:p>
                      <a:r>
                        <a:rPr lang="en-US" sz="1100" dirty="0" smtClean="0"/>
                        <a:t>tax rates/GST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48407"/>
                  </a:ext>
                </a:extLst>
              </a:tr>
              <a:tr h="71902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Departure delay can impact sales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departure delay time, passenger age, passenger gender, onboarding airport</a:t>
                      </a:r>
                    </a:p>
                    <a:p>
                      <a:r>
                        <a:rPr lang="en-US" sz="1100" dirty="0" smtClean="0"/>
                        <a:t>arrival airport</a:t>
                      </a:r>
                    </a:p>
                    <a:p>
                      <a:r>
                        <a:rPr lang="en-US" sz="1100" dirty="0" smtClean="0"/>
                        <a:t>customer reaction on delay [ fine/not good/bad/ very bad 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94825"/>
                  </a:ext>
                </a:extLst>
              </a:tr>
              <a:tr h="71902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Flight cancellation policy impacts sales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 of cancellation, was customer informed in advance, if customer was informed then how much before, was refund processed within a week? ,if not then how long refund took?</a:t>
                      </a:r>
                    </a:p>
                    <a:p>
                      <a:r>
                        <a:rPr lang="en-US" sz="1100" dirty="0" smtClean="0"/>
                        <a:t>customer complaints </a:t>
                      </a:r>
                      <a:r>
                        <a:rPr lang="en-US" sz="1100" dirty="0" err="1" smtClean="0"/>
                        <a:t>reg</a:t>
                      </a:r>
                      <a:r>
                        <a:rPr lang="en-US" sz="1100" dirty="0" smtClean="0"/>
                        <a:t> this(if any)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7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2563</TotalTime>
  <Words>379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Wingdings</vt:lpstr>
      <vt:lpstr>Badge</vt:lpstr>
      <vt:lpstr>Business Analysis for Chicago Air1</vt:lpstr>
      <vt:lpstr>SECTION - 1</vt:lpstr>
      <vt:lpstr>SECTION - 1</vt:lpstr>
      <vt:lpstr>SECTION - 2</vt:lpstr>
      <vt:lpstr>SECTION - 2</vt:lpstr>
      <vt:lpstr>Hypothesis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sonit</dc:creator>
  <cp:lastModifiedBy>sonit</cp:lastModifiedBy>
  <cp:revision>66</cp:revision>
  <dcterms:created xsi:type="dcterms:W3CDTF">2020-09-12T14:35:11Z</dcterms:created>
  <dcterms:modified xsi:type="dcterms:W3CDTF">2020-09-15T15:54:03Z</dcterms:modified>
</cp:coreProperties>
</file>