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54" roundtripDataSignature="AMtx7mjOClGcbYQOb37UHMthK0es1VLT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19B141-C44A-4F23-B248-6926DA3A7046}">
  <a:tblStyle styleId="{9819B141-C44A-4F23-B248-6926DA3A7046}"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CF0"/>
          </a:solidFill>
        </a:fill>
      </a:tcStyle>
    </a:wholeTbl>
    <a:band1H>
      <a:tcTxStyle/>
      <a:tcStyle>
        <a:fill>
          <a:solidFill>
            <a:srgbClr val="D4D6E0"/>
          </a:solidFill>
        </a:fill>
      </a:tcStyle>
    </a:band1H>
    <a:band2H>
      <a:tcTxStyle/>
    </a:band2H>
    <a:band1V>
      <a:tcTxStyle/>
      <a:tcStyle>
        <a:fill>
          <a:solidFill>
            <a:srgbClr val="D4D6E0"/>
          </a:solidFill>
        </a:fill>
      </a:tcStyle>
    </a:band1V>
    <a:band2V>
      <a:tcTxStyle/>
    </a:band2V>
    <a:lastCol>
      <a:tcTxStyle b="on" i="off">
        <a:font>
          <a:latin typeface="Neue Haas Grotesk Text Pro"/>
          <a:ea typeface="Neue Haas Grotesk Text Pro"/>
          <a:cs typeface="Neue Haas Grotesk Text Pro"/>
        </a:font>
        <a:schemeClr val="lt1"/>
      </a:tcTxStyle>
      <a:tcStyle>
        <a:fill>
          <a:solidFill>
            <a:schemeClr val="accent1"/>
          </a:solidFill>
        </a:fill>
      </a:tcStyle>
    </a:lastCol>
    <a:firstCol>
      <a:tcTxStyle b="on" i="off">
        <a:font>
          <a:latin typeface="Neue Haas Grotesk Text Pro"/>
          <a:ea typeface="Neue Haas Grotesk Text Pro"/>
          <a:cs typeface="Neue Haas Grotesk Text Pro"/>
        </a:font>
        <a:schemeClr val="lt1"/>
      </a:tcTxStyle>
      <a:tcStyle>
        <a:fill>
          <a:solidFill>
            <a:schemeClr val="accent1"/>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40DDA8B-9EBF-47AF-924F-9B985484E530}" styleName="Table_1">
    <a:wholeTbl>
      <a:tcTxStyle b="off" i="off">
        <a:font>
          <a:latin typeface="Neue Haas Grotesk Text Pro"/>
          <a:ea typeface="Neue Haas Grotesk Text Pro"/>
          <a:cs typeface="Neue Haas Grotesk Tex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F8EC"/>
          </a:solidFill>
        </a:fill>
      </a:tcStyle>
    </a:wholeTbl>
    <a:band1H>
      <a:tcTxStyle/>
      <a:tcStyle>
        <a:fill>
          <a:solidFill>
            <a:srgbClr val="EEF1D6"/>
          </a:solidFill>
        </a:fill>
      </a:tcStyle>
    </a:band1H>
    <a:band2H>
      <a:tcTxStyle/>
    </a:band2H>
    <a:band1V>
      <a:tcTxStyle/>
      <a:tcStyle>
        <a:fill>
          <a:solidFill>
            <a:srgbClr val="EEF1D6"/>
          </a:solidFill>
        </a:fill>
      </a:tcStyle>
    </a:band1V>
    <a:band2V>
      <a:tcTxStyle/>
    </a:band2V>
    <a:lastCol>
      <a:tcTxStyle b="on" i="off">
        <a:font>
          <a:latin typeface="Neue Haas Grotesk Text Pro"/>
          <a:ea typeface="Neue Haas Grotesk Text Pro"/>
          <a:cs typeface="Neue Haas Grotesk Text Pro"/>
        </a:font>
        <a:schemeClr val="lt1"/>
      </a:tcTxStyle>
      <a:tcStyle>
        <a:fill>
          <a:solidFill>
            <a:schemeClr val="accent3"/>
          </a:solidFill>
        </a:fill>
      </a:tcStyle>
    </a:lastCol>
    <a:firstCol>
      <a:tcTxStyle b="on" i="off">
        <a:font>
          <a:latin typeface="Neue Haas Grotesk Text Pro"/>
          <a:ea typeface="Neue Haas Grotesk Text Pro"/>
          <a:cs typeface="Neue Haas Grotesk Text Pro"/>
        </a:font>
        <a:schemeClr val="lt1"/>
      </a:tcTxStyle>
      <a:tcStyle>
        <a:fill>
          <a:solidFill>
            <a:schemeClr val="accent3"/>
          </a:solidFill>
        </a:fill>
      </a:tcStyle>
    </a:firstCol>
    <a:lastRow>
      <a:tcTxStyle b="on" i="off">
        <a:font>
          <a:latin typeface="Neue Haas Grotesk Text Pro"/>
          <a:ea typeface="Neue Haas Grotesk Text Pro"/>
          <a:cs typeface="Neue Haas Grotesk Text Pro"/>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Neue Haas Grotesk Text Pro"/>
          <a:ea typeface="Neue Haas Grotesk Text Pro"/>
          <a:cs typeface="Neue Haas Grotesk Text Pro"/>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f61f3833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f61f3833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3221150" y="1247140"/>
            <a:ext cx="7891760" cy="345084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4"/>
          <p:cNvSpPr txBox="1"/>
          <p:nvPr>
            <p:ph idx="1" type="subTitle"/>
          </p:nvPr>
        </p:nvSpPr>
        <p:spPr>
          <a:xfrm>
            <a:off x="3221150" y="4818126"/>
            <a:ext cx="7891760" cy="126898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1200"/>
              </a:spcBef>
              <a:spcAft>
                <a:spcPts val="0"/>
              </a:spcAft>
              <a:buSzPts val="2400"/>
              <a:buNone/>
              <a:defRPr sz="2400"/>
            </a:lvl1pPr>
            <a:lvl2pPr lvl="1" algn="ctr">
              <a:lnSpc>
                <a:spcPct val="110000"/>
              </a:lnSpc>
              <a:spcBef>
                <a:spcPts val="600"/>
              </a:spcBef>
              <a:spcAft>
                <a:spcPts val="0"/>
              </a:spcAft>
              <a:buSzPts val="2000"/>
              <a:buNone/>
              <a:defRPr sz="2000"/>
            </a:lvl2pPr>
            <a:lvl3pPr lvl="2" algn="ctr">
              <a:lnSpc>
                <a:spcPct val="110000"/>
              </a:lnSpc>
              <a:spcBef>
                <a:spcPts val="600"/>
              </a:spcBef>
              <a:spcAft>
                <a:spcPts val="0"/>
              </a:spcAft>
              <a:buSzPts val="1800"/>
              <a:buNone/>
              <a:defRPr sz="1800"/>
            </a:lvl3pPr>
            <a:lvl4pPr lvl="3" algn="ctr">
              <a:lnSpc>
                <a:spcPct val="110000"/>
              </a:lnSpc>
              <a:spcBef>
                <a:spcPts val="600"/>
              </a:spcBef>
              <a:spcAft>
                <a:spcPts val="0"/>
              </a:spcAft>
              <a:buSzPts val="1600"/>
              <a:buNone/>
              <a:defRPr sz="1600"/>
            </a:lvl4pPr>
            <a:lvl5pPr lvl="4" algn="ctr">
              <a:lnSpc>
                <a:spcPct val="11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4"/>
          <p:cNvSpPr/>
          <p:nvPr/>
        </p:nvSpPr>
        <p:spPr>
          <a:xfrm>
            <a:off x="1" y="1375492"/>
            <a:ext cx="2770698" cy="5482505"/>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4"/>
          <p:cNvSpPr/>
          <p:nvPr/>
        </p:nvSpPr>
        <p:spPr>
          <a:xfrm>
            <a:off x="0" y="-3"/>
            <a:ext cx="1373567" cy="6857999"/>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44"/>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1" type="ftr"/>
          </p:nvPr>
        </p:nvSpPr>
        <p:spPr>
          <a:xfrm>
            <a:off x="3221150"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4"/>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53"/>
          <p:cNvSpPr txBox="1"/>
          <p:nvPr>
            <p:ph type="title"/>
          </p:nvPr>
        </p:nvSpPr>
        <p:spPr>
          <a:xfrm>
            <a:off x="1587710" y="455362"/>
            <a:ext cx="952520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53"/>
          <p:cNvSpPr txBox="1"/>
          <p:nvPr>
            <p:ph idx="1" type="body"/>
          </p:nvPr>
        </p:nvSpPr>
        <p:spPr>
          <a:xfrm rot="5400000">
            <a:off x="4387234" y="-639508"/>
            <a:ext cx="3926152" cy="9525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53"/>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3"/>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3"/>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2" name="Google Shape;92;p53"/>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53"/>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4"/>
          <p:cNvSpPr txBox="1"/>
          <p:nvPr>
            <p:ph type="title"/>
          </p:nvPr>
        </p:nvSpPr>
        <p:spPr>
          <a:xfrm rot="5400000">
            <a:off x="7173739" y="2237791"/>
            <a:ext cx="5611813" cy="22665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4"/>
          <p:cNvSpPr txBox="1"/>
          <p:nvPr>
            <p:ph idx="1" type="body"/>
          </p:nvPr>
        </p:nvSpPr>
        <p:spPr>
          <a:xfrm rot="5400000">
            <a:off x="2326268" y="-173409"/>
            <a:ext cx="5611813" cy="708892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54"/>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4"/>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4"/>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0" name="Google Shape;100;p54"/>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54"/>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5"/>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5"/>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5"/>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5"/>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5" name="Google Shape;25;p45"/>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45"/>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6"/>
          <p:cNvSpPr txBox="1"/>
          <p:nvPr>
            <p:ph type="title"/>
          </p:nvPr>
        </p:nvSpPr>
        <p:spPr>
          <a:xfrm>
            <a:off x="3221150" y="1251674"/>
            <a:ext cx="7891760" cy="291468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3221150" y="4818126"/>
            <a:ext cx="7891760" cy="1271524"/>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400"/>
              <a:buNone/>
              <a:defRPr sz="2400">
                <a:solidFill>
                  <a:srgbClr val="888888"/>
                </a:solidFill>
              </a:defRPr>
            </a:lvl1pPr>
            <a:lvl2pPr indent="-228600" lvl="1" marL="914400" algn="l">
              <a:lnSpc>
                <a:spcPct val="110000"/>
              </a:lnSpc>
              <a:spcBef>
                <a:spcPts val="600"/>
              </a:spcBef>
              <a:spcAft>
                <a:spcPts val="0"/>
              </a:spcAft>
              <a:buSzPts val="2000"/>
              <a:buNone/>
              <a:defRPr sz="2000">
                <a:solidFill>
                  <a:srgbClr val="888888"/>
                </a:solidFill>
              </a:defRPr>
            </a:lvl2pPr>
            <a:lvl3pPr indent="-228600" lvl="2" marL="1371600" algn="l">
              <a:lnSpc>
                <a:spcPct val="110000"/>
              </a:lnSpc>
              <a:spcBef>
                <a:spcPts val="600"/>
              </a:spcBef>
              <a:spcAft>
                <a:spcPts val="0"/>
              </a:spcAft>
              <a:buSzPts val="1800"/>
              <a:buNone/>
              <a:defRPr sz="1800">
                <a:solidFill>
                  <a:srgbClr val="888888"/>
                </a:solidFill>
              </a:defRPr>
            </a:lvl3pPr>
            <a:lvl4pPr indent="-228600" lvl="3" marL="1828800" algn="l">
              <a:lnSpc>
                <a:spcPct val="110000"/>
              </a:lnSpc>
              <a:spcBef>
                <a:spcPts val="600"/>
              </a:spcBef>
              <a:spcAft>
                <a:spcPts val="0"/>
              </a:spcAft>
              <a:buSzPts val="1600"/>
              <a:buNone/>
              <a:defRPr sz="1600">
                <a:solidFill>
                  <a:srgbClr val="888888"/>
                </a:solidFill>
              </a:defRPr>
            </a:lvl4pPr>
            <a:lvl5pPr indent="-228600" lvl="4" marL="2286000" algn="l">
              <a:lnSpc>
                <a:spcPct val="110000"/>
              </a:lnSpc>
              <a:spcBef>
                <a:spcPts val="6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6"/>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3221150"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3" name="Google Shape;33;p46"/>
          <p:cNvSpPr/>
          <p:nvPr/>
        </p:nvSpPr>
        <p:spPr>
          <a:xfrm>
            <a:off x="1" y="1375492"/>
            <a:ext cx="2770698" cy="5482505"/>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46"/>
          <p:cNvSpPr/>
          <p:nvPr/>
        </p:nvSpPr>
        <p:spPr>
          <a:xfrm>
            <a:off x="0" y="-3"/>
            <a:ext cx="1373567" cy="6857999"/>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7"/>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7"/>
          <p:cNvSpPr txBox="1"/>
          <p:nvPr>
            <p:ph idx="1" type="body"/>
          </p:nvPr>
        </p:nvSpPr>
        <p:spPr>
          <a:xfrm>
            <a:off x="1587709"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7"/>
          <p:cNvSpPr txBox="1"/>
          <p:nvPr>
            <p:ph idx="2" type="body"/>
          </p:nvPr>
        </p:nvSpPr>
        <p:spPr>
          <a:xfrm>
            <a:off x="6648963"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7"/>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7"/>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7"/>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2" name="Google Shape;42;p47"/>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47"/>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8"/>
          <p:cNvSpPr txBox="1"/>
          <p:nvPr>
            <p:ph type="title"/>
          </p:nvPr>
        </p:nvSpPr>
        <p:spPr>
          <a:xfrm>
            <a:off x="1591056" y="457200"/>
            <a:ext cx="9521854" cy="15544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8"/>
          <p:cNvSpPr txBox="1"/>
          <p:nvPr>
            <p:ph idx="1" type="body"/>
          </p:nvPr>
        </p:nvSpPr>
        <p:spPr>
          <a:xfrm>
            <a:off x="1591057"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8"/>
          <p:cNvSpPr txBox="1"/>
          <p:nvPr>
            <p:ph idx="2" type="body"/>
          </p:nvPr>
        </p:nvSpPr>
        <p:spPr>
          <a:xfrm>
            <a:off x="1591056" y="2988998"/>
            <a:ext cx="4425697"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8"/>
          <p:cNvSpPr txBox="1"/>
          <p:nvPr>
            <p:ph idx="3" type="body"/>
          </p:nvPr>
        </p:nvSpPr>
        <p:spPr>
          <a:xfrm>
            <a:off x="6687214"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8"/>
          <p:cNvSpPr txBox="1"/>
          <p:nvPr>
            <p:ph idx="4" type="body"/>
          </p:nvPr>
        </p:nvSpPr>
        <p:spPr>
          <a:xfrm>
            <a:off x="6687214" y="2988998"/>
            <a:ext cx="4425696"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8"/>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8"/>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3" name="Google Shape;53;p48"/>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48"/>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9"/>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9"/>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9"/>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9"/>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0" name="Google Shape;60;p49"/>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49"/>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50"/>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0"/>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0"/>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6" name="Google Shape;66;p50"/>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50"/>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51"/>
          <p:cNvSpPr txBox="1"/>
          <p:nvPr>
            <p:ph type="title"/>
          </p:nvPr>
        </p:nvSpPr>
        <p:spPr>
          <a:xfrm>
            <a:off x="1587712" y="455362"/>
            <a:ext cx="4043440"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1"/>
          <p:cNvSpPr txBox="1"/>
          <p:nvPr>
            <p:ph idx="1" type="body"/>
          </p:nvPr>
        </p:nvSpPr>
        <p:spPr>
          <a:xfrm>
            <a:off x="6271232" y="565151"/>
            <a:ext cx="5358384" cy="5521960"/>
          </a:xfrm>
          <a:prstGeom prst="rect">
            <a:avLst/>
          </a:prstGeom>
          <a:noFill/>
          <a:ln>
            <a:noFill/>
          </a:ln>
        </p:spPr>
        <p:txBody>
          <a:bodyPr anchorCtr="0" anchor="t" bIns="45700" lIns="91425" spcFirstLastPara="1" rIns="91425" wrap="square" tIns="45700">
            <a:normAutofit/>
          </a:bodyPr>
          <a:lstStyle>
            <a:lvl1pPr indent="-368300" lvl="0" marL="457200" algn="l">
              <a:lnSpc>
                <a:spcPct val="110000"/>
              </a:lnSpc>
              <a:spcBef>
                <a:spcPts val="1200"/>
              </a:spcBef>
              <a:spcAft>
                <a:spcPts val="0"/>
              </a:spcAft>
              <a:buSzPts val="2200"/>
              <a:buChar char="•"/>
              <a:defRPr sz="2200"/>
            </a:lvl1pPr>
            <a:lvl2pPr indent="-349250" lvl="1" marL="914400" algn="l">
              <a:lnSpc>
                <a:spcPct val="110000"/>
              </a:lnSpc>
              <a:spcBef>
                <a:spcPts val="600"/>
              </a:spcBef>
              <a:spcAft>
                <a:spcPts val="0"/>
              </a:spcAft>
              <a:buSzPts val="1900"/>
              <a:buChar char="•"/>
              <a:defRPr sz="1900"/>
            </a:lvl2pPr>
            <a:lvl3pPr indent="-336550" lvl="2" marL="1371600" algn="l">
              <a:lnSpc>
                <a:spcPct val="110000"/>
              </a:lnSpc>
              <a:spcBef>
                <a:spcPts val="600"/>
              </a:spcBef>
              <a:spcAft>
                <a:spcPts val="0"/>
              </a:spcAft>
              <a:buSzPts val="1700"/>
              <a:buChar char="•"/>
              <a:defRPr sz="1700"/>
            </a:lvl3pPr>
            <a:lvl4pPr indent="-323850" lvl="3" marL="1828800" algn="l">
              <a:lnSpc>
                <a:spcPct val="110000"/>
              </a:lnSpc>
              <a:spcBef>
                <a:spcPts val="600"/>
              </a:spcBef>
              <a:spcAft>
                <a:spcPts val="0"/>
              </a:spcAft>
              <a:buSzPts val="1500"/>
              <a:buChar char="•"/>
              <a:defRPr sz="1500"/>
            </a:lvl4pPr>
            <a:lvl5pPr indent="-323850" lvl="4" marL="2286000" algn="l">
              <a:lnSpc>
                <a:spcPct val="110000"/>
              </a:lnSpc>
              <a:spcBef>
                <a:spcPts val="600"/>
              </a:spcBef>
              <a:spcAft>
                <a:spcPts val="0"/>
              </a:spcAft>
              <a:buSzPts val="1500"/>
              <a:buChar char="•"/>
              <a:defRPr sz="15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51"/>
          <p:cNvSpPr txBox="1"/>
          <p:nvPr>
            <p:ph idx="2" type="body"/>
          </p:nvPr>
        </p:nvSpPr>
        <p:spPr>
          <a:xfrm>
            <a:off x="1587712" y="2039874"/>
            <a:ext cx="4043440"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1"/>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1"/>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1"/>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5" name="Google Shape;75;p51"/>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51"/>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52"/>
          <p:cNvSpPr txBox="1"/>
          <p:nvPr>
            <p:ph type="title"/>
          </p:nvPr>
        </p:nvSpPr>
        <p:spPr>
          <a:xfrm>
            <a:off x="1587711" y="455362"/>
            <a:ext cx="4043436"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2"/>
          <p:cNvSpPr/>
          <p:nvPr>
            <p:ph idx="2" type="pic"/>
          </p:nvPr>
        </p:nvSpPr>
        <p:spPr>
          <a:xfrm>
            <a:off x="6271232" y="565150"/>
            <a:ext cx="5355607" cy="5522677"/>
          </a:xfrm>
          <a:prstGeom prst="rect">
            <a:avLst/>
          </a:prstGeom>
          <a:noFill/>
          <a:ln>
            <a:noFill/>
          </a:ln>
        </p:spPr>
      </p:sp>
      <p:sp>
        <p:nvSpPr>
          <p:cNvPr id="80" name="Google Shape;80;p52"/>
          <p:cNvSpPr txBox="1"/>
          <p:nvPr>
            <p:ph idx="1" type="body"/>
          </p:nvPr>
        </p:nvSpPr>
        <p:spPr>
          <a:xfrm>
            <a:off x="1587711" y="2039874"/>
            <a:ext cx="4043436"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52"/>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2"/>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4" name="Google Shape;84;p52"/>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52"/>
          <p:cNvSpPr/>
          <p:nvPr/>
        </p:nvSpPr>
        <p:spPr>
          <a:xfrm>
            <a:off x="0" y="-3"/>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ECF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10000"/>
              </a:lnSpc>
              <a:spcBef>
                <a:spcPts val="1200"/>
              </a:spcBef>
              <a:spcAft>
                <a:spcPts val="0"/>
              </a:spcAft>
              <a:buClr>
                <a:schemeClr val="accent1"/>
              </a:buClr>
              <a:buSzPts val="2200"/>
              <a:buFont typeface="Arial"/>
              <a:buChar char="•"/>
              <a:defRPr b="0" i="0" sz="2200" u="none" cap="none" strike="noStrike">
                <a:solidFill>
                  <a:schemeClr val="dk1"/>
                </a:solidFill>
                <a:latin typeface="Arial"/>
                <a:ea typeface="Arial"/>
                <a:cs typeface="Arial"/>
                <a:sym typeface="Arial"/>
              </a:defRPr>
            </a:lvl1pPr>
            <a:lvl2pPr indent="-349250" lvl="1" marL="914400" marR="0" rtl="0" algn="l">
              <a:lnSpc>
                <a:spcPct val="110000"/>
              </a:lnSpc>
              <a:spcBef>
                <a:spcPts val="600"/>
              </a:spcBef>
              <a:spcAft>
                <a:spcPts val="0"/>
              </a:spcAft>
              <a:buClr>
                <a:schemeClr val="accent1"/>
              </a:buClr>
              <a:buSzPts val="1900"/>
              <a:buFont typeface="Arial"/>
              <a:buChar char="•"/>
              <a:defRPr b="0" i="0" sz="1900" u="none" cap="none" strike="noStrike">
                <a:solidFill>
                  <a:schemeClr val="dk1"/>
                </a:solidFill>
                <a:latin typeface="Arial"/>
                <a:ea typeface="Arial"/>
                <a:cs typeface="Arial"/>
                <a:sym typeface="Arial"/>
              </a:defRPr>
            </a:lvl2pPr>
            <a:lvl3pPr indent="-336550" lvl="2" marL="1371600" marR="0" rtl="0" algn="l">
              <a:lnSpc>
                <a:spcPct val="110000"/>
              </a:lnSpc>
              <a:spcBef>
                <a:spcPts val="600"/>
              </a:spcBef>
              <a:spcAft>
                <a:spcPts val="0"/>
              </a:spcAft>
              <a:buClr>
                <a:schemeClr val="accent1"/>
              </a:buClr>
              <a:buSzPts val="1700"/>
              <a:buFont typeface="Arial"/>
              <a:buChar char="•"/>
              <a:defRPr b="0" i="0" sz="1700" u="none" cap="none" strike="noStrike">
                <a:solidFill>
                  <a:schemeClr val="dk1"/>
                </a:solidFill>
                <a:latin typeface="Arial"/>
                <a:ea typeface="Arial"/>
                <a:cs typeface="Arial"/>
                <a:sym typeface="Arial"/>
              </a:defRPr>
            </a:lvl3pPr>
            <a:lvl4pPr indent="-323850" lvl="3" marL="1828800" marR="0" rtl="0" algn="l">
              <a:lnSpc>
                <a:spcPct val="110000"/>
              </a:lnSpc>
              <a:spcBef>
                <a:spcPts val="6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10000"/>
              </a:lnSpc>
              <a:spcBef>
                <a:spcPts val="6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3"/>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3"/>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3"/>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nOQGldbN-FlBzYuffbLvoxYuR9UQHFRe/view" TargetMode="External"/><Relationship Id="rId4" Type="http://schemas.openxmlformats.org/officeDocument/2006/relationships/hyperlink" Target="https://drive.google.com/file/d/1QgTDkB-HJrcK0gOVi0pUGMIrsaV_8Wdz/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p:nvPr/>
        </p:nvSpPr>
        <p:spPr>
          <a:xfrm>
            <a:off x="3048" y="0"/>
            <a:ext cx="12188952" cy="6858000"/>
          </a:xfrm>
          <a:prstGeom prst="rect">
            <a:avLst/>
          </a:prstGeom>
          <a:solidFill>
            <a:srgbClr val="DAEC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adient pastel colours on a top view" id="107" name="Google Shape;107;p1"/>
          <p:cNvPicPr preferRelativeResize="0"/>
          <p:nvPr/>
        </p:nvPicPr>
        <p:blipFill rotWithShape="1">
          <a:blip r:embed="rId3">
            <a:alphaModFix/>
          </a:blip>
          <a:srcRect b="3703" l="0" r="-1" t="12004"/>
          <a:stretch/>
        </p:blipFill>
        <p:spPr>
          <a:xfrm>
            <a:off x="3048" y="10"/>
            <a:ext cx="12188952" cy="6857990"/>
          </a:xfrm>
          <a:prstGeom prst="rect">
            <a:avLst/>
          </a:prstGeom>
          <a:noFill/>
          <a:ln>
            <a:noFill/>
          </a:ln>
        </p:spPr>
      </p:pic>
      <p:sp>
        <p:nvSpPr>
          <p:cNvPr id="108" name="Google Shape;108;p1"/>
          <p:cNvSpPr/>
          <p:nvPr/>
        </p:nvSpPr>
        <p:spPr>
          <a:xfrm rot="-5400000">
            <a:off x="-171450" y="171450"/>
            <a:ext cx="6858000" cy="6515100"/>
          </a:xfrm>
          <a:prstGeom prst="rect">
            <a:avLst/>
          </a:prstGeom>
          <a:gradFill>
            <a:gsLst>
              <a:gs pos="0">
                <a:srgbClr val="000000"/>
              </a:gs>
              <a:gs pos="48000">
                <a:srgbClr val="000000"/>
              </a:gs>
              <a:gs pos="85000">
                <a:srgbClr val="000000"/>
              </a:gs>
              <a:gs pos="100000">
                <a:srgbClr val="000000"/>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09" name="Google Shape;109;p1"/>
          <p:cNvSpPr txBox="1"/>
          <p:nvPr>
            <p:ph type="ctrTitle"/>
          </p:nvPr>
        </p:nvSpPr>
        <p:spPr>
          <a:xfrm>
            <a:off x="1965701" y="227916"/>
            <a:ext cx="9922989" cy="2525988"/>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rgbClr val="FFFFFF"/>
              </a:buClr>
              <a:buSzPct val="100000"/>
              <a:buFont typeface="Cambria"/>
              <a:buNone/>
            </a:pPr>
            <a:r>
              <a:rPr i="1" lang="en-IN" sz="4000">
                <a:solidFill>
                  <a:srgbClr val="FFFFFF"/>
                </a:solidFill>
                <a:latin typeface="Cambria"/>
                <a:ea typeface="Cambria"/>
                <a:cs typeface="Cambria"/>
                <a:sym typeface="Cambria"/>
              </a:rPr>
              <a:t>Project Title</a:t>
            </a:r>
            <a:r>
              <a:rPr lang="en-IN" sz="4000">
                <a:solidFill>
                  <a:srgbClr val="FFFFFF"/>
                </a:solidFill>
                <a:latin typeface="Cambria"/>
                <a:ea typeface="Cambria"/>
                <a:cs typeface="Cambria"/>
                <a:sym typeface="Cambria"/>
              </a:rPr>
              <a:t>:</a:t>
            </a:r>
            <a:br>
              <a:rPr lang="en-IN" sz="4000">
                <a:latin typeface="Cambria"/>
                <a:ea typeface="Cambria"/>
                <a:cs typeface="Cambria"/>
                <a:sym typeface="Cambria"/>
              </a:rPr>
            </a:br>
            <a:br>
              <a:rPr lang="en-IN" sz="4000">
                <a:latin typeface="Cambria"/>
                <a:ea typeface="Cambria"/>
                <a:cs typeface="Cambria"/>
                <a:sym typeface="Cambria"/>
              </a:rPr>
            </a:br>
            <a:r>
              <a:rPr lang="en-IN" sz="4000">
                <a:solidFill>
                  <a:srgbClr val="FFFFFF"/>
                </a:solidFill>
                <a:latin typeface="Cambria"/>
                <a:ea typeface="Cambria"/>
                <a:cs typeface="Cambria"/>
                <a:sym typeface="Cambria"/>
              </a:rPr>
              <a:t>WORD-LEVEL LAGUAGE IDENTIFICATION IN </a:t>
            </a:r>
            <a:br>
              <a:rPr lang="en-IN" sz="4000">
                <a:latin typeface="Cambria"/>
                <a:ea typeface="Cambria"/>
                <a:cs typeface="Cambria"/>
                <a:sym typeface="Cambria"/>
              </a:rPr>
            </a:br>
            <a:r>
              <a:rPr lang="en-IN" sz="4000">
                <a:solidFill>
                  <a:srgbClr val="FFFFFF"/>
                </a:solidFill>
                <a:latin typeface="Cambria"/>
                <a:ea typeface="Cambria"/>
                <a:cs typeface="Cambria"/>
                <a:sym typeface="Cambria"/>
              </a:rPr>
              <a:t>CODE-MIXED DRAVIDIAN LANGUAGES</a:t>
            </a:r>
            <a:endParaRPr sz="4000">
              <a:latin typeface="Cambria"/>
              <a:ea typeface="Cambria"/>
              <a:cs typeface="Cambria"/>
              <a:sym typeface="Cambria"/>
            </a:endParaRPr>
          </a:p>
        </p:txBody>
      </p:sp>
      <p:sp>
        <p:nvSpPr>
          <p:cNvPr id="110" name="Google Shape;110;p1"/>
          <p:cNvSpPr txBox="1"/>
          <p:nvPr>
            <p:ph idx="1" type="subTitle"/>
          </p:nvPr>
        </p:nvSpPr>
        <p:spPr>
          <a:xfrm>
            <a:off x="7271658" y="4672366"/>
            <a:ext cx="4688114" cy="1750564"/>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SzPts val="2800"/>
              <a:buNone/>
            </a:pPr>
            <a:r>
              <a:t/>
            </a:r>
            <a:endParaRPr b="1" sz="2800">
              <a:latin typeface="Cambria"/>
              <a:ea typeface="Cambria"/>
              <a:cs typeface="Cambria"/>
              <a:sym typeface="Cambria"/>
            </a:endParaRPr>
          </a:p>
          <a:p>
            <a:pPr indent="0" lvl="0" marL="0" rtl="0" algn="l">
              <a:lnSpc>
                <a:spcPct val="110000"/>
              </a:lnSpc>
              <a:spcBef>
                <a:spcPts val="1200"/>
              </a:spcBef>
              <a:spcAft>
                <a:spcPts val="0"/>
              </a:spcAft>
              <a:buSzPts val="2800"/>
              <a:buNone/>
            </a:pPr>
            <a:r>
              <a:t/>
            </a:r>
            <a:endParaRPr b="1" sz="2800">
              <a:latin typeface="Cambria"/>
              <a:ea typeface="Cambria"/>
              <a:cs typeface="Cambria"/>
              <a:sym typeface="Cambria"/>
            </a:endParaRPr>
          </a:p>
          <a:p>
            <a:pPr indent="0" lvl="0" marL="0" rtl="0" algn="l">
              <a:lnSpc>
                <a:spcPct val="110000"/>
              </a:lnSpc>
              <a:spcBef>
                <a:spcPts val="1200"/>
              </a:spcBef>
              <a:spcAft>
                <a:spcPts val="0"/>
              </a:spcAft>
              <a:buSzPts val="2800"/>
              <a:buNone/>
            </a:pPr>
            <a:r>
              <a:t/>
            </a:r>
            <a:endParaRPr b="1" sz="2800">
              <a:latin typeface="Cambria"/>
              <a:ea typeface="Cambria"/>
              <a:cs typeface="Cambria"/>
              <a:sym typeface="Cambria"/>
            </a:endParaRPr>
          </a:p>
          <a:p>
            <a:pPr indent="0" lvl="0" marL="0" rtl="0" algn="l">
              <a:lnSpc>
                <a:spcPct val="110000"/>
              </a:lnSpc>
              <a:spcBef>
                <a:spcPts val="1200"/>
              </a:spcBef>
              <a:spcAft>
                <a:spcPts val="0"/>
              </a:spcAft>
              <a:buSzPts val="2800"/>
              <a:buNone/>
            </a:pPr>
            <a:r>
              <a:rPr b="1" lang="en-IN" sz="2800">
                <a:latin typeface="Cambria"/>
                <a:ea typeface="Cambria"/>
                <a:cs typeface="Cambria"/>
                <a:sym typeface="Cambria"/>
              </a:rPr>
              <a:t>Presented By:</a:t>
            </a:r>
            <a:endParaRPr/>
          </a:p>
          <a:p>
            <a:pPr indent="0" lvl="0" marL="0" rtl="0" algn="l">
              <a:lnSpc>
                <a:spcPct val="110000"/>
              </a:lnSpc>
              <a:spcBef>
                <a:spcPts val="1200"/>
              </a:spcBef>
              <a:spcAft>
                <a:spcPts val="0"/>
              </a:spcAft>
              <a:buSzPts val="2800"/>
              <a:buNone/>
            </a:pPr>
            <a:r>
              <a:rPr b="1" lang="en-IN" sz="2800">
                <a:latin typeface="Cambria"/>
                <a:ea typeface="Cambria"/>
                <a:cs typeface="Cambria"/>
                <a:sym typeface="Cambria"/>
              </a:rPr>
              <a:t>Name: SONITH D</a:t>
            </a:r>
            <a:endParaRPr/>
          </a:p>
          <a:p>
            <a:pPr indent="0" lvl="0" marL="0" rtl="0" algn="l">
              <a:lnSpc>
                <a:spcPct val="110000"/>
              </a:lnSpc>
              <a:spcBef>
                <a:spcPts val="1200"/>
              </a:spcBef>
              <a:spcAft>
                <a:spcPts val="0"/>
              </a:spcAft>
              <a:buSzPts val="2800"/>
              <a:buNone/>
            </a:pPr>
            <a:r>
              <a:rPr b="1" lang="en-IN" sz="2800">
                <a:latin typeface="Cambria"/>
                <a:ea typeface="Cambria"/>
                <a:cs typeface="Cambria"/>
                <a:sym typeface="Cambria"/>
              </a:rPr>
              <a:t>Reg.No: P05AZ22SO38060</a:t>
            </a:r>
            <a:endParaRPr b="1" sz="2800">
              <a:latin typeface="Cambria"/>
              <a:ea typeface="Cambria"/>
              <a:cs typeface="Cambria"/>
              <a:sym typeface="Cambria"/>
            </a:endParaRPr>
          </a:p>
        </p:txBody>
      </p:sp>
      <p:sp>
        <p:nvSpPr>
          <p:cNvPr id="111" name="Google Shape;111;p1"/>
          <p:cNvSpPr/>
          <p:nvPr/>
        </p:nvSpPr>
        <p:spPr>
          <a:xfrm>
            <a:off x="0" y="565153"/>
            <a:ext cx="1133856" cy="6292847"/>
          </a:xfrm>
          <a:prstGeom prst="rect">
            <a:avLst/>
          </a:prstGeom>
          <a:gradFill>
            <a:gsLst>
              <a:gs pos="0">
                <a:srgbClr val="727CA3">
                  <a:alpha val="49803"/>
                </a:srgbClr>
              </a:gs>
              <a:gs pos="25000">
                <a:srgbClr val="9FB8CD">
                  <a:alpha val="60000"/>
                </a:srgbClr>
              </a:gs>
              <a:gs pos="50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1"/>
          <p:cNvSpPr/>
          <p:nvPr/>
        </p:nvSpPr>
        <p:spPr>
          <a:xfrm>
            <a:off x="0" y="1"/>
            <a:ext cx="565150" cy="6857999"/>
          </a:xfrm>
          <a:prstGeom prst="rect">
            <a:avLst/>
          </a:prstGeom>
          <a:gradFill>
            <a:gsLst>
              <a:gs pos="0">
                <a:srgbClr val="727CA3">
                  <a:alpha val="49803"/>
                </a:srgbClr>
              </a:gs>
              <a:gs pos="25000">
                <a:srgbClr val="9FB8CD">
                  <a:alpha val="60000"/>
                </a:srgbClr>
              </a:gs>
              <a:gs pos="49000">
                <a:srgbClr val="D2DA7A">
                  <a:alpha val="54901"/>
                </a:srgbClr>
              </a:gs>
              <a:gs pos="81000">
                <a:srgbClr val="FADA7A">
                  <a:alpha val="49803"/>
                </a:srgbClr>
              </a:gs>
              <a:gs pos="99000">
                <a:srgbClr val="B88472">
                  <a:alpha val="49803"/>
                </a:srgbClr>
              </a:gs>
              <a:gs pos="100000">
                <a:srgbClr val="B88472">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1"/>
          <p:cNvSpPr txBox="1"/>
          <p:nvPr/>
        </p:nvSpPr>
        <p:spPr>
          <a:xfrm>
            <a:off x="1641289" y="4672366"/>
            <a:ext cx="4224333" cy="1713919"/>
          </a:xfrm>
          <a:prstGeom prst="rect">
            <a:avLst/>
          </a:prstGeom>
          <a:noFill/>
          <a:ln>
            <a:noFill/>
          </a:ln>
        </p:spPr>
        <p:txBody>
          <a:bodyPr anchorCtr="0" anchor="b"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800"/>
              <a:buFont typeface="Arial"/>
              <a:buNone/>
            </a:pPr>
            <a:r>
              <a:rPr b="1" i="0" lang="en-IN" sz="2800" u="none" cap="none" strike="noStrike">
                <a:solidFill>
                  <a:schemeClr val="lt1"/>
                </a:solidFill>
                <a:latin typeface="Cambria"/>
                <a:ea typeface="Cambria"/>
                <a:cs typeface="Cambria"/>
                <a:sym typeface="Cambria"/>
              </a:rPr>
              <a:t>Under the Guidance of:</a:t>
            </a:r>
            <a:endParaRPr/>
          </a:p>
          <a:p>
            <a:pPr indent="0" lvl="0" marL="0" marR="0" rtl="0" algn="l">
              <a:lnSpc>
                <a:spcPct val="110000"/>
              </a:lnSpc>
              <a:spcBef>
                <a:spcPts val="1200"/>
              </a:spcBef>
              <a:spcAft>
                <a:spcPts val="0"/>
              </a:spcAft>
              <a:buClr>
                <a:schemeClr val="accent1"/>
              </a:buClr>
              <a:buSzPts val="2800"/>
              <a:buFont typeface="Arial"/>
              <a:buNone/>
            </a:pPr>
            <a:r>
              <a:rPr b="1" i="0" lang="en-IN" sz="2800" u="none" cap="none" strike="noStrike">
                <a:solidFill>
                  <a:schemeClr val="lt1"/>
                </a:solidFill>
                <a:latin typeface="Cambria"/>
                <a:ea typeface="Cambria"/>
                <a:cs typeface="Cambria"/>
                <a:sym typeface="Cambria"/>
              </a:rPr>
              <a:t>Dr. H. L. Shashirekha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0"/>
          <p:cNvPicPr preferRelativeResize="0"/>
          <p:nvPr>
            <p:ph idx="1" type="body"/>
          </p:nvPr>
        </p:nvPicPr>
        <p:blipFill rotWithShape="1">
          <a:blip r:embed="rId3">
            <a:alphaModFix/>
          </a:blip>
          <a:srcRect b="0" l="0" r="0" t="0"/>
          <a:stretch/>
        </p:blipFill>
        <p:spPr>
          <a:xfrm>
            <a:off x="1966310" y="1364343"/>
            <a:ext cx="8729280" cy="4722132"/>
          </a:xfrm>
          <a:prstGeom prst="rect">
            <a:avLst/>
          </a:prstGeom>
          <a:noFill/>
          <a:ln>
            <a:noFill/>
          </a:ln>
        </p:spPr>
      </p:pic>
      <p:sp>
        <p:nvSpPr>
          <p:cNvPr id="171" name="Google Shape;171;p10"/>
          <p:cNvSpPr/>
          <p:nvPr/>
        </p:nvSpPr>
        <p:spPr>
          <a:xfrm>
            <a:off x="1117600" y="261035"/>
            <a:ext cx="1008742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C00000"/>
                </a:solidFill>
                <a:latin typeface="Cambria"/>
                <a:ea typeface="Cambria"/>
                <a:cs typeface="Cambria"/>
                <a:sym typeface="Cambria"/>
              </a:rPr>
              <a:t>Dataset Release and Participation in CoLiDravidian 2024 SharedTask</a:t>
            </a:r>
            <a:endParaRPr b="1" sz="2800">
              <a:solidFill>
                <a:srgbClr val="C00000"/>
              </a:solidFill>
              <a:latin typeface="Cambria"/>
              <a:ea typeface="Cambria"/>
              <a:cs typeface="Cambria"/>
              <a:sym typeface="Cambria"/>
            </a:endParaRPr>
          </a:p>
        </p:txBody>
      </p:sp>
      <p:sp>
        <p:nvSpPr>
          <p:cNvPr id="172" name="Google Shape;172;p10"/>
          <p:cNvSpPr/>
          <p:nvPr/>
        </p:nvSpPr>
        <p:spPr>
          <a:xfrm>
            <a:off x="2046514" y="6265706"/>
            <a:ext cx="981165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Times New Roman"/>
                <a:ea typeface="Times New Roman"/>
                <a:cs typeface="Times New Roman"/>
                <a:sym typeface="Times New Roman"/>
              </a:rPr>
              <a:t>Task description on WLLI in code-Mixed Dravidian Languages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1"/>
          <p:cNvPicPr preferRelativeResize="0"/>
          <p:nvPr>
            <p:ph idx="1" type="body"/>
          </p:nvPr>
        </p:nvPicPr>
        <p:blipFill rotWithShape="1">
          <a:blip r:embed="rId3">
            <a:alphaModFix/>
          </a:blip>
          <a:srcRect b="0" l="0" r="0" t="0"/>
          <a:stretch/>
        </p:blipFill>
        <p:spPr>
          <a:xfrm>
            <a:off x="1137558" y="1414686"/>
            <a:ext cx="10894786" cy="4100744"/>
          </a:xfrm>
          <a:prstGeom prst="rect">
            <a:avLst/>
          </a:prstGeom>
          <a:noFill/>
          <a:ln>
            <a:noFill/>
          </a:ln>
        </p:spPr>
      </p:pic>
      <p:sp>
        <p:nvSpPr>
          <p:cNvPr id="178" name="Google Shape;178;p11"/>
          <p:cNvSpPr/>
          <p:nvPr/>
        </p:nvSpPr>
        <p:spPr>
          <a:xfrm>
            <a:off x="1146628" y="159435"/>
            <a:ext cx="1011645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C00000"/>
                </a:solidFill>
                <a:latin typeface="Cambria"/>
                <a:ea typeface="Cambria"/>
                <a:cs typeface="Cambria"/>
                <a:sym typeface="Cambria"/>
              </a:rPr>
              <a:t>Dataset Release and Participation in CoLiDravidian 2024 SharedTask (Cont.)</a:t>
            </a:r>
            <a:endParaRPr b="1" sz="2800">
              <a:solidFill>
                <a:srgbClr val="C00000"/>
              </a:solidFill>
              <a:latin typeface="Cambria"/>
              <a:ea typeface="Cambria"/>
              <a:cs typeface="Cambria"/>
              <a:sym typeface="Cambria"/>
            </a:endParaRPr>
          </a:p>
        </p:txBody>
      </p:sp>
      <p:sp>
        <p:nvSpPr>
          <p:cNvPr id="179" name="Google Shape;179;p11"/>
          <p:cNvSpPr/>
          <p:nvPr/>
        </p:nvSpPr>
        <p:spPr>
          <a:xfrm>
            <a:off x="2951090" y="6089134"/>
            <a:ext cx="75137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Times New Roman"/>
                <a:ea typeface="Times New Roman"/>
                <a:cs typeface="Times New Roman"/>
                <a:sym typeface="Times New Roman"/>
              </a:rPr>
              <a:t>Release of few code-Mixed Malayalam dataset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ph idx="1" type="body"/>
          </p:nvPr>
        </p:nvPicPr>
        <p:blipFill rotWithShape="1">
          <a:blip r:embed="rId3">
            <a:alphaModFix/>
          </a:blip>
          <a:srcRect b="0" l="0" r="0" t="0"/>
          <a:stretch/>
        </p:blipFill>
        <p:spPr>
          <a:xfrm>
            <a:off x="2046514" y="978502"/>
            <a:ext cx="7939315" cy="5338841"/>
          </a:xfrm>
          <a:prstGeom prst="rect">
            <a:avLst/>
          </a:prstGeom>
          <a:noFill/>
          <a:ln>
            <a:noFill/>
          </a:ln>
        </p:spPr>
      </p:pic>
      <p:sp>
        <p:nvSpPr>
          <p:cNvPr id="185" name="Google Shape;185;p12"/>
          <p:cNvSpPr/>
          <p:nvPr/>
        </p:nvSpPr>
        <p:spPr>
          <a:xfrm>
            <a:off x="3713447" y="6317343"/>
            <a:ext cx="59740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Collaboration in CoLI-Dravidian Shared Task@FIRE2024</a:t>
            </a:r>
            <a:endParaRPr/>
          </a:p>
        </p:txBody>
      </p:sp>
      <p:sp>
        <p:nvSpPr>
          <p:cNvPr id="186" name="Google Shape;186;p12"/>
          <p:cNvSpPr/>
          <p:nvPr/>
        </p:nvSpPr>
        <p:spPr>
          <a:xfrm>
            <a:off x="1132114" y="24395"/>
            <a:ext cx="107696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C00000"/>
                </a:solidFill>
                <a:latin typeface="Cambria"/>
                <a:ea typeface="Cambria"/>
                <a:cs typeface="Cambria"/>
                <a:sym typeface="Cambria"/>
              </a:rPr>
              <a:t>Dataset Release and Participation in CoLiDravidian 2024 SharedTask (Cont.)</a:t>
            </a:r>
            <a:endParaRPr b="1" sz="2800">
              <a:solidFill>
                <a:srgbClr val="C0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1137768" y="0"/>
            <a:ext cx="9486690" cy="66765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mbria"/>
              <a:buNone/>
            </a:pPr>
            <a:r>
              <a:rPr lang="en-IN">
                <a:latin typeface="Cambria"/>
                <a:ea typeface="Cambria"/>
                <a:cs typeface="Cambria"/>
                <a:sym typeface="Cambria"/>
              </a:rPr>
              <a:t>METHODOLOGY</a:t>
            </a:r>
            <a:endParaRPr/>
          </a:p>
        </p:txBody>
      </p:sp>
      <p:sp>
        <p:nvSpPr>
          <p:cNvPr id="192" name="Google Shape;192;p13"/>
          <p:cNvSpPr/>
          <p:nvPr/>
        </p:nvSpPr>
        <p:spPr>
          <a:xfrm>
            <a:off x="1335314" y="671691"/>
            <a:ext cx="10087428" cy="572464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Feature extraction </a:t>
            </a:r>
            <a:r>
              <a:rPr lang="en-IN" sz="1800">
                <a:solidFill>
                  <a:schemeClr val="dk1"/>
                </a:solidFill>
                <a:latin typeface="Times New Roman"/>
                <a:ea typeface="Times New Roman"/>
                <a:cs typeface="Times New Roman"/>
                <a:sym typeface="Times New Roman"/>
              </a:rPr>
              <a:t>is a process of transforming a raw text into a more structured format that can be used for further processing by any classifiers.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Two types of feature extraction methods are used</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1. Handcrafted Features</a:t>
            </a:r>
            <a:r>
              <a:rPr lang="en-IN" sz="1800">
                <a:solidFill>
                  <a:schemeClr val="dk1"/>
                </a:solidFill>
                <a:latin typeface="Times New Roman"/>
                <a:ea typeface="Times New Roman"/>
                <a:cs typeface="Times New Roman"/>
                <a:sym typeface="Times New Roman"/>
              </a:rPr>
              <a:t> : For these features used Term Frequency Inverse Document Frequency (TF-IDF)  vectors. Feature is vectorized using TF-IDF vectorizer Character n-grams: (1, 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2. Pre - trained Embeddings</a:t>
            </a:r>
            <a:r>
              <a:rPr lang="en-IN" sz="1800">
                <a:solidFill>
                  <a:schemeClr val="dk1"/>
                </a:solidFill>
                <a:latin typeface="Times New Roman"/>
                <a:ea typeface="Times New Roman"/>
                <a:cs typeface="Times New Roman"/>
                <a:sym typeface="Times New Roman"/>
              </a:rPr>
              <a:t>: Pre-trained word embeddings are pre-computed vector representations of words in a natural language that have been trained on a large amount of text data</a:t>
            </a:r>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fastText</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Steps carried out to obtain pre-trained fastText embeddings are:</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English and Malayalam fastText word vector</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Combining vector values of both English and Malayalam into a single pickle file</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Searching for English word in English fastText and Malayalam in Malayalam fastText embeddings </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Out-of-Vocabulary – Assigning random values for Individual characters in the word except English and Malayalam labels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3. BERT embeddings: </a:t>
            </a:r>
            <a:r>
              <a:rPr lang="en-IN" sz="1800">
                <a:solidFill>
                  <a:schemeClr val="dk1"/>
                </a:solidFill>
                <a:latin typeface="Times New Roman"/>
                <a:ea typeface="Times New Roman"/>
                <a:cs typeface="Times New Roman"/>
                <a:sym typeface="Times New Roman"/>
              </a:rPr>
              <a:t>are contextualized word representations derived from a pre-trained language model.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BERT embeddings capture the context of a wordwithin a sentence, leading to more accurate representation. In this study, multilingual BERT embeddings are used.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1195824" y="0"/>
            <a:ext cx="9486690" cy="47897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ambria"/>
              <a:buNone/>
            </a:pPr>
            <a:r>
              <a:rPr lang="en-IN" sz="2800">
                <a:latin typeface="Cambria"/>
                <a:ea typeface="Cambria"/>
                <a:cs typeface="Cambria"/>
                <a:sym typeface="Cambria"/>
              </a:rPr>
              <a:t>Machine Learning Classifier</a:t>
            </a:r>
            <a:br>
              <a:rPr b="0" lang="en-IN" sz="2800">
                <a:latin typeface="Cambria"/>
                <a:ea typeface="Cambria"/>
                <a:cs typeface="Cambria"/>
                <a:sym typeface="Cambria"/>
              </a:rPr>
            </a:br>
            <a:br>
              <a:rPr lang="en-IN" sz="2800">
                <a:latin typeface="Cambria"/>
                <a:ea typeface="Cambria"/>
                <a:cs typeface="Cambria"/>
                <a:sym typeface="Cambria"/>
              </a:rPr>
            </a:br>
            <a:endParaRPr sz="2800">
              <a:latin typeface="Cambria"/>
              <a:ea typeface="Cambria"/>
              <a:cs typeface="Cambria"/>
              <a:sym typeface="Cambria"/>
            </a:endParaRPr>
          </a:p>
        </p:txBody>
      </p:sp>
      <p:graphicFrame>
        <p:nvGraphicFramePr>
          <p:cNvPr id="198" name="Google Shape;198;p14"/>
          <p:cNvGraphicFramePr/>
          <p:nvPr/>
        </p:nvGraphicFramePr>
        <p:xfrm>
          <a:off x="1456871" y="711203"/>
          <a:ext cx="3000000" cy="3000000"/>
        </p:xfrm>
        <a:graphic>
          <a:graphicData uri="http://schemas.openxmlformats.org/drawingml/2006/table">
            <a:tbl>
              <a:tblPr bandRow="1" firstRow="1">
                <a:noFill/>
                <a:tableStyleId>{9819B141-C44A-4F23-B248-6926DA3A7046}</a:tableStyleId>
              </a:tblPr>
              <a:tblGrid>
                <a:gridCol w="3486450"/>
                <a:gridCol w="3486450"/>
                <a:gridCol w="3486450"/>
              </a:tblGrid>
              <a:tr h="350275">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Models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Hyperparameter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Values</a:t>
                      </a:r>
                      <a:endParaRPr sz="1800" u="none" cap="none" strike="noStrike">
                        <a:latin typeface="Times New Roman"/>
                        <a:ea typeface="Times New Roman"/>
                        <a:cs typeface="Times New Roman"/>
                        <a:sym typeface="Times New Roman"/>
                      </a:endParaRPr>
                    </a:p>
                  </a:txBody>
                  <a:tcPr marT="45725" marB="45725" marR="91450" marL="91450"/>
                </a:tc>
              </a:tr>
              <a:tr h="350275">
                <a:tc rowSpan="2">
                  <a:txBody>
                    <a:bodyPr/>
                    <a:lstStyle/>
                    <a:p>
                      <a:pPr indent="0" lvl="0" marL="0" rtl="0" algn="ctr">
                        <a:spcBef>
                          <a:spcPts val="0"/>
                        </a:spcBef>
                        <a:spcAft>
                          <a:spcPts val="0"/>
                        </a:spcAft>
                        <a:buNone/>
                      </a:pPr>
                      <a:r>
                        <a:rPr b="1" lang="en-IN" sz="1800">
                          <a:solidFill>
                            <a:schemeClr val="dk1"/>
                          </a:solidFill>
                          <a:latin typeface="Times New Roman"/>
                          <a:ea typeface="Times New Roman"/>
                          <a:cs typeface="Times New Roman"/>
                          <a:sym typeface="Times New Roman"/>
                        </a:rPr>
                        <a:t>SVM</a:t>
                      </a:r>
                      <a:endParaRPr b="1"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u="none" cap="none" strike="noStrike">
                          <a:latin typeface="Times New Roman"/>
                          <a:ea typeface="Times New Roman"/>
                          <a:cs typeface="Times New Roman"/>
                          <a:sym typeface="Times New Roman"/>
                        </a:rPr>
                        <a:t>Kernel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Linear / rbf</a:t>
                      </a:r>
                      <a:endParaRPr sz="1800">
                        <a:latin typeface="Times New Roman"/>
                        <a:ea typeface="Times New Roman"/>
                        <a:cs typeface="Times New Roman"/>
                        <a:sym typeface="Times New Roman"/>
                      </a:endParaRPr>
                    </a:p>
                  </a:txBody>
                  <a:tcPr marT="45725" marB="45725" marR="91450" marL="91450"/>
                </a:tc>
              </a:tr>
              <a:tr h="350275">
                <a:tc vMerge="1"/>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C</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kernel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Linear </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MNB</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alpha</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solver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liblinear</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random state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0</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n neighbors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45725" marB="45725" marR="91450" marL="91450"/>
                </a:tc>
              </a:tr>
              <a:tr h="350275">
                <a:tc rowSpan="2">
                  <a:txBody>
                    <a:bodyPr/>
                    <a:lstStyle/>
                    <a:p>
                      <a:pPr indent="0" lvl="0" marL="0" rtl="0" algn="ctr">
                        <a:spcBef>
                          <a:spcPts val="0"/>
                        </a:spcBef>
                        <a:spcAft>
                          <a:spcPts val="0"/>
                        </a:spcAft>
                        <a:buNone/>
                      </a:pPr>
                      <a:r>
                        <a:rPr b="1" lang="en-IN" sz="1800">
                          <a:solidFill>
                            <a:schemeClr val="dk1"/>
                          </a:solidFill>
                          <a:latin typeface="Times New Roman"/>
                          <a:ea typeface="Times New Roman"/>
                          <a:cs typeface="Times New Roman"/>
                          <a:sym typeface="Times New Roman"/>
                        </a:rPr>
                        <a:t>MLP </a:t>
                      </a:r>
                      <a:endParaRPr b="1"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max iter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500</a:t>
                      </a:r>
                      <a:endParaRPr sz="1800">
                        <a:latin typeface="Times New Roman"/>
                        <a:ea typeface="Times New Roman"/>
                        <a:cs typeface="Times New Roman"/>
                        <a:sym typeface="Times New Roman"/>
                      </a:endParaRPr>
                    </a:p>
                  </a:txBody>
                  <a:tcPr marT="45725" marB="45725" marR="91450" marL="91450"/>
                </a:tc>
              </a:tr>
              <a:tr h="350275">
                <a:tc vMerge="1"/>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random state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42</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random state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42</a:t>
                      </a:r>
                      <a:endParaRPr sz="1800">
                        <a:latin typeface="Times New Roman"/>
                        <a:ea typeface="Times New Roman"/>
                        <a:cs typeface="Times New Roman"/>
                        <a:sym typeface="Times New Roman"/>
                      </a:endParaRPr>
                    </a:p>
                  </a:txBody>
                  <a:tcPr marT="45725" marB="45725" marR="91450" marL="91450"/>
                </a:tc>
              </a:tr>
              <a:tr h="350275">
                <a:tc rowSpan="3">
                  <a:txBody>
                    <a:bodyPr/>
                    <a:lstStyle/>
                    <a:p>
                      <a:pPr indent="0" lvl="0" marL="0" rtl="0" algn="ctr">
                        <a:spcBef>
                          <a:spcPts val="0"/>
                        </a:spcBef>
                        <a:spcAft>
                          <a:spcPts val="0"/>
                        </a:spcAft>
                        <a:buNone/>
                      </a:pPr>
                      <a:r>
                        <a:rPr b="1" lang="en-IN" sz="1800">
                          <a:solidFill>
                            <a:schemeClr val="dk1"/>
                          </a:solidFill>
                          <a:latin typeface="Times New Roman"/>
                          <a:ea typeface="Times New Roman"/>
                          <a:cs typeface="Times New Roman"/>
                          <a:sym typeface="Times New Roman"/>
                        </a:rPr>
                        <a:t>CatBoost</a:t>
                      </a:r>
                      <a:endParaRPr b="1"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iterations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1000</a:t>
                      </a:r>
                      <a:endParaRPr sz="1800">
                        <a:latin typeface="Times New Roman"/>
                        <a:ea typeface="Times New Roman"/>
                        <a:cs typeface="Times New Roman"/>
                        <a:sym typeface="Times New Roman"/>
                      </a:endParaRPr>
                    </a:p>
                  </a:txBody>
                  <a:tcPr marT="45725" marB="45725" marR="91450" marL="91450"/>
                </a:tc>
              </a:tr>
              <a:tr h="350275">
                <a:tc vMerge="1"/>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learning rate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0.1</a:t>
                      </a:r>
                      <a:endParaRPr sz="1800">
                        <a:latin typeface="Times New Roman"/>
                        <a:ea typeface="Times New Roman"/>
                        <a:cs typeface="Times New Roman"/>
                        <a:sym typeface="Times New Roman"/>
                      </a:endParaRPr>
                    </a:p>
                  </a:txBody>
                  <a:tcPr marT="45725" marB="45725" marR="91450" marL="91450"/>
                </a:tc>
              </a:tr>
              <a:tr h="350275">
                <a:tc vMerge="1"/>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loss function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MultiClass</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 </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objective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multi:softmax</a:t>
                      </a:r>
                      <a:endParaRPr sz="1800">
                        <a:latin typeface="Times New Roman"/>
                        <a:ea typeface="Times New Roman"/>
                        <a:cs typeface="Times New Roman"/>
                        <a:sym typeface="Times New Roman"/>
                      </a:endParaRPr>
                    </a:p>
                  </a:txBody>
                  <a:tcPr marT="45725" marB="45725" marR="91450" marL="91450"/>
                </a:tc>
              </a:tr>
              <a:tr h="3502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n estimators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1268395" y="208620"/>
            <a:ext cx="9486690" cy="7638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Cambria"/>
              <a:buNone/>
            </a:pPr>
            <a:r>
              <a:rPr lang="en-IN" sz="2400">
                <a:latin typeface="Cambria"/>
                <a:ea typeface="Cambria"/>
                <a:cs typeface="Cambria"/>
                <a:sym typeface="Cambria"/>
              </a:rPr>
              <a:t>CRF Model</a:t>
            </a:r>
            <a:endParaRPr/>
          </a:p>
        </p:txBody>
      </p:sp>
      <p:graphicFrame>
        <p:nvGraphicFramePr>
          <p:cNvPr id="204" name="Google Shape;204;p15"/>
          <p:cNvGraphicFramePr/>
          <p:nvPr/>
        </p:nvGraphicFramePr>
        <p:xfrm>
          <a:off x="4417785" y="269195"/>
          <a:ext cx="3000000" cy="3000000"/>
        </p:xfrm>
        <a:graphic>
          <a:graphicData uri="http://schemas.openxmlformats.org/drawingml/2006/table">
            <a:tbl>
              <a:tblPr bandRow="1" firstRow="1">
                <a:noFill/>
                <a:tableStyleId>{9819B141-C44A-4F23-B248-6926DA3A7046}</a:tableStyleId>
              </a:tblPr>
              <a:tblGrid>
                <a:gridCol w="3669400"/>
                <a:gridCol w="3669400"/>
              </a:tblGrid>
              <a:tr h="225200">
                <a:tc gridSpan="2">
                  <a:txBody>
                    <a:bodyPr/>
                    <a:lstStyle/>
                    <a:p>
                      <a:pPr indent="0" lvl="0" marL="0" marR="0" rtl="0" algn="ctr">
                        <a:spcBef>
                          <a:spcPts val="0"/>
                        </a:spcBef>
                        <a:spcAft>
                          <a:spcPts val="0"/>
                        </a:spcAft>
                        <a:buNone/>
                      </a:pPr>
                      <a:r>
                        <a:rPr b="0" lang="en-IN" sz="1800"/>
                        <a:t>Features</a:t>
                      </a:r>
                      <a:endParaRPr b="0" sz="1800"/>
                    </a:p>
                  </a:txBody>
                  <a:tcPr marT="45725" marB="45725" marR="91450" marL="91450"/>
                </a:tc>
                <a:tc hMerge="1"/>
              </a:tr>
              <a:tr h="225200">
                <a:tc>
                  <a:txBody>
                    <a:bodyPr/>
                    <a:lstStyle/>
                    <a:p>
                      <a:pPr indent="0" lvl="0" marL="0" marR="0" rtl="0" algn="l">
                        <a:spcBef>
                          <a:spcPts val="0"/>
                        </a:spcBef>
                        <a:spcAft>
                          <a:spcPts val="0"/>
                        </a:spcAft>
                        <a:buNone/>
                      </a:pPr>
                      <a:r>
                        <a:rPr lang="en-IN" sz="1800"/>
                        <a:t>A word</a:t>
                      </a:r>
                      <a:endParaRPr/>
                    </a:p>
                  </a:txBody>
                  <a:tcPr marT="45725" marB="45725" marR="91450" marL="91450" anchor="ctr"/>
                </a:tc>
                <a:tc>
                  <a:txBody>
                    <a:bodyPr/>
                    <a:lstStyle/>
                    <a:p>
                      <a:pPr indent="0" lvl="0" marL="0" marR="0" rtl="0" algn="ctr">
                        <a:spcBef>
                          <a:spcPts val="0"/>
                        </a:spcBef>
                        <a:spcAft>
                          <a:spcPts val="0"/>
                        </a:spcAft>
                        <a:buNone/>
                      </a:pPr>
                      <a:r>
                        <a:rPr lang="en-IN" sz="1800"/>
                        <a:t>Previous word-2</a:t>
                      </a:r>
                      <a:endParaRPr/>
                    </a:p>
                  </a:txBody>
                  <a:tcPr marT="45725" marB="45725" marR="91450" marL="91450" anchor="ctr"/>
                </a:tc>
              </a:tr>
              <a:tr h="225200">
                <a:tc>
                  <a:txBody>
                    <a:bodyPr/>
                    <a:lstStyle/>
                    <a:p>
                      <a:pPr indent="0" lvl="0" marL="0" marR="0" rtl="0" algn="l">
                        <a:spcBef>
                          <a:spcPts val="0"/>
                        </a:spcBef>
                        <a:spcAft>
                          <a:spcPts val="0"/>
                        </a:spcAft>
                        <a:buNone/>
                      </a:pPr>
                      <a:r>
                        <a:rPr lang="en-IN" sz="1800"/>
                        <a:t>Length of word</a:t>
                      </a:r>
                      <a:endParaRPr/>
                    </a:p>
                  </a:txBody>
                  <a:tcPr marT="45725" marB="45725" marR="91450" marL="91450" anchor="ctr"/>
                </a:tc>
                <a:tc>
                  <a:txBody>
                    <a:bodyPr/>
                    <a:lstStyle/>
                    <a:p>
                      <a:pPr indent="0" lvl="0" marL="0" marR="0" rtl="0" algn="ctr">
                        <a:spcBef>
                          <a:spcPts val="0"/>
                        </a:spcBef>
                        <a:spcAft>
                          <a:spcPts val="0"/>
                        </a:spcAft>
                        <a:buNone/>
                      </a:pPr>
                      <a:r>
                        <a:rPr lang="en-IN" sz="1800"/>
                        <a:t>Previous word-3</a:t>
                      </a:r>
                      <a:endParaRPr/>
                    </a:p>
                  </a:txBody>
                  <a:tcPr marT="45725" marB="45725" marR="91450" marL="91450" anchor="ctr"/>
                </a:tc>
              </a:tr>
              <a:tr h="388700">
                <a:tc>
                  <a:txBody>
                    <a:bodyPr/>
                    <a:lstStyle/>
                    <a:p>
                      <a:pPr indent="0" lvl="0" marL="0" marR="0" rtl="0" algn="l">
                        <a:spcBef>
                          <a:spcPts val="0"/>
                        </a:spcBef>
                        <a:spcAft>
                          <a:spcPts val="0"/>
                        </a:spcAft>
                        <a:buNone/>
                      </a:pPr>
                      <a:r>
                        <a:rPr lang="en-IN" sz="1800"/>
                        <a:t>Is the word at the beginning of the sentence</a:t>
                      </a:r>
                      <a:endParaRPr/>
                    </a:p>
                  </a:txBody>
                  <a:tcPr marT="45725" marB="45725" marR="91450" marL="91450" anchor="ctr"/>
                </a:tc>
                <a:tc>
                  <a:txBody>
                    <a:bodyPr/>
                    <a:lstStyle/>
                    <a:p>
                      <a:pPr indent="0" lvl="0" marL="0" marR="0" rtl="0" algn="ctr">
                        <a:spcBef>
                          <a:spcPts val="0"/>
                        </a:spcBef>
                        <a:spcAft>
                          <a:spcPts val="0"/>
                        </a:spcAft>
                        <a:buNone/>
                      </a:pPr>
                      <a:r>
                        <a:rPr lang="en-IN" sz="1800"/>
                        <a:t>Previous word-4</a:t>
                      </a:r>
                      <a:endParaRPr/>
                    </a:p>
                  </a:txBody>
                  <a:tcPr marT="45725" marB="45725" marR="91450" marL="91450" anchor="ctr"/>
                </a:tc>
              </a:tr>
              <a:tr h="388700">
                <a:tc>
                  <a:txBody>
                    <a:bodyPr/>
                    <a:lstStyle/>
                    <a:p>
                      <a:pPr indent="0" lvl="0" marL="0" marR="0" rtl="0" algn="l">
                        <a:spcBef>
                          <a:spcPts val="0"/>
                        </a:spcBef>
                        <a:spcAft>
                          <a:spcPts val="0"/>
                        </a:spcAft>
                        <a:buNone/>
                      </a:pPr>
                      <a:r>
                        <a:rPr lang="en-IN" sz="1800"/>
                        <a:t>Is the word at the end of the sentence</a:t>
                      </a:r>
                      <a:endParaRPr/>
                    </a:p>
                  </a:txBody>
                  <a:tcPr marT="45725" marB="45725" marR="91450" marL="91450" anchor="ctr"/>
                </a:tc>
                <a:tc>
                  <a:txBody>
                    <a:bodyPr/>
                    <a:lstStyle/>
                    <a:p>
                      <a:pPr indent="0" lvl="0" marL="0" marR="0" rtl="0" algn="ctr">
                        <a:spcBef>
                          <a:spcPts val="0"/>
                        </a:spcBef>
                        <a:spcAft>
                          <a:spcPts val="0"/>
                        </a:spcAft>
                        <a:buNone/>
                      </a:pPr>
                      <a:r>
                        <a:rPr lang="en-IN" sz="1800"/>
                        <a:t>Next word+2</a:t>
                      </a:r>
                      <a:endParaRPr/>
                    </a:p>
                  </a:txBody>
                  <a:tcPr marT="45725" marB="45725" marR="91450" marL="91450" anchor="ctr"/>
                </a:tc>
              </a:tr>
              <a:tr h="225200">
                <a:tc>
                  <a:txBody>
                    <a:bodyPr/>
                    <a:lstStyle/>
                    <a:p>
                      <a:pPr indent="0" lvl="0" marL="0" marR="0" rtl="0" algn="l">
                        <a:spcBef>
                          <a:spcPts val="0"/>
                        </a:spcBef>
                        <a:spcAft>
                          <a:spcPts val="0"/>
                        </a:spcAft>
                        <a:buNone/>
                      </a:pPr>
                      <a:r>
                        <a:rPr lang="en-IN" sz="1800"/>
                        <a:t>Is current word digit</a:t>
                      </a:r>
                      <a:endParaRPr/>
                    </a:p>
                  </a:txBody>
                  <a:tcPr marT="45725" marB="45725" marR="91450" marL="91450" anchor="ctr"/>
                </a:tc>
                <a:tc>
                  <a:txBody>
                    <a:bodyPr/>
                    <a:lstStyle/>
                    <a:p>
                      <a:pPr indent="0" lvl="0" marL="0" marR="0" rtl="0" algn="ctr">
                        <a:spcBef>
                          <a:spcPts val="0"/>
                        </a:spcBef>
                        <a:spcAft>
                          <a:spcPts val="0"/>
                        </a:spcAft>
                        <a:buNone/>
                      </a:pPr>
                      <a:r>
                        <a:rPr lang="en-IN" sz="1800"/>
                        <a:t>Next word+3</a:t>
                      </a:r>
                      <a:endParaRPr/>
                    </a:p>
                  </a:txBody>
                  <a:tcPr marT="45725" marB="45725" marR="91450" marL="91450" anchor="ctr"/>
                </a:tc>
              </a:tr>
              <a:tr h="225200">
                <a:tc>
                  <a:txBody>
                    <a:bodyPr/>
                    <a:lstStyle/>
                    <a:p>
                      <a:pPr indent="0" lvl="0" marL="0" marR="0" rtl="0" algn="l">
                        <a:spcBef>
                          <a:spcPts val="0"/>
                        </a:spcBef>
                        <a:spcAft>
                          <a:spcPts val="0"/>
                        </a:spcAft>
                        <a:buNone/>
                      </a:pPr>
                      <a:r>
                        <a:rPr lang="en-IN" sz="1800"/>
                        <a:t>Is current word punctuation</a:t>
                      </a:r>
                      <a:endParaRPr/>
                    </a:p>
                  </a:txBody>
                  <a:tcPr marT="45725" marB="45725" marR="91450" marL="91450" anchor="ctr"/>
                </a:tc>
                <a:tc>
                  <a:txBody>
                    <a:bodyPr/>
                    <a:lstStyle/>
                    <a:p>
                      <a:pPr indent="0" lvl="0" marL="0" marR="0" rtl="0" algn="ctr">
                        <a:spcBef>
                          <a:spcPts val="0"/>
                        </a:spcBef>
                        <a:spcAft>
                          <a:spcPts val="0"/>
                        </a:spcAft>
                        <a:buNone/>
                      </a:pPr>
                      <a:r>
                        <a:rPr lang="en-IN" sz="1800"/>
                        <a:t>Next word+4</a:t>
                      </a:r>
                      <a:endParaRPr/>
                    </a:p>
                  </a:txBody>
                  <a:tcPr marT="45725" marB="45725" marR="91450" marL="91450" anchor="ctr"/>
                </a:tc>
              </a:tr>
            </a:tbl>
          </a:graphicData>
        </a:graphic>
      </p:graphicFrame>
      <p:sp>
        <p:nvSpPr>
          <p:cNvPr id="205" name="Google Shape;205;p15"/>
          <p:cNvSpPr txBox="1"/>
          <p:nvPr/>
        </p:nvSpPr>
        <p:spPr>
          <a:xfrm>
            <a:off x="1145023" y="3378155"/>
            <a:ext cx="9486690" cy="7638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Cambria"/>
              <a:buNone/>
            </a:pPr>
            <a:r>
              <a:rPr b="1" lang="en-IN" sz="2400">
                <a:solidFill>
                  <a:schemeClr val="dk1"/>
                </a:solidFill>
                <a:latin typeface="Cambria"/>
                <a:ea typeface="Cambria"/>
                <a:cs typeface="Cambria"/>
                <a:sym typeface="Cambria"/>
              </a:rPr>
              <a:t>Sequence to Sequence Model</a:t>
            </a:r>
            <a:endParaRPr b="1" sz="2400">
              <a:solidFill>
                <a:schemeClr val="dk1"/>
              </a:solidFill>
              <a:latin typeface="Cambria"/>
              <a:ea typeface="Cambria"/>
              <a:cs typeface="Cambria"/>
              <a:sym typeface="Cambria"/>
            </a:endParaRPr>
          </a:p>
        </p:txBody>
      </p:sp>
      <p:pic>
        <p:nvPicPr>
          <p:cNvPr id="206" name="Google Shape;206;p15"/>
          <p:cNvPicPr preferRelativeResize="0"/>
          <p:nvPr/>
        </p:nvPicPr>
        <p:blipFill rotWithShape="1">
          <a:blip r:embed="rId3">
            <a:alphaModFix/>
          </a:blip>
          <a:srcRect b="0" l="0" r="0" t="0"/>
          <a:stretch/>
        </p:blipFill>
        <p:spPr>
          <a:xfrm>
            <a:off x="4397829" y="3861674"/>
            <a:ext cx="7329713"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1377253" y="208620"/>
            <a:ext cx="2323890" cy="57515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Cambria"/>
              <a:buNone/>
            </a:pPr>
            <a:r>
              <a:rPr lang="en-IN" sz="2400">
                <a:latin typeface="Cambria"/>
                <a:ea typeface="Cambria"/>
                <a:cs typeface="Cambria"/>
                <a:sym typeface="Cambria"/>
              </a:rPr>
              <a:t>BiLSTM</a:t>
            </a:r>
            <a:endParaRPr sz="2400">
              <a:latin typeface="Cambria"/>
              <a:ea typeface="Cambria"/>
              <a:cs typeface="Cambria"/>
              <a:sym typeface="Cambria"/>
            </a:endParaRPr>
          </a:p>
        </p:txBody>
      </p:sp>
      <p:sp>
        <p:nvSpPr>
          <p:cNvPr id="212" name="Google Shape;212;p16"/>
          <p:cNvSpPr txBox="1"/>
          <p:nvPr/>
        </p:nvSpPr>
        <p:spPr>
          <a:xfrm>
            <a:off x="1377253" y="3742848"/>
            <a:ext cx="9486690" cy="53160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Cambria"/>
              <a:buNone/>
            </a:pPr>
            <a:r>
              <a:rPr b="1" lang="en-IN" sz="2400">
                <a:solidFill>
                  <a:schemeClr val="dk1"/>
                </a:solidFill>
                <a:latin typeface="Cambria"/>
                <a:ea typeface="Cambria"/>
                <a:cs typeface="Cambria"/>
                <a:sym typeface="Cambria"/>
              </a:rPr>
              <a:t>Transformer Neural Network – Customized LI</a:t>
            </a:r>
            <a:endParaRPr b="1" sz="2400">
              <a:solidFill>
                <a:schemeClr val="dk1"/>
              </a:solidFill>
              <a:latin typeface="Cambria"/>
              <a:ea typeface="Cambria"/>
              <a:cs typeface="Cambria"/>
              <a:sym typeface="Cambria"/>
            </a:endParaRPr>
          </a:p>
        </p:txBody>
      </p:sp>
      <p:pic>
        <p:nvPicPr>
          <p:cNvPr id="213" name="Google Shape;213;p16"/>
          <p:cNvPicPr preferRelativeResize="0"/>
          <p:nvPr/>
        </p:nvPicPr>
        <p:blipFill rotWithShape="1">
          <a:blip r:embed="rId3">
            <a:alphaModFix/>
          </a:blip>
          <a:srcRect b="0" l="0" r="0" t="0"/>
          <a:stretch/>
        </p:blipFill>
        <p:spPr>
          <a:xfrm>
            <a:off x="3484165" y="4274457"/>
            <a:ext cx="8403772" cy="2460172"/>
          </a:xfrm>
          <a:prstGeom prst="rect">
            <a:avLst/>
          </a:prstGeom>
          <a:noFill/>
          <a:ln>
            <a:noFill/>
          </a:ln>
        </p:spPr>
      </p:pic>
      <p:graphicFrame>
        <p:nvGraphicFramePr>
          <p:cNvPr id="214" name="Google Shape;214;p16"/>
          <p:cNvGraphicFramePr/>
          <p:nvPr/>
        </p:nvGraphicFramePr>
        <p:xfrm>
          <a:off x="3875314" y="139094"/>
          <a:ext cx="3000000" cy="3000000"/>
        </p:xfrm>
        <a:graphic>
          <a:graphicData uri="http://schemas.openxmlformats.org/drawingml/2006/table">
            <a:tbl>
              <a:tblPr bandRow="1" firstRow="1">
                <a:noFill/>
                <a:tableStyleId>{940DDA8B-9EBF-47AF-924F-9B985484E530}</a:tableStyleId>
              </a:tblPr>
              <a:tblGrid>
                <a:gridCol w="4064000"/>
                <a:gridCol w="4064000"/>
              </a:tblGrid>
              <a:tr h="370850">
                <a:tc>
                  <a:txBody>
                    <a:bodyPr/>
                    <a:lstStyle/>
                    <a:p>
                      <a:pPr indent="0" lvl="0" marL="0" marR="0" rtl="0" algn="ctr">
                        <a:spcBef>
                          <a:spcPts val="0"/>
                        </a:spcBef>
                        <a:spcAft>
                          <a:spcPts val="0"/>
                        </a:spcAft>
                        <a:buNone/>
                      </a:pPr>
                      <a:r>
                        <a:rPr lang="en-IN" sz="1600"/>
                        <a:t>Hyperparameter</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600"/>
                        <a:t>Value</a:t>
                      </a:r>
                      <a:endParaRPr b="1"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max</a:t>
                      </a:r>
                      <a:r>
                        <a:rPr lang="en-IN" sz="1600"/>
                        <a:t>_</a:t>
                      </a:r>
                      <a:r>
                        <a:rPr lang="en-IN" sz="1600"/>
                        <a:t>words</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15,000</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max</a:t>
                      </a:r>
                      <a:r>
                        <a:rPr lang="en-IN" sz="1600"/>
                        <a:t>_</a:t>
                      </a:r>
                      <a:r>
                        <a:rPr lang="en-IN" sz="1600"/>
                        <a:t>len</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100</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embedding_dim</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100</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lstm_units</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128</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dropout_rate</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0.3</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batch_size</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8</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epochs</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50</a:t>
                      </a:r>
                      <a:endParaRPr sz="1600">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l">
                        <a:spcBef>
                          <a:spcPts val="0"/>
                        </a:spcBef>
                        <a:spcAft>
                          <a:spcPts val="0"/>
                        </a:spcAft>
                        <a:buNone/>
                      </a:pPr>
                      <a:r>
                        <a:rPr lang="en-IN" sz="1600"/>
                        <a:t>patience</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600"/>
                        <a:t>2</a:t>
                      </a:r>
                      <a:endParaRPr sz="1600">
                        <a:latin typeface="Times New Roman"/>
                        <a:ea typeface="Times New Roman"/>
                        <a:cs typeface="Times New Roman"/>
                        <a:sym typeface="Times New Roman"/>
                      </a:endParaRPr>
                    </a:p>
                  </a:txBody>
                  <a:tcPr marT="45725" marB="45725" marR="91450" marL="914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1224853" y="121534"/>
            <a:ext cx="9486690" cy="53160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Cambria"/>
              <a:buNone/>
            </a:pPr>
            <a:r>
              <a:rPr lang="en-IN" sz="2400">
                <a:latin typeface="Cambria"/>
                <a:ea typeface="Cambria"/>
                <a:cs typeface="Cambria"/>
                <a:sym typeface="Cambria"/>
              </a:rPr>
              <a:t>Hybrid Model (mBERT+CNN/LSTM , Muril+CNN/LSTM)</a:t>
            </a:r>
            <a:endParaRPr sz="2400">
              <a:latin typeface="Cambria"/>
              <a:ea typeface="Cambria"/>
              <a:cs typeface="Cambria"/>
              <a:sym typeface="Cambria"/>
            </a:endParaRPr>
          </a:p>
        </p:txBody>
      </p:sp>
      <p:pic>
        <p:nvPicPr>
          <p:cNvPr id="220" name="Google Shape;220;p17"/>
          <p:cNvPicPr preferRelativeResize="0"/>
          <p:nvPr/>
        </p:nvPicPr>
        <p:blipFill rotWithShape="1">
          <a:blip r:embed="rId3">
            <a:alphaModFix/>
          </a:blip>
          <a:srcRect b="0" l="0" r="0" t="0"/>
          <a:stretch/>
        </p:blipFill>
        <p:spPr>
          <a:xfrm>
            <a:off x="3802970" y="724127"/>
            <a:ext cx="5036230" cy="2802869"/>
          </a:xfrm>
          <a:prstGeom prst="rect">
            <a:avLst/>
          </a:prstGeom>
          <a:noFill/>
          <a:ln>
            <a:noFill/>
          </a:ln>
        </p:spPr>
      </p:pic>
      <p:sp>
        <p:nvSpPr>
          <p:cNvPr id="221" name="Google Shape;221;p17"/>
          <p:cNvSpPr txBox="1"/>
          <p:nvPr/>
        </p:nvSpPr>
        <p:spPr>
          <a:xfrm>
            <a:off x="1377253" y="3815419"/>
            <a:ext cx="9486690" cy="531609"/>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0"/>
              </a:spcBef>
              <a:spcAft>
                <a:spcPts val="0"/>
              </a:spcAft>
              <a:buClr>
                <a:schemeClr val="dk1"/>
              </a:buClr>
              <a:buSzPct val="100000"/>
              <a:buFont typeface="Cambria"/>
              <a:buNone/>
            </a:pPr>
            <a:r>
              <a:rPr b="1" lang="en-IN" sz="2400">
                <a:solidFill>
                  <a:schemeClr val="dk1"/>
                </a:solidFill>
                <a:latin typeface="Cambria"/>
                <a:ea typeface="Cambria"/>
                <a:cs typeface="Cambria"/>
                <a:sym typeface="Cambria"/>
              </a:rPr>
              <a:t>Transformer model using Pretrained BERT variants (mBERT, MuRiL)</a:t>
            </a:r>
            <a:endParaRPr b="1" sz="2400">
              <a:solidFill>
                <a:schemeClr val="dk1"/>
              </a:solidFill>
              <a:latin typeface="Cambria"/>
              <a:ea typeface="Cambria"/>
              <a:cs typeface="Cambria"/>
              <a:sym typeface="Cambria"/>
            </a:endParaRPr>
          </a:p>
        </p:txBody>
      </p:sp>
      <p:pic>
        <p:nvPicPr>
          <p:cNvPr id="222" name="Google Shape;222;p17"/>
          <p:cNvPicPr preferRelativeResize="0"/>
          <p:nvPr/>
        </p:nvPicPr>
        <p:blipFill rotWithShape="1">
          <a:blip r:embed="rId4">
            <a:alphaModFix/>
          </a:blip>
          <a:srcRect b="0" l="0" r="0" t="0"/>
          <a:stretch/>
        </p:blipFill>
        <p:spPr>
          <a:xfrm>
            <a:off x="1683246" y="4347028"/>
            <a:ext cx="8874704" cy="23313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1587710" y="455362"/>
            <a:ext cx="9486690" cy="9089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Experiments and Results</a:t>
            </a:r>
            <a:endParaRPr>
              <a:latin typeface="Cambria"/>
              <a:ea typeface="Cambria"/>
              <a:cs typeface="Cambria"/>
              <a:sym typeface="Cambria"/>
            </a:endParaRPr>
          </a:p>
        </p:txBody>
      </p:sp>
      <p:graphicFrame>
        <p:nvGraphicFramePr>
          <p:cNvPr id="228" name="Google Shape;228;p18"/>
          <p:cNvGraphicFramePr/>
          <p:nvPr/>
        </p:nvGraphicFramePr>
        <p:xfrm>
          <a:off x="4073682" y="2160589"/>
          <a:ext cx="3000000" cy="3000000"/>
        </p:xfrm>
        <a:graphic>
          <a:graphicData uri="http://schemas.openxmlformats.org/drawingml/2006/table">
            <a:tbl>
              <a:tblPr bandRow="1" firstRow="1">
                <a:noFill/>
                <a:tableStyleId>{9819B141-C44A-4F23-B248-6926DA3A7046}</a:tableStyleId>
              </a:tblPr>
              <a:tblGrid>
                <a:gridCol w="2433550"/>
                <a:gridCol w="2433550"/>
              </a:tblGrid>
              <a:tr h="643725">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Label</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Total No.  Of Samples</a:t>
                      </a:r>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MALAYALAM</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21,508</a:t>
                      </a:r>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ENGLISH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10,398</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SYM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5,255</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OTHER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3,898</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NAME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3,349</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MIXED</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1,525</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NUMBER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1,073</a:t>
                      </a:r>
                      <a:endParaRPr sz="1800">
                        <a:latin typeface="Times New Roman"/>
                        <a:ea typeface="Times New Roman"/>
                        <a:cs typeface="Times New Roman"/>
                        <a:sym typeface="Times New Roman"/>
                      </a:endParaRPr>
                    </a:p>
                  </a:txBody>
                  <a:tcPr marT="45725" marB="45725" marR="91450" marL="91450"/>
                </a:tc>
              </a:tr>
              <a:tr h="36792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PLACE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Times New Roman"/>
                        <a:buNone/>
                      </a:pPr>
                      <a:r>
                        <a:rPr lang="en-IN" sz="1800">
                          <a:latin typeface="Times New Roman"/>
                          <a:ea typeface="Times New Roman"/>
                          <a:cs typeface="Times New Roman"/>
                          <a:sym typeface="Times New Roman"/>
                        </a:rPr>
                        <a:t>242</a:t>
                      </a:r>
                      <a:endParaRPr/>
                    </a:p>
                  </a:txBody>
                  <a:tcPr marT="45725" marB="45725" marR="91450" marL="91450"/>
                </a:tc>
              </a:tr>
            </a:tbl>
          </a:graphicData>
        </a:graphic>
      </p:graphicFrame>
      <p:sp>
        <p:nvSpPr>
          <p:cNvPr id="229" name="Google Shape;229;p18"/>
          <p:cNvSpPr txBox="1"/>
          <p:nvPr/>
        </p:nvSpPr>
        <p:spPr>
          <a:xfrm>
            <a:off x="1407886" y="1452824"/>
            <a:ext cx="29851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mbria"/>
                <a:ea typeface="Cambria"/>
                <a:cs typeface="Cambria"/>
                <a:sym typeface="Cambria"/>
              </a:rPr>
              <a:t>Dataset Description</a:t>
            </a:r>
            <a:endParaRPr b="1" sz="2400">
              <a:solidFill>
                <a:schemeClr val="dk1"/>
              </a:solidFill>
              <a:latin typeface="Cambria"/>
              <a:ea typeface="Cambria"/>
              <a:cs typeface="Cambria"/>
              <a:sym typeface="Cambria"/>
            </a:endParaRPr>
          </a:p>
        </p:txBody>
      </p:sp>
      <p:sp>
        <p:nvSpPr>
          <p:cNvPr id="230" name="Google Shape;230;p18"/>
          <p:cNvSpPr txBox="1"/>
          <p:nvPr/>
        </p:nvSpPr>
        <p:spPr>
          <a:xfrm>
            <a:off x="3410858" y="5987926"/>
            <a:ext cx="61066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Table: Statistics of the Malayalam code-mixed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p19"/>
          <p:cNvGraphicFramePr/>
          <p:nvPr/>
        </p:nvGraphicFramePr>
        <p:xfrm>
          <a:off x="1640110" y="520475"/>
          <a:ext cx="3000000" cy="3000000"/>
        </p:xfrm>
        <a:graphic>
          <a:graphicData uri="http://schemas.openxmlformats.org/drawingml/2006/table">
            <a:tbl>
              <a:tblPr bandRow="1" firstRow="1">
                <a:noFill/>
                <a:tableStyleId>{9819B141-C44A-4F23-B248-6926DA3A7046}</a:tableStyleId>
              </a:tblPr>
              <a:tblGrid>
                <a:gridCol w="1623175"/>
                <a:gridCol w="1623175"/>
                <a:gridCol w="1623175"/>
                <a:gridCol w="1623175"/>
                <a:gridCol w="1623175"/>
                <a:gridCol w="1623175"/>
              </a:tblGrid>
              <a:tr h="364025">
                <a:tc gridSpan="6">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LANGUAGES</a:t>
                      </a:r>
                      <a:endParaRPr/>
                    </a:p>
                  </a:txBody>
                  <a:tcPr marT="45725" marB="45725" marR="91450" marL="91450"/>
                </a:tc>
                <a:tc hMerge="1"/>
                <a:tc hMerge="1"/>
                <a:tc hMerge="1"/>
                <a:tc hMerge="1"/>
                <a:tc hMerge="1"/>
              </a:tr>
              <a:tr h="364025">
                <a:tc gridSpan="2">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hMerge="1"/>
                <a:tc gridSpan="2">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b="1" sz="1800">
                        <a:latin typeface="Times New Roman"/>
                        <a:ea typeface="Times New Roman"/>
                        <a:cs typeface="Times New Roman"/>
                        <a:sym typeface="Times New Roman"/>
                      </a:endParaRPr>
                    </a:p>
                  </a:txBody>
                  <a:tcPr marT="45725" marB="45725" marR="91450" marL="91450" anchor="ctr"/>
                </a:tc>
                <a:tc hMerge="1"/>
                <a:tc gridSpan="2">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hMerge="1"/>
              </a:tr>
              <a:tr h="8876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Label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 No. of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samples</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Label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 No. of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samples</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Label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 No. of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samples</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18,777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tm</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8,064</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12,900</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sym</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4,064</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3,259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English</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8,222</a:t>
                      </a:r>
                      <a:endParaRPr/>
                    </a:p>
                  </a:txBody>
                  <a:tcPr marT="45725" marB="45725" marR="91450" marL="91450" anchor="ctr"/>
                </a:tc>
              </a:tr>
              <a:tr h="36402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4,260</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tmen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1,399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sym</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4,665</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other</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2,626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sym</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1,394</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3,223</a:t>
                      </a:r>
                      <a:endParaRPr/>
                    </a:p>
                  </a:txBody>
                  <a:tcPr marT="45725" marB="45725" marR="91450" marL="91450" anchor="ctr"/>
                </a:tc>
              </a:tr>
              <a:tr h="36402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name</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1,381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name</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1,309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Name</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1,636</a:t>
                      </a:r>
                      <a:endParaRPr/>
                    </a:p>
                  </a:txBody>
                  <a:tcPr marT="45725" marB="45725" marR="91450" marL="91450" anchor="ctr"/>
                </a:tc>
              </a:tr>
              <a:tr h="36402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mixed</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1,257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Other</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77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Other</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723</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location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134</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Location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Mixed</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600</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Location</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560</a:t>
                      </a:r>
                      <a:endParaRPr/>
                    </a:p>
                  </a:txBody>
                  <a:tcPr marT="45725" marB="45725" marR="91450" marL="91450" anchor="ctr"/>
                </a:tc>
              </a:tr>
              <a:tr h="47797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32,499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15,513</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Total</a:t>
                      </a:r>
                      <a:endParaRPr/>
                    </a:p>
                  </a:txBody>
                  <a:tcPr marT="45725" marB="45725" marR="91450" marL="91450" anchor="ctr"/>
                </a:tc>
                <a:tc>
                  <a:txBody>
                    <a:bodyPr/>
                    <a:lstStyle/>
                    <a:p>
                      <a:pPr indent="0" lvl="0" marL="0" marR="0" rtl="0" algn="r">
                        <a:spcBef>
                          <a:spcPts val="0"/>
                        </a:spcBef>
                        <a:spcAft>
                          <a:spcPts val="0"/>
                        </a:spcAft>
                        <a:buNone/>
                      </a:pPr>
                      <a:r>
                        <a:rPr lang="en-IN" sz="1800">
                          <a:latin typeface="Times New Roman"/>
                          <a:ea typeface="Times New Roman"/>
                          <a:cs typeface="Times New Roman"/>
                          <a:sym typeface="Times New Roman"/>
                        </a:rPr>
                        <a:t>32,529</a:t>
                      </a:r>
                      <a:endParaRPr/>
                    </a:p>
                  </a:txBody>
                  <a:tcPr marT="45725" marB="45725" marR="91450" marL="91450" anchor="ctr"/>
                </a:tc>
              </a:tr>
            </a:tbl>
          </a:graphicData>
        </a:graphic>
      </p:graphicFrame>
      <p:sp>
        <p:nvSpPr>
          <p:cNvPr id="236" name="Google Shape;236;p19"/>
          <p:cNvSpPr/>
          <p:nvPr/>
        </p:nvSpPr>
        <p:spPr>
          <a:xfrm>
            <a:off x="3304998" y="6343525"/>
            <a:ext cx="6935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Statistics of the code-mixed Kannada, Tamil, and Tulu Dataset</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Table of Contents</a:t>
            </a:r>
            <a:endParaRPr>
              <a:latin typeface="Cambria"/>
              <a:ea typeface="Cambria"/>
              <a:cs typeface="Cambria"/>
              <a:sym typeface="Cambria"/>
            </a:endParaRPr>
          </a:p>
        </p:txBody>
      </p:sp>
      <p:sp>
        <p:nvSpPr>
          <p:cNvPr id="119" name="Google Shape;119;p2"/>
          <p:cNvSpPr txBox="1"/>
          <p:nvPr>
            <p:ph idx="1" type="body"/>
          </p:nvPr>
        </p:nvSpPr>
        <p:spPr>
          <a:xfrm>
            <a:off x="1573196" y="1985845"/>
            <a:ext cx="9486690" cy="39261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SzPts val="2200"/>
              <a:buFont typeface="Noto Sans Symbols"/>
              <a:buChar char="❖"/>
            </a:pPr>
            <a:r>
              <a:rPr lang="en-IN">
                <a:latin typeface="Cambria"/>
                <a:ea typeface="Cambria"/>
                <a:cs typeface="Cambria"/>
                <a:sym typeface="Cambria"/>
              </a:rPr>
              <a:t>Introduction</a:t>
            </a:r>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Problem statement</a:t>
            </a:r>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Literature survey</a:t>
            </a:r>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Contribution to Dataset Creation</a:t>
            </a:r>
            <a:endParaRPr>
              <a:latin typeface="Cambria"/>
              <a:ea typeface="Cambria"/>
              <a:cs typeface="Cambria"/>
              <a:sym typeface="Cambria"/>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Methodology</a:t>
            </a:r>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Experiments and results</a:t>
            </a:r>
            <a:endParaRPr>
              <a:latin typeface="Cambria"/>
              <a:ea typeface="Cambria"/>
              <a:cs typeface="Cambria"/>
              <a:sym typeface="Cambria"/>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Conclusion</a:t>
            </a:r>
            <a:endParaRPr/>
          </a:p>
          <a:p>
            <a:pPr indent="-228600" lvl="0" marL="228600" rtl="0" algn="l">
              <a:lnSpc>
                <a:spcPct val="110000"/>
              </a:lnSpc>
              <a:spcBef>
                <a:spcPts val="1200"/>
              </a:spcBef>
              <a:spcAft>
                <a:spcPts val="0"/>
              </a:spcAft>
              <a:buSzPts val="2200"/>
              <a:buFont typeface="Noto Sans Symbols"/>
              <a:buChar char="❖"/>
            </a:pPr>
            <a:r>
              <a:rPr lang="en-IN">
                <a:latin typeface="Cambria"/>
                <a:ea typeface="Cambria"/>
                <a:cs typeface="Cambria"/>
                <a:sym typeface="Cambria"/>
              </a:rPr>
              <a:t>References</a:t>
            </a:r>
            <a:endParaRPr/>
          </a:p>
          <a:p>
            <a:pPr indent="-88900" lvl="0" marL="228600" rtl="0" algn="l">
              <a:lnSpc>
                <a:spcPct val="110000"/>
              </a:lnSpc>
              <a:spcBef>
                <a:spcPts val="1200"/>
              </a:spcBef>
              <a:spcAft>
                <a:spcPts val="0"/>
              </a:spcAft>
              <a:buSzPts val="2200"/>
              <a:buFont typeface="Noto Sans Symbols"/>
              <a:buNone/>
            </a:pPr>
            <a:r>
              <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1152281" y="194105"/>
            <a:ext cx="10909089" cy="807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Code-mixed Malayalam dataset Samples</a:t>
            </a:r>
            <a:endParaRPr>
              <a:latin typeface="Cambria"/>
              <a:ea typeface="Cambria"/>
              <a:cs typeface="Cambria"/>
              <a:sym typeface="Cambria"/>
            </a:endParaRPr>
          </a:p>
        </p:txBody>
      </p:sp>
      <p:pic>
        <p:nvPicPr>
          <p:cNvPr id="242" name="Google Shape;242;p20"/>
          <p:cNvPicPr preferRelativeResize="0"/>
          <p:nvPr/>
        </p:nvPicPr>
        <p:blipFill rotWithShape="1">
          <a:blip r:embed="rId3">
            <a:alphaModFix/>
          </a:blip>
          <a:srcRect b="0" l="0" r="0" t="0"/>
          <a:stretch/>
        </p:blipFill>
        <p:spPr>
          <a:xfrm>
            <a:off x="1929439" y="1154046"/>
            <a:ext cx="8912732" cy="5123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152281" y="194105"/>
            <a:ext cx="10909089" cy="807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Code-mixed Kannada dataset Samples</a:t>
            </a:r>
            <a:endParaRPr>
              <a:latin typeface="Cambria"/>
              <a:ea typeface="Cambria"/>
              <a:cs typeface="Cambria"/>
              <a:sym typeface="Cambria"/>
            </a:endParaRPr>
          </a:p>
        </p:txBody>
      </p:sp>
      <p:pic>
        <p:nvPicPr>
          <p:cNvPr id="248" name="Google Shape;248;p21"/>
          <p:cNvPicPr preferRelativeResize="0"/>
          <p:nvPr/>
        </p:nvPicPr>
        <p:blipFill rotWithShape="1">
          <a:blip r:embed="rId3">
            <a:alphaModFix/>
          </a:blip>
          <a:srcRect b="0" l="0" r="0" t="0"/>
          <a:stretch/>
        </p:blipFill>
        <p:spPr>
          <a:xfrm>
            <a:off x="1610124" y="1218034"/>
            <a:ext cx="9159475" cy="46638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52281" y="194105"/>
            <a:ext cx="10909089" cy="807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Code-mixed Tamil dataset Samples</a:t>
            </a:r>
            <a:endParaRPr>
              <a:latin typeface="Cambria"/>
              <a:ea typeface="Cambria"/>
              <a:cs typeface="Cambria"/>
              <a:sym typeface="Cambria"/>
            </a:endParaRPr>
          </a:p>
        </p:txBody>
      </p:sp>
      <p:pic>
        <p:nvPicPr>
          <p:cNvPr id="254" name="Google Shape;254;p22"/>
          <p:cNvPicPr preferRelativeResize="0"/>
          <p:nvPr/>
        </p:nvPicPr>
        <p:blipFill rotWithShape="1">
          <a:blip r:embed="rId3">
            <a:alphaModFix/>
          </a:blip>
          <a:srcRect b="0" l="0" r="0" t="0"/>
          <a:stretch/>
        </p:blipFill>
        <p:spPr>
          <a:xfrm>
            <a:off x="1566582" y="1230975"/>
            <a:ext cx="9739594" cy="46908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152281" y="194105"/>
            <a:ext cx="10909089" cy="807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Code-mixed Tulu dataset Samples</a:t>
            </a:r>
            <a:endParaRPr>
              <a:latin typeface="Cambria"/>
              <a:ea typeface="Cambria"/>
              <a:cs typeface="Cambria"/>
              <a:sym typeface="Cambria"/>
            </a:endParaRPr>
          </a:p>
        </p:txBody>
      </p:sp>
      <p:pic>
        <p:nvPicPr>
          <p:cNvPr id="260" name="Google Shape;260;p23"/>
          <p:cNvPicPr preferRelativeResize="0"/>
          <p:nvPr/>
        </p:nvPicPr>
        <p:blipFill rotWithShape="1">
          <a:blip r:embed="rId3">
            <a:alphaModFix/>
          </a:blip>
          <a:srcRect b="0" l="0" r="0" t="0"/>
          <a:stretch/>
        </p:blipFill>
        <p:spPr>
          <a:xfrm>
            <a:off x="1552068" y="1046111"/>
            <a:ext cx="9551360" cy="52394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24"/>
          <p:cNvGraphicFramePr/>
          <p:nvPr/>
        </p:nvGraphicFramePr>
        <p:xfrm>
          <a:off x="2032000" y="792237"/>
          <a:ext cx="3000000" cy="3000000"/>
        </p:xfrm>
        <a:graphic>
          <a:graphicData uri="http://schemas.openxmlformats.org/drawingml/2006/table">
            <a:tbl>
              <a:tblPr bandRow="1" firstRow="1">
                <a:noFill/>
                <a:tableStyleId>{9819B141-C44A-4F23-B248-6926DA3A7046}</a:tableStyleId>
              </a:tblPr>
              <a:tblGrid>
                <a:gridCol w="1930050"/>
                <a:gridCol w="1221875"/>
                <a:gridCol w="1396425"/>
                <a:gridCol w="1396425"/>
                <a:gridCol w="1396425"/>
                <a:gridCol w="1396425"/>
              </a:tblGrid>
              <a:tr h="64037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Model</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lang="en-I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Weighted </a:t>
                      </a:r>
                      <a:endParaRPr/>
                    </a:p>
                    <a:p>
                      <a:pPr indent="0" lvl="0" marL="0" marR="0" rtl="0" algn="ctr">
                        <a:spcBef>
                          <a:spcPts val="0"/>
                        </a:spcBef>
                        <a:spcAft>
                          <a:spcPts val="0"/>
                        </a:spcAft>
                        <a:buNone/>
                      </a:pPr>
                      <a:r>
                        <a:rPr lang="en-I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SVM</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LR</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MNB</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DT</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KNN</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RF</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LSVC</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MLP</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CatBoost</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XGBoost</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1000">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AdaBoost</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r>
              <a:tr h="640375">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lang="en-IN" sz="1800">
                          <a:latin typeface="Times New Roman"/>
                          <a:ea typeface="Times New Roman"/>
                          <a:cs typeface="Times New Roman"/>
                          <a:sym typeface="Times New Roman"/>
                        </a:rPr>
                        <a:t>(XGB, SVM, RF)</a:t>
                      </a:r>
                      <a:endParaRPr b="1" sz="1800">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b="0"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bl>
          </a:graphicData>
        </a:graphic>
      </p:graphicFrame>
      <p:sp>
        <p:nvSpPr>
          <p:cNvPr id="266" name="Google Shape;266;p24"/>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proposed ML models trained with char TF-IDF on code-mixed Malayalam dataset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aphicFrame>
        <p:nvGraphicFramePr>
          <p:cNvPr id="271" name="Google Shape;271;p25"/>
          <p:cNvGraphicFramePr/>
          <p:nvPr/>
        </p:nvGraphicFramePr>
        <p:xfrm>
          <a:off x="2307771" y="1285723"/>
          <a:ext cx="3000000" cy="3000000"/>
        </p:xfrm>
        <a:graphic>
          <a:graphicData uri="http://schemas.openxmlformats.org/drawingml/2006/table">
            <a:tbl>
              <a:tblPr bandRow="1" firstRow="1">
                <a:noFill/>
                <a:tableStyleId>{9819B141-C44A-4F23-B248-6926DA3A7046}</a:tableStyleId>
              </a:tblPr>
              <a:tblGrid>
                <a:gridCol w="1741725"/>
                <a:gridCol w="1378850"/>
                <a:gridCol w="1233725"/>
                <a:gridCol w="1407875"/>
                <a:gridCol w="1582050"/>
                <a:gridCol w="1582050"/>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(MNB, RF, 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r>
            </a:tbl>
          </a:graphicData>
        </a:graphic>
      </p:graphicFrame>
      <p:sp>
        <p:nvSpPr>
          <p:cNvPr id="272" name="Google Shape;272;p25"/>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fastText word vectors on code-mixed Malayalam dataset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aphicFrame>
        <p:nvGraphicFramePr>
          <p:cNvPr id="277" name="Google Shape;277;p26"/>
          <p:cNvGraphicFramePr/>
          <p:nvPr/>
        </p:nvGraphicFramePr>
        <p:xfrm>
          <a:off x="2162627" y="1503438"/>
          <a:ext cx="3000000" cy="3000000"/>
        </p:xfrm>
        <a:graphic>
          <a:graphicData uri="http://schemas.openxmlformats.org/drawingml/2006/table">
            <a:tbl>
              <a:tblPr bandRow="1" firstRow="1">
                <a:noFill/>
                <a:tableStyleId>{9819B141-C44A-4F23-B248-6926DA3A7046}</a:tableStyleId>
              </a:tblPr>
              <a:tblGrid>
                <a:gridCol w="2002975"/>
                <a:gridCol w="1248225"/>
                <a:gridCol w="1248225"/>
                <a:gridCol w="1320800"/>
                <a:gridCol w="1509475"/>
                <a:gridCol w="15965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CB, 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bl>
          </a:graphicData>
        </a:graphic>
      </p:graphicFrame>
      <p:sp>
        <p:nvSpPr>
          <p:cNvPr id="278" name="Google Shape;278;p26"/>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mBERT embedding on code-mixed Malayalam dataset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27"/>
          <p:cNvGraphicFramePr/>
          <p:nvPr/>
        </p:nvGraphicFramePr>
        <p:xfrm>
          <a:off x="2801258" y="763208"/>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MNB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0.06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0.09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SVM, 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bl>
          </a:graphicData>
        </a:graphic>
      </p:graphicFrame>
      <p:sp>
        <p:nvSpPr>
          <p:cNvPr id="284" name="Google Shape;284;p27"/>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char TF-IDF on code-mixed Kannada dataset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fastText word vectors on code-mixed Kannada dataset</a:t>
            </a:r>
            <a:endParaRPr/>
          </a:p>
        </p:txBody>
      </p:sp>
      <p:graphicFrame>
        <p:nvGraphicFramePr>
          <p:cNvPr id="290" name="Google Shape;290;p28"/>
          <p:cNvGraphicFramePr/>
          <p:nvPr/>
        </p:nvGraphicFramePr>
        <p:xfrm>
          <a:off x="2162628" y="1169609"/>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0.52</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(MNB, RF, 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aphicFrame>
        <p:nvGraphicFramePr>
          <p:cNvPr id="295" name="Google Shape;295;p29"/>
          <p:cNvGraphicFramePr/>
          <p:nvPr/>
        </p:nvGraphicFramePr>
        <p:xfrm>
          <a:off x="2336800" y="1634066"/>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0.06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0.09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CB, 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bl>
          </a:graphicData>
        </a:graphic>
      </p:graphicFrame>
      <p:sp>
        <p:nvSpPr>
          <p:cNvPr id="296" name="Google Shape;296;p29"/>
          <p:cNvSpPr/>
          <p:nvPr/>
        </p:nvSpPr>
        <p:spPr>
          <a:xfrm>
            <a:off x="1219200" y="315072"/>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mBERT embedding on code-mixed Kannada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1210338" y="179590"/>
            <a:ext cx="9486690" cy="89446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Introduction</a:t>
            </a:r>
            <a:endParaRPr/>
          </a:p>
        </p:txBody>
      </p:sp>
      <p:sp>
        <p:nvSpPr>
          <p:cNvPr id="125" name="Google Shape;125;p3"/>
          <p:cNvSpPr txBox="1"/>
          <p:nvPr>
            <p:ph idx="1" type="body"/>
          </p:nvPr>
        </p:nvSpPr>
        <p:spPr>
          <a:xfrm>
            <a:off x="1262743" y="1785257"/>
            <a:ext cx="10551886" cy="49058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2200"/>
              <a:buChar char="•"/>
            </a:pPr>
            <a:r>
              <a:rPr lang="en-IN">
                <a:latin typeface="Times New Roman"/>
                <a:ea typeface="Times New Roman"/>
                <a:cs typeface="Times New Roman"/>
                <a:sym typeface="Times New Roman"/>
              </a:rPr>
              <a:t>India's multilingual heritage leads to frequent use of multiple languages on social media platforms like Twitter and Instagram.</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Code-mixing, where users switch between languages and combine words, challenges accurate language identification.</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Language Identification (LI) in NLP is the process of determining the language of a given text.</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Word-Level Language Identification (WLLI) is crucial for understanding multilingual content on digital platforms.</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30"/>
          <p:cNvGraphicFramePr/>
          <p:nvPr/>
        </p:nvGraphicFramePr>
        <p:xfrm>
          <a:off x="2206171" y="705152"/>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MNB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(SVM, LSVC, XGB)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bl>
          </a:graphicData>
        </a:graphic>
      </p:graphicFrame>
      <p:sp>
        <p:nvSpPr>
          <p:cNvPr id="302" name="Google Shape;302;p30"/>
          <p:cNvSpPr/>
          <p:nvPr/>
        </p:nvSpPr>
        <p:spPr>
          <a:xfrm>
            <a:off x="1480457" y="140678"/>
            <a:ext cx="10450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char TF-IDF on code-mixed Tamil dataset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aphicFrame>
        <p:nvGraphicFramePr>
          <p:cNvPr id="307" name="Google Shape;307;p31"/>
          <p:cNvGraphicFramePr/>
          <p:nvPr/>
        </p:nvGraphicFramePr>
        <p:xfrm>
          <a:off x="2032000" y="719666"/>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(MNB, RF, 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bl>
          </a:graphicData>
        </a:graphic>
      </p:graphicFrame>
      <p:sp>
        <p:nvSpPr>
          <p:cNvPr id="308" name="Google Shape;308;p31"/>
          <p:cNvSpPr/>
          <p:nvPr/>
        </p:nvSpPr>
        <p:spPr>
          <a:xfrm>
            <a:off x="1219200" y="140678"/>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fastText word vectors on code-mixed Tamil dataset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aphicFrame>
        <p:nvGraphicFramePr>
          <p:cNvPr id="313" name="Google Shape;313;p32"/>
          <p:cNvGraphicFramePr/>
          <p:nvPr/>
        </p:nvGraphicFramePr>
        <p:xfrm>
          <a:off x="2104572" y="980924"/>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CB, 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bl>
          </a:graphicData>
        </a:graphic>
      </p:graphicFrame>
      <p:sp>
        <p:nvSpPr>
          <p:cNvPr id="314" name="Google Shape;314;p32"/>
          <p:cNvSpPr/>
          <p:nvPr/>
        </p:nvSpPr>
        <p:spPr>
          <a:xfrm>
            <a:off x="1219200" y="315072"/>
            <a:ext cx="101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BERT embedding on code-mixed Kannada dataset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aphicFrame>
        <p:nvGraphicFramePr>
          <p:cNvPr id="319" name="Google Shape;319;p33"/>
          <p:cNvGraphicFramePr/>
          <p:nvPr/>
        </p:nvGraphicFramePr>
        <p:xfrm>
          <a:off x="2525486" y="850295"/>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MNB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(LSVC, RF, 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a:t>
                      </a:r>
                      <a:endParaRPr/>
                    </a:p>
                  </a:txBody>
                  <a:tcPr marT="45725" marB="45725" marR="91450" marL="91450" anchor="ctr"/>
                </a:tc>
              </a:tr>
            </a:tbl>
          </a:graphicData>
        </a:graphic>
      </p:graphicFrame>
      <p:sp>
        <p:nvSpPr>
          <p:cNvPr id="320" name="Google Shape;320;p33"/>
          <p:cNvSpPr/>
          <p:nvPr/>
        </p:nvSpPr>
        <p:spPr>
          <a:xfrm>
            <a:off x="1480457" y="140678"/>
            <a:ext cx="10450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char TF-IDF on code-mixed Tulu dataset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aphicFrame>
        <p:nvGraphicFramePr>
          <p:cNvPr id="325" name="Google Shape;325;p34"/>
          <p:cNvGraphicFramePr/>
          <p:nvPr/>
        </p:nvGraphicFramePr>
        <p:xfrm>
          <a:off x="2162629" y="1314752"/>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KNN</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LSVC</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0.12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CatBoost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0.60</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RF, 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0.27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r>
            </a:tbl>
          </a:graphicData>
        </a:graphic>
      </p:graphicFrame>
      <p:sp>
        <p:nvSpPr>
          <p:cNvPr id="326" name="Google Shape;326;p34"/>
          <p:cNvSpPr/>
          <p:nvPr/>
        </p:nvSpPr>
        <p:spPr>
          <a:xfrm>
            <a:off x="1219200" y="325344"/>
            <a:ext cx="1097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fastText word vectors on code-mixed Tulu dataset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p:nvPr/>
        </p:nvSpPr>
        <p:spPr>
          <a:xfrm>
            <a:off x="1219200" y="315072"/>
            <a:ext cx="101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Performance of the ML models trained with BERT embedding on code-mixed Kannada dataset</a:t>
            </a:r>
            <a:endParaRPr/>
          </a:p>
        </p:txBody>
      </p:sp>
      <p:graphicFrame>
        <p:nvGraphicFramePr>
          <p:cNvPr id="332" name="Google Shape;332;p35"/>
          <p:cNvGraphicFramePr/>
          <p:nvPr/>
        </p:nvGraphicFramePr>
        <p:xfrm>
          <a:off x="2213427" y="1401837"/>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Model</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 </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SVM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LR</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RF</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DT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CB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XGB</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AdaBoost</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Ensemble</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(XGB, CB, MLP)</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36"/>
          <p:cNvGraphicFramePr/>
          <p:nvPr/>
        </p:nvGraphicFramePr>
        <p:xfrm>
          <a:off x="1901372" y="472923"/>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0.5390</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0.5626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0.8626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0.8648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0.9046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0.8237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0.8565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0.9498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0.9513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0.7260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0.7166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0.7210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0.8960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0.8967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0.8408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0.7299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0.7744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0.8645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0.8676</a:t>
                      </a:r>
                      <a:endParaRPr/>
                    </a:p>
                  </a:txBody>
                  <a:tcPr marT="45725" marB="45725" marR="91450" marL="91450" anchor="ctr"/>
                </a:tc>
              </a:tr>
            </a:tbl>
          </a:graphicData>
        </a:graphic>
      </p:graphicFrame>
      <p:graphicFrame>
        <p:nvGraphicFramePr>
          <p:cNvPr id="338" name="Google Shape;338;p36"/>
          <p:cNvGraphicFramePr/>
          <p:nvPr/>
        </p:nvGraphicFramePr>
        <p:xfrm>
          <a:off x="1901372" y="3825722"/>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0.32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0.30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0.52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0.26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0.25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0.53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0.77</a:t>
                      </a:r>
                      <a:endParaRPr/>
                    </a:p>
                  </a:txBody>
                  <a:tcPr marT="45725" marB="45725" marR="91450" marL="91450" anchor="ctr"/>
                </a:tc>
              </a:tr>
            </a:tbl>
          </a:graphicData>
        </a:graphic>
      </p:graphicFrame>
      <p:sp>
        <p:nvSpPr>
          <p:cNvPr id="339" name="Google Shape;339;p36"/>
          <p:cNvSpPr/>
          <p:nvPr/>
        </p:nvSpPr>
        <p:spPr>
          <a:xfrm>
            <a:off x="1901372" y="2753418"/>
            <a:ext cx="8055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CRF model on code-mixed Dravidian languages</a:t>
            </a:r>
            <a:endParaRPr/>
          </a:p>
        </p:txBody>
      </p:sp>
      <p:sp>
        <p:nvSpPr>
          <p:cNvPr id="340" name="Google Shape;340;p36"/>
          <p:cNvSpPr/>
          <p:nvPr/>
        </p:nvSpPr>
        <p:spPr>
          <a:xfrm>
            <a:off x="2053771" y="6098960"/>
            <a:ext cx="86432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Sequence to Sequence model on code-mixed Dravidian languages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37"/>
          <p:cNvGraphicFramePr/>
          <p:nvPr/>
        </p:nvGraphicFramePr>
        <p:xfrm>
          <a:off x="1959427" y="443894"/>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0.56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0.59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bl>
          </a:graphicData>
        </a:graphic>
      </p:graphicFrame>
      <p:graphicFrame>
        <p:nvGraphicFramePr>
          <p:cNvPr id="346" name="Google Shape;346;p37"/>
          <p:cNvGraphicFramePr/>
          <p:nvPr/>
        </p:nvGraphicFramePr>
        <p:xfrm>
          <a:off x="1930399" y="3637037"/>
          <a:ext cx="3000000" cy="3000000"/>
        </p:xfrm>
        <a:graphic>
          <a:graphicData uri="http://schemas.openxmlformats.org/drawingml/2006/table">
            <a:tbl>
              <a:tblPr bandRow="1" firstRow="1">
                <a:noFill/>
                <a:tableStyleId>{9819B141-C44A-4F23-B248-6926DA3A7046}</a:tableStyleId>
              </a:tblPr>
              <a:tblGrid>
                <a:gridCol w="1371600"/>
                <a:gridCol w="1371600"/>
                <a:gridCol w="1371600"/>
                <a:gridCol w="1371600"/>
                <a:gridCol w="1371600"/>
                <a:gridCol w="1371600"/>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0.48</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0.49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0.62</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r>
            </a:tbl>
          </a:graphicData>
        </a:graphic>
      </p:graphicFrame>
      <p:sp>
        <p:nvSpPr>
          <p:cNvPr id="347" name="Google Shape;347;p37"/>
          <p:cNvSpPr/>
          <p:nvPr/>
        </p:nvSpPr>
        <p:spPr>
          <a:xfrm>
            <a:off x="1930401" y="2776033"/>
            <a:ext cx="8055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BiLSTM model on code-mixed Dravidian languages</a:t>
            </a:r>
            <a:endParaRPr/>
          </a:p>
        </p:txBody>
      </p:sp>
      <p:sp>
        <p:nvSpPr>
          <p:cNvPr id="348" name="Google Shape;348;p37"/>
          <p:cNvSpPr/>
          <p:nvPr/>
        </p:nvSpPr>
        <p:spPr>
          <a:xfrm>
            <a:off x="1509486" y="6033647"/>
            <a:ext cx="10363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Transformer Neural Network – Custom LI model on code-mixed Dravidian languages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aphicFrame>
        <p:nvGraphicFramePr>
          <p:cNvPr id="353" name="Google Shape;353;p38"/>
          <p:cNvGraphicFramePr/>
          <p:nvPr/>
        </p:nvGraphicFramePr>
        <p:xfrm>
          <a:off x="2032000" y="719666"/>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0.83</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r>
            </a:tbl>
          </a:graphicData>
        </a:graphic>
      </p:graphicFrame>
      <p:graphicFrame>
        <p:nvGraphicFramePr>
          <p:cNvPr id="354" name="Google Shape;354;p38"/>
          <p:cNvGraphicFramePr/>
          <p:nvPr/>
        </p:nvGraphicFramePr>
        <p:xfrm>
          <a:off x="2119085" y="3767666"/>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0.72</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r>
            </a:tbl>
          </a:graphicData>
        </a:graphic>
      </p:graphicFrame>
      <p:sp>
        <p:nvSpPr>
          <p:cNvPr id="355" name="Google Shape;355;p38"/>
          <p:cNvSpPr/>
          <p:nvPr/>
        </p:nvSpPr>
        <p:spPr>
          <a:xfrm>
            <a:off x="1944914" y="2958797"/>
            <a:ext cx="9085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model on code-mixed Dravidian languages</a:t>
            </a:r>
            <a:endParaRPr/>
          </a:p>
        </p:txBody>
      </p:sp>
      <p:sp>
        <p:nvSpPr>
          <p:cNvPr id="356" name="Google Shape;356;p38"/>
          <p:cNvSpPr/>
          <p:nvPr/>
        </p:nvSpPr>
        <p:spPr>
          <a:xfrm>
            <a:off x="2119086" y="6207818"/>
            <a:ext cx="965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TL MuRiL model on code-mixed Dravidian languages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39"/>
          <p:cNvGraphicFramePr/>
          <p:nvPr/>
        </p:nvGraphicFramePr>
        <p:xfrm>
          <a:off x="2032000" y="719666"/>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0.85</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0.92</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0.78</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0.81</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bl>
          </a:graphicData>
        </a:graphic>
      </p:graphicFrame>
      <p:graphicFrame>
        <p:nvGraphicFramePr>
          <p:cNvPr id="362" name="Google Shape;362;p39"/>
          <p:cNvGraphicFramePr/>
          <p:nvPr/>
        </p:nvGraphicFramePr>
        <p:xfrm>
          <a:off x="2032000" y="3825724"/>
          <a:ext cx="3000000" cy="3000000"/>
        </p:xfrm>
        <a:graphic>
          <a:graphicData uri="http://schemas.openxmlformats.org/drawingml/2006/table">
            <a:tbl>
              <a:tblPr bandRow="1" firstRow="1">
                <a:noFill/>
                <a:tableStyleId>{9819B141-C44A-4F23-B248-6926DA3A7046}</a:tableStyleId>
              </a:tblPr>
              <a:tblGrid>
                <a:gridCol w="1354675"/>
                <a:gridCol w="1354675"/>
                <a:gridCol w="1354675"/>
                <a:gridCol w="1354675"/>
                <a:gridCol w="1354675"/>
                <a:gridCol w="1354675"/>
              </a:tblGrid>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Language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Precision</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Recall</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Macro</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Weighted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F1 score</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Accuracy</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Malayalam</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0.82</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0.79</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0.80</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0.89</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Kannada</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0.95</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Tamil</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0.65</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0.65</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0.94</a:t>
                      </a:r>
                      <a:endParaRPr/>
                    </a:p>
                  </a:txBody>
                  <a:tcPr marT="45725" marB="45725" marR="91450" marL="91450" anchor="ctr"/>
                </a:tc>
              </a:tr>
              <a:tr h="37085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Tulu</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0.86</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0.73</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0.87</a:t>
                      </a:r>
                      <a:endParaRPr/>
                    </a:p>
                  </a:txBody>
                  <a:tcPr marT="45725" marB="45725" marR="91450" marL="91450" anchor="ctr"/>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0.88</a:t>
                      </a:r>
                      <a:endParaRPr/>
                    </a:p>
                  </a:txBody>
                  <a:tcPr marT="45725" marB="45725" marR="91450" marL="91450" anchor="ctr"/>
                </a:tc>
              </a:tr>
            </a:tbl>
          </a:graphicData>
        </a:graphic>
      </p:graphicFrame>
      <p:sp>
        <p:nvSpPr>
          <p:cNvPr id="363" name="Google Shape;363;p39"/>
          <p:cNvSpPr/>
          <p:nvPr/>
        </p:nvSpPr>
        <p:spPr>
          <a:xfrm>
            <a:off x="1944914" y="2958797"/>
            <a:ext cx="9085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TL mBERT model on code-mixed Dravidian languages</a:t>
            </a:r>
            <a:endParaRPr/>
          </a:p>
        </p:txBody>
      </p:sp>
      <p:sp>
        <p:nvSpPr>
          <p:cNvPr id="364" name="Google Shape;364;p39"/>
          <p:cNvSpPr/>
          <p:nvPr/>
        </p:nvSpPr>
        <p:spPr>
          <a:xfrm>
            <a:off x="2119086" y="6207818"/>
            <a:ext cx="965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Table : Performance of the TL MuRiL model on code-mixed Dravidian languages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210338" y="165077"/>
            <a:ext cx="9486690" cy="9525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Problem Statement</a:t>
            </a:r>
            <a:endParaRPr/>
          </a:p>
        </p:txBody>
      </p:sp>
      <p:sp>
        <p:nvSpPr>
          <p:cNvPr id="131" name="Google Shape;131;p4"/>
          <p:cNvSpPr txBox="1"/>
          <p:nvPr>
            <p:ph idx="1" type="body"/>
          </p:nvPr>
        </p:nvSpPr>
        <p:spPr>
          <a:xfrm>
            <a:off x="1161143" y="1698171"/>
            <a:ext cx="10842171" cy="4978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2200"/>
              <a:buChar char="•"/>
            </a:pPr>
            <a:r>
              <a:rPr lang="en-IN">
                <a:latin typeface="Times New Roman"/>
                <a:ea typeface="Times New Roman"/>
                <a:cs typeface="Times New Roman"/>
                <a:sym typeface="Times New Roman"/>
              </a:rPr>
              <a:t>The work addresses Word-Level Language Identification (WLLI) challenges in code-mixed Dravidian languages like Malayalam, Kannada, Tamil, and Tulu.</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Existing computational tools and models are primarily designed for monolingual texts, limiting their effectiveness with code-mixed data.</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The project aims to develop robust models to handle frequent language switching, borrowed terms, and informal usage in code-mixed texts.</a:t>
            </a:r>
            <a:endParaRPr/>
          </a:p>
          <a:p>
            <a:pPr indent="-228600" lvl="0" marL="228600" rtl="0" algn="just">
              <a:lnSpc>
                <a:spcPct val="110000"/>
              </a:lnSpc>
              <a:spcBef>
                <a:spcPts val="1200"/>
              </a:spcBef>
              <a:spcAft>
                <a:spcPts val="0"/>
              </a:spcAft>
              <a:buSzPts val="2200"/>
              <a:buChar char="•"/>
            </a:pPr>
            <a:r>
              <a:rPr lang="en-IN">
                <a:latin typeface="Times New Roman"/>
                <a:ea typeface="Times New Roman"/>
                <a:cs typeface="Times New Roman"/>
                <a:sym typeface="Times New Roman"/>
              </a:rPr>
              <a:t>The goal is to enhance NLP tasks, such as language detection, in multilingual code-mixed environments.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1015538" y="1"/>
            <a:ext cx="9486690" cy="7982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Publications:</a:t>
            </a:r>
            <a:endParaRPr>
              <a:latin typeface="Cambria"/>
              <a:ea typeface="Cambria"/>
              <a:cs typeface="Cambria"/>
              <a:sym typeface="Cambria"/>
            </a:endParaRPr>
          </a:p>
        </p:txBody>
      </p:sp>
      <p:pic>
        <p:nvPicPr>
          <p:cNvPr id="370" name="Google Shape;370;p40"/>
          <p:cNvPicPr preferRelativeResize="0"/>
          <p:nvPr/>
        </p:nvPicPr>
        <p:blipFill rotWithShape="1">
          <a:blip r:embed="rId3">
            <a:alphaModFix/>
          </a:blip>
          <a:srcRect b="0" l="0" r="0" t="0"/>
          <a:stretch/>
        </p:blipFill>
        <p:spPr>
          <a:xfrm>
            <a:off x="1739673" y="687389"/>
            <a:ext cx="9496425" cy="4073298"/>
          </a:xfrm>
          <a:prstGeom prst="rect">
            <a:avLst/>
          </a:prstGeom>
          <a:noFill/>
          <a:ln>
            <a:noFill/>
          </a:ln>
        </p:spPr>
      </p:pic>
      <p:pic>
        <p:nvPicPr>
          <p:cNvPr id="371" name="Google Shape;371;p40"/>
          <p:cNvPicPr preferRelativeResize="0"/>
          <p:nvPr/>
        </p:nvPicPr>
        <p:blipFill rotWithShape="1">
          <a:blip r:embed="rId4">
            <a:alphaModFix/>
          </a:blip>
          <a:srcRect b="0" l="0" r="0" t="0"/>
          <a:stretch/>
        </p:blipFill>
        <p:spPr>
          <a:xfrm>
            <a:off x="1739674" y="4760687"/>
            <a:ext cx="9496424" cy="188685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1"/>
          <p:cNvPicPr preferRelativeResize="0"/>
          <p:nvPr/>
        </p:nvPicPr>
        <p:blipFill rotWithShape="1">
          <a:blip r:embed="rId3">
            <a:alphaModFix/>
          </a:blip>
          <a:srcRect b="0" l="0" r="0" t="0"/>
          <a:stretch/>
        </p:blipFill>
        <p:spPr>
          <a:xfrm>
            <a:off x="1360034" y="1035504"/>
            <a:ext cx="9511165" cy="2454154"/>
          </a:xfrm>
          <a:prstGeom prst="rect">
            <a:avLst/>
          </a:prstGeom>
          <a:noFill/>
          <a:ln>
            <a:noFill/>
          </a:ln>
        </p:spPr>
      </p:pic>
      <p:pic>
        <p:nvPicPr>
          <p:cNvPr id="377" name="Google Shape;377;p41"/>
          <p:cNvPicPr preferRelativeResize="0"/>
          <p:nvPr>
            <p:ph idx="1" type="body"/>
          </p:nvPr>
        </p:nvPicPr>
        <p:blipFill rotWithShape="1">
          <a:blip r:embed="rId4">
            <a:alphaModFix/>
          </a:blip>
          <a:srcRect b="0" l="0" r="0" t="0"/>
          <a:stretch/>
        </p:blipFill>
        <p:spPr>
          <a:xfrm>
            <a:off x="1360034" y="3709858"/>
            <a:ext cx="9511165" cy="2973970"/>
          </a:xfrm>
          <a:prstGeom prst="rect">
            <a:avLst/>
          </a:prstGeom>
          <a:noFill/>
          <a:ln>
            <a:noFill/>
          </a:ln>
        </p:spPr>
      </p:pic>
      <p:sp>
        <p:nvSpPr>
          <p:cNvPr id="378" name="Google Shape;378;p41"/>
          <p:cNvSpPr txBox="1"/>
          <p:nvPr>
            <p:ph type="title"/>
          </p:nvPr>
        </p:nvSpPr>
        <p:spPr>
          <a:xfrm>
            <a:off x="1360034" y="0"/>
            <a:ext cx="9486690" cy="83640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Publications (Cont.):</a:t>
            </a:r>
            <a:endParaRPr>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type="title"/>
          </p:nvPr>
        </p:nvSpPr>
        <p:spPr>
          <a:xfrm>
            <a:off x="1268395" y="165077"/>
            <a:ext cx="9486690" cy="63320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41935"/>
              <a:buFont typeface="Cambria"/>
              <a:buNone/>
            </a:pPr>
            <a:r>
              <a:rPr lang="en-IN">
                <a:latin typeface="Cambria"/>
                <a:ea typeface="Cambria"/>
                <a:cs typeface="Cambria"/>
                <a:sym typeface="Cambria"/>
              </a:rPr>
              <a:t>Publications (Cont.):</a:t>
            </a:r>
            <a:br>
              <a:rPr lang="en-IN">
                <a:latin typeface="Cambria"/>
                <a:ea typeface="Cambria"/>
                <a:cs typeface="Cambria"/>
                <a:sym typeface="Cambria"/>
              </a:rPr>
            </a:br>
            <a:r>
              <a:rPr lang="en-IN" sz="3100">
                <a:latin typeface="Cambria"/>
                <a:ea typeface="Cambria"/>
                <a:cs typeface="Cambria"/>
                <a:sym typeface="Cambria"/>
              </a:rPr>
              <a:t>In Progress:</a:t>
            </a:r>
            <a:br>
              <a:rPr lang="en-IN" sz="3100">
                <a:latin typeface="Cambria"/>
                <a:ea typeface="Cambria"/>
                <a:cs typeface="Cambria"/>
                <a:sym typeface="Cambria"/>
              </a:rPr>
            </a:br>
            <a:r>
              <a:rPr lang="en-IN" sz="3100">
                <a:latin typeface="Cambria"/>
                <a:ea typeface="Cambria"/>
                <a:cs typeface="Cambria"/>
                <a:sym typeface="Cambria"/>
              </a:rPr>
              <a:t>Participated in shared tasks:</a:t>
            </a:r>
            <a:br>
              <a:rPr lang="en-IN" sz="2700">
                <a:latin typeface="Cambria"/>
                <a:ea typeface="Cambria"/>
                <a:cs typeface="Cambria"/>
                <a:sym typeface="Cambria"/>
              </a:rPr>
            </a:br>
            <a:br>
              <a:rPr b="0" lang="en-IN" sz="2700">
                <a:latin typeface="Cambria"/>
                <a:ea typeface="Cambria"/>
                <a:cs typeface="Cambria"/>
                <a:sym typeface="Cambria"/>
              </a:rPr>
            </a:br>
            <a:r>
              <a:rPr b="0" lang="en-IN" sz="2700">
                <a:latin typeface="Cambria"/>
                <a:ea typeface="Cambria"/>
                <a:cs typeface="Cambria"/>
                <a:sym typeface="Cambria"/>
              </a:rPr>
              <a:t>1) CoLiDravidian –WLLI in Dravidian languages</a:t>
            </a:r>
            <a:br>
              <a:rPr b="0" lang="en-IN" sz="2700">
                <a:latin typeface="Cambria"/>
                <a:ea typeface="Cambria"/>
                <a:cs typeface="Cambria"/>
                <a:sym typeface="Cambria"/>
              </a:rPr>
            </a:br>
            <a:r>
              <a:rPr b="0" lang="en-IN" sz="2700">
                <a:latin typeface="Cambria"/>
                <a:ea typeface="Cambria"/>
                <a:cs typeface="Cambria"/>
                <a:sym typeface="Cambria"/>
              </a:rPr>
              <a:t>- secured 6</a:t>
            </a:r>
            <a:r>
              <a:rPr b="0" baseline="30000" lang="en-IN" sz="2700">
                <a:latin typeface="Cambria"/>
                <a:ea typeface="Cambria"/>
                <a:cs typeface="Cambria"/>
                <a:sym typeface="Cambria"/>
              </a:rPr>
              <a:t>th</a:t>
            </a:r>
            <a:r>
              <a:rPr b="0" lang="en-IN" sz="2700">
                <a:latin typeface="Cambria"/>
                <a:ea typeface="Cambria"/>
                <a:cs typeface="Cambria"/>
                <a:sym typeface="Cambria"/>
              </a:rPr>
              <a:t> ranks in all languages</a:t>
            </a:r>
            <a:br>
              <a:rPr b="0" lang="en-IN" sz="2700">
                <a:latin typeface="Cambria"/>
                <a:ea typeface="Cambria"/>
                <a:cs typeface="Cambria"/>
                <a:sym typeface="Cambria"/>
              </a:rPr>
            </a:br>
            <a:r>
              <a:rPr b="0" lang="en-IN" sz="2700">
                <a:latin typeface="Cambria"/>
                <a:ea typeface="Cambria"/>
                <a:cs typeface="Cambria"/>
                <a:sym typeface="Cambria"/>
              </a:rPr>
              <a:t>2) CryptoQA : Twitter and Reddit opinion comments on social media  (English Dataset) – Hierarchical classification</a:t>
            </a:r>
            <a:br>
              <a:rPr b="0" lang="en-IN" sz="2700">
                <a:latin typeface="Cambria"/>
                <a:ea typeface="Cambria"/>
                <a:cs typeface="Cambria"/>
                <a:sym typeface="Cambria"/>
              </a:rPr>
            </a:br>
            <a:r>
              <a:rPr b="0" lang="en-IN" sz="2700">
                <a:latin typeface="Cambria"/>
                <a:ea typeface="Cambria"/>
                <a:cs typeface="Cambria"/>
                <a:sym typeface="Cambria"/>
              </a:rPr>
              <a:t> - Secured 5</a:t>
            </a:r>
            <a:r>
              <a:rPr b="0" baseline="30000" lang="en-IN" sz="2700">
                <a:latin typeface="Cambria"/>
                <a:ea typeface="Cambria"/>
                <a:cs typeface="Cambria"/>
                <a:sym typeface="Cambria"/>
              </a:rPr>
              <a:t>th</a:t>
            </a:r>
            <a:r>
              <a:rPr b="0" lang="en-IN" sz="2700">
                <a:latin typeface="Cambria"/>
                <a:ea typeface="Cambria"/>
                <a:cs typeface="Cambria"/>
                <a:sym typeface="Cambria"/>
              </a:rPr>
              <a:t> rank </a:t>
            </a:r>
            <a:br>
              <a:rPr b="0" lang="en-IN" sz="2700">
                <a:latin typeface="Cambria"/>
                <a:ea typeface="Cambria"/>
                <a:cs typeface="Cambria"/>
                <a:sym typeface="Cambria"/>
              </a:rPr>
            </a:br>
            <a:r>
              <a:rPr b="0" lang="en-IN" sz="2700">
                <a:latin typeface="Cambria"/>
                <a:ea typeface="Cambria"/>
                <a:cs typeface="Cambria"/>
                <a:sym typeface="Cambria"/>
              </a:rPr>
              <a:t>3) Sarcasm Detection - Binary classification – Tamil, Malayalam dataset</a:t>
            </a:r>
            <a:br>
              <a:rPr b="0" lang="en-IN" sz="2700">
                <a:latin typeface="Cambria"/>
                <a:ea typeface="Cambria"/>
                <a:cs typeface="Cambria"/>
                <a:sym typeface="Cambria"/>
              </a:rPr>
            </a:br>
            <a:r>
              <a:rPr b="0" lang="en-IN" sz="2700">
                <a:latin typeface="Cambria"/>
                <a:ea typeface="Cambria"/>
                <a:cs typeface="Cambria"/>
                <a:sym typeface="Cambria"/>
              </a:rPr>
              <a:t>- Secured 1</a:t>
            </a:r>
            <a:r>
              <a:rPr b="0" baseline="30000" lang="en-IN" sz="2700">
                <a:latin typeface="Cambria"/>
                <a:ea typeface="Cambria"/>
                <a:cs typeface="Cambria"/>
                <a:sym typeface="Cambria"/>
              </a:rPr>
              <a:t>st</a:t>
            </a:r>
            <a:r>
              <a:rPr b="0" lang="en-IN" sz="2700">
                <a:latin typeface="Cambria"/>
                <a:ea typeface="Cambria"/>
                <a:cs typeface="Cambria"/>
                <a:sym typeface="Cambria"/>
              </a:rPr>
              <a:t> in Tamil, 2</a:t>
            </a:r>
            <a:r>
              <a:rPr b="0" baseline="30000" lang="en-IN" sz="2700">
                <a:latin typeface="Cambria"/>
                <a:ea typeface="Cambria"/>
                <a:cs typeface="Cambria"/>
                <a:sym typeface="Cambria"/>
              </a:rPr>
              <a:t>nd</a:t>
            </a:r>
            <a:r>
              <a:rPr b="0" lang="en-IN" sz="2700">
                <a:latin typeface="Cambria"/>
                <a:ea typeface="Cambria"/>
                <a:cs typeface="Cambria"/>
                <a:sym typeface="Cambria"/>
              </a:rPr>
              <a:t> in Malayalam</a:t>
            </a:r>
            <a:br>
              <a:rPr b="0" lang="en-IN" sz="2700">
                <a:latin typeface="Cambria"/>
                <a:ea typeface="Cambria"/>
                <a:cs typeface="Cambria"/>
                <a:sym typeface="Cambria"/>
              </a:rPr>
            </a:br>
            <a:r>
              <a:rPr b="0" lang="en-IN" sz="2700">
                <a:latin typeface="Cambria"/>
                <a:ea typeface="Cambria"/>
                <a:cs typeface="Cambria"/>
                <a:sym typeface="Cambria"/>
              </a:rPr>
              <a:t>4) HASOC – Zero shot learning and Multitask learning</a:t>
            </a:r>
            <a:br>
              <a:rPr b="0" lang="en-IN" sz="2700">
                <a:latin typeface="Cambria"/>
                <a:ea typeface="Cambria"/>
                <a:cs typeface="Cambria"/>
                <a:sym typeface="Cambria"/>
              </a:rPr>
            </a:br>
            <a:br>
              <a:rPr b="0" lang="en-IN" sz="2700">
                <a:latin typeface="Cambria"/>
                <a:ea typeface="Cambria"/>
                <a:cs typeface="Cambria"/>
                <a:sym typeface="Cambria"/>
              </a:rPr>
            </a:br>
            <a:r>
              <a:rPr lang="en-IN" sz="2700">
                <a:latin typeface="Cambria"/>
                <a:ea typeface="Cambria"/>
                <a:cs typeface="Cambria"/>
                <a:sym typeface="Cambria"/>
              </a:rPr>
              <a:t>Working Note:</a:t>
            </a:r>
            <a:br>
              <a:rPr b="0" lang="en-IN" sz="2700">
                <a:latin typeface="Cambria"/>
                <a:ea typeface="Cambria"/>
                <a:cs typeface="Cambria"/>
                <a:sym typeface="Cambria"/>
              </a:rPr>
            </a:br>
            <a:r>
              <a:rPr b="0" lang="en-IN" sz="2700">
                <a:latin typeface="Cambria"/>
                <a:ea typeface="Cambria"/>
                <a:cs typeface="Cambria"/>
                <a:sym typeface="Cambria"/>
              </a:rPr>
              <a:t>All of the above task related working notes will be sent and these papers will be published in </a:t>
            </a:r>
            <a:r>
              <a:rPr lang="en-IN" sz="2700">
                <a:latin typeface="Cambria"/>
                <a:ea typeface="Cambria"/>
                <a:cs typeface="Cambria"/>
                <a:sym typeface="Cambria"/>
              </a:rPr>
              <a:t>FIRE 2024 </a:t>
            </a:r>
            <a:r>
              <a:rPr b="0" lang="en-IN" sz="2700">
                <a:latin typeface="Cambria"/>
                <a:ea typeface="Cambria"/>
                <a:cs typeface="Cambria"/>
                <a:sym typeface="Cambria"/>
              </a:rPr>
              <a:t>conference.</a:t>
            </a:r>
            <a:br>
              <a:rPr lang="en-IN" sz="3100">
                <a:latin typeface="Cambria"/>
                <a:ea typeface="Cambria"/>
                <a:cs typeface="Cambria"/>
                <a:sym typeface="Cambria"/>
              </a:rPr>
            </a:br>
            <a:endParaRPr sz="3100">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f61f383359_0_0"/>
          <p:cNvSpPr txBox="1"/>
          <p:nvPr>
            <p:ph type="title"/>
          </p:nvPr>
        </p:nvSpPr>
        <p:spPr>
          <a:xfrm>
            <a:off x="1124775" y="146729"/>
            <a:ext cx="9486600" cy="1053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latin typeface="Cambria"/>
                <a:ea typeface="Cambria"/>
                <a:cs typeface="Cambria"/>
                <a:sym typeface="Cambria"/>
              </a:rPr>
              <a:t>Conclusion</a:t>
            </a:r>
            <a:endParaRPr>
              <a:latin typeface="Cambria"/>
              <a:ea typeface="Cambria"/>
              <a:cs typeface="Cambria"/>
              <a:sym typeface="Cambria"/>
            </a:endParaRPr>
          </a:p>
        </p:txBody>
      </p:sp>
      <p:sp>
        <p:nvSpPr>
          <p:cNvPr id="389" name="Google Shape;389;g2f61f383359_0_0"/>
          <p:cNvSpPr txBox="1"/>
          <p:nvPr>
            <p:ph idx="1" type="body"/>
          </p:nvPr>
        </p:nvSpPr>
        <p:spPr>
          <a:xfrm>
            <a:off x="1587710" y="2160016"/>
            <a:ext cx="9486600" cy="39261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1587710" y="455362"/>
            <a:ext cx="9486690" cy="807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mbria"/>
              <a:buNone/>
            </a:pPr>
            <a:r>
              <a:rPr lang="en-IN">
                <a:latin typeface="Cambria"/>
                <a:ea typeface="Cambria"/>
                <a:cs typeface="Cambria"/>
                <a:sym typeface="Cambria"/>
              </a:rPr>
              <a:t>Objectives</a:t>
            </a:r>
            <a:endParaRPr>
              <a:latin typeface="Cambria"/>
              <a:ea typeface="Cambria"/>
              <a:cs typeface="Cambria"/>
              <a:sym typeface="Cambria"/>
            </a:endParaRPr>
          </a:p>
        </p:txBody>
      </p:sp>
      <p:sp>
        <p:nvSpPr>
          <p:cNvPr id="137" name="Google Shape;137;p5"/>
          <p:cNvSpPr txBox="1"/>
          <p:nvPr>
            <p:ph idx="1" type="body"/>
          </p:nvPr>
        </p:nvSpPr>
        <p:spPr>
          <a:xfrm>
            <a:off x="1480456" y="2119086"/>
            <a:ext cx="10189030" cy="4470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2200"/>
              <a:buChar char="•"/>
            </a:pPr>
            <a:r>
              <a:rPr b="1" lang="en-IN">
                <a:latin typeface="Times New Roman"/>
                <a:ea typeface="Times New Roman"/>
                <a:cs typeface="Times New Roman"/>
                <a:sym typeface="Times New Roman"/>
              </a:rPr>
              <a:t>Dataset Creation and Annotation</a:t>
            </a:r>
            <a:r>
              <a:rPr lang="en-IN">
                <a:latin typeface="Times New Roman"/>
                <a:ea typeface="Times New Roman"/>
                <a:cs typeface="Times New Roman"/>
                <a:sym typeface="Times New Roman"/>
              </a:rPr>
              <a:t>: Creating code-mixed Malayalam WLLI dataset with sequences of words and performing manual annotation. Where by, tagging words with one of eight labels: MALAYALAM, ENGLISH, SYMBOL (SYM), OTHER, NAME, MIXED, NUMBER, and PLACE to facilitate supervised learning.</a:t>
            </a:r>
            <a:endParaRPr/>
          </a:p>
          <a:p>
            <a:pPr indent="-228600" lvl="0" marL="228600" rtl="0" algn="just">
              <a:lnSpc>
                <a:spcPct val="110000"/>
              </a:lnSpc>
              <a:spcBef>
                <a:spcPts val="1200"/>
              </a:spcBef>
              <a:spcAft>
                <a:spcPts val="0"/>
              </a:spcAft>
              <a:buSzPts val="2200"/>
              <a:buChar char="•"/>
            </a:pPr>
            <a:r>
              <a:rPr b="1" lang="en-IN">
                <a:latin typeface="Times New Roman"/>
                <a:ea typeface="Times New Roman"/>
                <a:cs typeface="Times New Roman"/>
                <a:sym typeface="Times New Roman"/>
              </a:rPr>
              <a:t>Implementing baseline models: </a:t>
            </a:r>
            <a:r>
              <a:rPr lang="en-IN">
                <a:latin typeface="Times New Roman"/>
                <a:ea typeface="Times New Roman"/>
                <a:cs typeface="Times New Roman"/>
                <a:sym typeface="Times New Roman"/>
              </a:rPr>
              <a:t>various baseline models for the code-mixed Malayalam dataset which can also support other code-mixed WLLI datasets.</a:t>
            </a:r>
            <a:endParaRPr/>
          </a:p>
          <a:p>
            <a:pPr indent="-228600" lvl="0" marL="228600" rtl="0" algn="just">
              <a:lnSpc>
                <a:spcPct val="110000"/>
              </a:lnSpc>
              <a:spcBef>
                <a:spcPts val="1200"/>
              </a:spcBef>
              <a:spcAft>
                <a:spcPts val="0"/>
              </a:spcAft>
              <a:buSzPts val="2200"/>
              <a:buChar char="•"/>
            </a:pPr>
            <a:r>
              <a:rPr b="1" lang="en-IN">
                <a:latin typeface="Times New Roman"/>
                <a:ea typeface="Times New Roman"/>
                <a:cs typeface="Times New Roman"/>
                <a:sym typeface="Times New Roman"/>
              </a:rPr>
              <a:t>Evaluating:</a:t>
            </a:r>
            <a:r>
              <a:rPr lang="en-IN">
                <a:latin typeface="Times New Roman"/>
                <a:ea typeface="Times New Roman"/>
                <a:cs typeface="Times New Roman"/>
                <a:sym typeface="Times New Roman"/>
              </a:rPr>
              <a:t> these baseline models for code-mixed Kannada, Tamil, and Tulu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253881" y="252162"/>
            <a:ext cx="9486690" cy="7057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Cambria"/>
              <a:buNone/>
            </a:pPr>
            <a:r>
              <a:rPr lang="en-IN" sz="3600">
                <a:latin typeface="Cambria"/>
                <a:ea typeface="Cambria"/>
                <a:cs typeface="Cambria"/>
                <a:sym typeface="Cambria"/>
              </a:rPr>
              <a:t>Literature Survey 1</a:t>
            </a:r>
            <a:endParaRPr sz="3600">
              <a:latin typeface="Cambria"/>
              <a:ea typeface="Cambria"/>
              <a:cs typeface="Cambria"/>
              <a:sym typeface="Cambria"/>
            </a:endParaRPr>
          </a:p>
        </p:txBody>
      </p:sp>
      <p:sp>
        <p:nvSpPr>
          <p:cNvPr id="143" name="Google Shape;143;p6"/>
          <p:cNvSpPr/>
          <p:nvPr/>
        </p:nvSpPr>
        <p:spPr>
          <a:xfrm>
            <a:off x="1190172" y="1356136"/>
            <a:ext cx="1030514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Cambria"/>
                <a:ea typeface="Cambria"/>
                <a:cs typeface="Cambria"/>
                <a:sym typeface="Cambria"/>
              </a:rPr>
              <a:t>Word level language identification in english telugu code mixed data: </a:t>
            </a:r>
            <a:r>
              <a:rPr b="0" i="0" lang="en-IN" sz="1800" u="none" cap="none" strike="noStrike">
                <a:solidFill>
                  <a:schemeClr val="dk1"/>
                </a:solidFill>
                <a:latin typeface="Cambria"/>
                <a:ea typeface="Cambria"/>
                <a:cs typeface="Cambria"/>
                <a:sym typeface="Cambria"/>
              </a:rPr>
              <a:t>proposed by </a:t>
            </a:r>
            <a:r>
              <a:rPr b="1" i="0" lang="en-IN" sz="1800" u="none" cap="none" strike="noStrike">
                <a:solidFill>
                  <a:schemeClr val="dk1"/>
                </a:solidFill>
                <a:latin typeface="Cambria"/>
                <a:ea typeface="Cambria"/>
                <a:cs typeface="Cambria"/>
                <a:sym typeface="Cambria"/>
              </a:rPr>
              <a:t>Gundapu et al.</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A code-mixed Telugu-English dataset with 29,503 tokens is created by the authors for WLLI</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Naïve Bayes (</a:t>
            </a:r>
            <a:r>
              <a:rPr b="1" lang="en-IN" sz="1800">
                <a:solidFill>
                  <a:schemeClr val="dk1"/>
                </a:solidFill>
                <a:latin typeface="Cambria"/>
                <a:ea typeface="Cambria"/>
                <a:cs typeface="Cambria"/>
                <a:sym typeface="Cambria"/>
              </a:rPr>
              <a:t>NB</a:t>
            </a:r>
            <a:r>
              <a:rPr lang="en-IN" sz="1800">
                <a:solidFill>
                  <a:schemeClr val="dk1"/>
                </a:solidFill>
                <a:latin typeface="Cambria"/>
                <a:ea typeface="Cambria"/>
                <a:cs typeface="Cambria"/>
                <a:sym typeface="Cambria"/>
              </a:rPr>
              <a:t>) and RF classifiers, with </a:t>
            </a:r>
            <a:r>
              <a:rPr b="1" lang="en-IN" sz="1800">
                <a:solidFill>
                  <a:schemeClr val="dk1"/>
                </a:solidFill>
                <a:latin typeface="Cambria"/>
                <a:ea typeface="Cambria"/>
                <a:cs typeface="Cambria"/>
                <a:sym typeface="Cambria"/>
              </a:rPr>
              <a:t>TF-IDF of characters sequences</a:t>
            </a:r>
            <a:r>
              <a:rPr lang="en-IN" sz="1800">
                <a:solidFill>
                  <a:schemeClr val="dk1"/>
                </a:solidFill>
                <a:latin typeface="Cambria"/>
                <a:ea typeface="Cambria"/>
                <a:cs typeface="Cambria"/>
                <a:sym typeface="Cambria"/>
              </a:rPr>
              <a:t>, and Hidden Markov Model (</a:t>
            </a:r>
            <a:r>
              <a:rPr b="1" lang="en-IN" sz="1800">
                <a:solidFill>
                  <a:schemeClr val="dk1"/>
                </a:solidFill>
                <a:latin typeface="Cambria"/>
                <a:ea typeface="Cambria"/>
                <a:cs typeface="Cambria"/>
                <a:sym typeface="Cambria"/>
              </a:rPr>
              <a:t>HMM</a:t>
            </a:r>
            <a:r>
              <a:rPr lang="en-IN" sz="1800">
                <a:solidFill>
                  <a:schemeClr val="dk1"/>
                </a:solidFill>
                <a:latin typeface="Cambria"/>
                <a:ea typeface="Cambria"/>
                <a:cs typeface="Cambria"/>
                <a:sym typeface="Cambria"/>
              </a:rPr>
              <a:t>) and CRF models with text-based features</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Among these models, CRF model obtained a macro F1-score of </a:t>
            </a:r>
            <a:r>
              <a:rPr b="1" lang="en-IN" sz="1800">
                <a:solidFill>
                  <a:schemeClr val="dk1"/>
                </a:solidFill>
                <a:latin typeface="Cambria"/>
                <a:ea typeface="Cambria"/>
                <a:cs typeface="Cambria"/>
                <a:sym typeface="Cambria"/>
              </a:rPr>
              <a:t>0.91</a:t>
            </a:r>
            <a:endParaRPr sz="1800">
              <a:solidFill>
                <a:schemeClr val="dk1"/>
              </a:solidFill>
              <a:latin typeface="Cambria"/>
              <a:ea typeface="Cambria"/>
              <a:cs typeface="Cambria"/>
              <a:sym typeface="Cambria"/>
            </a:endParaRPr>
          </a:p>
        </p:txBody>
      </p:sp>
      <p:sp>
        <p:nvSpPr>
          <p:cNvPr id="144" name="Google Shape;144;p6"/>
          <p:cNvSpPr txBox="1"/>
          <p:nvPr/>
        </p:nvSpPr>
        <p:spPr>
          <a:xfrm>
            <a:off x="1190172" y="3336448"/>
            <a:ext cx="9486690" cy="705781"/>
          </a:xfrm>
          <a:prstGeom prst="rect">
            <a:avLst/>
          </a:prstGeom>
          <a:noFill/>
          <a:ln>
            <a:noFill/>
          </a:ln>
        </p:spPr>
        <p:txBody>
          <a:bodyPr anchorCtr="0" anchor="t" bIns="45700" lIns="91425" spcFirstLastPara="1" rIns="91425" wrap="square" tIns="45700">
            <a:normAutofit fontScale="97500"/>
          </a:bodyPr>
          <a:lstStyle/>
          <a:p>
            <a:pPr indent="0" lvl="0" marL="0" marR="0" rtl="0" algn="l">
              <a:lnSpc>
                <a:spcPct val="100000"/>
              </a:lnSpc>
              <a:spcBef>
                <a:spcPts val="0"/>
              </a:spcBef>
              <a:spcAft>
                <a:spcPts val="0"/>
              </a:spcAft>
              <a:buClr>
                <a:schemeClr val="dk1"/>
              </a:buClr>
              <a:buSzPct val="100000"/>
              <a:buFont typeface="Cambria"/>
              <a:buNone/>
            </a:pPr>
            <a:r>
              <a:rPr b="1" lang="en-IN" sz="3600" u="none">
                <a:solidFill>
                  <a:schemeClr val="dk1"/>
                </a:solidFill>
                <a:latin typeface="Cambria"/>
                <a:ea typeface="Cambria"/>
                <a:cs typeface="Cambria"/>
                <a:sym typeface="Cambria"/>
              </a:rPr>
              <a:t>Literature Survey 2</a:t>
            </a:r>
            <a:endParaRPr b="1" sz="3600" u="none">
              <a:solidFill>
                <a:schemeClr val="dk1"/>
              </a:solidFill>
              <a:latin typeface="Cambria"/>
              <a:ea typeface="Cambria"/>
              <a:cs typeface="Cambria"/>
              <a:sym typeface="Cambria"/>
            </a:endParaRPr>
          </a:p>
        </p:txBody>
      </p:sp>
      <p:sp>
        <p:nvSpPr>
          <p:cNvPr id="145" name="Google Shape;145;p6"/>
          <p:cNvSpPr/>
          <p:nvPr/>
        </p:nvSpPr>
        <p:spPr>
          <a:xfrm>
            <a:off x="1190172" y="4400851"/>
            <a:ext cx="107695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Word Level Language Identification of Code Mixing Text in Social Media: </a:t>
            </a:r>
            <a:r>
              <a:rPr lang="en-IN" sz="1800">
                <a:solidFill>
                  <a:schemeClr val="dk1"/>
                </a:solidFill>
                <a:latin typeface="Cambria"/>
                <a:ea typeface="Cambria"/>
                <a:cs typeface="Cambria"/>
                <a:sym typeface="Cambria"/>
              </a:rPr>
              <a:t>Proposed by </a:t>
            </a:r>
            <a:r>
              <a:rPr b="1" lang="en-IN" sz="1800">
                <a:solidFill>
                  <a:schemeClr val="dk1"/>
                </a:solidFill>
                <a:latin typeface="Cambria"/>
                <a:ea typeface="Cambria"/>
                <a:cs typeface="Cambria"/>
                <a:sym typeface="Cambria"/>
              </a:rPr>
              <a:t>Kasthuri Shanmugalingam</a:t>
            </a:r>
            <a:r>
              <a:rPr lang="en-IN" sz="1800">
                <a:solidFill>
                  <a:schemeClr val="dk1"/>
                </a:solidFill>
                <a:latin typeface="Cambria"/>
                <a:ea typeface="Cambria"/>
                <a:cs typeface="Cambria"/>
                <a:sym typeface="Cambria"/>
              </a:rPr>
              <a:t> et.al</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Their study uses Tamil-English code-mixed data from popular social media posts and comments  </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ML classifier trained based on features such as Tamil Unicode characters in Roman scripts, dictionaries, double consonant, and term frequency</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Different ML classifiers such as NB, Logistic Regression(LR), Support Vector Machines (SVM), Decision Trees (DT) and Random Forest (RF) </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Among that the highest accuracy of 89.46% was obtained for SVM classifier</a:t>
            </a:r>
            <a:endParaRPr sz="18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1261138" y="101600"/>
            <a:ext cx="9486690" cy="5950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mbria"/>
              <a:buNone/>
            </a:pPr>
            <a:r>
              <a:rPr lang="en-IN" sz="3600">
                <a:latin typeface="Cambria"/>
                <a:ea typeface="Cambria"/>
                <a:cs typeface="Cambria"/>
                <a:sym typeface="Cambria"/>
              </a:rPr>
              <a:t>Literature Survey 3</a:t>
            </a:r>
            <a:endParaRPr sz="3600">
              <a:latin typeface="Cambria"/>
              <a:ea typeface="Cambria"/>
              <a:cs typeface="Cambria"/>
              <a:sym typeface="Cambria"/>
            </a:endParaRPr>
          </a:p>
        </p:txBody>
      </p:sp>
      <p:sp>
        <p:nvSpPr>
          <p:cNvPr id="151" name="Google Shape;151;p7"/>
          <p:cNvSpPr txBox="1"/>
          <p:nvPr>
            <p:ph idx="1" type="body"/>
          </p:nvPr>
        </p:nvSpPr>
        <p:spPr>
          <a:xfrm>
            <a:off x="1378857" y="827315"/>
            <a:ext cx="10638971" cy="26851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10000"/>
              </a:lnSpc>
              <a:spcBef>
                <a:spcPts val="0"/>
              </a:spcBef>
              <a:spcAft>
                <a:spcPts val="0"/>
              </a:spcAft>
              <a:buSzPct val="100000"/>
              <a:buChar char="•"/>
            </a:pPr>
            <a:r>
              <a:rPr b="1" lang="en-IN">
                <a:latin typeface="Cambria"/>
                <a:ea typeface="Cambria"/>
                <a:cs typeface="Cambria"/>
                <a:sym typeface="Cambria"/>
              </a:rPr>
              <a:t>Language identification at word level in Sinhala-English code-mixed social media text: </a:t>
            </a:r>
            <a:r>
              <a:rPr lang="en-IN">
                <a:latin typeface="Cambria"/>
                <a:ea typeface="Cambria"/>
                <a:cs typeface="Cambria"/>
                <a:sym typeface="Cambria"/>
              </a:rPr>
              <a:t>Proposed by </a:t>
            </a:r>
            <a:r>
              <a:rPr b="1" lang="en-IN">
                <a:latin typeface="Cambria"/>
                <a:ea typeface="Cambria"/>
                <a:cs typeface="Cambria"/>
                <a:sym typeface="Cambria"/>
              </a:rPr>
              <a:t>Kasthuri Shanmugalingam &amp; Sagara Sumathipala</a:t>
            </a:r>
            <a:endParaRPr>
              <a:latin typeface="Cambria"/>
              <a:ea typeface="Cambria"/>
              <a:cs typeface="Cambria"/>
              <a:sym typeface="Cambria"/>
            </a:endParaRPr>
          </a:p>
          <a:p>
            <a:pPr indent="-228600" lvl="0" marL="228600" rtl="0" algn="just">
              <a:lnSpc>
                <a:spcPct val="110000"/>
              </a:lnSpc>
              <a:spcBef>
                <a:spcPts val="1200"/>
              </a:spcBef>
              <a:spcAft>
                <a:spcPts val="0"/>
              </a:spcAft>
              <a:buSzPct val="100000"/>
              <a:buChar char="•"/>
            </a:pPr>
            <a:r>
              <a:rPr lang="en-IN">
                <a:latin typeface="Cambria"/>
                <a:ea typeface="Cambria"/>
                <a:cs typeface="Cambria"/>
                <a:sym typeface="Cambria"/>
              </a:rPr>
              <a:t> Implemented ML classifier based on features such as Sinhala Unicode characters written in Roman scripts, dictionaries (BNL &amp; LEXNORM), and term frequency</a:t>
            </a:r>
            <a:endParaRPr/>
          </a:p>
          <a:p>
            <a:pPr indent="-228600" lvl="0" marL="228600" rtl="0" algn="just">
              <a:lnSpc>
                <a:spcPct val="110000"/>
              </a:lnSpc>
              <a:spcBef>
                <a:spcPts val="1200"/>
              </a:spcBef>
              <a:spcAft>
                <a:spcPts val="0"/>
              </a:spcAft>
              <a:buSzPct val="100000"/>
              <a:buChar char="•"/>
            </a:pPr>
            <a:r>
              <a:rPr lang="en-IN">
                <a:latin typeface="Cambria"/>
                <a:ea typeface="Cambria"/>
                <a:cs typeface="Cambria"/>
                <a:sym typeface="Cambria"/>
              </a:rPr>
              <a:t>Different machine learning classifiers such as SVM, NB, LR, RF and DT were used in the evaluation process</a:t>
            </a:r>
            <a:endParaRPr/>
          </a:p>
          <a:p>
            <a:pPr indent="-228600" lvl="0" marL="228600" rtl="0" algn="just">
              <a:lnSpc>
                <a:spcPct val="110000"/>
              </a:lnSpc>
              <a:spcBef>
                <a:spcPts val="1200"/>
              </a:spcBef>
              <a:spcAft>
                <a:spcPts val="0"/>
              </a:spcAft>
              <a:buSzPct val="100000"/>
              <a:buChar char="•"/>
            </a:pPr>
            <a:r>
              <a:rPr lang="en-IN">
                <a:latin typeface="Cambria"/>
                <a:ea typeface="Cambria"/>
                <a:cs typeface="Cambria"/>
                <a:sym typeface="Cambria"/>
              </a:rPr>
              <a:t>Among them, the highest accuracy of  90.5% was obtained for RF classifier</a:t>
            </a:r>
            <a:endParaRPr>
              <a:latin typeface="Cambria"/>
              <a:ea typeface="Cambria"/>
              <a:cs typeface="Cambria"/>
              <a:sym typeface="Cambria"/>
            </a:endParaRPr>
          </a:p>
        </p:txBody>
      </p:sp>
      <p:sp>
        <p:nvSpPr>
          <p:cNvPr id="152" name="Google Shape;152;p7"/>
          <p:cNvSpPr txBox="1"/>
          <p:nvPr/>
        </p:nvSpPr>
        <p:spPr>
          <a:xfrm>
            <a:off x="1391767" y="3655762"/>
            <a:ext cx="9486690" cy="83640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mbria"/>
              <a:buNone/>
            </a:pPr>
            <a:r>
              <a:rPr b="1" lang="en-IN" sz="3600">
                <a:solidFill>
                  <a:schemeClr val="dk1"/>
                </a:solidFill>
                <a:latin typeface="Cambria"/>
                <a:ea typeface="Cambria"/>
                <a:cs typeface="Cambria"/>
                <a:sym typeface="Cambria"/>
              </a:rPr>
              <a:t>Literature Survey 4</a:t>
            </a:r>
            <a:endParaRPr b="1" sz="3600">
              <a:solidFill>
                <a:schemeClr val="dk1"/>
              </a:solidFill>
              <a:latin typeface="Cambria"/>
              <a:ea typeface="Cambria"/>
              <a:cs typeface="Cambria"/>
              <a:sym typeface="Cambria"/>
            </a:endParaRPr>
          </a:p>
        </p:txBody>
      </p:sp>
      <p:sp>
        <p:nvSpPr>
          <p:cNvPr id="153" name="Google Shape;153;p7"/>
          <p:cNvSpPr/>
          <p:nvPr/>
        </p:nvSpPr>
        <p:spPr>
          <a:xfrm>
            <a:off x="1391767" y="4415163"/>
            <a:ext cx="1049543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Language identification in code-mixed data using multichannel neural networks and context capture:</a:t>
            </a:r>
            <a:r>
              <a:rPr lang="en-IN" sz="1800">
                <a:solidFill>
                  <a:schemeClr val="dk1"/>
                </a:solidFill>
                <a:latin typeface="Cambria"/>
                <a:ea typeface="Cambria"/>
                <a:cs typeface="Cambria"/>
                <a:sym typeface="Cambria"/>
              </a:rPr>
              <a:t> proposed by  </a:t>
            </a:r>
            <a:r>
              <a:rPr b="1" lang="en-IN" sz="1800">
                <a:solidFill>
                  <a:schemeClr val="dk1"/>
                </a:solidFill>
                <a:latin typeface="Cambria"/>
                <a:ea typeface="Cambria"/>
                <a:cs typeface="Cambria"/>
                <a:sym typeface="Cambria"/>
              </a:rPr>
              <a:t>Mandal</a:t>
            </a:r>
            <a:r>
              <a:rPr lang="en-IN" sz="1800">
                <a:solidFill>
                  <a:schemeClr val="dk1"/>
                </a:solidFill>
                <a:latin typeface="Cambria"/>
                <a:ea typeface="Cambria"/>
                <a:cs typeface="Cambria"/>
                <a:sym typeface="Cambria"/>
              </a:rPr>
              <a:t> et. al</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Authors proposed an approach for word-level LI in code-mixed Bangla and Hindi texts</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Their proposed methodology has two phases: i) implementing Multichannel Neural Networks (MNN) by combining Convolutional Neural Networks (CNN) and Long ShortTerm Memory (LSTM) and ii) feeding the output of MNN to Bidirectional LSTM+CRF model</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With this approach, they obtained macro F1-scores of 93.49 and 93.32 for code-mixed Bangla and Hindi texts respectively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1253882" y="121534"/>
            <a:ext cx="9486690" cy="82189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C00000"/>
              </a:buClr>
              <a:buSzPts val="4400"/>
              <a:buFont typeface="Cambria"/>
              <a:buNone/>
            </a:pPr>
            <a:r>
              <a:rPr lang="en-IN">
                <a:solidFill>
                  <a:srgbClr val="C00000"/>
                </a:solidFill>
                <a:latin typeface="Cambria"/>
                <a:ea typeface="Cambria"/>
                <a:cs typeface="Cambria"/>
                <a:sym typeface="Cambria"/>
              </a:rPr>
              <a:t>CONTRIBUTION </a:t>
            </a:r>
            <a:r>
              <a:rPr lang="en-IN">
                <a:latin typeface="Cambria"/>
                <a:ea typeface="Cambria"/>
                <a:cs typeface="Cambria"/>
                <a:sym typeface="Cambria"/>
              </a:rPr>
              <a:t>- Dataset Creation</a:t>
            </a:r>
            <a:endParaRPr/>
          </a:p>
        </p:txBody>
      </p:sp>
      <p:sp>
        <p:nvSpPr>
          <p:cNvPr id="159" name="Google Shape;159;p8"/>
          <p:cNvSpPr txBox="1"/>
          <p:nvPr>
            <p:ph idx="1" type="body"/>
          </p:nvPr>
        </p:nvSpPr>
        <p:spPr>
          <a:xfrm>
            <a:off x="1146629" y="986971"/>
            <a:ext cx="10943771" cy="570411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10000"/>
              </a:lnSpc>
              <a:spcBef>
                <a:spcPts val="0"/>
              </a:spcBef>
              <a:spcAft>
                <a:spcPts val="0"/>
              </a:spcAft>
              <a:buSzPct val="100000"/>
              <a:buChar char="•"/>
            </a:pPr>
            <a:r>
              <a:rPr lang="en-IN">
                <a:latin typeface="Times New Roman"/>
                <a:ea typeface="Times New Roman"/>
                <a:cs typeface="Times New Roman"/>
                <a:sym typeface="Times New Roman"/>
              </a:rPr>
              <a:t>The code-mixed Malayalam comments are collected from   “Dravidian-CodeMix - FIRE 2020 - Sentiment Analysis for Dravidian Languages in Code-Mixed Text” shared task.</a:t>
            </a:r>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Url: </a:t>
            </a:r>
            <a:r>
              <a:rPr b="1" lang="en-IN" u="sng">
                <a:solidFill>
                  <a:schemeClr val="hlink"/>
                </a:solidFill>
                <a:latin typeface="Times New Roman"/>
                <a:ea typeface="Times New Roman"/>
                <a:cs typeface="Times New Roman"/>
                <a:sym typeface="Times New Roman"/>
                <a:hlinkClick r:id="rId3"/>
              </a:rPr>
              <a:t>https://drive.google.com/file/d/1nOQGldbN-FlBzYuffbLvoxYuR9UQHFRe/view</a:t>
            </a:r>
            <a:r>
              <a:rPr b="1" lang="en-IN" u="sng">
                <a:latin typeface="Times New Roman"/>
                <a:ea typeface="Times New Roman"/>
                <a:cs typeface="Times New Roman"/>
                <a:sym typeface="Times New Roman"/>
              </a:rPr>
              <a:t> </a:t>
            </a:r>
            <a:r>
              <a:rPr b="1" lang="en-IN">
                <a:latin typeface="Times New Roman"/>
                <a:ea typeface="Times New Roman"/>
                <a:cs typeface="Times New Roman"/>
                <a:sym typeface="Times New Roman"/>
              </a:rPr>
              <a:t> - train set</a:t>
            </a:r>
            <a:r>
              <a:rPr b="1" lang="en-IN" u="sng">
                <a:solidFill>
                  <a:schemeClr val="hlink"/>
                </a:solidFill>
                <a:latin typeface="Times New Roman"/>
                <a:ea typeface="Times New Roman"/>
                <a:cs typeface="Times New Roman"/>
                <a:sym typeface="Times New Roman"/>
                <a:hlinkClick r:id="rId4"/>
              </a:rPr>
              <a:t> https://drive.google.com/file/d/1QgTDkB-HJrcK0gOVi0pUGMIrsaV_8Wdz/view</a:t>
            </a:r>
            <a:r>
              <a:rPr b="1" lang="en-IN">
                <a:latin typeface="Times New Roman"/>
                <a:ea typeface="Times New Roman"/>
                <a:cs typeface="Times New Roman"/>
                <a:sym typeface="Times New Roman"/>
              </a:rPr>
              <a:t> - dev set</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These are YouTube comments related to the movie trailer.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These social media data consists of noise such as punctuation's, URLs, emojis, and special symbols are removed during the creation of dataset process.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 Malayalam code-mixed dataset contains code-mixing of two languages (Malayalam, and English).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 cleaned dataset were then split into sequence of words.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 dataset is first converted into Roman script and numbers are converted into their word form, for the purpose of WLLI and manually annotated with eight labels (MALAYALAM, ENGLISH, SYMBOL (SYM), OTHER, NAME, MIXED, NUMBER, and PLACE).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 created dataset consists of  47,255 words and labels respectively.  </a:t>
            </a:r>
            <a:endParaRPr>
              <a:latin typeface="Times New Roman"/>
              <a:ea typeface="Times New Roman"/>
              <a:cs typeface="Times New Roman"/>
              <a:sym typeface="Times New Roman"/>
            </a:endParaRPr>
          </a:p>
          <a:p>
            <a:pPr indent="-228600" lvl="0" marL="228600" rtl="0" algn="just">
              <a:lnSpc>
                <a:spcPct val="110000"/>
              </a:lnSpc>
              <a:spcBef>
                <a:spcPts val="1200"/>
              </a:spcBef>
              <a:spcAft>
                <a:spcPts val="0"/>
              </a:spcAft>
              <a:buSzPct val="100000"/>
              <a:buChar char="•"/>
            </a:pPr>
            <a:r>
              <a:rPr lang="en-IN">
                <a:latin typeface="Times New Roman"/>
                <a:ea typeface="Times New Roman"/>
                <a:cs typeface="Times New Roman"/>
                <a:sym typeface="Times New Roman"/>
              </a:rPr>
              <a:t>The dataset is split into  train and test set for evaluating model performance which consists of 37,818 samples for train set and 9,437 samples for test set respectively.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326452" y="121533"/>
            <a:ext cx="10459148" cy="112669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mbria"/>
              <a:buNone/>
            </a:pPr>
            <a:r>
              <a:rPr lang="en-IN">
                <a:latin typeface="Cambria"/>
                <a:ea typeface="Cambria"/>
                <a:cs typeface="Cambria"/>
                <a:sym typeface="Cambria"/>
              </a:rPr>
              <a:t>Code-mixed Malayalam dataset statistics</a:t>
            </a:r>
            <a:endParaRPr>
              <a:latin typeface="Cambria"/>
              <a:ea typeface="Cambria"/>
              <a:cs typeface="Cambria"/>
              <a:sym typeface="Cambria"/>
            </a:endParaRPr>
          </a:p>
        </p:txBody>
      </p:sp>
      <p:pic>
        <p:nvPicPr>
          <p:cNvPr id="165" name="Google Shape;165;p9"/>
          <p:cNvPicPr preferRelativeResize="0"/>
          <p:nvPr/>
        </p:nvPicPr>
        <p:blipFill rotWithShape="1">
          <a:blip r:embed="rId3">
            <a:alphaModFix/>
          </a:blip>
          <a:srcRect b="0" l="0" r="0" t="0"/>
          <a:stretch/>
        </p:blipFill>
        <p:spPr>
          <a:xfrm>
            <a:off x="2786743" y="1204686"/>
            <a:ext cx="7736114" cy="49953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weaveVTI">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2024-08-25T05:59:17Z</dcterms:created>
  <dc:creator>amma</dc:creator>
</cp:coreProperties>
</file>