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4630400" cy="8229600"/>
  <p:notesSz cx="8229600" cy="14630400"/>
  <p:embeddedFontLst>
    <p:embeddedFont>
      <p:font typeface="Lora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5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371850" y="1097275"/>
            <a:ext cx="5486650" cy="5486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Google Shape;37;p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Google Shape;48;p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6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 master">
  <p:cSld name="Slide 1 master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9;p2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2 master">
  <p:cSld name="Slide 2 mast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3;p3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4 master">
  <p:cSld name="Slide 4 mas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Google Shape;21;p5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5 master">
  <p:cSld name="Slide 5 mas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Google Shape;25;p6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6 master">
  <p:cSld name="Slide 6 mast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" name="Google Shape;29;p7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7 master">
  <p:cSld name="Slide 7 mast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" name="Google Shape;33;p8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10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  <a:effectLst>
            <a:outerShdw blurRad="57150" dist="19050" dir="17160000" algn="bl" rotWithShape="0">
              <a:srgbClr val="000000">
                <a:alpha val="0"/>
              </a:srgbClr>
            </a:outerShdw>
          </a:effectLst>
        </p:spPr>
      </p:pic>
      <p:sp>
        <p:nvSpPr>
          <p:cNvPr id="41" name="Google Shape;41;p10"/>
          <p:cNvSpPr/>
          <p:nvPr/>
        </p:nvSpPr>
        <p:spPr>
          <a:xfrm>
            <a:off x="6324124" y="1812965"/>
            <a:ext cx="7468553" cy="1408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98AC7"/>
              </a:buClr>
              <a:buSzPts val="4400"/>
              <a:buFont typeface="Lora"/>
              <a:buNone/>
            </a:pPr>
            <a:r>
              <a:rPr lang="en-US" sz="4400" b="0" i="0" u="none" strike="noStrike" cap="none">
                <a:solidFill>
                  <a:srgbClr val="F98AC7"/>
                </a:solidFill>
                <a:latin typeface="Lora"/>
                <a:ea typeface="Lora"/>
                <a:cs typeface="Lora"/>
                <a:sym typeface="Lora"/>
              </a:rPr>
              <a:t>Code Mood: Revolutionizing the Developer Experience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0"/>
          <p:cNvSpPr/>
          <p:nvPr/>
        </p:nvSpPr>
        <p:spPr>
          <a:xfrm>
            <a:off x="6324124" y="3579971"/>
            <a:ext cx="7468553" cy="153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850"/>
              <a:buFont typeface="Arial"/>
              <a:buNone/>
            </a:pPr>
            <a:r>
              <a:rPr lang="en-US" sz="1850" b="0" i="0" u="none" strike="noStrike" cap="non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Code Mood is an intelligent VS Code extension. It reads a developer's emotional state. Code Mood transforms the coding environment. It's based on real-time mood analysis. This bridges productivity and emotional intelligence in software development.</a:t>
            </a:r>
            <a:endParaRPr sz="18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0"/>
          <p:cNvSpPr/>
          <p:nvPr/>
        </p:nvSpPr>
        <p:spPr>
          <a:xfrm>
            <a:off x="6324124" y="5381268"/>
            <a:ext cx="7468553" cy="38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850"/>
              <a:buFont typeface="Arial"/>
              <a:buNone/>
            </a:pPr>
            <a:r>
              <a:rPr lang="en-US" sz="1850" b="1" i="0" u="none" strike="noStrike" cap="non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Team:</a:t>
            </a:r>
            <a:r>
              <a:rPr lang="en-US" sz="1850" b="0" i="0" u="none" strike="noStrike" cap="non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 UG-3 Team 8</a:t>
            </a:r>
            <a:endParaRPr sz="18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0"/>
          <p:cNvSpPr/>
          <p:nvPr/>
        </p:nvSpPr>
        <p:spPr>
          <a:xfrm>
            <a:off x="6324124" y="6033492"/>
            <a:ext cx="7468553" cy="38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850"/>
              <a:buFont typeface="Arial"/>
              <a:buNone/>
            </a:pPr>
            <a:r>
              <a:rPr lang="en-US" sz="1850" b="1" i="0" u="none" strike="noStrike" cap="non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Team Members:</a:t>
            </a:r>
            <a:r>
              <a:rPr lang="en-US" sz="1850" b="0" i="0" u="none" strike="noStrike" cap="none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 Mokshith,Sonith,Sasaank,Madhav,Pavan,Jyothiraditya</a:t>
            </a:r>
            <a:endParaRPr sz="18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" name="Google Shape;4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748097" y="7703802"/>
            <a:ext cx="1882303" cy="403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837724" y="1618059"/>
            <a:ext cx="12954952" cy="1408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98AC7"/>
              </a:buClr>
              <a:buSzPts val="4400"/>
              <a:buFont typeface="Lora"/>
              <a:buNone/>
            </a:pPr>
            <a:r>
              <a:rPr lang="en-US" sz="4400">
                <a:solidFill>
                  <a:srgbClr val="F98AC7"/>
                </a:solidFill>
                <a:latin typeface="Lora"/>
                <a:ea typeface="Lora"/>
                <a:cs typeface="Lora"/>
                <a:sym typeface="Lora"/>
              </a:rPr>
              <a:t>The Problem: Coding Can Be an Emotional Journey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/>
          <p:nvPr/>
        </p:nvSpPr>
        <p:spPr>
          <a:xfrm>
            <a:off x="837724" y="3624382"/>
            <a:ext cx="3147655" cy="351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98AC7"/>
              </a:buClr>
              <a:buSzPts val="2200"/>
              <a:buFont typeface="Lora"/>
              <a:buNone/>
            </a:pPr>
            <a:r>
              <a:rPr lang="en-US" sz="2200">
                <a:solidFill>
                  <a:srgbClr val="F98AC7"/>
                </a:solidFill>
                <a:latin typeface="Lora"/>
                <a:ea typeface="Lora"/>
                <a:cs typeface="Lora"/>
                <a:sym typeface="Lora"/>
              </a:rPr>
              <a:t>Emotional Rollercoaster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1"/>
          <p:cNvSpPr/>
          <p:nvPr/>
        </p:nvSpPr>
        <p:spPr>
          <a:xfrm>
            <a:off x="837724" y="4215646"/>
            <a:ext cx="3928586" cy="153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850"/>
              <a:buFont typeface="Arial"/>
              <a:buNone/>
            </a:pPr>
            <a:r>
              <a:rPr lang="en-US" sz="1850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Developers experience complex emotional states while coding. Traditional tools ignore emotional context.</a:t>
            </a: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1"/>
          <p:cNvSpPr/>
          <p:nvPr/>
        </p:nvSpPr>
        <p:spPr>
          <a:xfrm>
            <a:off x="5357813" y="3624382"/>
            <a:ext cx="3088838" cy="351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98AC7"/>
              </a:buClr>
              <a:buSzPts val="2200"/>
              <a:buFont typeface="Lora"/>
              <a:buNone/>
            </a:pPr>
            <a:r>
              <a:rPr lang="en-US" sz="2200">
                <a:solidFill>
                  <a:srgbClr val="F98AC7"/>
                </a:solidFill>
                <a:latin typeface="Lora"/>
                <a:ea typeface="Lora"/>
                <a:cs typeface="Lora"/>
                <a:sym typeface="Lora"/>
              </a:rPr>
              <a:t>Impact on Performance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1"/>
          <p:cNvSpPr/>
          <p:nvPr/>
        </p:nvSpPr>
        <p:spPr>
          <a:xfrm>
            <a:off x="5357813" y="4215646"/>
            <a:ext cx="3928586" cy="153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850"/>
              <a:buFont typeface="Arial"/>
              <a:buNone/>
            </a:pPr>
            <a:r>
              <a:rPr lang="en-US" sz="1850">
                <a:solidFill>
                  <a:srgbClr val="D6E5EF"/>
                </a:solidFill>
              </a:rPr>
              <a:t>Most</a:t>
            </a:r>
            <a:r>
              <a:rPr lang="en-US" sz="1850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 of developers report that stress impacts coding performance. Code Mood addresses this critical gap.</a:t>
            </a: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1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7901" y="3654266"/>
            <a:ext cx="3928586" cy="2687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748097" y="7732377"/>
            <a:ext cx="1882303" cy="403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3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>
            <a:off x="6246138" y="596860"/>
            <a:ext cx="5107543" cy="638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98AC7"/>
              </a:buClr>
              <a:buSzPts val="4000"/>
              <a:buFont typeface="Lora"/>
              <a:buNone/>
            </a:pPr>
            <a:r>
              <a:rPr lang="en-US" sz="4000">
                <a:solidFill>
                  <a:srgbClr val="F98AC7"/>
                </a:solidFill>
                <a:latin typeface="Lora"/>
                <a:ea typeface="Lora"/>
                <a:cs typeface="Lora"/>
                <a:sym typeface="Lora"/>
              </a:rPr>
              <a:t>Code-Mood Features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6246138" y="1804988"/>
            <a:ext cx="488394" cy="488394"/>
          </a:xfrm>
          <a:prstGeom prst="roundRect">
            <a:avLst>
              <a:gd name="adj" fmla="val 6667"/>
            </a:avLst>
          </a:prstGeom>
          <a:solidFill>
            <a:srgbClr val="4447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13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37161" y="1857673"/>
            <a:ext cx="306348" cy="38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3"/>
          <p:cNvSpPr/>
          <p:nvPr/>
        </p:nvSpPr>
        <p:spPr>
          <a:xfrm>
            <a:off x="6951583" y="1804988"/>
            <a:ext cx="2553772" cy="319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000"/>
              <a:buFont typeface="Lora"/>
              <a:buNone/>
            </a:pPr>
            <a:r>
              <a:rPr lang="en-US" sz="20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Dynamic Themes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6951583" y="2254329"/>
            <a:ext cx="6919079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00"/>
              <a:buFont typeface="Arial"/>
              <a:buNone/>
            </a:pPr>
            <a:r>
              <a:rPr lang="en-US" sz="1700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Adjustments based on mood.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6246138" y="3062764"/>
            <a:ext cx="488394" cy="488394"/>
          </a:xfrm>
          <a:prstGeom prst="roundRect">
            <a:avLst>
              <a:gd name="adj" fmla="val 6667"/>
            </a:avLst>
          </a:prstGeom>
          <a:solidFill>
            <a:srgbClr val="4447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3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37161" y="3115449"/>
            <a:ext cx="306348" cy="38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/>
          <p:nvPr/>
        </p:nvSpPr>
        <p:spPr>
          <a:xfrm>
            <a:off x="6951583" y="3062764"/>
            <a:ext cx="2553772" cy="319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000"/>
              <a:buFont typeface="Lora"/>
              <a:buNone/>
            </a:pPr>
            <a:r>
              <a:rPr lang="en-US" sz="20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Personalized Music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6951583" y="3512106"/>
            <a:ext cx="6919079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00"/>
              <a:buFont typeface="Arial"/>
              <a:buNone/>
            </a:pPr>
            <a:r>
              <a:rPr lang="en-US" sz="1700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Playlists for different moods.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6246138" y="4320540"/>
            <a:ext cx="488394" cy="488394"/>
          </a:xfrm>
          <a:prstGeom prst="roundRect">
            <a:avLst>
              <a:gd name="adj" fmla="val 6667"/>
            </a:avLst>
          </a:prstGeom>
          <a:solidFill>
            <a:srgbClr val="4447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13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37161" y="4373225"/>
            <a:ext cx="306348" cy="38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/>
          <p:nvPr/>
        </p:nvSpPr>
        <p:spPr>
          <a:xfrm>
            <a:off x="6951583" y="4320540"/>
            <a:ext cx="2553772" cy="319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000"/>
              <a:buFont typeface="Lora"/>
              <a:buNone/>
            </a:pPr>
            <a:r>
              <a:rPr lang="en-US" sz="20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Adaptive Fonts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6951583" y="4769882"/>
            <a:ext cx="6919079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00"/>
              <a:buFont typeface="Arial"/>
              <a:buNone/>
            </a:pPr>
            <a:r>
              <a:rPr lang="en-US" sz="1700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Color scheme customization.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6246138" y="5578316"/>
            <a:ext cx="488394" cy="488394"/>
          </a:xfrm>
          <a:prstGeom prst="roundRect">
            <a:avLst>
              <a:gd name="adj" fmla="val 6667"/>
            </a:avLst>
          </a:prstGeom>
          <a:solidFill>
            <a:srgbClr val="4447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" name="Google Shape;91;p13" descr="preencoded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37161" y="5631001"/>
            <a:ext cx="306348" cy="38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/>
          <p:nvPr/>
        </p:nvSpPr>
        <p:spPr>
          <a:xfrm>
            <a:off x="6951583" y="5578316"/>
            <a:ext cx="2553772" cy="319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000"/>
              <a:buFont typeface="Lora"/>
              <a:buNone/>
            </a:pPr>
            <a:r>
              <a:rPr lang="en-US" sz="20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Contextual Humor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6951583" y="6027658"/>
            <a:ext cx="6919079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00"/>
              <a:buFont typeface="Arial"/>
              <a:buNone/>
            </a:pPr>
            <a:r>
              <a:rPr lang="en-US" sz="1700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Real-time emotional feedback.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6246138" y="6836093"/>
            <a:ext cx="488394" cy="488394"/>
          </a:xfrm>
          <a:prstGeom prst="roundRect">
            <a:avLst>
              <a:gd name="adj" fmla="val 6667"/>
            </a:avLst>
          </a:prstGeom>
          <a:solidFill>
            <a:srgbClr val="4447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Google Shape;95;p13" descr="preencoded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37161" y="6888778"/>
            <a:ext cx="306348" cy="38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/>
          <p:nvPr/>
        </p:nvSpPr>
        <p:spPr>
          <a:xfrm>
            <a:off x="6951583" y="6836093"/>
            <a:ext cx="2553772" cy="319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000"/>
              <a:buFont typeface="Lora"/>
              <a:buNone/>
            </a:pPr>
            <a:r>
              <a:rPr lang="en-US" sz="20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Productivity Score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6951583" y="7285434"/>
            <a:ext cx="6919079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00"/>
              <a:buFont typeface="Arial"/>
              <a:buNone/>
            </a:pPr>
            <a:r>
              <a:rPr lang="en-US" sz="1700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Analysis of the per-file time data generated by Code-Mood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48097" y="7762754"/>
            <a:ext cx="1882303" cy="403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/>
          <p:nvPr/>
        </p:nvSpPr>
        <p:spPr>
          <a:xfrm>
            <a:off x="837724" y="1313974"/>
            <a:ext cx="5975747" cy="7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98AC7"/>
              </a:buClr>
              <a:buSzPts val="4400"/>
              <a:buFont typeface="Lora"/>
              <a:buNone/>
            </a:pPr>
            <a:r>
              <a:rPr lang="en-US" sz="4400">
                <a:solidFill>
                  <a:srgbClr val="F98AC7"/>
                </a:solidFill>
                <a:latin typeface="Lora"/>
                <a:ea typeface="Lora"/>
                <a:cs typeface="Lora"/>
                <a:sym typeface="Lora"/>
              </a:rPr>
              <a:t>Technical Architecture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837724" y="2765941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937974" y="2823924"/>
            <a:ext cx="337899" cy="42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650"/>
              <a:buFont typeface="Lora"/>
              <a:buNone/>
            </a:pPr>
            <a:r>
              <a:rPr lang="en-US" sz="265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1615559" y="2765941"/>
            <a:ext cx="2816185" cy="351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Lora"/>
              <a:buNone/>
            </a:pPr>
            <a:r>
              <a:rPr lang="en-US" sz="22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VS Code API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1615559" y="3261479"/>
            <a:ext cx="3380899" cy="114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850"/>
              <a:buFont typeface="Arial"/>
              <a:buNone/>
            </a:pPr>
            <a:r>
              <a:rPr lang="en-US" sz="1850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The extension UI and logic are built using commands and terminal integration.</a:t>
            </a: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5235773" y="2765941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5336024" y="2823924"/>
            <a:ext cx="337899" cy="42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650"/>
              <a:buFont typeface="Lora"/>
              <a:buNone/>
            </a:pPr>
            <a:r>
              <a:rPr lang="en-US" sz="265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013609" y="2765941"/>
            <a:ext cx="2816185" cy="351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Lora"/>
              <a:buNone/>
            </a:pPr>
            <a:r>
              <a:rPr lang="en-US" sz="22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JavaScript (Node.js)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6013609" y="3261479"/>
            <a:ext cx="3380899" cy="114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850"/>
              <a:buFont typeface="Arial"/>
              <a:buNone/>
            </a:pPr>
            <a:r>
              <a:rPr lang="en-US" sz="1850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Core language for implementing features with modular CommonJS structure.</a:t>
            </a: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9633823" y="2765941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9734074" y="2823924"/>
            <a:ext cx="337899" cy="42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650"/>
              <a:buFont typeface="Lora"/>
              <a:buNone/>
            </a:pPr>
            <a:r>
              <a:rPr lang="en-US" sz="265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10411658" y="2765941"/>
            <a:ext cx="3380899" cy="70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Lora"/>
              <a:buNone/>
            </a:pPr>
            <a:r>
              <a:rPr lang="en-US" sz="22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Hugging Face Inference API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10411658" y="3613428"/>
            <a:ext cx="3380899" cy="76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850"/>
              <a:buFont typeface="Arial"/>
              <a:buNone/>
            </a:pPr>
            <a:r>
              <a:rPr lang="en-US" sz="1850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Detects developer mood through sentiment analysis.</a:t>
            </a: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837724" y="4919067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937974" y="4977051"/>
            <a:ext cx="337899" cy="42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650"/>
              <a:buFont typeface="Lora"/>
              <a:buNone/>
            </a:pPr>
            <a:r>
              <a:rPr lang="en-US" sz="265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1615559" y="4919067"/>
            <a:ext cx="2816185" cy="351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Lora"/>
              <a:buNone/>
            </a:pPr>
            <a:r>
              <a:rPr lang="en-US" sz="22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Chart.js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1615559" y="5414605"/>
            <a:ext cx="3380899" cy="114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850"/>
              <a:buFont typeface="Arial"/>
              <a:buNone/>
            </a:pPr>
            <a:r>
              <a:rPr lang="en-US" sz="1850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Integrated into webviews for visualizing time data using interactive pie charts.</a:t>
            </a: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5235773" y="4919067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5336024" y="4977051"/>
            <a:ext cx="337899" cy="42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650"/>
              <a:buFont typeface="Lora"/>
              <a:buNone/>
            </a:pPr>
            <a:r>
              <a:rPr lang="en-US" sz="265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6013609" y="4919067"/>
            <a:ext cx="2816185" cy="351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Lora"/>
              <a:buNone/>
            </a:pPr>
            <a:r>
              <a:rPr lang="en-US" sz="22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yt-dlp + ffplay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6013609" y="5414605"/>
            <a:ext cx="3380899" cy="114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850"/>
              <a:buFont typeface="Arial"/>
              <a:buNone/>
            </a:pPr>
            <a:r>
              <a:rPr lang="en-US" sz="1850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Terminal-based tools used for extracting and streaming music audio based on mood.</a:t>
            </a: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9633823" y="4919067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9734074" y="4977051"/>
            <a:ext cx="337899" cy="42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650"/>
              <a:buFont typeface="Lora"/>
              <a:buNone/>
            </a:pPr>
            <a:r>
              <a:rPr lang="en-US" sz="265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6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4"/>
          <p:cNvSpPr/>
          <p:nvPr/>
        </p:nvSpPr>
        <p:spPr>
          <a:xfrm>
            <a:off x="10411658" y="4919067"/>
            <a:ext cx="3380899" cy="70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Lora"/>
              <a:buNone/>
            </a:pPr>
            <a:r>
              <a:rPr lang="en-US" sz="22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Diagnostics &amp; Decoration API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4"/>
          <p:cNvSpPr/>
          <p:nvPr/>
        </p:nvSpPr>
        <p:spPr>
          <a:xfrm>
            <a:off x="10411658" y="5766554"/>
            <a:ext cx="3380899" cy="114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850"/>
              <a:buFont typeface="Arial"/>
              <a:buNone/>
            </a:pPr>
            <a:r>
              <a:rPr lang="en-US" sz="1850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Used to highlight code smells and add inline ghost comments with a sarcastic tone in Python files.</a:t>
            </a: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48097" y="7751427"/>
            <a:ext cx="1882303" cy="403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837724" y="1482447"/>
            <a:ext cx="8785979" cy="7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98AC7"/>
              </a:buClr>
              <a:buSzPts val="4400"/>
              <a:buFont typeface="Lora"/>
              <a:buNone/>
            </a:pPr>
            <a:r>
              <a:rPr lang="en-US" sz="4400">
                <a:solidFill>
                  <a:srgbClr val="F98AC7"/>
                </a:solidFill>
                <a:latin typeface="Lora"/>
                <a:ea typeface="Lora"/>
                <a:cs typeface="Lora"/>
                <a:sym typeface="Lora"/>
              </a:rPr>
              <a:t>Why Proposed Solution is Better?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724" y="2665214"/>
            <a:ext cx="4078962" cy="252091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5"/>
          <p:cNvSpPr/>
          <p:nvPr/>
        </p:nvSpPr>
        <p:spPr>
          <a:xfrm>
            <a:off x="837724" y="5485328"/>
            <a:ext cx="2912864" cy="351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Lora"/>
              <a:buNone/>
            </a:pPr>
            <a:r>
              <a:rPr lang="en-US" sz="22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Adaptive Environment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837724" y="5980867"/>
            <a:ext cx="4078962" cy="76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850"/>
              <a:buFont typeface="Arial"/>
              <a:buNone/>
            </a:pPr>
            <a:r>
              <a:rPr lang="en-US" sz="1850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Dynamic themes and music are tailored to the developer's emotional state.</a:t>
            </a: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75659" y="2665214"/>
            <a:ext cx="4078962" cy="252091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5"/>
          <p:cNvSpPr/>
          <p:nvPr/>
        </p:nvSpPr>
        <p:spPr>
          <a:xfrm>
            <a:off x="5275659" y="5485328"/>
            <a:ext cx="2816185" cy="351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Lora"/>
              <a:buNone/>
            </a:pPr>
            <a:r>
              <a:rPr lang="en-US" sz="22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Contextual Humor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5275659" y="5980867"/>
            <a:ext cx="4078962" cy="76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850"/>
              <a:buFont typeface="Arial"/>
              <a:buNone/>
            </a:pPr>
            <a:r>
              <a:rPr lang="en-US" sz="1850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Real-time emotional feedback reduces developer stress and boosts their mood.</a:t>
            </a: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5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13595" y="2665214"/>
            <a:ext cx="4079081" cy="252102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/>
          <p:nvPr/>
        </p:nvSpPr>
        <p:spPr>
          <a:xfrm>
            <a:off x="9713595" y="5485448"/>
            <a:ext cx="2965252" cy="351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Lora"/>
              <a:buNone/>
            </a:pPr>
            <a:r>
              <a:rPr lang="en-US" sz="22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Increased Productivity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9713595" y="5980986"/>
            <a:ext cx="4079081" cy="76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850"/>
              <a:buFont typeface="Arial"/>
              <a:buNone/>
            </a:pPr>
            <a:r>
              <a:rPr lang="en-US" sz="1850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Productivity insights can improve work habits and output over time.</a:t>
            </a: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748097" y="7797130"/>
            <a:ext cx="1882303" cy="403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/>
          <p:nvPr/>
        </p:nvSpPr>
        <p:spPr>
          <a:xfrm>
            <a:off x="6324124" y="710803"/>
            <a:ext cx="5632490" cy="7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98AC7"/>
              </a:buClr>
              <a:buSzPts val="4400"/>
              <a:buFont typeface="Lora"/>
              <a:buNone/>
            </a:pPr>
            <a:r>
              <a:rPr lang="en-US" sz="4400">
                <a:solidFill>
                  <a:srgbClr val="F98AC7"/>
                </a:solidFill>
                <a:latin typeface="Lora"/>
                <a:ea typeface="Lora"/>
                <a:cs typeface="Lora"/>
                <a:sym typeface="Lora"/>
              </a:rPr>
              <a:t>Future Roadmap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6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24124" y="1773793"/>
            <a:ext cx="1196816" cy="14362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/>
          <p:nvPr/>
        </p:nvSpPr>
        <p:spPr>
          <a:xfrm>
            <a:off x="7879913" y="2013109"/>
            <a:ext cx="4560927" cy="351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Lora"/>
              <a:buNone/>
            </a:pPr>
            <a:r>
              <a:rPr lang="en-US" sz="22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Improve Mood Detection Accuracy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7879913" y="2508647"/>
            <a:ext cx="5912763" cy="38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850"/>
              <a:buFont typeface="Arial"/>
              <a:buNone/>
            </a:pPr>
            <a:r>
              <a:rPr lang="en-US" sz="1850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Improve accuracy using deeper code analysis.</a:t>
            </a: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16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24124" y="3210044"/>
            <a:ext cx="1196816" cy="143625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/>
          <p:nvPr/>
        </p:nvSpPr>
        <p:spPr>
          <a:xfrm>
            <a:off x="7879913" y="3449360"/>
            <a:ext cx="3218259" cy="351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Lora"/>
              <a:buNone/>
            </a:pPr>
            <a:r>
              <a:rPr lang="en-US" sz="22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Multi-Language Support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7879913" y="3944898"/>
            <a:ext cx="5912763" cy="38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850"/>
              <a:buFont typeface="Arial"/>
              <a:buNone/>
            </a:pPr>
            <a:r>
              <a:rPr lang="en-US" sz="1850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Expand detection to languages beyond Python.</a:t>
            </a: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16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24124" y="4646295"/>
            <a:ext cx="1196816" cy="143625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/>
          <p:nvPr/>
        </p:nvSpPr>
        <p:spPr>
          <a:xfrm>
            <a:off x="7879913" y="4885611"/>
            <a:ext cx="3263384" cy="351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Lora"/>
              <a:buNone/>
            </a:pPr>
            <a:r>
              <a:rPr lang="en-US" sz="22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Advanced Time Analytics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7879913" y="5381149"/>
            <a:ext cx="5912763" cy="38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850"/>
              <a:buFont typeface="Arial"/>
              <a:buNone/>
            </a:pPr>
            <a:r>
              <a:rPr lang="en-US" sz="1850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Track coding streaks, breaks, and trends.</a:t>
            </a: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16" descr="preencoded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24124" y="6082546"/>
            <a:ext cx="1196816" cy="143625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6"/>
          <p:cNvSpPr/>
          <p:nvPr/>
        </p:nvSpPr>
        <p:spPr>
          <a:xfrm>
            <a:off x="7879913" y="6321862"/>
            <a:ext cx="3459837" cy="351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Lora"/>
              <a:buNone/>
            </a:pPr>
            <a:r>
              <a:rPr lang="en-US" sz="2200">
                <a:solidFill>
                  <a:srgbClr val="D6E5EF"/>
                </a:solidFill>
                <a:latin typeface="Lora"/>
                <a:ea typeface="Lora"/>
                <a:cs typeface="Lora"/>
                <a:sym typeface="Lora"/>
              </a:rPr>
              <a:t>Smarter Music Integration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7879913" y="6817400"/>
            <a:ext cx="5912763" cy="38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850"/>
              <a:buFont typeface="Arial"/>
              <a:buNone/>
            </a:pPr>
            <a:r>
              <a:rPr lang="en-US" sz="1850">
                <a:solidFill>
                  <a:srgbClr val="D6E5EF"/>
                </a:solidFill>
                <a:latin typeface="Arial"/>
                <a:ea typeface="Arial"/>
                <a:cs typeface="Arial"/>
                <a:sym typeface="Arial"/>
              </a:rPr>
              <a:t>Add smarter controls and support for Spotify playlists.</a:t>
            </a: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48097" y="7713327"/>
            <a:ext cx="1882303" cy="403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Custom</PresentationFormat>
  <Paragraphs>61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Lora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Mokshith Reddy Tanguturi</cp:lastModifiedBy>
  <cp:revision>1</cp:revision>
  <dcterms:modified xsi:type="dcterms:W3CDTF">2025-04-09T17:12:18Z</dcterms:modified>
</cp:coreProperties>
</file>