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5" r:id="rId4"/>
    <p:sldId id="264" r:id="rId5"/>
    <p:sldId id="263" r:id="rId6"/>
    <p:sldId id="277" r:id="rId7"/>
    <p:sldId id="266" r:id="rId8"/>
    <p:sldId id="268" r:id="rId9"/>
    <p:sldId id="269" r:id="rId10"/>
    <p:sldId id="267" r:id="rId11"/>
    <p:sldId id="275" r:id="rId12"/>
    <p:sldId id="273" r:id="rId13"/>
    <p:sldId id="270" r:id="rId14"/>
    <p:sldId id="274" r:id="rId15"/>
    <p:sldId id="27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375A-E481-6C6A-23BC-4E553A3FF7E1}" v="12" dt="2022-03-28T20:22:21.264"/>
    <p1510:client id="{30094DFD-7529-463E-A8DE-4DC8BFC3BF7A}" v="1011" dt="2022-03-28T20:15:07.071"/>
    <p1510:client id="{3FBC7359-5E95-613C-2050-0450F987C04F}" v="26" dt="2022-03-28T21:19:49.939"/>
    <p1510:client id="{898050BD-8742-4B79-B658-B58BFD6166EC}" v="189" dt="2022-03-29T21:30:20.687"/>
    <p1510:client id="{9CC1E5EE-B7D9-1091-6D43-CDB645DE7C87}" v="4" dt="2022-03-29T16:04:02.654"/>
    <p1510:client id="{AC79A4A3-3ED3-4197-0538-4B3B228FC2B6}" v="8" dt="2022-03-29T18:15:53.094"/>
    <p1510:client id="{AF61A0B6-5A87-701E-C572-CC8B1030D686}" v="49" dt="2022-03-29T13:27:02.492"/>
    <p1510:client id="{D58CCEDE-FFEA-E4D8-13C9-9A3BAFFB480F}" v="187" dt="2022-03-29T22:03:52.781"/>
    <p1510:client id="{F8778EF2-A3C7-0022-B864-CD1E5102CB4F}" v="214" dt="2022-03-28T20:20:03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classification-regress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vitaprahastha.medium.com/employee-retention-prediction-beda6f1eb41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jchoudhary7/hr-analytics-case-stud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pavansubhasht/ibm-hr-analytics-attrition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2334248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Cloud Computing</a:t>
            </a:r>
            <a:br>
              <a:rPr lang="en-US" sz="4800" dirty="0"/>
            </a:br>
            <a:r>
              <a:rPr lang="en-US" sz="4800" dirty="0">
                <a:solidFill>
                  <a:srgbClr val="FFFFFF"/>
                </a:solidFill>
              </a:rPr>
              <a:t>Employee Years at Company Prediction</a:t>
            </a:r>
            <a:br>
              <a:rPr lang="en-US" sz="4800" dirty="0"/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1649" y="3600876"/>
            <a:ext cx="5615879" cy="22457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Members: Sagar Varma </a:t>
            </a:r>
            <a:r>
              <a:rPr lang="en-US" sz="2400" dirty="0" err="1">
                <a:solidFill>
                  <a:srgbClr val="FFFFFF"/>
                </a:solidFill>
              </a:rPr>
              <a:t>Samanthapudi</a:t>
            </a:r>
            <a:r>
              <a:rPr lang="en-US" sz="2400" dirty="0">
                <a:solidFill>
                  <a:srgbClr val="FFFFFF"/>
                </a:solidFill>
              </a:rPr>
              <a:t>, Priyanka Surapaneni, 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Leena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Guduru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Advisor: Prof. Dr. </a:t>
            </a:r>
            <a:r>
              <a:rPr lang="en-US" sz="2400" dirty="0" err="1">
                <a:solidFill>
                  <a:srgbClr val="FFFFFF"/>
                </a:solidFill>
              </a:rPr>
              <a:t>Sunandan</a:t>
            </a:r>
            <a:r>
              <a:rPr lang="en-US" sz="2400" dirty="0">
                <a:solidFill>
                  <a:srgbClr val="FFFFFF"/>
                </a:solidFill>
              </a:rPr>
              <a:t> Chakraborty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B607D-0ABD-5149-A67F-8E7F0153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1635777"/>
            <a:ext cx="11309340" cy="3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7B4632-37FE-A042-9A1E-DAF84126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41" y="761662"/>
            <a:ext cx="9845749" cy="60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Data Cleaning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Combined the data from both URLs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Replaced null values with median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Handled outliers with MAD method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Dropped Columns like age, employee count 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Dropped age group 10-20 with zero experience</a:t>
            </a: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Feature engineering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Converting categorical into vectors for modeling and assembling the indexed data and numeric features in a vector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Modeling: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Split the data into train and test with 70-30%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Implemented Linear regression , Decision tree regressor, Random forest model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Model tested on test set</a:t>
            </a: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Tools : </a:t>
            </a:r>
            <a:r>
              <a:rPr lang="en-US" sz="2000" b="0" dirty="0" err="1">
                <a:solidFill>
                  <a:schemeClr val="bg1"/>
                </a:solidFill>
              </a:rPr>
              <a:t>Pyspark</a:t>
            </a:r>
            <a:r>
              <a:rPr lang="en-US" sz="2000" b="0" dirty="0">
                <a:solidFill>
                  <a:schemeClr val="bg1"/>
                </a:solidFill>
              </a:rPr>
              <a:t>, </a:t>
            </a:r>
            <a:r>
              <a:rPr lang="en-US" sz="2000" b="0" dirty="0" err="1">
                <a:solidFill>
                  <a:schemeClr val="bg1"/>
                </a:solidFill>
              </a:rPr>
              <a:t>Jupyter</a:t>
            </a:r>
            <a:r>
              <a:rPr lang="en-US" sz="2000" b="0" dirty="0">
                <a:solidFill>
                  <a:schemeClr val="bg1"/>
                </a:solidFill>
              </a:rPr>
              <a:t> Notebook</a:t>
            </a: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Results:</a:t>
            </a: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 </a:t>
            </a:r>
            <a:br>
              <a:rPr lang="en-US" sz="2000" b="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9C4DE6-8C00-C941-98E3-42B7C8D0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28042"/>
              </p:ext>
            </p:extLst>
          </p:nvPr>
        </p:nvGraphicFramePr>
        <p:xfrm>
          <a:off x="1044759" y="3610526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793053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19772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833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3.182349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0.729678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7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2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5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7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Predictions: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C214A-1439-3B46-AB49-E140A29A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7" y="1071720"/>
            <a:ext cx="5274175" cy="5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References:</a:t>
            </a:r>
            <a:br>
              <a:rPr lang="en-US" sz="2500" dirty="0">
                <a:solidFill>
                  <a:schemeClr val="bg1"/>
                </a:solidFill>
              </a:rPr>
            </a:b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  <a:hlinkClick r:id="rId3"/>
              </a:rPr>
              <a:t>https://spark.apache.org/docs/latest/ml-classification-regression.html</a:t>
            </a:r>
            <a:br>
              <a:rPr lang="en-US" sz="25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134" y="2748937"/>
            <a:ext cx="7967482" cy="27778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 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692658"/>
            <a:ext cx="11519746" cy="5917195"/>
          </a:xfrm>
        </p:spPr>
        <p:txBody>
          <a:bodyPr anchor="t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: Prediction of employee's years at company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churn is a major problem for many firms these days. Great talent is scarce, in high demand and hard to keep if found.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this problem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b="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Hiring and retaining employee are highly difficult activities that necessitate a lot of money, effort, and expertise.</a:t>
            </a:r>
            <a:r>
              <a:rPr lang="en-US" sz="28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br>
              <a:rPr lang="en-US" sz="28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Some study tells that a company may pay 15% to 20% of an employee's income to hire a new employee, which is a significant sum, especially for large corporations with thousands of employees.</a:t>
            </a:r>
            <a:r>
              <a:rPr lang="en-US" sz="28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br>
              <a:rPr lang="en-US" sz="28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Reference: </a:t>
            </a:r>
            <a:r>
              <a:rPr lang="en-US" sz="22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  <a:hlinkClick r:id="rId3"/>
              </a:rPr>
              <a:t>https://medium.com/study/data/employee_retention</a:t>
            </a:r>
            <a:br>
              <a:rPr lang="en-US" sz="2800" b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</a:br>
            <a:r>
              <a:rPr lang="en-US" sz="2200" b="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The time it takes to get a new worker up to speed costs an average company between 1% and 2.5 percent of their entire revenue.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latin typeface="Calibri" panose="020F0502020204030204" pitchFamily="34" charset="0"/>
              <a:ea typeface="+mj-lt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model which will be highly effective in determining the number of years that an employee can stay at an organization.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Dataset Sources 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  <a:hlinkClick r:id="rId3"/>
              </a:rPr>
              <a:t>URL_1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  <a:hlinkClick r:id="rId4"/>
              </a:rPr>
              <a:t>URL_2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>
                <a:solidFill>
                  <a:schemeClr val="bg1"/>
                </a:solidFill>
                <a:ea typeface="+mj-lt"/>
                <a:cs typeface="+mj-lt"/>
              </a:rPr>
              <a:t>Total number of records :  5882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0" dirty="0">
                <a:solidFill>
                  <a:schemeClr val="bg1"/>
                </a:solidFill>
                <a:ea typeface="+mj-lt"/>
                <a:cs typeface="+mj-lt"/>
              </a:rPr>
              <a:t>Total number of features : 35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0" dirty="0">
                <a:solidFill>
                  <a:schemeClr val="bg1"/>
                </a:solidFill>
                <a:ea typeface="+mj-lt"/>
                <a:cs typeface="+mj-lt"/>
              </a:rPr>
              <a:t>Output features : 1 (</a:t>
            </a:r>
            <a:r>
              <a:rPr lang="en-US" sz="2200" b="0" dirty="0" err="1">
                <a:solidFill>
                  <a:schemeClr val="bg1"/>
                </a:solidFill>
                <a:ea typeface="+mj-lt"/>
                <a:cs typeface="+mj-lt"/>
              </a:rPr>
              <a:t>YearAtCompany</a:t>
            </a:r>
            <a:r>
              <a:rPr lang="en-US" sz="2200" b="0" dirty="0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B1F374-8BE2-3835-471E-01ABB96E7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83" y="3595221"/>
            <a:ext cx="7707405" cy="19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Workflow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dirty="0">
                <a:ea typeface="+mj-lt"/>
                <a:cs typeface="+mj-lt"/>
              </a:rPr>
              <a:t>                                     </a:t>
            </a:r>
            <a:endParaRPr lang="en-US" sz="2800" dirty="0"/>
          </a:p>
          <a:p>
            <a:pPr algn="ctr"/>
            <a:endParaRPr lang="en-US" dirty="0"/>
          </a:p>
          <a:p>
            <a:endParaRPr lang="en-US" sz="2800" b="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F28159-CC7D-5466-A6F6-422921380B88}"/>
              </a:ext>
            </a:extLst>
          </p:cNvPr>
          <p:cNvSpPr/>
          <p:nvPr/>
        </p:nvSpPr>
        <p:spPr>
          <a:xfrm>
            <a:off x="1257429" y="1733958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EDA 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60456E-8F73-EF46-2656-0FF16BF88D91}"/>
              </a:ext>
            </a:extLst>
          </p:cNvPr>
          <p:cNvSpPr/>
          <p:nvPr/>
        </p:nvSpPr>
        <p:spPr>
          <a:xfrm>
            <a:off x="4941792" y="1720102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Data Cleaning and Feature Engineering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4993095" y="4160048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ea typeface="+mn-lt"/>
                <a:cs typeface="+mn-lt"/>
              </a:rPr>
              <a:t>Evaluation(validate on test)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8652191" y="1727235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split</a:t>
            </a:r>
          </a:p>
          <a:p>
            <a:pPr algn="ctr"/>
            <a:r>
              <a:rPr lang="en-US" dirty="0"/>
              <a:t>(Train </a:t>
            </a:r>
          </a:p>
          <a:p>
            <a:pPr algn="ctr"/>
            <a:r>
              <a:rPr lang="en-US" dirty="0"/>
              <a:t>Test)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8729383" y="4208621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n-lt"/>
                <a:cs typeface="+mn-lt"/>
              </a:rPr>
              <a:t>Modeling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55639-39DE-3AD6-EEF4-66BDA5D18A10}"/>
              </a:ext>
            </a:extLst>
          </p:cNvPr>
          <p:cNvCxnSpPr/>
          <p:nvPr/>
        </p:nvCxnSpPr>
        <p:spPr>
          <a:xfrm>
            <a:off x="3565841" y="2315543"/>
            <a:ext cx="1340224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3549B-F2EA-0B87-5EC2-CF331FB45729}"/>
              </a:ext>
            </a:extLst>
          </p:cNvPr>
          <p:cNvCxnSpPr>
            <a:cxnSpLocks/>
          </p:cNvCxnSpPr>
          <p:nvPr/>
        </p:nvCxnSpPr>
        <p:spPr>
          <a:xfrm>
            <a:off x="7311966" y="2301687"/>
            <a:ext cx="1340224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33DCE6-0892-A11E-EDC6-FA8EBD8DB6AC}"/>
              </a:ext>
            </a:extLst>
          </p:cNvPr>
          <p:cNvCxnSpPr>
            <a:cxnSpLocks/>
          </p:cNvCxnSpPr>
          <p:nvPr/>
        </p:nvCxnSpPr>
        <p:spPr>
          <a:xfrm flipH="1">
            <a:off x="7340055" y="4748357"/>
            <a:ext cx="1389327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FA39E8-8C86-5CED-50D3-7A91D2F9AA5A}"/>
              </a:ext>
            </a:extLst>
          </p:cNvPr>
          <p:cNvCxnSpPr>
            <a:cxnSpLocks/>
          </p:cNvCxnSpPr>
          <p:nvPr/>
        </p:nvCxnSpPr>
        <p:spPr>
          <a:xfrm flipH="1">
            <a:off x="9806396" y="2897163"/>
            <a:ext cx="15687" cy="13181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FE934-5AE5-5049-9978-F31C75BD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22" y="1469785"/>
            <a:ext cx="9363752" cy="43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125" y="97830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13AE3-0066-B045-B19A-E26B0DAE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5" y="920227"/>
            <a:ext cx="4255257" cy="2496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C396E-88CD-A046-A207-70D5F3AC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50" y="801525"/>
            <a:ext cx="3567068" cy="344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B60A3-BBB8-374C-A52E-25E5E3D7B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293" y="33620"/>
            <a:ext cx="3172837" cy="4115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CE7A9-590E-F740-8E88-0C0E675AC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06" y="3642932"/>
            <a:ext cx="3543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05686-029C-1242-B3A1-783F8259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1635777"/>
            <a:ext cx="11357994" cy="40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E278C-3F32-6E46-9324-D0BC9D48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1635777"/>
            <a:ext cx="10981668" cy="40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EDA 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89F3D-B909-834A-B98B-370386DB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2" y="978408"/>
            <a:ext cx="7409850" cy="4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9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462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Bierstadt</vt:lpstr>
      <vt:lpstr>Calibri</vt:lpstr>
      <vt:lpstr>GestaltVTI</vt:lpstr>
      <vt:lpstr>Cloud Computing Employee Years at Company Prediction </vt:lpstr>
      <vt:lpstr>Problem Statement : Prediction of employee's years at company  Employee churn is a major problem for many firms these days. Great talent is scarce, in high demand and hard to keep if found. Why this problem: Hiring and retaining employee are highly difficult activities that necessitate a lot of money, effort, and expertise.  Some study tells that a company may pay 15% to 20% of an employee's income to hire a new employee, which is a significant sum, especially for large corporations with thousands of employees.  Reference: https://medium.com/study/data/employee_retention The time it takes to get a new worker up to speed costs an average company between 1% and 2.5 percent of their entire revenue.  Solution: Develop a model which will be highly effective in determining the number of years that an employee can stay at an organization.  </vt:lpstr>
      <vt:lpstr>Dataset Sources : URL_1 URL_2  Total number of records :  5882 Total number of features : 35 Output features : 1 (YearAtCompany) </vt:lpstr>
      <vt:lpstr>Workflow                                          </vt:lpstr>
      <vt:lpstr>EDA  </vt:lpstr>
      <vt:lpstr>EDA  </vt:lpstr>
      <vt:lpstr>EDA  </vt:lpstr>
      <vt:lpstr>EDA  </vt:lpstr>
      <vt:lpstr>EDA  </vt:lpstr>
      <vt:lpstr>EDA  </vt:lpstr>
      <vt:lpstr>EDA  </vt:lpstr>
      <vt:lpstr>Data Cleaning Combined the data from both URLs Replaced null values with median Handled outliers with MAD method Dropped Columns like age, employee count  Dropped age group 10-20 with zero experience  Feature engineering Converting categorical into vectors for modeling and assembling the indexed data and numeric features in a vector   </vt:lpstr>
      <vt:lpstr>Modeling: Split the data into train and test with 70-30% Implemented Linear regression , Decision tree regressor, Random forest model Model tested on test set  Tools : Pyspark, Jupyter Notebook  Results:        </vt:lpstr>
      <vt:lpstr>Predictions: </vt:lpstr>
      <vt:lpstr>References:  https://spark.apache.org/docs/latest/ml-classification-regression.html  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Surapaneni, Priyanka</cp:lastModifiedBy>
  <cp:revision>14</cp:revision>
  <dcterms:created xsi:type="dcterms:W3CDTF">2022-03-28T19:07:41Z</dcterms:created>
  <dcterms:modified xsi:type="dcterms:W3CDTF">2022-04-26T21:59:37Z</dcterms:modified>
</cp:coreProperties>
</file>