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65" r:id="rId4"/>
    <p:sldId id="264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375A-E481-6C6A-23BC-4E553A3FF7E1}" v="12" dt="2022-03-28T20:22:21.264"/>
    <p1510:client id="{30094DFD-7529-463E-A8DE-4DC8BFC3BF7A}" v="1011" dt="2022-03-28T20:15:07.071"/>
    <p1510:client id="{3FBC7359-5E95-613C-2050-0450F987C04F}" v="26" dt="2022-03-28T21:19:49.939"/>
    <p1510:client id="{898050BD-8742-4B79-B658-B58BFD6166EC}" v="189" dt="2022-03-29T21:30:20.687"/>
    <p1510:client id="{9CC1E5EE-B7D9-1091-6D43-CDB645DE7C87}" v="4" dt="2022-03-29T16:04:02.654"/>
    <p1510:client id="{AC79A4A3-3ED3-4197-0538-4B3B228FC2B6}" v="8" dt="2022-03-29T18:15:53.094"/>
    <p1510:client id="{AF61A0B6-5A87-701E-C572-CC8B1030D686}" v="49" dt="2022-03-29T13:27:02.492"/>
    <p1510:client id="{D58CCEDE-FFEA-E4D8-13C9-9A3BAFFB480F}" v="187" dt="2022-03-29T22:03:52.781"/>
    <p1510:client id="{F8778EF2-A3C7-0022-B864-CD1E5102CB4F}" v="214" dt="2022-03-28T20:20:03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A473-D82F-4EFF-9DF7-AE6D83C51288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2F1F0-FE2D-4C1C-B320-8CB9BE735F0F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7BD47B-C187-494C-812F-46BE0040B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1B96C-10FD-4EBC-9029-9652B7535D0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78474-CC00-4A95-9D50-A41C12D1EEC4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C8B4-7FBB-408F-BDB9-F0496874AFB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8EE20-A5E2-47D3-8F6D-A2BA7AB2E093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6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4AA536-072F-4374-926E-17E038EC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7995"/>
          </a:xfrm>
          <a:prstGeom prst="rect">
            <a:avLst/>
          </a:prstGeom>
          <a:solidFill>
            <a:schemeClr val="bg2">
              <a:lumMod val="9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3382CF99-132F-413F-B7EF-71A5C33F2ED6}" type="datetime1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AE06-98E0-4D9F-A059-92C3548821BB}" type="datetime1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A00CA-3DDC-4705-B840-978EF5EA0707}" type="datetime1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2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66D49-0BBA-4C5A-AD96-6448CA63451A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2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293-A316-472D-A8B4-6947CF1A12B7}" type="datetime1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E4AC6-B446-4768-97EF-CA4B8261433B}"/>
              </a:ext>
            </a:extLst>
          </p:cNvPr>
          <p:cNvCxnSpPr>
            <a:cxnSpLocks/>
          </p:cNvCxnSpPr>
          <p:nvPr/>
        </p:nvCxnSpPr>
        <p:spPr>
          <a:xfrm>
            <a:off x="11689174" y="2172428"/>
            <a:ext cx="0" cy="335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3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34BCCD4-CEB1-405B-A443-DD9CBCBEA552}" type="datetime1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7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vitaprahastha.medium.com/employee-retention-prediction-beda6f1eb41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vansubhasht/ibm-hr-analytics-attrition-datase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vjchoudhary7/hr-analytics-case-stud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2334248"/>
          </a:xfrm>
        </p:spPr>
        <p:txBody>
          <a:bodyPr anchor="t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Cloud Computing</a:t>
            </a:r>
            <a:br>
              <a:rPr lang="en-US" sz="4800"/>
            </a:br>
            <a:r>
              <a:rPr lang="en-US" sz="4800">
                <a:solidFill>
                  <a:srgbClr val="FFFFFF"/>
                </a:solidFill>
              </a:rPr>
              <a:t>Employee Years at Company Prediction</a:t>
            </a:r>
            <a:br>
              <a:rPr lang="en-US" sz="4800"/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1649" y="3600876"/>
            <a:ext cx="5615879" cy="224574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Members: Sagar Varma </a:t>
            </a:r>
            <a:r>
              <a:rPr lang="en-US" sz="2400" err="1">
                <a:solidFill>
                  <a:srgbClr val="FFFFFF"/>
                </a:solidFill>
              </a:rPr>
              <a:t>Samanthapudi</a:t>
            </a:r>
            <a:r>
              <a:rPr lang="en-US" sz="2400">
                <a:solidFill>
                  <a:srgbClr val="FFFFFF"/>
                </a:solidFill>
              </a:rPr>
              <a:t>, Priyanka Surapaneni, 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Leena Guduru</a:t>
            </a:r>
          </a:p>
          <a:p>
            <a:endParaRPr lang="en-US" sz="2400">
              <a:solidFill>
                <a:srgbClr val="FFFFFF"/>
              </a:solidFill>
            </a:endParaRPr>
          </a:p>
          <a:p>
            <a:r>
              <a:rPr lang="en-US" sz="2400">
                <a:solidFill>
                  <a:srgbClr val="FFFFFF"/>
                </a:solidFill>
              </a:rPr>
              <a:t>Advisor: Prof. Dr. Sunandan Chakraborty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692658"/>
            <a:ext cx="11519746" cy="5917195"/>
          </a:xfrm>
        </p:spPr>
        <p:txBody>
          <a:bodyPr anchor="t">
            <a:normAutofit fontScale="90000"/>
          </a:bodyPr>
          <a:lstStyle/>
          <a:p>
            <a:r>
              <a:rPr lang="en-US" sz="2800">
                <a:solidFill>
                  <a:schemeClr val="bg1"/>
                </a:solidFill>
                <a:latin typeface="Calibri Light"/>
                <a:cs typeface="Calibri Light"/>
              </a:rPr>
              <a:t>Problem Statement :</a:t>
            </a:r>
            <a:r>
              <a:rPr lang="en-US" sz="280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en-US" sz="2200">
                <a:solidFill>
                  <a:schemeClr val="bg1"/>
                </a:solidFill>
                <a:latin typeface="Calibri"/>
                <a:cs typeface="Calibri"/>
              </a:rPr>
              <a:t>Employee churn is a major problem for many firms these days. Great talent is scarce, in high demand and hard to keep if found</a:t>
            </a:r>
            <a:br>
              <a:rPr lang="en-US" sz="2200">
                <a:latin typeface="Calibri"/>
                <a:cs typeface="Calibri"/>
              </a:rPr>
            </a:br>
            <a:br>
              <a:rPr lang="en-US" sz="2800">
                <a:solidFill>
                  <a:schemeClr val="bg1"/>
                </a:solidFill>
                <a:latin typeface="Calibri"/>
                <a:ea typeface="+mj-lt"/>
                <a:cs typeface="Calibri"/>
              </a:rPr>
            </a:br>
            <a:r>
              <a:rPr lang="en-US" sz="2700">
                <a:solidFill>
                  <a:schemeClr val="bg1"/>
                </a:solidFill>
                <a:latin typeface="Calibri Light"/>
                <a:cs typeface="Calibri Light"/>
              </a:rPr>
              <a:t>Why this problem:</a:t>
            </a:r>
            <a:r>
              <a:rPr lang="en-US" sz="2800">
                <a:solidFill>
                  <a:schemeClr val="bg1"/>
                </a:solidFill>
              </a:rPr>
              <a:t> </a:t>
            </a:r>
            <a:r>
              <a:rPr lang="en-US" sz="2200" b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Hiring and retaining employee are highly difficult activities that necessitate a lot of money, effort, and expertise.</a:t>
            </a:r>
            <a:r>
              <a:rPr lang="en-US" sz="2800" b="0">
                <a:ea typeface="+mj-lt"/>
                <a:cs typeface="+mj-lt"/>
              </a:rPr>
              <a:t> </a:t>
            </a:r>
            <a:br>
              <a:rPr lang="en-US" sz="2800" b="0">
                <a:ea typeface="+mj-lt"/>
                <a:cs typeface="+mj-lt"/>
              </a:rPr>
            </a:br>
            <a:br>
              <a:rPr lang="en-US" sz="2800" b="0">
                <a:ea typeface="+mj-lt"/>
                <a:cs typeface="+mj-lt"/>
              </a:rPr>
            </a:br>
            <a:r>
              <a:rPr lang="en-US" sz="2200" b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Some study tells that a company may pay 15% to 20% of an employee's income to hire a new employee, which is a significant sum, especially for large corporations with thousands of employees.</a:t>
            </a:r>
            <a:r>
              <a:rPr lang="en-US" sz="2800" b="0">
                <a:ea typeface="+mj-lt"/>
                <a:cs typeface="+mj-lt"/>
              </a:rPr>
              <a:t> </a:t>
            </a:r>
            <a:br>
              <a:rPr lang="en-US" sz="2800" b="0">
                <a:ea typeface="+mj-lt"/>
                <a:cs typeface="+mj-lt"/>
              </a:rPr>
            </a:br>
            <a:br>
              <a:rPr lang="en-US" sz="2800" b="0">
                <a:ea typeface="+mj-lt"/>
                <a:cs typeface="+mj-lt"/>
              </a:rPr>
            </a:br>
            <a:r>
              <a:rPr lang="en-US" sz="2200" b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Reference: </a:t>
            </a:r>
            <a:r>
              <a:rPr lang="en-US" sz="2200" b="0">
                <a:ea typeface="+mj-lt"/>
                <a:cs typeface="+mj-lt"/>
                <a:hlinkClick r:id="rId3"/>
              </a:rPr>
              <a:t>https://medium.com/study/data/employee_retention</a:t>
            </a:r>
            <a:br>
              <a:rPr lang="en-US" sz="2800" b="0">
                <a:ea typeface="+mj-lt"/>
                <a:cs typeface="+mj-lt"/>
              </a:rPr>
            </a:br>
            <a:br>
              <a:rPr lang="en-US" sz="2800" b="0">
                <a:ea typeface="+mj-lt"/>
                <a:cs typeface="+mj-lt"/>
              </a:rPr>
            </a:br>
            <a:r>
              <a:rPr lang="en-US" sz="2200" b="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The time it takes to get a new worker up to speed costs an average company between 1% and 2.5 percent of their entire revenue.</a:t>
            </a:r>
            <a:br>
              <a:rPr lang="en-US" sz="2000">
                <a:latin typeface="Calibri"/>
              </a:rPr>
            </a:br>
            <a:endParaRPr lang="en-US" sz="2400" b="0">
              <a:latin typeface="Calibri Light"/>
              <a:ea typeface="+mj-lt"/>
              <a:cs typeface="+mj-lt"/>
            </a:endParaRPr>
          </a:p>
          <a:p>
            <a:r>
              <a:rPr lang="en-US" sz="2400">
                <a:solidFill>
                  <a:schemeClr val="bg1"/>
                </a:solidFill>
                <a:latin typeface="Calibri"/>
                <a:cs typeface="Calibri Light"/>
              </a:rPr>
              <a:t>Solution:</a:t>
            </a:r>
            <a:r>
              <a:rPr lang="en-US" sz="2400">
                <a:latin typeface="Calibri"/>
                <a:cs typeface="Calibri"/>
              </a:rPr>
              <a:t> </a:t>
            </a:r>
            <a:r>
              <a:rPr lang="en-US" sz="2400">
                <a:solidFill>
                  <a:schemeClr val="bg1"/>
                </a:solidFill>
                <a:latin typeface="Calibri"/>
                <a:cs typeface="Calibri"/>
              </a:rPr>
              <a:t>Develop a model which will be highly effective in determining the number of years that an employee can stay at an organization.</a:t>
            </a:r>
            <a:br>
              <a:rPr lang="en-US" sz="2400">
                <a:solidFill>
                  <a:schemeClr val="bg1"/>
                </a:solidFill>
                <a:latin typeface="Calibri"/>
                <a:cs typeface="Calibri"/>
              </a:rPr>
            </a:br>
            <a:br>
              <a:rPr lang="en-US" sz="2400"/>
            </a:b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Dataset</a:t>
            </a:r>
            <a:br>
              <a:rPr lang="en-US" sz="2800"/>
            </a:br>
            <a:r>
              <a:rPr lang="en-US" sz="2800">
                <a:solidFill>
                  <a:schemeClr val="bg1"/>
                </a:solidFill>
              </a:rPr>
              <a:t>Sources : </a:t>
            </a:r>
            <a:r>
              <a:rPr lang="en-US" sz="2800">
                <a:hlinkClick r:id="rId3"/>
              </a:rPr>
              <a:t>https://www.kaggle.com/datasets/employeeData</a:t>
            </a:r>
            <a:br>
              <a:rPr lang="en-US" sz="2800"/>
            </a:br>
            <a:r>
              <a:rPr lang="en-US" sz="2800"/>
              <a:t> </a:t>
            </a:r>
            <a:r>
              <a:rPr lang="en-US" sz="2800">
                <a:ea typeface="+mj-lt"/>
                <a:cs typeface="+mj-lt"/>
              </a:rPr>
              <a:t>                   </a:t>
            </a:r>
            <a:r>
              <a:rPr lang="en-US" sz="2800">
                <a:ea typeface="+mj-lt"/>
                <a:cs typeface="+mj-lt"/>
                <a:hlinkClick r:id="rId4"/>
              </a:rPr>
              <a:t>https://www.kaggle.com/datasets/EmployeeInfo</a:t>
            </a:r>
            <a:br>
              <a:rPr lang="en-US" sz="2800"/>
            </a:br>
            <a:br>
              <a:rPr lang="en-US" sz="2800"/>
            </a:br>
            <a:r>
              <a:rPr lang="en-US" sz="2800" b="0">
                <a:solidFill>
                  <a:schemeClr val="bg1"/>
                </a:solidFill>
                <a:ea typeface="+mj-lt"/>
                <a:cs typeface="+mj-lt"/>
              </a:rPr>
              <a:t>Total number of records :  5882</a:t>
            </a:r>
            <a:endParaRPr lang="en-US" sz="2800">
              <a:solidFill>
                <a:schemeClr val="bg1"/>
              </a:solidFill>
            </a:endParaRPr>
          </a:p>
          <a:p>
            <a:r>
              <a:rPr lang="en-US" sz="2800" b="0">
                <a:solidFill>
                  <a:schemeClr val="bg1"/>
                </a:solidFill>
                <a:ea typeface="+mj-lt"/>
                <a:cs typeface="+mj-lt"/>
              </a:rPr>
              <a:t>Total number of features : 35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b="0">
                <a:solidFill>
                  <a:schemeClr val="bg1"/>
                </a:solidFill>
                <a:ea typeface="+mj-lt"/>
                <a:cs typeface="+mj-lt"/>
              </a:rPr>
              <a:t>Output features : 1 (</a:t>
            </a:r>
            <a:r>
              <a:rPr lang="en-US" sz="2800" b="0" err="1">
                <a:solidFill>
                  <a:schemeClr val="bg1"/>
                </a:solidFill>
                <a:ea typeface="+mj-lt"/>
                <a:cs typeface="+mj-lt"/>
              </a:rPr>
              <a:t>YearAtCompany</a:t>
            </a:r>
            <a:r>
              <a:rPr lang="en-US" sz="2800" b="0">
                <a:solidFill>
                  <a:schemeClr val="bg1"/>
                </a:solidFill>
                <a:ea typeface="+mj-lt"/>
                <a:cs typeface="+mj-lt"/>
              </a:rPr>
              <a:t>)</a:t>
            </a:r>
            <a:endParaRPr lang="en-US">
              <a:solidFill>
                <a:schemeClr val="bg1"/>
              </a:solidFill>
            </a:endParaRPr>
          </a:p>
          <a:p>
            <a:endParaRPr lang="en-US" sz="280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E9B1F374-8BE2-3835-471E-01ABB96E7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71" y="4138506"/>
            <a:ext cx="7707405" cy="193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00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Workflow</a:t>
            </a:r>
            <a:br>
              <a:rPr lang="en-US" sz="2800"/>
            </a:br>
            <a:br>
              <a:rPr lang="en-US" sz="2800"/>
            </a:br>
            <a:r>
              <a:rPr lang="en-US" sz="2800" b="0">
                <a:ea typeface="+mj-lt"/>
                <a:cs typeface="+mj-lt"/>
              </a:rPr>
              <a:t>                                     </a:t>
            </a:r>
            <a:endParaRPr lang="en-US" sz="2800"/>
          </a:p>
          <a:p>
            <a:pPr algn="ctr"/>
            <a:endParaRPr lang="en-US"/>
          </a:p>
          <a:p>
            <a:endParaRPr lang="en-US" sz="2800" b="0">
              <a:solidFill>
                <a:srgbClr val="000000"/>
              </a:solidFill>
            </a:endParaRPr>
          </a:p>
          <a:p>
            <a:endParaRPr lang="en-US" sz="280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F28159-CC7D-5466-A6F6-422921380B88}"/>
              </a:ext>
            </a:extLst>
          </p:cNvPr>
          <p:cNvSpPr/>
          <p:nvPr/>
        </p:nvSpPr>
        <p:spPr>
          <a:xfrm>
            <a:off x="203948" y="1716742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+mn-lt"/>
                <a:cs typeface="+mn-lt"/>
              </a:rPr>
              <a:t>EDA </a:t>
            </a:r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60456E-8F73-EF46-2656-0FF16BF88D91}"/>
              </a:ext>
            </a:extLst>
          </p:cNvPr>
          <p:cNvSpPr/>
          <p:nvPr/>
        </p:nvSpPr>
        <p:spPr>
          <a:xfrm>
            <a:off x="3890683" y="1716741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Data Cleaning and Feature Engineering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3891854" y="4305299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ea typeface="+mn-lt"/>
                <a:cs typeface="+mn-lt"/>
              </a:rPr>
              <a:t>Evaluation(validate on test)</a:t>
            </a:r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7585822" y="1713940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Data split</a:t>
            </a:r>
          </a:p>
          <a:p>
            <a:pPr algn="ctr"/>
            <a:r>
              <a:rPr lang="en-US"/>
              <a:t>(Train </a:t>
            </a:r>
          </a:p>
          <a:p>
            <a:pPr algn="ctr"/>
            <a:r>
              <a:rPr lang="en-US"/>
              <a:t>Test)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EA3B94-34A8-7FDF-76F0-66C48E59D852}"/>
              </a:ext>
            </a:extLst>
          </p:cNvPr>
          <p:cNvSpPr/>
          <p:nvPr/>
        </p:nvSpPr>
        <p:spPr>
          <a:xfrm>
            <a:off x="7591718" y="4208713"/>
            <a:ext cx="2308411" cy="117661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ea typeface="+mn-lt"/>
                <a:cs typeface="+mn-lt"/>
              </a:rPr>
              <a:t>Modeling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55639-39DE-3AD6-EEF4-66BDA5D18A10}"/>
              </a:ext>
            </a:extLst>
          </p:cNvPr>
          <p:cNvCxnSpPr/>
          <p:nvPr/>
        </p:nvCxnSpPr>
        <p:spPr>
          <a:xfrm>
            <a:off x="2515160" y="2358278"/>
            <a:ext cx="1340224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3549B-F2EA-0B87-5EC2-CF331FB45729}"/>
              </a:ext>
            </a:extLst>
          </p:cNvPr>
          <p:cNvCxnSpPr>
            <a:cxnSpLocks/>
          </p:cNvCxnSpPr>
          <p:nvPr/>
        </p:nvCxnSpPr>
        <p:spPr>
          <a:xfrm>
            <a:off x="6201895" y="2302248"/>
            <a:ext cx="1340224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33DCE6-0892-A11E-EDC6-FA8EBD8DB6AC}"/>
              </a:ext>
            </a:extLst>
          </p:cNvPr>
          <p:cNvCxnSpPr>
            <a:cxnSpLocks/>
          </p:cNvCxnSpPr>
          <p:nvPr/>
        </p:nvCxnSpPr>
        <p:spPr>
          <a:xfrm flipH="1">
            <a:off x="6198918" y="4924926"/>
            <a:ext cx="1389327" cy="67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FA39E8-8C86-5CED-50D3-7A91D2F9AA5A}"/>
              </a:ext>
            </a:extLst>
          </p:cNvPr>
          <p:cNvCxnSpPr>
            <a:cxnSpLocks/>
          </p:cNvCxnSpPr>
          <p:nvPr/>
        </p:nvCxnSpPr>
        <p:spPr>
          <a:xfrm flipH="1">
            <a:off x="8785804" y="2884618"/>
            <a:ext cx="15687" cy="13181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4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EDA 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1B34655E-A09E-1017-EF1C-1D268B1C3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304" y="2155829"/>
            <a:ext cx="10029172" cy="349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143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Modeling:</a:t>
            </a:r>
            <a:br>
              <a:rPr lang="en-US"/>
            </a:br>
            <a:r>
              <a:rPr lang="en-US" sz="2800">
                <a:solidFill>
                  <a:schemeClr val="bg1"/>
                </a:solidFill>
              </a:rPr>
              <a:t>Linear regression </a:t>
            </a:r>
            <a:br>
              <a:rPr lang="en-US" sz="2800">
                <a:solidFill>
                  <a:schemeClr val="bg1"/>
                </a:solidFill>
              </a:rPr>
            </a:br>
            <a:r>
              <a:rPr lang="en-US" sz="2800">
                <a:solidFill>
                  <a:schemeClr val="bg1"/>
                </a:solidFill>
              </a:rPr>
              <a:t>we will start with linear regression  and then explore other models. (support vector regression and random forest or decision tree)</a:t>
            </a:r>
            <a:br>
              <a:rPr lang="en-US" sz="2800">
                <a:solidFill>
                  <a:schemeClr val="bg1"/>
                </a:solidFill>
              </a:rPr>
            </a:br>
            <a:br>
              <a:rPr lang="en-US"/>
            </a:br>
            <a:r>
              <a:rPr lang="en-US" sz="4400">
                <a:solidFill>
                  <a:schemeClr val="bg1"/>
                </a:solidFill>
              </a:rPr>
              <a:t>Tool:</a:t>
            </a:r>
            <a:br>
              <a:rPr lang="en-US"/>
            </a:br>
            <a:r>
              <a:rPr lang="en-US" sz="2800" err="1">
                <a:solidFill>
                  <a:schemeClr val="bg1"/>
                </a:solidFill>
              </a:rPr>
              <a:t>Pyspark</a:t>
            </a:r>
            <a:r>
              <a:rPr lang="en-US" sz="2800">
                <a:solidFill>
                  <a:schemeClr val="bg1"/>
                </a:solidFill>
              </a:rPr>
              <a:t> </a:t>
            </a:r>
            <a:r>
              <a:rPr lang="en-US" sz="2800" err="1">
                <a:solidFill>
                  <a:schemeClr val="bg1"/>
                </a:solidFill>
              </a:rPr>
              <a:t>Jupyter</a:t>
            </a:r>
            <a:r>
              <a:rPr lang="en-US" sz="2800">
                <a:solidFill>
                  <a:schemeClr val="bg1"/>
                </a:solidFill>
              </a:rPr>
              <a:t> notebook / AWS </a:t>
            </a:r>
            <a:r>
              <a:rPr lang="en-US" sz="2800" err="1">
                <a:solidFill>
                  <a:schemeClr val="bg1"/>
                </a:solidFill>
              </a:rPr>
              <a:t>sagemaker</a:t>
            </a:r>
            <a:r>
              <a:rPr lang="en-US" sz="2800">
                <a:solidFill>
                  <a:schemeClr val="bg1"/>
                </a:solidFill>
              </a:rPr>
              <a:t>.</a:t>
            </a:r>
            <a:br>
              <a:rPr lang="en-US" sz="2800">
                <a:solidFill>
                  <a:schemeClr val="bg1"/>
                </a:solidFill>
              </a:rPr>
            </a:b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1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11519746" cy="4548361"/>
          </a:xfrm>
        </p:spPr>
        <p:txBody>
          <a:bodyPr anchor="t">
            <a:normAutofit fontScale="90000"/>
          </a:bodyPr>
          <a:lstStyle/>
          <a:p>
            <a:r>
              <a:rPr lang="en-US">
                <a:solidFill>
                  <a:schemeClr val="bg1"/>
                </a:solidFill>
              </a:rPr>
              <a:t>Next steps:</a:t>
            </a:r>
            <a:br>
              <a:rPr lang="en-US"/>
            </a:br>
            <a:br>
              <a:rPr lang="en-US"/>
            </a:br>
            <a:r>
              <a:rPr lang="en-US" sz="2800">
                <a:solidFill>
                  <a:schemeClr val="bg1"/>
                </a:solidFill>
              </a:rPr>
              <a:t>Translate the work and Implement </a:t>
            </a:r>
            <a:r>
              <a:rPr lang="en-US" sz="2800" err="1">
                <a:solidFill>
                  <a:schemeClr val="bg1"/>
                </a:solidFill>
              </a:rPr>
              <a:t>Pyspark</a:t>
            </a:r>
            <a:r>
              <a:rPr lang="en-US" sz="2800">
                <a:solidFill>
                  <a:schemeClr val="bg1"/>
                </a:solidFill>
              </a:rPr>
              <a:t>.</a:t>
            </a:r>
            <a:br>
              <a:rPr lang="en-US" sz="2800"/>
            </a:br>
            <a:br>
              <a:rPr lang="en-US" sz="2800"/>
            </a:br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Performing significant analysis for the employees based on the data for features selection.</a:t>
            </a:r>
            <a:br>
              <a:rPr lang="en-US" sz="2800">
                <a:solidFill>
                  <a:schemeClr val="bg1"/>
                </a:solidFill>
              </a:rPr>
            </a:br>
            <a:br>
              <a:rPr lang="en-US" sz="2800"/>
            </a:br>
            <a:r>
              <a:rPr lang="en-US" sz="2800">
                <a:solidFill>
                  <a:schemeClr val="bg1"/>
                </a:solidFill>
              </a:rPr>
              <a:t>Explore other models to determine the employee's years and </a:t>
            </a:r>
            <a:r>
              <a:rPr lang="en-US" sz="2800">
                <a:solidFill>
                  <a:schemeClr val="bg1"/>
                </a:solidFill>
                <a:ea typeface="+mj-lt"/>
                <a:cs typeface="+mj-lt"/>
              </a:rPr>
              <a:t>improve accuracy </a:t>
            </a:r>
            <a:br>
              <a:rPr lang="en-US" sz="2800"/>
            </a:br>
            <a:br>
              <a:rPr lang="en-US"/>
            </a:br>
            <a:br>
              <a:rPr lang="en-US"/>
            </a:br>
            <a:endParaRPr lang="en-US" sz="2800" b="0"/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 descr="An abstract circuit line pattern">
            <a:extLst>
              <a:ext uri="{FF2B5EF4-FFF2-40B4-BE49-F238E27FC236}">
                <a16:creationId xmlns:a16="http://schemas.microsoft.com/office/drawing/2014/main" id="{73326BC2-FFAE-C221-8D51-E5F575C2E7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26" r="-2" b="967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70134" y="2748937"/>
            <a:ext cx="7967482" cy="27778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 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5636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Cloud Computing Employee Years at Company Prediction </vt:lpstr>
      <vt:lpstr>Problem Statement : Employee churn is a major problem for many firms these days. Great talent is scarce, in high demand and hard to keep if found  Why this problem: Hiring and retaining employee are highly difficult activities that necessitate a lot of money, effort, and expertise.   Some study tells that a company may pay 15% to 20% of an employee's income to hire a new employee, which is a significant sum, especially for large corporations with thousands of employees.   Reference: https://medium.com/study/data/employee_retention  The time it takes to get a new worker up to speed costs an average company between 1% and 2.5 percent of their entire revenue.  Solution: Develop a model which will be highly effective in determining the number of years that an employee can stay at an organization.  </vt:lpstr>
      <vt:lpstr>Dataset Sources : https://www.kaggle.com/datasets/employeeData                     https://www.kaggle.com/datasets/EmployeeInfo  Total number of records :  5882 Total number of features : 35 Output features : 1 (YearAtCompany) </vt:lpstr>
      <vt:lpstr>Workflow                                          </vt:lpstr>
      <vt:lpstr>EDA  </vt:lpstr>
      <vt:lpstr>Modeling: Linear regression  we will start with linear regression  and then explore other models. (support vector regression and random forest or decision tree)  Tool: Pyspark Jupyter notebook / AWS sagemaker. </vt:lpstr>
      <vt:lpstr>Next steps:  Translate the work and Implement Pyspark.  Performing significant analysis for the employees based on the data for features selection.  Explore other models to determine the employee's years and improve accuracy    </vt:lpstr>
      <vt:lpstr>Thank you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2022-03-28T19:07:41Z</dcterms:created>
  <dcterms:modified xsi:type="dcterms:W3CDTF">2022-04-18T17:53:08Z</dcterms:modified>
</cp:coreProperties>
</file>