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6" r:id="rId5"/>
    <p:sldId id="267" r:id="rId6"/>
    <p:sldId id="271" r:id="rId7"/>
    <p:sldId id="269" r:id="rId8"/>
    <p:sldId id="265" r:id="rId9"/>
  </p:sldIdLst>
  <p:sldSz cx="18288000" cy="10287000"/>
  <p:notesSz cx="6858000" cy="9144000"/>
  <p:embeddedFontLst>
    <p:embeddedFont>
      <p:font typeface="Barlow" panose="000005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aveat" panose="020B060402020202020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yF2hUVLdpB/azEgUPNF0+saJR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95EF"/>
    <a:srgbClr val="AC8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4" d="100"/>
          <a:sy n="44" d="100"/>
        </p:scale>
        <p:origin x="68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680931" y="3966415"/>
            <a:ext cx="10777500" cy="3283976"/>
          </a:xfrm>
          <a:prstGeom prst="rect">
            <a:avLst/>
          </a:prstGeom>
          <a:noFill/>
          <a:ln>
            <a:noFill/>
          </a:ln>
        </p:spPr>
        <p:txBody>
          <a:bodyPr spcFirstLastPara="1" wrap="square" lIns="0" tIns="0" rIns="0" bIns="0" anchor="t" anchorCtr="0">
            <a:spAutoFit/>
          </a:bodyPr>
          <a:lstStyle/>
          <a:p>
            <a:pPr>
              <a:lnSpc>
                <a:spcPct val="109995"/>
              </a:lnSpc>
            </a:pPr>
            <a:r>
              <a:rPr lang="en-US" sz="6000" b="1" dirty="0">
                <a:effectLst/>
                <a:latin typeface="Calibri" panose="020F0502020204030204" pitchFamily="34" charset="0"/>
                <a:ea typeface="Calibri" panose="020F0502020204030204" pitchFamily="34" charset="0"/>
                <a:cs typeface="Calibri" panose="020F0502020204030204" pitchFamily="34" charset="0"/>
              </a:rPr>
              <a:t>Fax/Email/Digital signature Indemnity maintenance for a customer</a:t>
            </a:r>
            <a:endParaRPr lang="en-IN" sz="60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9995"/>
              </a:lnSpc>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p:nvPr/>
        </p:nvSpPr>
        <p:spPr>
          <a:xfrm>
            <a:off x="2213392" y="2528497"/>
            <a:ext cx="13861216" cy="5539978"/>
          </a:xfrm>
          <a:prstGeom prst="rect">
            <a:avLst/>
          </a:prstGeom>
          <a:noFill/>
          <a:ln>
            <a:noFill/>
          </a:ln>
        </p:spPr>
        <p:txBody>
          <a:bodyPr spcFirstLastPara="1" wrap="square" lIns="0" tIns="0" rIns="0" bIns="0" anchor="t" anchorCtr="0">
            <a:spAutoFit/>
          </a:bodyPr>
          <a:lstStyle/>
          <a:p>
            <a:pPr marL="342900" lvl="0" indent="-342900" algn="just">
              <a:lnSpc>
                <a:spcPct val="150017"/>
              </a:lnSpc>
              <a:buFont typeface="Wingdings" panose="05000000000000000000" pitchFamily="2" charset="2"/>
              <a:buChar char="§"/>
            </a:pPr>
            <a:r>
              <a:rPr lang="en-US" sz="2400" dirty="0"/>
              <a:t>The Fax/Email/Digital signature Indemnity maintenance project aims to provide a solution to maintain details of customers who have provided consent to carry out transactions through mail/Fax/digital signature. Currently, there is no flag to identify such customers, and this project aims to develop an option to maintain the details of the provided consent through mail/Fax/digital signature. This project will be developed using Java and will use  MYSQL database</a:t>
            </a:r>
            <a:r>
              <a:rPr lang="en-US" sz="1800" dirty="0"/>
              <a:t> </a:t>
            </a:r>
            <a:r>
              <a:rPr lang="en-US" sz="2400" dirty="0"/>
              <a:t>and react js.</a:t>
            </a:r>
          </a:p>
          <a:p>
            <a:pPr marL="342900" lvl="0" indent="-342900" algn="just">
              <a:lnSpc>
                <a:spcPct val="150017"/>
              </a:lnSpc>
              <a:buFont typeface="Wingdings" panose="05000000000000000000" pitchFamily="2" charset="2"/>
              <a:buChar char="§"/>
            </a:pPr>
            <a:endParaRPr lang="en-US" sz="2400" dirty="0">
              <a:solidFill>
                <a:schemeClr val="dk1"/>
              </a:solidFill>
              <a:latin typeface="+mn-lt"/>
              <a:ea typeface="Times New Roman"/>
              <a:cs typeface="Times New Roman"/>
              <a:sym typeface="Times New Roman"/>
            </a:endParaRPr>
          </a:p>
          <a:p>
            <a:pPr marL="342900" lvl="0" indent="-342900" algn="just">
              <a:lnSpc>
                <a:spcPct val="150017"/>
              </a:lnSpc>
              <a:buFont typeface="Wingdings" panose="05000000000000000000" pitchFamily="2" charset="2"/>
              <a:buChar char="§"/>
            </a:pPr>
            <a:r>
              <a:rPr lang="en-US" sz="2400" dirty="0">
                <a:latin typeface="+mn-lt"/>
              </a:rPr>
              <a:t>The project will have a Add/modify/Inquire/Verify/Delete/Cancel the details of customers who have provided consent. Input fields will include the Name of Authorized Signatory, Email id, Fax number, Ref number, Indemnity received for digital signature, Delete/Cancel, Modify, and Verify. Maker Checker concepts will be followed while doing the maintenance in this Menu</a:t>
            </a:r>
            <a:endParaRPr sz="2400" dirty="0">
              <a:solidFill>
                <a:schemeClr val="dk1"/>
              </a:solidFill>
              <a:latin typeface="+mn-lt"/>
              <a:ea typeface="Times New Roman"/>
              <a:cs typeface="Times New Roman"/>
              <a:sym typeface="Times New Roman"/>
            </a:endParaRPr>
          </a:p>
        </p:txBody>
      </p:sp>
      <p:sp>
        <p:nvSpPr>
          <p:cNvPr id="90" name="Google Shape;90;p2"/>
          <p:cNvSpPr txBox="1"/>
          <p:nvPr/>
        </p:nvSpPr>
        <p:spPr>
          <a:xfrm>
            <a:off x="538249" y="755704"/>
            <a:ext cx="15692700" cy="1772793"/>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600" i="0" u="none" strike="noStrike" cap="none" dirty="0">
                <a:solidFill>
                  <a:srgbClr val="4C7031"/>
                </a:solidFill>
                <a:latin typeface="Times New Roman"/>
                <a:ea typeface="Times New Roman"/>
                <a:cs typeface="Times New Roman"/>
                <a:sym typeface="Times New Roman"/>
              </a:rPr>
              <a:t>Introduction</a:t>
            </a:r>
            <a:endParaRPr sz="9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3">
            <a:alphaModFix/>
          </a:blip>
          <a:srcRect/>
          <a:stretch/>
        </p:blipFill>
        <p:spPr>
          <a:xfrm>
            <a:off x="1708036" y="4148931"/>
            <a:ext cx="1054987" cy="1054987"/>
          </a:xfrm>
          <a:prstGeom prst="rect">
            <a:avLst/>
          </a:prstGeom>
          <a:noFill/>
          <a:ln>
            <a:noFill/>
          </a:ln>
        </p:spPr>
      </p:pic>
      <p:pic>
        <p:nvPicPr>
          <p:cNvPr id="96" name="Google Shape;96;p3"/>
          <p:cNvPicPr preferRelativeResize="0"/>
          <p:nvPr/>
        </p:nvPicPr>
        <p:blipFill rotWithShape="1">
          <a:blip r:embed="rId4">
            <a:alphaModFix/>
          </a:blip>
          <a:srcRect l="484" r="484"/>
          <a:stretch/>
        </p:blipFill>
        <p:spPr>
          <a:xfrm>
            <a:off x="1708036" y="5841621"/>
            <a:ext cx="1054987" cy="1065320"/>
          </a:xfrm>
          <a:prstGeom prst="rect">
            <a:avLst/>
          </a:prstGeom>
          <a:noFill/>
          <a:ln>
            <a:noFill/>
          </a:ln>
        </p:spPr>
      </p:pic>
      <p:pic>
        <p:nvPicPr>
          <p:cNvPr id="97" name="Google Shape;97;p3"/>
          <p:cNvPicPr preferRelativeResize="0"/>
          <p:nvPr/>
        </p:nvPicPr>
        <p:blipFill rotWithShape="1">
          <a:blip r:embed="rId5">
            <a:alphaModFix/>
          </a:blip>
          <a:srcRect/>
          <a:stretch/>
        </p:blipFill>
        <p:spPr>
          <a:xfrm>
            <a:off x="11058664" y="4148931"/>
            <a:ext cx="1054987" cy="1054987"/>
          </a:xfrm>
          <a:prstGeom prst="rect">
            <a:avLst/>
          </a:prstGeom>
          <a:noFill/>
          <a:ln>
            <a:noFill/>
          </a:ln>
        </p:spPr>
      </p:pic>
      <p:pic>
        <p:nvPicPr>
          <p:cNvPr id="98" name="Google Shape;98;p3"/>
          <p:cNvPicPr preferRelativeResize="0"/>
          <p:nvPr/>
        </p:nvPicPr>
        <p:blipFill rotWithShape="1">
          <a:blip r:embed="rId6">
            <a:alphaModFix/>
          </a:blip>
          <a:srcRect l="669" t="374" r="669"/>
          <a:stretch/>
        </p:blipFill>
        <p:spPr>
          <a:xfrm>
            <a:off x="11058664" y="5841621"/>
            <a:ext cx="1054987" cy="1065320"/>
          </a:xfrm>
          <a:prstGeom prst="rect">
            <a:avLst/>
          </a:prstGeom>
          <a:noFill/>
          <a:ln>
            <a:noFill/>
          </a:ln>
        </p:spPr>
      </p:pic>
      <p:pic>
        <p:nvPicPr>
          <p:cNvPr id="99" name="Google Shape;99;p3"/>
          <p:cNvPicPr preferRelativeResize="0"/>
          <p:nvPr/>
        </p:nvPicPr>
        <p:blipFill rotWithShape="1">
          <a:blip r:embed="rId7">
            <a:alphaModFix/>
          </a:blip>
          <a:srcRect l="1104" t="5505" r="1103"/>
          <a:stretch/>
        </p:blipFill>
        <p:spPr>
          <a:xfrm>
            <a:off x="1708036" y="7545116"/>
            <a:ext cx="1054987" cy="1019413"/>
          </a:xfrm>
          <a:prstGeom prst="rect">
            <a:avLst/>
          </a:prstGeom>
          <a:noFill/>
          <a:ln>
            <a:noFill/>
          </a:ln>
        </p:spPr>
      </p:pic>
      <p:sp useBgFill="1">
        <p:nvSpPr>
          <p:cNvPr id="101" name="Google Shape;101;p3"/>
          <p:cNvSpPr txBox="1"/>
          <p:nvPr/>
        </p:nvSpPr>
        <p:spPr>
          <a:xfrm>
            <a:off x="1569371" y="1386425"/>
            <a:ext cx="15278100" cy="1493100"/>
          </a:xfrm>
          <a:prstGeom prst="rect">
            <a:avLst/>
          </a:prstGeom>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US" sz="9700" i="0" u="none" strike="noStrike" cap="none" dirty="0">
                <a:solidFill>
                  <a:srgbClr val="372A28"/>
                </a:solidFill>
                <a:latin typeface="Times New Roman"/>
                <a:ea typeface="Times New Roman"/>
                <a:cs typeface="Times New Roman"/>
                <a:sym typeface="Times New Roman"/>
              </a:rPr>
              <a:t>Tools used in the Project</a:t>
            </a:r>
            <a:endParaRPr sz="700" dirty="0">
              <a:latin typeface="Times New Roman"/>
              <a:ea typeface="Times New Roman"/>
              <a:cs typeface="Times New Roman"/>
              <a:sym typeface="Times New Roman"/>
            </a:endParaRPr>
          </a:p>
        </p:txBody>
      </p:sp>
      <p:sp>
        <p:nvSpPr>
          <p:cNvPr id="102" name="Google Shape;102;p3"/>
          <p:cNvSpPr txBox="1"/>
          <p:nvPr/>
        </p:nvSpPr>
        <p:spPr>
          <a:xfrm>
            <a:off x="2877598" y="4174458"/>
            <a:ext cx="2726382"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a:solidFill>
                  <a:srgbClr val="372A28"/>
                </a:solidFill>
                <a:latin typeface="Barlow"/>
                <a:ea typeface="Barlow"/>
                <a:cs typeface="Barlow"/>
                <a:sym typeface="Barlow"/>
              </a:rPr>
              <a:t>Vs Code</a:t>
            </a:r>
            <a:endParaRPr/>
          </a:p>
        </p:txBody>
      </p:sp>
      <p:sp>
        <p:nvSpPr>
          <p:cNvPr id="103" name="Google Shape;103;p3"/>
          <p:cNvSpPr txBox="1"/>
          <p:nvPr/>
        </p:nvSpPr>
        <p:spPr>
          <a:xfrm>
            <a:off x="2877598" y="5872314"/>
            <a:ext cx="38166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a:solidFill>
                  <a:srgbClr val="372A28"/>
                </a:solidFill>
                <a:latin typeface="Barlow"/>
                <a:ea typeface="Barlow"/>
                <a:cs typeface="Barlow"/>
                <a:sym typeface="Barlow"/>
              </a:rPr>
              <a:t>Spring Boot</a:t>
            </a:r>
            <a:endParaRPr/>
          </a:p>
        </p:txBody>
      </p:sp>
      <p:sp>
        <p:nvSpPr>
          <p:cNvPr id="104" name="Google Shape;104;p3"/>
          <p:cNvSpPr txBox="1"/>
          <p:nvPr/>
        </p:nvSpPr>
        <p:spPr>
          <a:xfrm>
            <a:off x="12494712" y="4174458"/>
            <a:ext cx="1972121"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a:solidFill>
                  <a:srgbClr val="372A28"/>
                </a:solidFill>
                <a:latin typeface="Barlow"/>
                <a:ea typeface="Barlow"/>
                <a:cs typeface="Barlow"/>
                <a:sym typeface="Barlow"/>
              </a:rPr>
              <a:t>React</a:t>
            </a:r>
            <a:endParaRPr/>
          </a:p>
        </p:txBody>
      </p:sp>
      <p:sp>
        <p:nvSpPr>
          <p:cNvPr id="105" name="Google Shape;105;p3"/>
          <p:cNvSpPr txBox="1"/>
          <p:nvPr/>
        </p:nvSpPr>
        <p:spPr>
          <a:xfrm>
            <a:off x="12494712" y="5880569"/>
            <a:ext cx="2950518"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dirty="0">
                <a:solidFill>
                  <a:srgbClr val="372A28"/>
                </a:solidFill>
                <a:latin typeface="Barlow"/>
                <a:ea typeface="Barlow"/>
                <a:cs typeface="Barlow"/>
                <a:sym typeface="Barlow"/>
              </a:rPr>
              <a:t>Postman</a:t>
            </a:r>
            <a:endParaRPr dirty="0"/>
          </a:p>
        </p:txBody>
      </p:sp>
      <p:sp>
        <p:nvSpPr>
          <p:cNvPr id="106" name="Google Shape;106;p3"/>
          <p:cNvSpPr txBox="1"/>
          <p:nvPr/>
        </p:nvSpPr>
        <p:spPr>
          <a:xfrm>
            <a:off x="2877598" y="7561110"/>
            <a:ext cx="46299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dirty="0">
                <a:solidFill>
                  <a:srgbClr val="372A28"/>
                </a:solidFill>
                <a:latin typeface="Barlow"/>
                <a:ea typeface="Barlow"/>
                <a:cs typeface="Barlow"/>
                <a:sym typeface="Barlow"/>
              </a:rPr>
              <a:t>Eureka Server</a:t>
            </a:r>
            <a:endParaRPr dirty="0"/>
          </a:p>
        </p:txBody>
      </p:sp>
      <p:sp>
        <p:nvSpPr>
          <p:cNvPr id="107" name="Google Shape;107;p3"/>
          <p:cNvSpPr txBox="1"/>
          <p:nvPr/>
        </p:nvSpPr>
        <p:spPr>
          <a:xfrm>
            <a:off x="12494712" y="7514250"/>
            <a:ext cx="3168253" cy="107721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dirty="0">
                <a:solidFill>
                  <a:srgbClr val="372A28"/>
                </a:solidFill>
                <a:latin typeface="Barlow"/>
                <a:sym typeface="Barlow"/>
              </a:rPr>
              <a:t>MYSQL</a:t>
            </a:r>
            <a:endParaRPr dirty="0"/>
          </a:p>
        </p:txBody>
      </p:sp>
      <p:pic>
        <p:nvPicPr>
          <p:cNvPr id="3" name="Picture 2">
            <a:extLst>
              <a:ext uri="{FF2B5EF4-FFF2-40B4-BE49-F238E27FC236}">
                <a16:creationId xmlns:a16="http://schemas.microsoft.com/office/drawing/2014/main" id="{6B6D0B50-381E-8B45-9443-76156D3D765E}"/>
              </a:ext>
            </a:extLst>
          </p:cNvPr>
          <p:cNvPicPr>
            <a:picLocks noChangeAspect="1"/>
          </p:cNvPicPr>
          <p:nvPr/>
        </p:nvPicPr>
        <p:blipFill>
          <a:blip r:embed="rId8"/>
          <a:stretch>
            <a:fillRect/>
          </a:stretch>
        </p:blipFill>
        <p:spPr>
          <a:xfrm>
            <a:off x="11058664" y="7582367"/>
            <a:ext cx="1298436" cy="1167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E292-9868-061D-D059-B45B5BB06764}"/>
              </a:ext>
            </a:extLst>
          </p:cNvPr>
          <p:cNvSpPr>
            <a:spLocks noGrp="1"/>
          </p:cNvSpPr>
          <p:nvPr>
            <p:ph type="ctrTitle"/>
          </p:nvPr>
        </p:nvSpPr>
        <p:spPr>
          <a:xfrm>
            <a:off x="685800" y="2130425"/>
            <a:ext cx="5464743" cy="1470025"/>
          </a:xfrm>
        </p:spPr>
        <p:txBody>
          <a:bodyPr>
            <a:noAutofit/>
          </a:bodyPr>
          <a:lstStyle/>
          <a:p>
            <a:r>
              <a:rPr lang="en-US" sz="6000" dirty="0"/>
              <a:t>ARCHITECTURE </a:t>
            </a:r>
            <a:br>
              <a:rPr lang="en-US" sz="6000" dirty="0"/>
            </a:br>
            <a:r>
              <a:rPr lang="en-US" sz="6000" dirty="0"/>
              <a:t> DIAGRAM:</a:t>
            </a:r>
            <a:endParaRPr lang="en-IN" sz="6000" dirty="0"/>
          </a:p>
        </p:txBody>
      </p:sp>
      <p:sp>
        <p:nvSpPr>
          <p:cNvPr id="7" name="Rectangle 6">
            <a:extLst>
              <a:ext uri="{FF2B5EF4-FFF2-40B4-BE49-F238E27FC236}">
                <a16:creationId xmlns:a16="http://schemas.microsoft.com/office/drawing/2014/main" id="{2EF9B4F2-5488-698A-75F0-385BDAF004C8}"/>
              </a:ext>
            </a:extLst>
          </p:cNvPr>
          <p:cNvSpPr/>
          <p:nvPr/>
        </p:nvSpPr>
        <p:spPr>
          <a:xfrm>
            <a:off x="11421392" y="7981598"/>
            <a:ext cx="2243015" cy="808521"/>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solidFill>
                  <a:schemeClr val="tx1"/>
                </a:solidFill>
              </a:rPr>
              <a:t>Login</a:t>
            </a:r>
            <a:endParaRPr lang="en-IN" sz="1800" b="1" i="1" dirty="0">
              <a:solidFill>
                <a:schemeClr val="tx1"/>
              </a:solidFill>
            </a:endParaRPr>
          </a:p>
        </p:txBody>
      </p:sp>
      <p:sp>
        <p:nvSpPr>
          <p:cNvPr id="17" name="Rectangle: Rounded Corners 16">
            <a:extLst>
              <a:ext uri="{FF2B5EF4-FFF2-40B4-BE49-F238E27FC236}">
                <a16:creationId xmlns:a16="http://schemas.microsoft.com/office/drawing/2014/main" id="{7EE266DA-B775-E06D-CA91-4C4D8ED2B054}"/>
              </a:ext>
            </a:extLst>
          </p:cNvPr>
          <p:cNvSpPr/>
          <p:nvPr/>
        </p:nvSpPr>
        <p:spPr>
          <a:xfrm>
            <a:off x="11348846" y="2734218"/>
            <a:ext cx="2527301" cy="4606972"/>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Arrow Connector 32">
            <a:extLst>
              <a:ext uri="{FF2B5EF4-FFF2-40B4-BE49-F238E27FC236}">
                <a16:creationId xmlns:a16="http://schemas.microsoft.com/office/drawing/2014/main" id="{5A19D668-07F1-E054-B5F5-CAF3ACB21D02}"/>
              </a:ext>
            </a:extLst>
          </p:cNvPr>
          <p:cNvCxnSpPr>
            <a:cxnSpLocks/>
          </p:cNvCxnSpPr>
          <p:nvPr/>
        </p:nvCxnSpPr>
        <p:spPr>
          <a:xfrm flipV="1">
            <a:off x="12516461" y="7315790"/>
            <a:ext cx="6018" cy="673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Magnetic Disk 81">
            <a:extLst>
              <a:ext uri="{FF2B5EF4-FFF2-40B4-BE49-F238E27FC236}">
                <a16:creationId xmlns:a16="http://schemas.microsoft.com/office/drawing/2014/main" id="{F53F8482-358F-6DB9-82A7-7E79850187F8}"/>
              </a:ext>
            </a:extLst>
          </p:cNvPr>
          <p:cNvSpPr/>
          <p:nvPr/>
        </p:nvSpPr>
        <p:spPr>
          <a:xfrm>
            <a:off x="11572493" y="1066116"/>
            <a:ext cx="2080007" cy="1231326"/>
          </a:xfrm>
          <a:prstGeom prst="flowChartMagneticDisk">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chemeClr val="tx1"/>
                </a:solidFill>
              </a:rPr>
              <a:t>Database</a:t>
            </a:r>
          </a:p>
          <a:p>
            <a:pPr algn="ctr"/>
            <a:r>
              <a:rPr lang="en-US" sz="1600" b="1" i="1" dirty="0">
                <a:solidFill>
                  <a:schemeClr val="tx1"/>
                </a:solidFill>
              </a:rPr>
              <a:t>MYSQL</a:t>
            </a:r>
            <a:endParaRPr lang="en-IN" sz="1600" b="1" i="1" dirty="0">
              <a:solidFill>
                <a:schemeClr val="tx1"/>
              </a:solidFill>
            </a:endParaRPr>
          </a:p>
        </p:txBody>
      </p:sp>
      <p:sp>
        <p:nvSpPr>
          <p:cNvPr id="87" name="Rectangle 86">
            <a:extLst>
              <a:ext uri="{FF2B5EF4-FFF2-40B4-BE49-F238E27FC236}">
                <a16:creationId xmlns:a16="http://schemas.microsoft.com/office/drawing/2014/main" id="{CAED564F-AE9D-BE9D-6D1F-B7942A042DBD}"/>
              </a:ext>
            </a:extLst>
          </p:cNvPr>
          <p:cNvSpPr/>
          <p:nvPr/>
        </p:nvSpPr>
        <p:spPr>
          <a:xfrm>
            <a:off x="11774836" y="3944345"/>
            <a:ext cx="1464553" cy="526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t>
            </a:r>
          </a:p>
          <a:p>
            <a:pPr algn="ctr"/>
            <a:r>
              <a:rPr lang="en-US" dirty="0">
                <a:solidFill>
                  <a:schemeClr val="tx1"/>
                </a:solidFill>
              </a:rPr>
              <a:t>Details</a:t>
            </a:r>
            <a:endParaRPr lang="en-IN" dirty="0">
              <a:solidFill>
                <a:schemeClr val="tx1"/>
              </a:solidFill>
            </a:endParaRPr>
          </a:p>
        </p:txBody>
      </p:sp>
      <p:sp>
        <p:nvSpPr>
          <p:cNvPr id="88" name="Rectangle 87">
            <a:extLst>
              <a:ext uri="{FF2B5EF4-FFF2-40B4-BE49-F238E27FC236}">
                <a16:creationId xmlns:a16="http://schemas.microsoft.com/office/drawing/2014/main" id="{BAB654A9-4285-3F76-CFFE-A84E8BB162A1}"/>
              </a:ext>
            </a:extLst>
          </p:cNvPr>
          <p:cNvSpPr/>
          <p:nvPr/>
        </p:nvSpPr>
        <p:spPr>
          <a:xfrm>
            <a:off x="11787195" y="4732385"/>
            <a:ext cx="1464553" cy="5349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&amp; Verify Details</a:t>
            </a:r>
            <a:endParaRPr lang="en-IN" dirty="0">
              <a:solidFill>
                <a:schemeClr val="tx1"/>
              </a:solidFill>
            </a:endParaRPr>
          </a:p>
        </p:txBody>
      </p:sp>
      <p:sp>
        <p:nvSpPr>
          <p:cNvPr id="90" name="Rectangle 89">
            <a:extLst>
              <a:ext uri="{FF2B5EF4-FFF2-40B4-BE49-F238E27FC236}">
                <a16:creationId xmlns:a16="http://schemas.microsoft.com/office/drawing/2014/main" id="{8A0B0F6A-7DC4-69B6-4EC8-3094AE9318D2}"/>
              </a:ext>
            </a:extLst>
          </p:cNvPr>
          <p:cNvSpPr/>
          <p:nvPr/>
        </p:nvSpPr>
        <p:spPr>
          <a:xfrm>
            <a:off x="11762479" y="5585810"/>
            <a:ext cx="1489269" cy="526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Enquire Details</a:t>
            </a:r>
            <a:endParaRPr lang="en-IN" dirty="0">
              <a:solidFill>
                <a:schemeClr val="tx1"/>
              </a:solidFill>
            </a:endParaRPr>
          </a:p>
        </p:txBody>
      </p:sp>
      <p:sp>
        <p:nvSpPr>
          <p:cNvPr id="91" name="Rectangle 90">
            <a:extLst>
              <a:ext uri="{FF2B5EF4-FFF2-40B4-BE49-F238E27FC236}">
                <a16:creationId xmlns:a16="http://schemas.microsoft.com/office/drawing/2014/main" id="{42DAF0C7-2557-C13B-BD18-114803C6EAB2}"/>
              </a:ext>
            </a:extLst>
          </p:cNvPr>
          <p:cNvSpPr/>
          <p:nvPr/>
        </p:nvSpPr>
        <p:spPr>
          <a:xfrm>
            <a:off x="11774836" y="6399254"/>
            <a:ext cx="1489269" cy="5269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 Crud operations</a:t>
            </a:r>
            <a:endParaRPr lang="en-IN" dirty="0">
              <a:solidFill>
                <a:schemeClr val="tx1"/>
              </a:solidFill>
            </a:endParaRPr>
          </a:p>
        </p:txBody>
      </p:sp>
      <p:sp>
        <p:nvSpPr>
          <p:cNvPr id="94" name="Rectangle 93">
            <a:extLst>
              <a:ext uri="{FF2B5EF4-FFF2-40B4-BE49-F238E27FC236}">
                <a16:creationId xmlns:a16="http://schemas.microsoft.com/office/drawing/2014/main" id="{72918E43-832C-6C52-4D0A-117C4045153B}"/>
              </a:ext>
            </a:extLst>
          </p:cNvPr>
          <p:cNvSpPr/>
          <p:nvPr/>
        </p:nvSpPr>
        <p:spPr>
          <a:xfrm>
            <a:off x="11787195" y="3082482"/>
            <a:ext cx="1464553" cy="5179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&amp; Search </a:t>
            </a:r>
          </a:p>
          <a:p>
            <a:pPr algn="ctr"/>
            <a:r>
              <a:rPr lang="en-US" dirty="0">
                <a:solidFill>
                  <a:schemeClr val="tx1"/>
                </a:solidFill>
              </a:rPr>
              <a:t>Account id</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197C7960-A9A9-301D-D44C-96050E97BD21}"/>
              </a:ext>
            </a:extLst>
          </p:cNvPr>
          <p:cNvCxnSpPr>
            <a:cxnSpLocks/>
            <a:endCxn id="82" idx="3"/>
          </p:cNvCxnSpPr>
          <p:nvPr/>
        </p:nvCxnSpPr>
        <p:spPr>
          <a:xfrm flipV="1">
            <a:off x="12612497" y="2297442"/>
            <a:ext cx="0" cy="42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6307C30E-0798-CB77-68D2-1CA0367FF06A}"/>
              </a:ext>
            </a:extLst>
          </p:cNvPr>
          <p:cNvSpPr/>
          <p:nvPr/>
        </p:nvSpPr>
        <p:spPr>
          <a:xfrm>
            <a:off x="15014126" y="1642820"/>
            <a:ext cx="2298187" cy="3705886"/>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125">
            <a:extLst>
              <a:ext uri="{FF2B5EF4-FFF2-40B4-BE49-F238E27FC236}">
                <a16:creationId xmlns:a16="http://schemas.microsoft.com/office/drawing/2014/main" id="{9FD785D0-5666-D149-8826-28C66668BA27}"/>
              </a:ext>
            </a:extLst>
          </p:cNvPr>
          <p:cNvSpPr/>
          <p:nvPr/>
        </p:nvSpPr>
        <p:spPr>
          <a:xfrm>
            <a:off x="15433292" y="1863638"/>
            <a:ext cx="1459861" cy="8708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Details</a:t>
            </a:r>
            <a:endParaRPr lang="en-IN" dirty="0">
              <a:solidFill>
                <a:schemeClr val="tx1"/>
              </a:solidFill>
            </a:endParaRPr>
          </a:p>
        </p:txBody>
      </p:sp>
      <p:sp>
        <p:nvSpPr>
          <p:cNvPr id="127" name="Rectangle 126">
            <a:extLst>
              <a:ext uri="{FF2B5EF4-FFF2-40B4-BE49-F238E27FC236}">
                <a16:creationId xmlns:a16="http://schemas.microsoft.com/office/drawing/2014/main" id="{6A11C48B-EA0F-6CF6-F881-81AC5B06588D}"/>
              </a:ext>
            </a:extLst>
          </p:cNvPr>
          <p:cNvSpPr/>
          <p:nvPr/>
        </p:nvSpPr>
        <p:spPr>
          <a:xfrm>
            <a:off x="15433292" y="3206126"/>
            <a:ext cx="1516981" cy="87088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&amp; Enquire  Details</a:t>
            </a:r>
            <a:endParaRPr lang="en-IN" dirty="0">
              <a:solidFill>
                <a:schemeClr val="tx1"/>
              </a:solidFill>
            </a:endParaRPr>
          </a:p>
        </p:txBody>
      </p:sp>
      <p:cxnSp>
        <p:nvCxnSpPr>
          <p:cNvPr id="132" name="Straight Arrow Connector 131">
            <a:extLst>
              <a:ext uri="{FF2B5EF4-FFF2-40B4-BE49-F238E27FC236}">
                <a16:creationId xmlns:a16="http://schemas.microsoft.com/office/drawing/2014/main" id="{24E7F982-D882-45CD-1B17-679B501213B1}"/>
              </a:ext>
            </a:extLst>
          </p:cNvPr>
          <p:cNvCxnSpPr>
            <a:cxnSpLocks/>
          </p:cNvCxnSpPr>
          <p:nvPr/>
        </p:nvCxnSpPr>
        <p:spPr>
          <a:xfrm flipH="1">
            <a:off x="13664407" y="2032000"/>
            <a:ext cx="13329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EE0C6092-2AC6-D2F5-2AE5-578C8D02264B}"/>
              </a:ext>
            </a:extLst>
          </p:cNvPr>
          <p:cNvSpPr/>
          <p:nvPr/>
        </p:nvSpPr>
        <p:spPr>
          <a:xfrm>
            <a:off x="7519415" y="1628404"/>
            <a:ext cx="2451415" cy="3704428"/>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2" name="Rectangle 141">
            <a:extLst>
              <a:ext uri="{FF2B5EF4-FFF2-40B4-BE49-F238E27FC236}">
                <a16:creationId xmlns:a16="http://schemas.microsoft.com/office/drawing/2014/main" id="{0FDE157B-BF04-E712-5B30-FA4DF2A7EA5F}"/>
              </a:ext>
            </a:extLst>
          </p:cNvPr>
          <p:cNvSpPr/>
          <p:nvPr/>
        </p:nvSpPr>
        <p:spPr>
          <a:xfrm>
            <a:off x="7865607" y="1863638"/>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r>
              <a:rPr lang="en-US" dirty="0"/>
              <a:t> </a:t>
            </a:r>
            <a:r>
              <a:rPr lang="en-US" dirty="0">
                <a:solidFill>
                  <a:schemeClr val="tx1"/>
                </a:solidFill>
              </a:rPr>
              <a:t>Details</a:t>
            </a:r>
            <a:endParaRPr lang="en-IN" dirty="0">
              <a:solidFill>
                <a:schemeClr val="tx1"/>
              </a:solidFill>
            </a:endParaRPr>
          </a:p>
        </p:txBody>
      </p:sp>
      <p:sp>
        <p:nvSpPr>
          <p:cNvPr id="143" name="Rectangle 142">
            <a:extLst>
              <a:ext uri="{FF2B5EF4-FFF2-40B4-BE49-F238E27FC236}">
                <a16:creationId xmlns:a16="http://schemas.microsoft.com/office/drawing/2014/main" id="{41C0EDD6-8115-E590-93E1-327A74F9A65F}"/>
              </a:ext>
            </a:extLst>
          </p:cNvPr>
          <p:cNvSpPr/>
          <p:nvPr/>
        </p:nvSpPr>
        <p:spPr>
          <a:xfrm>
            <a:off x="7865607" y="2816252"/>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Enquire Details</a:t>
            </a:r>
            <a:endParaRPr lang="en-IN" dirty="0">
              <a:solidFill>
                <a:schemeClr val="tx1"/>
              </a:solidFill>
            </a:endParaRPr>
          </a:p>
        </p:txBody>
      </p:sp>
      <p:sp>
        <p:nvSpPr>
          <p:cNvPr id="144" name="Rectangle 143">
            <a:extLst>
              <a:ext uri="{FF2B5EF4-FFF2-40B4-BE49-F238E27FC236}">
                <a16:creationId xmlns:a16="http://schemas.microsoft.com/office/drawing/2014/main" id="{3C7E64CE-ED9C-53C8-94D5-92337FEACFC6}"/>
              </a:ext>
            </a:extLst>
          </p:cNvPr>
          <p:cNvSpPr/>
          <p:nvPr/>
        </p:nvSpPr>
        <p:spPr>
          <a:xfrm>
            <a:off x="7865608" y="3916769"/>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&amp; Modify Details</a:t>
            </a:r>
            <a:endParaRPr lang="en-IN" dirty="0">
              <a:solidFill>
                <a:schemeClr val="tx1"/>
              </a:solidFill>
            </a:endParaRPr>
          </a:p>
        </p:txBody>
      </p:sp>
      <p:cxnSp>
        <p:nvCxnSpPr>
          <p:cNvPr id="147" name="Straight Arrow Connector 146">
            <a:extLst>
              <a:ext uri="{FF2B5EF4-FFF2-40B4-BE49-F238E27FC236}">
                <a16:creationId xmlns:a16="http://schemas.microsoft.com/office/drawing/2014/main" id="{ADDB4655-CA1E-6CB8-4AEF-6A1F9F2B70E7}"/>
              </a:ext>
            </a:extLst>
          </p:cNvPr>
          <p:cNvCxnSpPr/>
          <p:nvPr/>
        </p:nvCxnSpPr>
        <p:spPr>
          <a:xfrm>
            <a:off x="9984303" y="2008161"/>
            <a:ext cx="158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E20D947C-32D0-DF63-2053-DAF2DCA271DD}"/>
              </a:ext>
            </a:extLst>
          </p:cNvPr>
          <p:cNvSpPr/>
          <p:nvPr/>
        </p:nvSpPr>
        <p:spPr>
          <a:xfrm>
            <a:off x="7741619" y="120994"/>
            <a:ext cx="1991315" cy="659133"/>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Maker</a:t>
            </a:r>
            <a:endParaRPr lang="en-IN" dirty="0">
              <a:solidFill>
                <a:schemeClr val="tx1"/>
              </a:solidFill>
            </a:endParaRPr>
          </a:p>
        </p:txBody>
      </p:sp>
      <p:sp>
        <p:nvSpPr>
          <p:cNvPr id="149" name="Oval 148">
            <a:extLst>
              <a:ext uri="{FF2B5EF4-FFF2-40B4-BE49-F238E27FC236}">
                <a16:creationId xmlns:a16="http://schemas.microsoft.com/office/drawing/2014/main" id="{0D57BECA-787E-9BBB-51AC-5E8224D57059}"/>
              </a:ext>
            </a:extLst>
          </p:cNvPr>
          <p:cNvSpPr/>
          <p:nvPr/>
        </p:nvSpPr>
        <p:spPr>
          <a:xfrm>
            <a:off x="15167563" y="120993"/>
            <a:ext cx="1991315" cy="659133"/>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endParaRPr lang="en-IN" dirty="0">
              <a:solidFill>
                <a:schemeClr val="tx1"/>
              </a:solidFill>
            </a:endParaRPr>
          </a:p>
        </p:txBody>
      </p:sp>
      <p:cxnSp>
        <p:nvCxnSpPr>
          <p:cNvPr id="151" name="Straight Arrow Connector 150">
            <a:extLst>
              <a:ext uri="{FF2B5EF4-FFF2-40B4-BE49-F238E27FC236}">
                <a16:creationId xmlns:a16="http://schemas.microsoft.com/office/drawing/2014/main" id="{826AF104-639F-27E3-E387-2AD248C29A85}"/>
              </a:ext>
            </a:extLst>
          </p:cNvPr>
          <p:cNvCxnSpPr>
            <a:stCxn id="136" idx="0"/>
            <a:endCxn id="148" idx="4"/>
          </p:cNvCxnSpPr>
          <p:nvPr/>
        </p:nvCxnSpPr>
        <p:spPr>
          <a:xfrm flipH="1" flipV="1">
            <a:off x="8745122" y="780126"/>
            <a:ext cx="1" cy="84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3D77648-CE34-FFB2-B034-9A0E8142164F}"/>
              </a:ext>
            </a:extLst>
          </p:cNvPr>
          <p:cNvCxnSpPr>
            <a:stCxn id="125" idx="0"/>
            <a:endCxn id="149" idx="4"/>
          </p:cNvCxnSpPr>
          <p:nvPr/>
        </p:nvCxnSpPr>
        <p:spPr>
          <a:xfrm flipV="1">
            <a:off x="16163220" y="780126"/>
            <a:ext cx="1" cy="862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BBA9-AFE1-6FE8-E993-10B16EA0DB85}"/>
              </a:ext>
            </a:extLst>
          </p:cNvPr>
          <p:cNvSpPr>
            <a:spLocks noGrp="1"/>
          </p:cNvSpPr>
          <p:nvPr>
            <p:ph type="ctrTitle"/>
          </p:nvPr>
        </p:nvSpPr>
        <p:spPr>
          <a:xfrm>
            <a:off x="63500" y="231007"/>
            <a:ext cx="6286500" cy="1470025"/>
          </a:xfrm>
        </p:spPr>
        <p:txBody>
          <a:bodyPr>
            <a:normAutofit/>
          </a:bodyPr>
          <a:lstStyle/>
          <a:p>
            <a:r>
              <a:rPr lang="en-IN" sz="6600" dirty="0"/>
              <a:t>Uml Diagram:</a:t>
            </a:r>
          </a:p>
        </p:txBody>
      </p:sp>
      <p:sp>
        <p:nvSpPr>
          <p:cNvPr id="8" name="Rectangle 7">
            <a:extLst>
              <a:ext uri="{FF2B5EF4-FFF2-40B4-BE49-F238E27FC236}">
                <a16:creationId xmlns:a16="http://schemas.microsoft.com/office/drawing/2014/main" id="{4469DE80-EEB2-8AC1-56E1-18118B269499}"/>
              </a:ext>
            </a:extLst>
          </p:cNvPr>
          <p:cNvSpPr/>
          <p:nvPr/>
        </p:nvSpPr>
        <p:spPr>
          <a:xfrm>
            <a:off x="10853739" y="59227"/>
            <a:ext cx="2871273" cy="58350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Login</a:t>
            </a:r>
          </a:p>
        </p:txBody>
      </p:sp>
      <p:sp>
        <p:nvSpPr>
          <p:cNvPr id="14" name="Rectangle 13">
            <a:extLst>
              <a:ext uri="{FF2B5EF4-FFF2-40B4-BE49-F238E27FC236}">
                <a16:creationId xmlns:a16="http://schemas.microsoft.com/office/drawing/2014/main" id="{01F1A61C-F34A-698B-F147-86808447A99E}"/>
              </a:ext>
            </a:extLst>
          </p:cNvPr>
          <p:cNvSpPr/>
          <p:nvPr/>
        </p:nvSpPr>
        <p:spPr>
          <a:xfrm>
            <a:off x="6454090" y="1080122"/>
            <a:ext cx="3475060" cy="397699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Id:int</a:t>
            </a:r>
          </a:p>
          <a:p>
            <a:r>
              <a:rPr lang="en-IN" sz="1600" dirty="0">
                <a:solidFill>
                  <a:schemeClr val="tx1"/>
                </a:solidFill>
              </a:rPr>
              <a:t>Name:String</a:t>
            </a:r>
          </a:p>
          <a:p>
            <a:r>
              <a:rPr lang="en-IN" sz="1600" dirty="0">
                <a:solidFill>
                  <a:schemeClr val="tx1"/>
                </a:solidFill>
              </a:rPr>
              <a:t>emailid:String</a:t>
            </a:r>
          </a:p>
          <a:p>
            <a:r>
              <a:rPr lang="en-IN" sz="1600" dirty="0">
                <a:solidFill>
                  <a:schemeClr val="tx1"/>
                </a:solidFill>
              </a:rPr>
              <a:t>faxNumber:long;</a:t>
            </a:r>
          </a:p>
          <a:p>
            <a:r>
              <a:rPr lang="en-IN" sz="1600" dirty="0">
                <a:solidFill>
                  <a:schemeClr val="tx1"/>
                </a:solidFill>
              </a:rPr>
              <a:t>refereneceNumber:String</a:t>
            </a:r>
          </a:p>
          <a:p>
            <a:r>
              <a:rPr lang="en-IN" sz="1600" dirty="0">
                <a:solidFill>
                  <a:schemeClr val="tx1"/>
                </a:solidFill>
              </a:rPr>
              <a:t>accountNo:String</a:t>
            </a:r>
          </a:p>
          <a:p>
            <a:r>
              <a:rPr lang="en-IN" sz="1600" dirty="0">
                <a:solidFill>
                  <a:schemeClr val="tx1"/>
                </a:solidFill>
              </a:rPr>
              <a:t>customerId:String</a:t>
            </a:r>
          </a:p>
          <a:p>
            <a:r>
              <a:rPr lang="en-IN" sz="1600" dirty="0">
                <a:solidFill>
                  <a:schemeClr val="tx1"/>
                </a:solidFill>
              </a:rPr>
              <a:t>Accountflag:char</a:t>
            </a:r>
          </a:p>
          <a:p>
            <a:r>
              <a:rPr lang="en-IN" sz="1600" dirty="0">
                <a:solidFill>
                  <a:schemeClr val="tx1"/>
                </a:solidFill>
              </a:rPr>
              <a:t>Id:long</a:t>
            </a:r>
          </a:p>
          <a:p>
            <a:r>
              <a:rPr lang="en-IN" sz="1600" dirty="0">
                <a:solidFill>
                  <a:schemeClr val="tx1"/>
                </a:solidFill>
              </a:rPr>
              <a:t>fullName:String</a:t>
            </a:r>
          </a:p>
          <a:p>
            <a:r>
              <a:rPr lang="en-IN" sz="1600" dirty="0">
                <a:solidFill>
                  <a:schemeClr val="tx1"/>
                </a:solidFill>
              </a:rPr>
              <a:t>Email:String</a:t>
            </a:r>
          </a:p>
          <a:p>
            <a:r>
              <a:rPr lang="en-IN" sz="1600" dirty="0">
                <a:solidFill>
                  <a:schemeClr val="tx1"/>
                </a:solidFill>
              </a:rPr>
              <a:t>password:String</a:t>
            </a:r>
          </a:p>
          <a:p>
            <a:r>
              <a:rPr lang="en-IN" sz="1600" dirty="0">
                <a:solidFill>
                  <a:schemeClr val="tx1"/>
                </a:solidFill>
              </a:rPr>
              <a:t>roles:String</a:t>
            </a:r>
          </a:p>
          <a:p>
            <a:pPr algn="ctr"/>
            <a:endParaRPr lang="en-IN" dirty="0"/>
          </a:p>
          <a:p>
            <a:pPr algn="ctr"/>
            <a:endParaRPr lang="en-IN" dirty="0"/>
          </a:p>
          <a:p>
            <a:pPr algn="ctr"/>
            <a:endParaRPr lang="en-IN" dirty="0"/>
          </a:p>
          <a:p>
            <a:pPr algn="ctr"/>
            <a:endParaRPr lang="en-IN" dirty="0">
              <a:solidFill>
                <a:schemeClr val="tx1"/>
              </a:solidFill>
            </a:endParaRPr>
          </a:p>
        </p:txBody>
      </p:sp>
      <p:sp>
        <p:nvSpPr>
          <p:cNvPr id="15" name="Rectangle 14">
            <a:extLst>
              <a:ext uri="{FF2B5EF4-FFF2-40B4-BE49-F238E27FC236}">
                <a16:creationId xmlns:a16="http://schemas.microsoft.com/office/drawing/2014/main" id="{D570BDC1-5C71-4E7F-09A8-E2FD28796EC4}"/>
              </a:ext>
            </a:extLst>
          </p:cNvPr>
          <p:cNvSpPr/>
          <p:nvPr/>
        </p:nvSpPr>
        <p:spPr>
          <a:xfrm>
            <a:off x="6454089" y="658469"/>
            <a:ext cx="3475061" cy="444612"/>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Maker</a:t>
            </a:r>
          </a:p>
        </p:txBody>
      </p:sp>
      <p:sp>
        <p:nvSpPr>
          <p:cNvPr id="16" name="Rectangle 15">
            <a:extLst>
              <a:ext uri="{FF2B5EF4-FFF2-40B4-BE49-F238E27FC236}">
                <a16:creationId xmlns:a16="http://schemas.microsoft.com/office/drawing/2014/main" id="{3513CB56-BB61-37EB-32D3-D12F1172B033}"/>
              </a:ext>
            </a:extLst>
          </p:cNvPr>
          <p:cNvSpPr/>
          <p:nvPr/>
        </p:nvSpPr>
        <p:spPr>
          <a:xfrm>
            <a:off x="14918966" y="1103081"/>
            <a:ext cx="3064227" cy="233992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Id long;</a:t>
            </a:r>
          </a:p>
          <a:p>
            <a:r>
              <a:rPr lang="en-IN" sz="1600" dirty="0">
                <a:solidFill>
                  <a:schemeClr val="tx1"/>
                </a:solidFill>
              </a:rPr>
              <a:t>String accountno;</a:t>
            </a:r>
          </a:p>
          <a:p>
            <a:r>
              <a:rPr lang="en-IN" sz="1600" dirty="0">
                <a:solidFill>
                  <a:schemeClr val="tx1"/>
                </a:solidFill>
              </a:rPr>
              <a:t>String CustomerId</a:t>
            </a:r>
            <a:r>
              <a:rPr lang="en-IN" sz="1800" dirty="0"/>
              <a:t>;</a:t>
            </a:r>
          </a:p>
          <a:p>
            <a:endParaRPr lang="en-IN" dirty="0"/>
          </a:p>
          <a:p>
            <a:pPr algn="ctr"/>
            <a:endParaRPr lang="en-IN" dirty="0"/>
          </a:p>
          <a:p>
            <a:pPr algn="ctr"/>
            <a:endParaRPr lang="en-IN" dirty="0">
              <a:solidFill>
                <a:schemeClr val="tx1"/>
              </a:solidFill>
            </a:endParaRPr>
          </a:p>
          <a:p>
            <a:endParaRPr lang="en-IN" dirty="0"/>
          </a:p>
          <a:p>
            <a:pPr algn="ctr"/>
            <a:endParaRPr lang="en-IN" dirty="0"/>
          </a:p>
          <a:p>
            <a:pPr algn="ctr"/>
            <a:endParaRPr lang="en-IN" dirty="0">
              <a:solidFill>
                <a:schemeClr val="tx1"/>
              </a:solidFill>
            </a:endParaRPr>
          </a:p>
        </p:txBody>
      </p:sp>
      <p:sp>
        <p:nvSpPr>
          <p:cNvPr id="17" name="Rectangle 16">
            <a:extLst>
              <a:ext uri="{FF2B5EF4-FFF2-40B4-BE49-F238E27FC236}">
                <a16:creationId xmlns:a16="http://schemas.microsoft.com/office/drawing/2014/main" id="{9D517A77-F0B3-2CC8-DB64-1683A3FDC34E}"/>
              </a:ext>
            </a:extLst>
          </p:cNvPr>
          <p:cNvSpPr/>
          <p:nvPr/>
        </p:nvSpPr>
        <p:spPr>
          <a:xfrm>
            <a:off x="14913875" y="650328"/>
            <a:ext cx="3069319" cy="421656"/>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Checker</a:t>
            </a:r>
          </a:p>
        </p:txBody>
      </p:sp>
      <p:sp>
        <p:nvSpPr>
          <p:cNvPr id="47" name="Rectangle 46">
            <a:extLst>
              <a:ext uri="{FF2B5EF4-FFF2-40B4-BE49-F238E27FC236}">
                <a16:creationId xmlns:a16="http://schemas.microsoft.com/office/drawing/2014/main" id="{87F363C1-E0FE-AD73-751C-D8085DB8ACBD}"/>
              </a:ext>
            </a:extLst>
          </p:cNvPr>
          <p:cNvSpPr/>
          <p:nvPr/>
        </p:nvSpPr>
        <p:spPr>
          <a:xfrm>
            <a:off x="6454089" y="4301439"/>
            <a:ext cx="3475061" cy="5985561"/>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solidFill>
                  <a:schemeClr val="tx1"/>
                </a:solidFill>
              </a:rPr>
              <a:t>postMapping()</a:t>
            </a:r>
          </a:p>
          <a:p>
            <a:r>
              <a:rPr lang="en-IN" sz="1600">
                <a:solidFill>
                  <a:schemeClr val="tx1"/>
                </a:solidFill>
              </a:rPr>
              <a:t>GetMapping()</a:t>
            </a:r>
          </a:p>
          <a:p>
            <a:r>
              <a:rPr lang="en-IN" sz="1600">
                <a:solidFill>
                  <a:schemeClr val="tx1"/>
                </a:solidFill>
              </a:rPr>
              <a:t>GetMappingByAccountNo()</a:t>
            </a:r>
          </a:p>
          <a:p>
            <a:r>
              <a:rPr lang="en-IN" sz="1600">
                <a:solidFill>
                  <a:schemeClr val="tx1"/>
                </a:solidFill>
              </a:rPr>
              <a:t>putMappingByAccountNo()</a:t>
            </a:r>
          </a:p>
          <a:p>
            <a:r>
              <a:rPr lang="en-IN" sz="1600">
                <a:solidFill>
                  <a:schemeClr val="tx1"/>
                </a:solidFill>
              </a:rPr>
              <a:t>DeleteMappingByAccountNo()</a:t>
            </a:r>
          </a:p>
          <a:p>
            <a:r>
              <a:rPr lang="en-IN" sz="1600">
                <a:solidFill>
                  <a:schemeClr val="tx1"/>
                </a:solidFill>
              </a:rPr>
              <a:t>PostMapping()</a:t>
            </a:r>
          </a:p>
          <a:p>
            <a:r>
              <a:rPr lang="en-IN" sz="1600">
                <a:solidFill>
                  <a:schemeClr val="tx1"/>
                </a:solidFill>
              </a:rPr>
              <a:t>GetMapping()</a:t>
            </a:r>
          </a:p>
          <a:p>
            <a:r>
              <a:rPr lang="en-IN" sz="1600">
                <a:solidFill>
                  <a:schemeClr val="tx1"/>
                </a:solidFill>
              </a:rPr>
              <a:t>GetMappingByAccountNo()</a:t>
            </a:r>
          </a:p>
          <a:p>
            <a:r>
              <a:rPr lang="en-IN" sz="1600">
                <a:solidFill>
                  <a:schemeClr val="tx1"/>
                </a:solidFill>
              </a:rPr>
              <a:t>PutMappingById()</a:t>
            </a:r>
          </a:p>
          <a:p>
            <a:r>
              <a:rPr lang="en-IN" sz="1600">
                <a:solidFill>
                  <a:schemeClr val="tx1"/>
                </a:solidFill>
              </a:rPr>
              <a:t>PutMappingByDetails()</a:t>
            </a:r>
          </a:p>
          <a:p>
            <a:r>
              <a:rPr lang="en-IN" sz="1600">
                <a:solidFill>
                  <a:schemeClr val="tx1"/>
                </a:solidFill>
              </a:rPr>
              <a:t>DeleteMappingByid()</a:t>
            </a:r>
          </a:p>
          <a:p>
            <a:r>
              <a:rPr lang="en-IN" sz="1600">
                <a:solidFill>
                  <a:schemeClr val="tx1"/>
                </a:solidFill>
              </a:rPr>
              <a:t>DeleteMappingByindemnitydetails()</a:t>
            </a:r>
          </a:p>
          <a:p>
            <a:r>
              <a:rPr lang="en-IN" sz="1600">
                <a:solidFill>
                  <a:schemeClr val="tx1"/>
                </a:solidFill>
              </a:rPr>
              <a:t>GetMappingBynonverifyDetails()</a:t>
            </a:r>
          </a:p>
          <a:p>
            <a:r>
              <a:rPr lang="en-IN" sz="1600">
                <a:solidFill>
                  <a:schemeClr val="tx1"/>
                </a:solidFill>
              </a:rPr>
              <a:t>GetMappingByverifydetails()</a:t>
            </a:r>
          </a:p>
          <a:p>
            <a:r>
              <a:rPr lang="en-IN" sz="1600">
                <a:solidFill>
                  <a:schemeClr val="tx1"/>
                </a:solidFill>
              </a:rPr>
              <a:t>DeleteMappingByid()</a:t>
            </a:r>
          </a:p>
          <a:p>
            <a:r>
              <a:rPr lang="en-IN" sz="1600">
                <a:solidFill>
                  <a:schemeClr val="tx1"/>
                </a:solidFill>
              </a:rPr>
              <a:t>postMappingByusername()</a:t>
            </a:r>
          </a:p>
          <a:p>
            <a:r>
              <a:rPr lang="en-IN" sz="1600">
                <a:solidFill>
                  <a:schemeClr val="tx1"/>
                </a:solidFill>
              </a:rPr>
              <a:t>GetMappingByallusers()</a:t>
            </a:r>
          </a:p>
          <a:p>
            <a:r>
              <a:rPr lang="en-IN" sz="1600">
                <a:solidFill>
                  <a:schemeClr val="tx1"/>
                </a:solidFill>
              </a:rPr>
              <a:t>PostMappingByIndemnitydetails()</a:t>
            </a:r>
          </a:p>
          <a:p>
            <a:r>
              <a:rPr lang="en-IN" sz="1600">
                <a:solidFill>
                  <a:schemeClr val="tx1"/>
                </a:solidFill>
              </a:rPr>
              <a:t>PostMappingByLoginDetails()</a:t>
            </a:r>
          </a:p>
          <a:p>
            <a:r>
              <a:rPr lang="en-IN" sz="1600">
                <a:solidFill>
                  <a:schemeClr val="tx1"/>
                </a:solidFill>
              </a:rPr>
              <a:t>PostMappingByMakerDetails()</a:t>
            </a:r>
          </a:p>
          <a:p>
            <a:r>
              <a:rPr lang="en-IN" sz="1600">
                <a:solidFill>
                  <a:schemeClr val="tx1"/>
                </a:solidFill>
              </a:rPr>
              <a:t>PostmappingBycheckerdetails()</a:t>
            </a:r>
          </a:p>
          <a:p>
            <a:r>
              <a:rPr lang="en-IN" sz="1600">
                <a:solidFill>
                  <a:schemeClr val="tx1"/>
                </a:solidFill>
              </a:rPr>
              <a:t>GetMappingByUserinfo()</a:t>
            </a:r>
          </a:p>
          <a:p>
            <a:r>
              <a:rPr lang="en-IN" sz="1600">
                <a:solidFill>
                  <a:schemeClr val="tx1"/>
                </a:solidFill>
              </a:rPr>
              <a:t>GetMappingBymsg()</a:t>
            </a:r>
            <a:endParaRPr lang="en-IN" sz="1600" dirty="0">
              <a:solidFill>
                <a:schemeClr val="tx1"/>
              </a:solidFill>
            </a:endParaRPr>
          </a:p>
        </p:txBody>
      </p:sp>
      <p:sp>
        <p:nvSpPr>
          <p:cNvPr id="50" name="Rectangle 49">
            <a:extLst>
              <a:ext uri="{FF2B5EF4-FFF2-40B4-BE49-F238E27FC236}">
                <a16:creationId xmlns:a16="http://schemas.microsoft.com/office/drawing/2014/main" id="{014F684B-AF9A-46E6-5260-9495EAAD199A}"/>
              </a:ext>
            </a:extLst>
          </p:cNvPr>
          <p:cNvSpPr/>
          <p:nvPr/>
        </p:nvSpPr>
        <p:spPr>
          <a:xfrm>
            <a:off x="14913874" y="3443007"/>
            <a:ext cx="3064227" cy="161758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postMapping( )</a:t>
            </a:r>
          </a:p>
          <a:p>
            <a:r>
              <a:rPr lang="en-IN" sz="1600" dirty="0">
                <a:solidFill>
                  <a:schemeClr val="tx1"/>
                </a:solidFill>
              </a:rPr>
              <a:t>GetMapping( )</a:t>
            </a:r>
          </a:p>
          <a:p>
            <a:pPr algn="ctr"/>
            <a:endParaRPr lang="en-IN" dirty="0"/>
          </a:p>
        </p:txBody>
      </p:sp>
      <p:cxnSp>
        <p:nvCxnSpPr>
          <p:cNvPr id="68" name="Straight Connector 67">
            <a:extLst>
              <a:ext uri="{FF2B5EF4-FFF2-40B4-BE49-F238E27FC236}">
                <a16:creationId xmlns:a16="http://schemas.microsoft.com/office/drawing/2014/main" id="{BF1BFAEF-D722-DE55-6519-F39ACE2D7DA4}"/>
              </a:ext>
            </a:extLst>
          </p:cNvPr>
          <p:cNvCxnSpPr>
            <a:cxnSpLocks/>
          </p:cNvCxnSpPr>
          <p:nvPr/>
        </p:nvCxnSpPr>
        <p:spPr>
          <a:xfrm>
            <a:off x="8467612" y="231006"/>
            <a:ext cx="2386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F744B8-433B-7E71-2828-D4BA820B02CC}"/>
              </a:ext>
            </a:extLst>
          </p:cNvPr>
          <p:cNvCxnSpPr>
            <a:cxnSpLocks/>
          </p:cNvCxnSpPr>
          <p:nvPr/>
        </p:nvCxnSpPr>
        <p:spPr>
          <a:xfrm>
            <a:off x="13725012" y="231006"/>
            <a:ext cx="23777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86C56B-5888-C862-1846-21E946E82323}"/>
              </a:ext>
            </a:extLst>
          </p:cNvPr>
          <p:cNvCxnSpPr/>
          <p:nvPr/>
        </p:nvCxnSpPr>
        <p:spPr>
          <a:xfrm>
            <a:off x="16102741" y="231006"/>
            <a:ext cx="0" cy="42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DA49A1F-D335-50C0-C3E6-82B5F8B759E3}"/>
              </a:ext>
            </a:extLst>
          </p:cNvPr>
          <p:cNvCxnSpPr>
            <a:cxnSpLocks/>
          </p:cNvCxnSpPr>
          <p:nvPr/>
        </p:nvCxnSpPr>
        <p:spPr>
          <a:xfrm>
            <a:off x="8467612" y="231006"/>
            <a:ext cx="0" cy="42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2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4192-F5C4-F231-6A37-5602450B733F}"/>
              </a:ext>
            </a:extLst>
          </p:cNvPr>
          <p:cNvSpPr>
            <a:spLocks noGrp="1"/>
          </p:cNvSpPr>
          <p:nvPr>
            <p:ph type="ctrTitle"/>
          </p:nvPr>
        </p:nvSpPr>
        <p:spPr>
          <a:xfrm>
            <a:off x="278968" y="1"/>
            <a:ext cx="7268707" cy="402955"/>
          </a:xfrm>
        </p:spPr>
        <p:txBody>
          <a:bodyPr>
            <a:normAutofit fontScale="90000"/>
          </a:bodyPr>
          <a:lstStyle/>
          <a:p>
            <a:r>
              <a:rPr lang="en-IN" dirty="0"/>
              <a:t>Entity relationship diagram:</a:t>
            </a:r>
          </a:p>
        </p:txBody>
      </p:sp>
      <p:sp>
        <p:nvSpPr>
          <p:cNvPr id="5" name="Diamond 4">
            <a:extLst>
              <a:ext uri="{FF2B5EF4-FFF2-40B4-BE49-F238E27FC236}">
                <a16:creationId xmlns:a16="http://schemas.microsoft.com/office/drawing/2014/main" id="{5FB5D5B4-2E59-6EBE-0E05-CF9A6558A450}"/>
              </a:ext>
            </a:extLst>
          </p:cNvPr>
          <p:cNvSpPr/>
          <p:nvPr/>
        </p:nvSpPr>
        <p:spPr>
          <a:xfrm>
            <a:off x="7952693" y="9082560"/>
            <a:ext cx="1742512" cy="127086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 details</a:t>
            </a:r>
          </a:p>
        </p:txBody>
      </p:sp>
      <p:sp>
        <p:nvSpPr>
          <p:cNvPr id="13" name="Rectangle 12">
            <a:extLst>
              <a:ext uri="{FF2B5EF4-FFF2-40B4-BE49-F238E27FC236}">
                <a16:creationId xmlns:a16="http://schemas.microsoft.com/office/drawing/2014/main" id="{C9B888D6-C331-574E-EE02-1CDBF8BB5709}"/>
              </a:ext>
            </a:extLst>
          </p:cNvPr>
          <p:cNvSpPr/>
          <p:nvPr/>
        </p:nvSpPr>
        <p:spPr>
          <a:xfrm>
            <a:off x="9630106" y="8411659"/>
            <a:ext cx="1387254" cy="492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id</a:t>
            </a:r>
          </a:p>
        </p:txBody>
      </p:sp>
      <p:sp>
        <p:nvSpPr>
          <p:cNvPr id="14" name="Rectangle 13">
            <a:extLst>
              <a:ext uri="{FF2B5EF4-FFF2-40B4-BE49-F238E27FC236}">
                <a16:creationId xmlns:a16="http://schemas.microsoft.com/office/drawing/2014/main" id="{0F9B090F-9E20-94E7-2010-DC240BE2D261}"/>
              </a:ext>
            </a:extLst>
          </p:cNvPr>
          <p:cNvSpPr/>
          <p:nvPr/>
        </p:nvSpPr>
        <p:spPr>
          <a:xfrm>
            <a:off x="8002066" y="7916945"/>
            <a:ext cx="1497885" cy="57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 Number</a:t>
            </a:r>
          </a:p>
        </p:txBody>
      </p:sp>
      <p:sp>
        <p:nvSpPr>
          <p:cNvPr id="15" name="Rectangle 14">
            <a:extLst>
              <a:ext uri="{FF2B5EF4-FFF2-40B4-BE49-F238E27FC236}">
                <a16:creationId xmlns:a16="http://schemas.microsoft.com/office/drawing/2014/main" id="{E2B70586-1F1D-2B56-B0D6-22E10F554A6C}"/>
              </a:ext>
            </a:extLst>
          </p:cNvPr>
          <p:cNvSpPr/>
          <p:nvPr/>
        </p:nvSpPr>
        <p:spPr>
          <a:xfrm>
            <a:off x="6365920" y="8201359"/>
            <a:ext cx="1410346" cy="53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20" name="Straight Arrow Connector 19">
            <a:extLst>
              <a:ext uri="{FF2B5EF4-FFF2-40B4-BE49-F238E27FC236}">
                <a16:creationId xmlns:a16="http://schemas.microsoft.com/office/drawing/2014/main" id="{940CB8C4-AC6F-783A-87B2-215627CC7B4D}"/>
              </a:ext>
            </a:extLst>
          </p:cNvPr>
          <p:cNvCxnSpPr>
            <a:cxnSpLocks/>
          </p:cNvCxnSpPr>
          <p:nvPr/>
        </p:nvCxnSpPr>
        <p:spPr>
          <a:xfrm flipH="1" flipV="1">
            <a:off x="7745766" y="8590489"/>
            <a:ext cx="1046412" cy="51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E26285-77B8-A152-DFBA-B344C7451216}"/>
              </a:ext>
            </a:extLst>
          </p:cNvPr>
          <p:cNvCxnSpPr>
            <a:cxnSpLocks/>
            <a:stCxn id="5" idx="0"/>
          </p:cNvCxnSpPr>
          <p:nvPr/>
        </p:nvCxnSpPr>
        <p:spPr>
          <a:xfrm flipV="1">
            <a:off x="8823949" y="8468705"/>
            <a:ext cx="0" cy="6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2781E9-103D-06E1-AAF3-0D3D189469CF}"/>
              </a:ext>
            </a:extLst>
          </p:cNvPr>
          <p:cNvCxnSpPr>
            <a:cxnSpLocks/>
            <a:stCxn id="5" idx="0"/>
          </p:cNvCxnSpPr>
          <p:nvPr/>
        </p:nvCxnSpPr>
        <p:spPr>
          <a:xfrm flipV="1">
            <a:off x="8823949" y="8724900"/>
            <a:ext cx="787307" cy="35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53614AEA-33FC-4C22-97EE-E31AF62317BF}"/>
              </a:ext>
            </a:extLst>
          </p:cNvPr>
          <p:cNvSpPr/>
          <p:nvPr/>
        </p:nvSpPr>
        <p:spPr>
          <a:xfrm>
            <a:off x="7817435" y="5977061"/>
            <a:ext cx="1949486" cy="13018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Indemnity det6ails</a:t>
            </a:r>
          </a:p>
        </p:txBody>
      </p:sp>
      <p:cxnSp>
        <p:nvCxnSpPr>
          <p:cNvPr id="27" name="Straight Arrow Connector 26">
            <a:extLst>
              <a:ext uri="{FF2B5EF4-FFF2-40B4-BE49-F238E27FC236}">
                <a16:creationId xmlns:a16="http://schemas.microsoft.com/office/drawing/2014/main" id="{03786C2D-5DDA-DD73-09C8-C98D1F07612E}"/>
              </a:ext>
            </a:extLst>
          </p:cNvPr>
          <p:cNvCxnSpPr>
            <a:cxnSpLocks/>
            <a:stCxn id="14" idx="0"/>
            <a:endCxn id="25" idx="2"/>
          </p:cNvCxnSpPr>
          <p:nvPr/>
        </p:nvCxnSpPr>
        <p:spPr>
          <a:xfrm flipV="1">
            <a:off x="8751009" y="7278918"/>
            <a:ext cx="41169" cy="638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7A142C-E39F-1E18-C1B5-AAD8295331BA}"/>
              </a:ext>
            </a:extLst>
          </p:cNvPr>
          <p:cNvCxnSpPr>
            <a:cxnSpLocks/>
          </p:cNvCxnSpPr>
          <p:nvPr/>
        </p:nvCxnSpPr>
        <p:spPr>
          <a:xfrm flipV="1">
            <a:off x="8794245" y="5188225"/>
            <a:ext cx="63541" cy="740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60CE761-82FB-E208-4463-247B0E452BA7}"/>
              </a:ext>
            </a:extLst>
          </p:cNvPr>
          <p:cNvSpPr/>
          <p:nvPr/>
        </p:nvSpPr>
        <p:spPr>
          <a:xfrm>
            <a:off x="8253875" y="4613505"/>
            <a:ext cx="1280137" cy="561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a:t>
            </a:r>
          </a:p>
          <a:p>
            <a:pPr algn="ctr"/>
            <a:r>
              <a:rPr lang="en-IN" dirty="0"/>
              <a:t>number</a:t>
            </a:r>
          </a:p>
        </p:txBody>
      </p:sp>
      <p:cxnSp>
        <p:nvCxnSpPr>
          <p:cNvPr id="6" name="Straight Arrow Connector 5">
            <a:extLst>
              <a:ext uri="{FF2B5EF4-FFF2-40B4-BE49-F238E27FC236}">
                <a16:creationId xmlns:a16="http://schemas.microsoft.com/office/drawing/2014/main" id="{33ABCF4D-CC27-9481-81C5-38E1560F65EA}"/>
              </a:ext>
            </a:extLst>
          </p:cNvPr>
          <p:cNvCxnSpPr>
            <a:cxnSpLocks/>
            <a:stCxn id="25" idx="0"/>
          </p:cNvCxnSpPr>
          <p:nvPr/>
        </p:nvCxnSpPr>
        <p:spPr>
          <a:xfrm flipV="1">
            <a:off x="8792178" y="5198290"/>
            <a:ext cx="986852" cy="77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3B8D408-1871-C1F3-4086-48758FF66246}"/>
              </a:ext>
            </a:extLst>
          </p:cNvPr>
          <p:cNvSpPr/>
          <p:nvPr/>
        </p:nvSpPr>
        <p:spPr>
          <a:xfrm>
            <a:off x="9791510" y="4640626"/>
            <a:ext cx="1280137" cy="514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Reference</a:t>
            </a:r>
          </a:p>
          <a:p>
            <a:pPr algn="ctr"/>
            <a:r>
              <a:rPr lang="en-IN" dirty="0"/>
              <a:t>number</a:t>
            </a:r>
          </a:p>
        </p:txBody>
      </p:sp>
      <p:cxnSp>
        <p:nvCxnSpPr>
          <p:cNvPr id="26" name="Straight Arrow Connector 25">
            <a:extLst>
              <a:ext uri="{FF2B5EF4-FFF2-40B4-BE49-F238E27FC236}">
                <a16:creationId xmlns:a16="http://schemas.microsoft.com/office/drawing/2014/main" id="{35EDC6C2-2DBB-4445-FF57-AD3848D958E2}"/>
              </a:ext>
            </a:extLst>
          </p:cNvPr>
          <p:cNvCxnSpPr>
            <a:cxnSpLocks/>
          </p:cNvCxnSpPr>
          <p:nvPr/>
        </p:nvCxnSpPr>
        <p:spPr>
          <a:xfrm flipH="1" flipV="1">
            <a:off x="7797789" y="5323432"/>
            <a:ext cx="972849" cy="6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184901B-AF12-AD8D-D1D4-56A1A7BC21F9}"/>
              </a:ext>
            </a:extLst>
          </p:cNvPr>
          <p:cNvSpPr/>
          <p:nvPr/>
        </p:nvSpPr>
        <p:spPr>
          <a:xfrm>
            <a:off x="6873485" y="4708222"/>
            <a:ext cx="1280137" cy="53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emaild</a:t>
            </a:r>
          </a:p>
        </p:txBody>
      </p:sp>
      <p:cxnSp>
        <p:nvCxnSpPr>
          <p:cNvPr id="32" name="Straight Arrow Connector 31">
            <a:extLst>
              <a:ext uri="{FF2B5EF4-FFF2-40B4-BE49-F238E27FC236}">
                <a16:creationId xmlns:a16="http://schemas.microsoft.com/office/drawing/2014/main" id="{7D1B998C-00F7-91C4-48CB-0AD3C3419FE2}"/>
              </a:ext>
            </a:extLst>
          </p:cNvPr>
          <p:cNvCxnSpPr>
            <a:cxnSpLocks/>
            <a:stCxn id="25" idx="0"/>
          </p:cNvCxnSpPr>
          <p:nvPr/>
        </p:nvCxnSpPr>
        <p:spPr>
          <a:xfrm flipV="1">
            <a:off x="8792178" y="5517865"/>
            <a:ext cx="1459146" cy="459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1611F5F-1E1F-9948-5B91-4E48C5904F3D}"/>
              </a:ext>
            </a:extLst>
          </p:cNvPr>
          <p:cNvSpPr/>
          <p:nvPr/>
        </p:nvSpPr>
        <p:spPr>
          <a:xfrm>
            <a:off x="10281479" y="5229209"/>
            <a:ext cx="1014552" cy="486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fax</a:t>
            </a:r>
          </a:p>
          <a:p>
            <a:pPr algn="ctr"/>
            <a:r>
              <a:rPr lang="en-IN" dirty="0"/>
              <a:t>number</a:t>
            </a:r>
          </a:p>
        </p:txBody>
      </p:sp>
      <p:cxnSp>
        <p:nvCxnSpPr>
          <p:cNvPr id="36" name="Straight Arrow Connector 35">
            <a:extLst>
              <a:ext uri="{FF2B5EF4-FFF2-40B4-BE49-F238E27FC236}">
                <a16:creationId xmlns:a16="http://schemas.microsoft.com/office/drawing/2014/main" id="{0FB18C5A-EDEC-D84C-35B6-E42F288A077A}"/>
              </a:ext>
            </a:extLst>
          </p:cNvPr>
          <p:cNvCxnSpPr>
            <a:cxnSpLocks/>
          </p:cNvCxnSpPr>
          <p:nvPr/>
        </p:nvCxnSpPr>
        <p:spPr>
          <a:xfrm flipH="1" flipV="1">
            <a:off x="6754556" y="5436207"/>
            <a:ext cx="2013728" cy="504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AEC8F7C-6344-DD61-9837-11A64C1B9ECE}"/>
              </a:ext>
            </a:extLst>
          </p:cNvPr>
          <p:cNvSpPr/>
          <p:nvPr/>
        </p:nvSpPr>
        <p:spPr>
          <a:xfrm>
            <a:off x="5828779" y="5222367"/>
            <a:ext cx="944453" cy="53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cxnSp>
        <p:nvCxnSpPr>
          <p:cNvPr id="50" name="Straight Arrow Connector 49">
            <a:extLst>
              <a:ext uri="{FF2B5EF4-FFF2-40B4-BE49-F238E27FC236}">
                <a16:creationId xmlns:a16="http://schemas.microsoft.com/office/drawing/2014/main" id="{AC4FE3A2-E42F-DF85-0E95-85772B644631}"/>
              </a:ext>
            </a:extLst>
          </p:cNvPr>
          <p:cNvCxnSpPr>
            <a:cxnSpLocks/>
          </p:cNvCxnSpPr>
          <p:nvPr/>
        </p:nvCxnSpPr>
        <p:spPr>
          <a:xfrm>
            <a:off x="8792178" y="5991578"/>
            <a:ext cx="1177605" cy="13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1BF74ED-E4A2-3DF6-A27A-865DB9F6EEA1}"/>
              </a:ext>
            </a:extLst>
          </p:cNvPr>
          <p:cNvSpPr/>
          <p:nvPr/>
        </p:nvSpPr>
        <p:spPr>
          <a:xfrm>
            <a:off x="10017571" y="5894433"/>
            <a:ext cx="1280137" cy="57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verify</a:t>
            </a:r>
          </a:p>
        </p:txBody>
      </p:sp>
      <p:cxnSp>
        <p:nvCxnSpPr>
          <p:cNvPr id="53" name="Straight Arrow Connector 52">
            <a:extLst>
              <a:ext uri="{FF2B5EF4-FFF2-40B4-BE49-F238E27FC236}">
                <a16:creationId xmlns:a16="http://schemas.microsoft.com/office/drawing/2014/main" id="{4711F50C-030E-6A75-FAD4-6DD4B85F2A75}"/>
              </a:ext>
            </a:extLst>
          </p:cNvPr>
          <p:cNvCxnSpPr>
            <a:cxnSpLocks/>
          </p:cNvCxnSpPr>
          <p:nvPr/>
        </p:nvCxnSpPr>
        <p:spPr>
          <a:xfrm flipH="1">
            <a:off x="7071093" y="5977061"/>
            <a:ext cx="1673297" cy="14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255316D-EC6C-6812-0A9C-6D33D583A96A}"/>
              </a:ext>
            </a:extLst>
          </p:cNvPr>
          <p:cNvSpPr/>
          <p:nvPr/>
        </p:nvSpPr>
        <p:spPr>
          <a:xfrm>
            <a:off x="5828778" y="5915743"/>
            <a:ext cx="1239961" cy="53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62" name="Straight Arrow Connector 61">
            <a:extLst>
              <a:ext uri="{FF2B5EF4-FFF2-40B4-BE49-F238E27FC236}">
                <a16:creationId xmlns:a16="http://schemas.microsoft.com/office/drawing/2014/main" id="{D457DA0F-DE76-4FC3-DD8F-F21DC7B8579A}"/>
              </a:ext>
            </a:extLst>
          </p:cNvPr>
          <p:cNvCxnSpPr>
            <a:cxnSpLocks/>
            <a:endCxn id="63" idx="2"/>
          </p:cNvCxnSpPr>
          <p:nvPr/>
        </p:nvCxnSpPr>
        <p:spPr>
          <a:xfrm flipV="1">
            <a:off x="8960123" y="4206294"/>
            <a:ext cx="0" cy="45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Diamond 62">
            <a:extLst>
              <a:ext uri="{FF2B5EF4-FFF2-40B4-BE49-F238E27FC236}">
                <a16:creationId xmlns:a16="http://schemas.microsoft.com/office/drawing/2014/main" id="{3380141A-8568-E45B-458F-B31F816EAC13}"/>
              </a:ext>
            </a:extLst>
          </p:cNvPr>
          <p:cNvSpPr/>
          <p:nvPr/>
        </p:nvSpPr>
        <p:spPr>
          <a:xfrm>
            <a:off x="7986815" y="3036724"/>
            <a:ext cx="1946615" cy="11695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Verified</a:t>
            </a:r>
          </a:p>
          <a:p>
            <a:pPr algn="ctr"/>
            <a:r>
              <a:rPr lang="en-IN" dirty="0"/>
              <a:t>indemnity</a:t>
            </a:r>
          </a:p>
        </p:txBody>
      </p:sp>
      <p:cxnSp>
        <p:nvCxnSpPr>
          <p:cNvPr id="91" name="Straight Arrow Connector 90">
            <a:extLst>
              <a:ext uri="{FF2B5EF4-FFF2-40B4-BE49-F238E27FC236}">
                <a16:creationId xmlns:a16="http://schemas.microsoft.com/office/drawing/2014/main" id="{D3E8AEE6-01FA-DA3D-6BB9-018F4B60EC61}"/>
              </a:ext>
            </a:extLst>
          </p:cNvPr>
          <p:cNvCxnSpPr>
            <a:cxnSpLocks/>
          </p:cNvCxnSpPr>
          <p:nvPr/>
        </p:nvCxnSpPr>
        <p:spPr>
          <a:xfrm flipH="1" flipV="1">
            <a:off x="8951927" y="2603318"/>
            <a:ext cx="1" cy="40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3316AAC-E7CC-0954-3BB0-F418DBC17458}"/>
              </a:ext>
            </a:extLst>
          </p:cNvPr>
          <p:cNvSpPr/>
          <p:nvPr/>
        </p:nvSpPr>
        <p:spPr>
          <a:xfrm>
            <a:off x="8509000" y="2222814"/>
            <a:ext cx="1025012" cy="40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a:t>
            </a:r>
          </a:p>
          <a:p>
            <a:pPr algn="ctr"/>
            <a:r>
              <a:rPr lang="en-IN" dirty="0"/>
              <a:t>number</a:t>
            </a:r>
          </a:p>
        </p:txBody>
      </p:sp>
      <p:cxnSp>
        <p:nvCxnSpPr>
          <p:cNvPr id="114" name="Straight Arrow Connector 113">
            <a:extLst>
              <a:ext uri="{FF2B5EF4-FFF2-40B4-BE49-F238E27FC236}">
                <a16:creationId xmlns:a16="http://schemas.microsoft.com/office/drawing/2014/main" id="{A0F47DAA-DDA2-1FA1-EB66-0501959D368E}"/>
              </a:ext>
            </a:extLst>
          </p:cNvPr>
          <p:cNvCxnSpPr>
            <a:cxnSpLocks/>
            <a:stCxn id="63" idx="0"/>
          </p:cNvCxnSpPr>
          <p:nvPr/>
        </p:nvCxnSpPr>
        <p:spPr>
          <a:xfrm flipV="1">
            <a:off x="8960123" y="2732094"/>
            <a:ext cx="781643" cy="30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48542B17-A3C2-242A-DAFA-12116201CD25}"/>
              </a:ext>
            </a:extLst>
          </p:cNvPr>
          <p:cNvSpPr/>
          <p:nvPr/>
        </p:nvSpPr>
        <p:spPr>
          <a:xfrm>
            <a:off x="9737861" y="2325993"/>
            <a:ext cx="1127701" cy="45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Reference</a:t>
            </a:r>
          </a:p>
          <a:p>
            <a:pPr algn="ctr"/>
            <a:r>
              <a:rPr lang="en-IN" dirty="0"/>
              <a:t>number</a:t>
            </a:r>
          </a:p>
        </p:txBody>
      </p:sp>
      <p:cxnSp>
        <p:nvCxnSpPr>
          <p:cNvPr id="117" name="Straight Arrow Connector 116">
            <a:extLst>
              <a:ext uri="{FF2B5EF4-FFF2-40B4-BE49-F238E27FC236}">
                <a16:creationId xmlns:a16="http://schemas.microsoft.com/office/drawing/2014/main" id="{C27B0CCF-9FD6-A314-DC46-A5DC7C89ADB5}"/>
              </a:ext>
            </a:extLst>
          </p:cNvPr>
          <p:cNvCxnSpPr>
            <a:cxnSpLocks/>
          </p:cNvCxnSpPr>
          <p:nvPr/>
        </p:nvCxnSpPr>
        <p:spPr>
          <a:xfrm flipH="1" flipV="1">
            <a:off x="8253875" y="2751970"/>
            <a:ext cx="640068" cy="296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B5F55379-605E-B413-CED4-0FA890D369BF}"/>
              </a:ext>
            </a:extLst>
          </p:cNvPr>
          <p:cNvSpPr/>
          <p:nvPr/>
        </p:nvSpPr>
        <p:spPr>
          <a:xfrm>
            <a:off x="7230067" y="2298743"/>
            <a:ext cx="1128579" cy="45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emailid</a:t>
            </a:r>
          </a:p>
        </p:txBody>
      </p:sp>
      <p:cxnSp>
        <p:nvCxnSpPr>
          <p:cNvPr id="121" name="Straight Arrow Connector 120">
            <a:extLst>
              <a:ext uri="{FF2B5EF4-FFF2-40B4-BE49-F238E27FC236}">
                <a16:creationId xmlns:a16="http://schemas.microsoft.com/office/drawing/2014/main" id="{D0BA457D-D876-FFF6-0C6D-AC248471287B}"/>
              </a:ext>
            </a:extLst>
          </p:cNvPr>
          <p:cNvCxnSpPr>
            <a:cxnSpLocks/>
            <a:stCxn id="63" idx="0"/>
          </p:cNvCxnSpPr>
          <p:nvPr/>
        </p:nvCxnSpPr>
        <p:spPr>
          <a:xfrm>
            <a:off x="8960123" y="3036724"/>
            <a:ext cx="1621657" cy="23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90865A87-8CF9-96AF-5919-2E68926FF97A}"/>
              </a:ext>
            </a:extLst>
          </p:cNvPr>
          <p:cNvSpPr/>
          <p:nvPr/>
        </p:nvSpPr>
        <p:spPr>
          <a:xfrm>
            <a:off x="10581780" y="2917878"/>
            <a:ext cx="1127701" cy="45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fax</a:t>
            </a:r>
          </a:p>
          <a:p>
            <a:pPr algn="ctr"/>
            <a:r>
              <a:rPr lang="en-IN" dirty="0"/>
              <a:t>number</a:t>
            </a:r>
          </a:p>
        </p:txBody>
      </p:sp>
      <p:cxnSp>
        <p:nvCxnSpPr>
          <p:cNvPr id="124" name="Straight Arrow Connector 123">
            <a:extLst>
              <a:ext uri="{FF2B5EF4-FFF2-40B4-BE49-F238E27FC236}">
                <a16:creationId xmlns:a16="http://schemas.microsoft.com/office/drawing/2014/main" id="{6C8538D2-C976-34D6-DA79-F5A45C0FDF4B}"/>
              </a:ext>
            </a:extLst>
          </p:cNvPr>
          <p:cNvCxnSpPr>
            <a:stCxn id="63" idx="0"/>
          </p:cNvCxnSpPr>
          <p:nvPr/>
        </p:nvCxnSpPr>
        <p:spPr>
          <a:xfrm flipH="1">
            <a:off x="7378700" y="3036724"/>
            <a:ext cx="1581423" cy="13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25301458-1038-4FD2-3CE4-9A137A31519A}"/>
              </a:ext>
            </a:extLst>
          </p:cNvPr>
          <p:cNvSpPr/>
          <p:nvPr/>
        </p:nvSpPr>
        <p:spPr>
          <a:xfrm>
            <a:off x="6299249" y="2882933"/>
            <a:ext cx="1128579" cy="457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cxnSp>
        <p:nvCxnSpPr>
          <p:cNvPr id="127" name="Straight Arrow Connector 126">
            <a:extLst>
              <a:ext uri="{FF2B5EF4-FFF2-40B4-BE49-F238E27FC236}">
                <a16:creationId xmlns:a16="http://schemas.microsoft.com/office/drawing/2014/main" id="{ED349207-9655-1C48-90E8-1535D3A79CAF}"/>
              </a:ext>
            </a:extLst>
          </p:cNvPr>
          <p:cNvCxnSpPr>
            <a:cxnSpLocks/>
          </p:cNvCxnSpPr>
          <p:nvPr/>
        </p:nvCxnSpPr>
        <p:spPr>
          <a:xfrm flipH="1">
            <a:off x="7196977" y="3075317"/>
            <a:ext cx="1730056" cy="58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AFE05836-8948-1B75-0846-3E5596089302}"/>
              </a:ext>
            </a:extLst>
          </p:cNvPr>
          <p:cNvSpPr/>
          <p:nvPr/>
        </p:nvSpPr>
        <p:spPr>
          <a:xfrm>
            <a:off x="6075814" y="3524097"/>
            <a:ext cx="1128579" cy="457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130" name="Straight Arrow Connector 129">
            <a:extLst>
              <a:ext uri="{FF2B5EF4-FFF2-40B4-BE49-F238E27FC236}">
                <a16:creationId xmlns:a16="http://schemas.microsoft.com/office/drawing/2014/main" id="{07A1EE12-8BA7-8A9F-A022-6073C340B67D}"/>
              </a:ext>
            </a:extLst>
          </p:cNvPr>
          <p:cNvCxnSpPr>
            <a:cxnSpLocks/>
          </p:cNvCxnSpPr>
          <p:nvPr/>
        </p:nvCxnSpPr>
        <p:spPr>
          <a:xfrm>
            <a:off x="9144000" y="3075317"/>
            <a:ext cx="1470870" cy="72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7F20B45C-00B6-2BC8-C331-206570D1B319}"/>
              </a:ext>
            </a:extLst>
          </p:cNvPr>
          <p:cNvSpPr/>
          <p:nvPr/>
        </p:nvSpPr>
        <p:spPr>
          <a:xfrm>
            <a:off x="10614870" y="3573784"/>
            <a:ext cx="1116094" cy="43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verify</a:t>
            </a:r>
          </a:p>
        </p:txBody>
      </p:sp>
      <p:cxnSp>
        <p:nvCxnSpPr>
          <p:cNvPr id="136" name="Straight Arrow Connector 135">
            <a:extLst>
              <a:ext uri="{FF2B5EF4-FFF2-40B4-BE49-F238E27FC236}">
                <a16:creationId xmlns:a16="http://schemas.microsoft.com/office/drawing/2014/main" id="{7C4D470D-DE54-8A52-2037-0432FFC878BF}"/>
              </a:ext>
            </a:extLst>
          </p:cNvPr>
          <p:cNvCxnSpPr>
            <a:cxnSpLocks/>
          </p:cNvCxnSpPr>
          <p:nvPr/>
        </p:nvCxnSpPr>
        <p:spPr>
          <a:xfrm flipV="1">
            <a:off x="9021506" y="1841500"/>
            <a:ext cx="0" cy="34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Diamond 140">
            <a:extLst>
              <a:ext uri="{FF2B5EF4-FFF2-40B4-BE49-F238E27FC236}">
                <a16:creationId xmlns:a16="http://schemas.microsoft.com/office/drawing/2014/main" id="{6FFFE327-DF6A-248E-392F-933B236E49D2}"/>
              </a:ext>
            </a:extLst>
          </p:cNvPr>
          <p:cNvSpPr/>
          <p:nvPr/>
        </p:nvSpPr>
        <p:spPr>
          <a:xfrm>
            <a:off x="8149110" y="847539"/>
            <a:ext cx="1814226" cy="10001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cxnSp>
        <p:nvCxnSpPr>
          <p:cNvPr id="143" name="Straight Arrow Connector 142">
            <a:extLst>
              <a:ext uri="{FF2B5EF4-FFF2-40B4-BE49-F238E27FC236}">
                <a16:creationId xmlns:a16="http://schemas.microsoft.com/office/drawing/2014/main" id="{25F39058-1273-014A-EAFF-34DD76047BD1}"/>
              </a:ext>
            </a:extLst>
          </p:cNvPr>
          <p:cNvCxnSpPr>
            <a:cxnSpLocks/>
            <a:stCxn id="141" idx="0"/>
          </p:cNvCxnSpPr>
          <p:nvPr/>
        </p:nvCxnSpPr>
        <p:spPr>
          <a:xfrm flipV="1">
            <a:off x="9056223" y="522525"/>
            <a:ext cx="0" cy="3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EAC90D84-F17D-A672-1375-650B53246FC9}"/>
              </a:ext>
            </a:extLst>
          </p:cNvPr>
          <p:cNvSpPr/>
          <p:nvPr/>
        </p:nvSpPr>
        <p:spPr>
          <a:xfrm>
            <a:off x="13790838" y="1161498"/>
            <a:ext cx="16637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Checker</a:t>
            </a:r>
          </a:p>
        </p:txBody>
      </p:sp>
      <p:sp>
        <p:nvSpPr>
          <p:cNvPr id="149" name="Rectangle 148">
            <a:extLst>
              <a:ext uri="{FF2B5EF4-FFF2-40B4-BE49-F238E27FC236}">
                <a16:creationId xmlns:a16="http://schemas.microsoft.com/office/drawing/2014/main" id="{ECD30795-6680-ADF9-559D-F929401BE4BD}"/>
              </a:ext>
            </a:extLst>
          </p:cNvPr>
          <p:cNvSpPr/>
          <p:nvPr/>
        </p:nvSpPr>
        <p:spPr>
          <a:xfrm>
            <a:off x="2833462" y="1109544"/>
            <a:ext cx="181422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Maker</a:t>
            </a:r>
          </a:p>
        </p:txBody>
      </p:sp>
      <p:cxnSp>
        <p:nvCxnSpPr>
          <p:cNvPr id="151" name="Straight Arrow Connector 150">
            <a:extLst>
              <a:ext uri="{FF2B5EF4-FFF2-40B4-BE49-F238E27FC236}">
                <a16:creationId xmlns:a16="http://schemas.microsoft.com/office/drawing/2014/main" id="{D809F08E-3300-DF71-AA0D-50EB5A8858BD}"/>
              </a:ext>
            </a:extLst>
          </p:cNvPr>
          <p:cNvCxnSpPr>
            <a:stCxn id="149" idx="3"/>
            <a:endCxn id="141" idx="1"/>
          </p:cNvCxnSpPr>
          <p:nvPr/>
        </p:nvCxnSpPr>
        <p:spPr>
          <a:xfrm flipV="1">
            <a:off x="4647688" y="1347619"/>
            <a:ext cx="3501422" cy="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D195470-07D6-5AD4-6020-93FE409518A6}"/>
              </a:ext>
            </a:extLst>
          </p:cNvPr>
          <p:cNvCxnSpPr>
            <a:cxnSpLocks/>
            <a:stCxn id="148" idx="1"/>
            <a:endCxn id="141" idx="3"/>
          </p:cNvCxnSpPr>
          <p:nvPr/>
        </p:nvCxnSpPr>
        <p:spPr>
          <a:xfrm flipH="1" flipV="1">
            <a:off x="9963336" y="1347619"/>
            <a:ext cx="3827502" cy="8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50C1232F-FA22-8691-4D35-DA9DB09FB0EC}"/>
              </a:ext>
            </a:extLst>
          </p:cNvPr>
          <p:cNvSpPr/>
          <p:nvPr/>
        </p:nvSpPr>
        <p:spPr>
          <a:xfrm>
            <a:off x="8619462" y="44560"/>
            <a:ext cx="914550" cy="463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a:t>
            </a:r>
          </a:p>
        </p:txBody>
      </p:sp>
      <p:cxnSp>
        <p:nvCxnSpPr>
          <p:cNvPr id="160" name="Straight Arrow Connector 159">
            <a:extLst>
              <a:ext uri="{FF2B5EF4-FFF2-40B4-BE49-F238E27FC236}">
                <a16:creationId xmlns:a16="http://schemas.microsoft.com/office/drawing/2014/main" id="{9F23AE42-BBEC-EAB2-042C-C95737E84593}"/>
              </a:ext>
            </a:extLst>
          </p:cNvPr>
          <p:cNvCxnSpPr>
            <a:cxnSpLocks/>
          </p:cNvCxnSpPr>
          <p:nvPr/>
        </p:nvCxnSpPr>
        <p:spPr>
          <a:xfrm flipV="1">
            <a:off x="9027135" y="606869"/>
            <a:ext cx="647878" cy="266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542E3112-13B0-5BF7-1A83-A0B9032F76E0}"/>
              </a:ext>
            </a:extLst>
          </p:cNvPr>
          <p:cNvSpPr/>
          <p:nvPr/>
        </p:nvSpPr>
        <p:spPr>
          <a:xfrm>
            <a:off x="9675013" y="87027"/>
            <a:ext cx="982035" cy="5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username</a:t>
            </a:r>
          </a:p>
        </p:txBody>
      </p:sp>
      <p:cxnSp>
        <p:nvCxnSpPr>
          <p:cNvPr id="164" name="Straight Arrow Connector 163">
            <a:extLst>
              <a:ext uri="{FF2B5EF4-FFF2-40B4-BE49-F238E27FC236}">
                <a16:creationId xmlns:a16="http://schemas.microsoft.com/office/drawing/2014/main" id="{2C9934EC-FAD9-38EE-C243-FBAAE56658BC}"/>
              </a:ext>
            </a:extLst>
          </p:cNvPr>
          <p:cNvCxnSpPr>
            <a:cxnSpLocks/>
          </p:cNvCxnSpPr>
          <p:nvPr/>
        </p:nvCxnSpPr>
        <p:spPr>
          <a:xfrm>
            <a:off x="9124780" y="861136"/>
            <a:ext cx="1198953" cy="9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C2568C9A-1759-47C6-2240-09569E3A08A9}"/>
              </a:ext>
            </a:extLst>
          </p:cNvPr>
          <p:cNvSpPr/>
          <p:nvPr/>
        </p:nvSpPr>
        <p:spPr>
          <a:xfrm>
            <a:off x="10313996" y="747873"/>
            <a:ext cx="982035" cy="477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password</a:t>
            </a:r>
          </a:p>
        </p:txBody>
      </p:sp>
      <p:cxnSp>
        <p:nvCxnSpPr>
          <p:cNvPr id="173" name="Straight Arrow Connector 172">
            <a:extLst>
              <a:ext uri="{FF2B5EF4-FFF2-40B4-BE49-F238E27FC236}">
                <a16:creationId xmlns:a16="http://schemas.microsoft.com/office/drawing/2014/main" id="{17DDCBE0-26D3-1DA6-AFCA-AB83A8F399B2}"/>
              </a:ext>
            </a:extLst>
          </p:cNvPr>
          <p:cNvCxnSpPr>
            <a:cxnSpLocks/>
          </p:cNvCxnSpPr>
          <p:nvPr/>
        </p:nvCxnSpPr>
        <p:spPr>
          <a:xfrm flipH="1" flipV="1">
            <a:off x="8483725" y="648518"/>
            <a:ext cx="535606" cy="21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80E7D13A-B81E-3239-82B4-50EC6BDCB7C2}"/>
              </a:ext>
            </a:extLst>
          </p:cNvPr>
          <p:cNvSpPr/>
          <p:nvPr/>
        </p:nvSpPr>
        <p:spPr>
          <a:xfrm>
            <a:off x="7535180" y="236437"/>
            <a:ext cx="982035" cy="46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fullname</a:t>
            </a:r>
          </a:p>
        </p:txBody>
      </p:sp>
      <p:sp>
        <p:nvSpPr>
          <p:cNvPr id="181" name="Rectangle 180">
            <a:extLst>
              <a:ext uri="{FF2B5EF4-FFF2-40B4-BE49-F238E27FC236}">
                <a16:creationId xmlns:a16="http://schemas.microsoft.com/office/drawing/2014/main" id="{FCA778F3-8449-8D4D-53A3-AC50C4D4BA2C}"/>
              </a:ext>
            </a:extLst>
          </p:cNvPr>
          <p:cNvSpPr/>
          <p:nvPr/>
        </p:nvSpPr>
        <p:spPr>
          <a:xfrm>
            <a:off x="6917806" y="755673"/>
            <a:ext cx="982035" cy="446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183" name="Straight Arrow Connector 182">
            <a:extLst>
              <a:ext uri="{FF2B5EF4-FFF2-40B4-BE49-F238E27FC236}">
                <a16:creationId xmlns:a16="http://schemas.microsoft.com/office/drawing/2014/main" id="{646F6B3D-3D37-8F36-3CC5-4DCA1144F545}"/>
              </a:ext>
            </a:extLst>
          </p:cNvPr>
          <p:cNvCxnSpPr>
            <a:stCxn id="141" idx="0"/>
            <a:endCxn id="181" idx="3"/>
          </p:cNvCxnSpPr>
          <p:nvPr/>
        </p:nvCxnSpPr>
        <p:spPr>
          <a:xfrm flipH="1">
            <a:off x="7899841" y="847539"/>
            <a:ext cx="1156382" cy="131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6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324-CAC5-0275-DD3A-AC3046B53162}"/>
              </a:ext>
            </a:extLst>
          </p:cNvPr>
          <p:cNvSpPr>
            <a:spLocks noGrp="1"/>
          </p:cNvSpPr>
          <p:nvPr>
            <p:ph type="ctrTitle"/>
          </p:nvPr>
        </p:nvSpPr>
        <p:spPr>
          <a:xfrm>
            <a:off x="557939" y="2620076"/>
            <a:ext cx="7772400" cy="609599"/>
          </a:xfrm>
        </p:spPr>
        <p:txBody>
          <a:bodyPr>
            <a:noAutofit/>
          </a:bodyPr>
          <a:lstStyle/>
          <a:p>
            <a:r>
              <a:rPr lang="en-IN" sz="8800" dirty="0"/>
              <a:t>CONCLUSION:</a:t>
            </a:r>
          </a:p>
        </p:txBody>
      </p:sp>
      <p:sp>
        <p:nvSpPr>
          <p:cNvPr id="6" name="TextBox 5">
            <a:extLst>
              <a:ext uri="{FF2B5EF4-FFF2-40B4-BE49-F238E27FC236}">
                <a16:creationId xmlns:a16="http://schemas.microsoft.com/office/drawing/2014/main" id="{769999DB-E6BC-9F52-1D6B-42919C81C59B}"/>
              </a:ext>
            </a:extLst>
          </p:cNvPr>
          <p:cNvSpPr txBox="1"/>
          <p:nvPr/>
        </p:nvSpPr>
        <p:spPr>
          <a:xfrm>
            <a:off x="1379349" y="3828728"/>
            <a:ext cx="16412705" cy="4524315"/>
          </a:xfrm>
          <a:prstGeom prst="rect">
            <a:avLst/>
          </a:prstGeom>
          <a:noFill/>
        </p:spPr>
        <p:txBody>
          <a:bodyPr wrap="square">
            <a:spAutoFit/>
          </a:bodyPr>
          <a:lstStyle/>
          <a:p>
            <a:pPr algn="just"/>
            <a:r>
              <a:rPr lang="en-US" sz="3200" b="0" i="0" dirty="0">
                <a:solidFill>
                  <a:schemeClr val="tx1"/>
                </a:solidFill>
                <a:effectLst/>
                <a:latin typeface="+mn-lt"/>
              </a:rPr>
              <a:t>The Fax/Email/Digital signature Indemnity maintenance project will help end-users to identify/maintain the customers who have provided consent to carry out transactions through mail/Fax/digital signature. This will enable the teams processing the requests to access the option where the indemnity details will be maintained and update the details post-scrutiny. With this solution, customers who have provided consent can be easily identified and their details can be maintained in a centralized location, making it easier to manage and process their requests. This project will improve the efficiency of the process and ensure that the customers' consent is recorded and respected, providing a better experience for the </a:t>
            </a:r>
            <a:r>
              <a:rPr lang="en-US" sz="3200" dirty="0">
                <a:solidFill>
                  <a:schemeClr val="tx1"/>
                </a:solidFill>
                <a:latin typeface="+mn-lt"/>
              </a:rPr>
              <a:t>end-users.</a:t>
            </a:r>
            <a:endParaRPr lang="en-IN" sz="3200" dirty="0">
              <a:solidFill>
                <a:schemeClr val="tx1"/>
              </a:solidFill>
              <a:latin typeface="+mn-lt"/>
            </a:endParaRPr>
          </a:p>
        </p:txBody>
      </p:sp>
    </p:spTree>
    <p:extLst>
      <p:ext uri="{BB962C8B-B14F-4D97-AF65-F5344CB8AC3E}">
        <p14:creationId xmlns:p14="http://schemas.microsoft.com/office/powerpoint/2010/main" val="8808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644525" y="3007359"/>
            <a:ext cx="16744950" cy="4680320"/>
          </a:xfrm>
          <a:prstGeom prst="rect">
            <a:avLst/>
          </a:prstGeom>
          <a:noFill/>
          <a:ln>
            <a:noFill/>
          </a:ln>
        </p:spPr>
        <p:txBody>
          <a:bodyPr spcFirstLastPara="1" wrap="square" lIns="0" tIns="0" rIns="0" bIns="0" anchor="t" anchorCtr="0">
            <a:spAutoFit/>
          </a:bodyPr>
          <a:lstStyle/>
          <a:p>
            <a:pPr marL="0" marR="0" lvl="0" indent="0" algn="ctr" rtl="0">
              <a:lnSpc>
                <a:spcPct val="140001"/>
              </a:lnSpc>
              <a:spcBef>
                <a:spcPts val="0"/>
              </a:spcBef>
              <a:spcAft>
                <a:spcPts val="0"/>
              </a:spcAft>
              <a:buNone/>
            </a:pPr>
            <a:r>
              <a:rPr lang="en-US" sz="21724" b="1" i="0" u="none" strike="noStrike" cap="none" dirty="0">
                <a:solidFill>
                  <a:schemeClr val="tx1">
                    <a:lumMod val="75000"/>
                    <a:lumOff val="25000"/>
                  </a:schemeClr>
                </a:solidFill>
                <a:latin typeface="Caveat"/>
                <a:ea typeface="Caveat"/>
                <a:cs typeface="Caveat"/>
                <a:sym typeface="Caveat"/>
              </a:rPr>
              <a:t>Thank you!</a:t>
            </a:r>
            <a:endParaRPr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2879</TotalTime>
  <Words>503</Words>
  <Application>Microsoft Office PowerPoint</Application>
  <PresentationFormat>Custom</PresentationFormat>
  <Paragraphs>120</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Barlow</vt:lpstr>
      <vt:lpstr>Arial</vt:lpstr>
      <vt:lpstr>Calibri</vt:lpstr>
      <vt:lpstr>Caveat</vt:lpstr>
      <vt:lpstr>Times New Roman</vt:lpstr>
      <vt:lpstr>Wingdings</vt:lpstr>
      <vt:lpstr>Office Theme</vt:lpstr>
      <vt:lpstr>PowerPoint Presentation</vt:lpstr>
      <vt:lpstr>PowerPoint Presentation</vt:lpstr>
      <vt:lpstr>PowerPoint Presentation</vt:lpstr>
      <vt:lpstr>ARCHITECTURE   DIAGRAM:</vt:lpstr>
      <vt:lpstr>Uml Diagram:</vt:lpstr>
      <vt:lpstr>Entity relationship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dc:creator>
  <cp:lastModifiedBy>ramya yalla</cp:lastModifiedBy>
  <cp:revision>21</cp:revision>
  <dcterms:created xsi:type="dcterms:W3CDTF">2006-08-16T00:00:00Z</dcterms:created>
  <dcterms:modified xsi:type="dcterms:W3CDTF">2023-04-06T04:00:10Z</dcterms:modified>
</cp:coreProperties>
</file>