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8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0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2DF03-3B50-4BD1-9087-C7EE980215F2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62DD1-4F52-41E8-8D5A-E39454DC9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337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BD6C-876C-4C02-8AA3-AEC216C73DDE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3804-4B87-4BEB-A36E-1F9CD8E71DD4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1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DD1E-B250-44CE-A4E1-B31F8BEA9991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30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F135-38D8-4C8D-A697-E446AEDAAF3F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454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EE63-232D-4202-973D-04139CBF4A70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74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E58D0-6FDD-43BC-8E96-525054AAA367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08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E80D-F28B-4245-9CED-520940742B5E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575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9BE2-7A2D-4AE4-AF46-7A713424FA8C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38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78BA-12CA-4955-8A46-9DEFBC581750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4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66A5-3FA5-46E2-9017-CCDB3AEFA33B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2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F170-05E9-4A4F-BC35-8909DCB05AED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5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DBCEC-9209-4BB0-8416-53B7153BB847}" type="datetime1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C9B1-5210-43FE-A0D6-6FBEF4C01E68}" type="datetime1">
              <a:rPr lang="en-US" smtClean="0"/>
              <a:t>8/15/2023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8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0DB9-92C6-4756-919D-014D5B18CEF2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4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314B9-FA6D-45C7-9CA1-54F9D6580C4A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9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118B-0819-463E-80BD-C61A9E051BA0}" type="datetime1">
              <a:rPr lang="en-US" smtClean="0"/>
              <a:t>8/15/2023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1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4DBF8-D1A1-4E91-9A7F-F6779A4E3E8C}" type="datetime1">
              <a:rPr lang="en-US" smtClean="0"/>
              <a:t>8/15/2023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1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232696D-A4F8-4AB3-9D21-8B4AB079DBBC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30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black logo&#10;&#10;Description automatically generated">
            <a:extLst>
              <a:ext uri="{FF2B5EF4-FFF2-40B4-BE49-F238E27FC236}">
                <a16:creationId xmlns:a16="http://schemas.microsoft.com/office/drawing/2014/main" id="{9547BED2-40F8-30F6-9198-27633E256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5" y="33793"/>
            <a:ext cx="6319206" cy="3067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D3B423-6203-44AD-5C46-C545A55FB5AC}"/>
              </a:ext>
            </a:extLst>
          </p:cNvPr>
          <p:cNvSpPr txBox="1"/>
          <p:nvPr/>
        </p:nvSpPr>
        <p:spPr>
          <a:xfrm>
            <a:off x="7513983" y="4198288"/>
            <a:ext cx="40790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/>
              <a:t>Raah</a:t>
            </a:r>
            <a:r>
              <a:rPr lang="en-GB" sz="2400" b="1" dirty="0"/>
              <a:t> Financial </a:t>
            </a:r>
          </a:p>
          <a:p>
            <a:r>
              <a:rPr lang="en-GB" b="1" dirty="0"/>
              <a:t>Presented by-Sonika Tiwari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109069-4B05-1B5B-972B-65CE5474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0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90E087-0320-B7BD-04E0-63AA3F6B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53185CEF-313A-B37B-AE22-F3DA75DBF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69" y="2430404"/>
            <a:ext cx="7741048" cy="38736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AAA5DD-5169-2753-2EC5-955775BC2D1A}"/>
              </a:ext>
            </a:extLst>
          </p:cNvPr>
          <p:cNvSpPr txBox="1"/>
          <p:nvPr/>
        </p:nvSpPr>
        <p:spPr>
          <a:xfrm>
            <a:off x="572494" y="1486894"/>
            <a:ext cx="795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Most Start-ups are based in Bangalore.</a:t>
            </a:r>
          </a:p>
        </p:txBody>
      </p:sp>
    </p:spTree>
    <p:extLst>
      <p:ext uri="{BB962C8B-B14F-4D97-AF65-F5344CB8AC3E}">
        <p14:creationId xmlns:p14="http://schemas.microsoft.com/office/powerpoint/2010/main" val="776336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0A264F-8B48-172E-81DB-5D7CAE55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 descr="A graph with numbers and text&#10;&#10;Description automatically generated">
            <a:extLst>
              <a:ext uri="{FF2B5EF4-FFF2-40B4-BE49-F238E27FC236}">
                <a16:creationId xmlns:a16="http://schemas.microsoft.com/office/drawing/2014/main" id="{F455304E-6D5E-DFAC-E7D8-0575EF027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338" y="2043644"/>
            <a:ext cx="5435879" cy="34863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8D5E8A-9703-50EB-62A7-3E458279AC91}"/>
              </a:ext>
            </a:extLst>
          </p:cNvPr>
          <p:cNvSpPr txBox="1"/>
          <p:nvPr/>
        </p:nvSpPr>
        <p:spPr>
          <a:xfrm>
            <a:off x="564543" y="1280160"/>
            <a:ext cx="732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Sum of funding amount by company</a:t>
            </a:r>
          </a:p>
        </p:txBody>
      </p:sp>
    </p:spTree>
    <p:extLst>
      <p:ext uri="{BB962C8B-B14F-4D97-AF65-F5344CB8AC3E}">
        <p14:creationId xmlns:p14="http://schemas.microsoft.com/office/powerpoint/2010/main" val="925417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0E2E10-20EB-972C-1AC5-FD9B15CA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499A0231-6275-53E3-3BCF-E4CBDD23E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47" y="2155417"/>
            <a:ext cx="7715647" cy="40261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01439C-1D47-F0DA-B4C7-850B895A1EA8}"/>
              </a:ext>
            </a:extLst>
          </p:cNvPr>
          <p:cNvSpPr txBox="1"/>
          <p:nvPr/>
        </p:nvSpPr>
        <p:spPr>
          <a:xfrm>
            <a:off x="954157" y="1304014"/>
            <a:ext cx="738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Company with  sector</a:t>
            </a:r>
          </a:p>
        </p:txBody>
      </p:sp>
    </p:spTree>
    <p:extLst>
      <p:ext uri="{BB962C8B-B14F-4D97-AF65-F5344CB8AC3E}">
        <p14:creationId xmlns:p14="http://schemas.microsoft.com/office/powerpoint/2010/main" val="335724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5CCDA2-AF9E-E8B3-C051-8A6A4870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E5799-2559-AEE0-60B0-83DEC4C06E3F}"/>
              </a:ext>
            </a:extLst>
          </p:cNvPr>
          <p:cNvSpPr txBox="1"/>
          <p:nvPr/>
        </p:nvSpPr>
        <p:spPr>
          <a:xfrm>
            <a:off x="3554233" y="2027583"/>
            <a:ext cx="520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21382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E6153-7244-49AB-0795-2007257A7B11}"/>
              </a:ext>
            </a:extLst>
          </p:cNvPr>
          <p:cNvSpPr txBox="1"/>
          <p:nvPr/>
        </p:nvSpPr>
        <p:spPr>
          <a:xfrm>
            <a:off x="882594" y="508883"/>
            <a:ext cx="877824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About  Company</a:t>
            </a:r>
          </a:p>
          <a:p>
            <a:endParaRPr lang="en-GB" b="1" dirty="0"/>
          </a:p>
          <a:p>
            <a:r>
              <a:rPr lang="en-GB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Raah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 financial is an united-kingdom  based private  Investment  company   established in 2012.its  headquarter is in London . This </a:t>
            </a:r>
            <a:r>
              <a:rPr lang="en-GB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c</a:t>
            </a:r>
            <a:r>
              <a:rPr lang="en-GB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ompany  makes profit by  investing  in companies ,buying and selling shares and real-states.</a:t>
            </a:r>
            <a:r>
              <a:rPr lang="en-GB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Investment in growing company its  main objective.70% of our profit comes from investment in right company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Problem Statement:</a:t>
            </a:r>
          </a:p>
          <a:p>
            <a:endParaRPr lang="en-GB" dirty="0"/>
          </a:p>
          <a:p>
            <a:r>
              <a:rPr lang="en-GB" dirty="0"/>
              <a:t>This time company  want to invest in Indian start-ups . Before investment they want to study Indian market and trends.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Other Investors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>
              <a:solidFill>
                <a:schemeClr val="tx2"/>
              </a:solidFill>
            </a:endParaRP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D5B6D7-72DE-A59E-FA66-FD766C57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9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rectangular object with black text&#10;&#10;Description automatically generated">
            <a:extLst>
              <a:ext uri="{FF2B5EF4-FFF2-40B4-BE49-F238E27FC236}">
                <a16:creationId xmlns:a16="http://schemas.microsoft.com/office/drawing/2014/main" id="{8A7A5B47-86E6-B9D4-6511-6F8BABF4D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59" y="940226"/>
            <a:ext cx="1987827" cy="123831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F20E0C-E0DE-B6AD-F5A7-061807CBAE2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1772967" y="2178540"/>
            <a:ext cx="26506" cy="143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white line on an orange background&#10;&#10;Description automatically generated">
            <a:extLst>
              <a:ext uri="{FF2B5EF4-FFF2-40B4-BE49-F238E27FC236}">
                <a16:creationId xmlns:a16="http://schemas.microsoft.com/office/drawing/2014/main" id="{23A12AC4-C663-BD42-7D80-7FDDA1AC1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405" y="2828543"/>
            <a:ext cx="1635121" cy="1304014"/>
          </a:xfrm>
          <a:prstGeom prst="rect">
            <a:avLst/>
          </a:prstGeom>
        </p:spPr>
      </p:pic>
      <p:pic>
        <p:nvPicPr>
          <p:cNvPr id="9" name="Picture 8" descr="A green and white logo&#10;&#10;Description automatically generated">
            <a:extLst>
              <a:ext uri="{FF2B5EF4-FFF2-40B4-BE49-F238E27FC236}">
                <a16:creationId xmlns:a16="http://schemas.microsoft.com/office/drawing/2014/main" id="{72842D4D-E1E4-5B3E-A4D4-29B592710E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472" y="2828543"/>
            <a:ext cx="1320868" cy="1568531"/>
          </a:xfrm>
          <a:prstGeom prst="rect">
            <a:avLst/>
          </a:prstGeom>
        </p:spPr>
      </p:pic>
      <p:pic>
        <p:nvPicPr>
          <p:cNvPr id="13" name="Picture 12" descr="A bug and a music note&#10;&#10;Description automatically generated">
            <a:extLst>
              <a:ext uri="{FF2B5EF4-FFF2-40B4-BE49-F238E27FC236}">
                <a16:creationId xmlns:a16="http://schemas.microsoft.com/office/drawing/2014/main" id="{18CFF41E-4726-FFDC-2C06-8F1A009F52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45733"/>
            <a:ext cx="1212888" cy="1268107"/>
          </a:xfrm>
          <a:prstGeom prst="rect">
            <a:avLst/>
          </a:prstGeom>
        </p:spPr>
      </p:pic>
      <p:pic>
        <p:nvPicPr>
          <p:cNvPr id="37" name="Picture 36" descr="A logo of a company&#10;&#10;Description automatically generated">
            <a:extLst>
              <a:ext uri="{FF2B5EF4-FFF2-40B4-BE49-F238E27FC236}">
                <a16:creationId xmlns:a16="http://schemas.microsoft.com/office/drawing/2014/main" id="{E73103AB-1929-7EA6-0EB0-CFF9255BD7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309" y="467677"/>
            <a:ext cx="1790792" cy="1581231"/>
          </a:xfrm>
          <a:prstGeom prst="rect">
            <a:avLst/>
          </a:prstGeom>
        </p:spPr>
      </p:pic>
      <p:pic>
        <p:nvPicPr>
          <p:cNvPr id="58" name="Picture 57" descr="An orange and blue diagram&#10;&#10;Description automatically generated with medium confidence">
            <a:extLst>
              <a:ext uri="{FF2B5EF4-FFF2-40B4-BE49-F238E27FC236}">
                <a16:creationId xmlns:a16="http://schemas.microsoft.com/office/drawing/2014/main" id="{67492B02-1ABA-F35E-820E-E516073B22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506" y="4813848"/>
            <a:ext cx="1126829" cy="1151916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7BC27E1-425D-7D18-62C5-D4512C22AE33}"/>
              </a:ext>
            </a:extLst>
          </p:cNvPr>
          <p:cNvCxnSpPr>
            <a:stCxn id="7" idx="3"/>
          </p:cNvCxnSpPr>
          <p:nvPr/>
        </p:nvCxnSpPr>
        <p:spPr>
          <a:xfrm flipV="1">
            <a:off x="2875526" y="3480549"/>
            <a:ext cx="13779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D605036-4847-C221-4F33-C67394ACCC4F}"/>
              </a:ext>
            </a:extLst>
          </p:cNvPr>
          <p:cNvCxnSpPr>
            <a:endCxn id="13" idx="2"/>
          </p:cNvCxnSpPr>
          <p:nvPr/>
        </p:nvCxnSpPr>
        <p:spPr>
          <a:xfrm flipV="1">
            <a:off x="5574340" y="1813840"/>
            <a:ext cx="1043322" cy="1434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C158600-39BD-0DFB-43F2-99DD03A04628}"/>
              </a:ext>
            </a:extLst>
          </p:cNvPr>
          <p:cNvCxnSpPr>
            <a:stCxn id="9" idx="3"/>
          </p:cNvCxnSpPr>
          <p:nvPr/>
        </p:nvCxnSpPr>
        <p:spPr>
          <a:xfrm>
            <a:off x="5574340" y="3612809"/>
            <a:ext cx="1430759" cy="120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DFFE420-2310-8B88-C782-24BA47F9AECB}"/>
              </a:ext>
            </a:extLst>
          </p:cNvPr>
          <p:cNvCxnSpPr>
            <a:cxnSpLocks/>
          </p:cNvCxnSpPr>
          <p:nvPr/>
        </p:nvCxnSpPr>
        <p:spPr>
          <a:xfrm>
            <a:off x="7308888" y="1447137"/>
            <a:ext cx="1644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A blue and white logo&#10;&#10;Description automatically generated">
            <a:extLst>
              <a:ext uri="{FF2B5EF4-FFF2-40B4-BE49-F238E27FC236}">
                <a16:creationId xmlns:a16="http://schemas.microsoft.com/office/drawing/2014/main" id="{4627911A-E686-CF5A-0BC9-05CDF94483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474" y="3072531"/>
            <a:ext cx="1581231" cy="1587582"/>
          </a:xfrm>
          <a:prstGeom prst="rect">
            <a:avLst/>
          </a:prstGeom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4F14438-4D8C-DB66-3B33-31F48CA8421D}"/>
              </a:ext>
            </a:extLst>
          </p:cNvPr>
          <p:cNvCxnSpPr>
            <a:stCxn id="37" idx="2"/>
          </p:cNvCxnSpPr>
          <p:nvPr/>
        </p:nvCxnSpPr>
        <p:spPr>
          <a:xfrm>
            <a:off x="9930705" y="2048908"/>
            <a:ext cx="0" cy="980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E1689D1-AEFF-1B04-8CFF-21ABA9922A5B}"/>
              </a:ext>
            </a:extLst>
          </p:cNvPr>
          <p:cNvSpPr txBox="1"/>
          <p:nvPr/>
        </p:nvSpPr>
        <p:spPr>
          <a:xfrm>
            <a:off x="365760" y="174929"/>
            <a:ext cx="286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Project pipeline </a:t>
            </a:r>
            <a:r>
              <a:rPr lang="en-GB" dirty="0"/>
              <a:t>:</a:t>
            </a:r>
          </a:p>
          <a:p>
            <a:endParaRPr lang="en-GB" dirty="0"/>
          </a:p>
        </p:txBody>
      </p:sp>
      <p:sp>
        <p:nvSpPr>
          <p:cNvPr id="75" name="Slide Number Placeholder 74">
            <a:extLst>
              <a:ext uri="{FF2B5EF4-FFF2-40B4-BE49-F238E27FC236}">
                <a16:creationId xmlns:a16="http://schemas.microsoft.com/office/drawing/2014/main" id="{4187282D-DEC3-7754-F3F9-40603B98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3</a:t>
            </a:fld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76DC491-32A8-EAA0-599F-ACC233C65D24}"/>
              </a:ext>
            </a:extLst>
          </p:cNvPr>
          <p:cNvSpPr txBox="1"/>
          <p:nvPr/>
        </p:nvSpPr>
        <p:spPr>
          <a:xfrm>
            <a:off x="1294295" y="4397074"/>
            <a:ext cx="1695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Lambda function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FAE6CA-133A-F8C8-7FE5-9912B8AFBAE7}"/>
              </a:ext>
            </a:extLst>
          </p:cNvPr>
          <p:cNvSpPr txBox="1"/>
          <p:nvPr/>
        </p:nvSpPr>
        <p:spPr>
          <a:xfrm>
            <a:off x="4800972" y="1200647"/>
            <a:ext cx="121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Glue </a:t>
            </a:r>
            <a:r>
              <a:rPr lang="en-GB" dirty="0" err="1"/>
              <a:t>crawlwer</a:t>
            </a:r>
            <a:endParaRPr lang="en-GB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205A344-1984-A63B-ED86-FD5B0690B4F1}"/>
              </a:ext>
            </a:extLst>
          </p:cNvPr>
          <p:cNvSpPr txBox="1"/>
          <p:nvPr/>
        </p:nvSpPr>
        <p:spPr>
          <a:xfrm>
            <a:off x="7888772" y="2220857"/>
            <a:ext cx="193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Athena query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87E1032-F6A1-85EC-382B-13CB502A1BB8}"/>
              </a:ext>
            </a:extLst>
          </p:cNvPr>
          <p:cNvSpPr txBox="1"/>
          <p:nvPr/>
        </p:nvSpPr>
        <p:spPr>
          <a:xfrm>
            <a:off x="9316474" y="4882101"/>
            <a:ext cx="1767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Aws </a:t>
            </a:r>
            <a:r>
              <a:rPr lang="en-GB" dirty="0" err="1"/>
              <a:t>quicksight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44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CCD9FD-45B5-02EC-C55D-5E8BBC7DABF1}"/>
              </a:ext>
            </a:extLst>
          </p:cNvPr>
          <p:cNvSpPr txBox="1"/>
          <p:nvPr/>
        </p:nvSpPr>
        <p:spPr>
          <a:xfrm>
            <a:off x="731520" y="667911"/>
            <a:ext cx="95892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Project Steps:</a:t>
            </a:r>
          </a:p>
          <a:p>
            <a:endParaRPr lang="en-GB" dirty="0"/>
          </a:p>
          <a:p>
            <a:r>
              <a:rPr lang="en-GB" b="1" dirty="0"/>
              <a:t>Step1:  </a:t>
            </a:r>
          </a:p>
          <a:p>
            <a:endParaRPr lang="en-GB" b="1" dirty="0"/>
          </a:p>
          <a:p>
            <a:r>
              <a:rPr lang="en-GB" dirty="0"/>
              <a:t>Data collection:</a:t>
            </a:r>
          </a:p>
          <a:p>
            <a:r>
              <a:rPr lang="en-GB" dirty="0"/>
              <a:t>             This is very starting phase of project just to take rough idea .we are using company  data who  approached the  </a:t>
            </a:r>
            <a:r>
              <a:rPr lang="en-GB"/>
              <a:t>company  </a:t>
            </a:r>
            <a:r>
              <a:rPr lang="en-GB" dirty="0"/>
              <a:t>for investment</a:t>
            </a:r>
            <a:r>
              <a:rPr lang="en-GB"/>
              <a:t>.  </a:t>
            </a:r>
            <a:r>
              <a:rPr lang="en-GB" dirty="0"/>
              <a:t>For this we are going to use that data.</a:t>
            </a:r>
          </a:p>
          <a:p>
            <a:endParaRPr lang="en-GB" dirty="0"/>
          </a:p>
          <a:p>
            <a:r>
              <a:rPr lang="en-GB" b="1" dirty="0"/>
              <a:t>Step2:</a:t>
            </a:r>
          </a:p>
          <a:p>
            <a:endParaRPr lang="en-GB" dirty="0"/>
          </a:p>
          <a:p>
            <a:r>
              <a:rPr lang="en-GB" dirty="0"/>
              <a:t>Data is on </a:t>
            </a:r>
            <a:r>
              <a:rPr lang="en-GB" dirty="0" err="1"/>
              <a:t>json</a:t>
            </a:r>
            <a:r>
              <a:rPr lang="en-GB" dirty="0"/>
              <a:t> form . I created a lambda function to convert </a:t>
            </a:r>
            <a:r>
              <a:rPr lang="en-GB" dirty="0" err="1"/>
              <a:t>json</a:t>
            </a:r>
            <a:r>
              <a:rPr lang="en-GB" dirty="0"/>
              <a:t> to csv.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Step 3:</a:t>
            </a:r>
          </a:p>
          <a:p>
            <a:endParaRPr lang="en-GB" dirty="0"/>
          </a:p>
          <a:p>
            <a:r>
              <a:rPr lang="en-GB" dirty="0"/>
              <a:t>Saved the csv file in  amazon s3.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7653DF-FF29-58EF-99AA-D76CCB40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2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3F7902-4F54-1B44-ACA3-E2D6B3AF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F919545-9C31-41E8-6A5A-D75CC9919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09" y="679572"/>
            <a:ext cx="5188217" cy="3860358"/>
          </a:xfrm>
          <a:prstGeom prst="rect">
            <a:avLst/>
          </a:prstGeom>
        </p:spPr>
      </p:pic>
      <p:pic>
        <p:nvPicPr>
          <p:cNvPr id="6" name="Picture 5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C82CDD17-6F64-9DC9-8E56-82E4556BD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09" y="4539930"/>
            <a:ext cx="5188217" cy="19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2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9D89E-3295-A181-6EF4-085DB14AD7E1}"/>
              </a:ext>
            </a:extLst>
          </p:cNvPr>
          <p:cNvSpPr txBox="1"/>
          <p:nvPr/>
        </p:nvSpPr>
        <p:spPr>
          <a:xfrm>
            <a:off x="739471" y="71560"/>
            <a:ext cx="10713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Step 4:</a:t>
            </a:r>
          </a:p>
          <a:p>
            <a:endParaRPr lang="en-GB" b="1" dirty="0"/>
          </a:p>
          <a:p>
            <a:r>
              <a:rPr lang="en-GB" b="1" dirty="0"/>
              <a:t>Data analysis : For data analysis we created an </a:t>
            </a:r>
            <a:r>
              <a:rPr lang="en-GB" b="1" dirty="0" err="1"/>
              <a:t>aws</a:t>
            </a:r>
            <a:r>
              <a:rPr lang="en-GB" b="1" dirty="0"/>
              <a:t> </a:t>
            </a:r>
            <a:r>
              <a:rPr lang="en-GB" b="1" dirty="0" err="1"/>
              <a:t>emr</a:t>
            </a:r>
            <a:r>
              <a:rPr lang="en-GB" b="1" dirty="0"/>
              <a:t>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8A02373-3A3B-5100-30F2-30F923527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32" y="1168844"/>
            <a:ext cx="11452529" cy="561759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6FA47-4279-1A13-D3C9-BFCC90BA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7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970C3C-B9C8-8D65-FBD1-6FF25B6CD80B}"/>
              </a:ext>
            </a:extLst>
          </p:cNvPr>
          <p:cNvSpPr txBox="1"/>
          <p:nvPr/>
        </p:nvSpPr>
        <p:spPr>
          <a:xfrm>
            <a:off x="596348" y="556591"/>
            <a:ext cx="9907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Step5:</a:t>
            </a:r>
          </a:p>
          <a:p>
            <a:endParaRPr lang="en-GB" b="1" dirty="0"/>
          </a:p>
          <a:p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After analysis .I used Aws glue </a:t>
            </a:r>
            <a:r>
              <a:rPr lang="en-GB" sz="160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</a:t>
            </a:r>
            <a:r>
              <a:rPr lang="en-GB" b="0" i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extracts metadata and creates table definitions in the AWS Glue Data </a:t>
            </a:r>
            <a:r>
              <a:rPr lang="en-GB" b="0" i="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Catalog</a:t>
            </a:r>
            <a:r>
              <a:rPr lang="en-GB" b="0" i="0" dirty="0">
                <a:effectLst/>
                <a:latin typeface="Google Sans"/>
              </a:rPr>
              <a:t>. </a:t>
            </a:r>
            <a:endParaRPr lang="en-GB" b="1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3A7E0AF-DF5A-450C-4B12-56ED55A29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036" y="1932167"/>
            <a:ext cx="9525663" cy="492583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6C10C-D3A4-9CF0-C611-0A590BAA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25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579AA5-B2A2-40EF-F990-13972B2B31EF}"/>
              </a:ext>
            </a:extLst>
          </p:cNvPr>
          <p:cNvSpPr txBox="1"/>
          <p:nvPr/>
        </p:nvSpPr>
        <p:spPr>
          <a:xfrm>
            <a:off x="978011" y="1598212"/>
            <a:ext cx="10766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Insights : I used Aws Quick Sight for visualization.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D5CFD12-08DA-27A9-0B96-61633A268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966" y="2647354"/>
            <a:ext cx="5753396" cy="27877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ED7FB-0AFE-54DC-619F-A2F8DD6F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2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87999C-BE1D-979A-F7F2-A496784D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 descr="A screenshot of a data&#10;&#10;Description automatically generated">
            <a:extLst>
              <a:ext uri="{FF2B5EF4-FFF2-40B4-BE49-F238E27FC236}">
                <a16:creationId xmlns:a16="http://schemas.microsoft.com/office/drawing/2014/main" id="{1E3FEB0C-80D4-5B4B-D3E6-2024C094D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82" y="1895075"/>
            <a:ext cx="5112013" cy="324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94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EFAADB68529C48B4AD4DC21A296FBB" ma:contentTypeVersion="3" ma:contentTypeDescription="Create a new document." ma:contentTypeScope="" ma:versionID="d7ea0409431afc2973b6df126eb31652">
  <xsd:schema xmlns:xsd="http://www.w3.org/2001/XMLSchema" xmlns:xs="http://www.w3.org/2001/XMLSchema" xmlns:p="http://schemas.microsoft.com/office/2006/metadata/properties" xmlns:ns3="3ee52f13-53f5-4574-a3e3-900712eac5bc" targetNamespace="http://schemas.microsoft.com/office/2006/metadata/properties" ma:root="true" ma:fieldsID="789d1c2a2f03dd783c328f30b575774a" ns3:_="">
    <xsd:import namespace="3ee52f13-53f5-4574-a3e3-900712eac5b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e52f13-53f5-4574-a3e3-900712eac5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F6A969-91FD-4871-84C3-DAB08427B3B7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3ee52f13-53f5-4574-a3e3-900712eac5b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992779A-B560-439D-93C5-E3D0807DAB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154D57-8EA2-4883-ACE4-3D7FD5809C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e52f13-53f5-4574-a3e3-900712eac5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1068</TotalTime>
  <Words>256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Google Sans</vt:lpstr>
      <vt:lpstr>Source Sans Pro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6532</dc:creator>
  <cp:lastModifiedBy>6532</cp:lastModifiedBy>
  <cp:revision>4</cp:revision>
  <dcterms:created xsi:type="dcterms:W3CDTF">2023-08-09T09:40:12Z</dcterms:created>
  <dcterms:modified xsi:type="dcterms:W3CDTF">2023-08-15T14:15:50Z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0x0101004EEFAADB68529C48B4AD4DC21A296FBB</vt:lpwstr>
  </property>
</Properties>
</file>