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8" r:id="rId6"/>
    <p:sldId id="269" r:id="rId7"/>
    <p:sldId id="267" r:id="rId8"/>
    <p:sldId id="260" r:id="rId9"/>
    <p:sldId id="262" r:id="rId10"/>
    <p:sldId id="261"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5" name="Footer Placeholder 4"/>
          <p:cNvSpPr>
            <a:spLocks noGrp="1"/>
          </p:cNvSpPr>
          <p:nvPr>
            <p:ph type="ftr" sz="quarter" idx="11"/>
          </p:nvPr>
        </p:nvSpPr>
        <p:spPr>
          <a:xfrm>
            <a:off x="2416500" y="329307"/>
            <a:ext cx="4973915" cy="309201"/>
          </a:xfrm>
        </p:spPr>
        <p:txBody>
          <a:bodyPr/>
          <a:lstStyle/>
          <a:p>
            <a:endParaRPr lang="en-GB" dirty="0"/>
          </a:p>
        </p:txBody>
      </p:sp>
      <p:sp>
        <p:nvSpPr>
          <p:cNvPr id="6" name="Slide Number Placeholder 5"/>
          <p:cNvSpPr>
            <a:spLocks noGrp="1"/>
          </p:cNvSpPr>
          <p:nvPr>
            <p:ph type="sldNum" sz="quarter" idx="12"/>
          </p:nvPr>
        </p:nvSpPr>
        <p:spPr>
          <a:xfrm>
            <a:off x="1437664" y="798973"/>
            <a:ext cx="811019" cy="503578"/>
          </a:xfrm>
        </p:spPr>
        <p:txBody>
          <a:bodyPr/>
          <a:lstStyle/>
          <a:p>
            <a:fld id="{8AEDB811-3F09-407B-96BF-ED51E41341FF}" type="slidenum">
              <a:rPr lang="en-GB" smtClean="0"/>
              <a:t>‹#›</a:t>
            </a:fld>
            <a:endParaRPr lang="en-GB"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AEDB811-3F09-407B-96BF-ED51E41341FF}" type="slidenum">
              <a:rPr lang="en-GB" smtClean="0"/>
              <a:t>‹#›</a:t>
            </a:fld>
            <a:endParaRPr lang="en-GB"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78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AEDB811-3F09-407B-96BF-ED51E41341FF}" type="slidenum">
              <a:rPr lang="en-GB" smtClean="0"/>
              <a:t>‹#›</a:t>
            </a:fld>
            <a:endParaRPr lang="en-GB"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8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AEDB811-3F09-407B-96BF-ED51E41341FF}" type="slidenum">
              <a:rPr lang="en-GB" smtClean="0"/>
              <a:t>‹#›</a:t>
            </a:fld>
            <a:endParaRPr lang="en-GB"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64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AEDB811-3F09-407B-96BF-ED51E41341FF}" type="slidenum">
              <a:rPr lang="en-GB" smtClean="0"/>
              <a:t>‹#›</a:t>
            </a:fld>
            <a:endParaRPr lang="en-GB"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060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AEDB811-3F09-407B-96BF-ED51E41341FF}" type="slidenum">
              <a:rPr lang="en-GB" smtClean="0"/>
              <a:t>‹#›</a:t>
            </a:fld>
            <a:endParaRPr lang="en-GB"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57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AEDB811-3F09-407B-96BF-ED51E41341FF}" type="slidenum">
              <a:rPr lang="en-GB" smtClean="0"/>
              <a:t>‹#›</a:t>
            </a:fld>
            <a:endParaRPr lang="en-GB"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85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AEDB811-3F09-407B-96BF-ED51E41341FF}" type="slidenum">
              <a:rPr lang="en-GB" smtClean="0"/>
              <a:t>‹#›</a:t>
            </a:fld>
            <a:endParaRPr lang="en-GB"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29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AEDB811-3F09-407B-96BF-ED51E41341FF}" type="slidenum">
              <a:rPr lang="en-GB" smtClean="0"/>
              <a:t>‹#›</a:t>
            </a:fld>
            <a:endParaRPr lang="en-GB" dirty="0"/>
          </a:p>
        </p:txBody>
      </p:sp>
    </p:spTree>
    <p:extLst>
      <p:ext uri="{BB962C8B-B14F-4D97-AF65-F5344CB8AC3E}">
        <p14:creationId xmlns:p14="http://schemas.microsoft.com/office/powerpoint/2010/main" val="5621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5570C-B90E-4FE6-B6D8-CA101EA8A129}" type="datetimeFigureOut">
              <a:rPr lang="en-GB" smtClean="0"/>
              <a:t>11/08/2023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AEDB811-3F09-407B-96BF-ED51E41341FF}" type="slidenum">
              <a:rPr lang="en-GB" smtClean="0"/>
              <a:t>‹#›</a:t>
            </a:fld>
            <a:endParaRPr lang="en-GB"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559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85570C-B90E-4FE6-B6D8-CA101EA8A129}" type="datetimeFigureOut">
              <a:rPr lang="en-GB" smtClean="0"/>
              <a:t>11/08/2023</a:t>
            </a:fld>
            <a:endParaRPr lang="en-GB" dirty="0"/>
          </a:p>
        </p:txBody>
      </p:sp>
      <p:sp>
        <p:nvSpPr>
          <p:cNvPr id="6" name="Footer Placeholder 5"/>
          <p:cNvSpPr>
            <a:spLocks noGrp="1"/>
          </p:cNvSpPr>
          <p:nvPr>
            <p:ph type="ftr" sz="quarter" idx="11"/>
          </p:nvPr>
        </p:nvSpPr>
        <p:spPr>
          <a:xfrm>
            <a:off x="1447382" y="318640"/>
            <a:ext cx="5541004" cy="320931"/>
          </a:xfrm>
        </p:spPr>
        <p:txBody>
          <a:bodyPr/>
          <a:lstStyle/>
          <a:p>
            <a:endParaRPr lang="en-GB" dirty="0"/>
          </a:p>
        </p:txBody>
      </p:sp>
      <p:sp>
        <p:nvSpPr>
          <p:cNvPr id="7" name="Slide Number Placeholder 6"/>
          <p:cNvSpPr>
            <a:spLocks noGrp="1"/>
          </p:cNvSpPr>
          <p:nvPr>
            <p:ph type="sldNum" sz="quarter" idx="12"/>
          </p:nvPr>
        </p:nvSpPr>
        <p:spPr/>
        <p:txBody>
          <a:bodyPr/>
          <a:lstStyle/>
          <a:p>
            <a:fld id="{8AEDB811-3F09-407B-96BF-ED51E41341FF}" type="slidenum">
              <a:rPr lang="en-GB" smtClean="0"/>
              <a:t>‹#›</a:t>
            </a:fld>
            <a:endParaRPr lang="en-GB"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0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85570C-B90E-4FE6-B6D8-CA101EA8A129}" type="datetimeFigureOut">
              <a:rPr lang="en-GB" smtClean="0"/>
              <a:t>11/08/2023</a:t>
            </a:fld>
            <a:endParaRPr lang="en-GB"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EDB811-3F09-407B-96BF-ED51E41341FF}" type="slidenum">
              <a:rPr lang="en-GB" smtClean="0"/>
              <a:t>‹#›</a:t>
            </a:fld>
            <a:endParaRPr lang="en-GB"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9149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50F4-020C-E1C5-FA07-3D7CA883DF9E}"/>
              </a:ext>
            </a:extLst>
          </p:cNvPr>
          <p:cNvSpPr>
            <a:spLocks noGrp="1"/>
          </p:cNvSpPr>
          <p:nvPr>
            <p:ph type="ctrTitle"/>
          </p:nvPr>
        </p:nvSpPr>
        <p:spPr/>
        <p:txBody>
          <a:bodyPr/>
          <a:lstStyle/>
          <a:p>
            <a:r>
              <a:rPr lang="en-GB" dirty="0"/>
              <a:t>Apache NIFI </a:t>
            </a:r>
            <a:br>
              <a:rPr lang="en-GB" dirty="0"/>
            </a:br>
            <a:r>
              <a:rPr lang="en-GB" dirty="0"/>
              <a:t>Architecture</a:t>
            </a:r>
          </a:p>
        </p:txBody>
      </p:sp>
      <p:sp>
        <p:nvSpPr>
          <p:cNvPr id="3" name="Subtitle 2">
            <a:extLst>
              <a:ext uri="{FF2B5EF4-FFF2-40B4-BE49-F238E27FC236}">
                <a16:creationId xmlns:a16="http://schemas.microsoft.com/office/drawing/2014/main" id="{C34AA764-C4CE-DE8A-508D-98587ECA6193}"/>
              </a:ext>
            </a:extLst>
          </p:cNvPr>
          <p:cNvSpPr>
            <a:spLocks noGrp="1"/>
          </p:cNvSpPr>
          <p:nvPr>
            <p:ph type="subTitle" idx="1"/>
          </p:nvPr>
        </p:nvSpPr>
        <p:spPr/>
        <p:txBody>
          <a:bodyPr/>
          <a:lstStyle/>
          <a:p>
            <a:r>
              <a:rPr lang="en-GB" dirty="0"/>
              <a:t>Presented by :Sonika tiwari</a:t>
            </a:r>
          </a:p>
        </p:txBody>
      </p:sp>
      <p:pic>
        <p:nvPicPr>
          <p:cNvPr id="5" name="Picture 4" descr="A blue and black logo&#10;&#10;Description automatically generated">
            <a:extLst>
              <a:ext uri="{FF2B5EF4-FFF2-40B4-BE49-F238E27FC236}">
                <a16:creationId xmlns:a16="http://schemas.microsoft.com/office/drawing/2014/main" id="{B3736F3F-CA6C-B56D-33D9-B564BAE31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649" y="275221"/>
            <a:ext cx="2171812" cy="1054154"/>
          </a:xfrm>
          <a:prstGeom prst="rect">
            <a:avLst/>
          </a:prstGeom>
        </p:spPr>
      </p:pic>
    </p:spTree>
    <p:extLst>
      <p:ext uri="{BB962C8B-B14F-4D97-AF65-F5344CB8AC3E}">
        <p14:creationId xmlns:p14="http://schemas.microsoft.com/office/powerpoint/2010/main" val="32946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0B2F9-3D6C-23AA-0DC3-B1B9B176851A}"/>
              </a:ext>
            </a:extLst>
          </p:cNvPr>
          <p:cNvSpPr txBox="1"/>
          <p:nvPr/>
        </p:nvSpPr>
        <p:spPr>
          <a:xfrm>
            <a:off x="552450" y="342900"/>
            <a:ext cx="11439525" cy="4985980"/>
          </a:xfrm>
          <a:prstGeom prst="rect">
            <a:avLst/>
          </a:prstGeom>
          <a:noFill/>
        </p:spPr>
        <p:txBody>
          <a:bodyPr wrap="square" rtlCol="0">
            <a:spAutoFit/>
          </a:bodyPr>
          <a:lstStyle/>
          <a:p>
            <a:pPr algn="l"/>
            <a:r>
              <a:rPr lang="en-GB" sz="2000" b="1" i="0" dirty="0">
                <a:solidFill>
                  <a:srgbClr val="242424"/>
                </a:solidFill>
                <a:effectLst/>
                <a:latin typeface="source-serif-pro"/>
              </a:rPr>
              <a:t>Local Storage:-</a:t>
            </a:r>
          </a:p>
          <a:p>
            <a:pPr algn="l"/>
            <a:endParaRPr lang="en-GB" sz="2000" b="1" dirty="0">
              <a:solidFill>
                <a:srgbClr val="242424"/>
              </a:solidFill>
              <a:latin typeface="source-serif-pro"/>
            </a:endParaRPr>
          </a:p>
          <a:p>
            <a:pPr algn="l"/>
            <a:r>
              <a:rPr lang="en-GB" sz="2000" b="1" i="0" dirty="0">
                <a:solidFill>
                  <a:srgbClr val="242424"/>
                </a:solidFill>
                <a:effectLst/>
                <a:latin typeface="source-serif-pro"/>
              </a:rPr>
              <a:t>Flow-File Repository: </a:t>
            </a:r>
          </a:p>
          <a:p>
            <a:pPr algn="l"/>
            <a:endParaRPr lang="en-GB" sz="2000" b="1" dirty="0">
              <a:solidFill>
                <a:srgbClr val="242424"/>
              </a:solidFill>
              <a:latin typeface="source-serif-pro"/>
            </a:endParaRPr>
          </a:p>
          <a:p>
            <a:pPr algn="l"/>
            <a:r>
              <a:rPr lang="en-GB" sz="2000" b="0" i="0" dirty="0">
                <a:solidFill>
                  <a:srgbClr val="242424"/>
                </a:solidFill>
                <a:effectLst/>
                <a:latin typeface="source-serif-pro"/>
              </a:rPr>
              <a:t>The Flowfile Repository is where NiFi keeps track of  file  is presently active in the flow. The implementation of the repository is pluggable. </a:t>
            </a:r>
            <a:endParaRPr lang="en-GB" sz="2000" dirty="0">
              <a:solidFill>
                <a:srgbClr val="242424"/>
              </a:solidFill>
              <a:latin typeface="source-serif-pro"/>
            </a:endParaRPr>
          </a:p>
          <a:p>
            <a:pPr algn="l"/>
            <a:endParaRPr lang="en-GB" sz="2000" b="1" i="0" dirty="0">
              <a:solidFill>
                <a:srgbClr val="242424"/>
              </a:solidFill>
              <a:effectLst/>
              <a:latin typeface="source-serif-pro"/>
            </a:endParaRPr>
          </a:p>
          <a:p>
            <a:pPr algn="l"/>
            <a:endParaRPr lang="en-GB" sz="2000" b="1" i="0" dirty="0">
              <a:solidFill>
                <a:srgbClr val="242424"/>
              </a:solidFill>
              <a:effectLst/>
              <a:latin typeface="source-serif-pro"/>
            </a:endParaRPr>
          </a:p>
          <a:p>
            <a:pPr algn="l"/>
            <a:r>
              <a:rPr lang="en-GB" sz="2000" b="1" i="0" dirty="0">
                <a:solidFill>
                  <a:srgbClr val="242424"/>
                </a:solidFill>
                <a:effectLst/>
                <a:latin typeface="source-serif-pro"/>
              </a:rPr>
              <a:t>Content Repository</a:t>
            </a:r>
            <a:r>
              <a:rPr lang="en-GB" b="1" i="0" dirty="0">
                <a:solidFill>
                  <a:srgbClr val="242424"/>
                </a:solidFill>
                <a:effectLst/>
                <a:latin typeface="source-serif-pro"/>
              </a:rPr>
              <a:t>: </a:t>
            </a:r>
          </a:p>
          <a:p>
            <a:pPr algn="l"/>
            <a:endParaRPr lang="en-GB" sz="2000" b="1" dirty="0">
              <a:solidFill>
                <a:srgbClr val="242424"/>
              </a:solidFill>
              <a:latin typeface="source-serif-pro"/>
            </a:endParaRPr>
          </a:p>
          <a:p>
            <a:pPr algn="l"/>
            <a:r>
              <a:rPr lang="en-GB" sz="2000" b="0" i="0" dirty="0">
                <a:solidFill>
                  <a:srgbClr val="242424"/>
                </a:solidFill>
                <a:effectLst/>
                <a:latin typeface="source-serif-pro"/>
              </a:rPr>
              <a:t>The Content Repository is where the actual content bytes of a given FlowFile live. The implementation of the repository is pluggable. The default approach is a fairly simple mechanism, which stores blocks of data in the file system. More than one file system storage location can be specified so as to get different physical partitions engaged to reduce contention on any single volume.</a:t>
            </a:r>
          </a:p>
          <a:p>
            <a:pPr algn="l"/>
            <a:endParaRPr lang="en-GB" sz="2000" b="0" i="0" dirty="0">
              <a:solidFill>
                <a:srgbClr val="242424"/>
              </a:solidFill>
              <a:effectLst/>
              <a:latin typeface="source-serif-pro"/>
            </a:endParaRPr>
          </a:p>
          <a:p>
            <a:endParaRPr lang="en-GB" dirty="0"/>
          </a:p>
        </p:txBody>
      </p:sp>
    </p:spTree>
    <p:extLst>
      <p:ext uri="{BB962C8B-B14F-4D97-AF65-F5344CB8AC3E}">
        <p14:creationId xmlns:p14="http://schemas.microsoft.com/office/powerpoint/2010/main" val="349389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C5B9E-9057-1322-7485-85EFBEFD9EB3}"/>
              </a:ext>
            </a:extLst>
          </p:cNvPr>
          <p:cNvSpPr txBox="1"/>
          <p:nvPr/>
        </p:nvSpPr>
        <p:spPr>
          <a:xfrm>
            <a:off x="876300" y="552450"/>
            <a:ext cx="10077450" cy="2154436"/>
          </a:xfrm>
          <a:prstGeom prst="rect">
            <a:avLst/>
          </a:prstGeom>
          <a:noFill/>
        </p:spPr>
        <p:txBody>
          <a:bodyPr wrap="square" rtlCol="0">
            <a:spAutoFit/>
          </a:bodyPr>
          <a:lstStyle/>
          <a:p>
            <a:pPr algn="l"/>
            <a:endParaRPr lang="en-GB" sz="1800" b="0" i="0" dirty="0">
              <a:solidFill>
                <a:srgbClr val="242424"/>
              </a:solidFill>
              <a:effectLst/>
              <a:latin typeface="source-serif-pro"/>
            </a:endParaRPr>
          </a:p>
          <a:p>
            <a:pPr algn="l"/>
            <a:r>
              <a:rPr lang="en-GB" sz="2000" b="1" i="0" dirty="0">
                <a:solidFill>
                  <a:srgbClr val="242424"/>
                </a:solidFill>
                <a:effectLst/>
                <a:latin typeface="source-serif-pro"/>
              </a:rPr>
              <a:t>Provenance Repository:</a:t>
            </a:r>
          </a:p>
          <a:p>
            <a:pPr algn="l"/>
            <a:endParaRPr lang="en-GB" sz="1800" b="0" i="0" dirty="0">
              <a:solidFill>
                <a:srgbClr val="242424"/>
              </a:solidFill>
              <a:effectLst/>
              <a:latin typeface="source-serif-pro"/>
            </a:endParaRPr>
          </a:p>
          <a:p>
            <a:pPr algn="l"/>
            <a:r>
              <a:rPr lang="en-GB" sz="2000" b="0" i="0" dirty="0">
                <a:solidFill>
                  <a:srgbClr val="242424"/>
                </a:solidFill>
                <a:effectLst/>
                <a:latin typeface="source-serif-pro"/>
              </a:rPr>
              <a:t>The Provenance Repository is where all the history of  data is stored. The repository construct is pluggable with the default implementation being to use one or more physical disk volumes. Within each location event data is indexed and searchable.</a:t>
            </a:r>
          </a:p>
          <a:p>
            <a:endParaRPr lang="en-GB" dirty="0"/>
          </a:p>
        </p:txBody>
      </p:sp>
    </p:spTree>
    <p:extLst>
      <p:ext uri="{BB962C8B-B14F-4D97-AF65-F5344CB8AC3E}">
        <p14:creationId xmlns:p14="http://schemas.microsoft.com/office/powerpoint/2010/main" val="371516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B1E1D-F413-9D58-9FE6-FBC0E7993551}"/>
              </a:ext>
            </a:extLst>
          </p:cNvPr>
          <p:cNvSpPr txBox="1"/>
          <p:nvPr/>
        </p:nvSpPr>
        <p:spPr>
          <a:xfrm>
            <a:off x="971550" y="533400"/>
            <a:ext cx="10763250" cy="400110"/>
          </a:xfrm>
          <a:prstGeom prst="rect">
            <a:avLst/>
          </a:prstGeom>
          <a:noFill/>
        </p:spPr>
        <p:txBody>
          <a:bodyPr wrap="square" rtlCol="0">
            <a:spAutoFit/>
          </a:bodyPr>
          <a:lstStyle/>
          <a:p>
            <a:r>
              <a:rPr lang="en-GB" b="1" dirty="0"/>
              <a:t>NiFi  On cluster Node</a:t>
            </a:r>
            <a:r>
              <a:rPr lang="en-GB" dirty="0"/>
              <a:t>:-  </a:t>
            </a:r>
            <a:r>
              <a:rPr lang="en-GB" sz="2000" b="0" i="0" dirty="0">
                <a:solidFill>
                  <a:srgbClr val="242424"/>
                </a:solidFill>
                <a:effectLst/>
                <a:latin typeface="source-serif-pro"/>
              </a:rPr>
              <a:t>NiFi is also able to operate within a cluster</a:t>
            </a:r>
            <a:r>
              <a:rPr lang="en-GB" b="0" i="0" dirty="0">
                <a:solidFill>
                  <a:srgbClr val="242424"/>
                </a:solidFill>
                <a:effectLst/>
                <a:latin typeface="source-serif-pro"/>
              </a:rPr>
              <a:t>.</a:t>
            </a:r>
            <a:endParaRPr lang="en-GB" dirty="0"/>
          </a:p>
        </p:txBody>
      </p:sp>
      <p:pic>
        <p:nvPicPr>
          <p:cNvPr id="4" name="Picture 3" descr="A computer screen shot of a computer program">
            <a:extLst>
              <a:ext uri="{FF2B5EF4-FFF2-40B4-BE49-F238E27FC236}">
                <a16:creationId xmlns:a16="http://schemas.microsoft.com/office/drawing/2014/main" id="{78DA71FD-50AD-1045-403C-57A800E07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275" y="1289358"/>
            <a:ext cx="7705881" cy="3539889"/>
          </a:xfrm>
          <a:prstGeom prst="rect">
            <a:avLst/>
          </a:prstGeom>
        </p:spPr>
      </p:pic>
    </p:spTree>
    <p:extLst>
      <p:ext uri="{BB962C8B-B14F-4D97-AF65-F5344CB8AC3E}">
        <p14:creationId xmlns:p14="http://schemas.microsoft.com/office/powerpoint/2010/main" val="261669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6770D-55DB-740E-9E25-C50C7D472A07}"/>
              </a:ext>
            </a:extLst>
          </p:cNvPr>
          <p:cNvSpPr txBox="1"/>
          <p:nvPr/>
        </p:nvSpPr>
        <p:spPr>
          <a:xfrm>
            <a:off x="981856" y="502171"/>
            <a:ext cx="10515600" cy="5078313"/>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4D5156"/>
                </a:solidFill>
                <a:effectLst/>
                <a:latin typeface="Google Sans"/>
              </a:rPr>
              <a:t>In NiFi cluster, </a:t>
            </a:r>
            <a:r>
              <a:rPr lang="en-GB" b="0" i="0" dirty="0">
                <a:solidFill>
                  <a:srgbClr val="040C28"/>
                </a:solidFill>
                <a:effectLst/>
                <a:latin typeface="Google Sans"/>
              </a:rPr>
              <a:t>each node works on a different set of data, but it performs the same task on the data</a:t>
            </a:r>
            <a:r>
              <a:rPr lang="en-GB" b="0" i="0" dirty="0">
                <a:solidFill>
                  <a:srgbClr val="4D5156"/>
                </a:solidFill>
                <a:effectLst/>
                <a:latin typeface="Google Sans"/>
              </a:rPr>
              <a:t>. Apache Zookeeper chooses a single node as the cluster coordinator and handles the failure automatically. Each node of the cluster reports to the cluster coordinator about heartbeat and status.</a:t>
            </a:r>
          </a:p>
          <a:p>
            <a:pPr marL="285750" indent="-285750">
              <a:buFont typeface="Arial" panose="020B0604020202020204" pitchFamily="34" charset="0"/>
              <a:buChar char="•"/>
            </a:pPr>
            <a:endParaRPr lang="en-GB" dirty="0">
              <a:solidFill>
                <a:srgbClr val="4D5156"/>
              </a:solidFill>
              <a:latin typeface="Google Sans"/>
            </a:endParaRPr>
          </a:p>
          <a:p>
            <a:pPr marL="285750" indent="-285750">
              <a:buFont typeface="Arial" panose="020B0604020202020204" pitchFamily="34" charset="0"/>
              <a:buChar char="•"/>
            </a:pPr>
            <a:r>
              <a:rPr lang="en-GB" b="0" i="0" dirty="0">
                <a:solidFill>
                  <a:srgbClr val="4D5156"/>
                </a:solidFill>
                <a:effectLst/>
                <a:latin typeface="Google Sans"/>
              </a:rPr>
              <a:t>Apache Zookeeper elects a single node as the cluster coordinator and  failover is automatically handled by Zookeeper.</a:t>
            </a:r>
          </a:p>
          <a:p>
            <a:pPr marL="285750" indent="-285750">
              <a:buFont typeface="Arial" panose="020B0604020202020204" pitchFamily="34" charset="0"/>
              <a:buChar char="•"/>
            </a:pPr>
            <a:endParaRPr lang="en-GB" dirty="0">
              <a:solidFill>
                <a:srgbClr val="4D5156"/>
              </a:solidFill>
              <a:latin typeface="Google Sans"/>
            </a:endParaRPr>
          </a:p>
          <a:p>
            <a:pPr marL="285750" indent="-285750">
              <a:buFont typeface="Arial" panose="020B0604020202020204" pitchFamily="34" charset="0"/>
              <a:buChar char="•"/>
            </a:pPr>
            <a:r>
              <a:rPr lang="en-GB" b="0" i="0" dirty="0">
                <a:solidFill>
                  <a:srgbClr val="4D5156"/>
                </a:solidFill>
                <a:effectLst/>
                <a:latin typeface="Google Sans"/>
              </a:rPr>
              <a:t>All cluster nodes report heartbeat and status information to the cluster coordinator.</a:t>
            </a:r>
          </a:p>
          <a:p>
            <a:pPr marL="285750" indent="-285750">
              <a:buFont typeface="Arial" panose="020B0604020202020204" pitchFamily="34" charset="0"/>
              <a:buChar char="•"/>
            </a:pPr>
            <a:endParaRPr lang="en-GB" dirty="0">
              <a:solidFill>
                <a:srgbClr val="4D5156"/>
              </a:solidFill>
              <a:latin typeface="Google Sans"/>
            </a:endParaRPr>
          </a:p>
          <a:p>
            <a:pPr marL="285750" indent="-285750">
              <a:buFont typeface="Arial" panose="020B0604020202020204" pitchFamily="34" charset="0"/>
              <a:buChar char="•"/>
            </a:pPr>
            <a:endParaRPr lang="en-GB" b="0" i="0" dirty="0">
              <a:solidFill>
                <a:srgbClr val="4D5156"/>
              </a:solidFill>
              <a:effectLst/>
              <a:latin typeface="Google Sans"/>
            </a:endParaRPr>
          </a:p>
          <a:p>
            <a:pPr marL="285750" indent="-285750">
              <a:buFont typeface="Arial" panose="020B0604020202020204" pitchFamily="34" charset="0"/>
              <a:buChar char="•"/>
            </a:pPr>
            <a:r>
              <a:rPr lang="en-GB" dirty="0">
                <a:solidFill>
                  <a:srgbClr val="4D5156"/>
                </a:solidFill>
                <a:latin typeface="Google Sans"/>
              </a:rPr>
              <a:t>The cluster coordinator is responsible for disconnecting and connecting nodes</a:t>
            </a:r>
          </a:p>
          <a:p>
            <a:pPr marL="285750" indent="-285750">
              <a:buFont typeface="Arial" panose="020B0604020202020204" pitchFamily="34" charset="0"/>
              <a:buChar char="•"/>
            </a:pPr>
            <a:endParaRPr lang="en-GB" b="0" i="0" dirty="0">
              <a:solidFill>
                <a:srgbClr val="4D5156"/>
              </a:solidFill>
              <a:effectLst/>
              <a:latin typeface="Google Sans"/>
            </a:endParaRPr>
          </a:p>
          <a:p>
            <a:pPr marL="285750" indent="-285750">
              <a:buFont typeface="Arial" panose="020B0604020202020204" pitchFamily="34" charset="0"/>
              <a:buChar char="•"/>
            </a:pPr>
            <a:endParaRPr lang="en-GB" dirty="0">
              <a:solidFill>
                <a:srgbClr val="4D5156"/>
              </a:solidFill>
              <a:latin typeface="Google Sans"/>
            </a:endParaRPr>
          </a:p>
          <a:p>
            <a:pPr marL="285750" indent="-285750">
              <a:buFont typeface="Arial" panose="020B0604020202020204" pitchFamily="34" charset="0"/>
              <a:buChar char="•"/>
            </a:pPr>
            <a:r>
              <a:rPr lang="en-GB" b="0" i="0" dirty="0">
                <a:solidFill>
                  <a:srgbClr val="4D5156"/>
                </a:solidFill>
                <a:effectLst/>
                <a:latin typeface="Google Sans"/>
              </a:rPr>
              <a:t>You can interact with the NiFi  cluster the user interface of any node. Any changes you make is replicated to</a:t>
            </a:r>
          </a:p>
          <a:p>
            <a:r>
              <a:rPr lang="en-GB" dirty="0">
                <a:solidFill>
                  <a:srgbClr val="4D5156"/>
                </a:solidFill>
                <a:latin typeface="Google Sans"/>
              </a:rPr>
              <a:t>      all the node in the cluster.</a:t>
            </a:r>
            <a:endParaRPr lang="en-GB" b="0" i="0" dirty="0">
              <a:solidFill>
                <a:srgbClr val="4D5156"/>
              </a:solidFill>
              <a:effectLst/>
              <a:latin typeface="Google Sans"/>
            </a:endParaRPr>
          </a:p>
          <a:p>
            <a:endParaRPr lang="en-GB" dirty="0">
              <a:solidFill>
                <a:srgbClr val="4D5156"/>
              </a:solidFill>
              <a:latin typeface="Google Sans"/>
            </a:endParaRPr>
          </a:p>
          <a:p>
            <a:endParaRPr lang="en-GB" dirty="0">
              <a:solidFill>
                <a:srgbClr val="202124"/>
              </a:solidFill>
              <a:latin typeface="Google Sans"/>
            </a:endParaRPr>
          </a:p>
          <a:p>
            <a:endParaRPr lang="en-GB" dirty="0"/>
          </a:p>
        </p:txBody>
      </p:sp>
    </p:spTree>
    <p:extLst>
      <p:ext uri="{BB962C8B-B14F-4D97-AF65-F5344CB8AC3E}">
        <p14:creationId xmlns:p14="http://schemas.microsoft.com/office/powerpoint/2010/main" val="23511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D05157-B710-7B64-6F25-0A0F82036549}"/>
              </a:ext>
            </a:extLst>
          </p:cNvPr>
          <p:cNvSpPr txBox="1"/>
          <p:nvPr/>
        </p:nvSpPr>
        <p:spPr>
          <a:xfrm>
            <a:off x="4365266" y="2289976"/>
            <a:ext cx="3252084" cy="646331"/>
          </a:xfrm>
          <a:prstGeom prst="rect">
            <a:avLst/>
          </a:prstGeom>
          <a:noFill/>
        </p:spPr>
        <p:txBody>
          <a:bodyPr wrap="square" rtlCol="0">
            <a:spAutoFit/>
          </a:bodyPr>
          <a:lstStyle/>
          <a:p>
            <a:r>
              <a:rPr lang="en-GB" dirty="0"/>
              <a:t>Thank you</a:t>
            </a:r>
          </a:p>
          <a:p>
            <a:endParaRPr lang="en-GB" dirty="0"/>
          </a:p>
        </p:txBody>
      </p:sp>
    </p:spTree>
    <p:extLst>
      <p:ext uri="{BB962C8B-B14F-4D97-AF65-F5344CB8AC3E}">
        <p14:creationId xmlns:p14="http://schemas.microsoft.com/office/powerpoint/2010/main" val="98746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85870-5B4F-E0E7-FEB3-743E749E28D3}"/>
              </a:ext>
            </a:extLst>
          </p:cNvPr>
          <p:cNvSpPr>
            <a:spLocks noGrp="1"/>
          </p:cNvSpPr>
          <p:nvPr>
            <p:ph idx="1"/>
          </p:nvPr>
        </p:nvSpPr>
        <p:spPr>
          <a:xfrm>
            <a:off x="632595" y="667909"/>
            <a:ext cx="9603275" cy="4627659"/>
          </a:xfrm>
        </p:spPr>
        <p:txBody>
          <a:bodyPr>
            <a:normAutofit/>
          </a:bodyPr>
          <a:lstStyle/>
          <a:p>
            <a:pPr marL="0" indent="0">
              <a:buNone/>
            </a:pPr>
            <a:r>
              <a:rPr lang="en-GB" b="1" dirty="0"/>
              <a:t>What is Apache NiFi</a:t>
            </a:r>
            <a:r>
              <a:rPr lang="en-GB" dirty="0"/>
              <a:t>:</a:t>
            </a:r>
          </a:p>
          <a:p>
            <a:pPr marL="0" indent="0">
              <a:buNone/>
            </a:pPr>
            <a:endParaRPr lang="en-GB" dirty="0"/>
          </a:p>
          <a:p>
            <a:pPr marL="0" indent="0">
              <a:buNone/>
            </a:pPr>
            <a:endParaRPr lang="en-GB" dirty="0"/>
          </a:p>
          <a:p>
            <a:r>
              <a:rPr lang="en-GB" dirty="0"/>
              <a:t>Apache NiFi is a software project from the  Apache Software foundation.</a:t>
            </a:r>
            <a:r>
              <a:rPr lang="en-GB" b="0" i="0" dirty="0">
                <a:solidFill>
                  <a:srgbClr val="202122"/>
                </a:solidFill>
                <a:effectLst/>
              </a:rPr>
              <a:t> Leveraging the concept of </a:t>
            </a:r>
            <a:r>
              <a:rPr lang="en-GB" dirty="0">
                <a:solidFill>
                  <a:srgbClr val="3366CC"/>
                </a:solidFill>
              </a:rPr>
              <a:t>extract , transform and load</a:t>
            </a:r>
            <a:r>
              <a:rPr lang="en-GB" b="0" i="0" dirty="0">
                <a:solidFill>
                  <a:srgbClr val="202122"/>
                </a:solidFill>
                <a:effectLst/>
              </a:rPr>
              <a:t>(ETL).</a:t>
            </a:r>
          </a:p>
          <a:p>
            <a:r>
              <a:rPr lang="en-GB" dirty="0">
                <a:solidFill>
                  <a:srgbClr val="202124"/>
                </a:solidFill>
              </a:rPr>
              <a:t>Apache NiFI enables the automation of data flow between systems. It is like data logistics.</a:t>
            </a:r>
          </a:p>
          <a:p>
            <a:r>
              <a:rPr lang="en-GB" dirty="0">
                <a:solidFill>
                  <a:srgbClr val="202124"/>
                </a:solidFill>
              </a:rPr>
              <a:t>It provide real-time control helps to the manage the movement of data between any source and any destination.</a:t>
            </a:r>
            <a:endParaRPr lang="en-GB" dirty="0"/>
          </a:p>
          <a:p>
            <a:pPr marL="0" indent="0">
              <a:buNone/>
            </a:pPr>
            <a:endParaRPr lang="en-GB" dirty="0"/>
          </a:p>
        </p:txBody>
      </p:sp>
    </p:spTree>
    <p:extLst>
      <p:ext uri="{BB962C8B-B14F-4D97-AF65-F5344CB8AC3E}">
        <p14:creationId xmlns:p14="http://schemas.microsoft.com/office/powerpoint/2010/main" val="391898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4AB10-B884-A78A-5C48-3F0D744D0A42}"/>
              </a:ext>
            </a:extLst>
          </p:cNvPr>
          <p:cNvSpPr txBox="1"/>
          <p:nvPr/>
        </p:nvSpPr>
        <p:spPr>
          <a:xfrm>
            <a:off x="612250" y="453224"/>
            <a:ext cx="9756251" cy="5970865"/>
          </a:xfrm>
          <a:prstGeom prst="rect">
            <a:avLst/>
          </a:prstGeom>
          <a:noFill/>
        </p:spPr>
        <p:txBody>
          <a:bodyPr wrap="square" rtlCol="0">
            <a:spAutoFit/>
          </a:bodyPr>
          <a:lstStyle/>
          <a:p>
            <a:r>
              <a:rPr lang="en-GB" sz="2000" b="1" dirty="0"/>
              <a:t>History of Apache NiFi</a:t>
            </a:r>
            <a:r>
              <a:rPr lang="en-GB" dirty="0"/>
              <a:t>:-</a:t>
            </a:r>
          </a:p>
          <a:p>
            <a:endParaRPr lang="en-GB" dirty="0"/>
          </a:p>
          <a:p>
            <a:endParaRPr lang="en-GB" dirty="0"/>
          </a:p>
          <a:p>
            <a:endParaRPr lang="en-GB" dirty="0"/>
          </a:p>
          <a:p>
            <a:pPr marL="285750" indent="-285750">
              <a:buFont typeface="Arial" panose="020B0604020202020204" pitchFamily="34" charset="0"/>
              <a:buChar char="•"/>
            </a:pPr>
            <a:r>
              <a:rPr lang="en-GB" sz="2000" dirty="0"/>
              <a:t>2006:NiagaraFiles(NiFi) was first incepted at National Security Agency(NSA).</a:t>
            </a:r>
          </a:p>
          <a:p>
            <a:pPr marL="285750" indent="-285750">
              <a:buFont typeface="Arial" panose="020B0604020202020204" pitchFamily="34" charset="0"/>
              <a:buChar char="•"/>
            </a:pPr>
            <a:endParaRPr lang="en-GB" sz="2000" dirty="0"/>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November 2014:NiFi is donated to Apache software foundation through as the NSA’S Technology transfer program and enter  ASF’s  incubator.</a:t>
            </a:r>
          </a:p>
          <a:p>
            <a:endParaRPr lang="en-GB" sz="2000" dirty="0"/>
          </a:p>
          <a:p>
            <a:endParaRPr lang="en-GB" sz="2000" dirty="0"/>
          </a:p>
          <a:p>
            <a:endParaRPr lang="en-GB" sz="2000" dirty="0"/>
          </a:p>
          <a:p>
            <a:pPr marL="285750" indent="-285750">
              <a:buFont typeface="Arial" panose="020B0604020202020204" pitchFamily="34" charset="0"/>
              <a:buChar char="•"/>
            </a:pPr>
            <a:r>
              <a:rPr lang="en-GB" sz="2000" dirty="0"/>
              <a:t>July 2015:NiFi reaches to ASF top level project status.</a:t>
            </a:r>
          </a:p>
          <a:p>
            <a:pPr marL="285750" indent="-285750">
              <a:buFont typeface="Arial" panose="020B0604020202020204" pitchFamily="34" charset="0"/>
              <a:buChar char="•"/>
            </a:pPr>
            <a:endParaRPr lang="en-GB" dirty="0"/>
          </a:p>
          <a:p>
            <a:endParaRPr lang="en-GB" dirty="0"/>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369227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0A7871-4977-9A08-412A-143C8721CD5D}"/>
              </a:ext>
            </a:extLst>
          </p:cNvPr>
          <p:cNvSpPr txBox="1"/>
          <p:nvPr/>
        </p:nvSpPr>
        <p:spPr>
          <a:xfrm>
            <a:off x="850790" y="326004"/>
            <a:ext cx="10805822" cy="3724096"/>
          </a:xfrm>
          <a:prstGeom prst="rect">
            <a:avLst/>
          </a:prstGeom>
          <a:noFill/>
        </p:spPr>
        <p:txBody>
          <a:bodyPr wrap="square" rtlCol="0">
            <a:spAutoFit/>
          </a:bodyPr>
          <a:lstStyle/>
          <a:p>
            <a:r>
              <a:rPr lang="en-GB" sz="2000" b="1" i="0" dirty="0">
                <a:solidFill>
                  <a:srgbClr val="222222"/>
                </a:solidFill>
                <a:effectLst/>
                <a:latin typeface="helvetica neue"/>
              </a:rPr>
              <a:t>Features Of Apache NiFi </a:t>
            </a:r>
            <a:r>
              <a:rPr lang="en-GB" b="0" i="0" dirty="0">
                <a:solidFill>
                  <a:srgbClr val="222222"/>
                </a:solidFill>
                <a:effectLst/>
                <a:latin typeface="helvetica neue"/>
              </a:rPr>
              <a:t>:</a:t>
            </a:r>
          </a:p>
          <a:p>
            <a:endParaRPr lang="en-GB" b="0" i="0" dirty="0">
              <a:solidFill>
                <a:srgbClr val="222222"/>
              </a:solidFill>
              <a:effectLst/>
              <a:latin typeface="helvetica neue"/>
            </a:endParaRPr>
          </a:p>
          <a:p>
            <a:pPr marL="285750" indent="-285750">
              <a:buFont typeface="Arial" panose="020B0604020202020204" pitchFamily="34" charset="0"/>
              <a:buChar char="•"/>
            </a:pPr>
            <a:r>
              <a:rPr lang="en-GB" b="1" i="0" dirty="0">
                <a:solidFill>
                  <a:srgbClr val="222222"/>
                </a:solidFill>
                <a:effectLst/>
                <a:latin typeface="helvetica neue"/>
              </a:rPr>
              <a:t>Browser based user interface</a:t>
            </a:r>
            <a:r>
              <a:rPr lang="en-GB" b="0" i="0" dirty="0">
                <a:solidFill>
                  <a:srgbClr val="222222"/>
                </a:solidFill>
                <a:effectLst/>
                <a:latin typeface="helvetica neue"/>
              </a:rPr>
              <a:t>: Seamless experience for design, control, feedback, and monitoring.</a:t>
            </a:r>
          </a:p>
          <a:p>
            <a:pPr marL="285750" indent="-285750">
              <a:buFont typeface="Arial" panose="020B0604020202020204" pitchFamily="34" charset="0"/>
              <a:buChar char="•"/>
            </a:pPr>
            <a:endParaRPr lang="en-GB" dirty="0">
              <a:solidFill>
                <a:srgbClr val="222222"/>
              </a:solidFill>
              <a:latin typeface="helvetica neue"/>
            </a:endParaRPr>
          </a:p>
          <a:p>
            <a:endParaRPr lang="en-GB" b="1" i="0" dirty="0">
              <a:solidFill>
                <a:srgbClr val="222222"/>
              </a:solidFill>
              <a:effectLst/>
              <a:latin typeface="helvetica neue"/>
            </a:endParaRPr>
          </a:p>
          <a:p>
            <a:pPr marL="285750" indent="-285750">
              <a:buFont typeface="Arial" panose="020B0604020202020204" pitchFamily="34" charset="0"/>
              <a:buChar char="•"/>
            </a:pPr>
            <a:endParaRPr lang="en-GB" b="0" i="0" dirty="0">
              <a:solidFill>
                <a:srgbClr val="222222"/>
              </a:solidFill>
              <a:effectLst/>
              <a:latin typeface="helvetica neue"/>
            </a:endParaRPr>
          </a:p>
          <a:p>
            <a:endParaRPr lang="en-GB" dirty="0">
              <a:solidFill>
                <a:srgbClr val="222222"/>
              </a:solidFill>
              <a:latin typeface="helvetica neue"/>
            </a:endParaRPr>
          </a:p>
          <a:p>
            <a:endParaRPr lang="en-GB" b="0" i="0" dirty="0">
              <a:solidFill>
                <a:srgbClr val="222222"/>
              </a:solidFill>
              <a:effectLst/>
              <a:latin typeface="helvetica neue"/>
            </a:endParaRPr>
          </a:p>
          <a:p>
            <a:endParaRPr lang="en-GB" dirty="0">
              <a:solidFill>
                <a:srgbClr val="222222"/>
              </a:solidFill>
              <a:latin typeface="helvetica neue"/>
            </a:endParaRPr>
          </a:p>
          <a:p>
            <a:endParaRPr lang="en-GB" b="0" i="0" dirty="0">
              <a:solidFill>
                <a:srgbClr val="222222"/>
              </a:solidFill>
              <a:effectLst/>
              <a:latin typeface="helvetica neue"/>
            </a:endParaRPr>
          </a:p>
          <a:p>
            <a:endParaRPr lang="en-GB" dirty="0">
              <a:solidFill>
                <a:srgbClr val="222222"/>
              </a:solidFill>
              <a:latin typeface="helvetica neue"/>
            </a:endParaRPr>
          </a:p>
          <a:p>
            <a:endParaRPr lang="en-GB" dirty="0">
              <a:solidFill>
                <a:srgbClr val="222222"/>
              </a:solidFill>
              <a:latin typeface="helvetica neue"/>
            </a:endParaRPr>
          </a:p>
          <a:p>
            <a:endParaRPr lang="en-GB" dirty="0"/>
          </a:p>
        </p:txBody>
      </p:sp>
      <p:pic>
        <p:nvPicPr>
          <p:cNvPr id="4" name="Picture 3" descr="A screenshot of a computer">
            <a:extLst>
              <a:ext uri="{FF2B5EF4-FFF2-40B4-BE49-F238E27FC236}">
                <a16:creationId xmlns:a16="http://schemas.microsoft.com/office/drawing/2014/main" id="{CF9ACF17-4CE4-F292-FFE1-46F9503F5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205" y="1714411"/>
            <a:ext cx="7569589" cy="3697037"/>
          </a:xfrm>
          <a:prstGeom prst="rect">
            <a:avLst/>
          </a:prstGeom>
        </p:spPr>
      </p:pic>
    </p:spTree>
    <p:extLst>
      <p:ext uri="{BB962C8B-B14F-4D97-AF65-F5344CB8AC3E}">
        <p14:creationId xmlns:p14="http://schemas.microsoft.com/office/powerpoint/2010/main" val="371825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56A5F12-B47F-371F-3ABB-B6F08E9C3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61" y="194145"/>
            <a:ext cx="8039513" cy="5340624"/>
          </a:xfrm>
          <a:prstGeom prst="rect">
            <a:avLst/>
          </a:prstGeom>
        </p:spPr>
      </p:pic>
    </p:spTree>
    <p:extLst>
      <p:ext uri="{BB962C8B-B14F-4D97-AF65-F5344CB8AC3E}">
        <p14:creationId xmlns:p14="http://schemas.microsoft.com/office/powerpoint/2010/main" val="53524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A41C2C4-4A3B-0228-6706-5AF43E825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922" y="0"/>
            <a:ext cx="7550538" cy="5340624"/>
          </a:xfrm>
          <a:prstGeom prst="rect">
            <a:avLst/>
          </a:prstGeom>
        </p:spPr>
      </p:pic>
    </p:spTree>
    <p:extLst>
      <p:ext uri="{BB962C8B-B14F-4D97-AF65-F5344CB8AC3E}">
        <p14:creationId xmlns:p14="http://schemas.microsoft.com/office/powerpoint/2010/main" val="204748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F8241-9465-DD21-D6C3-F8D3969111F4}"/>
              </a:ext>
            </a:extLst>
          </p:cNvPr>
          <p:cNvSpPr txBox="1"/>
          <p:nvPr/>
        </p:nvSpPr>
        <p:spPr>
          <a:xfrm>
            <a:off x="727023" y="1206708"/>
            <a:ext cx="11464977" cy="4247317"/>
          </a:xfrm>
          <a:prstGeom prst="rect">
            <a:avLst/>
          </a:prstGeom>
          <a:noFill/>
        </p:spPr>
        <p:txBody>
          <a:bodyPr wrap="square" rtlCol="0">
            <a:spAutoFit/>
          </a:bodyPr>
          <a:lstStyle/>
          <a:p>
            <a:pPr marL="285750" indent="-285750">
              <a:buFont typeface="Arial" panose="020B0604020202020204" pitchFamily="34" charset="0"/>
              <a:buChar char="•"/>
            </a:pPr>
            <a:r>
              <a:rPr lang="en-GB" b="1" i="0" dirty="0">
                <a:solidFill>
                  <a:srgbClr val="222222"/>
                </a:solidFill>
                <a:effectLst/>
                <a:latin typeface="helvetica neue"/>
              </a:rPr>
              <a:t>Data provenance tracking: </a:t>
            </a:r>
            <a:r>
              <a:rPr lang="en-GB" b="0" i="0" dirty="0">
                <a:solidFill>
                  <a:srgbClr val="222222"/>
                </a:solidFill>
                <a:effectLst/>
                <a:latin typeface="helvetica neue"/>
              </a:rPr>
              <a:t>Complete lineage of information from beginning to end.</a:t>
            </a:r>
          </a:p>
          <a:p>
            <a:endParaRPr lang="en-GB" dirty="0">
              <a:solidFill>
                <a:srgbClr val="222222"/>
              </a:solidFill>
              <a:latin typeface="helvetica neue"/>
            </a:endParaRPr>
          </a:p>
          <a:p>
            <a:pPr marL="285750" indent="-285750">
              <a:buFont typeface="Arial" panose="020B0604020202020204" pitchFamily="34" charset="0"/>
              <a:buChar char="•"/>
            </a:pPr>
            <a:endParaRPr lang="en-GB" b="0" i="0" dirty="0">
              <a:solidFill>
                <a:srgbClr val="222222"/>
              </a:solidFill>
              <a:effectLst/>
              <a:latin typeface="helvetica neue"/>
            </a:endParaRPr>
          </a:p>
          <a:p>
            <a:pPr algn="l">
              <a:buFont typeface="Arial" panose="020B0604020202020204" pitchFamily="34" charset="0"/>
              <a:buChar char="•"/>
            </a:pPr>
            <a:r>
              <a:rPr lang="en-GB" b="1" i="0" dirty="0">
                <a:solidFill>
                  <a:srgbClr val="222222"/>
                </a:solidFill>
                <a:effectLst/>
                <a:latin typeface="helvetica neue"/>
              </a:rPr>
              <a:t>   Extensive configuration</a:t>
            </a:r>
            <a:r>
              <a:rPr lang="en-GB" b="0" i="0" dirty="0">
                <a:solidFill>
                  <a:srgbClr val="222222"/>
                </a:solidFill>
                <a:effectLst/>
                <a:latin typeface="helvetica neue"/>
              </a:rPr>
              <a:t>: Loss-tolerant and guaranteed delivery</a:t>
            </a:r>
          </a:p>
          <a:p>
            <a:pPr algn="l"/>
            <a:r>
              <a:rPr lang="en-GB" dirty="0">
                <a:solidFill>
                  <a:srgbClr val="222222"/>
                </a:solidFill>
                <a:latin typeface="helvetica neue"/>
              </a:rPr>
              <a:t>                                               </a:t>
            </a:r>
            <a:r>
              <a:rPr lang="en-GB" b="0" i="0" dirty="0">
                <a:solidFill>
                  <a:srgbClr val="222222"/>
                </a:solidFill>
                <a:effectLst/>
                <a:latin typeface="helvetica neue"/>
              </a:rPr>
              <a:t>Low latency and high throughput</a:t>
            </a:r>
          </a:p>
          <a:p>
            <a:pPr algn="l"/>
            <a:r>
              <a:rPr lang="en-GB" b="0" i="0" dirty="0">
                <a:solidFill>
                  <a:srgbClr val="222222"/>
                </a:solidFill>
                <a:effectLst/>
                <a:latin typeface="helvetica neue"/>
              </a:rPr>
              <a:t>                                               Dynamic prioritization</a:t>
            </a:r>
          </a:p>
          <a:p>
            <a:pPr algn="l"/>
            <a:r>
              <a:rPr lang="en-GB" b="0" i="0" dirty="0">
                <a:solidFill>
                  <a:srgbClr val="222222"/>
                </a:solidFill>
                <a:effectLst/>
                <a:latin typeface="helvetica neue"/>
              </a:rPr>
              <a:t>                                               Runtime modification of flow configuration</a:t>
            </a:r>
          </a:p>
          <a:p>
            <a:pPr algn="l"/>
            <a:r>
              <a:rPr lang="en-GB" b="0" i="0" dirty="0">
                <a:solidFill>
                  <a:srgbClr val="222222"/>
                </a:solidFill>
                <a:effectLst/>
                <a:latin typeface="helvetica neue"/>
              </a:rPr>
              <a:t>                                               </a:t>
            </a:r>
            <a:r>
              <a:rPr lang="en-GB" dirty="0">
                <a:solidFill>
                  <a:srgbClr val="222222"/>
                </a:solidFill>
                <a:latin typeface="helvetica neue"/>
              </a:rPr>
              <a:t>                                       </a:t>
            </a:r>
            <a:br>
              <a:rPr lang="en-GB" b="0" i="0" dirty="0">
                <a:solidFill>
                  <a:srgbClr val="222222"/>
                </a:solidFill>
                <a:effectLst/>
                <a:latin typeface="helvetica neue"/>
              </a:rPr>
            </a:br>
            <a:endParaRPr lang="en-GB" b="0" i="0" dirty="0">
              <a:solidFill>
                <a:srgbClr val="222222"/>
              </a:solidFill>
              <a:effectLst/>
              <a:latin typeface="helvetica neue"/>
            </a:endParaRPr>
          </a:p>
          <a:p>
            <a:pPr algn="l">
              <a:buFont typeface="Arial" panose="020B0604020202020204" pitchFamily="34" charset="0"/>
              <a:buChar char="•"/>
            </a:pPr>
            <a:r>
              <a:rPr lang="en-GB" b="0" i="0" dirty="0">
                <a:solidFill>
                  <a:srgbClr val="222222"/>
                </a:solidFill>
                <a:effectLst/>
                <a:latin typeface="helvetica neue"/>
              </a:rPr>
              <a:t>   </a:t>
            </a:r>
            <a:r>
              <a:rPr lang="en-GB" b="1" i="0" dirty="0">
                <a:solidFill>
                  <a:srgbClr val="222222"/>
                </a:solidFill>
                <a:effectLst/>
                <a:latin typeface="helvetica neue"/>
              </a:rPr>
              <a:t>Extensible design: </a:t>
            </a:r>
            <a:r>
              <a:rPr lang="en-GB" b="0" i="0" dirty="0">
                <a:solidFill>
                  <a:srgbClr val="374151"/>
                </a:solidFill>
                <a:effectLst/>
                <a:latin typeface="Söhne"/>
              </a:rPr>
              <a:t>An extensible design refers to creating a system that can be easily expanded or extended  </a:t>
            </a:r>
          </a:p>
          <a:p>
            <a:pPr algn="l"/>
            <a:r>
              <a:rPr lang="en-GB" b="0" i="0" dirty="0">
                <a:solidFill>
                  <a:srgbClr val="374151"/>
                </a:solidFill>
                <a:effectLst/>
                <a:latin typeface="Söhne"/>
              </a:rPr>
              <a:t>                                             without major modifications to the existing core components.</a:t>
            </a:r>
            <a:r>
              <a:rPr lang="en-GB" b="0" i="0" dirty="0">
                <a:solidFill>
                  <a:srgbClr val="222222"/>
                </a:solidFill>
                <a:effectLst/>
                <a:latin typeface="helvetica neue"/>
              </a:rPr>
              <a:t>   </a:t>
            </a:r>
          </a:p>
          <a:p>
            <a:pPr algn="l">
              <a:buFont typeface="Arial" panose="020B0604020202020204" pitchFamily="34" charset="0"/>
              <a:buChar char="•"/>
            </a:pPr>
            <a:endParaRPr lang="en-GB" dirty="0">
              <a:solidFill>
                <a:srgbClr val="222222"/>
              </a:solidFill>
              <a:latin typeface="helvetica neue"/>
            </a:endParaRPr>
          </a:p>
          <a:p>
            <a:pPr algn="l">
              <a:buFont typeface="Arial" panose="020B0604020202020204" pitchFamily="34" charset="0"/>
              <a:buChar char="•"/>
            </a:pPr>
            <a:r>
              <a:rPr lang="en-GB" b="1" i="0" dirty="0">
                <a:solidFill>
                  <a:srgbClr val="222222"/>
                </a:solidFill>
                <a:effectLst/>
                <a:latin typeface="helvetica neue"/>
              </a:rPr>
              <a:t>  Secure communication: </a:t>
            </a:r>
            <a:r>
              <a:rPr lang="en-GB" b="0" i="0" dirty="0">
                <a:solidFill>
                  <a:srgbClr val="222222"/>
                </a:solidFill>
                <a:effectLst/>
                <a:latin typeface="inherit"/>
              </a:rPr>
              <a:t>HTTPS with configurable authentication strategies.</a:t>
            </a:r>
          </a:p>
          <a:p>
            <a:pPr algn="l"/>
            <a:r>
              <a:rPr lang="en-GB" dirty="0">
                <a:solidFill>
                  <a:srgbClr val="222222"/>
                </a:solidFill>
                <a:latin typeface="inherit"/>
              </a:rPr>
              <a:t>                                                     and m</a:t>
            </a:r>
            <a:r>
              <a:rPr lang="en-GB" b="0" i="0" dirty="0">
                <a:solidFill>
                  <a:srgbClr val="222222"/>
                </a:solidFill>
                <a:effectLst/>
                <a:latin typeface="inherit"/>
              </a:rPr>
              <a:t>ulti-tenant authorization and policy management</a:t>
            </a:r>
          </a:p>
          <a:p>
            <a:pPr algn="l"/>
            <a:r>
              <a:rPr lang="en-GB" dirty="0">
                <a:solidFill>
                  <a:srgbClr val="222222"/>
                </a:solidFill>
                <a:latin typeface="inherit"/>
              </a:rPr>
              <a:t>                                                        </a:t>
            </a:r>
            <a:endParaRPr lang="en-GB" b="0" i="0" dirty="0">
              <a:solidFill>
                <a:srgbClr val="222222"/>
              </a:solidFill>
              <a:effectLst/>
              <a:latin typeface="inherit"/>
            </a:endParaRPr>
          </a:p>
        </p:txBody>
      </p:sp>
    </p:spTree>
    <p:extLst>
      <p:ext uri="{BB962C8B-B14F-4D97-AF65-F5344CB8AC3E}">
        <p14:creationId xmlns:p14="http://schemas.microsoft.com/office/powerpoint/2010/main" val="42115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B27C8-3DB5-35B3-858A-A0640D7F5F38}"/>
              </a:ext>
            </a:extLst>
          </p:cNvPr>
          <p:cNvSpPr txBox="1"/>
          <p:nvPr/>
        </p:nvSpPr>
        <p:spPr>
          <a:xfrm>
            <a:off x="574675" y="163195"/>
            <a:ext cx="11706225" cy="738664"/>
          </a:xfrm>
          <a:prstGeom prst="rect">
            <a:avLst/>
          </a:prstGeom>
          <a:noFill/>
        </p:spPr>
        <p:txBody>
          <a:bodyPr wrap="square" rtlCol="0">
            <a:spAutoFit/>
          </a:bodyPr>
          <a:lstStyle/>
          <a:p>
            <a:r>
              <a:rPr lang="en-GB" sz="2400" b="1" dirty="0"/>
              <a:t>NiFi Architecture:- </a:t>
            </a:r>
            <a:r>
              <a:rPr lang="en-GB" b="0" i="0" dirty="0">
                <a:solidFill>
                  <a:srgbClr val="444444"/>
                </a:solidFill>
                <a:effectLst/>
                <a:latin typeface="Roboto" panose="02000000000000000000" pitchFamily="2" charset="0"/>
              </a:rPr>
              <a:t>NiFi executes within a JVM on a host operating system. The primary components of NiFi on the JVM are as follows.</a:t>
            </a:r>
            <a:endParaRPr lang="en-GB" b="1" dirty="0"/>
          </a:p>
        </p:txBody>
      </p:sp>
      <p:pic>
        <p:nvPicPr>
          <p:cNvPr id="4" name="Picture 3" descr="A screenshot of a computer&#10;&#10;Description automatically generated">
            <a:extLst>
              <a:ext uri="{FF2B5EF4-FFF2-40B4-BE49-F238E27FC236}">
                <a16:creationId xmlns:a16="http://schemas.microsoft.com/office/drawing/2014/main" id="{E3E5DD86-244D-B0B6-441B-2DA4EAF4B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357" y="994937"/>
            <a:ext cx="8293526" cy="4197566"/>
          </a:xfrm>
          <a:prstGeom prst="rect">
            <a:avLst/>
          </a:prstGeom>
        </p:spPr>
      </p:pic>
    </p:spTree>
    <p:extLst>
      <p:ext uri="{BB962C8B-B14F-4D97-AF65-F5344CB8AC3E}">
        <p14:creationId xmlns:p14="http://schemas.microsoft.com/office/powerpoint/2010/main" val="228960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11CF58-9C3A-A2FE-A047-051D54D18B8A}"/>
              </a:ext>
            </a:extLst>
          </p:cNvPr>
          <p:cNvSpPr txBox="1"/>
          <p:nvPr/>
        </p:nvSpPr>
        <p:spPr>
          <a:xfrm>
            <a:off x="885825" y="428625"/>
            <a:ext cx="11210925" cy="5847755"/>
          </a:xfrm>
          <a:prstGeom prst="rect">
            <a:avLst/>
          </a:prstGeom>
          <a:noFill/>
        </p:spPr>
        <p:txBody>
          <a:bodyPr wrap="square" rtlCol="0">
            <a:spAutoFit/>
          </a:bodyPr>
          <a:lstStyle/>
          <a:p>
            <a:pPr algn="l"/>
            <a:r>
              <a:rPr lang="en-GB" sz="2000" b="1" i="0" dirty="0">
                <a:solidFill>
                  <a:srgbClr val="242424"/>
                </a:solidFill>
                <a:effectLst/>
                <a:latin typeface="source-serif-pro"/>
              </a:rPr>
              <a:t>Web Server:  </a:t>
            </a:r>
            <a:endParaRPr lang="en-GB" sz="2000" b="1" dirty="0">
              <a:solidFill>
                <a:srgbClr val="242424"/>
              </a:solidFill>
              <a:latin typeface="source-serif-pro"/>
            </a:endParaRPr>
          </a:p>
          <a:p>
            <a:pPr algn="l"/>
            <a:r>
              <a:rPr lang="en-GB" sz="2000" b="0" i="0" dirty="0">
                <a:solidFill>
                  <a:srgbClr val="242424"/>
                </a:solidFill>
                <a:effectLst/>
                <a:latin typeface="source-serif-pro"/>
              </a:rPr>
              <a:t>The purpose of the web server is to host NiFi’s HTTP-based command and control API.</a:t>
            </a:r>
          </a:p>
          <a:p>
            <a:pPr algn="l"/>
            <a:endParaRPr lang="en-GB" sz="2000" dirty="0">
              <a:solidFill>
                <a:srgbClr val="242424"/>
              </a:solidFill>
              <a:latin typeface="source-serif-pro"/>
            </a:endParaRPr>
          </a:p>
          <a:p>
            <a:pPr algn="l"/>
            <a:endParaRPr lang="en-GB" b="0" i="0" dirty="0">
              <a:solidFill>
                <a:srgbClr val="242424"/>
              </a:solidFill>
              <a:effectLst/>
              <a:latin typeface="source-serif-pro"/>
            </a:endParaRPr>
          </a:p>
          <a:p>
            <a:pPr algn="l"/>
            <a:r>
              <a:rPr lang="en-GB" sz="2000" b="1" i="0" dirty="0">
                <a:solidFill>
                  <a:srgbClr val="242424"/>
                </a:solidFill>
                <a:effectLst/>
                <a:latin typeface="source-serif-pro"/>
              </a:rPr>
              <a:t>Flow Controller:</a:t>
            </a:r>
          </a:p>
          <a:p>
            <a:pPr algn="l"/>
            <a:endParaRPr lang="en-GB" sz="2000" b="1" dirty="0">
              <a:solidFill>
                <a:srgbClr val="242424"/>
              </a:solidFill>
              <a:latin typeface="source-serif-pro"/>
            </a:endParaRPr>
          </a:p>
          <a:p>
            <a:pPr algn="l"/>
            <a:r>
              <a:rPr lang="en-GB" sz="2000" b="1" i="0" dirty="0">
                <a:solidFill>
                  <a:srgbClr val="242424"/>
                </a:solidFill>
                <a:effectLst/>
                <a:latin typeface="source-serif-pro"/>
              </a:rPr>
              <a:t>Processor:</a:t>
            </a:r>
            <a:endParaRPr lang="en-GB" sz="2000" b="1" dirty="0">
              <a:solidFill>
                <a:srgbClr val="242424"/>
              </a:solidFill>
              <a:latin typeface="source-serif-pro"/>
            </a:endParaRPr>
          </a:p>
          <a:p>
            <a:pPr algn="l"/>
            <a:r>
              <a:rPr lang="en-GB" sz="2000" b="0" i="0" dirty="0">
                <a:solidFill>
                  <a:srgbClr val="242424"/>
                </a:solidFill>
                <a:effectLst/>
                <a:latin typeface="source-serif-pro"/>
              </a:rPr>
              <a:t>The Processor is the brains of the operation. It provides threads for extensions to run on, and manages the schedule of when extensions receive resources to execute.</a:t>
            </a:r>
          </a:p>
          <a:p>
            <a:pPr algn="l"/>
            <a:endParaRPr lang="en-GB" sz="2000" dirty="0">
              <a:solidFill>
                <a:srgbClr val="242424"/>
              </a:solidFill>
              <a:latin typeface="source-serif-pro"/>
            </a:endParaRPr>
          </a:p>
          <a:p>
            <a:pPr algn="l"/>
            <a:endParaRPr lang="en-GB" sz="2000" dirty="0">
              <a:solidFill>
                <a:srgbClr val="242424"/>
              </a:solidFill>
              <a:latin typeface="source-serif-pro"/>
            </a:endParaRPr>
          </a:p>
          <a:p>
            <a:pPr algn="l"/>
            <a:r>
              <a:rPr lang="en-GB" sz="2000" b="1" i="0" dirty="0">
                <a:solidFill>
                  <a:srgbClr val="242424"/>
                </a:solidFill>
                <a:effectLst/>
                <a:latin typeface="source-serif-pro"/>
              </a:rPr>
              <a:t>Extensions: </a:t>
            </a:r>
            <a:endParaRPr lang="en-GB" dirty="0">
              <a:solidFill>
                <a:srgbClr val="242424"/>
              </a:solidFill>
              <a:latin typeface="source-serif-pro"/>
            </a:endParaRPr>
          </a:p>
          <a:p>
            <a:pPr algn="l"/>
            <a:r>
              <a:rPr lang="en-GB" sz="2000" dirty="0">
                <a:solidFill>
                  <a:srgbClr val="374151"/>
                </a:solidFill>
                <a:latin typeface="Söhne"/>
              </a:rPr>
              <a:t>C</a:t>
            </a:r>
            <a:r>
              <a:rPr lang="en-GB" sz="2000" b="0" i="0" dirty="0">
                <a:solidFill>
                  <a:srgbClr val="374151"/>
                </a:solidFill>
                <a:effectLst/>
                <a:latin typeface="Söhne"/>
              </a:rPr>
              <a:t>ommunity-contributed extensions available through the NiFi Registry. These extensions can enhance NiFi's capabilities and provide pre-built solutions for various use cases.</a:t>
            </a:r>
            <a:endParaRPr lang="en-GB" sz="2000" dirty="0">
              <a:solidFill>
                <a:srgbClr val="242424"/>
              </a:solidFill>
              <a:latin typeface="source-serif-pro"/>
            </a:endParaRPr>
          </a:p>
          <a:p>
            <a:pPr algn="l"/>
            <a:r>
              <a:rPr lang="en-GB" sz="2000" b="0" i="0" dirty="0">
                <a:solidFill>
                  <a:srgbClr val="242424"/>
                </a:solidFill>
                <a:effectLst/>
                <a:latin typeface="source-serif-pro"/>
              </a:rPr>
              <a:t>.</a:t>
            </a:r>
          </a:p>
          <a:p>
            <a:pPr algn="l"/>
            <a:endParaRPr lang="en-GB" dirty="0"/>
          </a:p>
          <a:p>
            <a:pPr algn="l"/>
            <a:endParaRPr lang="en-GB" sz="2000" b="0" i="0" dirty="0">
              <a:solidFill>
                <a:srgbClr val="242424"/>
              </a:solidFill>
              <a:effectLst/>
              <a:latin typeface="source-serif-pro"/>
            </a:endParaRPr>
          </a:p>
          <a:p>
            <a:pPr algn="l"/>
            <a:endParaRPr lang="en-GB" sz="2000" b="0" i="0" dirty="0">
              <a:solidFill>
                <a:srgbClr val="242424"/>
              </a:solidFill>
              <a:effectLst/>
              <a:latin typeface="source-serif-pro"/>
            </a:endParaRPr>
          </a:p>
          <a:p>
            <a:pPr algn="l"/>
            <a:endParaRPr lang="en-GB" b="0" i="0" dirty="0">
              <a:solidFill>
                <a:srgbClr val="242424"/>
              </a:solidFill>
              <a:effectLst/>
              <a:latin typeface="source-serif-pro"/>
            </a:endParaRPr>
          </a:p>
        </p:txBody>
      </p:sp>
    </p:spTree>
    <p:extLst>
      <p:ext uri="{BB962C8B-B14F-4D97-AF65-F5344CB8AC3E}">
        <p14:creationId xmlns:p14="http://schemas.microsoft.com/office/powerpoint/2010/main" val="6371781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9592</TotalTime>
  <Words>632</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Gill Sans MT</vt:lpstr>
      <vt:lpstr>Google Sans</vt:lpstr>
      <vt:lpstr>helvetica neue</vt:lpstr>
      <vt:lpstr>inherit</vt:lpstr>
      <vt:lpstr>Roboto</vt:lpstr>
      <vt:lpstr>Söhne</vt:lpstr>
      <vt:lpstr>source-serif-pro</vt:lpstr>
      <vt:lpstr>Gallery</vt:lpstr>
      <vt:lpstr>Apache NIFI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NIFI  Architecture</dc:title>
  <dc:creator>6532</dc:creator>
  <cp:lastModifiedBy>6532</cp:lastModifiedBy>
  <cp:revision>19</cp:revision>
  <dcterms:created xsi:type="dcterms:W3CDTF">2023-07-29T06:24:29Z</dcterms:created>
  <dcterms:modified xsi:type="dcterms:W3CDTF">2023-08-11T14:38:02Z</dcterms:modified>
</cp:coreProperties>
</file>