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E908BC-D701-4790-9193-69C473985103}">
          <p14:sldIdLst>
            <p14:sldId id="256"/>
            <p14:sldId id="257"/>
            <p14:sldId id="258"/>
            <p14:sldId id="259"/>
            <p14:sldId id="265"/>
            <p14:sldId id="260"/>
            <p14:sldId id="261"/>
            <p14:sldId id="262"/>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15D5-1E01-BABF-038A-E7C28248A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4C34E40-6C02-30E4-5B2E-DC1B6152B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AFF1D4-2B7D-879D-9B04-2CC89FBD4309}"/>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5" name="Footer Placeholder 4">
            <a:extLst>
              <a:ext uri="{FF2B5EF4-FFF2-40B4-BE49-F238E27FC236}">
                <a16:creationId xmlns:a16="http://schemas.microsoft.com/office/drawing/2014/main" id="{3D9AA481-ED77-5302-701F-35BE8AFCC6A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AE4A1A-F288-F3A4-8199-34D76E1CB936}"/>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224942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B774-9F9E-42E2-1A26-36DA7C85CF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F90771-C7DF-1680-C81E-2B354EEF5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3393E1-EDDD-E2A6-4D42-0D716885E659}"/>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5" name="Footer Placeholder 4">
            <a:extLst>
              <a:ext uri="{FF2B5EF4-FFF2-40B4-BE49-F238E27FC236}">
                <a16:creationId xmlns:a16="http://schemas.microsoft.com/office/drawing/2014/main" id="{B7CFA0E9-8585-BAC2-A105-17D42E0E7FC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24D6B7-EC77-A6F2-D78C-5C93A4E9EA95}"/>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131083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517F6-5562-43B5-7D78-374025C552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84BED1-4938-A0A9-6D38-DAC8814E3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AA1589-F6DE-9E17-9219-3C7B7C735EDF}"/>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5" name="Footer Placeholder 4">
            <a:extLst>
              <a:ext uri="{FF2B5EF4-FFF2-40B4-BE49-F238E27FC236}">
                <a16:creationId xmlns:a16="http://schemas.microsoft.com/office/drawing/2014/main" id="{EA8E3636-E50F-F8DC-F284-FBA3F7A213B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5E6793-3DCC-8642-AD8B-F9B3542B7E88}"/>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75276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CAFB-28DD-F5EC-865E-49F6880AAE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06A2F6-5D1E-05FF-C465-B883E39762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44E902-50A3-6DBB-0A1A-03147610C385}"/>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5" name="Footer Placeholder 4">
            <a:extLst>
              <a:ext uri="{FF2B5EF4-FFF2-40B4-BE49-F238E27FC236}">
                <a16:creationId xmlns:a16="http://schemas.microsoft.com/office/drawing/2014/main" id="{63B1F154-0940-AB97-E4C2-C30A196F08A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9E65D8B-A102-097D-E350-FF62463C6A77}"/>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385912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635-522C-4BE2-F32A-D51562F59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057216F-46A3-68BB-5CBB-A21B6AB44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05453D-0502-3B4D-6025-E16E2483F294}"/>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5" name="Footer Placeholder 4">
            <a:extLst>
              <a:ext uri="{FF2B5EF4-FFF2-40B4-BE49-F238E27FC236}">
                <a16:creationId xmlns:a16="http://schemas.microsoft.com/office/drawing/2014/main" id="{2517E016-7936-2775-99F7-F4C428EA5A4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4ECE973-3B3F-63FA-AF1D-D3A531F34E5A}"/>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247798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75C4-13B4-9741-A177-87FE7CF303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D828C7-08C1-0A80-6AD1-1FCC314F1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9150FC-F170-853E-82B5-ED1E7EB76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70A40FA-22F6-50F7-2E7C-A98279E46F35}"/>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6" name="Footer Placeholder 5">
            <a:extLst>
              <a:ext uri="{FF2B5EF4-FFF2-40B4-BE49-F238E27FC236}">
                <a16:creationId xmlns:a16="http://schemas.microsoft.com/office/drawing/2014/main" id="{38268D90-C5F0-DCE0-57D9-556CB585FEA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68BEA4B-F02D-C580-8F3C-8DF3C9AB055F}"/>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97508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9BFD-A6CC-780E-F32E-2FF9F20A87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3D02CB-E274-CB1C-64C4-5353F6A98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BB0F6A-C244-E070-E7F8-C11C7D1A3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F85EAA-0279-2365-45A0-8B197E82E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2A53A-C6BF-8D14-3814-3E169C97E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DA774-E443-EFB5-9D1A-FCD7A6FDCB01}"/>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8" name="Footer Placeholder 7">
            <a:extLst>
              <a:ext uri="{FF2B5EF4-FFF2-40B4-BE49-F238E27FC236}">
                <a16:creationId xmlns:a16="http://schemas.microsoft.com/office/drawing/2014/main" id="{1AE3AACA-AC7B-0EC1-DCF2-AD49CE35A45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AAEF3B36-7730-A177-A99B-73741CD2E690}"/>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119514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D109-1365-6E8A-9BA8-A764C493CEA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01011D8-2454-8DCB-B5DA-007432EA7F8B}"/>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4" name="Footer Placeholder 3">
            <a:extLst>
              <a:ext uri="{FF2B5EF4-FFF2-40B4-BE49-F238E27FC236}">
                <a16:creationId xmlns:a16="http://schemas.microsoft.com/office/drawing/2014/main" id="{02FA2F7B-DC0C-B529-966D-722D1FF4707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89C4D0A-D171-4E5A-0D5F-9AFD227C9085}"/>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375460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0C919-2F0D-5F3D-F6FC-DC9B820E0EE7}"/>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3" name="Footer Placeholder 2">
            <a:extLst>
              <a:ext uri="{FF2B5EF4-FFF2-40B4-BE49-F238E27FC236}">
                <a16:creationId xmlns:a16="http://schemas.microsoft.com/office/drawing/2014/main" id="{BE231DD7-DF65-3AAA-5C2F-4AADBACDA1B1}"/>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4A71AB3-0757-EA53-ECC8-73E274B0BF70}"/>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116215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261-B5E1-623C-3403-019E859F1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678ACC-7ED3-AD7A-4983-651635917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003785-699A-FF93-0E68-D5E61616C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16B70-1699-FCB0-1C54-5FE557B100A0}"/>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6" name="Footer Placeholder 5">
            <a:extLst>
              <a:ext uri="{FF2B5EF4-FFF2-40B4-BE49-F238E27FC236}">
                <a16:creationId xmlns:a16="http://schemas.microsoft.com/office/drawing/2014/main" id="{E46807D1-9270-B2A9-23AA-6039794972D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434AE96-390B-0CF9-A0AE-8BE46E2870FD}"/>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256572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B498-8C7C-9AA1-6541-D322D859B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1CC515-4D10-682B-88CC-15653E892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573CAF1C-89C9-690A-6D5E-84204D6C9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7F769-AF83-81CD-E984-87AF56CF4476}"/>
              </a:ext>
            </a:extLst>
          </p:cNvPr>
          <p:cNvSpPr>
            <a:spLocks noGrp="1"/>
          </p:cNvSpPr>
          <p:nvPr>
            <p:ph type="dt" sz="half" idx="10"/>
          </p:nvPr>
        </p:nvSpPr>
        <p:spPr/>
        <p:txBody>
          <a:bodyPr/>
          <a:lstStyle/>
          <a:p>
            <a:fld id="{C304BC28-1F90-4478-AB25-F9A7FEE70D95}" type="datetimeFigureOut">
              <a:rPr lang="en-GB" smtClean="0"/>
              <a:t>18/07/2023</a:t>
            </a:fld>
            <a:endParaRPr lang="en-GB" dirty="0"/>
          </a:p>
        </p:txBody>
      </p:sp>
      <p:sp>
        <p:nvSpPr>
          <p:cNvPr id="6" name="Footer Placeholder 5">
            <a:extLst>
              <a:ext uri="{FF2B5EF4-FFF2-40B4-BE49-F238E27FC236}">
                <a16:creationId xmlns:a16="http://schemas.microsoft.com/office/drawing/2014/main" id="{1CCBE60B-CCFD-DF3C-85D3-EABB5FD54E7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68B6720-5A80-D6D3-689C-46E7CF29DCF3}"/>
              </a:ext>
            </a:extLst>
          </p:cNvPr>
          <p:cNvSpPr>
            <a:spLocks noGrp="1"/>
          </p:cNvSpPr>
          <p:nvPr>
            <p:ph type="sldNum" sz="quarter" idx="12"/>
          </p:nvPr>
        </p:nvSpPr>
        <p:spPr/>
        <p:txBody>
          <a:bodyPr/>
          <a:lstStyle/>
          <a:p>
            <a:fld id="{16CC7768-042D-41E2-BA74-63BE22FF4982}" type="slidenum">
              <a:rPr lang="en-GB" smtClean="0"/>
              <a:t>‹#›</a:t>
            </a:fld>
            <a:endParaRPr lang="en-GB" dirty="0"/>
          </a:p>
        </p:txBody>
      </p:sp>
    </p:spTree>
    <p:extLst>
      <p:ext uri="{BB962C8B-B14F-4D97-AF65-F5344CB8AC3E}">
        <p14:creationId xmlns:p14="http://schemas.microsoft.com/office/powerpoint/2010/main" val="80232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BB98B-9EDE-B97F-EFEC-87E372E09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BE778C-6FD2-614F-5E65-982142EC7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67904C-C828-1A12-43F1-5685C8BD6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4BC28-1F90-4478-AB25-F9A7FEE70D95}" type="datetimeFigureOut">
              <a:rPr lang="en-GB" smtClean="0"/>
              <a:t>18/07/2023</a:t>
            </a:fld>
            <a:endParaRPr lang="en-GB" dirty="0"/>
          </a:p>
        </p:txBody>
      </p:sp>
      <p:sp>
        <p:nvSpPr>
          <p:cNvPr id="5" name="Footer Placeholder 4">
            <a:extLst>
              <a:ext uri="{FF2B5EF4-FFF2-40B4-BE49-F238E27FC236}">
                <a16:creationId xmlns:a16="http://schemas.microsoft.com/office/drawing/2014/main" id="{6EBAF26A-9AD1-BEBC-0D2C-95DE5613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AF4D714-876A-692E-BF08-856323B0C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C7768-042D-41E2-BA74-63BE22FF4982}" type="slidenum">
              <a:rPr lang="en-GB" smtClean="0"/>
              <a:t>‹#›</a:t>
            </a:fld>
            <a:endParaRPr lang="en-GB" dirty="0"/>
          </a:p>
        </p:txBody>
      </p:sp>
    </p:spTree>
    <p:extLst>
      <p:ext uri="{BB962C8B-B14F-4D97-AF65-F5344CB8AC3E}">
        <p14:creationId xmlns:p14="http://schemas.microsoft.com/office/powerpoint/2010/main" val="2551574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7C7B27-CD63-7BE5-6283-39FBF832759F}"/>
              </a:ext>
            </a:extLst>
          </p:cNvPr>
          <p:cNvSpPr>
            <a:spLocks noGrp="1"/>
          </p:cNvSpPr>
          <p:nvPr>
            <p:ph type="ctrTitle"/>
          </p:nvPr>
        </p:nvSpPr>
        <p:spPr>
          <a:xfrm>
            <a:off x="6254150" y="1276708"/>
            <a:ext cx="5275495" cy="3890515"/>
          </a:xfrm>
        </p:spPr>
        <p:txBody>
          <a:bodyPr>
            <a:normAutofit fontScale="90000"/>
          </a:bodyPr>
          <a:lstStyle/>
          <a:p>
            <a:br>
              <a:rPr lang="en-GB" dirty="0"/>
            </a:br>
            <a:br>
              <a:rPr lang="en-GB" dirty="0"/>
            </a:br>
            <a:br>
              <a:rPr lang="en-GB" dirty="0"/>
            </a:br>
            <a:br>
              <a:rPr lang="en-GB" dirty="0"/>
            </a:br>
            <a:br>
              <a:rPr lang="en-GB" dirty="0"/>
            </a:br>
            <a:r>
              <a:rPr lang="en-GB" dirty="0"/>
              <a:t>  </a:t>
            </a:r>
            <a:br>
              <a:rPr lang="en-GB" dirty="0"/>
            </a:br>
            <a:br>
              <a:rPr lang="en-GB" dirty="0"/>
            </a:br>
            <a:br>
              <a:rPr lang="en-GB" dirty="0"/>
            </a:br>
            <a:br>
              <a:rPr lang="en-GB" dirty="0"/>
            </a:br>
            <a:r>
              <a:rPr lang="en-GB" dirty="0"/>
              <a:t>                    </a:t>
            </a:r>
            <a:br>
              <a:rPr lang="en-GB" dirty="0"/>
            </a:br>
            <a:r>
              <a:rPr lang="en-GB" dirty="0"/>
              <a:t>          </a:t>
            </a:r>
            <a:br>
              <a:rPr lang="en-GB" dirty="0"/>
            </a:br>
            <a:br>
              <a:rPr lang="en-GB" dirty="0"/>
            </a:br>
            <a:r>
              <a:rPr lang="en-GB" dirty="0"/>
              <a:t>APACHE SPARK</a:t>
            </a:r>
            <a:br>
              <a:rPr lang="en-GB" dirty="0"/>
            </a:br>
            <a:r>
              <a:rPr lang="en-GB" dirty="0"/>
              <a:t>ARCHITECTURE</a:t>
            </a:r>
            <a:br>
              <a:rPr lang="en-GB" dirty="0"/>
            </a:br>
            <a:br>
              <a:rPr lang="en-GB" dirty="0"/>
            </a:br>
            <a:endParaRPr lang="en-GB" dirty="0"/>
          </a:p>
        </p:txBody>
      </p:sp>
      <p:sp>
        <p:nvSpPr>
          <p:cNvPr id="1035" name="Freeform: Shape 1034">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7" name="Freeform: Shape 1036">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1039" name="Freeform: Shape 103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Freeform: Shape 1040">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1043" name="Freeform: Shape 104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pic>
        <p:nvPicPr>
          <p:cNvPr id="1028" name="Picture 4" descr="A logo for a computer company&#10;&#10;Description automatically generated">
            <a:extLst>
              <a:ext uri="{FF2B5EF4-FFF2-40B4-BE49-F238E27FC236}">
                <a16:creationId xmlns:a16="http://schemas.microsoft.com/office/drawing/2014/main" id="{DC9AB5AC-3F5E-E5A1-36A1-978FF23CD9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291121" y="386975"/>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5" name="Freeform: Shape 104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415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906F3-9A1F-3EA2-CCD1-5A7F48EA6004}"/>
              </a:ext>
            </a:extLst>
          </p:cNvPr>
          <p:cNvSpPr>
            <a:spLocks noGrp="1"/>
          </p:cNvSpPr>
          <p:nvPr>
            <p:ph idx="1"/>
          </p:nvPr>
        </p:nvSpPr>
        <p:spPr>
          <a:xfrm>
            <a:off x="838200" y="771277"/>
            <a:ext cx="10515600" cy="5405686"/>
          </a:xfrm>
        </p:spPr>
        <p:txBody>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THANKYOU ALL</a:t>
            </a:r>
          </a:p>
        </p:txBody>
      </p:sp>
    </p:spTree>
    <p:extLst>
      <p:ext uri="{BB962C8B-B14F-4D97-AF65-F5344CB8AC3E}">
        <p14:creationId xmlns:p14="http://schemas.microsoft.com/office/powerpoint/2010/main" val="121683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FDAC-FB5F-20B7-91ED-4ABF860782FA}"/>
              </a:ext>
            </a:extLst>
          </p:cNvPr>
          <p:cNvSpPr>
            <a:spLocks noGrp="1"/>
          </p:cNvSpPr>
          <p:nvPr>
            <p:ph type="title"/>
          </p:nvPr>
        </p:nvSpPr>
        <p:spPr>
          <a:xfrm>
            <a:off x="866775" y="117475"/>
            <a:ext cx="10515600" cy="1325563"/>
          </a:xfrm>
        </p:spPr>
        <p:txBody>
          <a:bodyPr>
            <a:normAutofit/>
          </a:bodyPr>
          <a:lstStyle/>
          <a:p>
            <a:pPr marL="342900" indent="-342900">
              <a:buFont typeface="Arial" panose="020B0604020202020204" pitchFamily="34" charset="0"/>
              <a:buChar char="•"/>
            </a:pPr>
            <a:r>
              <a:rPr lang="en-GB" sz="2400" b="1" dirty="0">
                <a:latin typeface="+mn-lt"/>
              </a:rPr>
              <a:t>Apache Spark:-</a:t>
            </a:r>
            <a:r>
              <a:rPr lang="en-GB" sz="2400" b="1" dirty="0"/>
              <a:t>Initial release on May  26</a:t>
            </a:r>
            <a:r>
              <a:rPr lang="en-GB" sz="2400" b="1" baseline="30000" dirty="0"/>
              <a:t>th</a:t>
            </a:r>
            <a:r>
              <a:rPr lang="en-GB" sz="2400" b="1" dirty="0"/>
              <a:t>,2014.</a:t>
            </a:r>
            <a:br>
              <a:rPr lang="en-GB" sz="2400" b="1" dirty="0"/>
            </a:br>
            <a:r>
              <a:rPr lang="en-GB" sz="2400" b="1" dirty="0"/>
              <a:t>                            Developed by Databricks,Apache Software Foundation.</a:t>
            </a:r>
            <a:endParaRPr lang="en-GB" sz="1600" b="1" u="sng" dirty="0"/>
          </a:p>
        </p:txBody>
      </p:sp>
      <p:sp>
        <p:nvSpPr>
          <p:cNvPr id="3" name="Content Placeholder 2">
            <a:extLst>
              <a:ext uri="{FF2B5EF4-FFF2-40B4-BE49-F238E27FC236}">
                <a16:creationId xmlns:a16="http://schemas.microsoft.com/office/drawing/2014/main" id="{D4D64C5F-520F-07E6-D7A8-D082C635EB45}"/>
              </a:ext>
            </a:extLst>
          </p:cNvPr>
          <p:cNvSpPr>
            <a:spLocks noGrp="1"/>
          </p:cNvSpPr>
          <p:nvPr>
            <p:ph idx="1"/>
          </p:nvPr>
        </p:nvSpPr>
        <p:spPr>
          <a:xfrm>
            <a:off x="866774" y="1606163"/>
            <a:ext cx="10487025" cy="4570800"/>
          </a:xfrm>
        </p:spPr>
        <p:txBody>
          <a:bodyPr>
            <a:normAutofit/>
          </a:bodyPr>
          <a:lstStyle/>
          <a:p>
            <a:r>
              <a:rPr lang="en-GB" sz="1800" b="0" i="0" dirty="0">
                <a:solidFill>
                  <a:srgbClr val="4D5156"/>
                </a:solidFill>
                <a:effectLst/>
                <a:latin typeface="arial" panose="020B0604020202020204" pitchFamily="34" charset="0"/>
              </a:rPr>
              <a:t>Apache Spark is an open-source distributed computi</a:t>
            </a:r>
            <a:r>
              <a:rPr lang="en-GB" sz="1800" dirty="0">
                <a:solidFill>
                  <a:srgbClr val="4D5156"/>
                </a:solidFill>
                <a:latin typeface="arial" panose="020B0604020202020204" pitchFamily="34" charset="0"/>
              </a:rPr>
              <a:t>ng system designed for big data processing and analysis.</a:t>
            </a:r>
          </a:p>
          <a:p>
            <a:pPr marL="0" indent="0">
              <a:buNone/>
            </a:pPr>
            <a:endParaRPr lang="en-GB" sz="1800" dirty="0">
              <a:solidFill>
                <a:srgbClr val="4D5156"/>
              </a:solidFill>
              <a:latin typeface="arial" panose="020B0604020202020204" pitchFamily="34" charset="0"/>
            </a:endParaRPr>
          </a:p>
          <a:p>
            <a:r>
              <a:rPr lang="en-GB" sz="1800" dirty="0">
                <a:solidFill>
                  <a:srgbClr val="4D5156"/>
                </a:solidFill>
                <a:latin typeface="arial" panose="020B0604020202020204" pitchFamily="34" charset="0"/>
              </a:rPr>
              <a:t>In memory processing.</a:t>
            </a:r>
          </a:p>
          <a:p>
            <a:endParaRPr lang="en-GB" sz="1800" b="0" i="0" dirty="0">
              <a:solidFill>
                <a:srgbClr val="4D5156"/>
              </a:solidFill>
              <a:effectLst/>
              <a:latin typeface="arial" panose="020B0604020202020204" pitchFamily="34" charset="0"/>
            </a:endParaRPr>
          </a:p>
          <a:p>
            <a:r>
              <a:rPr lang="en-GB" sz="1800" dirty="0">
                <a:solidFill>
                  <a:srgbClr val="4D5156"/>
                </a:solidFill>
                <a:latin typeface="arial" panose="020B0604020202020204" pitchFamily="34" charset="0"/>
              </a:rPr>
              <a:t>Spark provides an interface for programming clusters.</a:t>
            </a:r>
          </a:p>
          <a:p>
            <a:endParaRPr lang="en-GB" sz="1800" b="0" i="0" dirty="0">
              <a:solidFill>
                <a:srgbClr val="4D5156"/>
              </a:solidFill>
              <a:effectLst/>
              <a:latin typeface="arial" panose="020B0604020202020204" pitchFamily="34" charset="0"/>
            </a:endParaRPr>
          </a:p>
          <a:p>
            <a:r>
              <a:rPr lang="en-GB" sz="1800" dirty="0">
                <a:solidFill>
                  <a:srgbClr val="4D5156"/>
                </a:solidFill>
                <a:latin typeface="arial" panose="020B0604020202020204" pitchFamily="34" charset="0"/>
              </a:rPr>
              <a:t>It is high on speed and easy to use.</a:t>
            </a:r>
          </a:p>
          <a:p>
            <a:endParaRPr lang="en-GB" sz="1800" b="0" i="0" dirty="0">
              <a:solidFill>
                <a:srgbClr val="4D5156"/>
              </a:solidFill>
              <a:effectLst/>
              <a:latin typeface="arial" panose="020B0604020202020204" pitchFamily="34" charset="0"/>
            </a:endParaRPr>
          </a:p>
          <a:p>
            <a:r>
              <a:rPr lang="en-GB" sz="1800" dirty="0">
                <a:solidFill>
                  <a:srgbClr val="4D5156"/>
                </a:solidFill>
                <a:latin typeface="arial" panose="020B0604020202020204" pitchFamily="34" charset="0"/>
              </a:rPr>
              <a:t>It support many programming language like python , java and Scala  etc.</a:t>
            </a:r>
            <a:endParaRPr lang="en-GB" sz="1800" b="0" i="0" dirty="0">
              <a:solidFill>
                <a:srgbClr val="4D5156"/>
              </a:solidFill>
              <a:effectLst/>
              <a:latin typeface="arial" panose="020B0604020202020204" pitchFamily="34" charset="0"/>
            </a:endParaRPr>
          </a:p>
        </p:txBody>
      </p:sp>
    </p:spTree>
    <p:extLst>
      <p:ext uri="{BB962C8B-B14F-4D97-AF65-F5344CB8AC3E}">
        <p14:creationId xmlns:p14="http://schemas.microsoft.com/office/powerpoint/2010/main" val="418273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B051-A536-B214-C9E4-1F0BE4D082E4}"/>
              </a:ext>
            </a:extLst>
          </p:cNvPr>
          <p:cNvSpPr>
            <a:spLocks noGrp="1"/>
          </p:cNvSpPr>
          <p:nvPr>
            <p:ph type="title"/>
          </p:nvPr>
        </p:nvSpPr>
        <p:spPr/>
        <p:txBody>
          <a:bodyPr/>
          <a:lstStyle/>
          <a:p>
            <a:r>
              <a:rPr lang="en-GB" dirty="0"/>
              <a:t>Spark Architecture:-</a:t>
            </a:r>
            <a:r>
              <a:rPr lang="en-GB" sz="2400" dirty="0"/>
              <a:t>It works on master and slave Architecture.</a:t>
            </a:r>
          </a:p>
        </p:txBody>
      </p:sp>
      <p:sp>
        <p:nvSpPr>
          <p:cNvPr id="3" name="Content Placeholder 2">
            <a:extLst>
              <a:ext uri="{FF2B5EF4-FFF2-40B4-BE49-F238E27FC236}">
                <a16:creationId xmlns:a16="http://schemas.microsoft.com/office/drawing/2014/main" id="{36A01DEB-9319-933B-AC89-8024371691AB}"/>
              </a:ext>
            </a:extLst>
          </p:cNvPr>
          <p:cNvSpPr>
            <a:spLocks noGrp="1"/>
          </p:cNvSpPr>
          <p:nvPr>
            <p:ph idx="1"/>
          </p:nvPr>
        </p:nvSpPr>
        <p:spPr/>
        <p:txBody>
          <a:bodyPr>
            <a:normAutofit/>
          </a:bodyPr>
          <a:lstStyle/>
          <a:p>
            <a:pPr marL="0" indent="0">
              <a:buNone/>
            </a:pPr>
            <a:endParaRPr lang="en-GB" sz="2000" dirty="0"/>
          </a:p>
          <a:p>
            <a:pPr marL="0" indent="0">
              <a:buNone/>
            </a:pPr>
            <a:endParaRPr lang="en-GB" sz="2000" dirty="0"/>
          </a:p>
          <a:p>
            <a:pPr marL="0" indent="0">
              <a:buNone/>
            </a:pPr>
            <a:endParaRPr lang="en-GB" sz="2000" dirty="0"/>
          </a:p>
        </p:txBody>
      </p:sp>
      <p:pic>
        <p:nvPicPr>
          <p:cNvPr id="5" name="Picture 4" descr="A diagram of a cluster manager&#10;&#10;Description automatically generated">
            <a:extLst>
              <a:ext uri="{FF2B5EF4-FFF2-40B4-BE49-F238E27FC236}">
                <a16:creationId xmlns:a16="http://schemas.microsoft.com/office/drawing/2014/main" id="{F0FF182F-85D1-052F-98F8-E51FCAD4D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825" y="2181225"/>
            <a:ext cx="8191499" cy="3295649"/>
          </a:xfrm>
          <a:prstGeom prst="rect">
            <a:avLst/>
          </a:prstGeom>
        </p:spPr>
      </p:pic>
    </p:spTree>
    <p:extLst>
      <p:ext uri="{BB962C8B-B14F-4D97-AF65-F5344CB8AC3E}">
        <p14:creationId xmlns:p14="http://schemas.microsoft.com/office/powerpoint/2010/main" val="305253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E894CE-2D09-3BD1-DEDD-F67D6687CF8B}"/>
              </a:ext>
            </a:extLst>
          </p:cNvPr>
          <p:cNvSpPr>
            <a:spLocks noGrp="1"/>
          </p:cNvSpPr>
          <p:nvPr>
            <p:ph idx="1"/>
          </p:nvPr>
        </p:nvSpPr>
        <p:spPr>
          <a:xfrm>
            <a:off x="838200" y="542925"/>
            <a:ext cx="11353800" cy="6096414"/>
          </a:xfrm>
        </p:spPr>
        <p:txBody>
          <a:bodyPr>
            <a:normAutofit fontScale="92500" lnSpcReduction="20000"/>
          </a:bodyPr>
          <a:lstStyle/>
          <a:p>
            <a:r>
              <a:rPr lang="en-GB" sz="2600" b="1" dirty="0"/>
              <a:t>Driver Node</a:t>
            </a:r>
            <a:r>
              <a:rPr lang="en-GB" b="1" dirty="0"/>
              <a:t>: </a:t>
            </a:r>
            <a:r>
              <a:rPr lang="en-GB" sz="2200" dirty="0"/>
              <a:t>The driver node  is responsible for managing the overall execution of the Spark application. It defines the application's logic, coordinates tasks, and interacts with the cluster manager to acquire resources.</a:t>
            </a:r>
          </a:p>
          <a:p>
            <a:pPr marL="0" indent="0">
              <a:buNone/>
            </a:pPr>
            <a:r>
              <a:rPr lang="en-GB" sz="2200" dirty="0"/>
              <a:t>                            </a:t>
            </a:r>
          </a:p>
          <a:p>
            <a:pPr marL="0" indent="0">
              <a:buNone/>
            </a:pPr>
            <a:endParaRPr lang="en-GB" dirty="0"/>
          </a:p>
          <a:p>
            <a:endParaRPr lang="en-GB" dirty="0"/>
          </a:p>
          <a:p>
            <a:endParaRPr lang="en-GB" dirty="0"/>
          </a:p>
          <a:p>
            <a:pPr marL="0" indent="0">
              <a:buNone/>
            </a:pPr>
            <a:endParaRPr lang="en-GB" dirty="0"/>
          </a:p>
          <a:p>
            <a:endParaRPr lang="en-GB" dirty="0"/>
          </a:p>
          <a:p>
            <a:r>
              <a:rPr lang="en-GB" sz="2600" b="1" dirty="0"/>
              <a:t>Cluster Node </a:t>
            </a:r>
            <a:r>
              <a:rPr lang="en-GB" sz="3000" b="1" dirty="0"/>
              <a:t>: </a:t>
            </a:r>
            <a:r>
              <a:rPr lang="en-GB" sz="2200" dirty="0"/>
              <a:t>Spark can integrate with various cluster managers, such as Apache Mesos, Hadoop YARN, or Spark's standalone cluster manager. The cluster manager allocates resources and handles task scheduling across the cluster.</a:t>
            </a:r>
            <a:endParaRPr lang="en-GB" dirty="0"/>
          </a:p>
          <a:p>
            <a:pPr marL="0" indent="0">
              <a:buNone/>
            </a:pPr>
            <a:endParaRPr lang="en-GB" dirty="0"/>
          </a:p>
          <a:p>
            <a:r>
              <a:rPr lang="en-GB" b="0" i="0" dirty="0">
                <a:solidFill>
                  <a:srgbClr val="374151"/>
                </a:solidFill>
                <a:effectLst/>
                <a:latin typeface="Söhne"/>
              </a:rPr>
              <a:t>  </a:t>
            </a:r>
            <a:r>
              <a:rPr lang="en-GB" sz="2400" b="1" i="0" dirty="0">
                <a:solidFill>
                  <a:srgbClr val="374151"/>
                </a:solidFill>
                <a:effectLst/>
              </a:rPr>
              <a:t> </a:t>
            </a:r>
            <a:r>
              <a:rPr lang="en-GB" sz="2600" b="1" i="0" dirty="0">
                <a:solidFill>
                  <a:srgbClr val="374151"/>
                </a:solidFill>
                <a:effectLst/>
              </a:rPr>
              <a:t>Executors</a:t>
            </a:r>
            <a:r>
              <a:rPr lang="en-GB" sz="2600" b="1" i="0" dirty="0">
                <a:solidFill>
                  <a:srgbClr val="374151"/>
                </a:solidFill>
                <a:effectLst/>
                <a:latin typeface="Söhne"/>
              </a:rPr>
              <a:t>: </a:t>
            </a:r>
            <a:r>
              <a:rPr lang="en-GB" sz="2200" b="0" i="0" dirty="0">
                <a:solidFill>
                  <a:srgbClr val="374151"/>
                </a:solidFill>
                <a:effectLst/>
              </a:rPr>
              <a:t>Executors are worker processes running on the cluster nodes. They execute tasks assigned by the driver program and store data in memory or on disk</a:t>
            </a:r>
          </a:p>
          <a:p>
            <a:pPr marL="0" indent="0">
              <a:buNone/>
            </a:pPr>
            <a:endParaRPr lang="en-GB" sz="2200" b="0" i="0" dirty="0">
              <a:solidFill>
                <a:srgbClr val="374151"/>
              </a:solidFill>
              <a:effectLst/>
            </a:endParaRPr>
          </a:p>
          <a:p>
            <a:pPr marL="0" indent="0">
              <a:buNone/>
            </a:pPr>
            <a:r>
              <a:rPr lang="en-GB" sz="2200" b="0" i="0" dirty="0">
                <a:solidFill>
                  <a:srgbClr val="374151"/>
                </a:solidFill>
                <a:effectLst/>
              </a:rPr>
              <a:t>                              Executors run in separate Java Virtual Machines (JVMs) and are responsible for managing                                      </a:t>
            </a:r>
            <a:r>
              <a:rPr lang="en-GB" sz="2200" dirty="0">
                <a:solidFill>
                  <a:srgbClr val="374151"/>
                </a:solidFill>
              </a:rPr>
              <a:t>        </a:t>
            </a:r>
            <a:r>
              <a:rPr lang="en-GB" sz="2200" b="0" i="0" dirty="0">
                <a:solidFill>
                  <a:srgbClr val="374151"/>
                </a:solidFill>
                <a:effectLst/>
              </a:rPr>
              <a:t>                             		the  computation and storage resources on each node.</a:t>
            </a:r>
          </a:p>
          <a:p>
            <a:endParaRPr lang="en-GB" sz="2200" dirty="0"/>
          </a:p>
          <a:p>
            <a:endParaRPr lang="en-GB" sz="1800" dirty="0">
              <a:latin typeface="Söhne"/>
            </a:endParaRPr>
          </a:p>
          <a:p>
            <a:endParaRPr lang="en-GB" sz="1800" dirty="0">
              <a:latin typeface="Söhne"/>
            </a:endParaRPr>
          </a:p>
          <a:p>
            <a:endParaRPr lang="en-GB" sz="1800" dirty="0">
              <a:latin typeface="Söhne"/>
            </a:endParaRPr>
          </a:p>
          <a:p>
            <a:endParaRPr lang="en-GB" sz="1800" dirty="0">
              <a:latin typeface="Söhne"/>
            </a:endParaRPr>
          </a:p>
          <a:p>
            <a:endParaRPr lang="en-GB" sz="1800" dirty="0">
              <a:latin typeface="Söhne"/>
            </a:endParaRPr>
          </a:p>
          <a:p>
            <a:endParaRPr lang="en-GB" sz="1800" dirty="0">
              <a:latin typeface="Söhne"/>
            </a:endParaRPr>
          </a:p>
        </p:txBody>
      </p:sp>
      <p:pic>
        <p:nvPicPr>
          <p:cNvPr id="4" name="Picture 3" descr="A diagram of a computer&#10;&#10;Description automatically generated">
            <a:extLst>
              <a:ext uri="{FF2B5EF4-FFF2-40B4-BE49-F238E27FC236}">
                <a16:creationId xmlns:a16="http://schemas.microsoft.com/office/drawing/2014/main" id="{13349718-6E5B-F2FB-C9BB-4E8DA649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0517" y="1859450"/>
            <a:ext cx="5169166" cy="1930499"/>
          </a:xfrm>
          <a:prstGeom prst="rect">
            <a:avLst/>
          </a:prstGeom>
        </p:spPr>
      </p:pic>
    </p:spTree>
    <p:extLst>
      <p:ext uri="{BB962C8B-B14F-4D97-AF65-F5344CB8AC3E}">
        <p14:creationId xmlns:p14="http://schemas.microsoft.com/office/powerpoint/2010/main" val="74784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0F3853-D87E-968C-5034-82016BF6CDC0}"/>
              </a:ext>
            </a:extLst>
          </p:cNvPr>
          <p:cNvSpPr txBox="1"/>
          <p:nvPr/>
        </p:nvSpPr>
        <p:spPr>
          <a:xfrm>
            <a:off x="739472" y="286246"/>
            <a:ext cx="9796007" cy="5170646"/>
          </a:xfrm>
          <a:prstGeom prst="rect">
            <a:avLst/>
          </a:prstGeom>
          <a:noFill/>
        </p:spPr>
        <p:txBody>
          <a:bodyPr wrap="square" rtlCol="0">
            <a:spAutoFit/>
          </a:bodyPr>
          <a:lstStyle/>
          <a:p>
            <a:r>
              <a:rPr lang="en-GB" sz="2400" b="1" dirty="0"/>
              <a:t>Executors execute program in  three modes</a:t>
            </a:r>
            <a:r>
              <a:rPr lang="en-GB" b="1" dirty="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Cluster  Mode:-</a:t>
            </a:r>
            <a:r>
              <a:rPr lang="en-GB" b="0" i="0" dirty="0">
                <a:solidFill>
                  <a:srgbClr val="374151"/>
                </a:solidFill>
                <a:effectLst/>
                <a:latin typeface="Söhne"/>
              </a:rPr>
              <a:t> In cluster execution mode, Spark runs on a cluster of machines, allowing for distributed processing of data across multiple nodes. This mode is used for large-scale data processing and allows Spark to take advantage of the resources available across the cluster. </a:t>
            </a:r>
          </a:p>
          <a:p>
            <a:pPr marL="285750" indent="-285750">
              <a:buFont typeface="Arial" panose="020B0604020202020204" pitchFamily="34" charset="0"/>
              <a:buChar char="•"/>
            </a:pPr>
            <a:endParaRPr lang="en-GB" dirty="0">
              <a:solidFill>
                <a:srgbClr val="374151"/>
              </a:solidFill>
              <a:latin typeface="Söhne"/>
            </a:endParaRPr>
          </a:p>
          <a:p>
            <a:endParaRPr lang="en-GB" dirty="0">
              <a:solidFill>
                <a:srgbClr val="374151"/>
              </a:solidFill>
              <a:latin typeface="Söhne"/>
            </a:endParaRPr>
          </a:p>
          <a:p>
            <a:endParaRPr lang="en-GB" b="1"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Client Mode:-</a:t>
            </a:r>
            <a:r>
              <a:rPr lang="en-GB" b="0" i="0" dirty="0">
                <a:solidFill>
                  <a:srgbClr val="202124"/>
                </a:solidFill>
                <a:effectLst/>
                <a:latin typeface="Google Sans"/>
              </a:rPr>
              <a:t> The client mode is deployed with the Spark shell program, which offers an interactive Scala console. </a:t>
            </a:r>
            <a:r>
              <a:rPr lang="en-GB" b="0" i="0" dirty="0">
                <a:solidFill>
                  <a:srgbClr val="040C28"/>
                </a:solidFill>
                <a:effectLst/>
                <a:latin typeface="Google Sans"/>
              </a:rPr>
              <a:t>Use this mode when you want to run a query in real time and analyse online data</a:t>
            </a:r>
            <a:r>
              <a:rPr lang="en-GB" b="0" i="0" dirty="0">
                <a:solidFill>
                  <a:srgbClr val="202124"/>
                </a:solidFill>
                <a:effectLst/>
                <a:latin typeface="Google Sans"/>
              </a:rPr>
              <a:t>. </a:t>
            </a:r>
          </a:p>
          <a:p>
            <a:endParaRPr lang="en-GB" dirty="0">
              <a:solidFill>
                <a:srgbClr val="202124"/>
              </a:solidFill>
              <a:latin typeface="Google Sans"/>
            </a:endParaRPr>
          </a:p>
          <a:p>
            <a:endParaRPr lang="en-GB" b="1" dirty="0"/>
          </a:p>
          <a:p>
            <a:endParaRPr lang="en-GB" b="1"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Local Mode:-</a:t>
            </a:r>
            <a:r>
              <a:rPr lang="en-GB" b="0" i="0" dirty="0">
                <a:solidFill>
                  <a:srgbClr val="374151"/>
                </a:solidFill>
                <a:effectLst/>
                <a:latin typeface="Söhne"/>
              </a:rPr>
              <a:t> In local execution mode, Spark runs on a single machine, typically for development, testing, or small-scale data processing. It allows you to test and develop Spark applications without the need for a distributed cluster setup.</a:t>
            </a:r>
            <a:endParaRPr lang="en-GB" dirty="0"/>
          </a:p>
        </p:txBody>
      </p:sp>
    </p:spTree>
    <p:extLst>
      <p:ext uri="{BB962C8B-B14F-4D97-AF65-F5344CB8AC3E}">
        <p14:creationId xmlns:p14="http://schemas.microsoft.com/office/powerpoint/2010/main" val="228850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EB63-EAE7-B107-82D8-6B9051CBD119}"/>
              </a:ext>
            </a:extLst>
          </p:cNvPr>
          <p:cNvSpPr>
            <a:spLocks noGrp="1"/>
          </p:cNvSpPr>
          <p:nvPr>
            <p:ph type="title"/>
          </p:nvPr>
        </p:nvSpPr>
        <p:spPr>
          <a:xfrm>
            <a:off x="365760" y="958070"/>
            <a:ext cx="10454640" cy="83344"/>
          </a:xfrm>
        </p:spPr>
        <p:txBody>
          <a:bodyPr>
            <a:normAutofit fontScale="90000"/>
          </a:bodyPr>
          <a:lstStyle/>
          <a:p>
            <a:r>
              <a:rPr lang="en-GB" sz="3600" b="1" dirty="0">
                <a:latin typeface="+mn-lt"/>
              </a:rPr>
              <a:t>Abstraction of Apache  Spark</a:t>
            </a:r>
            <a:r>
              <a:rPr lang="en-GB" sz="3600" b="1" dirty="0"/>
              <a:t>: </a:t>
            </a:r>
            <a:br>
              <a:rPr lang="en-GB" sz="2700" b="1" dirty="0"/>
            </a:br>
            <a:r>
              <a:rPr lang="en-GB" sz="2700" b="1" dirty="0"/>
              <a:t>                                                         </a:t>
            </a:r>
            <a:r>
              <a:rPr lang="en-GB" sz="2000" b="1" dirty="0"/>
              <a:t>                 </a:t>
            </a:r>
            <a:br>
              <a:rPr lang="en-GB" sz="2000" b="1" dirty="0"/>
            </a:br>
            <a:endParaRPr lang="en-GB" sz="3600" b="1" dirty="0"/>
          </a:p>
        </p:txBody>
      </p:sp>
      <p:sp>
        <p:nvSpPr>
          <p:cNvPr id="3" name="Content Placeholder 2">
            <a:extLst>
              <a:ext uri="{FF2B5EF4-FFF2-40B4-BE49-F238E27FC236}">
                <a16:creationId xmlns:a16="http://schemas.microsoft.com/office/drawing/2014/main" id="{DE0DD1B8-B3DE-EAFC-DB06-4C440F5C140C}"/>
              </a:ext>
            </a:extLst>
          </p:cNvPr>
          <p:cNvSpPr>
            <a:spLocks noGrp="1"/>
          </p:cNvSpPr>
          <p:nvPr>
            <p:ph idx="1"/>
          </p:nvPr>
        </p:nvSpPr>
        <p:spPr>
          <a:xfrm>
            <a:off x="421419" y="1335819"/>
            <a:ext cx="10932381" cy="4841144"/>
          </a:xfrm>
        </p:spPr>
        <p:txBody>
          <a:bodyPr/>
          <a:lstStyle/>
          <a:p>
            <a:pPr marL="0" indent="0">
              <a:buNone/>
            </a:pPr>
            <a:r>
              <a:rPr lang="en-GB" b="1" dirty="0" err="1"/>
              <a:t>RDDs</a:t>
            </a:r>
            <a:r>
              <a:rPr lang="en-GB" dirty="0" err="1"/>
              <a:t>:</a:t>
            </a:r>
            <a:r>
              <a:rPr lang="en-GB" i="0" dirty="0" err="1">
                <a:solidFill>
                  <a:srgbClr val="000000"/>
                </a:solidFill>
                <a:effectLst/>
                <a:latin typeface="Inter"/>
              </a:rPr>
              <a:t>Resilient</a:t>
            </a:r>
            <a:r>
              <a:rPr lang="en-GB" i="0" dirty="0">
                <a:solidFill>
                  <a:srgbClr val="000000"/>
                </a:solidFill>
                <a:effectLst/>
                <a:latin typeface="Inter"/>
              </a:rPr>
              <a:t> Distributed Datasets.</a:t>
            </a:r>
            <a:endParaRPr lang="en-GB" dirty="0"/>
          </a:p>
        </p:txBody>
      </p:sp>
      <p:sp>
        <p:nvSpPr>
          <p:cNvPr id="9" name="Oval 8">
            <a:extLst>
              <a:ext uri="{FF2B5EF4-FFF2-40B4-BE49-F238E27FC236}">
                <a16:creationId xmlns:a16="http://schemas.microsoft.com/office/drawing/2014/main" id="{75111368-0206-E056-82C9-9E8531F80DD8}"/>
              </a:ext>
            </a:extLst>
          </p:cNvPr>
          <p:cNvSpPr/>
          <p:nvPr/>
        </p:nvSpPr>
        <p:spPr>
          <a:xfrm>
            <a:off x="7639050" y="2295525"/>
            <a:ext cx="2528887" cy="1133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Apache spark</a:t>
            </a:r>
          </a:p>
        </p:txBody>
      </p:sp>
      <p:cxnSp>
        <p:nvCxnSpPr>
          <p:cNvPr id="11" name="Straight Arrow Connector 10">
            <a:extLst>
              <a:ext uri="{FF2B5EF4-FFF2-40B4-BE49-F238E27FC236}">
                <a16:creationId xmlns:a16="http://schemas.microsoft.com/office/drawing/2014/main" id="{C6CFAC16-9134-D52F-1308-F16C0F73A4DC}"/>
              </a:ext>
            </a:extLst>
          </p:cNvPr>
          <p:cNvCxnSpPr>
            <a:cxnSpLocks/>
          </p:cNvCxnSpPr>
          <p:nvPr/>
        </p:nvCxnSpPr>
        <p:spPr>
          <a:xfrm flipH="1">
            <a:off x="7846218" y="3471862"/>
            <a:ext cx="1057275" cy="12390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531BF6E-4AE4-DF29-C402-EB216B46F553}"/>
              </a:ext>
            </a:extLst>
          </p:cNvPr>
          <p:cNvSpPr/>
          <p:nvPr/>
        </p:nvSpPr>
        <p:spPr>
          <a:xfrm>
            <a:off x="6334125" y="4733925"/>
            <a:ext cx="2419350" cy="9048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RDDS</a:t>
            </a:r>
          </a:p>
        </p:txBody>
      </p:sp>
      <p:cxnSp>
        <p:nvCxnSpPr>
          <p:cNvPr id="22" name="Straight Arrow Connector 21">
            <a:extLst>
              <a:ext uri="{FF2B5EF4-FFF2-40B4-BE49-F238E27FC236}">
                <a16:creationId xmlns:a16="http://schemas.microsoft.com/office/drawing/2014/main" id="{F8FD739F-CB23-701B-5167-E97F0BE75BC3}"/>
              </a:ext>
            </a:extLst>
          </p:cNvPr>
          <p:cNvCxnSpPr>
            <a:cxnSpLocks/>
            <a:stCxn id="9" idx="4"/>
          </p:cNvCxnSpPr>
          <p:nvPr/>
        </p:nvCxnSpPr>
        <p:spPr>
          <a:xfrm>
            <a:off x="8903494" y="3429000"/>
            <a:ext cx="1328737" cy="1485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9CD3066-7A7A-1267-5C1C-7058AB7B71ED}"/>
              </a:ext>
            </a:extLst>
          </p:cNvPr>
          <p:cNvSpPr/>
          <p:nvPr/>
        </p:nvSpPr>
        <p:spPr>
          <a:xfrm>
            <a:off x="9144000" y="4774407"/>
            <a:ext cx="1916906" cy="819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DAG</a:t>
            </a:r>
          </a:p>
        </p:txBody>
      </p:sp>
      <p:sp>
        <p:nvSpPr>
          <p:cNvPr id="29" name="TextBox 28">
            <a:extLst>
              <a:ext uri="{FF2B5EF4-FFF2-40B4-BE49-F238E27FC236}">
                <a16:creationId xmlns:a16="http://schemas.microsoft.com/office/drawing/2014/main" id="{8FE5403C-343C-35DB-954E-EF85FAB0838E}"/>
              </a:ext>
            </a:extLst>
          </p:cNvPr>
          <p:cNvSpPr txBox="1"/>
          <p:nvPr/>
        </p:nvSpPr>
        <p:spPr>
          <a:xfrm>
            <a:off x="492982" y="2124075"/>
            <a:ext cx="6250718" cy="4062651"/>
          </a:xfrm>
          <a:prstGeom prst="rect">
            <a:avLst/>
          </a:prstGeom>
          <a:noFill/>
        </p:spPr>
        <p:txBody>
          <a:bodyPr wrap="square" rtlCol="0">
            <a:spAutoFit/>
          </a:bodyPr>
          <a:lstStyle/>
          <a:p>
            <a:pPr marL="285750" indent="-285750">
              <a:buFont typeface="Arial" panose="020B0604020202020204" pitchFamily="34" charset="0"/>
              <a:buChar char="•"/>
            </a:pPr>
            <a:r>
              <a:rPr lang="en-GB" sz="2400" dirty="0"/>
              <a:t>RDDs are core of data abstraction in spark.</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They are fault –tolerant ,immutable distributed collection of object.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0" i="0" dirty="0">
                <a:solidFill>
                  <a:srgbClr val="374151"/>
                </a:solidFill>
                <a:effectLst/>
              </a:rPr>
              <a:t>RDDs can be created from data stored in Hadoop Distributed File System (HDFS), local file systems, or other data sources. RDDs support various transformations and actions for processing data in parallel</a:t>
            </a:r>
            <a:r>
              <a:rPr lang="en-GB" b="0" i="0" dirty="0">
                <a:solidFill>
                  <a:srgbClr val="374151"/>
                </a:solidFill>
                <a:effectLst/>
              </a:rPr>
              <a:t>.</a:t>
            </a:r>
            <a:endParaRPr lang="en-GB" dirty="0"/>
          </a:p>
          <a:p>
            <a:pPr marL="285750" indent="-285750">
              <a:buFont typeface="Arial" panose="020B0604020202020204" pitchFamily="34" charset="0"/>
              <a:buChar char="•"/>
            </a:pPr>
            <a:endParaRPr lang="en-GB" dirty="0"/>
          </a:p>
        </p:txBody>
      </p:sp>
      <p:sp>
        <p:nvSpPr>
          <p:cNvPr id="4" name="TextBox 3">
            <a:extLst>
              <a:ext uri="{FF2B5EF4-FFF2-40B4-BE49-F238E27FC236}">
                <a16:creationId xmlns:a16="http://schemas.microsoft.com/office/drawing/2014/main" id="{CBECE5C2-9C20-A509-A0D3-93169E9F0F95}"/>
              </a:ext>
            </a:extLst>
          </p:cNvPr>
          <p:cNvSpPr txBox="1"/>
          <p:nvPr/>
        </p:nvSpPr>
        <p:spPr>
          <a:xfrm>
            <a:off x="5529944" y="408441"/>
            <a:ext cx="5689821" cy="400110"/>
          </a:xfrm>
          <a:prstGeom prst="rect">
            <a:avLst/>
          </a:prstGeom>
          <a:noFill/>
        </p:spPr>
        <p:txBody>
          <a:bodyPr wrap="square" rtlCol="0">
            <a:spAutoFit/>
          </a:bodyPr>
          <a:lstStyle/>
          <a:p>
            <a:r>
              <a:rPr lang="en-GB" sz="2000" dirty="0"/>
              <a:t>Spark has two abstraction </a:t>
            </a:r>
            <a:r>
              <a:rPr lang="en-GB" sz="2000" dirty="0" err="1"/>
              <a:t>Rdds</a:t>
            </a:r>
            <a:r>
              <a:rPr lang="en-GB" sz="2000" dirty="0"/>
              <a:t> and </a:t>
            </a:r>
            <a:r>
              <a:rPr lang="en-GB" sz="2000" dirty="0" err="1"/>
              <a:t>dag</a:t>
            </a:r>
            <a:endParaRPr lang="en-GB" sz="2000" dirty="0"/>
          </a:p>
        </p:txBody>
      </p:sp>
    </p:spTree>
    <p:extLst>
      <p:ext uri="{BB962C8B-B14F-4D97-AF65-F5344CB8AC3E}">
        <p14:creationId xmlns:p14="http://schemas.microsoft.com/office/powerpoint/2010/main" val="78170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9D883-27C9-2951-00AA-944487053892}"/>
              </a:ext>
            </a:extLst>
          </p:cNvPr>
          <p:cNvSpPr txBox="1"/>
          <p:nvPr/>
        </p:nvSpPr>
        <p:spPr>
          <a:xfrm>
            <a:off x="635112" y="333457"/>
            <a:ext cx="10353674" cy="5816977"/>
          </a:xfrm>
          <a:prstGeom prst="rect">
            <a:avLst/>
          </a:prstGeom>
          <a:noFill/>
        </p:spPr>
        <p:txBody>
          <a:bodyPr wrap="square" rtlCol="0">
            <a:spAutoFit/>
          </a:bodyPr>
          <a:lstStyle/>
          <a:p>
            <a:r>
              <a:rPr lang="en-GB" dirty="0"/>
              <a:t> </a:t>
            </a:r>
            <a:r>
              <a:rPr lang="en-GB" sz="2400" b="1" dirty="0"/>
              <a:t>Rdds Operation</a:t>
            </a:r>
            <a:r>
              <a:rPr lang="en-GB" dirty="0"/>
              <a:t>:-</a:t>
            </a:r>
            <a:r>
              <a:rPr lang="en-GB" dirty="0" err="1"/>
              <a:t>Rdds</a:t>
            </a:r>
            <a:r>
              <a:rPr lang="en-GB" dirty="0"/>
              <a:t>  performs  two operations. Transformation and Action.</a:t>
            </a:r>
          </a:p>
          <a:p>
            <a:endParaRPr lang="en-GB" dirty="0"/>
          </a:p>
          <a:p>
            <a:r>
              <a:rPr lang="en-GB" dirty="0"/>
              <a:t>1 </a:t>
            </a:r>
            <a:r>
              <a:rPr lang="en-GB" sz="2400" b="1" dirty="0"/>
              <a:t>Transformations: Transformations</a:t>
            </a:r>
            <a:r>
              <a:rPr lang="en-GB" b="0" i="0" dirty="0">
                <a:solidFill>
                  <a:srgbClr val="374151"/>
                </a:solidFill>
                <a:effectLst/>
                <a:latin typeface="Söhne"/>
              </a:rPr>
              <a:t> are operations that enable you to create new RDDs from existing ones by applying various data transformations. </a:t>
            </a:r>
            <a:endParaRPr lang="en-GB" dirty="0"/>
          </a:p>
          <a:p>
            <a:endParaRPr lang="en-GB" dirty="0"/>
          </a:p>
          <a:p>
            <a:r>
              <a:rPr lang="en-GB" dirty="0"/>
              <a:t>                            Ex:       var a=sc.textfile(“hdfs://….”)    RDDS0</a:t>
            </a:r>
          </a:p>
          <a:p>
            <a:r>
              <a:rPr lang="en-GB" dirty="0"/>
              <a:t>                                        var b=a.filter()                             RDDS1</a:t>
            </a:r>
          </a:p>
          <a:p>
            <a:r>
              <a:rPr lang="en-GB" dirty="0"/>
              <a:t>                                        var c =b.distinct                          RDDS3</a:t>
            </a:r>
          </a:p>
          <a:p>
            <a:r>
              <a:rPr lang="en-GB" dirty="0"/>
              <a:t>     </a:t>
            </a:r>
          </a:p>
          <a:p>
            <a:endParaRPr lang="en-GB" dirty="0"/>
          </a:p>
          <a:p>
            <a:endParaRPr lang="en-GB" dirty="0"/>
          </a:p>
          <a:p>
            <a:endParaRPr lang="en-GB" dirty="0"/>
          </a:p>
          <a:p>
            <a:r>
              <a:rPr lang="en-GB" dirty="0"/>
              <a:t>                                                                          </a:t>
            </a:r>
          </a:p>
          <a:p>
            <a:r>
              <a:rPr lang="en-GB" b="1" dirty="0"/>
              <a:t>Transformations Type</a:t>
            </a:r>
            <a:r>
              <a:rPr lang="en-GB" dirty="0"/>
              <a:t>:-There are two type of transformations.</a:t>
            </a:r>
          </a:p>
          <a:p>
            <a:endParaRPr lang="en-GB" dirty="0"/>
          </a:p>
          <a:p>
            <a:pPr marL="342900" indent="-342900">
              <a:buFont typeface="+mj-lt"/>
              <a:buAutoNum type="arabicPeriod"/>
            </a:pPr>
            <a:r>
              <a:rPr lang="en-GB" dirty="0"/>
              <a:t>Narrow transformation</a:t>
            </a:r>
          </a:p>
          <a:p>
            <a:pPr marL="342900" indent="-342900">
              <a:buFont typeface="+mj-lt"/>
              <a:buAutoNum type="arabicPeriod"/>
            </a:pPr>
            <a:r>
              <a:rPr lang="en-GB" dirty="0"/>
              <a:t>Wide transformation</a:t>
            </a:r>
          </a:p>
          <a:p>
            <a:endParaRPr lang="en-GB" dirty="0"/>
          </a:p>
          <a:p>
            <a:pPr marL="342900" indent="-342900">
              <a:buFont typeface="+mj-lt"/>
              <a:buAutoNum type="arabicPeriod"/>
            </a:pPr>
            <a:endParaRPr lang="en-GB" dirty="0"/>
          </a:p>
          <a:p>
            <a:r>
              <a:rPr lang="en-GB" dirty="0"/>
              <a:t>                       </a:t>
            </a:r>
          </a:p>
        </p:txBody>
      </p:sp>
      <p:pic>
        <p:nvPicPr>
          <p:cNvPr id="4" name="Picture 3" descr="A diagram of a diagram&#10;&#10;Description automatically generated">
            <a:extLst>
              <a:ext uri="{FF2B5EF4-FFF2-40B4-BE49-F238E27FC236}">
                <a16:creationId xmlns:a16="http://schemas.microsoft.com/office/drawing/2014/main" id="{6C8F91D4-C544-C242-E35B-B8162B2BF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619" y="4173300"/>
            <a:ext cx="4562557" cy="1914564"/>
          </a:xfrm>
          <a:prstGeom prst="rect">
            <a:avLst/>
          </a:prstGeom>
        </p:spPr>
      </p:pic>
    </p:spTree>
    <p:extLst>
      <p:ext uri="{BB962C8B-B14F-4D97-AF65-F5344CB8AC3E}">
        <p14:creationId xmlns:p14="http://schemas.microsoft.com/office/powerpoint/2010/main" val="310171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536CC8-A33B-1E39-8661-C2FB33F692DA}"/>
              </a:ext>
            </a:extLst>
          </p:cNvPr>
          <p:cNvSpPr>
            <a:spLocks noGrp="1"/>
          </p:cNvSpPr>
          <p:nvPr>
            <p:ph idx="1"/>
          </p:nvPr>
        </p:nvSpPr>
        <p:spPr>
          <a:xfrm>
            <a:off x="838200" y="1113183"/>
            <a:ext cx="10515600" cy="4894815"/>
          </a:xfrm>
        </p:spPr>
        <p:txBody>
          <a:bodyPr>
            <a:normAutofit fontScale="92500" lnSpcReduction="20000"/>
          </a:bodyPr>
          <a:lstStyle/>
          <a:p>
            <a:pPr marL="0" indent="0">
              <a:buNone/>
            </a:pPr>
            <a:r>
              <a:rPr lang="en-GB" sz="1800" b="1" dirty="0"/>
              <a:t>Narrow Transformations</a:t>
            </a:r>
            <a:r>
              <a:rPr lang="en-GB" sz="2400" b="1" dirty="0"/>
              <a:t>:</a:t>
            </a:r>
          </a:p>
          <a:p>
            <a:r>
              <a:rPr lang="en-GB" sz="1800" dirty="0"/>
              <a:t>Narrow transformations transform data without any shuffle involve.</a:t>
            </a:r>
          </a:p>
          <a:p>
            <a:r>
              <a:rPr lang="en-GB" sz="1800" dirty="0">
                <a:solidFill>
                  <a:srgbClr val="202124"/>
                </a:solidFill>
                <a:cs typeface="Calibri" panose="020F0502020204030204" pitchFamily="34" charset="0"/>
              </a:rPr>
              <a:t>N</a:t>
            </a:r>
            <a:r>
              <a:rPr lang="en-GB" sz="1800" b="0" i="0" dirty="0">
                <a:solidFill>
                  <a:srgbClr val="202124"/>
                </a:solidFill>
                <a:effectLst/>
                <a:cs typeface="Calibri" panose="020F0502020204030204" pitchFamily="34" charset="0"/>
              </a:rPr>
              <a:t>arrow transformations are operations where each input partition is used to compute one output partition.</a:t>
            </a:r>
          </a:p>
          <a:p>
            <a:r>
              <a:rPr lang="en-GB" sz="1800" dirty="0">
                <a:solidFill>
                  <a:srgbClr val="202124"/>
                </a:solidFill>
                <a:cs typeface="Calibri" panose="020F0502020204030204" pitchFamily="34" charset="0"/>
              </a:rPr>
              <a:t>Example include:-map,filter,sample,union.</a:t>
            </a:r>
          </a:p>
          <a:p>
            <a:endParaRPr lang="en-GB" sz="1800" dirty="0">
              <a:solidFill>
                <a:srgbClr val="202124"/>
              </a:solidFill>
              <a:cs typeface="Calibri" panose="020F0502020204030204" pitchFamily="34" charset="0"/>
            </a:endParaRPr>
          </a:p>
          <a:p>
            <a:pPr marL="0" indent="0">
              <a:buNone/>
            </a:pPr>
            <a:endParaRPr lang="en-GB" sz="1800" dirty="0">
              <a:solidFill>
                <a:srgbClr val="202124"/>
              </a:solidFill>
              <a:cs typeface="Calibri" panose="020F0502020204030204" pitchFamily="34" charset="0"/>
            </a:endParaRPr>
          </a:p>
          <a:p>
            <a:pPr marL="0" indent="0">
              <a:buNone/>
            </a:pPr>
            <a:r>
              <a:rPr lang="en-GB" sz="1800" b="1" dirty="0"/>
              <a:t>Wide Transformations</a:t>
            </a:r>
            <a:r>
              <a:rPr lang="en-GB" sz="2400" b="1" dirty="0"/>
              <a:t>:</a:t>
            </a:r>
          </a:p>
          <a:p>
            <a:r>
              <a:rPr lang="en-GB" sz="1800" dirty="0">
                <a:solidFill>
                  <a:srgbClr val="202124"/>
                </a:solidFill>
              </a:rPr>
              <a:t>T</a:t>
            </a:r>
            <a:r>
              <a:rPr lang="en-GB" sz="1800" b="0" i="0" dirty="0">
                <a:solidFill>
                  <a:srgbClr val="202124"/>
                </a:solidFill>
                <a:effectLst/>
              </a:rPr>
              <a:t>ransformations are operations where each input partition is used to compute multiple output partitions.</a:t>
            </a:r>
          </a:p>
          <a:p>
            <a:r>
              <a:rPr lang="en-GB" sz="1800" b="0" i="0" dirty="0">
                <a:solidFill>
                  <a:srgbClr val="202124"/>
                </a:solidFill>
                <a:effectLst/>
              </a:rPr>
              <a:t>The partition may live in many partitions of parent RDDs.</a:t>
            </a:r>
          </a:p>
          <a:p>
            <a:r>
              <a:rPr lang="en-GB" sz="1800" dirty="0">
                <a:solidFill>
                  <a:srgbClr val="202124"/>
                </a:solidFill>
                <a:cs typeface="Calibri" panose="020F0502020204030204" pitchFamily="34" charset="0"/>
              </a:rPr>
              <a:t>Example include:-groupby key ,intersection and join</a:t>
            </a:r>
          </a:p>
          <a:p>
            <a:endParaRPr lang="en-GB" sz="1800" b="1" dirty="0">
              <a:solidFill>
                <a:srgbClr val="202124"/>
              </a:solidFill>
              <a:cs typeface="Calibri" panose="020F0502020204030204" pitchFamily="34" charset="0"/>
            </a:endParaRPr>
          </a:p>
          <a:p>
            <a:pPr marL="0" indent="0">
              <a:buNone/>
            </a:pPr>
            <a:r>
              <a:rPr lang="en-GB" sz="2400" dirty="0"/>
              <a:t>2 </a:t>
            </a:r>
            <a:r>
              <a:rPr lang="en-GB" sz="2400" b="1" dirty="0"/>
              <a:t>Actions</a:t>
            </a:r>
            <a:r>
              <a:rPr lang="en-GB" sz="1200" b="1" dirty="0"/>
              <a:t>:</a:t>
            </a:r>
            <a:r>
              <a:rPr lang="en-GB" sz="1800" dirty="0">
                <a:solidFill>
                  <a:srgbClr val="374151"/>
                </a:solidFill>
              </a:rPr>
              <a:t>O</a:t>
            </a:r>
            <a:r>
              <a:rPr lang="en-GB" sz="1800" b="0" i="0" dirty="0">
                <a:solidFill>
                  <a:srgbClr val="374151"/>
                </a:solidFill>
                <a:effectLst/>
              </a:rPr>
              <a:t>perations that trigger the execution of transformations and return results or write data to an external storage system. </a:t>
            </a:r>
          </a:p>
          <a:p>
            <a:pPr marL="0" indent="0">
              <a:buNone/>
            </a:pPr>
            <a:endParaRPr lang="en-GB" sz="1900" b="0" i="0" dirty="0">
              <a:solidFill>
                <a:srgbClr val="374151"/>
              </a:solidFill>
              <a:effectLst/>
            </a:endParaRPr>
          </a:p>
          <a:p>
            <a:pPr marL="0" indent="0">
              <a:buNone/>
            </a:pPr>
            <a:r>
              <a:rPr lang="en-GB" sz="1900" b="1" dirty="0">
                <a:solidFill>
                  <a:srgbClr val="374151"/>
                </a:solidFill>
              </a:rPr>
              <a:t>Ex :</a:t>
            </a:r>
            <a:r>
              <a:rPr lang="en-GB" sz="1900" dirty="0">
                <a:solidFill>
                  <a:srgbClr val="374151"/>
                </a:solidFill>
              </a:rPr>
              <a:t>c.collect()</a:t>
            </a:r>
            <a:endParaRPr lang="en-GB" sz="1900" dirty="0"/>
          </a:p>
          <a:p>
            <a:pPr marL="0" indent="0">
              <a:buNone/>
            </a:pPr>
            <a:endParaRPr lang="en-GB" sz="1800" b="1" dirty="0">
              <a:solidFill>
                <a:srgbClr val="202124"/>
              </a:solidFill>
              <a:cs typeface="Calibri" panose="020F0502020204030204" pitchFamily="34" charset="0"/>
            </a:endParaRPr>
          </a:p>
        </p:txBody>
      </p:sp>
    </p:spTree>
    <p:extLst>
      <p:ext uri="{BB962C8B-B14F-4D97-AF65-F5344CB8AC3E}">
        <p14:creationId xmlns:p14="http://schemas.microsoft.com/office/powerpoint/2010/main" val="277934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5779-26E9-8F39-DBD7-278E7E86062C}"/>
              </a:ext>
            </a:extLst>
          </p:cNvPr>
          <p:cNvSpPr>
            <a:spLocks noGrp="1"/>
          </p:cNvSpPr>
          <p:nvPr>
            <p:ph type="title"/>
          </p:nvPr>
        </p:nvSpPr>
        <p:spPr/>
        <p:txBody>
          <a:bodyPr/>
          <a:lstStyle/>
          <a:p>
            <a:r>
              <a:rPr lang="en-GB" dirty="0"/>
              <a:t>DAG:-Directed Acyclic Graph</a:t>
            </a:r>
          </a:p>
        </p:txBody>
      </p:sp>
      <p:sp>
        <p:nvSpPr>
          <p:cNvPr id="3" name="Content Placeholder 2">
            <a:extLst>
              <a:ext uri="{FF2B5EF4-FFF2-40B4-BE49-F238E27FC236}">
                <a16:creationId xmlns:a16="http://schemas.microsoft.com/office/drawing/2014/main" id="{C1C6B15C-A3CA-96F6-04FB-6E581F3D155B}"/>
              </a:ext>
            </a:extLst>
          </p:cNvPr>
          <p:cNvSpPr>
            <a:spLocks noGrp="1"/>
          </p:cNvSpPr>
          <p:nvPr>
            <p:ph idx="1"/>
          </p:nvPr>
        </p:nvSpPr>
        <p:spPr>
          <a:xfrm>
            <a:off x="774590" y="1690688"/>
            <a:ext cx="10515600" cy="4351338"/>
          </a:xfrm>
        </p:spPr>
        <p:txBody>
          <a:bodyPr>
            <a:normAutofit/>
          </a:bodyPr>
          <a:lstStyle/>
          <a:p>
            <a:r>
              <a:rPr lang="en-GB" sz="2400" b="0" i="0" dirty="0">
                <a:solidFill>
                  <a:srgbClr val="374151"/>
                </a:solidFill>
                <a:effectLst/>
              </a:rPr>
              <a:t>It is a fundamental concept used to represent the logical execution plan of a </a:t>
            </a:r>
            <a:r>
              <a:rPr lang="en-GB" sz="2400" dirty="0">
                <a:solidFill>
                  <a:srgbClr val="374151"/>
                </a:solidFill>
              </a:rPr>
              <a:t>s</a:t>
            </a:r>
            <a:r>
              <a:rPr lang="en-GB" sz="2400" b="0" i="0" dirty="0">
                <a:solidFill>
                  <a:srgbClr val="374151"/>
                </a:solidFill>
                <a:effectLst/>
              </a:rPr>
              <a:t>park application.</a:t>
            </a:r>
          </a:p>
          <a:p>
            <a:r>
              <a:rPr lang="en-GB" sz="2400" b="0" i="0" dirty="0">
                <a:solidFill>
                  <a:srgbClr val="374151"/>
                </a:solidFill>
                <a:effectLst/>
              </a:rPr>
              <a:t>The DAG captures the sequence of transformations and actions applied to RDDs and represents the data flow and dependencies between the operations. </a:t>
            </a:r>
            <a:endParaRPr lang="en-GB" sz="2400" dirty="0">
              <a:solidFill>
                <a:srgbClr val="374151"/>
              </a:solidFill>
            </a:endParaRPr>
          </a:p>
          <a:p>
            <a:r>
              <a:rPr lang="en-GB" sz="2400" b="0" i="0" dirty="0">
                <a:solidFill>
                  <a:srgbClr val="4D5156"/>
                </a:solidFill>
                <a:effectLst/>
              </a:rPr>
              <a:t>DAGs are </a:t>
            </a:r>
            <a:r>
              <a:rPr lang="en-GB" sz="2400" b="0" i="0" dirty="0">
                <a:solidFill>
                  <a:srgbClr val="040C28"/>
                </a:solidFill>
                <a:effectLst/>
              </a:rPr>
              <a:t>useful for representing many different types of flows, including data processing flows.</a:t>
            </a:r>
            <a:endParaRPr lang="en-GB" sz="2400" dirty="0"/>
          </a:p>
        </p:txBody>
      </p:sp>
      <p:pic>
        <p:nvPicPr>
          <p:cNvPr id="5" name="Picture 4" descr="A diagram of a task scheduler&#10;&#10;Description automatically generated">
            <a:extLst>
              <a:ext uri="{FF2B5EF4-FFF2-40B4-BE49-F238E27FC236}">
                <a16:creationId xmlns:a16="http://schemas.microsoft.com/office/drawing/2014/main" id="{526D3E76-CCBF-7F6B-5C1B-B5BFD1873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30" y="3784821"/>
            <a:ext cx="5371797" cy="2708053"/>
          </a:xfrm>
          <a:prstGeom prst="rect">
            <a:avLst/>
          </a:prstGeom>
        </p:spPr>
      </p:pic>
    </p:spTree>
    <p:extLst>
      <p:ext uri="{BB962C8B-B14F-4D97-AF65-F5344CB8AC3E}">
        <p14:creationId xmlns:p14="http://schemas.microsoft.com/office/powerpoint/2010/main" val="184688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TotalTime>
  <Words>708</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Calibri</vt:lpstr>
      <vt:lpstr>Calibri Light</vt:lpstr>
      <vt:lpstr>Google Sans</vt:lpstr>
      <vt:lpstr>Inter</vt:lpstr>
      <vt:lpstr>Söhne</vt:lpstr>
      <vt:lpstr>Office Theme</vt:lpstr>
      <vt:lpstr>                                            APACHE SPARK ARCHITECTURE  </vt:lpstr>
      <vt:lpstr>Apache Spark:-Initial release on May  26th,2014.                             Developed by Databricks,Apache Software Foundation.</vt:lpstr>
      <vt:lpstr>Spark Architecture:-It works on master and slave Architecture.</vt:lpstr>
      <vt:lpstr>PowerPoint Presentation</vt:lpstr>
      <vt:lpstr>PowerPoint Presentation</vt:lpstr>
      <vt:lpstr>Abstraction of Apache  Spark:                                                                             </vt:lpstr>
      <vt:lpstr>PowerPoint Presentation</vt:lpstr>
      <vt:lpstr>PowerPoint Presentation</vt:lpstr>
      <vt:lpstr>DAG:-Directed Acyclic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APACHE SPARK ARCHITECTURE  </dc:title>
  <dc:creator>6532</dc:creator>
  <cp:lastModifiedBy>6532</cp:lastModifiedBy>
  <cp:revision>19</cp:revision>
  <dcterms:created xsi:type="dcterms:W3CDTF">2023-07-13T13:37:26Z</dcterms:created>
  <dcterms:modified xsi:type="dcterms:W3CDTF">2023-07-18T14:26:57Z</dcterms:modified>
</cp:coreProperties>
</file>