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Evolventa" panose="020B0502020202020204" pitchFamily="34" charset="0"/>
      <p:regular r:id="rId15"/>
    </p:embeddedFont>
    <p:embeddedFont>
      <p:font typeface="Evolventa Bold" panose="020B0702020202020204"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20588" y="770502"/>
            <a:ext cx="12186920" cy="4051428"/>
          </a:xfrm>
          <a:prstGeom prst="rect">
            <a:avLst/>
          </a:prstGeom>
        </p:spPr>
        <p:txBody>
          <a:bodyPr lIns="0" tIns="0" rIns="0" bIns="0" rtlCol="0" anchor="t">
            <a:spAutoFit/>
          </a:bodyPr>
          <a:lstStyle/>
          <a:p>
            <a:pPr algn="l">
              <a:lnSpc>
                <a:spcPts val="11663"/>
              </a:lnSpc>
            </a:pPr>
            <a:r>
              <a:rPr lang="en-US" sz="9719" spc="-46">
                <a:solidFill>
                  <a:srgbClr val="FF0000"/>
                </a:solidFill>
                <a:latin typeface="Evolventa"/>
                <a:ea typeface="Evolventa"/>
                <a:cs typeface="Evolventa"/>
                <a:sym typeface="Evolventa"/>
              </a:rPr>
              <a:t>Employee data analysis using excel</a:t>
            </a:r>
          </a:p>
        </p:txBody>
      </p:sp>
      <p:sp>
        <p:nvSpPr>
          <p:cNvPr id="10" name="TextBox 10"/>
          <p:cNvSpPr txBox="1"/>
          <p:nvPr/>
        </p:nvSpPr>
        <p:spPr>
          <a:xfrm>
            <a:off x="454391" y="5772150"/>
            <a:ext cx="13319313" cy="3371850"/>
          </a:xfrm>
          <a:prstGeom prst="rect">
            <a:avLst/>
          </a:prstGeom>
        </p:spPr>
        <p:txBody>
          <a:bodyPr lIns="0" tIns="0" rIns="0" bIns="0" rtlCol="0" anchor="t">
            <a:spAutoFit/>
          </a:bodyPr>
          <a:lstStyle/>
          <a:p>
            <a:pPr algn="just">
              <a:lnSpc>
                <a:spcPts val="4320"/>
              </a:lnSpc>
            </a:pPr>
            <a:r>
              <a:rPr lang="en-US" sz="3600" b="1" spc="-17">
                <a:solidFill>
                  <a:srgbClr val="FFFFFF"/>
                </a:solidFill>
                <a:latin typeface="Evolventa Bold"/>
                <a:ea typeface="Evolventa Bold"/>
                <a:cs typeface="Evolventa Bold"/>
                <a:sym typeface="Evolventa Bold"/>
              </a:rPr>
              <a:t>NT NAME</a:t>
            </a:r>
            <a:r>
              <a:rPr lang="en-US" sz="3600" spc="-17">
                <a:solidFill>
                  <a:srgbClr val="8AD0D6"/>
                </a:solidFill>
                <a:latin typeface="Evolventa"/>
                <a:ea typeface="Evolventa"/>
                <a:cs typeface="Evolventa"/>
                <a:sym typeface="Evolventa"/>
              </a:rPr>
              <a:t>: R. K Soniyaa sumith</a:t>
            </a:r>
          </a:p>
          <a:p>
            <a:pPr algn="just">
              <a:lnSpc>
                <a:spcPts val="4320"/>
              </a:lnSpc>
            </a:pPr>
            <a:r>
              <a:rPr lang="en-US" sz="3600" b="1" spc="-17">
                <a:solidFill>
                  <a:srgbClr val="FFFFFF"/>
                </a:solidFill>
                <a:latin typeface="Evolventa Bold"/>
                <a:ea typeface="Evolventa Bold"/>
                <a:cs typeface="Evolventa Bold"/>
                <a:sym typeface="Evolventa Bold"/>
              </a:rPr>
              <a:t>REGISTER NO</a:t>
            </a:r>
            <a:r>
              <a:rPr lang="en-US" sz="3600" spc="-17">
                <a:solidFill>
                  <a:srgbClr val="8AD0D6"/>
                </a:solidFill>
                <a:latin typeface="Evolventa"/>
                <a:ea typeface="Evolventa"/>
                <a:cs typeface="Evolventa"/>
                <a:sym typeface="Evolventa"/>
              </a:rPr>
              <a:t>:312209012</a:t>
            </a:r>
          </a:p>
          <a:p>
            <a:pPr algn="just">
              <a:lnSpc>
                <a:spcPts val="4320"/>
              </a:lnSpc>
            </a:pPr>
            <a:r>
              <a:rPr lang="en-US" sz="3600" b="1" spc="-17">
                <a:solidFill>
                  <a:srgbClr val="FFFFFF"/>
                </a:solidFill>
                <a:latin typeface="Evolventa Bold"/>
                <a:ea typeface="Evolventa Bold"/>
                <a:cs typeface="Evolventa Bold"/>
                <a:sym typeface="Evolventa Bold"/>
              </a:rPr>
              <a:t>NAANMUDHALVAN ID </a:t>
            </a:r>
          </a:p>
          <a:p>
            <a:pPr algn="just">
              <a:lnSpc>
                <a:spcPts val="4320"/>
              </a:lnSpc>
            </a:pPr>
            <a:r>
              <a:rPr lang="en-US" sz="3600" spc="-17">
                <a:solidFill>
                  <a:srgbClr val="8AD0D6"/>
                </a:solidFill>
                <a:latin typeface="Evolventa"/>
                <a:ea typeface="Evolventa"/>
                <a:cs typeface="Evolventa"/>
                <a:sym typeface="Evolventa"/>
              </a:rPr>
              <a:t>DC2F60AAC9AB8249EA94730F7A21A799</a:t>
            </a:r>
          </a:p>
          <a:p>
            <a:pPr algn="just">
              <a:lnSpc>
                <a:spcPts val="4320"/>
              </a:lnSpc>
            </a:pPr>
            <a:r>
              <a:rPr lang="en-US" sz="3600" b="1" spc="-17">
                <a:solidFill>
                  <a:srgbClr val="FFFFFF"/>
                </a:solidFill>
                <a:latin typeface="Evolventa Bold"/>
                <a:ea typeface="Evolventa Bold"/>
                <a:cs typeface="Evolventa Bold"/>
                <a:sym typeface="Evolventa Bold"/>
              </a:rPr>
              <a:t>DEPARTMENT</a:t>
            </a:r>
            <a:r>
              <a:rPr lang="en-US" sz="3600" spc="-17">
                <a:solidFill>
                  <a:srgbClr val="8AD0D6"/>
                </a:solidFill>
                <a:latin typeface="Evolventa"/>
                <a:ea typeface="Evolventa"/>
                <a:cs typeface="Evolventa"/>
                <a:sym typeface="Evolventa"/>
              </a:rPr>
              <a:t>: B.Com General</a:t>
            </a:r>
          </a:p>
          <a:p>
            <a:pPr algn="just">
              <a:lnSpc>
                <a:spcPts val="4320"/>
              </a:lnSpc>
            </a:pPr>
            <a:r>
              <a:rPr lang="en-US" sz="3600" b="1" spc="-17">
                <a:solidFill>
                  <a:srgbClr val="FFFFFF"/>
                </a:solidFill>
                <a:latin typeface="Evolventa Bold"/>
                <a:ea typeface="Evolventa Bold"/>
                <a:cs typeface="Evolventa Bold"/>
                <a:sym typeface="Evolventa Bold"/>
              </a:rPr>
              <a:t>COLLEGE</a:t>
            </a:r>
            <a:r>
              <a:rPr lang="en-US" sz="3600" spc="-17">
                <a:solidFill>
                  <a:srgbClr val="8AD0D6"/>
                </a:solidFill>
                <a:latin typeface="Evolventa"/>
                <a:ea typeface="Evolventa"/>
                <a:cs typeface="Evolventa"/>
                <a:sym typeface="Evolventa"/>
              </a:rPr>
              <a:t>:  CTTE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AutoShape 9"/>
          <p:cNvSpPr/>
          <p:nvPr/>
        </p:nvSpPr>
        <p:spPr>
          <a:xfrm rot="5389016">
            <a:off x="2607873" y="6172200"/>
            <a:ext cx="5962680" cy="0"/>
          </a:xfrm>
          <a:prstGeom prst="line">
            <a:avLst/>
          </a:prstGeom>
          <a:ln w="9525" cap="rnd">
            <a:solidFill>
              <a:srgbClr val="1E5155"/>
            </a:solidFill>
            <a:prstDash val="solid"/>
            <a:headEnd type="none" w="sm" len="sm"/>
            <a:tailEnd type="none" w="sm" len="sm"/>
          </a:ln>
        </p:spPr>
      </p:sp>
      <p:sp>
        <p:nvSpPr>
          <p:cNvPr id="10" name="AutoShape 10"/>
          <p:cNvSpPr/>
          <p:nvPr/>
        </p:nvSpPr>
        <p:spPr>
          <a:xfrm rot="5389029">
            <a:off x="7458639" y="6175561"/>
            <a:ext cx="5969403" cy="0"/>
          </a:xfrm>
          <a:prstGeom prst="line">
            <a:avLst/>
          </a:prstGeom>
          <a:ln w="9525" cap="rnd">
            <a:solidFill>
              <a:srgbClr val="1E5155"/>
            </a:solidFill>
            <a:prstDash val="solid"/>
            <a:headEnd type="none" w="sm" len="sm"/>
            <a:tailEnd type="none" w="sm" len="sm"/>
          </a:ln>
        </p:spPr>
      </p:sp>
      <p:sp>
        <p:nvSpPr>
          <p:cNvPr id="11" name="TextBox 11"/>
          <p:cNvSpPr txBox="1"/>
          <p:nvPr/>
        </p:nvSpPr>
        <p:spPr>
          <a:xfrm>
            <a:off x="386406" y="892513"/>
            <a:ext cx="16246154" cy="1827007"/>
          </a:xfrm>
          <a:prstGeom prst="rect">
            <a:avLst/>
          </a:prstGeom>
        </p:spPr>
        <p:txBody>
          <a:bodyPr lIns="0" tIns="0" rIns="0" bIns="0" rtlCol="0" anchor="t">
            <a:spAutoFit/>
          </a:bodyPr>
          <a:lstStyle/>
          <a:p>
            <a:pPr algn="l">
              <a:lnSpc>
                <a:spcPts val="7200"/>
              </a:lnSpc>
            </a:pPr>
            <a:r>
              <a:rPr lang="en-US" sz="6000" spc="-28">
                <a:solidFill>
                  <a:srgbClr val="EBEBEB"/>
                </a:solidFill>
                <a:latin typeface="Evolventa"/>
                <a:ea typeface="Evolventa"/>
                <a:cs typeface="Evolventa"/>
                <a:sym typeface="Evolventa"/>
              </a:rPr>
              <a:t>Modelling</a:t>
            </a:r>
          </a:p>
          <a:p>
            <a:pPr algn="l">
              <a:lnSpc>
                <a:spcPts val="7200"/>
              </a:lnSpc>
            </a:pPr>
            <a:endParaRPr lang="en-US" sz="6000" spc="-28">
              <a:solidFill>
                <a:srgbClr val="EBEBEB"/>
              </a:solidFill>
              <a:latin typeface="Evolventa"/>
              <a:ea typeface="Evolventa"/>
              <a:cs typeface="Evolventa"/>
              <a:sym typeface="Evolventa"/>
            </a:endParaRPr>
          </a:p>
        </p:txBody>
      </p:sp>
      <p:sp>
        <p:nvSpPr>
          <p:cNvPr id="12" name="TextBox 12"/>
          <p:cNvSpPr txBox="1"/>
          <p:nvPr/>
        </p:nvSpPr>
        <p:spPr>
          <a:xfrm>
            <a:off x="621474" y="3026512"/>
            <a:ext cx="5280981" cy="887253"/>
          </a:xfrm>
          <a:prstGeom prst="rect">
            <a:avLst/>
          </a:prstGeom>
        </p:spPr>
        <p:txBody>
          <a:bodyPr lIns="0" tIns="0" rIns="0" bIns="0" rtlCol="0" anchor="t">
            <a:spAutoFit/>
          </a:bodyPr>
          <a:lstStyle/>
          <a:p>
            <a:pPr algn="l">
              <a:lnSpc>
                <a:spcPts val="4320"/>
              </a:lnSpc>
            </a:pPr>
            <a:r>
              <a:rPr lang="en-US" sz="3600" spc="-17">
                <a:solidFill>
                  <a:srgbClr val="767676"/>
                </a:solidFill>
                <a:latin typeface="Evolventa"/>
                <a:ea typeface="Evolventa"/>
                <a:cs typeface="Evolventa"/>
                <a:sym typeface="Evolventa"/>
              </a:rPr>
              <a:t>DATA COLLECTION</a:t>
            </a:r>
          </a:p>
        </p:txBody>
      </p:sp>
      <p:sp>
        <p:nvSpPr>
          <p:cNvPr id="13" name="TextBox 13"/>
          <p:cNvSpPr txBox="1"/>
          <p:nvPr/>
        </p:nvSpPr>
        <p:spPr>
          <a:xfrm>
            <a:off x="621474" y="4610058"/>
            <a:ext cx="4765554" cy="3838722"/>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This data is collected from naan mudhalvan edunet dashboard</a:t>
            </a:r>
          </a:p>
        </p:txBody>
      </p:sp>
      <p:sp>
        <p:nvSpPr>
          <p:cNvPr id="14" name="TextBox 14"/>
          <p:cNvSpPr txBox="1"/>
          <p:nvPr/>
        </p:nvSpPr>
        <p:spPr>
          <a:xfrm>
            <a:off x="5813814" y="3026512"/>
            <a:ext cx="5411871" cy="887253"/>
          </a:xfrm>
          <a:prstGeom prst="rect">
            <a:avLst/>
          </a:prstGeom>
        </p:spPr>
        <p:txBody>
          <a:bodyPr lIns="0" tIns="0" rIns="0" bIns="0" rtlCol="0" anchor="t">
            <a:spAutoFit/>
          </a:bodyPr>
          <a:lstStyle/>
          <a:p>
            <a:pPr algn="l">
              <a:lnSpc>
                <a:spcPts val="4320"/>
              </a:lnSpc>
            </a:pPr>
            <a:r>
              <a:rPr lang="en-US" sz="3600" spc="-17">
                <a:solidFill>
                  <a:srgbClr val="767676"/>
                </a:solidFill>
                <a:latin typeface="Evolventa"/>
                <a:ea typeface="Evolventa"/>
                <a:cs typeface="Evolventa"/>
                <a:sym typeface="Evolventa"/>
              </a:rPr>
              <a:t>FEATURE SELECTION</a:t>
            </a:r>
          </a:p>
        </p:txBody>
      </p:sp>
      <p:sp>
        <p:nvSpPr>
          <p:cNvPr id="15" name="TextBox 15"/>
          <p:cNvSpPr txBox="1"/>
          <p:nvPr/>
        </p:nvSpPr>
        <p:spPr>
          <a:xfrm>
            <a:off x="5824736" y="4550607"/>
            <a:ext cx="4766852" cy="4342224"/>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It has 11 features</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I took 5 features for analysis.</a:t>
            </a:r>
          </a:p>
        </p:txBody>
      </p:sp>
      <p:sp>
        <p:nvSpPr>
          <p:cNvPr id="16" name="TextBox 16"/>
          <p:cNvSpPr txBox="1"/>
          <p:nvPr/>
        </p:nvSpPr>
        <p:spPr>
          <a:xfrm>
            <a:off x="10601592" y="3026512"/>
            <a:ext cx="5927730" cy="887253"/>
          </a:xfrm>
          <a:prstGeom prst="rect">
            <a:avLst/>
          </a:prstGeom>
        </p:spPr>
        <p:txBody>
          <a:bodyPr lIns="0" tIns="0" rIns="0" bIns="0" rtlCol="0" anchor="t">
            <a:spAutoFit/>
          </a:bodyPr>
          <a:lstStyle/>
          <a:p>
            <a:pPr algn="l">
              <a:lnSpc>
                <a:spcPts val="4320"/>
              </a:lnSpc>
            </a:pPr>
            <a:r>
              <a:rPr lang="en-US" sz="3600" spc="-17">
                <a:solidFill>
                  <a:srgbClr val="767676"/>
                </a:solidFill>
                <a:latin typeface="Evolventa"/>
                <a:ea typeface="Evolventa"/>
                <a:cs typeface="Evolventa"/>
                <a:sym typeface="Evolventa"/>
              </a:rPr>
              <a:t>DATA CLEANING</a:t>
            </a:r>
          </a:p>
        </p:txBody>
      </p:sp>
      <p:sp>
        <p:nvSpPr>
          <p:cNvPr id="17" name="TextBox 17"/>
          <p:cNvSpPr txBox="1"/>
          <p:nvPr/>
        </p:nvSpPr>
        <p:spPr>
          <a:xfrm>
            <a:off x="10601592" y="4638633"/>
            <a:ext cx="4753936" cy="4313649"/>
          </a:xfrm>
          <a:prstGeom prst="rect">
            <a:avLst/>
          </a:prstGeom>
        </p:spPr>
        <p:txBody>
          <a:bodyPr lIns="0" tIns="0" rIns="0" bIns="0" rtlCol="0" anchor="t">
            <a:spAutoFit/>
          </a:bodyPr>
          <a:lstStyle/>
          <a:p>
            <a:pPr marL="551069" lvl="1" indent="-275534" algn="l">
              <a:lnSpc>
                <a:spcPts val="3653"/>
              </a:lnSpc>
              <a:buFont typeface="Arial"/>
              <a:buChar char="•"/>
            </a:pPr>
            <a:r>
              <a:rPr lang="en-US" sz="3044" spc="-14">
                <a:solidFill>
                  <a:srgbClr val="FFFFFF"/>
                </a:solidFill>
                <a:latin typeface="Evolventa"/>
                <a:ea typeface="Evolventa"/>
                <a:cs typeface="Evolventa"/>
                <a:sym typeface="Evolventa"/>
              </a:rPr>
              <a:t>Conditional formatting: It is used to apply specific formatting to cells or range of cells in certain criteria.</a:t>
            </a:r>
          </a:p>
          <a:p>
            <a:pPr marL="551069" lvl="1" indent="-275534" algn="l">
              <a:lnSpc>
                <a:spcPts val="3653"/>
              </a:lnSpc>
              <a:buFont typeface="Arial"/>
              <a:buChar char="•"/>
            </a:pPr>
            <a:r>
              <a:rPr lang="en-US" sz="3044" spc="-14">
                <a:solidFill>
                  <a:srgbClr val="FFFFFF"/>
                </a:solidFill>
                <a:latin typeface="Evolventa"/>
                <a:ea typeface="Evolventa"/>
                <a:cs typeface="Evolventa"/>
                <a:sym typeface="Evolventa"/>
              </a:rPr>
              <a:t>Sort &amp; filter: It helps to organize and analyse data more effectively.</a:t>
            </a:r>
          </a:p>
          <a:p>
            <a:pPr marL="551069" lvl="1" indent="-275534" algn="l">
              <a:lnSpc>
                <a:spcPts val="3653"/>
              </a:lnSpc>
            </a:pPr>
            <a:endParaRPr lang="en-US" sz="3044" spc="-14">
              <a:solidFill>
                <a:srgbClr val="FFFFFF"/>
              </a:solidFill>
              <a:latin typeface="Evolventa"/>
              <a:ea typeface="Evolventa"/>
              <a:cs typeface="Evolventa"/>
              <a:sym typeface="Evolven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AutoShape 9"/>
          <p:cNvSpPr/>
          <p:nvPr/>
        </p:nvSpPr>
        <p:spPr>
          <a:xfrm rot="5389016">
            <a:off x="2607873" y="6172200"/>
            <a:ext cx="5962680" cy="0"/>
          </a:xfrm>
          <a:prstGeom prst="line">
            <a:avLst/>
          </a:prstGeom>
          <a:ln w="9525" cap="rnd">
            <a:solidFill>
              <a:srgbClr val="1E5155"/>
            </a:solidFill>
            <a:prstDash val="solid"/>
            <a:headEnd type="none" w="sm" len="sm"/>
            <a:tailEnd type="none" w="sm" len="sm"/>
          </a:ln>
        </p:spPr>
      </p:sp>
      <p:sp>
        <p:nvSpPr>
          <p:cNvPr id="10" name="AutoShape 10"/>
          <p:cNvSpPr/>
          <p:nvPr/>
        </p:nvSpPr>
        <p:spPr>
          <a:xfrm rot="5389029">
            <a:off x="7458639" y="6175561"/>
            <a:ext cx="5969403" cy="0"/>
          </a:xfrm>
          <a:prstGeom prst="line">
            <a:avLst/>
          </a:prstGeom>
          <a:ln w="9525" cap="rnd">
            <a:solidFill>
              <a:srgbClr val="1E5155"/>
            </a:solidFill>
            <a:prstDash val="solid"/>
            <a:headEnd type="none" w="sm" len="sm"/>
            <a:tailEnd type="none" w="sm" len="sm"/>
          </a:ln>
        </p:spPr>
      </p:sp>
      <p:sp>
        <p:nvSpPr>
          <p:cNvPr id="11" name="TextBox 11"/>
          <p:cNvSpPr txBox="1"/>
          <p:nvPr/>
        </p:nvSpPr>
        <p:spPr>
          <a:xfrm>
            <a:off x="1462131" y="876040"/>
            <a:ext cx="4765554" cy="1295918"/>
          </a:xfrm>
          <a:prstGeom prst="rect">
            <a:avLst/>
          </a:prstGeom>
        </p:spPr>
        <p:txBody>
          <a:bodyPr lIns="0" tIns="0" rIns="0" bIns="0" rtlCol="0" anchor="t">
            <a:spAutoFit/>
          </a:bodyPr>
          <a:lstStyle/>
          <a:p>
            <a:pPr algn="l">
              <a:lnSpc>
                <a:spcPts val="5759"/>
              </a:lnSpc>
            </a:pPr>
            <a:r>
              <a:rPr lang="en-US" sz="4800" spc="-23">
                <a:solidFill>
                  <a:srgbClr val="767676"/>
                </a:solidFill>
                <a:latin typeface="Evolventa"/>
                <a:ea typeface="Evolventa"/>
                <a:cs typeface="Evolventa"/>
                <a:sym typeface="Evolventa"/>
              </a:rPr>
              <a:t>PIVOT TABLE</a:t>
            </a:r>
          </a:p>
        </p:txBody>
      </p:sp>
      <p:sp>
        <p:nvSpPr>
          <p:cNvPr id="12" name="TextBox 12"/>
          <p:cNvSpPr txBox="1"/>
          <p:nvPr/>
        </p:nvSpPr>
        <p:spPr>
          <a:xfrm>
            <a:off x="1462131" y="3063900"/>
            <a:ext cx="4765554" cy="5577180"/>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Employee id</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Name</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Gender</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Salary</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Salary level</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Start date</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Employee type</a:t>
            </a:r>
          </a:p>
        </p:txBody>
      </p:sp>
      <p:sp>
        <p:nvSpPr>
          <p:cNvPr id="13" name="TextBox 13"/>
          <p:cNvSpPr txBox="1"/>
          <p:nvPr/>
        </p:nvSpPr>
        <p:spPr>
          <a:xfrm>
            <a:off x="6094034" y="876042"/>
            <a:ext cx="5289005" cy="1295916"/>
          </a:xfrm>
          <a:prstGeom prst="rect">
            <a:avLst/>
          </a:prstGeom>
        </p:spPr>
        <p:txBody>
          <a:bodyPr lIns="0" tIns="0" rIns="0" bIns="0" rtlCol="0" anchor="t">
            <a:spAutoFit/>
          </a:bodyPr>
          <a:lstStyle/>
          <a:p>
            <a:pPr algn="l">
              <a:lnSpc>
                <a:spcPts val="5759"/>
              </a:lnSpc>
            </a:pPr>
            <a:r>
              <a:rPr lang="en-US" sz="4800" spc="-23">
                <a:solidFill>
                  <a:srgbClr val="767676"/>
                </a:solidFill>
                <a:latin typeface="Evolventa"/>
                <a:ea typeface="Evolventa"/>
                <a:cs typeface="Evolventa"/>
                <a:sym typeface="Evolventa"/>
              </a:rPr>
              <a:t>CHART</a:t>
            </a:r>
          </a:p>
        </p:txBody>
      </p:sp>
      <p:sp>
        <p:nvSpPr>
          <p:cNvPr id="14" name="TextBox 14"/>
          <p:cNvSpPr txBox="1"/>
          <p:nvPr/>
        </p:nvSpPr>
        <p:spPr>
          <a:xfrm>
            <a:off x="6758757" y="3063900"/>
            <a:ext cx="4766851" cy="5577180"/>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Employee id</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Salary</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Salary level</a:t>
            </a:r>
          </a:p>
          <a:p>
            <a:pPr marL="651510" lvl="1" indent="-325755" algn="l">
              <a:lnSpc>
                <a:spcPts val="4320"/>
              </a:lnSpc>
            </a:pPr>
            <a:endParaRPr lang="en-US" sz="3600" spc="-17">
              <a:solidFill>
                <a:srgbClr val="FFFFFF"/>
              </a:solidFill>
              <a:latin typeface="Evolventa"/>
              <a:ea typeface="Evolventa"/>
              <a:cs typeface="Evolventa"/>
              <a:sym typeface="Evolventa"/>
            </a:endParaRPr>
          </a:p>
        </p:txBody>
      </p:sp>
      <p:sp>
        <p:nvSpPr>
          <p:cNvPr id="15" name="TextBox 15"/>
          <p:cNvSpPr txBox="1"/>
          <p:nvPr/>
        </p:nvSpPr>
        <p:spPr>
          <a:xfrm>
            <a:off x="10739776" y="876040"/>
            <a:ext cx="6070119" cy="1295916"/>
          </a:xfrm>
          <a:prstGeom prst="rect">
            <a:avLst/>
          </a:prstGeom>
        </p:spPr>
        <p:txBody>
          <a:bodyPr lIns="0" tIns="0" rIns="0" bIns="0" rtlCol="0" anchor="t">
            <a:spAutoFit/>
          </a:bodyPr>
          <a:lstStyle/>
          <a:p>
            <a:pPr algn="l">
              <a:lnSpc>
                <a:spcPts val="5759"/>
              </a:lnSpc>
            </a:pPr>
            <a:r>
              <a:rPr lang="en-US" sz="4800" spc="-23">
                <a:solidFill>
                  <a:srgbClr val="767676"/>
                </a:solidFill>
                <a:latin typeface="Evolventa"/>
                <a:ea typeface="Evolventa"/>
                <a:cs typeface="Evolventa"/>
                <a:sym typeface="Evolventa"/>
              </a:rPr>
              <a:t>SALARY LEVEL</a:t>
            </a:r>
          </a:p>
        </p:txBody>
      </p:sp>
      <p:sp>
        <p:nvSpPr>
          <p:cNvPr id="16" name="TextBox 16"/>
          <p:cNvSpPr txBox="1"/>
          <p:nvPr/>
        </p:nvSpPr>
        <p:spPr>
          <a:xfrm>
            <a:off x="12055959" y="3063900"/>
            <a:ext cx="4753936" cy="5577180"/>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Very High</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High </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Medium </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Low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470118" y="499782"/>
            <a:ext cx="15347762" cy="2098066"/>
          </a:xfrm>
          <a:prstGeom prst="rect">
            <a:avLst/>
          </a:prstGeom>
        </p:spPr>
        <p:txBody>
          <a:bodyPr lIns="0" tIns="0" rIns="0" bIns="0" rtlCol="0" anchor="t">
            <a:spAutoFit/>
          </a:bodyPr>
          <a:lstStyle/>
          <a:p>
            <a:pPr algn="l">
              <a:lnSpc>
                <a:spcPts val="7559"/>
              </a:lnSpc>
            </a:pPr>
            <a:r>
              <a:rPr lang="en-US" sz="6300" spc="-30">
                <a:solidFill>
                  <a:srgbClr val="EBEBEB"/>
                </a:solidFill>
                <a:latin typeface="Evolventa"/>
                <a:ea typeface="Evolventa"/>
                <a:cs typeface="Evolventa"/>
                <a:sym typeface="Evolventa"/>
              </a:rPr>
              <a:t>Result</a:t>
            </a:r>
          </a:p>
        </p:txBody>
      </p:sp>
      <p:sp>
        <p:nvSpPr>
          <p:cNvPr id="10" name="Freeform 10"/>
          <p:cNvSpPr/>
          <p:nvPr/>
        </p:nvSpPr>
        <p:spPr>
          <a:xfrm>
            <a:off x="2227665" y="3078957"/>
            <a:ext cx="12275333" cy="6293643"/>
          </a:xfrm>
          <a:custGeom>
            <a:avLst/>
            <a:gdLst/>
            <a:ahLst/>
            <a:cxnLst/>
            <a:rect l="l" t="t" r="r" b="b"/>
            <a:pathLst>
              <a:path w="12275333" h="6293643">
                <a:moveTo>
                  <a:pt x="0" y="0"/>
                </a:moveTo>
                <a:lnTo>
                  <a:pt x="12275333" y="0"/>
                </a:lnTo>
                <a:lnTo>
                  <a:pt x="12275333" y="6293643"/>
                </a:lnTo>
                <a:lnTo>
                  <a:pt x="0" y="6293643"/>
                </a:lnTo>
                <a:lnTo>
                  <a:pt x="0" y="0"/>
                </a:lnTo>
                <a:close/>
              </a:path>
            </a:pathLst>
          </a:custGeom>
          <a:blipFill>
            <a:blip r:embed="rId8">
              <a:extLst>
                <a:ext uri="{96DAC541-7B7A-43D3-8B79-37D633B846F1}">
                  <asvg:svgBlip xmlns:asvg="http://schemas.microsoft.com/office/drawing/2016/SVG/main" r:embed="rId9"/>
                </a:ext>
              </a:extLst>
            </a:blip>
            <a:stretch>
              <a:fillRect t="-9" b="-9"/>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935306" y="1281039"/>
            <a:ext cx="14417388" cy="1036723"/>
          </a:xfrm>
          <a:prstGeom prst="rect">
            <a:avLst/>
          </a:prstGeom>
        </p:spPr>
        <p:txBody>
          <a:bodyPr lIns="0" tIns="0" rIns="0" bIns="0" rtlCol="0" anchor="t">
            <a:spAutoFit/>
          </a:bodyPr>
          <a:lstStyle/>
          <a:p>
            <a:pPr algn="l">
              <a:lnSpc>
                <a:spcPts val="6480"/>
              </a:lnSpc>
            </a:pPr>
            <a:r>
              <a:rPr lang="en-US" sz="5400" spc="-25">
                <a:solidFill>
                  <a:srgbClr val="EBEBEB"/>
                </a:solidFill>
                <a:latin typeface="Evolventa"/>
                <a:ea typeface="Evolventa"/>
                <a:cs typeface="Evolventa"/>
                <a:sym typeface="Evolventa"/>
              </a:rPr>
              <a:t>Conclusion</a:t>
            </a:r>
          </a:p>
        </p:txBody>
      </p:sp>
      <p:sp>
        <p:nvSpPr>
          <p:cNvPr id="10" name="TextBox 10"/>
          <p:cNvSpPr txBox="1"/>
          <p:nvPr/>
        </p:nvSpPr>
        <p:spPr>
          <a:xfrm>
            <a:off x="991408" y="3798009"/>
            <a:ext cx="14417388" cy="4707329"/>
          </a:xfrm>
          <a:prstGeom prst="rect">
            <a:avLst/>
          </a:prstGeom>
        </p:spPr>
        <p:txBody>
          <a:bodyPr lIns="0" tIns="0" rIns="0" bIns="0" rtlCol="0" anchor="t">
            <a:spAutoFit/>
          </a:bodyPr>
          <a:lstStyle/>
          <a:p>
            <a:pPr algn="l">
              <a:lnSpc>
                <a:spcPts val="5759"/>
              </a:lnSpc>
            </a:pPr>
            <a:r>
              <a:rPr lang="en-US" sz="4800" spc="-23">
                <a:solidFill>
                  <a:srgbClr val="8AD0D6"/>
                </a:solidFill>
                <a:latin typeface="Evolventa"/>
                <a:ea typeface="Evolventa"/>
                <a:cs typeface="Evolventa"/>
                <a:sym typeface="Evolventa"/>
              </a:rPr>
              <a:t>By this project I learnt about sorting &amp; filter, conditional formatting, removing null values, pivot table, inserting charts and also salary analysis.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386409" y="3602208"/>
            <a:ext cx="14196798" cy="1071893"/>
          </a:xfrm>
          <a:prstGeom prst="rect">
            <a:avLst/>
          </a:prstGeom>
        </p:spPr>
        <p:txBody>
          <a:bodyPr lIns="0" tIns="0" rIns="0" bIns="0" rtlCol="0" anchor="t">
            <a:spAutoFit/>
          </a:bodyPr>
          <a:lstStyle/>
          <a:p>
            <a:pPr algn="r">
              <a:lnSpc>
                <a:spcPts val="6480"/>
              </a:lnSpc>
            </a:pPr>
            <a:r>
              <a:rPr lang="en-US" sz="5400" spc="-25">
                <a:solidFill>
                  <a:srgbClr val="EBEBEB"/>
                </a:solidFill>
                <a:latin typeface="Evolventa"/>
                <a:ea typeface="Evolventa"/>
                <a:cs typeface="Evolventa"/>
                <a:sym typeface="Evolventa"/>
              </a:rPr>
              <a:t>Project Title</a:t>
            </a:r>
          </a:p>
        </p:txBody>
      </p:sp>
      <p:sp>
        <p:nvSpPr>
          <p:cNvPr id="10" name="TextBox 10"/>
          <p:cNvSpPr txBox="1"/>
          <p:nvPr/>
        </p:nvSpPr>
        <p:spPr>
          <a:xfrm>
            <a:off x="1477788" y="5272749"/>
            <a:ext cx="13105418" cy="1741755"/>
          </a:xfrm>
          <a:prstGeom prst="rect">
            <a:avLst/>
          </a:prstGeom>
        </p:spPr>
        <p:txBody>
          <a:bodyPr lIns="0" tIns="0" rIns="0" bIns="0" rtlCol="0" anchor="t">
            <a:spAutoFit/>
          </a:bodyPr>
          <a:lstStyle/>
          <a:p>
            <a:pPr algn="r">
              <a:lnSpc>
                <a:spcPts val="6659"/>
              </a:lnSpc>
            </a:pPr>
            <a:r>
              <a:rPr lang="en-US" sz="5550" spc="-26">
                <a:solidFill>
                  <a:srgbClr val="8AD0D6"/>
                </a:solidFill>
                <a:latin typeface="Evolventa"/>
                <a:ea typeface="Evolventa"/>
                <a:cs typeface="Evolventa"/>
                <a:sym typeface="Evolventa"/>
              </a:rPr>
              <a:t>Employee salary analysis using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4434838" y="1281039"/>
            <a:ext cx="4092700" cy="1001554"/>
          </a:xfrm>
          <a:prstGeom prst="rect">
            <a:avLst/>
          </a:prstGeom>
        </p:spPr>
        <p:txBody>
          <a:bodyPr lIns="0" tIns="0" rIns="0" bIns="0" rtlCol="0" anchor="t">
            <a:spAutoFit/>
          </a:bodyPr>
          <a:lstStyle/>
          <a:p>
            <a:pPr algn="l">
              <a:lnSpc>
                <a:spcPts val="6480"/>
              </a:lnSpc>
            </a:pPr>
            <a:r>
              <a:rPr lang="en-US" sz="5400" spc="-25">
                <a:solidFill>
                  <a:srgbClr val="EBEBEB"/>
                </a:solidFill>
                <a:latin typeface="Evolventa"/>
                <a:ea typeface="Evolventa"/>
                <a:cs typeface="Evolventa"/>
                <a:sym typeface="Evolventa"/>
              </a:rPr>
              <a:t>Agenda</a:t>
            </a:r>
          </a:p>
        </p:txBody>
      </p:sp>
      <p:sp>
        <p:nvSpPr>
          <p:cNvPr id="10" name="TextBox 10"/>
          <p:cNvSpPr txBox="1"/>
          <p:nvPr/>
        </p:nvSpPr>
        <p:spPr>
          <a:xfrm>
            <a:off x="7160454" y="2850467"/>
            <a:ext cx="9192238" cy="6230228"/>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Problem statement</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Project overview</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Who are the end users</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Our solution and its value proposition</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Dataset description</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The “WOW” in our solution</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Modelling</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Result</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935306" y="1228286"/>
            <a:ext cx="14417388" cy="1622875"/>
          </a:xfrm>
          <a:prstGeom prst="rect">
            <a:avLst/>
          </a:prstGeom>
        </p:spPr>
        <p:txBody>
          <a:bodyPr lIns="0" tIns="0" rIns="0" bIns="0" rtlCol="0" anchor="t">
            <a:spAutoFit/>
          </a:bodyPr>
          <a:lstStyle/>
          <a:p>
            <a:pPr algn="l">
              <a:lnSpc>
                <a:spcPts val="6480"/>
              </a:lnSpc>
            </a:pPr>
            <a:r>
              <a:rPr lang="en-US" sz="5400" spc="-25">
                <a:solidFill>
                  <a:srgbClr val="EBEBEB"/>
                </a:solidFill>
                <a:latin typeface="Evolventa"/>
                <a:ea typeface="Evolventa"/>
                <a:cs typeface="Evolventa"/>
                <a:sym typeface="Evolventa"/>
              </a:rPr>
              <a:t>Problem statement</a:t>
            </a:r>
          </a:p>
          <a:p>
            <a:pPr algn="l">
              <a:lnSpc>
                <a:spcPts val="6480"/>
              </a:lnSpc>
            </a:pPr>
            <a:endParaRPr lang="en-US" sz="5400" spc="-25">
              <a:solidFill>
                <a:srgbClr val="EBEBEB"/>
              </a:solidFill>
              <a:latin typeface="Evolventa"/>
              <a:ea typeface="Evolventa"/>
              <a:cs typeface="Evolventa"/>
              <a:sym typeface="Evolventa"/>
            </a:endParaRPr>
          </a:p>
        </p:txBody>
      </p:sp>
      <p:sp>
        <p:nvSpPr>
          <p:cNvPr id="10" name="TextBox 10"/>
          <p:cNvSpPr txBox="1"/>
          <p:nvPr/>
        </p:nvSpPr>
        <p:spPr>
          <a:xfrm>
            <a:off x="1935306" y="3644888"/>
            <a:ext cx="14417388" cy="4750008"/>
          </a:xfrm>
          <a:prstGeom prst="rect">
            <a:avLst/>
          </a:prstGeom>
        </p:spPr>
        <p:txBody>
          <a:bodyPr lIns="0" tIns="0" rIns="0" bIns="0" rtlCol="0" anchor="t">
            <a:spAutoFit/>
          </a:bodyPr>
          <a:lstStyle/>
          <a:p>
            <a:pPr algn="l">
              <a:lnSpc>
                <a:spcPts val="5040"/>
              </a:lnSpc>
            </a:pPr>
            <a:r>
              <a:rPr lang="en-US" sz="4200" spc="-20">
                <a:solidFill>
                  <a:srgbClr val="8AD0D6"/>
                </a:solidFill>
                <a:latin typeface="Evolventa"/>
                <a:ea typeface="Evolventa"/>
                <a:cs typeface="Evolventa"/>
                <a:sym typeface="Evolventa"/>
              </a:rPr>
              <a:t>Salary analysis is done to evaluate and understand various aspects of employee compensation within the organisation. Fair compensation, market competitiveness, budget management are some of the key reasons why salary analysis is conducted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935306" y="1261989"/>
            <a:ext cx="14417388" cy="1196451"/>
          </a:xfrm>
          <a:prstGeom prst="rect">
            <a:avLst/>
          </a:prstGeom>
        </p:spPr>
        <p:txBody>
          <a:bodyPr lIns="0" tIns="0" rIns="0" bIns="0" rtlCol="0" anchor="t">
            <a:spAutoFit/>
          </a:bodyPr>
          <a:lstStyle/>
          <a:p>
            <a:pPr algn="l">
              <a:lnSpc>
                <a:spcPts val="7200"/>
              </a:lnSpc>
            </a:pPr>
            <a:r>
              <a:rPr lang="en-US" sz="6000" spc="-28">
                <a:solidFill>
                  <a:srgbClr val="EBEBEB"/>
                </a:solidFill>
                <a:latin typeface="Evolventa"/>
                <a:ea typeface="Evolventa"/>
                <a:cs typeface="Evolventa"/>
                <a:sym typeface="Evolventa"/>
              </a:rPr>
              <a:t>Project overview</a:t>
            </a:r>
          </a:p>
        </p:txBody>
      </p:sp>
      <p:sp>
        <p:nvSpPr>
          <p:cNvPr id="10" name="TextBox 10"/>
          <p:cNvSpPr txBox="1"/>
          <p:nvPr/>
        </p:nvSpPr>
        <p:spPr>
          <a:xfrm>
            <a:off x="1935306" y="3937782"/>
            <a:ext cx="14417388" cy="4584236"/>
          </a:xfrm>
          <a:prstGeom prst="rect">
            <a:avLst/>
          </a:prstGeom>
        </p:spPr>
        <p:txBody>
          <a:bodyPr lIns="0" tIns="0" rIns="0" bIns="0" rtlCol="0" anchor="t">
            <a:spAutoFit/>
          </a:bodyPr>
          <a:lstStyle/>
          <a:p>
            <a:pPr algn="l">
              <a:lnSpc>
                <a:spcPts val="5759"/>
              </a:lnSpc>
            </a:pPr>
            <a:r>
              <a:rPr lang="en-US" sz="4800" spc="-23">
                <a:solidFill>
                  <a:srgbClr val="8AD0D6"/>
                </a:solidFill>
                <a:latin typeface="Evolventa"/>
                <a:ea typeface="Evolventa"/>
                <a:cs typeface="Evolventa"/>
                <a:sym typeface="Evolventa"/>
              </a:rPr>
              <a:t>Salary analysis is made using employee id, department, salary level, employee type , work location and working days.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060606" y="524772"/>
            <a:ext cx="13924205" cy="2209380"/>
          </a:xfrm>
          <a:prstGeom prst="rect">
            <a:avLst/>
          </a:prstGeom>
        </p:spPr>
        <p:txBody>
          <a:bodyPr lIns="0" tIns="0" rIns="0" bIns="0" rtlCol="0" anchor="t">
            <a:spAutoFit/>
          </a:bodyPr>
          <a:lstStyle/>
          <a:p>
            <a:pPr algn="l">
              <a:lnSpc>
                <a:spcPts val="7559"/>
              </a:lnSpc>
            </a:pPr>
            <a:r>
              <a:rPr lang="en-US" sz="6300" spc="-30">
                <a:solidFill>
                  <a:srgbClr val="EBEBEB"/>
                </a:solidFill>
                <a:latin typeface="Evolventa"/>
                <a:ea typeface="Evolventa"/>
                <a:cs typeface="Evolventa"/>
                <a:sym typeface="Evolventa"/>
              </a:rPr>
              <a:t>Who are the end users?</a:t>
            </a:r>
          </a:p>
        </p:txBody>
      </p:sp>
      <p:sp>
        <p:nvSpPr>
          <p:cNvPr id="10" name="Freeform 10"/>
          <p:cNvSpPr/>
          <p:nvPr/>
        </p:nvSpPr>
        <p:spPr>
          <a:xfrm>
            <a:off x="2086174" y="2713197"/>
            <a:ext cx="10203178" cy="6426993"/>
          </a:xfrm>
          <a:custGeom>
            <a:avLst/>
            <a:gdLst/>
            <a:ahLst/>
            <a:cxnLst/>
            <a:rect l="l" t="t" r="r" b="b"/>
            <a:pathLst>
              <a:path w="10203178" h="6426993">
                <a:moveTo>
                  <a:pt x="0" y="0"/>
                </a:moveTo>
                <a:lnTo>
                  <a:pt x="10203179" y="0"/>
                </a:lnTo>
                <a:lnTo>
                  <a:pt x="10203179" y="6426993"/>
                </a:lnTo>
                <a:lnTo>
                  <a:pt x="0" y="6426993"/>
                </a:lnTo>
                <a:lnTo>
                  <a:pt x="0" y="0"/>
                </a:lnTo>
                <a:close/>
              </a:path>
            </a:pathLst>
          </a:custGeom>
          <a:blipFill>
            <a:blip r:embed="rId8"/>
            <a:stretch>
              <a:fillRect r="-784"/>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504678" y="435513"/>
            <a:ext cx="17278643" cy="2550466"/>
          </a:xfrm>
          <a:prstGeom prst="rect">
            <a:avLst/>
          </a:prstGeom>
        </p:spPr>
        <p:txBody>
          <a:bodyPr lIns="0" tIns="0" rIns="0" bIns="0" rtlCol="0" anchor="t">
            <a:spAutoFit/>
          </a:bodyPr>
          <a:lstStyle/>
          <a:p>
            <a:pPr algn="l">
              <a:lnSpc>
                <a:spcPts val="7200"/>
              </a:lnSpc>
            </a:pPr>
            <a:r>
              <a:rPr lang="en-US" sz="6000" spc="-28">
                <a:solidFill>
                  <a:srgbClr val="EBEBEB"/>
                </a:solidFill>
                <a:latin typeface="Evolventa"/>
                <a:ea typeface="Evolventa"/>
                <a:cs typeface="Evolventa"/>
                <a:sym typeface="Evolventa"/>
              </a:rPr>
              <a:t>Our solution and its value proposition</a:t>
            </a:r>
          </a:p>
          <a:p>
            <a:pPr algn="l">
              <a:lnSpc>
                <a:spcPts val="7200"/>
              </a:lnSpc>
            </a:pPr>
            <a:endParaRPr lang="en-US" sz="6000" spc="-28">
              <a:solidFill>
                <a:srgbClr val="EBEBEB"/>
              </a:solidFill>
              <a:latin typeface="Evolventa"/>
              <a:ea typeface="Evolventa"/>
              <a:cs typeface="Evolventa"/>
              <a:sym typeface="Evolventa"/>
            </a:endParaRPr>
          </a:p>
        </p:txBody>
      </p:sp>
      <p:sp>
        <p:nvSpPr>
          <p:cNvPr id="10" name="TextBox 10"/>
          <p:cNvSpPr txBox="1"/>
          <p:nvPr/>
        </p:nvSpPr>
        <p:spPr>
          <a:xfrm>
            <a:off x="1151622" y="2963120"/>
            <a:ext cx="13515536" cy="6187912"/>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Conditional formatting: It is a excel feature that is used to apply specific formatting to cells or range of cells in certain criteria.</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Sort &amp; filter: It helps to organize and analyse data more effectively.</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Pivot table: It is used to summarize and analyse the data.</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Chart: It is used to represent the data in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935306" y="1000236"/>
            <a:ext cx="14417388" cy="1968708"/>
          </a:xfrm>
          <a:prstGeom prst="rect">
            <a:avLst/>
          </a:prstGeom>
        </p:spPr>
        <p:txBody>
          <a:bodyPr lIns="0" tIns="0" rIns="0" bIns="0" rtlCol="0" anchor="t">
            <a:spAutoFit/>
          </a:bodyPr>
          <a:lstStyle/>
          <a:p>
            <a:pPr algn="l">
              <a:lnSpc>
                <a:spcPts val="6480"/>
              </a:lnSpc>
            </a:pPr>
            <a:r>
              <a:rPr lang="en-US" sz="5400" spc="-25">
                <a:solidFill>
                  <a:srgbClr val="EBEBEB"/>
                </a:solidFill>
                <a:latin typeface="Evolventa"/>
                <a:ea typeface="Evolventa"/>
                <a:cs typeface="Evolventa"/>
                <a:sym typeface="Evolventa"/>
              </a:rPr>
              <a:t>Dataset description</a:t>
            </a:r>
          </a:p>
          <a:p>
            <a:pPr algn="l">
              <a:lnSpc>
                <a:spcPts val="6480"/>
              </a:lnSpc>
            </a:pPr>
            <a:endParaRPr lang="en-US" sz="5400" spc="-25">
              <a:solidFill>
                <a:srgbClr val="EBEBEB"/>
              </a:solidFill>
              <a:latin typeface="Evolventa"/>
              <a:ea typeface="Evolventa"/>
              <a:cs typeface="Evolventa"/>
              <a:sym typeface="Evolventa"/>
            </a:endParaRPr>
          </a:p>
        </p:txBody>
      </p:sp>
      <p:sp>
        <p:nvSpPr>
          <p:cNvPr id="10" name="TextBox 10"/>
          <p:cNvSpPr txBox="1"/>
          <p:nvPr/>
        </p:nvSpPr>
        <p:spPr>
          <a:xfrm>
            <a:off x="1669835" y="2717236"/>
            <a:ext cx="14417388" cy="2740780"/>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Employee dataset: It is obtained from the edunet dashboard.</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It has 11 features.</a:t>
            </a:r>
          </a:p>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I have taken 5 features</a:t>
            </a:r>
          </a:p>
        </p:txBody>
      </p:sp>
      <p:sp>
        <p:nvSpPr>
          <p:cNvPr id="11" name="TextBox 11"/>
          <p:cNvSpPr txBox="1"/>
          <p:nvPr/>
        </p:nvSpPr>
        <p:spPr>
          <a:xfrm>
            <a:off x="3977640" y="5488158"/>
            <a:ext cx="6957633" cy="3485346"/>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Employee id: Numerical value</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Name: Text type </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Gender: Text type</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Salary: Numerical values</a:t>
            </a:r>
          </a:p>
          <a:p>
            <a:pPr marL="651510" lvl="1" indent="-325755" algn="l">
              <a:lnSpc>
                <a:spcPts val="4320"/>
              </a:lnSpc>
              <a:buFont typeface="Arial"/>
              <a:buChar char="•"/>
            </a:pPr>
            <a:r>
              <a:rPr lang="en-US" sz="3600" spc="-17">
                <a:solidFill>
                  <a:srgbClr val="FFFFFF"/>
                </a:solidFill>
                <a:latin typeface="Evolventa"/>
                <a:ea typeface="Evolventa"/>
                <a:cs typeface="Evolventa"/>
                <a:sym typeface="Evolventa"/>
              </a:rPr>
              <a:t>Start date: Numerical value</a:t>
            </a:r>
          </a:p>
          <a:p>
            <a:pPr marL="651510" lvl="1" indent="-325755" algn="l">
              <a:lnSpc>
                <a:spcPts val="4320"/>
              </a:lnSpc>
            </a:pPr>
            <a:endParaRPr lang="en-US" sz="3600" spc="-17">
              <a:solidFill>
                <a:srgbClr val="FFFFFF"/>
              </a:solidFill>
              <a:latin typeface="Evolventa"/>
              <a:ea typeface="Evolventa"/>
              <a:cs typeface="Evolventa"/>
              <a:sym typeface="Evolvent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3533CD">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0" y="4004528"/>
            <a:ext cx="6055518" cy="6282472"/>
          </a:xfrm>
          <a:custGeom>
            <a:avLst/>
            <a:gdLst/>
            <a:ahLst/>
            <a:cxnLst/>
            <a:rect l="l" t="t" r="r" b="b"/>
            <a:pathLst>
              <a:path w="6055518" h="6282472">
                <a:moveTo>
                  <a:pt x="0" y="0"/>
                </a:moveTo>
                <a:lnTo>
                  <a:pt x="6055518" y="0"/>
                </a:lnTo>
                <a:lnTo>
                  <a:pt x="6055518" y="6282472"/>
                </a:lnTo>
                <a:lnTo>
                  <a:pt x="0" y="6282472"/>
                </a:lnTo>
                <a:lnTo>
                  <a:pt x="0" y="0"/>
                </a:lnTo>
                <a:close/>
              </a:path>
            </a:pathLst>
          </a:custGeom>
          <a:blipFill>
            <a:blip r:embed="rId2"/>
            <a:stretch>
              <a:fillRect l="-3748"/>
            </a:stretch>
          </a:blipFill>
        </p:spPr>
      </p:sp>
      <p:sp>
        <p:nvSpPr>
          <p:cNvPr id="3" name="Freeform 3"/>
          <p:cNvSpPr/>
          <p:nvPr/>
        </p:nvSpPr>
        <p:spPr>
          <a:xfrm>
            <a:off x="0" y="4338520"/>
            <a:ext cx="2283618" cy="3548179"/>
          </a:xfrm>
          <a:custGeom>
            <a:avLst/>
            <a:gdLst/>
            <a:ahLst/>
            <a:cxnLst/>
            <a:rect l="l" t="t" r="r" b="b"/>
            <a:pathLst>
              <a:path w="2283618" h="3548179">
                <a:moveTo>
                  <a:pt x="0" y="0"/>
                </a:moveTo>
                <a:lnTo>
                  <a:pt x="2283618" y="0"/>
                </a:lnTo>
                <a:lnTo>
                  <a:pt x="2283618" y="3548180"/>
                </a:lnTo>
                <a:lnTo>
                  <a:pt x="0" y="3548180"/>
                </a:lnTo>
                <a:lnTo>
                  <a:pt x="0" y="0"/>
                </a:lnTo>
                <a:close/>
              </a:path>
            </a:pathLst>
          </a:custGeom>
          <a:blipFill>
            <a:blip r:embed="rId3"/>
            <a:stretch>
              <a:fillRect l="-55376"/>
            </a:stretch>
          </a:blipFill>
        </p:spPr>
      </p:sp>
      <p:sp>
        <p:nvSpPr>
          <p:cNvPr id="4" name="Freeform 4"/>
          <p:cNvSpPr/>
          <p:nvPr/>
        </p:nvSpPr>
        <p:spPr>
          <a:xfrm>
            <a:off x="12913518" y="2514600"/>
            <a:ext cx="4229100" cy="4229100"/>
          </a:xfrm>
          <a:custGeom>
            <a:avLst/>
            <a:gdLst/>
            <a:ahLst/>
            <a:cxnLst/>
            <a:rect l="l" t="t" r="r" b="b"/>
            <a:pathLst>
              <a:path w="4229100" h="4229100">
                <a:moveTo>
                  <a:pt x="0" y="0"/>
                </a:moveTo>
                <a:lnTo>
                  <a:pt x="4229100" y="0"/>
                </a:lnTo>
                <a:lnTo>
                  <a:pt x="4229100" y="4229100"/>
                </a:lnTo>
                <a:lnTo>
                  <a:pt x="0" y="4229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9118" y="0"/>
            <a:ext cx="2405080" cy="1712111"/>
          </a:xfrm>
          <a:custGeom>
            <a:avLst/>
            <a:gdLst/>
            <a:ahLst/>
            <a:cxnLst/>
            <a:rect l="l" t="t" r="r" b="b"/>
            <a:pathLst>
              <a:path w="2405080" h="1712111">
                <a:moveTo>
                  <a:pt x="0" y="0"/>
                </a:moveTo>
                <a:lnTo>
                  <a:pt x="2405080" y="0"/>
                </a:lnTo>
                <a:lnTo>
                  <a:pt x="2405080" y="1712111"/>
                </a:lnTo>
                <a:lnTo>
                  <a:pt x="0" y="1712111"/>
                </a:lnTo>
                <a:lnTo>
                  <a:pt x="0" y="0"/>
                </a:lnTo>
                <a:close/>
              </a:path>
            </a:pathLst>
          </a:custGeom>
          <a:blipFill>
            <a:blip r:embed="rId6"/>
            <a:stretch>
              <a:fillRect t="-40475"/>
            </a:stretch>
          </a:blipFill>
        </p:spPr>
      </p:sp>
      <p:sp>
        <p:nvSpPr>
          <p:cNvPr id="6" name="Freeform 6"/>
          <p:cNvSpPr/>
          <p:nvPr/>
        </p:nvSpPr>
        <p:spPr>
          <a:xfrm>
            <a:off x="12908817" y="9144000"/>
            <a:ext cx="1490601" cy="1143000"/>
          </a:xfrm>
          <a:custGeom>
            <a:avLst/>
            <a:gdLst/>
            <a:ahLst/>
            <a:cxnLst/>
            <a:rect l="l" t="t" r="r" b="b"/>
            <a:pathLst>
              <a:path w="1490601" h="1143000">
                <a:moveTo>
                  <a:pt x="0" y="0"/>
                </a:moveTo>
                <a:lnTo>
                  <a:pt x="1490601" y="0"/>
                </a:lnTo>
                <a:lnTo>
                  <a:pt x="1490601" y="1143000"/>
                </a:lnTo>
                <a:lnTo>
                  <a:pt x="0" y="1143000"/>
                </a:lnTo>
                <a:lnTo>
                  <a:pt x="0" y="0"/>
                </a:lnTo>
                <a:close/>
              </a:path>
            </a:pathLst>
          </a:custGeom>
          <a:blipFill>
            <a:blip r:embed="rId7"/>
            <a:stretch>
              <a:fillRect b="-30412"/>
            </a:stretch>
          </a:blipFill>
        </p:spPr>
      </p:sp>
      <p:grpSp>
        <p:nvGrpSpPr>
          <p:cNvPr id="7" name="Group 7"/>
          <p:cNvGrpSpPr/>
          <p:nvPr/>
        </p:nvGrpSpPr>
        <p:grpSpPr>
          <a:xfrm>
            <a:off x="15656718" y="0"/>
            <a:ext cx="1028700" cy="1714500"/>
            <a:chOff x="0" y="0"/>
            <a:chExt cx="1371600" cy="2286000"/>
          </a:xfrm>
        </p:grpSpPr>
        <p:sp>
          <p:nvSpPr>
            <p:cNvPr id="8" name="Freeform 8"/>
            <p:cNvSpPr/>
            <p:nvPr/>
          </p:nvSpPr>
          <p:spPr>
            <a:xfrm>
              <a:off x="0" y="0"/>
              <a:ext cx="1371600" cy="2286000"/>
            </a:xfrm>
            <a:custGeom>
              <a:avLst/>
              <a:gdLst/>
              <a:ahLst/>
              <a:cxnLst/>
              <a:rect l="l" t="t" r="r" b="b"/>
              <a:pathLst>
                <a:path w="1371600" h="2286000">
                  <a:moveTo>
                    <a:pt x="0" y="0"/>
                  </a:moveTo>
                  <a:lnTo>
                    <a:pt x="1371600" y="0"/>
                  </a:lnTo>
                  <a:lnTo>
                    <a:pt x="1371600" y="2286000"/>
                  </a:lnTo>
                  <a:lnTo>
                    <a:pt x="0" y="2286000"/>
                  </a:lnTo>
                  <a:close/>
                </a:path>
              </a:pathLst>
            </a:custGeom>
            <a:solidFill>
              <a:srgbClr val="B01513"/>
            </a:solidFill>
          </p:spPr>
        </p:sp>
      </p:grpSp>
      <p:sp>
        <p:nvSpPr>
          <p:cNvPr id="9" name="TextBox 9"/>
          <p:cNvSpPr txBox="1"/>
          <p:nvPr/>
        </p:nvSpPr>
        <p:spPr>
          <a:xfrm>
            <a:off x="1935306" y="1105192"/>
            <a:ext cx="14417388" cy="1816307"/>
          </a:xfrm>
          <a:prstGeom prst="rect">
            <a:avLst/>
          </a:prstGeom>
        </p:spPr>
        <p:txBody>
          <a:bodyPr lIns="0" tIns="0" rIns="0" bIns="0" rtlCol="0" anchor="t">
            <a:spAutoFit/>
          </a:bodyPr>
          <a:lstStyle/>
          <a:p>
            <a:pPr algn="l">
              <a:lnSpc>
                <a:spcPts val="6480"/>
              </a:lnSpc>
            </a:pPr>
            <a:r>
              <a:rPr lang="en-US" sz="5400" spc="-25">
                <a:solidFill>
                  <a:srgbClr val="EBEBEB"/>
                </a:solidFill>
                <a:latin typeface="Evolventa"/>
                <a:ea typeface="Evolventa"/>
                <a:cs typeface="Evolventa"/>
                <a:sym typeface="Evolventa"/>
              </a:rPr>
              <a:t>The “WOW” in our solution</a:t>
            </a:r>
          </a:p>
          <a:p>
            <a:pPr algn="l">
              <a:lnSpc>
                <a:spcPts val="6480"/>
              </a:lnSpc>
            </a:pPr>
            <a:endParaRPr lang="en-US" sz="5400" spc="-25">
              <a:solidFill>
                <a:srgbClr val="EBEBEB"/>
              </a:solidFill>
              <a:latin typeface="Evolventa"/>
              <a:ea typeface="Evolventa"/>
              <a:cs typeface="Evolventa"/>
              <a:sym typeface="Evolventa"/>
            </a:endParaRPr>
          </a:p>
        </p:txBody>
      </p:sp>
      <p:sp>
        <p:nvSpPr>
          <p:cNvPr id="10" name="TextBox 10"/>
          <p:cNvSpPr txBox="1"/>
          <p:nvPr/>
        </p:nvSpPr>
        <p:spPr>
          <a:xfrm>
            <a:off x="917917" y="2898639"/>
            <a:ext cx="16803856" cy="5513841"/>
          </a:xfrm>
          <a:prstGeom prst="rect">
            <a:avLst/>
          </a:prstGeom>
        </p:spPr>
        <p:txBody>
          <a:bodyPr lIns="0" tIns="0" rIns="0" bIns="0" rtlCol="0" anchor="t">
            <a:spAutoFit/>
          </a:bodyPr>
          <a:lstStyle/>
          <a:p>
            <a:pPr marL="651510" lvl="1" indent="-325755" algn="l">
              <a:lnSpc>
                <a:spcPts val="4320"/>
              </a:lnSpc>
              <a:buFont typeface="Arial"/>
              <a:buChar char="•"/>
            </a:pPr>
            <a:r>
              <a:rPr lang="en-US" sz="3600" spc="-17">
                <a:solidFill>
                  <a:srgbClr val="8AD0D6"/>
                </a:solidFill>
                <a:latin typeface="Evolventa"/>
                <a:ea typeface="Evolventa"/>
                <a:cs typeface="Evolventa"/>
                <a:sym typeface="Evolventa"/>
              </a:rPr>
              <a:t>We used the formula for salary analysis:</a:t>
            </a:r>
          </a:p>
          <a:p>
            <a:pPr marL="651510" lvl="1" indent="-325755" algn="l">
              <a:lnSpc>
                <a:spcPts val="4320"/>
              </a:lnSpc>
            </a:pPr>
            <a:r>
              <a:rPr lang="en-US" sz="3600" b="1" spc="-17">
                <a:solidFill>
                  <a:srgbClr val="EA6312"/>
                </a:solidFill>
                <a:latin typeface="Evolventa Bold"/>
                <a:ea typeface="Evolventa Bold"/>
                <a:cs typeface="Evolventa Bold"/>
                <a:sym typeface="Evolventa Bold"/>
              </a:rPr>
              <a:t>= IFS(Z8&gt;=5,”VERYHIGH”,Z8&gt;=,”HIGH”,Z8&gt;=3,”MED”,TRUE,”LOW”)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Aarthi.j ppt.pptx</dc:title>
  <cp:lastModifiedBy>suja k</cp:lastModifiedBy>
  <cp:revision>2</cp:revision>
  <dcterms:created xsi:type="dcterms:W3CDTF">2006-08-16T00:00:00Z</dcterms:created>
  <dcterms:modified xsi:type="dcterms:W3CDTF">2024-09-04T07:20:22Z</dcterms:modified>
  <dc:identifier>DAGPxns57p0</dc:identifier>
</cp:coreProperties>
</file>