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22"/>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8288000" cy="10287000"/>
  <p:notesSz cx="6858000" cy="9144000"/>
  <p:embeddedFontLst>
    <p:embeddedFont>
      <p:font typeface="Times New Roman Bold" charset="1" panose="02030802070405020303"/>
      <p:regular r:id="rId25"/>
    </p:embeddedFont>
    <p:embeddedFont>
      <p:font typeface="Trebuchet MS" charset="1" panose="020B0603020202020204"/>
      <p:regular r:id="rId26"/>
    </p:embeddedFont>
    <p:embeddedFont>
      <p:font typeface="Calibri (MS)" charset="1" panose="020F0502020204030204"/>
      <p:regular r:id="rId27"/>
    </p:embeddedFont>
    <p:embeddedFont>
      <p:font typeface="Trebuchet MS Bold" charset="1" panose="020B0703020202020204"/>
      <p:regular r:id="rId28"/>
    </p:embeddedFont>
    <p:embeddedFont>
      <p:font typeface="Times New Roman" charset="1" panose="02030502070405020303"/>
      <p:regular r:id="rId29"/>
    </p:embeddedFont>
    <p:embeddedFont>
      <p:font typeface="Canva Sans Bold" charset="1" panose="020B0803030501040103"/>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notesMasters/notesMaster1.xml" Type="http://schemas.openxmlformats.org/officeDocument/2006/relationships/notesMaster"/><Relationship Id="rId23" Target="theme/theme2.xml" Type="http://schemas.openxmlformats.org/officeDocument/2006/relationships/theme"/><Relationship Id="rId24" Target="notesSlides/notesSlide1.xml" Type="http://schemas.openxmlformats.org/officeDocument/2006/relationships/notesSlide"/><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jpeg" Type="http://schemas.openxmlformats.org/officeDocument/2006/relationships/image"/><Relationship Id="rId3" Target="../media/image19.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jpeg" Type="http://schemas.openxmlformats.org/officeDocument/2006/relationships/image"/><Relationship Id="rId3" Target="../media/image20.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jpeg" Type="http://schemas.openxmlformats.org/officeDocument/2006/relationships/image"/><Relationship Id="rId3" Target="../media/image21.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jpeg" Type="http://schemas.openxmlformats.org/officeDocument/2006/relationships/image"/><Relationship Id="rId3" Target="../media/image22.jpe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jpeg" Type="http://schemas.openxmlformats.org/officeDocument/2006/relationships/image"/><Relationship Id="rId3" Target="../media/image23.jpe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3.png" Type="http://schemas.openxmlformats.org/officeDocument/2006/relationships/image"/><Relationship Id="rId5" Target="../media/image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6.png" Type="http://schemas.openxmlformats.org/officeDocument/2006/relationships/image"/><Relationship Id="rId8" Target="../media/image12.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jpeg" Type="http://schemas.openxmlformats.org/officeDocument/2006/relationships/image"/><Relationship Id="rId3"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50A30"/>
        </a:solidFill>
      </p:bgPr>
    </p:bg>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233DFF"/>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233DFF"/>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233DFF">
                <a:alpha val="12941"/>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233DFF">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F4F6FC">
                <a:alpha val="43137"/>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F4F6FC">
                <a:alpha val="25098"/>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050A30">
                <a:alpha val="49020"/>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12229D">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F4F6FC">
                <a:alpha val="43137"/>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233DFF">
                <a:alpha val="49020"/>
              </a:srgbClr>
            </a:solidFill>
          </p:spPr>
        </p:sp>
      </p:grpSp>
      <p:sp>
        <p:nvSpPr>
          <p:cNvPr name="Freeform 22" id="22"/>
          <p:cNvSpPr/>
          <p:nvPr/>
        </p:nvSpPr>
        <p:spPr>
          <a:xfrm flipH="false" flipV="false" rot="0">
            <a:off x="1314448" y="1485900"/>
            <a:ext cx="2614612" cy="2000250"/>
          </a:xfrm>
          <a:custGeom>
            <a:avLst/>
            <a:gdLst/>
            <a:ahLst/>
            <a:cxnLst/>
            <a:rect r="r" b="b" t="t" l="l"/>
            <a:pathLst>
              <a:path h="2000250" w="2614612">
                <a:moveTo>
                  <a:pt x="0" y="0"/>
                </a:moveTo>
                <a:lnTo>
                  <a:pt x="2614613" y="0"/>
                </a:lnTo>
                <a:lnTo>
                  <a:pt x="2614613" y="2000250"/>
                </a:lnTo>
                <a:lnTo>
                  <a:pt x="0" y="200025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3" id="23"/>
          <p:cNvGrpSpPr/>
          <p:nvPr/>
        </p:nvGrpSpPr>
        <p:grpSpPr>
          <a:xfrm rot="0">
            <a:off x="5629275" y="1785938"/>
            <a:ext cx="2500312" cy="2157412"/>
            <a:chOff x="0" y="0"/>
            <a:chExt cx="3333750" cy="2876550"/>
          </a:xfrm>
        </p:grpSpPr>
        <p:sp>
          <p:nvSpPr>
            <p:cNvPr name="Freeform 24" id="24"/>
            <p:cNvSpPr/>
            <p:nvPr/>
          </p:nvSpPr>
          <p:spPr>
            <a:xfrm flipH="false" flipV="false" rot="0">
              <a:off x="0" y="0"/>
              <a:ext cx="3333750" cy="2876550"/>
            </a:xfrm>
            <a:custGeom>
              <a:avLst/>
              <a:gdLst/>
              <a:ahLst/>
              <a:cxnLst/>
              <a:rect r="r" b="b" t="t" l="l"/>
              <a:pathLst>
                <a:path h="2876550" w="3333750">
                  <a:moveTo>
                    <a:pt x="2614676" y="0"/>
                  </a:moveTo>
                  <a:lnTo>
                    <a:pt x="719074" y="0"/>
                  </a:lnTo>
                  <a:lnTo>
                    <a:pt x="0" y="1438148"/>
                  </a:lnTo>
                  <a:lnTo>
                    <a:pt x="719074" y="2876550"/>
                  </a:lnTo>
                  <a:lnTo>
                    <a:pt x="2614676" y="2876550"/>
                  </a:lnTo>
                  <a:lnTo>
                    <a:pt x="3333750" y="1438148"/>
                  </a:lnTo>
                  <a:lnTo>
                    <a:pt x="2614676" y="0"/>
                  </a:lnTo>
                  <a:close/>
                </a:path>
              </a:pathLst>
            </a:custGeom>
            <a:solidFill>
              <a:srgbClr val="F4F6FC"/>
            </a:solidFill>
          </p:spPr>
        </p:sp>
      </p:grpSp>
      <p:grpSp>
        <p:nvGrpSpPr>
          <p:cNvPr name="Group 25" id="25"/>
          <p:cNvGrpSpPr/>
          <p:nvPr/>
        </p:nvGrpSpPr>
        <p:grpSpPr>
          <a:xfrm rot="0">
            <a:off x="5700712" y="7843838"/>
            <a:ext cx="1085850" cy="928688"/>
            <a:chOff x="0" y="0"/>
            <a:chExt cx="1447800" cy="1238250"/>
          </a:xfrm>
        </p:grpSpPr>
        <p:sp>
          <p:nvSpPr>
            <p:cNvPr name="Freeform 26" id="26"/>
            <p:cNvSpPr/>
            <p:nvPr/>
          </p:nvSpPr>
          <p:spPr>
            <a:xfrm flipH="false" flipV="false" rot="0">
              <a:off x="0" y="0"/>
              <a:ext cx="1447800" cy="1238250"/>
            </a:xfrm>
            <a:custGeom>
              <a:avLst/>
              <a:gdLst/>
              <a:ahLst/>
              <a:cxnLst/>
              <a:rect r="r" b="b" t="t" l="l"/>
              <a:pathLst>
                <a:path h="1238250" w="1447800">
                  <a:moveTo>
                    <a:pt x="1138174" y="0"/>
                  </a:moveTo>
                  <a:lnTo>
                    <a:pt x="309626" y="0"/>
                  </a:lnTo>
                  <a:lnTo>
                    <a:pt x="0" y="619252"/>
                  </a:lnTo>
                  <a:lnTo>
                    <a:pt x="309626" y="1238250"/>
                  </a:lnTo>
                  <a:lnTo>
                    <a:pt x="1138174" y="1238250"/>
                  </a:lnTo>
                  <a:lnTo>
                    <a:pt x="1447800" y="619252"/>
                  </a:lnTo>
                  <a:lnTo>
                    <a:pt x="1138174" y="0"/>
                  </a:lnTo>
                  <a:close/>
                </a:path>
              </a:pathLst>
            </a:custGeom>
            <a:solidFill>
              <a:srgbClr val="F4F6FC"/>
            </a:solidFill>
          </p:spPr>
        </p:sp>
      </p:grpSp>
      <p:sp>
        <p:nvSpPr>
          <p:cNvPr name="TextBox 27" id="27"/>
          <p:cNvSpPr txBox="true"/>
          <p:nvPr/>
        </p:nvSpPr>
        <p:spPr>
          <a:xfrm rot="0">
            <a:off x="1824038" y="647738"/>
            <a:ext cx="11444288" cy="1581074"/>
          </a:xfrm>
          <a:prstGeom prst="rect">
            <a:avLst/>
          </a:prstGeom>
        </p:spPr>
        <p:txBody>
          <a:bodyPr anchor="t" rtlCol="false" tIns="0" lIns="0" bIns="0" rIns="0">
            <a:spAutoFit/>
          </a:bodyPr>
          <a:lstStyle/>
          <a:p>
            <a:pPr algn="l">
              <a:lnSpc>
                <a:spcPts val="5759"/>
              </a:lnSpc>
            </a:pPr>
            <a:r>
              <a:rPr lang="en-US" b="true" sz="4800">
                <a:solidFill>
                  <a:srgbClr val="F4F6FC"/>
                </a:solidFill>
                <a:latin typeface="Times New Roman Bold"/>
                <a:ea typeface="Times New Roman Bold"/>
                <a:cs typeface="Times New Roman Bold"/>
                <a:sym typeface="Times New Roman Bold"/>
              </a:rPr>
              <a:t>Digital Portfolio </a:t>
            </a:r>
          </a:p>
          <a:p>
            <a:pPr algn="l">
              <a:lnSpc>
                <a:spcPts val="5759"/>
              </a:lnSpc>
            </a:pPr>
          </a:p>
        </p:txBody>
      </p:sp>
      <p:grpSp>
        <p:nvGrpSpPr>
          <p:cNvPr name="Group 28" id="28"/>
          <p:cNvGrpSpPr>
            <a:grpSpLocks noChangeAspect="true"/>
          </p:cNvGrpSpPr>
          <p:nvPr/>
        </p:nvGrpSpPr>
        <p:grpSpPr>
          <a:xfrm rot="0">
            <a:off x="1014412" y="9701212"/>
            <a:ext cx="3214688" cy="300038"/>
            <a:chOff x="0" y="0"/>
            <a:chExt cx="4286250" cy="400050"/>
          </a:xfrm>
        </p:grpSpPr>
        <p:sp>
          <p:nvSpPr>
            <p:cNvPr name="Freeform 29" id="29"/>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5"/>
              <a:stretch>
                <a:fillRect l="-66666" t="0" r="-66666" b="0"/>
              </a:stretch>
            </a:blipFill>
          </p:spPr>
        </p:sp>
      </p:grpSp>
      <p:sp>
        <p:nvSpPr>
          <p:cNvPr name="TextBox 30" id="30"/>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5CB6F9"/>
                </a:solidFill>
                <a:latin typeface="Trebuchet MS"/>
                <a:ea typeface="Trebuchet MS"/>
                <a:cs typeface="Trebuchet MS"/>
                <a:sym typeface="Trebuchet MS"/>
              </a:rPr>
              <a:t>1</a:t>
            </a:r>
          </a:p>
        </p:txBody>
      </p:sp>
      <p:sp>
        <p:nvSpPr>
          <p:cNvPr name="TextBox 31" id="31"/>
          <p:cNvSpPr txBox="true"/>
          <p:nvPr/>
        </p:nvSpPr>
        <p:spPr>
          <a:xfrm rot="0">
            <a:off x="3534726" y="4200153"/>
            <a:ext cx="12733020" cy="3867150"/>
          </a:xfrm>
          <a:prstGeom prst="rect">
            <a:avLst/>
          </a:prstGeom>
        </p:spPr>
        <p:txBody>
          <a:bodyPr anchor="t" rtlCol="false" tIns="0" lIns="0" bIns="0" rIns="0">
            <a:spAutoFit/>
          </a:bodyPr>
          <a:lstStyle/>
          <a:p>
            <a:pPr algn="l">
              <a:lnSpc>
                <a:spcPts val="4320"/>
              </a:lnSpc>
            </a:pPr>
            <a:r>
              <a:rPr lang="en-US" sz="3600">
                <a:solidFill>
                  <a:srgbClr val="F4F6FC"/>
                </a:solidFill>
                <a:latin typeface="Calibri (MS)"/>
                <a:ea typeface="Calibri (MS)"/>
                <a:cs typeface="Calibri (MS)"/>
                <a:sym typeface="Calibri (MS)"/>
              </a:rPr>
              <a:t>STUDENT NAME: k. Soniya</a:t>
            </a:r>
          </a:p>
          <a:p>
            <a:pPr algn="l">
              <a:lnSpc>
                <a:spcPts val="4320"/>
              </a:lnSpc>
            </a:pPr>
            <a:r>
              <a:rPr lang="en-US" sz="3600">
                <a:solidFill>
                  <a:srgbClr val="F4F6FC"/>
                </a:solidFill>
                <a:latin typeface="Calibri (MS)"/>
                <a:ea typeface="Calibri (MS)"/>
                <a:cs typeface="Calibri (MS)"/>
                <a:sym typeface="Calibri (MS)"/>
              </a:rPr>
              <a:t>REGISTER NO AND NMID: 30330324u18113,</a:t>
            </a:r>
          </a:p>
          <a:p>
            <a:pPr algn="l">
              <a:lnSpc>
                <a:spcPts val="4320"/>
              </a:lnSpc>
            </a:pPr>
            <a:r>
              <a:rPr lang="en-US" sz="3600">
                <a:solidFill>
                  <a:srgbClr val="F4F6FC"/>
                </a:solidFill>
                <a:latin typeface="Calibri (MS)"/>
                <a:ea typeface="Calibri (MS)"/>
                <a:cs typeface="Calibri (MS)"/>
                <a:sym typeface="Calibri (MS)"/>
              </a:rPr>
              <a:t>9DC019107735856A4074AC6414576862</a:t>
            </a:r>
          </a:p>
          <a:p>
            <a:pPr algn="l">
              <a:lnSpc>
                <a:spcPts val="4320"/>
              </a:lnSpc>
            </a:pPr>
            <a:r>
              <a:rPr lang="en-US" sz="3600">
                <a:solidFill>
                  <a:srgbClr val="F4F6FC"/>
                </a:solidFill>
                <a:latin typeface="Calibri (MS)"/>
                <a:ea typeface="Calibri (MS)"/>
                <a:cs typeface="Calibri (MS)"/>
                <a:sym typeface="Calibri (MS)"/>
              </a:rPr>
              <a:t>DEPARTMENT: BSc. Computer Science </a:t>
            </a:r>
          </a:p>
          <a:p>
            <a:pPr algn="l">
              <a:lnSpc>
                <a:spcPts val="4320"/>
              </a:lnSpc>
            </a:pPr>
            <a:r>
              <a:rPr lang="en-US" sz="3600">
                <a:solidFill>
                  <a:srgbClr val="F4F6FC"/>
                </a:solidFill>
                <a:latin typeface="Calibri (MS)"/>
                <a:ea typeface="Calibri (MS)"/>
                <a:cs typeface="Calibri (MS)"/>
                <a:sym typeface="Calibri (MS)"/>
              </a:rPr>
              <a:t>COLLEGE: Arcot sri mahaalakshmi women’s College</a:t>
            </a:r>
          </a:p>
          <a:p>
            <a:pPr algn="l">
              <a:lnSpc>
                <a:spcPts val="4320"/>
              </a:lnSpc>
            </a:pPr>
            <a:r>
              <a:rPr lang="en-US" sz="3600">
                <a:solidFill>
                  <a:srgbClr val="F4F6FC"/>
                </a:solidFill>
                <a:latin typeface="Calibri (MS)"/>
                <a:ea typeface="Calibri (MS)"/>
                <a:cs typeface="Calibri (MS)"/>
                <a:sym typeface="Calibri (MS)"/>
              </a:rPr>
              <a:t>Thiruvallur University</a:t>
            </a:r>
          </a:p>
          <a:p>
            <a:pPr algn="l">
              <a:lnSpc>
                <a:spcPts val="4320"/>
              </a:lnSpc>
            </a:pPr>
            <a:r>
              <a:rPr lang="en-US" sz="3600">
                <a:solidFill>
                  <a:srgbClr val="F4F6FC"/>
                </a:solidFill>
                <a:latin typeface="Calibri (MS)"/>
                <a:ea typeface="Calibri (MS)"/>
                <a:cs typeface="Calibri (MS)"/>
                <a:sym typeface="Calibri (MS)"/>
              </a:rPr>
              <a:t>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50A30"/>
        </a:solidFill>
      </p:bgPr>
    </p:bg>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CB6F9"/>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CB6F9"/>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CB6F9">
                <a:alpha val="12941"/>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CB6F9">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F4F6FC">
                <a:alpha val="43137"/>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F4F6FC">
                <a:alpha val="25098"/>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12229D">
                <a:alpha val="49020"/>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050A30">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F4F6FC">
                <a:alpha val="43137"/>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CB6F9">
                <a:alpha val="49020"/>
              </a:srgbClr>
            </a:solidFill>
          </p:spPr>
        </p:sp>
      </p:grpSp>
      <p:sp>
        <p:nvSpPr>
          <p:cNvPr name="TextBox 22" id="22"/>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F4F6FC"/>
                </a:solidFill>
                <a:latin typeface="Trebuchet MS"/>
                <a:ea typeface="Trebuchet MS"/>
                <a:cs typeface="Trebuchet MS"/>
                <a:sym typeface="Trebuchet MS"/>
              </a:rPr>
              <a:t>3/21/2024  </a:t>
            </a:r>
            <a:r>
              <a:rPr lang="en-US" b="true" sz="1650" spc="30">
                <a:solidFill>
                  <a:srgbClr val="F4F6FC"/>
                </a:solidFill>
                <a:latin typeface="Trebuchet MS Bold"/>
                <a:ea typeface="Trebuchet MS Bold"/>
                <a:cs typeface="Trebuchet MS Bold"/>
                <a:sym typeface="Trebuchet MS Bold"/>
              </a:rPr>
              <a:t>Annual Review</a:t>
            </a:r>
          </a:p>
        </p:txBody>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12229D"/>
            </a:solidFill>
          </p:spPr>
        </p:sp>
      </p:grpSp>
      <p:grpSp>
        <p:nvGrpSpPr>
          <p:cNvPr name="Group 25" id="25"/>
          <p:cNvGrpSpPr/>
          <p:nvPr/>
        </p:nvGrpSpPr>
        <p:grpSpPr>
          <a:xfrm rot="0">
            <a:off x="10044112" y="2543175"/>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12229D"/>
            </a:solidFill>
          </p:spPr>
        </p:sp>
      </p:grpSp>
      <p:grpSp>
        <p:nvGrpSpPr>
          <p:cNvPr name="Group 27" id="27"/>
          <p:cNvGrpSpPr/>
          <p:nvPr/>
        </p:nvGrpSpPr>
        <p:grpSpPr>
          <a:xfrm rot="0">
            <a:off x="14030325" y="8843962"/>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12229D"/>
            </a:solidFill>
          </p:spPr>
        </p:sp>
      </p:grpSp>
      <p:grpSp>
        <p:nvGrpSpPr>
          <p:cNvPr name="Group 29" id="29"/>
          <p:cNvGrpSpPr>
            <a:grpSpLocks noChangeAspect="true"/>
          </p:cNvGrpSpPr>
          <p:nvPr/>
        </p:nvGrpSpPr>
        <p:grpSpPr>
          <a:xfrm rot="0">
            <a:off x="100012" y="5072060"/>
            <a:ext cx="3700462" cy="5129212"/>
            <a:chOff x="0" y="0"/>
            <a:chExt cx="4933950" cy="6838950"/>
          </a:xfrm>
        </p:grpSpPr>
        <p:sp>
          <p:nvSpPr>
            <p:cNvPr name="Freeform 30" id="30"/>
            <p:cNvSpPr/>
            <p:nvPr/>
          </p:nvSpPr>
          <p:spPr>
            <a:xfrm flipH="false" flipV="false" rot="0">
              <a:off x="0" y="0"/>
              <a:ext cx="4933950" cy="6838950"/>
            </a:xfrm>
            <a:custGeom>
              <a:avLst/>
              <a:gdLst/>
              <a:ahLst/>
              <a:cxnLst/>
              <a:rect r="r" b="b" t="t" l="l"/>
              <a:pathLst>
                <a:path h="6838950" w="4933950">
                  <a:moveTo>
                    <a:pt x="0" y="0"/>
                  </a:moveTo>
                  <a:lnTo>
                    <a:pt x="4933950" y="0"/>
                  </a:lnTo>
                  <a:lnTo>
                    <a:pt x="4933950" y="6838950"/>
                  </a:lnTo>
                  <a:lnTo>
                    <a:pt x="0" y="6838950"/>
                  </a:lnTo>
                  <a:lnTo>
                    <a:pt x="0" y="0"/>
                  </a:lnTo>
                  <a:close/>
                </a:path>
              </a:pathLst>
            </a:custGeom>
            <a:blipFill>
              <a:blip r:embed="rId2"/>
              <a:stretch>
                <a:fillRect l="0" t="-1428" r="0" b="-1428"/>
              </a:stretch>
            </a:blipFill>
          </p:spPr>
        </p:sp>
      </p:grpSp>
      <p:sp>
        <p:nvSpPr>
          <p:cNvPr name="TextBox 31" id="31"/>
          <p:cNvSpPr txBox="true"/>
          <p:nvPr/>
        </p:nvSpPr>
        <p:spPr>
          <a:xfrm rot="0">
            <a:off x="1109662" y="989392"/>
            <a:ext cx="12720638" cy="951230"/>
          </a:xfrm>
          <a:prstGeom prst="rect">
            <a:avLst/>
          </a:prstGeom>
        </p:spPr>
        <p:txBody>
          <a:bodyPr anchor="t" rtlCol="false" tIns="0" lIns="0" bIns="0" rIns="0">
            <a:spAutoFit/>
          </a:bodyPr>
          <a:lstStyle/>
          <a:p>
            <a:pPr algn="l">
              <a:lnSpc>
                <a:spcPts val="7650"/>
              </a:lnSpc>
            </a:pPr>
            <a:r>
              <a:rPr lang="en-US" b="true" sz="6375" spc="22">
                <a:solidFill>
                  <a:srgbClr val="F4F6FC"/>
                </a:solidFill>
                <a:latin typeface="Trebuchet MS Bold"/>
                <a:ea typeface="Trebuchet MS Bold"/>
                <a:cs typeface="Trebuchet MS Bold"/>
                <a:sym typeface="Trebuchet MS Bold"/>
              </a:rPr>
              <a:t>RESULTS AND SCREENSHOTS</a:t>
            </a:r>
          </a:p>
        </p:txBody>
      </p:sp>
      <p:sp>
        <p:nvSpPr>
          <p:cNvPr name="TextBox 32" id="32"/>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5CB6F9"/>
                </a:solidFill>
                <a:latin typeface="Trebuchet MS"/>
                <a:ea typeface="Trebuchet MS"/>
                <a:cs typeface="Trebuchet MS"/>
                <a:sym typeface="Trebuchet MS"/>
              </a:rPr>
              <a:t>10</a:t>
            </a:r>
          </a:p>
        </p:txBody>
      </p:sp>
      <p:grpSp>
        <p:nvGrpSpPr>
          <p:cNvPr name="Group 33" id="33"/>
          <p:cNvGrpSpPr>
            <a:grpSpLocks noChangeAspect="true"/>
          </p:cNvGrpSpPr>
          <p:nvPr/>
        </p:nvGrpSpPr>
        <p:grpSpPr>
          <a:xfrm rot="0">
            <a:off x="12774467" y="-376774"/>
            <a:ext cx="6324543" cy="11488725"/>
            <a:chOff x="0" y="0"/>
            <a:chExt cx="6139852" cy="11153228"/>
          </a:xfrm>
        </p:grpSpPr>
        <p:sp>
          <p:nvSpPr>
            <p:cNvPr name="Freeform 34" id="34"/>
            <p:cNvSpPr/>
            <p:nvPr/>
          </p:nvSpPr>
          <p:spPr>
            <a:xfrm flipH="false" flipV="false" rot="0">
              <a:off x="0" y="0"/>
              <a:ext cx="6139815" cy="11153267"/>
            </a:xfrm>
            <a:custGeom>
              <a:avLst/>
              <a:gdLst/>
              <a:ahLst/>
              <a:cxnLst/>
              <a:rect r="r" b="b" t="t" l="l"/>
              <a:pathLst>
                <a:path h="11153267" w="6139815">
                  <a:moveTo>
                    <a:pt x="0" y="0"/>
                  </a:moveTo>
                  <a:lnTo>
                    <a:pt x="6139815" y="0"/>
                  </a:lnTo>
                  <a:lnTo>
                    <a:pt x="6139815" y="11153267"/>
                  </a:lnTo>
                  <a:lnTo>
                    <a:pt x="0" y="11153267"/>
                  </a:lnTo>
                  <a:lnTo>
                    <a:pt x="0" y="0"/>
                  </a:lnTo>
                  <a:close/>
                </a:path>
              </a:pathLst>
            </a:custGeom>
            <a:blipFill>
              <a:blip r:embed="rId3"/>
              <a:stretch>
                <a:fillRect l="0" t="-11166" r="0" b="-11166"/>
              </a:stretch>
            </a:blipFill>
          </p:spPr>
        </p:sp>
      </p:grpSp>
      <p:sp>
        <p:nvSpPr>
          <p:cNvPr name="TextBox 35" id="35"/>
          <p:cNvSpPr txBox="true"/>
          <p:nvPr/>
        </p:nvSpPr>
        <p:spPr>
          <a:xfrm rot="0">
            <a:off x="5344511" y="3028950"/>
            <a:ext cx="5716488" cy="6273991"/>
          </a:xfrm>
          <a:prstGeom prst="rect">
            <a:avLst/>
          </a:prstGeom>
        </p:spPr>
        <p:txBody>
          <a:bodyPr anchor="t" rtlCol="false" tIns="0" lIns="0" bIns="0" rIns="0">
            <a:spAutoFit/>
          </a:bodyPr>
          <a:lstStyle/>
          <a:p>
            <a:pPr algn="ctr">
              <a:lnSpc>
                <a:spcPts val="3582"/>
              </a:lnSpc>
            </a:pPr>
            <a:r>
              <a:rPr lang="en-US" sz="2985" spc="26">
                <a:solidFill>
                  <a:srgbClr val="F4F6FC"/>
                </a:solidFill>
                <a:latin typeface="Trebuchet MS"/>
                <a:ea typeface="Trebuchet MS"/>
                <a:cs typeface="Trebuchet MS"/>
                <a:sym typeface="Trebuchet MS"/>
              </a:rPr>
              <a:t>Welcome to My PortfolioHello, I’m K. Soniya, a </a:t>
            </a:r>
          </a:p>
          <a:p>
            <a:pPr algn="ctr">
              <a:lnSpc>
                <a:spcPts val="3582"/>
              </a:lnSpc>
            </a:pPr>
            <a:r>
              <a:rPr lang="en-US" sz="2985" spc="26">
                <a:solidFill>
                  <a:srgbClr val="F4F6FC"/>
                </a:solidFill>
                <a:latin typeface="Trebuchet MS"/>
                <a:ea typeface="Trebuchet MS"/>
                <a:cs typeface="Trebuchet MS"/>
                <a:sym typeface="Trebuchet MS"/>
              </a:rPr>
              <a:t>passionate B.Sc. Computer Science student at </a:t>
            </a:r>
          </a:p>
          <a:p>
            <a:pPr algn="ctr">
              <a:lnSpc>
                <a:spcPts val="3582"/>
              </a:lnSpc>
            </a:pPr>
            <a:r>
              <a:rPr lang="en-US" sz="2985" spc="26">
                <a:solidFill>
                  <a:srgbClr val="F4F6FC"/>
                </a:solidFill>
                <a:latin typeface="Trebuchet MS"/>
                <a:ea typeface="Trebuchet MS"/>
                <a:cs typeface="Trebuchet MS"/>
                <a:sym typeface="Trebuchet MS"/>
              </a:rPr>
              <a:t>Arcot Sri Mahalakshmi</a:t>
            </a:r>
          </a:p>
          <a:p>
            <a:pPr algn="ctr">
              <a:lnSpc>
                <a:spcPts val="3582"/>
              </a:lnSpc>
            </a:pPr>
            <a:r>
              <a:rPr lang="en-US" sz="2985" spc="26">
                <a:solidFill>
                  <a:srgbClr val="F4F6FC"/>
                </a:solidFill>
                <a:latin typeface="Trebuchet MS"/>
                <a:ea typeface="Trebuchet MS"/>
                <a:cs typeface="Trebuchet MS"/>
                <a:sym typeface="Trebuchet MS"/>
              </a:rPr>
              <a:t> Women’s College. </a:t>
            </a:r>
          </a:p>
          <a:p>
            <a:pPr algn="ctr">
              <a:lnSpc>
                <a:spcPts val="3582"/>
              </a:lnSpc>
            </a:pPr>
            <a:r>
              <a:rPr lang="en-US" sz="2985" spc="26">
                <a:solidFill>
                  <a:srgbClr val="F4F6FC"/>
                </a:solidFill>
                <a:latin typeface="Trebuchet MS"/>
                <a:ea typeface="Trebuchet MS"/>
                <a:cs typeface="Trebuchet MS"/>
                <a:sym typeface="Trebuchet MS"/>
              </a:rPr>
              <a:t>I’m dedicated to learning technology and </a:t>
            </a:r>
          </a:p>
          <a:p>
            <a:pPr algn="ctr">
              <a:lnSpc>
                <a:spcPts val="3582"/>
              </a:lnSpc>
            </a:pPr>
            <a:r>
              <a:rPr lang="en-US" sz="2985" spc="26">
                <a:solidFill>
                  <a:srgbClr val="F4F6FC"/>
                </a:solidFill>
                <a:latin typeface="Trebuchet MS"/>
                <a:ea typeface="Trebuchet MS"/>
                <a:cs typeface="Trebuchet MS"/>
                <a:sym typeface="Trebuchet MS"/>
              </a:rPr>
              <a:t>applying my skills in creative ways. This portfolio showcases my ed</a:t>
            </a:r>
          </a:p>
          <a:p>
            <a:pPr algn="ctr">
              <a:lnSpc>
                <a:spcPts val="3582"/>
              </a:lnSpc>
              <a:spcBef>
                <a:spcPct val="0"/>
              </a:spcBef>
            </a:pPr>
            <a:r>
              <a:rPr lang="en-US" sz="2985" spc="27">
                <a:solidFill>
                  <a:srgbClr val="F4F6FC"/>
                </a:solidFill>
                <a:latin typeface="Trebuchet MS"/>
                <a:ea typeface="Trebuchet MS"/>
                <a:cs typeface="Trebuchet MS"/>
                <a:sym typeface="Trebuchet MS"/>
              </a:rPr>
              <a:t>ucation, skills, projects, and interests. Explore to learn more about me!</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050A30"/>
        </a:solidFill>
      </p:bgPr>
    </p:bg>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233DFF"/>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233DFF"/>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233DFF">
                <a:alpha val="12941"/>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233DFF">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5CB6F9">
                <a:alpha val="43137"/>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5CB6F9">
                <a:alpha val="25098"/>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F4F6FC">
                <a:alpha val="49020"/>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CAE8FF">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5CB6F9">
                <a:alpha val="43137"/>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233DFF">
                <a:alpha val="49020"/>
              </a:srgbClr>
            </a:solidFill>
          </p:spPr>
        </p:sp>
      </p:grpSp>
      <p:sp>
        <p:nvSpPr>
          <p:cNvPr name="TextBox 22" id="22"/>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F4F6FC"/>
                </a:solidFill>
                <a:latin typeface="Trebuchet MS"/>
                <a:ea typeface="Trebuchet MS"/>
                <a:cs typeface="Trebuchet MS"/>
                <a:sym typeface="Trebuchet MS"/>
              </a:rPr>
              <a:t>3/21/2024  </a:t>
            </a:r>
            <a:r>
              <a:rPr lang="en-US" b="true" sz="1650" spc="30">
                <a:solidFill>
                  <a:srgbClr val="F4F6FC"/>
                </a:solidFill>
                <a:latin typeface="Trebuchet MS Bold"/>
                <a:ea typeface="Trebuchet MS Bold"/>
                <a:cs typeface="Trebuchet MS Bold"/>
                <a:sym typeface="Trebuchet MS Bold"/>
              </a:rPr>
              <a:t>Annual Review</a:t>
            </a:r>
          </a:p>
        </p:txBody>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050A30"/>
            </a:solidFill>
          </p:spPr>
        </p:sp>
      </p:grpSp>
      <p:grpSp>
        <p:nvGrpSpPr>
          <p:cNvPr name="Group 25" id="25"/>
          <p:cNvGrpSpPr/>
          <p:nvPr/>
        </p:nvGrpSpPr>
        <p:grpSpPr>
          <a:xfrm rot="0">
            <a:off x="10044112" y="2543175"/>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F4F6FC"/>
            </a:solidFill>
          </p:spPr>
        </p:sp>
      </p:grpSp>
      <p:grpSp>
        <p:nvGrpSpPr>
          <p:cNvPr name="Group 27" id="27"/>
          <p:cNvGrpSpPr/>
          <p:nvPr/>
        </p:nvGrpSpPr>
        <p:grpSpPr>
          <a:xfrm rot="0">
            <a:off x="14030325" y="8843962"/>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050A30"/>
            </a:solidFill>
          </p:spPr>
        </p:sp>
      </p:grpSp>
      <p:grpSp>
        <p:nvGrpSpPr>
          <p:cNvPr name="Group 29" id="29"/>
          <p:cNvGrpSpPr>
            <a:grpSpLocks noChangeAspect="true"/>
          </p:cNvGrpSpPr>
          <p:nvPr/>
        </p:nvGrpSpPr>
        <p:grpSpPr>
          <a:xfrm rot="0">
            <a:off x="100012" y="5072060"/>
            <a:ext cx="3700462" cy="5129212"/>
            <a:chOff x="0" y="0"/>
            <a:chExt cx="4933950" cy="6838950"/>
          </a:xfrm>
        </p:grpSpPr>
        <p:sp>
          <p:nvSpPr>
            <p:cNvPr name="Freeform 30" id="30"/>
            <p:cNvSpPr/>
            <p:nvPr/>
          </p:nvSpPr>
          <p:spPr>
            <a:xfrm flipH="false" flipV="false" rot="0">
              <a:off x="0" y="0"/>
              <a:ext cx="4933950" cy="6838950"/>
            </a:xfrm>
            <a:custGeom>
              <a:avLst/>
              <a:gdLst/>
              <a:ahLst/>
              <a:cxnLst/>
              <a:rect r="r" b="b" t="t" l="l"/>
              <a:pathLst>
                <a:path h="6838950" w="4933950">
                  <a:moveTo>
                    <a:pt x="0" y="0"/>
                  </a:moveTo>
                  <a:lnTo>
                    <a:pt x="4933950" y="0"/>
                  </a:lnTo>
                  <a:lnTo>
                    <a:pt x="4933950" y="6838950"/>
                  </a:lnTo>
                  <a:lnTo>
                    <a:pt x="0" y="6838950"/>
                  </a:lnTo>
                  <a:lnTo>
                    <a:pt x="0" y="0"/>
                  </a:lnTo>
                  <a:close/>
                </a:path>
              </a:pathLst>
            </a:custGeom>
            <a:blipFill>
              <a:blip r:embed="rId2"/>
              <a:stretch>
                <a:fillRect l="0" t="-1428" r="0" b="-1428"/>
              </a:stretch>
            </a:blipFill>
          </p:spPr>
        </p:sp>
      </p:grpSp>
      <p:sp>
        <p:nvSpPr>
          <p:cNvPr name="TextBox 31" id="31"/>
          <p:cNvSpPr txBox="true"/>
          <p:nvPr/>
        </p:nvSpPr>
        <p:spPr>
          <a:xfrm rot="0">
            <a:off x="1109662" y="989392"/>
            <a:ext cx="12720638" cy="981075"/>
          </a:xfrm>
          <a:prstGeom prst="rect">
            <a:avLst/>
          </a:prstGeom>
        </p:spPr>
        <p:txBody>
          <a:bodyPr anchor="t" rtlCol="false" tIns="0" lIns="0" bIns="0" rIns="0">
            <a:spAutoFit/>
          </a:bodyPr>
          <a:lstStyle/>
          <a:p>
            <a:pPr algn="l">
              <a:lnSpc>
                <a:spcPts val="7650"/>
              </a:lnSpc>
            </a:pPr>
            <a:r>
              <a:rPr lang="en-US" b="true" sz="6375" spc="22">
                <a:solidFill>
                  <a:srgbClr val="F4F6FC"/>
                </a:solidFill>
                <a:latin typeface="Trebuchet MS Bold"/>
                <a:ea typeface="Trebuchet MS Bold"/>
                <a:cs typeface="Trebuchet MS Bold"/>
                <a:sym typeface="Trebuchet MS Bold"/>
              </a:rPr>
              <a:t> </a:t>
            </a:r>
            <a:r>
              <a:rPr lang="en-US" b="true" sz="6375" spc="22">
                <a:solidFill>
                  <a:srgbClr val="F4F6FC"/>
                </a:solidFill>
                <a:latin typeface="Trebuchet MS Bold"/>
                <a:ea typeface="Trebuchet MS Bold"/>
                <a:cs typeface="Trebuchet MS Bold"/>
                <a:sym typeface="Trebuchet MS Bold"/>
              </a:rPr>
              <a:t>SCREENSHOTS 2</a:t>
            </a:r>
          </a:p>
        </p:txBody>
      </p:sp>
      <p:sp>
        <p:nvSpPr>
          <p:cNvPr name="TextBox 32" id="32"/>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050A30"/>
                </a:solidFill>
                <a:latin typeface="Trebuchet MS"/>
                <a:ea typeface="Trebuchet MS"/>
                <a:cs typeface="Trebuchet MS"/>
                <a:sym typeface="Trebuchet MS"/>
              </a:rPr>
              <a:t>10</a:t>
            </a:r>
          </a:p>
        </p:txBody>
      </p:sp>
      <p:grpSp>
        <p:nvGrpSpPr>
          <p:cNvPr name="Group 33" id="33"/>
          <p:cNvGrpSpPr>
            <a:grpSpLocks noChangeAspect="true"/>
          </p:cNvGrpSpPr>
          <p:nvPr/>
        </p:nvGrpSpPr>
        <p:grpSpPr>
          <a:xfrm rot="0">
            <a:off x="12530425" y="94"/>
            <a:ext cx="5673150" cy="10305449"/>
            <a:chOff x="0" y="0"/>
            <a:chExt cx="6139852" cy="11153228"/>
          </a:xfrm>
        </p:grpSpPr>
        <p:sp>
          <p:nvSpPr>
            <p:cNvPr name="Freeform 34" id="34"/>
            <p:cNvSpPr/>
            <p:nvPr/>
          </p:nvSpPr>
          <p:spPr>
            <a:xfrm flipH="false" flipV="false" rot="0">
              <a:off x="0" y="0"/>
              <a:ext cx="6139815" cy="11153267"/>
            </a:xfrm>
            <a:custGeom>
              <a:avLst/>
              <a:gdLst/>
              <a:ahLst/>
              <a:cxnLst/>
              <a:rect r="r" b="b" t="t" l="l"/>
              <a:pathLst>
                <a:path h="11153267" w="6139815">
                  <a:moveTo>
                    <a:pt x="0" y="0"/>
                  </a:moveTo>
                  <a:lnTo>
                    <a:pt x="6139815" y="0"/>
                  </a:lnTo>
                  <a:lnTo>
                    <a:pt x="6139815" y="11153267"/>
                  </a:lnTo>
                  <a:lnTo>
                    <a:pt x="0" y="11153267"/>
                  </a:lnTo>
                  <a:lnTo>
                    <a:pt x="0" y="0"/>
                  </a:lnTo>
                  <a:close/>
                </a:path>
              </a:pathLst>
            </a:custGeom>
            <a:blipFill>
              <a:blip r:embed="rId3"/>
              <a:stretch>
                <a:fillRect l="0" t="-11166" r="0" b="-11166"/>
              </a:stretch>
            </a:blipFill>
          </p:spPr>
        </p:sp>
      </p:grpSp>
      <p:sp>
        <p:nvSpPr>
          <p:cNvPr name="TextBox 35" id="35"/>
          <p:cNvSpPr txBox="true"/>
          <p:nvPr/>
        </p:nvSpPr>
        <p:spPr>
          <a:xfrm rot="0">
            <a:off x="3800475" y="3028950"/>
            <a:ext cx="7586288" cy="5838348"/>
          </a:xfrm>
          <a:prstGeom prst="rect">
            <a:avLst/>
          </a:prstGeom>
        </p:spPr>
        <p:txBody>
          <a:bodyPr anchor="t" rtlCol="false" tIns="0" lIns="0" bIns="0" rIns="0">
            <a:spAutoFit/>
          </a:bodyPr>
          <a:lstStyle/>
          <a:p>
            <a:pPr algn="ctr">
              <a:lnSpc>
                <a:spcPts val="3334"/>
              </a:lnSpc>
            </a:pPr>
            <a:r>
              <a:rPr lang="en-US" sz="2778" spc="25">
                <a:solidFill>
                  <a:srgbClr val="F4F6FC"/>
                </a:solidFill>
                <a:latin typeface="Trebuchet MS"/>
                <a:ea typeface="Trebuchet MS"/>
                <a:cs typeface="Trebuchet MS"/>
                <a:sym typeface="Trebuchet MS"/>
              </a:rPr>
              <a:t>About MeName: K. Soniya</a:t>
            </a:r>
          </a:p>
          <a:p>
            <a:pPr algn="ctr">
              <a:lnSpc>
                <a:spcPts val="3334"/>
              </a:lnSpc>
            </a:pPr>
            <a:r>
              <a:rPr lang="en-US" sz="2778" spc="25">
                <a:solidFill>
                  <a:srgbClr val="F4F6FC"/>
                </a:solidFill>
                <a:latin typeface="Trebuchet MS"/>
                <a:ea typeface="Trebuchet MS"/>
                <a:cs typeface="Trebuchet MS"/>
                <a:sym typeface="Trebuchet MS"/>
              </a:rPr>
              <a:t>Education:B.Sc. Computer Science, 2nd Year, Arcot Sri Mahalakshmi Women’s College12th Standard, Government Higher Secondary School</a:t>
            </a:r>
          </a:p>
          <a:p>
            <a:pPr algn="ctr">
              <a:lnSpc>
                <a:spcPts val="3334"/>
              </a:lnSpc>
            </a:pPr>
            <a:r>
              <a:rPr lang="en-US" sz="2778" spc="25">
                <a:solidFill>
                  <a:srgbClr val="F4F6FC"/>
                </a:solidFill>
                <a:latin typeface="Trebuchet MS"/>
                <a:ea typeface="Trebuchet MS"/>
                <a:cs typeface="Trebuchet MS"/>
                <a:sym typeface="Trebuchet MS"/>
              </a:rPr>
              <a:t>Hobbies: Dancing, Cooking</a:t>
            </a:r>
          </a:p>
          <a:p>
            <a:pPr algn="ctr">
              <a:lnSpc>
                <a:spcPts val="3334"/>
              </a:lnSpc>
              <a:spcBef>
                <a:spcPct val="0"/>
              </a:spcBef>
            </a:pPr>
            <a:r>
              <a:rPr lang="en-US" sz="2778" spc="25">
                <a:solidFill>
                  <a:srgbClr val="F4F6FC"/>
                </a:solidFill>
                <a:latin typeface="Trebuchet MS"/>
                <a:ea typeface="Trebuchet MS"/>
                <a:cs typeface="Trebuchet MS"/>
                <a:sym typeface="Trebuchet MS"/>
              </a:rPr>
              <a:t>About: I’m a committed computer science student with a strong interest in programming and problem-solving. Outside academics, I express myself through dance, enjoying various styles, and love cooking, where I experiment with new recipes, especially South Indian dishes. My passion for learning drives me to grow both technically and personally.</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050A30"/>
        </a:solidFill>
      </p:bgPr>
    </p:bg>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CB6F9"/>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CB6F9"/>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CB6F9">
                <a:alpha val="12941"/>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CB6F9">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F4F6FC">
                <a:alpha val="43137"/>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F4F6FC">
                <a:alpha val="25098"/>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12229D">
                <a:alpha val="49020"/>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050A30">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F4F6FC">
                <a:alpha val="43137"/>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CB6F9">
                <a:alpha val="49020"/>
              </a:srgbClr>
            </a:solidFill>
          </p:spPr>
        </p:sp>
      </p:grpSp>
      <p:sp>
        <p:nvSpPr>
          <p:cNvPr name="TextBox 22" id="22"/>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F4F6FC"/>
                </a:solidFill>
                <a:latin typeface="Trebuchet MS"/>
                <a:ea typeface="Trebuchet MS"/>
                <a:cs typeface="Trebuchet MS"/>
                <a:sym typeface="Trebuchet MS"/>
              </a:rPr>
              <a:t>3/21/2024  </a:t>
            </a:r>
            <a:r>
              <a:rPr lang="en-US" b="true" sz="1650" spc="30">
                <a:solidFill>
                  <a:srgbClr val="F4F6FC"/>
                </a:solidFill>
                <a:latin typeface="Trebuchet MS Bold"/>
                <a:ea typeface="Trebuchet MS Bold"/>
                <a:cs typeface="Trebuchet MS Bold"/>
                <a:sym typeface="Trebuchet MS Bold"/>
              </a:rPr>
              <a:t>Annual Review</a:t>
            </a:r>
          </a:p>
        </p:txBody>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050A30"/>
            </a:solidFill>
          </p:spPr>
        </p:sp>
      </p:grpSp>
      <p:grpSp>
        <p:nvGrpSpPr>
          <p:cNvPr name="Group 25" id="25"/>
          <p:cNvGrpSpPr/>
          <p:nvPr/>
        </p:nvGrpSpPr>
        <p:grpSpPr>
          <a:xfrm rot="0">
            <a:off x="10044112" y="2543175"/>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12229D"/>
            </a:solidFill>
          </p:spPr>
        </p:sp>
      </p:grpSp>
      <p:grpSp>
        <p:nvGrpSpPr>
          <p:cNvPr name="Group 27" id="27"/>
          <p:cNvGrpSpPr/>
          <p:nvPr/>
        </p:nvGrpSpPr>
        <p:grpSpPr>
          <a:xfrm rot="0">
            <a:off x="14030325" y="8843962"/>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050A30"/>
            </a:solidFill>
          </p:spPr>
        </p:sp>
      </p:grpSp>
      <p:grpSp>
        <p:nvGrpSpPr>
          <p:cNvPr name="Group 29" id="29"/>
          <p:cNvGrpSpPr>
            <a:grpSpLocks noChangeAspect="true"/>
          </p:cNvGrpSpPr>
          <p:nvPr/>
        </p:nvGrpSpPr>
        <p:grpSpPr>
          <a:xfrm rot="0">
            <a:off x="100012" y="5072060"/>
            <a:ext cx="3700462" cy="5129212"/>
            <a:chOff x="0" y="0"/>
            <a:chExt cx="4933950" cy="6838950"/>
          </a:xfrm>
        </p:grpSpPr>
        <p:sp>
          <p:nvSpPr>
            <p:cNvPr name="Freeform 30" id="30"/>
            <p:cNvSpPr/>
            <p:nvPr/>
          </p:nvSpPr>
          <p:spPr>
            <a:xfrm flipH="false" flipV="false" rot="0">
              <a:off x="0" y="0"/>
              <a:ext cx="4933950" cy="6838950"/>
            </a:xfrm>
            <a:custGeom>
              <a:avLst/>
              <a:gdLst/>
              <a:ahLst/>
              <a:cxnLst/>
              <a:rect r="r" b="b" t="t" l="l"/>
              <a:pathLst>
                <a:path h="6838950" w="4933950">
                  <a:moveTo>
                    <a:pt x="0" y="0"/>
                  </a:moveTo>
                  <a:lnTo>
                    <a:pt x="4933950" y="0"/>
                  </a:lnTo>
                  <a:lnTo>
                    <a:pt x="4933950" y="6838950"/>
                  </a:lnTo>
                  <a:lnTo>
                    <a:pt x="0" y="6838950"/>
                  </a:lnTo>
                  <a:lnTo>
                    <a:pt x="0" y="0"/>
                  </a:lnTo>
                  <a:close/>
                </a:path>
              </a:pathLst>
            </a:custGeom>
            <a:blipFill>
              <a:blip r:embed="rId2"/>
              <a:stretch>
                <a:fillRect l="0" t="-1428" r="0" b="-1428"/>
              </a:stretch>
            </a:blipFill>
          </p:spPr>
        </p:sp>
      </p:grpSp>
      <p:sp>
        <p:nvSpPr>
          <p:cNvPr name="TextBox 31" id="31"/>
          <p:cNvSpPr txBox="true"/>
          <p:nvPr/>
        </p:nvSpPr>
        <p:spPr>
          <a:xfrm rot="0">
            <a:off x="1109662" y="989392"/>
            <a:ext cx="12720638" cy="981075"/>
          </a:xfrm>
          <a:prstGeom prst="rect">
            <a:avLst/>
          </a:prstGeom>
        </p:spPr>
        <p:txBody>
          <a:bodyPr anchor="t" rtlCol="false" tIns="0" lIns="0" bIns="0" rIns="0">
            <a:spAutoFit/>
          </a:bodyPr>
          <a:lstStyle/>
          <a:p>
            <a:pPr algn="l">
              <a:lnSpc>
                <a:spcPts val="7650"/>
              </a:lnSpc>
            </a:pPr>
            <a:r>
              <a:rPr lang="en-US" b="true" sz="6375" spc="22">
                <a:solidFill>
                  <a:srgbClr val="F4F6FC"/>
                </a:solidFill>
                <a:latin typeface="Trebuchet MS Bold"/>
                <a:ea typeface="Trebuchet MS Bold"/>
                <a:cs typeface="Trebuchet MS Bold"/>
                <a:sym typeface="Trebuchet MS Bold"/>
              </a:rPr>
              <a:t> </a:t>
            </a:r>
            <a:r>
              <a:rPr lang="en-US" b="true" sz="6375" spc="22">
                <a:solidFill>
                  <a:srgbClr val="F4F6FC"/>
                </a:solidFill>
                <a:latin typeface="Trebuchet MS Bold"/>
                <a:ea typeface="Trebuchet MS Bold"/>
                <a:cs typeface="Trebuchet MS Bold"/>
                <a:sym typeface="Trebuchet MS Bold"/>
              </a:rPr>
              <a:t>SCREENSHOTS 3</a:t>
            </a:r>
          </a:p>
        </p:txBody>
      </p:sp>
      <p:sp>
        <p:nvSpPr>
          <p:cNvPr name="TextBox 32" id="32"/>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5CB6F9"/>
                </a:solidFill>
                <a:latin typeface="Trebuchet MS"/>
                <a:ea typeface="Trebuchet MS"/>
                <a:cs typeface="Trebuchet MS"/>
                <a:sym typeface="Trebuchet MS"/>
              </a:rPr>
              <a:t>10</a:t>
            </a:r>
          </a:p>
        </p:txBody>
      </p:sp>
      <p:grpSp>
        <p:nvGrpSpPr>
          <p:cNvPr name="Group 33" id="33"/>
          <p:cNvGrpSpPr>
            <a:grpSpLocks noChangeAspect="true"/>
          </p:cNvGrpSpPr>
          <p:nvPr/>
        </p:nvGrpSpPr>
        <p:grpSpPr>
          <a:xfrm rot="0">
            <a:off x="12679488" y="94"/>
            <a:ext cx="5615749" cy="10201178"/>
            <a:chOff x="0" y="0"/>
            <a:chExt cx="6139852" cy="11153228"/>
          </a:xfrm>
        </p:grpSpPr>
        <p:sp>
          <p:nvSpPr>
            <p:cNvPr name="Freeform 34" id="34"/>
            <p:cNvSpPr/>
            <p:nvPr/>
          </p:nvSpPr>
          <p:spPr>
            <a:xfrm flipH="false" flipV="false" rot="0">
              <a:off x="0" y="0"/>
              <a:ext cx="6139815" cy="11153267"/>
            </a:xfrm>
            <a:custGeom>
              <a:avLst/>
              <a:gdLst/>
              <a:ahLst/>
              <a:cxnLst/>
              <a:rect r="r" b="b" t="t" l="l"/>
              <a:pathLst>
                <a:path h="11153267" w="6139815">
                  <a:moveTo>
                    <a:pt x="0" y="0"/>
                  </a:moveTo>
                  <a:lnTo>
                    <a:pt x="6139815" y="0"/>
                  </a:lnTo>
                  <a:lnTo>
                    <a:pt x="6139815" y="11153267"/>
                  </a:lnTo>
                  <a:lnTo>
                    <a:pt x="0" y="11153267"/>
                  </a:lnTo>
                  <a:lnTo>
                    <a:pt x="0" y="0"/>
                  </a:lnTo>
                  <a:close/>
                </a:path>
              </a:pathLst>
            </a:custGeom>
            <a:blipFill>
              <a:blip r:embed="rId3"/>
              <a:stretch>
                <a:fillRect l="0" t="-11166" r="0" b="-11166"/>
              </a:stretch>
            </a:blipFill>
          </p:spPr>
        </p:sp>
      </p:grpSp>
      <p:sp>
        <p:nvSpPr>
          <p:cNvPr name="TextBox 35" id="35"/>
          <p:cNvSpPr txBox="true"/>
          <p:nvPr/>
        </p:nvSpPr>
        <p:spPr>
          <a:xfrm rot="0">
            <a:off x="5945981" y="2710127"/>
            <a:ext cx="4333875" cy="6269567"/>
          </a:xfrm>
          <a:prstGeom prst="rect">
            <a:avLst/>
          </a:prstGeom>
        </p:spPr>
        <p:txBody>
          <a:bodyPr anchor="t" rtlCol="false" tIns="0" lIns="0" bIns="0" rIns="0">
            <a:spAutoFit/>
          </a:bodyPr>
          <a:lstStyle/>
          <a:p>
            <a:pPr algn="ctr">
              <a:lnSpc>
                <a:spcPts val="3128"/>
              </a:lnSpc>
            </a:pPr>
            <a:r>
              <a:rPr lang="en-US" sz="2606" spc="23">
                <a:solidFill>
                  <a:srgbClr val="F4F6FC"/>
                </a:solidFill>
                <a:latin typeface="Trebuchet MS"/>
                <a:ea typeface="Trebuchet MS"/>
                <a:cs typeface="Trebuchet MS"/>
                <a:sym typeface="Trebuchet MS"/>
              </a:rPr>
              <a:t>My SkillsI have developed proficiency in the following areas:C++ Programming: Skilled in writing efficient code for various applications.Data Structures: Strong understanding of arrays, linked lists, and other structures used in my projects.</a:t>
            </a:r>
          </a:p>
          <a:p>
            <a:pPr algn="ctr">
              <a:lnSpc>
                <a:spcPts val="3128"/>
              </a:lnSpc>
              <a:spcBef>
                <a:spcPct val="0"/>
              </a:spcBef>
            </a:pPr>
            <a:r>
              <a:rPr lang="en-US" sz="2606" spc="23">
                <a:solidFill>
                  <a:srgbClr val="F4F6FC"/>
                </a:solidFill>
                <a:latin typeface="Trebuchet MS"/>
                <a:ea typeface="Trebuchet MS"/>
                <a:cs typeface="Trebuchet MS"/>
                <a:sym typeface="Trebuchet MS"/>
              </a:rPr>
              <a:t>I actively apply these skills in academic assignments and personal projects, building a solid foundation in computer science.</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050A30"/>
        </a:solidFill>
      </p:bgPr>
    </p:bg>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F4F6FC"/>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F4F6FC"/>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F4F6FC">
                <a:alpha val="12941"/>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F4F6FC">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233DFF">
                <a:alpha val="43137"/>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233DFF">
                <a:alpha val="25098"/>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12229D">
                <a:alpha val="49020"/>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050A30">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233DFF">
                <a:alpha val="43137"/>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F4F6FC">
                <a:alpha val="49020"/>
              </a:srgbClr>
            </a:solidFill>
          </p:spPr>
        </p:sp>
      </p:grpSp>
      <p:sp>
        <p:nvSpPr>
          <p:cNvPr name="TextBox 22" id="22"/>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F4F6FC"/>
                </a:solidFill>
                <a:latin typeface="Trebuchet MS"/>
                <a:ea typeface="Trebuchet MS"/>
                <a:cs typeface="Trebuchet MS"/>
                <a:sym typeface="Trebuchet MS"/>
              </a:rPr>
              <a:t>3/21/2024  </a:t>
            </a:r>
            <a:r>
              <a:rPr lang="en-US" b="true" sz="1650" spc="30">
                <a:solidFill>
                  <a:srgbClr val="F4F6FC"/>
                </a:solidFill>
                <a:latin typeface="Trebuchet MS Bold"/>
                <a:ea typeface="Trebuchet MS Bold"/>
                <a:cs typeface="Trebuchet MS Bold"/>
                <a:sym typeface="Trebuchet MS Bold"/>
              </a:rPr>
              <a:t>Annual Review</a:t>
            </a:r>
          </a:p>
        </p:txBody>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050A30"/>
            </a:solidFill>
          </p:spPr>
        </p:sp>
      </p:grpSp>
      <p:grpSp>
        <p:nvGrpSpPr>
          <p:cNvPr name="Group 25" id="25"/>
          <p:cNvGrpSpPr/>
          <p:nvPr/>
        </p:nvGrpSpPr>
        <p:grpSpPr>
          <a:xfrm rot="0">
            <a:off x="10044112" y="2543175"/>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12229D"/>
            </a:solidFill>
          </p:spPr>
        </p:sp>
      </p:grpSp>
      <p:grpSp>
        <p:nvGrpSpPr>
          <p:cNvPr name="Group 27" id="27"/>
          <p:cNvGrpSpPr/>
          <p:nvPr/>
        </p:nvGrpSpPr>
        <p:grpSpPr>
          <a:xfrm rot="0">
            <a:off x="14030325" y="8843962"/>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050A30"/>
            </a:solidFill>
          </p:spPr>
        </p:sp>
      </p:grpSp>
      <p:grpSp>
        <p:nvGrpSpPr>
          <p:cNvPr name="Group 29" id="29"/>
          <p:cNvGrpSpPr>
            <a:grpSpLocks noChangeAspect="true"/>
          </p:cNvGrpSpPr>
          <p:nvPr/>
        </p:nvGrpSpPr>
        <p:grpSpPr>
          <a:xfrm rot="0">
            <a:off x="100012" y="5072060"/>
            <a:ext cx="3700462" cy="5129212"/>
            <a:chOff x="0" y="0"/>
            <a:chExt cx="4933950" cy="6838950"/>
          </a:xfrm>
        </p:grpSpPr>
        <p:sp>
          <p:nvSpPr>
            <p:cNvPr name="Freeform 30" id="30"/>
            <p:cNvSpPr/>
            <p:nvPr/>
          </p:nvSpPr>
          <p:spPr>
            <a:xfrm flipH="false" flipV="false" rot="0">
              <a:off x="0" y="0"/>
              <a:ext cx="4933950" cy="6838950"/>
            </a:xfrm>
            <a:custGeom>
              <a:avLst/>
              <a:gdLst/>
              <a:ahLst/>
              <a:cxnLst/>
              <a:rect r="r" b="b" t="t" l="l"/>
              <a:pathLst>
                <a:path h="6838950" w="4933950">
                  <a:moveTo>
                    <a:pt x="0" y="0"/>
                  </a:moveTo>
                  <a:lnTo>
                    <a:pt x="4933950" y="0"/>
                  </a:lnTo>
                  <a:lnTo>
                    <a:pt x="4933950" y="6838950"/>
                  </a:lnTo>
                  <a:lnTo>
                    <a:pt x="0" y="6838950"/>
                  </a:lnTo>
                  <a:lnTo>
                    <a:pt x="0" y="0"/>
                  </a:lnTo>
                  <a:close/>
                </a:path>
              </a:pathLst>
            </a:custGeom>
            <a:blipFill>
              <a:blip r:embed="rId2"/>
              <a:stretch>
                <a:fillRect l="0" t="-1428" r="0" b="-1428"/>
              </a:stretch>
            </a:blipFill>
          </p:spPr>
        </p:sp>
      </p:grpSp>
      <p:sp>
        <p:nvSpPr>
          <p:cNvPr name="TextBox 31" id="31"/>
          <p:cNvSpPr txBox="true"/>
          <p:nvPr/>
        </p:nvSpPr>
        <p:spPr>
          <a:xfrm rot="0">
            <a:off x="1109662" y="989392"/>
            <a:ext cx="12720638" cy="981075"/>
          </a:xfrm>
          <a:prstGeom prst="rect">
            <a:avLst/>
          </a:prstGeom>
        </p:spPr>
        <p:txBody>
          <a:bodyPr anchor="t" rtlCol="false" tIns="0" lIns="0" bIns="0" rIns="0">
            <a:spAutoFit/>
          </a:bodyPr>
          <a:lstStyle/>
          <a:p>
            <a:pPr algn="l">
              <a:lnSpc>
                <a:spcPts val="7650"/>
              </a:lnSpc>
            </a:pPr>
            <a:r>
              <a:rPr lang="en-US" b="true" sz="6375" spc="22">
                <a:solidFill>
                  <a:srgbClr val="F4F6FC"/>
                </a:solidFill>
                <a:latin typeface="Trebuchet MS Bold"/>
                <a:ea typeface="Trebuchet MS Bold"/>
                <a:cs typeface="Trebuchet MS Bold"/>
                <a:sym typeface="Trebuchet MS Bold"/>
              </a:rPr>
              <a:t> </a:t>
            </a:r>
            <a:r>
              <a:rPr lang="en-US" b="true" sz="6375" spc="22">
                <a:solidFill>
                  <a:srgbClr val="F4F6FC"/>
                </a:solidFill>
                <a:latin typeface="Trebuchet MS Bold"/>
                <a:ea typeface="Trebuchet MS Bold"/>
                <a:cs typeface="Trebuchet MS Bold"/>
                <a:sym typeface="Trebuchet MS Bold"/>
              </a:rPr>
              <a:t>SCREENSHOTS 4</a:t>
            </a:r>
          </a:p>
        </p:txBody>
      </p:sp>
      <p:sp>
        <p:nvSpPr>
          <p:cNvPr name="TextBox 32" id="32"/>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F4F6FC"/>
                </a:solidFill>
                <a:latin typeface="Trebuchet MS"/>
                <a:ea typeface="Trebuchet MS"/>
                <a:cs typeface="Trebuchet MS"/>
                <a:sym typeface="Trebuchet MS"/>
              </a:rPr>
              <a:t>10</a:t>
            </a:r>
          </a:p>
        </p:txBody>
      </p:sp>
      <p:grpSp>
        <p:nvGrpSpPr>
          <p:cNvPr name="Group 33" id="33"/>
          <p:cNvGrpSpPr>
            <a:grpSpLocks noChangeAspect="true"/>
          </p:cNvGrpSpPr>
          <p:nvPr/>
        </p:nvGrpSpPr>
        <p:grpSpPr>
          <a:xfrm rot="0">
            <a:off x="12622035" y="0"/>
            <a:ext cx="5673201" cy="10305543"/>
            <a:chOff x="0" y="0"/>
            <a:chExt cx="6139852" cy="11153228"/>
          </a:xfrm>
        </p:grpSpPr>
        <p:sp>
          <p:nvSpPr>
            <p:cNvPr name="Freeform 34" id="34"/>
            <p:cNvSpPr/>
            <p:nvPr/>
          </p:nvSpPr>
          <p:spPr>
            <a:xfrm flipH="false" flipV="false" rot="0">
              <a:off x="0" y="0"/>
              <a:ext cx="6139815" cy="11153267"/>
            </a:xfrm>
            <a:custGeom>
              <a:avLst/>
              <a:gdLst/>
              <a:ahLst/>
              <a:cxnLst/>
              <a:rect r="r" b="b" t="t" l="l"/>
              <a:pathLst>
                <a:path h="11153267" w="6139815">
                  <a:moveTo>
                    <a:pt x="0" y="0"/>
                  </a:moveTo>
                  <a:lnTo>
                    <a:pt x="6139815" y="0"/>
                  </a:lnTo>
                  <a:lnTo>
                    <a:pt x="6139815" y="11153267"/>
                  </a:lnTo>
                  <a:lnTo>
                    <a:pt x="0" y="11153267"/>
                  </a:lnTo>
                  <a:lnTo>
                    <a:pt x="0" y="0"/>
                  </a:lnTo>
                  <a:close/>
                </a:path>
              </a:pathLst>
            </a:custGeom>
            <a:blipFill>
              <a:blip r:embed="rId3"/>
              <a:stretch>
                <a:fillRect l="0" t="-11166" r="0" b="-11166"/>
              </a:stretch>
            </a:blipFill>
          </p:spPr>
        </p:sp>
      </p:grpSp>
      <p:sp>
        <p:nvSpPr>
          <p:cNvPr name="TextBox 35" id="35"/>
          <p:cNvSpPr txBox="true"/>
          <p:nvPr/>
        </p:nvSpPr>
        <p:spPr>
          <a:xfrm rot="0">
            <a:off x="4250328" y="3281155"/>
            <a:ext cx="7114408" cy="5834270"/>
          </a:xfrm>
          <a:prstGeom prst="rect">
            <a:avLst/>
          </a:prstGeom>
        </p:spPr>
        <p:txBody>
          <a:bodyPr anchor="t" rtlCol="false" tIns="0" lIns="0" bIns="0" rIns="0">
            <a:spAutoFit/>
          </a:bodyPr>
          <a:lstStyle/>
          <a:p>
            <a:pPr algn="ctr">
              <a:lnSpc>
                <a:spcPts val="3104"/>
              </a:lnSpc>
            </a:pPr>
            <a:r>
              <a:rPr lang="en-US" sz="2587" spc="23">
                <a:solidFill>
                  <a:srgbClr val="F4F6FC"/>
                </a:solidFill>
                <a:latin typeface="Trebuchet MS"/>
                <a:ea typeface="Trebuchet MS"/>
                <a:cs typeface="Trebuchet MS"/>
                <a:sym typeface="Trebuchet MS"/>
              </a:rPr>
              <a:t>My ProjectsBelow are examples of my work (Note: These are placeholders; specific project details can be added):</a:t>
            </a:r>
          </a:p>
          <a:p>
            <a:pPr algn="ctr">
              <a:lnSpc>
                <a:spcPts val="3104"/>
              </a:lnSpc>
            </a:pPr>
            <a:r>
              <a:rPr lang="en-US" sz="2587" spc="23">
                <a:solidFill>
                  <a:srgbClr val="F4F6FC"/>
                </a:solidFill>
                <a:latin typeface="Trebuchet MS"/>
                <a:ea typeface="Trebuchet MS"/>
                <a:cs typeface="Trebuchet MS"/>
                <a:sym typeface="Trebuchet MS"/>
              </a:rPr>
              <a:t>Project 1: Student Management System</a:t>
            </a:r>
          </a:p>
          <a:p>
            <a:pPr algn="ctr">
              <a:lnSpc>
                <a:spcPts val="3104"/>
              </a:lnSpc>
            </a:pPr>
            <a:r>
              <a:rPr lang="en-US" sz="2587" spc="23">
                <a:solidFill>
                  <a:srgbClr val="F4F6FC"/>
                </a:solidFill>
                <a:latin typeface="Trebuchet MS"/>
                <a:ea typeface="Trebuchet MS"/>
                <a:cs typeface="Trebuchet MS"/>
                <a:sym typeface="Trebuchet MS"/>
              </a:rPr>
              <a:t>A C++-based console application to manage student records. It uses data structures like arrays and linked lists to store and retrieve information efficiently. This project helped me strengthen my coding and organizational skills.Project 2: To-Do List Application</a:t>
            </a:r>
          </a:p>
          <a:p>
            <a:pPr algn="ctr">
              <a:lnSpc>
                <a:spcPts val="3104"/>
              </a:lnSpc>
              <a:spcBef>
                <a:spcPct val="0"/>
              </a:spcBef>
            </a:pPr>
            <a:r>
              <a:rPr lang="en-US" sz="2587" spc="23">
                <a:solidFill>
                  <a:srgbClr val="F4F6FC"/>
                </a:solidFill>
                <a:latin typeface="Trebuchet MS"/>
                <a:ea typeface="Trebuchet MS"/>
                <a:cs typeface="Trebuchet MS"/>
                <a:sym typeface="Trebuchet MS"/>
              </a:rPr>
              <a:t>A simple C++ program that allows users to create and manage a to-do list. It utilizes basic data structures for task storage and retrieval, showcasing my ability to build practical tools.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050A30"/>
        </a:solidFill>
      </p:bgPr>
    </p:bg>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233DFF"/>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233DFF"/>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233DFF">
                <a:alpha val="12941"/>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233DFF">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5CB6F9">
                <a:alpha val="43137"/>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5CB6F9">
                <a:alpha val="25098"/>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F4F6FC">
                <a:alpha val="49020"/>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CAE8FF">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5CB6F9">
                <a:alpha val="43137"/>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233DFF">
                <a:alpha val="49020"/>
              </a:srgbClr>
            </a:solidFill>
          </p:spPr>
        </p:sp>
      </p:grpSp>
      <p:sp>
        <p:nvSpPr>
          <p:cNvPr name="TextBox 22" id="22"/>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F4F6FC"/>
                </a:solidFill>
                <a:latin typeface="Trebuchet MS"/>
                <a:ea typeface="Trebuchet MS"/>
                <a:cs typeface="Trebuchet MS"/>
                <a:sym typeface="Trebuchet MS"/>
              </a:rPr>
              <a:t>3/21/2024  </a:t>
            </a:r>
            <a:r>
              <a:rPr lang="en-US" b="true" sz="1650" spc="30">
                <a:solidFill>
                  <a:srgbClr val="F4F6FC"/>
                </a:solidFill>
                <a:latin typeface="Trebuchet MS Bold"/>
                <a:ea typeface="Trebuchet MS Bold"/>
                <a:cs typeface="Trebuchet MS Bold"/>
                <a:sym typeface="Trebuchet MS Bold"/>
              </a:rPr>
              <a:t>Annual Review</a:t>
            </a:r>
          </a:p>
        </p:txBody>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050A30"/>
            </a:solidFill>
          </p:spPr>
        </p:sp>
      </p:grpSp>
      <p:grpSp>
        <p:nvGrpSpPr>
          <p:cNvPr name="Group 25" id="25"/>
          <p:cNvGrpSpPr/>
          <p:nvPr/>
        </p:nvGrpSpPr>
        <p:grpSpPr>
          <a:xfrm rot="0">
            <a:off x="10044112" y="2543175"/>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F4F6FC"/>
            </a:solidFill>
          </p:spPr>
        </p:sp>
      </p:grpSp>
      <p:grpSp>
        <p:nvGrpSpPr>
          <p:cNvPr name="Group 27" id="27"/>
          <p:cNvGrpSpPr/>
          <p:nvPr/>
        </p:nvGrpSpPr>
        <p:grpSpPr>
          <a:xfrm rot="0">
            <a:off x="14030325" y="8843962"/>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050A30"/>
            </a:solidFill>
          </p:spPr>
        </p:sp>
      </p:grpSp>
      <p:grpSp>
        <p:nvGrpSpPr>
          <p:cNvPr name="Group 29" id="29"/>
          <p:cNvGrpSpPr>
            <a:grpSpLocks noChangeAspect="true"/>
          </p:cNvGrpSpPr>
          <p:nvPr/>
        </p:nvGrpSpPr>
        <p:grpSpPr>
          <a:xfrm rot="0">
            <a:off x="100012" y="5072060"/>
            <a:ext cx="3700462" cy="5129212"/>
            <a:chOff x="0" y="0"/>
            <a:chExt cx="4933950" cy="6838950"/>
          </a:xfrm>
        </p:grpSpPr>
        <p:sp>
          <p:nvSpPr>
            <p:cNvPr name="Freeform 30" id="30"/>
            <p:cNvSpPr/>
            <p:nvPr/>
          </p:nvSpPr>
          <p:spPr>
            <a:xfrm flipH="false" flipV="false" rot="0">
              <a:off x="0" y="0"/>
              <a:ext cx="4933950" cy="6838950"/>
            </a:xfrm>
            <a:custGeom>
              <a:avLst/>
              <a:gdLst/>
              <a:ahLst/>
              <a:cxnLst/>
              <a:rect r="r" b="b" t="t" l="l"/>
              <a:pathLst>
                <a:path h="6838950" w="4933950">
                  <a:moveTo>
                    <a:pt x="0" y="0"/>
                  </a:moveTo>
                  <a:lnTo>
                    <a:pt x="4933950" y="0"/>
                  </a:lnTo>
                  <a:lnTo>
                    <a:pt x="4933950" y="6838950"/>
                  </a:lnTo>
                  <a:lnTo>
                    <a:pt x="0" y="6838950"/>
                  </a:lnTo>
                  <a:lnTo>
                    <a:pt x="0" y="0"/>
                  </a:lnTo>
                  <a:close/>
                </a:path>
              </a:pathLst>
            </a:custGeom>
            <a:blipFill>
              <a:blip r:embed="rId2"/>
              <a:stretch>
                <a:fillRect l="0" t="-1428" r="0" b="-1428"/>
              </a:stretch>
            </a:blipFill>
          </p:spPr>
        </p:sp>
      </p:grpSp>
      <p:sp>
        <p:nvSpPr>
          <p:cNvPr name="TextBox 31" id="31"/>
          <p:cNvSpPr txBox="true"/>
          <p:nvPr/>
        </p:nvSpPr>
        <p:spPr>
          <a:xfrm rot="0">
            <a:off x="1109662" y="989392"/>
            <a:ext cx="12720638" cy="981075"/>
          </a:xfrm>
          <a:prstGeom prst="rect">
            <a:avLst/>
          </a:prstGeom>
        </p:spPr>
        <p:txBody>
          <a:bodyPr anchor="t" rtlCol="false" tIns="0" lIns="0" bIns="0" rIns="0">
            <a:spAutoFit/>
          </a:bodyPr>
          <a:lstStyle/>
          <a:p>
            <a:pPr algn="l">
              <a:lnSpc>
                <a:spcPts val="7650"/>
              </a:lnSpc>
            </a:pPr>
            <a:r>
              <a:rPr lang="en-US" b="true" sz="6375" spc="22">
                <a:solidFill>
                  <a:srgbClr val="F4F6FC"/>
                </a:solidFill>
                <a:latin typeface="Trebuchet MS Bold"/>
                <a:ea typeface="Trebuchet MS Bold"/>
                <a:cs typeface="Trebuchet MS Bold"/>
                <a:sym typeface="Trebuchet MS Bold"/>
              </a:rPr>
              <a:t> </a:t>
            </a:r>
            <a:r>
              <a:rPr lang="en-US" b="true" sz="6375" spc="22">
                <a:solidFill>
                  <a:srgbClr val="F4F6FC"/>
                </a:solidFill>
                <a:latin typeface="Trebuchet MS Bold"/>
                <a:ea typeface="Trebuchet MS Bold"/>
                <a:cs typeface="Trebuchet MS Bold"/>
                <a:sym typeface="Trebuchet MS Bold"/>
              </a:rPr>
              <a:t>SCREENSHOTS 5</a:t>
            </a:r>
          </a:p>
        </p:txBody>
      </p:sp>
      <p:sp>
        <p:nvSpPr>
          <p:cNvPr name="TextBox 32" id="32"/>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050A30"/>
                </a:solidFill>
                <a:latin typeface="Trebuchet MS"/>
                <a:ea typeface="Trebuchet MS"/>
                <a:cs typeface="Trebuchet MS"/>
                <a:sym typeface="Trebuchet MS"/>
              </a:rPr>
              <a:t>10</a:t>
            </a:r>
          </a:p>
        </p:txBody>
      </p:sp>
      <p:grpSp>
        <p:nvGrpSpPr>
          <p:cNvPr name="Group 33" id="33"/>
          <p:cNvGrpSpPr>
            <a:grpSpLocks noChangeAspect="true"/>
          </p:cNvGrpSpPr>
          <p:nvPr/>
        </p:nvGrpSpPr>
        <p:grpSpPr>
          <a:xfrm rot="0">
            <a:off x="12950963" y="0"/>
            <a:ext cx="5673201" cy="10305543"/>
            <a:chOff x="0" y="0"/>
            <a:chExt cx="6139852" cy="11153228"/>
          </a:xfrm>
        </p:grpSpPr>
        <p:sp>
          <p:nvSpPr>
            <p:cNvPr name="Freeform 34" id="34"/>
            <p:cNvSpPr/>
            <p:nvPr/>
          </p:nvSpPr>
          <p:spPr>
            <a:xfrm flipH="false" flipV="false" rot="0">
              <a:off x="0" y="0"/>
              <a:ext cx="6139815" cy="11153267"/>
            </a:xfrm>
            <a:custGeom>
              <a:avLst/>
              <a:gdLst/>
              <a:ahLst/>
              <a:cxnLst/>
              <a:rect r="r" b="b" t="t" l="l"/>
              <a:pathLst>
                <a:path h="11153267" w="6139815">
                  <a:moveTo>
                    <a:pt x="0" y="0"/>
                  </a:moveTo>
                  <a:lnTo>
                    <a:pt x="6139815" y="0"/>
                  </a:lnTo>
                  <a:lnTo>
                    <a:pt x="6139815" y="11153267"/>
                  </a:lnTo>
                  <a:lnTo>
                    <a:pt x="0" y="11153267"/>
                  </a:lnTo>
                  <a:lnTo>
                    <a:pt x="0" y="0"/>
                  </a:lnTo>
                  <a:close/>
                </a:path>
              </a:pathLst>
            </a:custGeom>
            <a:blipFill>
              <a:blip r:embed="rId3"/>
              <a:stretch>
                <a:fillRect l="0" t="-11166" r="0" b="-11166"/>
              </a:stretch>
            </a:blipFill>
          </p:spPr>
        </p:sp>
      </p:grpSp>
      <p:sp>
        <p:nvSpPr>
          <p:cNvPr name="TextBox 35" id="35"/>
          <p:cNvSpPr txBox="true"/>
          <p:nvPr/>
        </p:nvSpPr>
        <p:spPr>
          <a:xfrm rot="0">
            <a:off x="4491160" y="3102452"/>
            <a:ext cx="6831028" cy="5916937"/>
          </a:xfrm>
          <a:prstGeom prst="rect">
            <a:avLst/>
          </a:prstGeom>
        </p:spPr>
        <p:txBody>
          <a:bodyPr anchor="t" rtlCol="false" tIns="0" lIns="0" bIns="0" rIns="0">
            <a:spAutoFit/>
          </a:bodyPr>
          <a:lstStyle/>
          <a:p>
            <a:pPr algn="ctr">
              <a:lnSpc>
                <a:spcPts val="4293"/>
              </a:lnSpc>
            </a:pPr>
            <a:r>
              <a:rPr lang="en-US" sz="3578" spc="32">
                <a:solidFill>
                  <a:srgbClr val="F4F6FC"/>
                </a:solidFill>
                <a:latin typeface="Trebuchet MS"/>
                <a:ea typeface="Trebuchet MS"/>
                <a:cs typeface="Trebuchet MS"/>
                <a:sym typeface="Trebuchet MS"/>
              </a:rPr>
              <a:t>Contact MeEmail: k.soniya@example.com</a:t>
            </a:r>
          </a:p>
          <a:p>
            <a:pPr algn="ctr">
              <a:lnSpc>
                <a:spcPts val="4293"/>
              </a:lnSpc>
            </a:pPr>
            <a:r>
              <a:rPr lang="en-US" sz="3578" spc="32">
                <a:solidFill>
                  <a:srgbClr val="F4F6FC"/>
                </a:solidFill>
                <a:latin typeface="Trebuchet MS"/>
                <a:ea typeface="Trebuchet MS"/>
                <a:cs typeface="Trebuchet MS"/>
                <a:sym typeface="Trebuchet MS"/>
              </a:rPr>
              <a:t>Phone: +91-1234567890</a:t>
            </a:r>
          </a:p>
          <a:p>
            <a:pPr algn="ctr">
              <a:lnSpc>
                <a:spcPts val="4293"/>
              </a:lnSpc>
            </a:pPr>
            <a:r>
              <a:rPr lang="en-US" sz="3578" spc="32">
                <a:solidFill>
                  <a:srgbClr val="F4F6FC"/>
                </a:solidFill>
                <a:latin typeface="Trebuchet MS"/>
                <a:ea typeface="Trebuchet MS"/>
                <a:cs typeface="Trebuchet MS"/>
                <a:sym typeface="Trebuchet MS"/>
              </a:rPr>
              <a:t>I’d love to connect and discuss opportunities or collaborations. Feel free to reach out!</a:t>
            </a:r>
          </a:p>
          <a:p>
            <a:pPr algn="ctr">
              <a:lnSpc>
                <a:spcPts val="4293"/>
              </a:lnSpc>
              <a:spcBef>
                <a:spcPct val="0"/>
              </a:spcBef>
            </a:pPr>
            <a:r>
              <a:rPr lang="en-US" sz="3578" spc="32">
                <a:solidFill>
                  <a:srgbClr val="F4F6FC"/>
                </a:solidFill>
                <a:latin typeface="Trebuchet MS"/>
                <a:ea typeface="Trebuchet MS"/>
                <a:cs typeface="Trebuchet MS"/>
                <a:sym typeface="Trebuchet MS"/>
              </a:rPr>
              <a:t>Note: These are placeholder contact details. Please provide actual email and phone information to update this section.</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050A30"/>
        </a:solidFill>
      </p:bgPr>
    </p:bg>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12229D"/>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12229D"/>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12229D">
                <a:alpha val="12941"/>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12229D">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233DFF">
                <a:alpha val="43137"/>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233DFF">
                <a:alpha val="25098"/>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3C38B9">
                <a:alpha val="49020"/>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050A30">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233DFF">
                <a:alpha val="43137"/>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12229D">
                <a:alpha val="49020"/>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F4F6FC"/>
            </a:solidFill>
          </p:spPr>
        </p:sp>
      </p:grpSp>
      <p:grpSp>
        <p:nvGrpSpPr>
          <p:cNvPr name="Group 24" id="24"/>
          <p:cNvGrpSpPr/>
          <p:nvPr/>
        </p:nvGrpSpPr>
        <p:grpSpPr>
          <a:xfrm rot="0">
            <a:off x="10044112" y="2543175"/>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3C38B9"/>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F4F6FC"/>
            </a:solidFill>
          </p:spPr>
        </p:sp>
      </p:grpSp>
      <p:grpSp>
        <p:nvGrpSpPr>
          <p:cNvPr name="Group 28" id="28"/>
          <p:cNvGrpSpPr>
            <a:grpSpLocks noChangeAspect="true"/>
          </p:cNvGrpSpPr>
          <p:nvPr/>
        </p:nvGrpSpPr>
        <p:grpSpPr>
          <a:xfrm rot="0">
            <a:off x="2500312" y="9701212"/>
            <a:ext cx="114300" cy="266700"/>
            <a:chOff x="0" y="0"/>
            <a:chExt cx="152400" cy="355600"/>
          </a:xfrm>
        </p:grpSpPr>
        <p:sp>
          <p:nvSpPr>
            <p:cNvPr name="Freeform 29" id="29"/>
            <p:cNvSpPr/>
            <p:nvPr/>
          </p:nvSpPr>
          <p:spPr>
            <a:xfrm flipH="false" flipV="false" rot="0">
              <a:off x="0" y="0"/>
              <a:ext cx="152400" cy="355600"/>
            </a:xfrm>
            <a:custGeom>
              <a:avLst/>
              <a:gdLst/>
              <a:ahLst/>
              <a:cxnLst/>
              <a:rect r="r" b="b" t="t" l="l"/>
              <a:pathLst>
                <a:path h="355600" w="152400">
                  <a:moveTo>
                    <a:pt x="0" y="0"/>
                  </a:moveTo>
                  <a:lnTo>
                    <a:pt x="152400" y="0"/>
                  </a:lnTo>
                  <a:lnTo>
                    <a:pt x="152400" y="355600"/>
                  </a:lnTo>
                  <a:lnTo>
                    <a:pt x="0" y="355600"/>
                  </a:lnTo>
                  <a:lnTo>
                    <a:pt x="0" y="0"/>
                  </a:lnTo>
                  <a:close/>
                </a:path>
              </a:pathLst>
            </a:custGeom>
            <a:blipFill>
              <a:blip r:embed="rId2"/>
              <a:stretch>
                <a:fillRect l="-66666" t="0" r="-66666" b="0"/>
              </a:stretch>
            </a:blipFill>
          </p:spPr>
        </p:sp>
      </p:grpSp>
      <p:sp>
        <p:nvSpPr>
          <p:cNvPr name="TextBox 30" id="30"/>
          <p:cNvSpPr txBox="true"/>
          <p:nvPr/>
        </p:nvSpPr>
        <p:spPr>
          <a:xfrm rot="0">
            <a:off x="1132998" y="572451"/>
            <a:ext cx="6868002" cy="1133908"/>
          </a:xfrm>
          <a:prstGeom prst="rect">
            <a:avLst/>
          </a:prstGeom>
        </p:spPr>
        <p:txBody>
          <a:bodyPr anchor="t" rtlCol="false" tIns="0" lIns="0" bIns="0" rIns="0">
            <a:spAutoFit/>
          </a:bodyPr>
          <a:lstStyle/>
          <a:p>
            <a:pPr algn="l">
              <a:lnSpc>
                <a:spcPts val="8640"/>
              </a:lnSpc>
            </a:pPr>
            <a:r>
              <a:rPr lang="en-US" b="true" sz="7200">
                <a:solidFill>
                  <a:srgbClr val="F4F6FC"/>
                </a:solidFill>
                <a:latin typeface="Trebuchet MS Bold"/>
                <a:ea typeface="Trebuchet MS Bold"/>
                <a:cs typeface="Trebuchet MS Bold"/>
                <a:sym typeface="Trebuchet MS Bold"/>
              </a:rPr>
              <a:t>CONCLUSION</a:t>
            </a:r>
          </a:p>
        </p:txBody>
      </p:sp>
      <p:sp>
        <p:nvSpPr>
          <p:cNvPr name="TextBox 31" id="31"/>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F4F6FC"/>
                </a:solidFill>
                <a:latin typeface="Trebuchet MS"/>
                <a:ea typeface="Trebuchet MS"/>
                <a:cs typeface="Trebuchet MS"/>
                <a:sym typeface="Trebuchet MS"/>
              </a:rPr>
              <a:t>11</a:t>
            </a:r>
          </a:p>
        </p:txBody>
      </p:sp>
      <p:sp>
        <p:nvSpPr>
          <p:cNvPr name="TextBox 32" id="32"/>
          <p:cNvSpPr txBox="true"/>
          <p:nvPr/>
        </p:nvSpPr>
        <p:spPr>
          <a:xfrm rot="0">
            <a:off x="559032" y="2137625"/>
            <a:ext cx="14331524" cy="7046595"/>
          </a:xfrm>
          <a:prstGeom prst="rect">
            <a:avLst/>
          </a:prstGeom>
        </p:spPr>
        <p:txBody>
          <a:bodyPr anchor="t" rtlCol="false" tIns="0" lIns="0" bIns="0" rIns="0">
            <a:spAutoFit/>
          </a:bodyPr>
          <a:lstStyle/>
          <a:p>
            <a:pPr algn="l">
              <a:lnSpc>
                <a:spcPts val="5040"/>
              </a:lnSpc>
            </a:pPr>
            <a:r>
              <a:rPr lang="en-US" sz="4200">
                <a:solidFill>
                  <a:srgbClr val="F4F6FC"/>
                </a:solidFill>
                <a:latin typeface="Calibri (MS)"/>
                <a:ea typeface="Calibri (MS)"/>
                <a:cs typeface="Calibri (MS)"/>
                <a:sym typeface="Calibri (MS)"/>
              </a:rPr>
              <a:t>This portfolio demonstrates a comprehensive application of HTML, CSS, and JavaScript to create a visually appealing and interactive digital presence. HTML structures the content effectively, CSS enhances the design with colors, layouts, and responsiveness, while JavaScript adds dynamic features and interactivity. The project showcases personal skills, projects, and achievements in a professional manner. Overall, it serves as an effective tool for self-presentation and highlights the practical integration of front-end web technologies.</a:t>
            </a:r>
          </a:p>
          <a:p>
            <a:pPr algn="l">
              <a:lnSpc>
                <a:spcPts val="5040"/>
              </a:lnSpc>
            </a:pPr>
          </a:p>
        </p:txBody>
      </p:sp>
    </p:spTree>
  </p:cSld>
  <p:clrMapOvr>
    <a:masterClrMapping/>
  </p:clrMapOvr>
</p:sld>
</file>

<file path=ppt/slides/slide16.xml><?xml version="1.0" encoding="utf-8"?>
<p:sld xmlns:p="http://schemas.openxmlformats.org/presentationml/2006/main" xmlns:a="http://schemas.openxmlformats.org/drawingml/2006/main">
  <p:cSld>
    <p:bg>
      <p:bgPr>
        <a:solidFill>
          <a:srgbClr val="050A30"/>
        </a:solidFill>
      </p:bgPr>
    </p:bg>
    <p:spTree>
      <p:nvGrpSpPr>
        <p:cNvPr id="1" name=""/>
        <p:cNvGrpSpPr/>
        <p:nvPr/>
      </p:nvGrpSpPr>
      <p:grpSpPr>
        <a:xfrm>
          <a:off x="0" y="0"/>
          <a:ext cx="0" cy="0"/>
          <a:chOff x="0" y="0"/>
          <a:chExt cx="0" cy="0"/>
        </a:xfrm>
      </p:grpSpPr>
      <p:sp>
        <p:nvSpPr>
          <p:cNvPr name="TextBox 2" id="2"/>
          <p:cNvSpPr txBox="true"/>
          <p:nvPr/>
        </p:nvSpPr>
        <p:spPr>
          <a:xfrm rot="0">
            <a:off x="429858" y="1347308"/>
            <a:ext cx="6444332" cy="1566544"/>
          </a:xfrm>
          <a:prstGeom prst="rect">
            <a:avLst/>
          </a:prstGeom>
        </p:spPr>
        <p:txBody>
          <a:bodyPr anchor="t" rtlCol="false" tIns="0" lIns="0" bIns="0" rIns="0">
            <a:spAutoFit/>
          </a:bodyPr>
          <a:lstStyle/>
          <a:p>
            <a:pPr algn="ctr">
              <a:lnSpc>
                <a:spcPts val="12880"/>
              </a:lnSpc>
            </a:pPr>
            <a:r>
              <a:rPr lang="en-US" b="true" sz="9200">
                <a:solidFill>
                  <a:srgbClr val="F4F6FC"/>
                </a:solidFill>
                <a:latin typeface="Canva Sans Bold"/>
                <a:ea typeface="Canva Sans Bold"/>
                <a:cs typeface="Canva Sans Bold"/>
                <a:sym typeface="Canva Sans Bold"/>
              </a:rPr>
              <a:t>GitHub link</a:t>
            </a:r>
          </a:p>
        </p:txBody>
      </p:sp>
      <p:sp>
        <p:nvSpPr>
          <p:cNvPr name="TextBox 3" id="3"/>
          <p:cNvSpPr txBox="true"/>
          <p:nvPr/>
        </p:nvSpPr>
        <p:spPr>
          <a:xfrm rot="0">
            <a:off x="3652024" y="5133975"/>
            <a:ext cx="12545122" cy="1952625"/>
          </a:xfrm>
          <a:prstGeom prst="rect">
            <a:avLst/>
          </a:prstGeom>
        </p:spPr>
        <p:txBody>
          <a:bodyPr anchor="t" rtlCol="false" tIns="0" lIns="0" bIns="0" rIns="0">
            <a:spAutoFit/>
          </a:bodyPr>
          <a:lstStyle/>
          <a:p>
            <a:pPr algn="ctr">
              <a:lnSpc>
                <a:spcPts val="7650"/>
              </a:lnSpc>
              <a:spcBef>
                <a:spcPct val="0"/>
              </a:spcBef>
            </a:pPr>
            <a:r>
              <a:rPr lang="en-US" b="true" sz="6375" spc="22">
                <a:solidFill>
                  <a:srgbClr val="F4F6FC"/>
                </a:solidFill>
                <a:latin typeface="Trebuchet MS Bold"/>
                <a:ea typeface="Trebuchet MS Bold"/>
                <a:cs typeface="Trebuchet MS Bold"/>
                <a:sym typeface="Trebuchet MS Bold"/>
              </a:rPr>
              <a:t>https://github.com/soniyak0701-cyber/Soniya-k.git</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50A30"/>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24384000" y="0"/>
                  </a:moveTo>
                  <a:lnTo>
                    <a:pt x="0" y="0"/>
                  </a:lnTo>
                  <a:lnTo>
                    <a:pt x="0" y="13716000"/>
                  </a:lnTo>
                  <a:lnTo>
                    <a:pt x="24384000" y="13716000"/>
                  </a:lnTo>
                  <a:lnTo>
                    <a:pt x="24384000" y="0"/>
                  </a:lnTo>
                  <a:close/>
                </a:path>
              </a:pathLst>
            </a:custGeom>
            <a:solidFill>
              <a:srgbClr val="CAE8FF"/>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050A30">
                <a:alpha val="49020"/>
              </a:srgbClr>
            </a:solidFill>
          </p:spPr>
        </p:sp>
      </p:grpSp>
      <p:grpSp>
        <p:nvGrpSpPr>
          <p:cNvPr name="Group 7" id="7"/>
          <p:cNvGrpSpPr/>
          <p:nvPr/>
        </p:nvGrpSpPr>
        <p:grpSpPr>
          <a:xfrm rot="0">
            <a:off x="14030325" y="8043862"/>
            <a:ext cx="685800" cy="685800"/>
            <a:chOff x="0" y="0"/>
            <a:chExt cx="914400" cy="914400"/>
          </a:xfrm>
        </p:grpSpPr>
        <p:sp>
          <p:nvSpPr>
            <p:cNvPr name="Freeform 8" id="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050A30"/>
            </a:solidFill>
          </p:spPr>
        </p:sp>
      </p:grpSp>
      <p:grpSp>
        <p:nvGrpSpPr>
          <p:cNvPr name="Group 9" id="9"/>
          <p:cNvGrpSpPr/>
          <p:nvPr/>
        </p:nvGrpSpPr>
        <p:grpSpPr>
          <a:xfrm rot="0">
            <a:off x="10044112" y="2543175"/>
            <a:ext cx="471488" cy="485775"/>
            <a:chOff x="0" y="0"/>
            <a:chExt cx="628650" cy="647700"/>
          </a:xfrm>
        </p:grpSpPr>
        <p:sp>
          <p:nvSpPr>
            <p:cNvPr name="Freeform 10" id="10"/>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050A30"/>
            </a:solidFill>
          </p:spPr>
        </p:sp>
      </p:grpSp>
      <p:grpSp>
        <p:nvGrpSpPr>
          <p:cNvPr name="Group 11" id="11"/>
          <p:cNvGrpSpPr/>
          <p:nvPr/>
        </p:nvGrpSpPr>
        <p:grpSpPr>
          <a:xfrm rot="0">
            <a:off x="14030325" y="8843962"/>
            <a:ext cx="271462" cy="271462"/>
            <a:chOff x="0" y="0"/>
            <a:chExt cx="361950" cy="361950"/>
          </a:xfrm>
        </p:grpSpPr>
        <p:sp>
          <p:nvSpPr>
            <p:cNvPr name="Freeform 12" id="12"/>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050A30"/>
            </a:solidFill>
          </p:spPr>
        </p:sp>
      </p:grpSp>
      <p:sp>
        <p:nvSpPr>
          <p:cNvPr name="TextBox 13" id="13"/>
          <p:cNvSpPr txBox="true"/>
          <p:nvPr/>
        </p:nvSpPr>
        <p:spPr>
          <a:xfrm rot="0">
            <a:off x="1109662" y="1251425"/>
            <a:ext cx="5864542" cy="951230"/>
          </a:xfrm>
          <a:prstGeom prst="rect">
            <a:avLst/>
          </a:prstGeom>
        </p:spPr>
        <p:txBody>
          <a:bodyPr anchor="t" rtlCol="false" tIns="0" lIns="0" bIns="0" rIns="0">
            <a:spAutoFit/>
          </a:bodyPr>
          <a:lstStyle/>
          <a:p>
            <a:pPr algn="l">
              <a:lnSpc>
                <a:spcPts val="7650"/>
              </a:lnSpc>
            </a:pPr>
            <a:r>
              <a:rPr lang="en-US" b="true" sz="6375" spc="7">
                <a:solidFill>
                  <a:srgbClr val="050A30"/>
                </a:solidFill>
                <a:latin typeface="Trebuchet MS Bold"/>
                <a:ea typeface="Trebuchet MS Bold"/>
                <a:cs typeface="Trebuchet MS Bold"/>
                <a:sym typeface="Trebuchet MS Bold"/>
              </a:rPr>
              <a:t>PROJECT TITLE</a:t>
            </a:r>
          </a:p>
        </p:txBody>
      </p:sp>
      <p:grpSp>
        <p:nvGrpSpPr>
          <p:cNvPr name="Group 14" id="14"/>
          <p:cNvGrpSpPr>
            <a:grpSpLocks noChangeAspect="true"/>
          </p:cNvGrpSpPr>
          <p:nvPr/>
        </p:nvGrpSpPr>
        <p:grpSpPr>
          <a:xfrm rot="0">
            <a:off x="1014412" y="9701212"/>
            <a:ext cx="3214688" cy="300038"/>
            <a:chOff x="0" y="0"/>
            <a:chExt cx="4286250" cy="400050"/>
          </a:xfrm>
        </p:grpSpPr>
        <p:sp>
          <p:nvSpPr>
            <p:cNvPr name="Freeform 15" id="15"/>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4"/>
              <a:stretch>
                <a:fillRect l="-66666" t="0" r="-66666" b="0"/>
              </a:stretch>
            </a:blipFill>
          </p:spPr>
        </p:sp>
      </p:grpSp>
      <p:grpSp>
        <p:nvGrpSpPr>
          <p:cNvPr name="Group 16" id="16"/>
          <p:cNvGrpSpPr>
            <a:grpSpLocks noChangeAspect="true"/>
          </p:cNvGrpSpPr>
          <p:nvPr/>
        </p:nvGrpSpPr>
        <p:grpSpPr>
          <a:xfrm rot="0">
            <a:off x="700088" y="9615488"/>
            <a:ext cx="5557838" cy="442912"/>
            <a:chOff x="0" y="0"/>
            <a:chExt cx="7410450" cy="590550"/>
          </a:xfrm>
        </p:grpSpPr>
        <p:sp>
          <p:nvSpPr>
            <p:cNvPr name="Freeform 17" id="17"/>
            <p:cNvSpPr/>
            <p:nvPr/>
          </p:nvSpPr>
          <p:spPr>
            <a:xfrm flipH="false" flipV="false" rot="0">
              <a:off x="0" y="0"/>
              <a:ext cx="7410450" cy="590550"/>
            </a:xfrm>
            <a:custGeom>
              <a:avLst/>
              <a:gdLst/>
              <a:ahLst/>
              <a:cxnLst/>
              <a:rect r="r" b="b" t="t" l="l"/>
              <a:pathLst>
                <a:path h="590550" w="7410450">
                  <a:moveTo>
                    <a:pt x="0" y="0"/>
                  </a:moveTo>
                  <a:lnTo>
                    <a:pt x="7410450" y="0"/>
                  </a:lnTo>
                  <a:lnTo>
                    <a:pt x="7410450" y="590550"/>
                  </a:lnTo>
                  <a:lnTo>
                    <a:pt x="0" y="590550"/>
                  </a:lnTo>
                  <a:lnTo>
                    <a:pt x="0" y="0"/>
                  </a:lnTo>
                  <a:close/>
                </a:path>
              </a:pathLst>
            </a:custGeom>
            <a:blipFill>
              <a:blip r:embed="rId5"/>
              <a:stretch>
                <a:fillRect l="0" t="-124" r="0" b="-124"/>
              </a:stretch>
            </a:blipFill>
          </p:spPr>
        </p:sp>
      </p:grpSp>
      <p:sp>
        <p:nvSpPr>
          <p:cNvPr name="TextBox 18" id="18"/>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5CB6F9"/>
                </a:solidFill>
                <a:latin typeface="Trebuchet MS"/>
                <a:ea typeface="Trebuchet MS"/>
                <a:cs typeface="Trebuchet MS"/>
                <a:sym typeface="Trebuchet MS"/>
              </a:rPr>
              <a:t>2</a:t>
            </a:r>
          </a:p>
        </p:txBody>
      </p:sp>
      <p:sp>
        <p:nvSpPr>
          <p:cNvPr name="TextBox 19" id="19"/>
          <p:cNvSpPr txBox="true"/>
          <p:nvPr/>
        </p:nvSpPr>
        <p:spPr>
          <a:xfrm rot="0">
            <a:off x="1645359" y="4107879"/>
            <a:ext cx="10657692" cy="1388745"/>
          </a:xfrm>
          <a:prstGeom prst="rect">
            <a:avLst/>
          </a:prstGeom>
        </p:spPr>
        <p:txBody>
          <a:bodyPr anchor="t" rtlCol="false" tIns="0" lIns="0" bIns="0" rIns="0">
            <a:spAutoFit/>
          </a:bodyPr>
          <a:lstStyle/>
          <a:p>
            <a:pPr algn="l">
              <a:lnSpc>
                <a:spcPts val="5040"/>
              </a:lnSpc>
            </a:pPr>
            <a:r>
              <a:rPr lang="en-US" sz="4200">
                <a:solidFill>
                  <a:srgbClr val="050A30"/>
                </a:solidFill>
                <a:latin typeface="Calibri (MS)"/>
                <a:ea typeface="Calibri (MS)"/>
                <a:cs typeface="Calibri (MS)"/>
                <a:sym typeface="Calibri (MS)"/>
              </a:rPr>
              <a:t>Portfolio using HTML, CSS, and JavaScript”</a:t>
            </a:r>
          </a:p>
          <a:p>
            <a:pPr algn="l">
              <a:lnSpc>
                <a:spcPts val="5040"/>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50A30"/>
        </a:solidFill>
      </p:bgPr>
    </p:bg>
    <p:spTree>
      <p:nvGrpSpPr>
        <p:cNvPr id="1" name=""/>
        <p:cNvGrpSpPr/>
        <p:nvPr/>
      </p:nvGrpSpPr>
      <p:grpSpPr>
        <a:xfrm>
          <a:off x="0" y="0"/>
          <a:ext cx="0" cy="0"/>
          <a:chOff x="0" y="0"/>
          <a:chExt cx="0" cy="0"/>
        </a:xfrm>
      </p:grpSpPr>
      <p:grpSp>
        <p:nvGrpSpPr>
          <p:cNvPr name="Group 2" id="2"/>
          <p:cNvGrpSpPr/>
          <p:nvPr/>
        </p:nvGrpSpPr>
        <p:grpSpPr>
          <a:xfrm rot="0">
            <a:off x="-114300" y="42868"/>
            <a:ext cx="18722570" cy="10287000"/>
            <a:chOff x="0" y="0"/>
            <a:chExt cx="24963426" cy="13716000"/>
          </a:xfrm>
        </p:grpSpPr>
        <p:sp>
          <p:nvSpPr>
            <p:cNvPr name="Freeform 3" id="3"/>
            <p:cNvSpPr/>
            <p:nvPr/>
          </p:nvSpPr>
          <p:spPr>
            <a:xfrm flipH="false" flipV="false" rot="0">
              <a:off x="0" y="0"/>
              <a:ext cx="24963374" cy="13716000"/>
            </a:xfrm>
            <a:custGeom>
              <a:avLst/>
              <a:gdLst/>
              <a:ahLst/>
              <a:cxnLst/>
              <a:rect r="r" b="b" t="t" l="l"/>
              <a:pathLst>
                <a:path h="13716000" w="24963374">
                  <a:moveTo>
                    <a:pt x="24963374" y="0"/>
                  </a:moveTo>
                  <a:lnTo>
                    <a:pt x="0" y="0"/>
                  </a:lnTo>
                  <a:lnTo>
                    <a:pt x="0" y="13716000"/>
                  </a:lnTo>
                  <a:lnTo>
                    <a:pt x="24963374" y="13716000"/>
                  </a:lnTo>
                  <a:lnTo>
                    <a:pt x="24963374" y="0"/>
                  </a:lnTo>
                  <a:close/>
                </a:path>
              </a:pathLst>
            </a:custGeom>
            <a:solidFill>
              <a:srgbClr val="CAE8FF"/>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050A30">
                <a:alpha val="49020"/>
              </a:srgbClr>
            </a:solidFill>
          </p:spPr>
        </p:sp>
      </p:grpSp>
      <p:sp>
        <p:nvSpPr>
          <p:cNvPr name="TextBox 7" id="7"/>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050A30"/>
                </a:solidFill>
                <a:latin typeface="Trebuchet MS"/>
                <a:ea typeface="Trebuchet MS"/>
                <a:cs typeface="Trebuchet MS"/>
                <a:sym typeface="Trebuchet MS"/>
              </a:rPr>
              <a:t>3/21/2024  </a:t>
            </a:r>
            <a:r>
              <a:rPr lang="en-US" b="true" sz="1650" spc="30">
                <a:solidFill>
                  <a:srgbClr val="050A30"/>
                </a:solidFill>
                <a:latin typeface="Trebuchet MS Bold"/>
                <a:ea typeface="Trebuchet MS Bold"/>
                <a:cs typeface="Trebuchet MS Bold"/>
                <a:sym typeface="Trebuchet MS Bold"/>
              </a:rPr>
              <a:t>Annual Review</a:t>
            </a:r>
          </a:p>
        </p:txBody>
      </p:sp>
      <p:grpSp>
        <p:nvGrpSpPr>
          <p:cNvPr name="Group 8" id="8"/>
          <p:cNvGrpSpPr/>
          <p:nvPr/>
        </p:nvGrpSpPr>
        <p:grpSpPr>
          <a:xfrm rot="0">
            <a:off x="11044238" y="671512"/>
            <a:ext cx="542925" cy="542925"/>
            <a:chOff x="0" y="0"/>
            <a:chExt cx="723900" cy="723900"/>
          </a:xfrm>
        </p:grpSpPr>
        <p:sp>
          <p:nvSpPr>
            <p:cNvPr name="Freeform 9" id="9"/>
            <p:cNvSpPr/>
            <p:nvPr/>
          </p:nvSpPr>
          <p:spPr>
            <a:xfrm flipH="false" flipV="false" rot="0">
              <a:off x="0" y="0"/>
              <a:ext cx="723900" cy="723900"/>
            </a:xfrm>
            <a:custGeom>
              <a:avLst/>
              <a:gdLst/>
              <a:ahLst/>
              <a:cxnLst/>
              <a:rect r="r" b="b" t="t" l="l"/>
              <a:pathLst>
                <a:path h="723900" w="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050A30"/>
            </a:solidFill>
          </p:spPr>
        </p:sp>
      </p:grpSp>
      <p:sp>
        <p:nvSpPr>
          <p:cNvPr name="Freeform 10" id="10"/>
          <p:cNvSpPr/>
          <p:nvPr/>
        </p:nvSpPr>
        <p:spPr>
          <a:xfrm flipH="false" flipV="false" rot="0">
            <a:off x="16516350" y="8415338"/>
            <a:ext cx="971550" cy="971550"/>
          </a:xfrm>
          <a:custGeom>
            <a:avLst/>
            <a:gdLst/>
            <a:ahLst/>
            <a:cxnLst/>
            <a:rect r="r" b="b" t="t" l="l"/>
            <a:pathLst>
              <a:path h="971550" w="971550">
                <a:moveTo>
                  <a:pt x="0" y="0"/>
                </a:moveTo>
                <a:lnTo>
                  <a:pt x="971550" y="0"/>
                </a:lnTo>
                <a:lnTo>
                  <a:pt x="971550" y="971550"/>
                </a:lnTo>
                <a:lnTo>
                  <a:pt x="0" y="9715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1" id="11"/>
          <p:cNvGrpSpPr>
            <a:grpSpLocks noChangeAspect="true"/>
          </p:cNvGrpSpPr>
          <p:nvPr/>
        </p:nvGrpSpPr>
        <p:grpSpPr>
          <a:xfrm rot="0">
            <a:off x="16030575" y="9201150"/>
            <a:ext cx="371475" cy="371475"/>
            <a:chOff x="0" y="0"/>
            <a:chExt cx="495300" cy="495300"/>
          </a:xfrm>
        </p:grpSpPr>
        <p:sp>
          <p:nvSpPr>
            <p:cNvPr name="Freeform 12" id="12"/>
            <p:cNvSpPr/>
            <p:nvPr/>
          </p:nvSpPr>
          <p:spPr>
            <a:xfrm flipH="false" flipV="false" rot="0">
              <a:off x="0" y="0"/>
              <a:ext cx="495300" cy="495300"/>
            </a:xfrm>
            <a:custGeom>
              <a:avLst/>
              <a:gdLst/>
              <a:ahLst/>
              <a:cxnLst/>
              <a:rect r="r" b="b" t="t" l="l"/>
              <a:pathLst>
                <a:path h="495300" w="495300">
                  <a:moveTo>
                    <a:pt x="0" y="0"/>
                  </a:moveTo>
                  <a:lnTo>
                    <a:pt x="495300" y="0"/>
                  </a:lnTo>
                  <a:lnTo>
                    <a:pt x="495300" y="495300"/>
                  </a:lnTo>
                  <a:lnTo>
                    <a:pt x="0" y="495300"/>
                  </a:lnTo>
                  <a:lnTo>
                    <a:pt x="0" y="0"/>
                  </a:lnTo>
                  <a:close/>
                </a:path>
              </a:pathLst>
            </a:custGeom>
            <a:blipFill>
              <a:blip r:embed="rId6"/>
              <a:stretch>
                <a:fillRect l="0" t="0" r="0" b="0"/>
              </a:stretch>
            </a:blipFill>
          </p:spPr>
        </p:sp>
      </p:grpSp>
      <p:grpSp>
        <p:nvGrpSpPr>
          <p:cNvPr name="Group 13" id="13"/>
          <p:cNvGrpSpPr>
            <a:grpSpLocks noChangeAspect="true"/>
          </p:cNvGrpSpPr>
          <p:nvPr/>
        </p:nvGrpSpPr>
        <p:grpSpPr>
          <a:xfrm rot="0">
            <a:off x="700088" y="9615488"/>
            <a:ext cx="5557838" cy="442912"/>
            <a:chOff x="0" y="0"/>
            <a:chExt cx="7410450" cy="590550"/>
          </a:xfrm>
        </p:grpSpPr>
        <p:sp>
          <p:nvSpPr>
            <p:cNvPr name="Freeform 14" id="14"/>
            <p:cNvSpPr/>
            <p:nvPr/>
          </p:nvSpPr>
          <p:spPr>
            <a:xfrm flipH="false" flipV="false" rot="0">
              <a:off x="0" y="0"/>
              <a:ext cx="7410450" cy="590550"/>
            </a:xfrm>
            <a:custGeom>
              <a:avLst/>
              <a:gdLst/>
              <a:ahLst/>
              <a:cxnLst/>
              <a:rect r="r" b="b" t="t" l="l"/>
              <a:pathLst>
                <a:path h="590550" w="7410450">
                  <a:moveTo>
                    <a:pt x="0" y="0"/>
                  </a:moveTo>
                  <a:lnTo>
                    <a:pt x="7410450" y="0"/>
                  </a:lnTo>
                  <a:lnTo>
                    <a:pt x="7410450" y="590550"/>
                  </a:lnTo>
                  <a:lnTo>
                    <a:pt x="0" y="590550"/>
                  </a:lnTo>
                  <a:lnTo>
                    <a:pt x="0" y="0"/>
                  </a:lnTo>
                  <a:close/>
                </a:path>
              </a:pathLst>
            </a:custGeom>
            <a:blipFill>
              <a:blip r:embed="rId7"/>
              <a:stretch>
                <a:fillRect l="0" t="-124" r="0" b="-124"/>
              </a:stretch>
            </a:blipFill>
          </p:spPr>
        </p:sp>
      </p:grpSp>
      <p:grpSp>
        <p:nvGrpSpPr>
          <p:cNvPr name="Group 15" id="15"/>
          <p:cNvGrpSpPr>
            <a:grpSpLocks noChangeAspect="true"/>
          </p:cNvGrpSpPr>
          <p:nvPr/>
        </p:nvGrpSpPr>
        <p:grpSpPr>
          <a:xfrm rot="0">
            <a:off x="71438" y="5729285"/>
            <a:ext cx="2600325" cy="4514847"/>
            <a:chOff x="0" y="0"/>
            <a:chExt cx="3467100" cy="6019796"/>
          </a:xfrm>
        </p:grpSpPr>
        <p:sp>
          <p:nvSpPr>
            <p:cNvPr name="Freeform 16" id="16"/>
            <p:cNvSpPr/>
            <p:nvPr/>
          </p:nvSpPr>
          <p:spPr>
            <a:xfrm flipH="false" flipV="false" rot="0">
              <a:off x="0" y="0"/>
              <a:ext cx="3467100" cy="6019800"/>
            </a:xfrm>
            <a:custGeom>
              <a:avLst/>
              <a:gdLst/>
              <a:ahLst/>
              <a:cxnLst/>
              <a:rect r="r" b="b" t="t" l="l"/>
              <a:pathLst>
                <a:path h="6019800" w="3467100">
                  <a:moveTo>
                    <a:pt x="0" y="0"/>
                  </a:moveTo>
                  <a:lnTo>
                    <a:pt x="3467100" y="0"/>
                  </a:lnTo>
                  <a:lnTo>
                    <a:pt x="3467100" y="6019800"/>
                  </a:lnTo>
                  <a:lnTo>
                    <a:pt x="0" y="6019800"/>
                  </a:lnTo>
                  <a:lnTo>
                    <a:pt x="0" y="0"/>
                  </a:lnTo>
                  <a:close/>
                </a:path>
              </a:pathLst>
            </a:custGeom>
            <a:blipFill>
              <a:blip r:embed="rId8"/>
              <a:stretch>
                <a:fillRect l="-3" t="0" r="-3" b="0"/>
              </a:stretch>
            </a:blipFill>
          </p:spPr>
        </p:sp>
      </p:grpSp>
      <p:sp>
        <p:nvSpPr>
          <p:cNvPr name="TextBox 17" id="17"/>
          <p:cNvSpPr txBox="true"/>
          <p:nvPr/>
        </p:nvSpPr>
        <p:spPr>
          <a:xfrm rot="0">
            <a:off x="1109662" y="662367"/>
            <a:ext cx="6471111" cy="1111569"/>
          </a:xfrm>
          <a:prstGeom prst="rect">
            <a:avLst/>
          </a:prstGeom>
        </p:spPr>
        <p:txBody>
          <a:bodyPr anchor="t" rtlCol="false" tIns="0" lIns="0" bIns="0" rIns="0">
            <a:spAutoFit/>
          </a:bodyPr>
          <a:lstStyle/>
          <a:p>
            <a:pPr algn="l">
              <a:lnSpc>
                <a:spcPts val="8640"/>
              </a:lnSpc>
            </a:pPr>
            <a:r>
              <a:rPr lang="en-US" b="true" sz="7200">
                <a:solidFill>
                  <a:srgbClr val="050A30"/>
                </a:solidFill>
                <a:latin typeface="Trebuchet MS Bold"/>
                <a:ea typeface="Trebuchet MS Bold"/>
                <a:cs typeface="Trebuchet MS Bold"/>
                <a:sym typeface="Trebuchet MS Bold"/>
              </a:rPr>
              <a:t>AGENDA</a:t>
            </a:r>
          </a:p>
        </p:txBody>
      </p:sp>
      <p:sp>
        <p:nvSpPr>
          <p:cNvPr name="TextBox 18" id="18"/>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050A30"/>
                </a:solidFill>
                <a:latin typeface="Trebuchet MS"/>
                <a:ea typeface="Trebuchet MS"/>
                <a:cs typeface="Trebuchet MS"/>
                <a:sym typeface="Trebuchet MS"/>
              </a:rPr>
              <a:t>3</a:t>
            </a:r>
          </a:p>
        </p:txBody>
      </p:sp>
      <p:sp>
        <p:nvSpPr>
          <p:cNvPr name="TextBox 19" id="19"/>
          <p:cNvSpPr txBox="true"/>
          <p:nvPr/>
        </p:nvSpPr>
        <p:spPr>
          <a:xfrm rot="0">
            <a:off x="3856151" y="1522295"/>
            <a:ext cx="7360920" cy="7046597"/>
          </a:xfrm>
          <a:prstGeom prst="rect">
            <a:avLst/>
          </a:prstGeom>
        </p:spPr>
        <p:txBody>
          <a:bodyPr anchor="t" rtlCol="false" tIns="0" lIns="0" bIns="0" rIns="0">
            <a:spAutoFit/>
          </a:bodyPr>
          <a:lstStyle/>
          <a:p>
            <a:pPr algn="l">
              <a:lnSpc>
                <a:spcPts val="5040"/>
              </a:lnSpc>
            </a:pPr>
          </a:p>
          <a:p>
            <a:pPr algn="l" marL="760095" indent="-380048" lvl="1">
              <a:lnSpc>
                <a:spcPts val="5040"/>
              </a:lnSpc>
              <a:buAutoNum type="arabicPeriod" startAt="1"/>
            </a:pPr>
            <a:r>
              <a:rPr lang="en-US" sz="4200">
                <a:solidFill>
                  <a:srgbClr val="050A30"/>
                </a:solidFill>
                <a:latin typeface="Times New Roman"/>
                <a:ea typeface="Times New Roman"/>
                <a:cs typeface="Times New Roman"/>
                <a:sym typeface="Times New Roman"/>
              </a:rPr>
              <a:t>Problem Statement</a:t>
            </a:r>
          </a:p>
          <a:p>
            <a:pPr algn="l" marL="760095" indent="-380048" lvl="1">
              <a:lnSpc>
                <a:spcPts val="5040"/>
              </a:lnSpc>
              <a:buAutoNum type="arabicPeriod" startAt="1"/>
            </a:pPr>
            <a:r>
              <a:rPr lang="en-US" sz="4200">
                <a:solidFill>
                  <a:srgbClr val="050A30"/>
                </a:solidFill>
                <a:latin typeface="Times New Roman"/>
                <a:ea typeface="Times New Roman"/>
                <a:cs typeface="Times New Roman"/>
                <a:sym typeface="Times New Roman"/>
              </a:rPr>
              <a:t>Project Overview</a:t>
            </a:r>
          </a:p>
          <a:p>
            <a:pPr algn="l" marL="760095" indent="-380048" lvl="1">
              <a:lnSpc>
                <a:spcPts val="5040"/>
              </a:lnSpc>
              <a:buAutoNum type="arabicPeriod" startAt="1"/>
            </a:pPr>
            <a:r>
              <a:rPr lang="en-US" sz="4200">
                <a:solidFill>
                  <a:srgbClr val="050A30"/>
                </a:solidFill>
                <a:latin typeface="Times New Roman"/>
                <a:ea typeface="Times New Roman"/>
                <a:cs typeface="Times New Roman"/>
                <a:sym typeface="Times New Roman"/>
              </a:rPr>
              <a:t>End Users</a:t>
            </a:r>
          </a:p>
          <a:p>
            <a:pPr algn="l" marL="760095" indent="-380048" lvl="1">
              <a:lnSpc>
                <a:spcPts val="5040"/>
              </a:lnSpc>
              <a:buAutoNum type="arabicPeriod" startAt="1"/>
            </a:pPr>
            <a:r>
              <a:rPr lang="en-US" sz="4200">
                <a:solidFill>
                  <a:srgbClr val="050A30"/>
                </a:solidFill>
                <a:latin typeface="Times New Roman"/>
                <a:ea typeface="Times New Roman"/>
                <a:cs typeface="Times New Roman"/>
                <a:sym typeface="Times New Roman"/>
              </a:rPr>
              <a:t>Tools and Technologies</a:t>
            </a:r>
          </a:p>
          <a:p>
            <a:pPr algn="l" marL="760095" indent="-380048" lvl="1">
              <a:lnSpc>
                <a:spcPts val="5040"/>
              </a:lnSpc>
              <a:buAutoNum type="arabicPeriod" startAt="1"/>
            </a:pPr>
            <a:r>
              <a:rPr lang="en-US" sz="4200">
                <a:solidFill>
                  <a:srgbClr val="050A30"/>
                </a:solidFill>
                <a:latin typeface="Times New Roman"/>
                <a:ea typeface="Times New Roman"/>
                <a:cs typeface="Times New Roman"/>
                <a:sym typeface="Times New Roman"/>
              </a:rPr>
              <a:t>Portfolio design and Layout</a:t>
            </a:r>
          </a:p>
          <a:p>
            <a:pPr algn="l" marL="760095" indent="-380048" lvl="1">
              <a:lnSpc>
                <a:spcPts val="5040"/>
              </a:lnSpc>
              <a:buAutoNum type="arabicPeriod" startAt="1"/>
            </a:pPr>
            <a:r>
              <a:rPr lang="en-US" sz="4200">
                <a:solidFill>
                  <a:srgbClr val="050A30"/>
                </a:solidFill>
                <a:latin typeface="Times New Roman"/>
                <a:ea typeface="Times New Roman"/>
                <a:cs typeface="Times New Roman"/>
                <a:sym typeface="Times New Roman"/>
              </a:rPr>
              <a:t>Features and Functionality</a:t>
            </a:r>
          </a:p>
          <a:p>
            <a:pPr algn="l" marL="760095" indent="-380048" lvl="1">
              <a:lnSpc>
                <a:spcPts val="5040"/>
              </a:lnSpc>
              <a:buAutoNum type="arabicPeriod" startAt="1"/>
            </a:pPr>
            <a:r>
              <a:rPr lang="en-US" sz="4200">
                <a:solidFill>
                  <a:srgbClr val="050A30"/>
                </a:solidFill>
                <a:latin typeface="Times New Roman"/>
                <a:ea typeface="Times New Roman"/>
                <a:cs typeface="Times New Roman"/>
                <a:sym typeface="Times New Roman"/>
              </a:rPr>
              <a:t>Results and Screenshots</a:t>
            </a:r>
          </a:p>
          <a:p>
            <a:pPr algn="l" marL="760095" indent="-380048" lvl="1">
              <a:lnSpc>
                <a:spcPts val="5040"/>
              </a:lnSpc>
              <a:buAutoNum type="arabicPeriod" startAt="1"/>
            </a:pPr>
            <a:r>
              <a:rPr lang="en-US" sz="4200">
                <a:solidFill>
                  <a:srgbClr val="050A30"/>
                </a:solidFill>
                <a:latin typeface="Times New Roman"/>
                <a:ea typeface="Times New Roman"/>
                <a:cs typeface="Times New Roman"/>
                <a:sym typeface="Times New Roman"/>
              </a:rPr>
              <a:t>Conclusion</a:t>
            </a:r>
          </a:p>
          <a:p>
            <a:pPr algn="l" marL="760095" indent="-380048" lvl="1">
              <a:lnSpc>
                <a:spcPts val="5040"/>
              </a:lnSpc>
              <a:buAutoNum type="arabicPeriod" startAt="1"/>
            </a:pPr>
            <a:r>
              <a:rPr lang="en-US" sz="4200">
                <a:solidFill>
                  <a:srgbClr val="050A30"/>
                </a:solidFill>
                <a:latin typeface="Times New Roman"/>
                <a:ea typeface="Times New Roman"/>
                <a:cs typeface="Times New Roman"/>
                <a:sym typeface="Times New Roman"/>
              </a:rPr>
              <a:t>Github Link</a:t>
            </a:r>
          </a:p>
          <a:p>
            <a:pPr algn="l" marL="760095" indent="-380048" lvl="1">
              <a:lnSpc>
                <a:spcPts val="504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50A30"/>
        </a:solidFill>
      </p:bgPr>
    </p:bg>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233DFF"/>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233DFF"/>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233DFF">
                <a:alpha val="12941"/>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233DFF">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F4F6FC">
                <a:alpha val="43137"/>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F4F6FC">
                <a:alpha val="25098"/>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5CB6F9">
                <a:alpha val="49020"/>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CAE8FF">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F4F6FC">
                <a:alpha val="43137"/>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233DFF">
                <a:alpha val="49020"/>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050A30"/>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050A30"/>
            </a:solidFill>
          </p:spPr>
        </p:sp>
      </p:grpSp>
      <p:grpSp>
        <p:nvGrpSpPr>
          <p:cNvPr name="Group 26" id="26"/>
          <p:cNvGrpSpPr>
            <a:grpSpLocks noChangeAspect="true"/>
          </p:cNvGrpSpPr>
          <p:nvPr/>
        </p:nvGrpSpPr>
        <p:grpSpPr>
          <a:xfrm rot="0">
            <a:off x="11987212" y="4400550"/>
            <a:ext cx="4143375" cy="4886325"/>
            <a:chOff x="0" y="0"/>
            <a:chExt cx="5524500" cy="6515100"/>
          </a:xfrm>
        </p:grpSpPr>
        <p:sp>
          <p:nvSpPr>
            <p:cNvPr name="Freeform 27" id="27"/>
            <p:cNvSpPr/>
            <p:nvPr/>
          </p:nvSpPr>
          <p:spPr>
            <a:xfrm flipH="false" flipV="false" rot="0">
              <a:off x="0" y="0"/>
              <a:ext cx="5524500" cy="6515100"/>
            </a:xfrm>
            <a:custGeom>
              <a:avLst/>
              <a:gdLst/>
              <a:ahLst/>
              <a:cxnLst/>
              <a:rect r="r" b="b" t="t" l="l"/>
              <a:pathLst>
                <a:path h="6515100" w="5524500">
                  <a:moveTo>
                    <a:pt x="0" y="0"/>
                  </a:moveTo>
                  <a:lnTo>
                    <a:pt x="5524500" y="0"/>
                  </a:lnTo>
                  <a:lnTo>
                    <a:pt x="5524500" y="6515100"/>
                  </a:lnTo>
                  <a:lnTo>
                    <a:pt x="0" y="6515100"/>
                  </a:lnTo>
                  <a:lnTo>
                    <a:pt x="0" y="0"/>
                  </a:lnTo>
                  <a:close/>
                </a:path>
              </a:pathLst>
            </a:custGeom>
            <a:blipFill>
              <a:blip r:embed="rId2"/>
              <a:stretch>
                <a:fillRect l="-21" t="0" r="-21" b="0"/>
              </a:stretch>
            </a:blipFill>
          </p:spPr>
        </p:sp>
      </p:grpSp>
      <p:grpSp>
        <p:nvGrpSpPr>
          <p:cNvPr name="Group 28" id="28"/>
          <p:cNvGrpSpPr/>
          <p:nvPr/>
        </p:nvGrpSpPr>
        <p:grpSpPr>
          <a:xfrm rot="0">
            <a:off x="10044112" y="2543175"/>
            <a:ext cx="471488" cy="485775"/>
            <a:chOff x="0" y="0"/>
            <a:chExt cx="628650" cy="647700"/>
          </a:xfrm>
        </p:grpSpPr>
        <p:sp>
          <p:nvSpPr>
            <p:cNvPr name="Freeform 29" id="29"/>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5CB6F9"/>
            </a:solidFill>
          </p:spPr>
        </p:sp>
      </p:grpSp>
      <p:sp>
        <p:nvSpPr>
          <p:cNvPr name="TextBox 30" id="30"/>
          <p:cNvSpPr txBox="true"/>
          <p:nvPr/>
        </p:nvSpPr>
        <p:spPr>
          <a:xfrm rot="0">
            <a:off x="1251108" y="869567"/>
            <a:ext cx="9741218" cy="951230"/>
          </a:xfrm>
          <a:prstGeom prst="rect">
            <a:avLst/>
          </a:prstGeom>
        </p:spPr>
        <p:txBody>
          <a:bodyPr anchor="t" rtlCol="false" tIns="0" lIns="0" bIns="0" rIns="0">
            <a:spAutoFit/>
          </a:bodyPr>
          <a:lstStyle/>
          <a:p>
            <a:pPr algn="l">
              <a:lnSpc>
                <a:spcPts val="7650"/>
              </a:lnSpc>
            </a:pPr>
            <a:r>
              <a:rPr lang="en-US" b="true" sz="6375" spc="22">
                <a:solidFill>
                  <a:srgbClr val="F4F6FC"/>
                </a:solidFill>
                <a:latin typeface="Trebuchet MS Bold"/>
                <a:ea typeface="Trebuchet MS Bold"/>
                <a:cs typeface="Trebuchet MS Bold"/>
                <a:sym typeface="Trebuchet MS Bold"/>
              </a:rPr>
              <a:t>PROBLEM	STATEMENT</a:t>
            </a:r>
          </a:p>
        </p:txBody>
      </p:sp>
      <p:grpSp>
        <p:nvGrpSpPr>
          <p:cNvPr name="Group 31" id="31"/>
          <p:cNvGrpSpPr>
            <a:grpSpLocks noChangeAspect="true"/>
          </p:cNvGrpSpPr>
          <p:nvPr/>
        </p:nvGrpSpPr>
        <p:grpSpPr>
          <a:xfrm rot="0">
            <a:off x="1014412" y="9701212"/>
            <a:ext cx="3214688" cy="300038"/>
            <a:chOff x="0" y="0"/>
            <a:chExt cx="4286250" cy="400050"/>
          </a:xfrm>
        </p:grpSpPr>
        <p:sp>
          <p:nvSpPr>
            <p:cNvPr name="Freeform 32" id="32"/>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3"/>
              <a:stretch>
                <a:fillRect l="-66666" t="0" r="-66666" b="0"/>
              </a:stretch>
            </a:blipFill>
          </p:spPr>
        </p:sp>
      </p:grpSp>
      <p:sp>
        <p:nvSpPr>
          <p:cNvPr name="TextBox 33" id="33"/>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050A30"/>
                </a:solidFill>
                <a:latin typeface="Trebuchet MS"/>
                <a:ea typeface="Trebuchet MS"/>
                <a:cs typeface="Trebuchet MS"/>
                <a:sym typeface="Trebuchet MS"/>
              </a:rPr>
              <a:t>4</a:t>
            </a:r>
          </a:p>
        </p:txBody>
      </p:sp>
      <p:sp>
        <p:nvSpPr>
          <p:cNvPr name="TextBox 34" id="34"/>
          <p:cNvSpPr txBox="true"/>
          <p:nvPr/>
        </p:nvSpPr>
        <p:spPr>
          <a:xfrm rot="0">
            <a:off x="1342546" y="2908935"/>
            <a:ext cx="10828373" cy="7046593"/>
          </a:xfrm>
          <a:prstGeom prst="rect">
            <a:avLst/>
          </a:prstGeom>
        </p:spPr>
        <p:txBody>
          <a:bodyPr anchor="t" rtlCol="false" tIns="0" lIns="0" bIns="0" rIns="0">
            <a:spAutoFit/>
          </a:bodyPr>
          <a:lstStyle/>
          <a:p>
            <a:pPr algn="l">
              <a:lnSpc>
                <a:spcPts val="5040"/>
              </a:lnSpc>
            </a:pPr>
            <a:r>
              <a:rPr lang="en-US" sz="4200">
                <a:solidFill>
                  <a:srgbClr val="F4F6FC"/>
                </a:solidFill>
                <a:latin typeface="Calibri (MS)"/>
                <a:ea typeface="Calibri (MS)"/>
                <a:cs typeface="Calibri (MS)"/>
                <a:sym typeface="Calibri (MS)"/>
              </a:rPr>
              <a:t>Many students and professionals need a platform to showcase their skills, projects, and achievements effectively. Creating a digital portfolio using HTML, CSS, and JavaScript provides a structured, interactive, and visually appealing way to present personal and professional information online, making it accessible and engaging across devices.</a:t>
            </a:r>
          </a:p>
          <a:p>
            <a:pPr algn="l">
              <a:lnSpc>
                <a:spcPts val="5040"/>
              </a:lnSpc>
            </a:pPr>
          </a:p>
          <a:p>
            <a:pPr algn="l">
              <a:lnSpc>
                <a:spcPts val="5040"/>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50A30"/>
        </a:solidFill>
      </p:bgPr>
    </p:bg>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233DFF"/>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233DFF"/>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233DFF">
                <a:alpha val="12941"/>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233DFF">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F4F6FC">
                <a:alpha val="43137"/>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F4F6FC">
                <a:alpha val="25098"/>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5CB6F9">
                <a:alpha val="49020"/>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CAE8FF">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F4F6FC">
                <a:alpha val="43137"/>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233DFF">
                <a:alpha val="49020"/>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050A30"/>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050A30"/>
            </a:solidFill>
          </p:spPr>
        </p:sp>
      </p:grpSp>
      <p:grpSp>
        <p:nvGrpSpPr>
          <p:cNvPr name="Group 26" id="26"/>
          <p:cNvGrpSpPr>
            <a:grpSpLocks noChangeAspect="true"/>
          </p:cNvGrpSpPr>
          <p:nvPr/>
        </p:nvGrpSpPr>
        <p:grpSpPr>
          <a:xfrm rot="0">
            <a:off x="12987338" y="3971925"/>
            <a:ext cx="5300662" cy="5715000"/>
            <a:chOff x="0" y="0"/>
            <a:chExt cx="7067550" cy="7620000"/>
          </a:xfrm>
        </p:grpSpPr>
        <p:sp>
          <p:nvSpPr>
            <p:cNvPr name="Freeform 27" id="27"/>
            <p:cNvSpPr/>
            <p:nvPr/>
          </p:nvSpPr>
          <p:spPr>
            <a:xfrm flipH="false" flipV="false" rot="0">
              <a:off x="0" y="0"/>
              <a:ext cx="7067550" cy="7620000"/>
            </a:xfrm>
            <a:custGeom>
              <a:avLst/>
              <a:gdLst/>
              <a:ahLst/>
              <a:cxnLst/>
              <a:rect r="r" b="b" t="t" l="l"/>
              <a:pathLst>
                <a:path h="7620000" w="7067550">
                  <a:moveTo>
                    <a:pt x="0" y="0"/>
                  </a:moveTo>
                  <a:lnTo>
                    <a:pt x="7067550" y="0"/>
                  </a:lnTo>
                  <a:lnTo>
                    <a:pt x="7067550" y="7620000"/>
                  </a:lnTo>
                  <a:lnTo>
                    <a:pt x="0" y="7620000"/>
                  </a:lnTo>
                  <a:lnTo>
                    <a:pt x="0" y="0"/>
                  </a:lnTo>
                  <a:close/>
                </a:path>
              </a:pathLst>
            </a:custGeom>
            <a:blipFill>
              <a:blip r:embed="rId2"/>
              <a:stretch>
                <a:fillRect l="0" t="0" r="0" b="0"/>
              </a:stretch>
            </a:blipFill>
          </p:spPr>
        </p:sp>
      </p:grpSp>
      <p:grpSp>
        <p:nvGrpSpPr>
          <p:cNvPr name="Group 28" id="28"/>
          <p:cNvGrpSpPr/>
          <p:nvPr/>
        </p:nvGrpSpPr>
        <p:grpSpPr>
          <a:xfrm rot="0">
            <a:off x="10044112" y="2543175"/>
            <a:ext cx="471488" cy="485775"/>
            <a:chOff x="0" y="0"/>
            <a:chExt cx="628650" cy="647700"/>
          </a:xfrm>
        </p:grpSpPr>
        <p:sp>
          <p:nvSpPr>
            <p:cNvPr name="Freeform 29" id="29"/>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5CB6F9"/>
            </a:solidFill>
          </p:spPr>
        </p:sp>
      </p:grpSp>
      <p:sp>
        <p:nvSpPr>
          <p:cNvPr name="TextBox 30" id="30"/>
          <p:cNvSpPr txBox="true"/>
          <p:nvPr/>
        </p:nvSpPr>
        <p:spPr>
          <a:xfrm rot="0">
            <a:off x="1109662" y="1251425"/>
            <a:ext cx="7895272" cy="951230"/>
          </a:xfrm>
          <a:prstGeom prst="rect">
            <a:avLst/>
          </a:prstGeom>
        </p:spPr>
        <p:txBody>
          <a:bodyPr anchor="t" rtlCol="false" tIns="0" lIns="0" bIns="0" rIns="0">
            <a:spAutoFit/>
          </a:bodyPr>
          <a:lstStyle/>
          <a:p>
            <a:pPr algn="l">
              <a:lnSpc>
                <a:spcPts val="7650"/>
              </a:lnSpc>
            </a:pPr>
            <a:r>
              <a:rPr lang="en-US" b="true" sz="6375" spc="7">
                <a:solidFill>
                  <a:srgbClr val="F4F6FC"/>
                </a:solidFill>
                <a:latin typeface="Trebuchet MS Bold"/>
                <a:ea typeface="Trebuchet MS Bold"/>
                <a:cs typeface="Trebuchet MS Bold"/>
                <a:sym typeface="Trebuchet MS Bold"/>
              </a:rPr>
              <a:t>PROJECT	OVERVIEW</a:t>
            </a:r>
          </a:p>
        </p:txBody>
      </p:sp>
      <p:grpSp>
        <p:nvGrpSpPr>
          <p:cNvPr name="Group 31" id="31"/>
          <p:cNvGrpSpPr>
            <a:grpSpLocks noChangeAspect="true"/>
          </p:cNvGrpSpPr>
          <p:nvPr/>
        </p:nvGrpSpPr>
        <p:grpSpPr>
          <a:xfrm rot="0">
            <a:off x="1014412" y="9701212"/>
            <a:ext cx="3214688" cy="300038"/>
            <a:chOff x="0" y="0"/>
            <a:chExt cx="4286250" cy="400050"/>
          </a:xfrm>
        </p:grpSpPr>
        <p:sp>
          <p:nvSpPr>
            <p:cNvPr name="Freeform 32" id="32"/>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3"/>
              <a:stretch>
                <a:fillRect l="-66666" t="0" r="-66666" b="0"/>
              </a:stretch>
            </a:blipFill>
          </p:spPr>
        </p:sp>
      </p:grpSp>
      <p:sp>
        <p:nvSpPr>
          <p:cNvPr name="TextBox 33" id="33"/>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050A30"/>
                </a:solidFill>
                <a:latin typeface="Trebuchet MS"/>
                <a:ea typeface="Trebuchet MS"/>
                <a:cs typeface="Trebuchet MS"/>
                <a:sym typeface="Trebuchet MS"/>
              </a:rPr>
              <a:t>5</a:t>
            </a:r>
          </a:p>
        </p:txBody>
      </p:sp>
      <p:sp>
        <p:nvSpPr>
          <p:cNvPr name="TextBox 34" id="34"/>
          <p:cNvSpPr txBox="true"/>
          <p:nvPr/>
        </p:nvSpPr>
        <p:spPr>
          <a:xfrm rot="0">
            <a:off x="2127304" y="2594612"/>
            <a:ext cx="10316328" cy="7046594"/>
          </a:xfrm>
          <a:prstGeom prst="rect">
            <a:avLst/>
          </a:prstGeom>
        </p:spPr>
        <p:txBody>
          <a:bodyPr anchor="t" rtlCol="false" tIns="0" lIns="0" bIns="0" rIns="0">
            <a:spAutoFit/>
          </a:bodyPr>
          <a:lstStyle/>
          <a:p>
            <a:pPr algn="l">
              <a:lnSpc>
                <a:spcPts val="5040"/>
              </a:lnSpc>
            </a:pPr>
            <a:r>
              <a:rPr lang="en-US" sz="4200">
                <a:solidFill>
                  <a:srgbClr val="F4F6FC"/>
                </a:solidFill>
                <a:latin typeface="Calibri (MS)"/>
                <a:ea typeface="Calibri (MS)"/>
                <a:cs typeface="Calibri (MS)"/>
                <a:sym typeface="Calibri (MS)"/>
              </a:rPr>
              <a:t>Personal Portfolio Website</a:t>
            </a:r>
          </a:p>
          <a:p>
            <a:pPr algn="l">
              <a:lnSpc>
                <a:spcPts val="5040"/>
              </a:lnSpc>
            </a:pPr>
            <a:r>
              <a:rPr lang="en-US" sz="4200">
                <a:solidFill>
                  <a:srgbClr val="F4F6FC"/>
                </a:solidFill>
                <a:latin typeface="Calibri (MS)"/>
                <a:ea typeface="Calibri (MS)"/>
                <a:cs typeface="Calibri (MS)"/>
                <a:sym typeface="Calibri (MS)"/>
              </a:rPr>
              <a:t>This project is a digital portfolio created using HTML, CSS, and JavaScript. It showcases personal details, education, skills, hobbies, and projects in a visually appealing and interactive way. Features include smooth navigation, responsive design, and dynamic elements like form validation and hover effects. The portfolio enhances personal branding and provides a professional online presence.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50A30"/>
        </a:solidFill>
      </p:bgPr>
    </p:bg>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233DFF"/>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233DFF"/>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233DFF">
                <a:alpha val="12941"/>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233DFF">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F4F6FC">
                <a:alpha val="43137"/>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F4F6FC">
                <a:alpha val="25098"/>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5CB6F9">
                <a:alpha val="49020"/>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CAE8FF">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F4F6FC">
                <a:alpha val="43137"/>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233DFF">
                <a:alpha val="49020"/>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050A30"/>
            </a:solidFill>
          </p:spPr>
        </p:sp>
      </p:grpSp>
      <p:grpSp>
        <p:nvGrpSpPr>
          <p:cNvPr name="Group 24" id="24"/>
          <p:cNvGrpSpPr/>
          <p:nvPr/>
        </p:nvGrpSpPr>
        <p:grpSpPr>
          <a:xfrm rot="0">
            <a:off x="10044112" y="2543175"/>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5CB6F9"/>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050A30"/>
            </a:solidFill>
          </p:spPr>
        </p:sp>
      </p:grpSp>
      <p:sp>
        <p:nvSpPr>
          <p:cNvPr name="TextBox 28" id="28"/>
          <p:cNvSpPr txBox="true"/>
          <p:nvPr/>
        </p:nvSpPr>
        <p:spPr>
          <a:xfrm rot="0">
            <a:off x="1049178" y="1344674"/>
            <a:ext cx="7521893" cy="770253"/>
          </a:xfrm>
          <a:prstGeom prst="rect">
            <a:avLst/>
          </a:prstGeom>
        </p:spPr>
        <p:txBody>
          <a:bodyPr anchor="t" rtlCol="false" tIns="0" lIns="0" bIns="0" rIns="0">
            <a:spAutoFit/>
          </a:bodyPr>
          <a:lstStyle/>
          <a:p>
            <a:pPr algn="l">
              <a:lnSpc>
                <a:spcPts val="5759"/>
              </a:lnSpc>
            </a:pPr>
            <a:r>
              <a:rPr lang="en-US" b="true" sz="4800" spc="-15">
                <a:solidFill>
                  <a:srgbClr val="F4F6FC"/>
                </a:solidFill>
                <a:latin typeface="Trebuchet MS Bold"/>
                <a:ea typeface="Trebuchet MS Bold"/>
                <a:cs typeface="Trebuchet MS Bold"/>
                <a:sym typeface="Trebuchet MS Bold"/>
              </a:rPr>
              <a:t>WHO ARE THE END USERS?</a:t>
            </a:r>
          </a:p>
        </p:txBody>
      </p:sp>
      <p:grpSp>
        <p:nvGrpSpPr>
          <p:cNvPr name="Group 29" id="29"/>
          <p:cNvGrpSpPr>
            <a:grpSpLocks noChangeAspect="true"/>
          </p:cNvGrpSpPr>
          <p:nvPr/>
        </p:nvGrpSpPr>
        <p:grpSpPr>
          <a:xfrm rot="0">
            <a:off x="1085850" y="9258300"/>
            <a:ext cx="3271838" cy="728662"/>
            <a:chOff x="0" y="0"/>
            <a:chExt cx="4362450" cy="971550"/>
          </a:xfrm>
        </p:grpSpPr>
        <p:sp>
          <p:nvSpPr>
            <p:cNvPr name="Freeform 30" id="30"/>
            <p:cNvSpPr/>
            <p:nvPr/>
          </p:nvSpPr>
          <p:spPr>
            <a:xfrm flipH="false" flipV="false" rot="0">
              <a:off x="0" y="0"/>
              <a:ext cx="4362450" cy="971550"/>
            </a:xfrm>
            <a:custGeom>
              <a:avLst/>
              <a:gdLst/>
              <a:ahLst/>
              <a:cxnLst/>
              <a:rect r="r" b="b" t="t" l="l"/>
              <a:pathLst>
                <a:path h="971550" w="4362450">
                  <a:moveTo>
                    <a:pt x="0" y="0"/>
                  </a:moveTo>
                  <a:lnTo>
                    <a:pt x="4362450" y="0"/>
                  </a:lnTo>
                  <a:lnTo>
                    <a:pt x="4362450" y="971550"/>
                  </a:lnTo>
                  <a:lnTo>
                    <a:pt x="0" y="971550"/>
                  </a:lnTo>
                  <a:lnTo>
                    <a:pt x="0" y="0"/>
                  </a:lnTo>
                  <a:close/>
                </a:path>
              </a:pathLst>
            </a:custGeom>
            <a:blipFill>
              <a:blip r:embed="rId2"/>
              <a:stretch>
                <a:fillRect l="0" t="0" r="0" b="0"/>
              </a:stretch>
            </a:blipFill>
          </p:spPr>
        </p:sp>
      </p:gr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050A30"/>
                </a:solidFill>
                <a:latin typeface="Trebuchet MS"/>
                <a:ea typeface="Trebuchet MS"/>
                <a:cs typeface="Trebuchet MS"/>
                <a:sym typeface="Trebuchet MS"/>
              </a:rPr>
              <a:t>6</a:t>
            </a:r>
          </a:p>
        </p:txBody>
      </p:sp>
      <p:sp>
        <p:nvSpPr>
          <p:cNvPr name="TextBox 32" id="32"/>
          <p:cNvSpPr txBox="true"/>
          <p:nvPr/>
        </p:nvSpPr>
        <p:spPr>
          <a:xfrm rot="0">
            <a:off x="1596700" y="2799109"/>
            <a:ext cx="12342185" cy="6417945"/>
          </a:xfrm>
          <a:prstGeom prst="rect">
            <a:avLst/>
          </a:prstGeom>
        </p:spPr>
        <p:txBody>
          <a:bodyPr anchor="t" rtlCol="false" tIns="0" lIns="0" bIns="0" rIns="0">
            <a:spAutoFit/>
          </a:bodyPr>
          <a:lstStyle/>
          <a:p>
            <a:pPr algn="l">
              <a:lnSpc>
                <a:spcPts val="5040"/>
              </a:lnSpc>
            </a:pPr>
            <a:r>
              <a:rPr lang="en-US" sz="4200">
                <a:solidFill>
                  <a:srgbClr val="F4F6FC"/>
                </a:solidFill>
                <a:latin typeface="Calibri (MS)"/>
                <a:ea typeface="Calibri (MS)"/>
                <a:cs typeface="Calibri (MS)"/>
                <a:sym typeface="Calibri (MS)"/>
              </a:rPr>
              <a:t>The end users of a portfolio created with HTML, CSS, and JavaScript include employers and recruiters who want to evaluate your skills and projects, clients looking to assess your work for potential projects, peers or colleagues seeking inspiration or collaboration, and general visitors interested in learning about your work and achievements.</a:t>
            </a:r>
          </a:p>
          <a:p>
            <a:pPr algn="l">
              <a:lnSpc>
                <a:spcPts val="5040"/>
              </a:lnSpc>
            </a:pPr>
          </a:p>
          <a:p>
            <a:pPr algn="l">
              <a:lnSpc>
                <a:spcPts val="5040"/>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50A30"/>
        </a:solidFill>
      </p:bgPr>
    </p:bg>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233DFF"/>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233DFF"/>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233DFF">
                <a:alpha val="12941"/>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233DFF">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2229D">
                <a:alpha val="43137"/>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2229D">
                <a:alpha val="25098"/>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F4F6FC">
                <a:alpha val="49020"/>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050A30">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2229D">
                <a:alpha val="43137"/>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233DFF">
                <a:alpha val="49020"/>
              </a:srgbClr>
            </a:solidFill>
          </p:spPr>
        </p:sp>
      </p:grpSp>
      <p:grpSp>
        <p:nvGrpSpPr>
          <p:cNvPr name="Group 22" id="22"/>
          <p:cNvGrpSpPr>
            <a:grpSpLocks noChangeAspect="true"/>
          </p:cNvGrpSpPr>
          <p:nvPr/>
        </p:nvGrpSpPr>
        <p:grpSpPr>
          <a:xfrm rot="0">
            <a:off x="0" y="2214562"/>
            <a:ext cx="4043361" cy="4872038"/>
            <a:chOff x="0" y="0"/>
            <a:chExt cx="5391148" cy="6496050"/>
          </a:xfrm>
        </p:grpSpPr>
        <p:sp>
          <p:nvSpPr>
            <p:cNvPr name="Freeform 23" id="23"/>
            <p:cNvSpPr/>
            <p:nvPr/>
          </p:nvSpPr>
          <p:spPr>
            <a:xfrm flipH="false" flipV="false" rot="0">
              <a:off x="0" y="0"/>
              <a:ext cx="5391150" cy="6496050"/>
            </a:xfrm>
            <a:custGeom>
              <a:avLst/>
              <a:gdLst/>
              <a:ahLst/>
              <a:cxnLst/>
              <a:rect r="r" b="b" t="t" l="l"/>
              <a:pathLst>
                <a:path h="6496050" w="5391150">
                  <a:moveTo>
                    <a:pt x="0" y="0"/>
                  </a:moveTo>
                  <a:lnTo>
                    <a:pt x="5391150" y="0"/>
                  </a:lnTo>
                  <a:lnTo>
                    <a:pt x="5391150" y="6496050"/>
                  </a:lnTo>
                  <a:lnTo>
                    <a:pt x="0" y="6496050"/>
                  </a:lnTo>
                  <a:lnTo>
                    <a:pt x="0" y="0"/>
                  </a:lnTo>
                  <a:close/>
                </a:path>
              </a:pathLst>
            </a:custGeom>
            <a:blipFill>
              <a:blip r:embed="rId2"/>
              <a:stretch>
                <a:fillRect l="-13" t="0" r="-13" b="0"/>
              </a:stretch>
            </a:blipFill>
          </p:spPr>
        </p:sp>
      </p:grpSp>
      <p:grpSp>
        <p:nvGrpSpPr>
          <p:cNvPr name="Group 24" id="24"/>
          <p:cNvGrpSpPr/>
          <p:nvPr/>
        </p:nvGrpSpPr>
        <p:grpSpPr>
          <a:xfrm rot="0">
            <a:off x="14030325" y="8043862"/>
            <a:ext cx="685800" cy="685800"/>
            <a:chOff x="0" y="0"/>
            <a:chExt cx="914400" cy="914400"/>
          </a:xfrm>
        </p:grpSpPr>
        <p:sp>
          <p:nvSpPr>
            <p:cNvPr name="Freeform 25" id="25"/>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F4F6FC"/>
            </a:solidFill>
          </p:spPr>
        </p:sp>
      </p:grpSp>
      <p:grpSp>
        <p:nvGrpSpPr>
          <p:cNvPr name="Group 26" id="26"/>
          <p:cNvGrpSpPr/>
          <p:nvPr/>
        </p:nvGrpSpPr>
        <p:grpSpPr>
          <a:xfrm rot="0">
            <a:off x="10044112" y="2543175"/>
            <a:ext cx="471488" cy="485775"/>
            <a:chOff x="0" y="0"/>
            <a:chExt cx="628650" cy="647700"/>
          </a:xfrm>
        </p:grpSpPr>
        <p:sp>
          <p:nvSpPr>
            <p:cNvPr name="Freeform 27" id="27"/>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F4F6FC"/>
            </a:solidFill>
          </p:spPr>
        </p:sp>
      </p:grpSp>
      <p:grpSp>
        <p:nvGrpSpPr>
          <p:cNvPr name="Group 28" id="28"/>
          <p:cNvGrpSpPr/>
          <p:nvPr/>
        </p:nvGrpSpPr>
        <p:grpSpPr>
          <a:xfrm rot="0">
            <a:off x="14030325" y="8843962"/>
            <a:ext cx="271462" cy="271462"/>
            <a:chOff x="0" y="0"/>
            <a:chExt cx="361950" cy="361950"/>
          </a:xfrm>
        </p:grpSpPr>
        <p:sp>
          <p:nvSpPr>
            <p:cNvPr name="Freeform 29" id="29"/>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F4F6FC"/>
            </a:solidFill>
          </p:spPr>
        </p:sp>
      </p:grpSp>
      <p:sp>
        <p:nvSpPr>
          <p:cNvPr name="TextBox 30" id="30"/>
          <p:cNvSpPr txBox="true"/>
          <p:nvPr/>
        </p:nvSpPr>
        <p:spPr>
          <a:xfrm rot="0">
            <a:off x="837248" y="1290637"/>
            <a:ext cx="14644688" cy="816294"/>
          </a:xfrm>
          <a:prstGeom prst="rect">
            <a:avLst/>
          </a:prstGeom>
        </p:spPr>
        <p:txBody>
          <a:bodyPr anchor="t" rtlCol="false" tIns="0" lIns="0" bIns="0" rIns="0">
            <a:spAutoFit/>
          </a:bodyPr>
          <a:lstStyle/>
          <a:p>
            <a:pPr algn="l">
              <a:lnSpc>
                <a:spcPts val="6480"/>
              </a:lnSpc>
            </a:pPr>
            <a:r>
              <a:rPr lang="en-US" b="true" sz="5400" spc="15">
                <a:solidFill>
                  <a:srgbClr val="F4F6FC"/>
                </a:solidFill>
                <a:latin typeface="Trebuchet MS Bold"/>
                <a:ea typeface="Trebuchet MS Bold"/>
                <a:cs typeface="Trebuchet MS Bold"/>
                <a:sym typeface="Trebuchet MS Bold"/>
              </a:rPr>
              <a:t>TOOLS AND TECHNIQUES</a:t>
            </a:r>
          </a:p>
        </p:txBody>
      </p:sp>
      <p:grpSp>
        <p:nvGrpSpPr>
          <p:cNvPr name="Group 31" id="31"/>
          <p:cNvGrpSpPr>
            <a:grpSpLocks noChangeAspect="true"/>
          </p:cNvGrpSpPr>
          <p:nvPr/>
        </p:nvGrpSpPr>
        <p:grpSpPr>
          <a:xfrm rot="0">
            <a:off x="1014412" y="9701212"/>
            <a:ext cx="3214688" cy="300038"/>
            <a:chOff x="0" y="0"/>
            <a:chExt cx="4286250" cy="400050"/>
          </a:xfrm>
        </p:grpSpPr>
        <p:sp>
          <p:nvSpPr>
            <p:cNvPr name="Freeform 32" id="32"/>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3"/>
              <a:stretch>
                <a:fillRect l="-66666" t="0" r="-66666" b="0"/>
              </a:stretch>
            </a:blipFill>
          </p:spPr>
        </p:sp>
      </p:grpSp>
      <p:sp>
        <p:nvSpPr>
          <p:cNvPr name="TextBox 33" id="33"/>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5CB6F9"/>
                </a:solidFill>
                <a:latin typeface="Trebuchet MS"/>
                <a:ea typeface="Trebuchet MS"/>
                <a:cs typeface="Trebuchet MS"/>
                <a:sym typeface="Trebuchet MS"/>
              </a:rPr>
              <a:t>7</a:t>
            </a:r>
          </a:p>
        </p:txBody>
      </p:sp>
      <p:sp>
        <p:nvSpPr>
          <p:cNvPr name="TextBox 34" id="34"/>
          <p:cNvSpPr txBox="true"/>
          <p:nvPr/>
        </p:nvSpPr>
        <p:spPr>
          <a:xfrm rot="0">
            <a:off x="4581522" y="2451735"/>
            <a:ext cx="13123972" cy="2646045"/>
          </a:xfrm>
          <a:prstGeom prst="rect">
            <a:avLst/>
          </a:prstGeom>
        </p:spPr>
        <p:txBody>
          <a:bodyPr anchor="t" rtlCol="false" tIns="0" lIns="0" bIns="0" rIns="0">
            <a:spAutoFit/>
          </a:bodyPr>
          <a:lstStyle/>
          <a:p>
            <a:pPr algn="l">
              <a:lnSpc>
                <a:spcPts val="5040"/>
              </a:lnSpc>
            </a:pPr>
            <a:r>
              <a:rPr lang="en-US" sz="4200">
                <a:solidFill>
                  <a:srgbClr val="F4F6FC"/>
                </a:solidFill>
                <a:latin typeface="Calibri (MS)"/>
                <a:ea typeface="Calibri (MS)"/>
                <a:cs typeface="Calibri (MS)"/>
                <a:sym typeface="Calibri (MS)"/>
              </a:rPr>
              <a:t>Tools:</a:t>
            </a:r>
          </a:p>
          <a:p>
            <a:pPr algn="l">
              <a:lnSpc>
                <a:spcPts val="5040"/>
              </a:lnSpc>
            </a:pPr>
            <a:r>
              <a:rPr lang="en-US" sz="4200">
                <a:solidFill>
                  <a:srgbClr val="F4F6FC"/>
                </a:solidFill>
                <a:latin typeface="Calibri (MS)"/>
                <a:ea typeface="Calibri (MS)"/>
                <a:cs typeface="Calibri (MS)"/>
                <a:sym typeface="Calibri (MS)"/>
              </a:rPr>
              <a:t>Code Editors: VS Code, Sublime Text, Brackets</a:t>
            </a:r>
          </a:p>
          <a:p>
            <a:pPr algn="l">
              <a:lnSpc>
                <a:spcPts val="5040"/>
              </a:lnSpc>
            </a:pPr>
            <a:r>
              <a:rPr lang="en-US" sz="4200">
                <a:solidFill>
                  <a:srgbClr val="F4F6FC"/>
                </a:solidFill>
                <a:latin typeface="Calibri (MS)"/>
                <a:ea typeface="Calibri (MS)"/>
                <a:cs typeface="Calibri (MS)"/>
                <a:sym typeface="Calibri (MS)"/>
              </a:rPr>
              <a:t>Browsers &amp; Dev Tools: Chrome, Firefox, Edge</a:t>
            </a:r>
          </a:p>
          <a:p>
            <a:pPr algn="l">
              <a:lnSpc>
                <a:spcPts val="5040"/>
              </a:lnSpc>
            </a:pPr>
          </a:p>
        </p:txBody>
      </p:sp>
      <p:sp>
        <p:nvSpPr>
          <p:cNvPr name="TextBox 35" id="35"/>
          <p:cNvSpPr txBox="true"/>
          <p:nvPr/>
        </p:nvSpPr>
        <p:spPr>
          <a:xfrm rot="0">
            <a:off x="4581522" y="4610575"/>
            <a:ext cx="10043163" cy="5160645"/>
          </a:xfrm>
          <a:prstGeom prst="rect">
            <a:avLst/>
          </a:prstGeom>
        </p:spPr>
        <p:txBody>
          <a:bodyPr anchor="t" rtlCol="false" tIns="0" lIns="0" bIns="0" rIns="0">
            <a:spAutoFit/>
          </a:bodyPr>
          <a:lstStyle/>
          <a:p>
            <a:pPr algn="l">
              <a:lnSpc>
                <a:spcPts val="5040"/>
              </a:lnSpc>
            </a:pPr>
            <a:r>
              <a:rPr lang="en-US" sz="4200">
                <a:solidFill>
                  <a:srgbClr val="F4F6FC"/>
                </a:solidFill>
                <a:latin typeface="Calibri (MS)"/>
                <a:ea typeface="Calibri (MS)"/>
                <a:cs typeface="Calibri (MS)"/>
                <a:sym typeface="Calibri (MS)"/>
              </a:rPr>
              <a:t>Techniques:</a:t>
            </a:r>
          </a:p>
          <a:p>
            <a:pPr algn="l">
              <a:lnSpc>
                <a:spcPts val="5040"/>
              </a:lnSpc>
            </a:pPr>
            <a:r>
              <a:rPr lang="en-US" sz="4200">
                <a:solidFill>
                  <a:srgbClr val="F4F6FC"/>
                </a:solidFill>
                <a:latin typeface="Calibri (MS)"/>
                <a:ea typeface="Calibri (MS)"/>
                <a:cs typeface="Calibri (MS)"/>
                <a:sym typeface="Calibri (MS)"/>
              </a:rPr>
              <a:t>HTML: Use semantic tags, lists, forms, and media elements.</a:t>
            </a:r>
          </a:p>
          <a:p>
            <a:pPr algn="l">
              <a:lnSpc>
                <a:spcPts val="5040"/>
              </a:lnSpc>
            </a:pPr>
            <a:r>
              <a:rPr lang="en-US" sz="4200">
                <a:solidFill>
                  <a:srgbClr val="F4F6FC"/>
                </a:solidFill>
                <a:latin typeface="Calibri (MS)"/>
                <a:ea typeface="Calibri (MS)"/>
                <a:cs typeface="Calibri (MS)"/>
                <a:sym typeface="Calibri (MS)"/>
              </a:rPr>
              <a:t>CSS: Flexbox/Grid for layout, animations, transitions, responsive design.</a:t>
            </a:r>
          </a:p>
          <a:p>
            <a:pPr algn="l">
              <a:lnSpc>
                <a:spcPts val="5040"/>
              </a:lnSpc>
            </a:pPr>
            <a:r>
              <a:rPr lang="en-US" sz="4200">
                <a:solidFill>
                  <a:srgbClr val="F4F6FC"/>
                </a:solidFill>
                <a:latin typeface="Calibri (MS)"/>
                <a:ea typeface="Calibri (MS)"/>
                <a:cs typeface="Calibri (MS)"/>
                <a:sym typeface="Calibri (MS)"/>
              </a:rPr>
              <a:t>JavaScript: Interactive elements, form validation, sliders, dynamic content.</a:t>
            </a:r>
          </a:p>
          <a:p>
            <a:pPr algn="l">
              <a:lnSpc>
                <a:spcPts val="5040"/>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50A30"/>
        </a:solidFill>
      </p:bgPr>
    </p:bg>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CB6F9"/>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CB6F9"/>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CB6F9">
                <a:alpha val="12941"/>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CB6F9">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233DFF">
                <a:alpha val="43137"/>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233DFF">
                <a:alpha val="25098"/>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050A30">
                <a:alpha val="49020"/>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12229D">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233DFF">
                <a:alpha val="43137"/>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CB6F9">
                <a:alpha val="49020"/>
              </a:srgbClr>
            </a:solidFill>
          </p:spPr>
        </p:sp>
      </p:grpSp>
      <p:grpSp>
        <p:nvGrpSpPr>
          <p:cNvPr name="Group 22" id="22"/>
          <p:cNvGrpSpPr/>
          <p:nvPr/>
        </p:nvGrpSpPr>
        <p:grpSpPr>
          <a:xfrm rot="0">
            <a:off x="14030325" y="8843962"/>
            <a:ext cx="271462" cy="271462"/>
            <a:chOff x="0" y="0"/>
            <a:chExt cx="361950" cy="361950"/>
          </a:xfrm>
        </p:grpSpPr>
        <p:sp>
          <p:nvSpPr>
            <p:cNvPr name="Freeform 23" id="23"/>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F4F6FC"/>
            </a:solidFill>
          </p:spPr>
        </p:sp>
      </p:grpSp>
      <p:grpSp>
        <p:nvGrpSpPr>
          <p:cNvPr name="Group 24" id="24"/>
          <p:cNvGrpSpPr>
            <a:grpSpLocks noChangeAspect="true"/>
          </p:cNvGrpSpPr>
          <p:nvPr/>
        </p:nvGrpSpPr>
        <p:grpSpPr>
          <a:xfrm rot="0">
            <a:off x="2500312" y="9701212"/>
            <a:ext cx="114300" cy="266700"/>
            <a:chOff x="0" y="0"/>
            <a:chExt cx="152400" cy="355600"/>
          </a:xfrm>
        </p:grpSpPr>
        <p:sp>
          <p:nvSpPr>
            <p:cNvPr name="Freeform 25" id="25"/>
            <p:cNvSpPr/>
            <p:nvPr/>
          </p:nvSpPr>
          <p:spPr>
            <a:xfrm flipH="false" flipV="false" rot="0">
              <a:off x="0" y="0"/>
              <a:ext cx="152400" cy="355600"/>
            </a:xfrm>
            <a:custGeom>
              <a:avLst/>
              <a:gdLst/>
              <a:ahLst/>
              <a:cxnLst/>
              <a:rect r="r" b="b" t="t" l="l"/>
              <a:pathLst>
                <a:path h="355600" w="152400">
                  <a:moveTo>
                    <a:pt x="0" y="0"/>
                  </a:moveTo>
                  <a:lnTo>
                    <a:pt x="152400" y="0"/>
                  </a:lnTo>
                  <a:lnTo>
                    <a:pt x="152400" y="355600"/>
                  </a:lnTo>
                  <a:lnTo>
                    <a:pt x="0" y="355600"/>
                  </a:lnTo>
                  <a:lnTo>
                    <a:pt x="0" y="0"/>
                  </a:lnTo>
                  <a:close/>
                </a:path>
              </a:pathLst>
            </a:custGeom>
            <a:blipFill>
              <a:blip r:embed="rId2"/>
              <a:stretch>
                <a:fillRect l="-66666" t="0" r="-66666" b="0"/>
              </a:stretch>
            </a:blipFill>
          </p:spPr>
        </p:sp>
      </p:grpSp>
      <p:sp>
        <p:nvSpPr>
          <p:cNvPr name="TextBox 26" id="26"/>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F4F6FC"/>
                </a:solidFill>
                <a:latin typeface="Trebuchet MS"/>
                <a:ea typeface="Trebuchet MS"/>
                <a:cs typeface="Trebuchet MS"/>
                <a:sym typeface="Trebuchet MS"/>
              </a:rPr>
              <a:t>8</a:t>
            </a:r>
          </a:p>
        </p:txBody>
      </p:sp>
      <p:sp>
        <p:nvSpPr>
          <p:cNvPr name="TextBox 27" id="27"/>
          <p:cNvSpPr txBox="true"/>
          <p:nvPr/>
        </p:nvSpPr>
        <p:spPr>
          <a:xfrm rot="0">
            <a:off x="1109662" y="440530"/>
            <a:ext cx="13192125" cy="939717"/>
          </a:xfrm>
          <a:prstGeom prst="rect">
            <a:avLst/>
          </a:prstGeom>
        </p:spPr>
        <p:txBody>
          <a:bodyPr anchor="t" rtlCol="false" tIns="0" lIns="0" bIns="0" rIns="0">
            <a:spAutoFit/>
          </a:bodyPr>
          <a:lstStyle/>
          <a:p>
            <a:pPr algn="l">
              <a:lnSpc>
                <a:spcPts val="7200"/>
              </a:lnSpc>
            </a:pPr>
            <a:r>
              <a:rPr lang="en-US" b="true" sz="6000" spc="22">
                <a:solidFill>
                  <a:srgbClr val="F4F6FC"/>
                </a:solidFill>
                <a:latin typeface="Trebuchet MS Bold"/>
                <a:ea typeface="Trebuchet MS Bold"/>
                <a:cs typeface="Trebuchet MS Bold"/>
                <a:sym typeface="Trebuchet MS Bold"/>
              </a:rPr>
              <a:t>POTFOLIO DESIGN AND LAYOUT</a:t>
            </a:r>
          </a:p>
        </p:txBody>
      </p:sp>
      <p:grpSp>
        <p:nvGrpSpPr>
          <p:cNvPr name="Group 28" id="28"/>
          <p:cNvGrpSpPr/>
          <p:nvPr/>
        </p:nvGrpSpPr>
        <p:grpSpPr>
          <a:xfrm rot="0">
            <a:off x="15087600" y="787712"/>
            <a:ext cx="685800" cy="685800"/>
            <a:chOff x="0" y="0"/>
            <a:chExt cx="914400" cy="914400"/>
          </a:xfrm>
        </p:grpSpPr>
        <p:sp>
          <p:nvSpPr>
            <p:cNvPr name="Freeform 29" id="29"/>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050A30"/>
            </a:solidFill>
          </p:spPr>
        </p:sp>
      </p:grpSp>
      <p:sp>
        <p:nvSpPr>
          <p:cNvPr name="TextBox 30" id="30"/>
          <p:cNvSpPr txBox="true"/>
          <p:nvPr/>
        </p:nvSpPr>
        <p:spPr>
          <a:xfrm rot="0">
            <a:off x="2277531" y="2423160"/>
            <a:ext cx="11661354" cy="5789295"/>
          </a:xfrm>
          <a:prstGeom prst="rect">
            <a:avLst/>
          </a:prstGeom>
        </p:spPr>
        <p:txBody>
          <a:bodyPr anchor="t" rtlCol="false" tIns="0" lIns="0" bIns="0" rIns="0">
            <a:spAutoFit/>
          </a:bodyPr>
          <a:lstStyle/>
          <a:p>
            <a:pPr algn="l">
              <a:lnSpc>
                <a:spcPts val="5040"/>
              </a:lnSpc>
            </a:pPr>
            <a:r>
              <a:rPr lang="en-US" sz="4200">
                <a:solidFill>
                  <a:srgbClr val="F4F6FC"/>
                </a:solidFill>
                <a:latin typeface="Calibri (MS)"/>
                <a:ea typeface="Calibri (MS)"/>
                <a:cs typeface="Calibri (MS)"/>
                <a:sym typeface="Calibri (MS)"/>
              </a:rPr>
              <a:t>The portfolio provides a clean and professional digital presence using HTML, CSS, and JavaScript. It includes sections like About, Skills, Projects, and Contact, with interactive elements and animations for an engaging user experience. The design effectively showcases personal information, technical skills, and completed projects in a polished, user-friendly layout.</a:t>
            </a:r>
          </a:p>
          <a:p>
            <a:pPr algn="l">
              <a:lnSpc>
                <a:spcPts val="5040"/>
              </a:lnSpc>
            </a:pP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050A30"/>
        </a:solidFill>
      </p:bgPr>
    </p:bg>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233DFF"/>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233DFF"/>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233DFF">
                <a:alpha val="12941"/>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233DFF">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2229D">
                <a:alpha val="43137"/>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2229D">
                <a:alpha val="25098"/>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F4F6FC">
                <a:alpha val="49020"/>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5CB6F9">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2229D">
                <a:alpha val="43137"/>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233DFF">
                <a:alpha val="49020"/>
              </a:srgbClr>
            </a:solidFill>
          </p:spPr>
        </p:sp>
      </p:grpSp>
      <p:sp>
        <p:nvSpPr>
          <p:cNvPr name="TextBox 22" id="22"/>
          <p:cNvSpPr txBox="true"/>
          <p:nvPr/>
        </p:nvSpPr>
        <p:spPr>
          <a:xfrm rot="0">
            <a:off x="1132998" y="559116"/>
            <a:ext cx="16022002" cy="1104902"/>
          </a:xfrm>
          <a:prstGeom prst="rect">
            <a:avLst/>
          </a:prstGeom>
        </p:spPr>
        <p:txBody>
          <a:bodyPr anchor="t" rtlCol="false" tIns="0" lIns="0" bIns="0" rIns="0">
            <a:spAutoFit/>
          </a:bodyPr>
          <a:lstStyle/>
          <a:p>
            <a:pPr algn="l">
              <a:lnSpc>
                <a:spcPts val="8640"/>
              </a:lnSpc>
            </a:pPr>
            <a:r>
              <a:rPr lang="en-US" b="true" sz="7200">
                <a:solidFill>
                  <a:srgbClr val="F4F6FC"/>
                </a:solidFill>
                <a:latin typeface="Trebuchet MS Bold"/>
                <a:ea typeface="Trebuchet MS Bold"/>
                <a:cs typeface="Trebuchet MS Bold"/>
                <a:sym typeface="Trebuchet MS Bold"/>
              </a:rPr>
              <a:t>FEATURES AND FUNCTIONALITY</a:t>
            </a:r>
          </a:p>
        </p:txBody>
      </p:sp>
      <p:sp>
        <p:nvSpPr>
          <p:cNvPr name="TextBox 23" id="23"/>
          <p:cNvSpPr txBox="true"/>
          <p:nvPr/>
        </p:nvSpPr>
        <p:spPr>
          <a:xfrm rot="0">
            <a:off x="1306404" y="2438811"/>
            <a:ext cx="12946994" cy="6417945"/>
          </a:xfrm>
          <a:prstGeom prst="rect">
            <a:avLst/>
          </a:prstGeom>
        </p:spPr>
        <p:txBody>
          <a:bodyPr anchor="t" rtlCol="false" tIns="0" lIns="0" bIns="0" rIns="0">
            <a:spAutoFit/>
          </a:bodyPr>
          <a:lstStyle/>
          <a:p>
            <a:pPr algn="l">
              <a:lnSpc>
                <a:spcPts val="5040"/>
              </a:lnSpc>
            </a:pPr>
            <a:r>
              <a:rPr lang="en-US" sz="4200">
                <a:solidFill>
                  <a:srgbClr val="F4F6FC"/>
                </a:solidFill>
                <a:latin typeface="Calibri (MS)"/>
                <a:ea typeface="Calibri (MS)"/>
                <a:cs typeface="Calibri (MS)"/>
                <a:sym typeface="Calibri (MS)"/>
              </a:rPr>
              <a:t>A portfolio using HTML, CSS, and JavaScript is interactive and visually appealing. It includes sections like Home, About, Skills, Projects, and Contact, with smooth navigation and responsive design. Skills and projects can be showcased with animations, progress bars, or interactive cards. JavaScript adds dynamic effects like modals, tooltips, and form validation, making the portfolio engaging and professional.</a:t>
            </a:r>
          </a:p>
          <a:p>
            <a:pPr algn="l">
              <a:lnSpc>
                <a:spcPts val="5040"/>
              </a:lnSpc>
            </a:pPr>
          </a:p>
          <a:p>
            <a:pPr algn="l">
              <a:lnSpc>
                <a:spcPts val="5040"/>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DAGzG-HLNq0</dc:identifier>
  <dcterms:modified xsi:type="dcterms:W3CDTF">2011-08-01T06:04:30Z</dcterms:modified>
  <cp:revision>1</cp:revision>
  <dc:title>PPT FWD TNSDC  2025.Sneha.pptx</dc:title>
</cp:coreProperties>
</file>