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64" r:id="rId7"/>
    <p:sldId id="266"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15940F-B6A7-404E-9EF6-5004A2DCE6C5}" v="12" dt="2023-09-24T15:32:47.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54"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Dumbali" userId="457d66e3-2461-459c-b2ae-c4d5b77efba6" providerId="ADAL" clId="{838623D9-3CA1-4B25-926A-5C94D6D27138}"/>
    <pc:docChg chg="custSel addSld modSld">
      <pc:chgData name="Neha Dumbali" userId="457d66e3-2461-459c-b2ae-c4d5b77efba6" providerId="ADAL" clId="{838623D9-3CA1-4B25-926A-5C94D6D27138}" dt="2023-09-25T08:21:14.921" v="282" actId="20577"/>
      <pc:docMkLst>
        <pc:docMk/>
      </pc:docMkLst>
      <pc:sldChg chg="modSp new mod">
        <pc:chgData name="Neha Dumbali" userId="457d66e3-2461-459c-b2ae-c4d5b77efba6" providerId="ADAL" clId="{838623D9-3CA1-4B25-926A-5C94D6D27138}" dt="2023-09-25T08:21:14.921" v="282" actId="20577"/>
        <pc:sldMkLst>
          <pc:docMk/>
          <pc:sldMk cId="2552589481" sldId="266"/>
        </pc:sldMkLst>
        <pc:spChg chg="mod">
          <ac:chgData name="Neha Dumbali" userId="457d66e3-2461-459c-b2ae-c4d5b77efba6" providerId="ADAL" clId="{838623D9-3CA1-4B25-926A-5C94D6D27138}" dt="2023-09-24T18:00:44.485" v="20" actId="20577"/>
          <ac:spMkLst>
            <pc:docMk/>
            <pc:sldMk cId="2552589481" sldId="266"/>
            <ac:spMk id="2" creationId="{FF5FC49E-D559-B4DE-8ED6-D33CD05454A2}"/>
          </ac:spMkLst>
        </pc:spChg>
        <pc:spChg chg="mod">
          <ac:chgData name="Neha Dumbali" userId="457d66e3-2461-459c-b2ae-c4d5b77efba6" providerId="ADAL" clId="{838623D9-3CA1-4B25-926A-5C94D6D27138}" dt="2023-09-25T08:21:14.921" v="282" actId="20577"/>
          <ac:spMkLst>
            <pc:docMk/>
            <pc:sldMk cId="2552589481" sldId="266"/>
            <ac:spMk id="3" creationId="{65212571-EEE6-B8D9-D6EB-E518CFB6B149}"/>
          </ac:spMkLst>
        </pc:spChg>
      </pc:sldChg>
    </pc:docChg>
  </pc:docChgLst>
  <pc:docChgLst>
    <pc:chgData name="Deepak Pandiyan" userId="d46eb3da-6922-40c2-a548-596c1ebbc7d9" providerId="ADAL" clId="{A115940F-B6A7-404E-9EF6-5004A2DCE6C5}"/>
    <pc:docChg chg="addSld delSld modSld sldOrd">
      <pc:chgData name="Deepak Pandiyan" userId="d46eb3da-6922-40c2-a548-596c1ebbc7d9" providerId="ADAL" clId="{A115940F-B6A7-404E-9EF6-5004A2DCE6C5}" dt="2023-09-24T15:32:47.305" v="18" actId="47"/>
      <pc:docMkLst>
        <pc:docMk/>
      </pc:docMkLst>
      <pc:sldChg chg="modSp mod">
        <pc:chgData name="Deepak Pandiyan" userId="d46eb3da-6922-40c2-a548-596c1ebbc7d9" providerId="ADAL" clId="{A115940F-B6A7-404E-9EF6-5004A2DCE6C5}" dt="2023-09-22T13:46:45.113" v="0" actId="14100"/>
        <pc:sldMkLst>
          <pc:docMk/>
          <pc:sldMk cId="911153985" sldId="257"/>
        </pc:sldMkLst>
        <pc:spChg chg="mod">
          <ac:chgData name="Deepak Pandiyan" userId="d46eb3da-6922-40c2-a548-596c1ebbc7d9" providerId="ADAL" clId="{A115940F-B6A7-404E-9EF6-5004A2DCE6C5}" dt="2023-09-22T13:46:45.113" v="0" actId="14100"/>
          <ac:spMkLst>
            <pc:docMk/>
            <pc:sldMk cId="911153985" sldId="257"/>
            <ac:spMk id="2" creationId="{C0B59592-34D0-41F6-868E-E1BDAFDBFEA9}"/>
          </ac:spMkLst>
        </pc:spChg>
      </pc:sldChg>
      <pc:sldChg chg="modSp mod ord">
        <pc:chgData name="Deepak Pandiyan" userId="d46eb3da-6922-40c2-a548-596c1ebbc7d9" providerId="ADAL" clId="{A115940F-B6A7-404E-9EF6-5004A2DCE6C5}" dt="2023-09-24T15:31:08.370" v="15"/>
        <pc:sldMkLst>
          <pc:docMk/>
          <pc:sldMk cId="256847811" sldId="258"/>
        </pc:sldMkLst>
        <pc:spChg chg="mod">
          <ac:chgData name="Deepak Pandiyan" userId="d46eb3da-6922-40c2-a548-596c1ebbc7d9" providerId="ADAL" clId="{A115940F-B6A7-404E-9EF6-5004A2DCE6C5}" dt="2023-09-22T13:54:32.389" v="2" actId="5793"/>
          <ac:spMkLst>
            <pc:docMk/>
            <pc:sldMk cId="256847811" sldId="258"/>
            <ac:spMk id="3" creationId="{60A74BCA-75EB-466B-9ABB-F258478E4F41}"/>
          </ac:spMkLst>
        </pc:spChg>
      </pc:sldChg>
      <pc:sldChg chg="modSp mod">
        <pc:chgData name="Deepak Pandiyan" userId="d46eb3da-6922-40c2-a548-596c1ebbc7d9" providerId="ADAL" clId="{A115940F-B6A7-404E-9EF6-5004A2DCE6C5}" dt="2023-09-22T13:53:15.856" v="1" actId="1076"/>
        <pc:sldMkLst>
          <pc:docMk/>
          <pc:sldMk cId="761279086" sldId="262"/>
        </pc:sldMkLst>
        <pc:spChg chg="mod">
          <ac:chgData name="Deepak Pandiyan" userId="d46eb3da-6922-40c2-a548-596c1ebbc7d9" providerId="ADAL" clId="{A115940F-B6A7-404E-9EF6-5004A2DCE6C5}" dt="2023-09-22T13:53:15.856" v="1" actId="1076"/>
          <ac:spMkLst>
            <pc:docMk/>
            <pc:sldMk cId="761279086" sldId="262"/>
            <ac:spMk id="5" creationId="{3362AD6D-7BC3-0CF9-0E3C-457611CF9C46}"/>
          </ac:spMkLst>
        </pc:spChg>
      </pc:sldChg>
      <pc:sldChg chg="modSp new del mod">
        <pc:chgData name="Deepak Pandiyan" userId="d46eb3da-6922-40c2-a548-596c1ebbc7d9" providerId="ADAL" clId="{A115940F-B6A7-404E-9EF6-5004A2DCE6C5}" dt="2023-09-24T15:31:49.481" v="17" actId="47"/>
        <pc:sldMkLst>
          <pc:docMk/>
          <pc:sldMk cId="485330800" sldId="266"/>
        </pc:sldMkLst>
        <pc:spChg chg="mod">
          <ac:chgData name="Deepak Pandiyan" userId="d46eb3da-6922-40c2-a548-596c1ebbc7d9" providerId="ADAL" clId="{A115940F-B6A7-404E-9EF6-5004A2DCE6C5}" dt="2023-09-24T15:30:28.021" v="11" actId="20577"/>
          <ac:spMkLst>
            <pc:docMk/>
            <pc:sldMk cId="485330800" sldId="266"/>
            <ac:spMk id="2" creationId="{2386D647-92F9-F7A7-5330-3AB2845BB18D}"/>
          </ac:spMkLst>
        </pc:spChg>
      </pc:sldChg>
      <pc:sldChg chg="new del">
        <pc:chgData name="Deepak Pandiyan" userId="d46eb3da-6922-40c2-a548-596c1ebbc7d9" providerId="ADAL" clId="{A115940F-B6A7-404E-9EF6-5004A2DCE6C5}" dt="2023-09-24T15:32:47.305" v="18" actId="47"/>
        <pc:sldMkLst>
          <pc:docMk/>
          <pc:sldMk cId="19143683"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63848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15A64-C83A-4A4C-A50D-E7ABF6B9F407}"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429047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378510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805869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58940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236584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775173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2715032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251279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409786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15A64-C83A-4A4C-A50D-E7ABF6B9F407}"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58682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915A64-C83A-4A4C-A50D-E7ABF6B9F407}"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368428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915A64-C83A-4A4C-A50D-E7ABF6B9F407}" type="datetimeFigureOut">
              <a:rPr lang="en-US" smtClean="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201702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915A64-C83A-4A4C-A50D-E7ABF6B9F407}" type="datetimeFigureOut">
              <a:rPr lang="en-US" smtClean="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293282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15A64-C83A-4A4C-A50D-E7ABF6B9F407}" type="datetimeFigureOut">
              <a:rPr lang="en-US" smtClean="0"/>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381520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15A64-C83A-4A4C-A50D-E7ABF6B9F407}"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382433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15A64-C83A-4A4C-A50D-E7ABF6B9F407}"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CC20B-32FC-4CC8-AB33-A56CF5A43DC6}" type="slidenum">
              <a:rPr lang="en-US" smtClean="0"/>
              <a:t>‹#›</a:t>
            </a:fld>
            <a:endParaRPr lang="en-US"/>
          </a:p>
        </p:txBody>
      </p:sp>
    </p:spTree>
    <p:extLst>
      <p:ext uri="{BB962C8B-B14F-4D97-AF65-F5344CB8AC3E}">
        <p14:creationId xmlns:p14="http://schemas.microsoft.com/office/powerpoint/2010/main" val="16855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915A64-C83A-4A4C-A50D-E7ABF6B9F407}" type="datetimeFigureOut">
              <a:rPr lang="en-US" smtClean="0"/>
              <a:t>9/24/2023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ECC20B-32FC-4CC8-AB33-A56CF5A43DC6}" type="slidenum">
              <a:rPr lang="en-US" smtClean="0"/>
              <a:t>‹#›</a:t>
            </a:fld>
            <a:endParaRPr lang="en-US"/>
          </a:p>
        </p:txBody>
      </p:sp>
    </p:spTree>
    <p:extLst>
      <p:ext uri="{BB962C8B-B14F-4D97-AF65-F5344CB8AC3E}">
        <p14:creationId xmlns:p14="http://schemas.microsoft.com/office/powerpoint/2010/main" val="253989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F50B-B81E-407D-B403-53EABC15446D}"/>
              </a:ext>
            </a:extLst>
          </p:cNvPr>
          <p:cNvSpPr>
            <a:spLocks noGrp="1"/>
          </p:cNvSpPr>
          <p:nvPr>
            <p:ph type="ctrTitle"/>
          </p:nvPr>
        </p:nvSpPr>
        <p:spPr/>
        <p:txBody>
          <a:bodyPr>
            <a:normAutofit fontScale="90000"/>
          </a:bodyPr>
          <a:lstStyle/>
          <a:p>
            <a:r>
              <a:rPr lang="en-US" b="1" dirty="0"/>
              <a:t>AUTOMATED EMAIL SENTIMENT ANALYS USING POWER AUTOMATE</a:t>
            </a:r>
          </a:p>
        </p:txBody>
      </p:sp>
      <p:sp>
        <p:nvSpPr>
          <p:cNvPr id="3" name="Subtitle 2">
            <a:extLst>
              <a:ext uri="{FF2B5EF4-FFF2-40B4-BE49-F238E27FC236}">
                <a16:creationId xmlns:a16="http://schemas.microsoft.com/office/drawing/2014/main" id="{2C1F8C94-4C27-4CC1-B863-5919E4E78E99}"/>
              </a:ext>
            </a:extLst>
          </p:cNvPr>
          <p:cNvSpPr>
            <a:spLocks noGrp="1"/>
          </p:cNvSpPr>
          <p:nvPr>
            <p:ph type="subTitle" idx="1"/>
          </p:nvPr>
        </p:nvSpPr>
        <p:spPr/>
        <p:txBody>
          <a:bodyPr>
            <a:normAutofit fontScale="62500" lnSpcReduction="20000"/>
          </a:bodyPr>
          <a:lstStyle/>
          <a:p>
            <a:pPr algn="l"/>
            <a:r>
              <a:rPr lang="en-US" b="1" dirty="0"/>
              <a:t>Presenter</a:t>
            </a:r>
            <a:br>
              <a:rPr lang="en-US" dirty="0"/>
            </a:br>
            <a:br>
              <a:rPr lang="en-US" dirty="0"/>
            </a:br>
            <a:r>
              <a:rPr lang="en-US" dirty="0"/>
              <a:t>Deepak Pandiyan</a:t>
            </a:r>
            <a:br>
              <a:rPr lang="en-US" dirty="0"/>
            </a:br>
            <a:r>
              <a:rPr lang="en-US" dirty="0"/>
              <a:t>Neha</a:t>
            </a:r>
            <a:br>
              <a:rPr lang="en-US" dirty="0"/>
            </a:br>
            <a:r>
              <a:rPr lang="en-US" dirty="0"/>
              <a:t>Saravanan Gopi</a:t>
            </a:r>
            <a:br>
              <a:rPr lang="en-US" dirty="0"/>
            </a:br>
            <a:r>
              <a:rPr lang="en-US" dirty="0"/>
              <a:t>Soniya</a:t>
            </a:r>
            <a:br>
              <a:rPr lang="en-US" dirty="0"/>
            </a:br>
            <a:br>
              <a:rPr lang="en-US" dirty="0"/>
            </a:br>
            <a:endParaRPr lang="en-US" dirty="0"/>
          </a:p>
        </p:txBody>
      </p:sp>
    </p:spTree>
    <p:extLst>
      <p:ext uri="{BB962C8B-B14F-4D97-AF65-F5344CB8AC3E}">
        <p14:creationId xmlns:p14="http://schemas.microsoft.com/office/powerpoint/2010/main" val="68931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9592-34D0-41F6-868E-E1BDAFDBFEA9}"/>
              </a:ext>
            </a:extLst>
          </p:cNvPr>
          <p:cNvSpPr>
            <a:spLocks noGrp="1"/>
          </p:cNvSpPr>
          <p:nvPr>
            <p:ph type="title"/>
          </p:nvPr>
        </p:nvSpPr>
        <p:spPr>
          <a:xfrm>
            <a:off x="1484311" y="685801"/>
            <a:ext cx="10018713" cy="986246"/>
          </a:xfrm>
        </p:spPr>
        <p:txBody>
          <a:bodyPr/>
          <a:lstStyle/>
          <a:p>
            <a:r>
              <a:rPr lang="en-US" b="1" dirty="0"/>
              <a:t>Problem Statement</a:t>
            </a:r>
          </a:p>
        </p:txBody>
      </p:sp>
      <p:sp>
        <p:nvSpPr>
          <p:cNvPr id="3" name="Content Placeholder 2">
            <a:extLst>
              <a:ext uri="{FF2B5EF4-FFF2-40B4-BE49-F238E27FC236}">
                <a16:creationId xmlns:a16="http://schemas.microsoft.com/office/drawing/2014/main" id="{E0CA7429-EDE1-4191-AAC9-3DEEBE1F1590}"/>
              </a:ext>
            </a:extLst>
          </p:cNvPr>
          <p:cNvSpPr>
            <a:spLocks noGrp="1"/>
          </p:cNvSpPr>
          <p:nvPr>
            <p:ph idx="1"/>
          </p:nvPr>
        </p:nvSpPr>
        <p:spPr/>
        <p:txBody>
          <a:bodyPr>
            <a:normAutofit/>
          </a:bodyPr>
          <a:lstStyle/>
          <a:p>
            <a:pPr algn="l"/>
            <a:r>
              <a:rPr lang="en-US" b="0" i="0" dirty="0">
                <a:solidFill>
                  <a:srgbClr val="323130"/>
                </a:solidFill>
                <a:effectLst/>
                <a:latin typeface="Segoe UI Web (West European)"/>
              </a:rPr>
              <a:t>In today's fast-paced business world, it's crucial to stay on top of customer feedback. But manually sorting through countless emails can be overwhelming. Power Automate streamlines your email analysis process, making it faster and more precise,</a:t>
            </a:r>
          </a:p>
          <a:p>
            <a:pPr algn="l"/>
            <a:r>
              <a:rPr lang="en-US" b="0" i="0" dirty="0">
                <a:solidFill>
                  <a:srgbClr val="323130"/>
                </a:solidFill>
                <a:effectLst/>
                <a:latin typeface="Segoe UI Web (West European)"/>
              </a:rPr>
              <a:t>Power Automate seamlessly integrates with Azure Language Service, a powerful tool for understanding customer sentiment,</a:t>
            </a:r>
          </a:p>
          <a:p>
            <a:pPr marL="0" indent="0">
              <a:buNone/>
            </a:pPr>
            <a:endParaRPr lang="en-US" dirty="0"/>
          </a:p>
        </p:txBody>
      </p:sp>
    </p:spTree>
    <p:extLst>
      <p:ext uri="{BB962C8B-B14F-4D97-AF65-F5344CB8AC3E}">
        <p14:creationId xmlns:p14="http://schemas.microsoft.com/office/powerpoint/2010/main" val="91115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AD47-29F0-497C-A039-CC266E078354}"/>
              </a:ext>
            </a:extLst>
          </p:cNvPr>
          <p:cNvSpPr>
            <a:spLocks noGrp="1"/>
          </p:cNvSpPr>
          <p:nvPr>
            <p:ph type="title"/>
          </p:nvPr>
        </p:nvSpPr>
        <p:spPr/>
        <p:txBody>
          <a:bodyPr/>
          <a:lstStyle/>
          <a:p>
            <a:r>
              <a:rPr lang="en-US" b="1" dirty="0"/>
              <a:t>Business Impact </a:t>
            </a:r>
          </a:p>
        </p:txBody>
      </p:sp>
      <p:sp>
        <p:nvSpPr>
          <p:cNvPr id="3" name="Content Placeholder 2">
            <a:extLst>
              <a:ext uri="{FF2B5EF4-FFF2-40B4-BE49-F238E27FC236}">
                <a16:creationId xmlns:a16="http://schemas.microsoft.com/office/drawing/2014/main" id="{60A74BCA-75EB-466B-9ABB-F258478E4F41}"/>
              </a:ext>
            </a:extLst>
          </p:cNvPr>
          <p:cNvSpPr>
            <a:spLocks noGrp="1"/>
          </p:cNvSpPr>
          <p:nvPr>
            <p:ph idx="1"/>
          </p:nvPr>
        </p:nvSpPr>
        <p:spPr/>
        <p:txBody>
          <a:bodyPr>
            <a:normAutofit fontScale="55000" lnSpcReduction="20000"/>
          </a:bodyPr>
          <a:lstStyle/>
          <a:p>
            <a:pPr algn="l"/>
            <a:r>
              <a:rPr lang="en-US" b="0" i="0" dirty="0">
                <a:solidFill>
                  <a:srgbClr val="323130"/>
                </a:solidFill>
                <a:effectLst/>
                <a:latin typeface="Segoe UI Web (West European)"/>
              </a:rPr>
              <a:t>Cost Reduction:</a:t>
            </a:r>
          </a:p>
          <a:p>
            <a:pPr marL="0" indent="0" algn="l">
              <a:buNone/>
            </a:pPr>
            <a:r>
              <a:rPr lang="en-US" b="0" i="0" dirty="0">
                <a:solidFill>
                  <a:srgbClr val="323130"/>
                </a:solidFill>
                <a:effectLst/>
                <a:latin typeface="Segoe UI Web (West European)"/>
              </a:rPr>
              <a:t>     Automation can reduce the costs associated with manual email processing, such as labor costs and     potential errors, leading to cost savings.</a:t>
            </a:r>
          </a:p>
          <a:p>
            <a:pPr algn="l"/>
            <a:r>
              <a:rPr lang="en-US" b="0" i="0" dirty="0">
                <a:solidFill>
                  <a:srgbClr val="323130"/>
                </a:solidFill>
                <a:effectLst/>
                <a:latin typeface="Segoe UI Web (West European)"/>
              </a:rPr>
              <a:t>Scalability:</a:t>
            </a:r>
          </a:p>
          <a:p>
            <a:pPr marL="0" indent="0" algn="l">
              <a:buNone/>
            </a:pPr>
            <a:r>
              <a:rPr lang="en-US" b="0" i="0" dirty="0">
                <a:solidFill>
                  <a:srgbClr val="323130"/>
                </a:solidFill>
                <a:effectLst/>
                <a:latin typeface="Segoe UI Web (West European)"/>
              </a:rPr>
              <a:t>      Automation can easily scale to handle an increasing volume of feedback, making it suitable for both small and large businesses.</a:t>
            </a:r>
          </a:p>
          <a:p>
            <a:pPr algn="l"/>
            <a:r>
              <a:rPr lang="en-US" b="0" i="0" dirty="0">
                <a:solidFill>
                  <a:srgbClr val="323130"/>
                </a:solidFill>
                <a:effectLst/>
                <a:latin typeface="Segoe UI Web (West European)"/>
              </a:rPr>
              <a:t>Customer Satisfaction:</a:t>
            </a:r>
          </a:p>
          <a:p>
            <a:pPr marL="0" indent="0" algn="l">
              <a:buNone/>
            </a:pPr>
            <a:r>
              <a:rPr lang="en-US" b="0" i="0" dirty="0">
                <a:solidFill>
                  <a:srgbClr val="323130"/>
                </a:solidFill>
                <a:effectLst/>
                <a:latin typeface="Segoe UI Web (West European)"/>
              </a:rPr>
              <a:t>     Analyzing customer sentiment in feedback emails can help companies identify areas for     improvement and address negative feedback promptly. This can lead to higher customer satisfaction and loyalty.</a:t>
            </a:r>
          </a:p>
          <a:p>
            <a:pPr algn="l"/>
            <a:r>
              <a:rPr lang="en-US" b="0" i="0" dirty="0">
                <a:solidFill>
                  <a:srgbClr val="323130"/>
                </a:solidFill>
                <a:effectLst/>
                <a:latin typeface="Segoe UI Web (West European)"/>
              </a:rPr>
              <a:t>Consistency:</a:t>
            </a:r>
          </a:p>
          <a:p>
            <a:pPr marL="0" indent="0" algn="l">
              <a:buNone/>
            </a:pPr>
            <a:r>
              <a:rPr lang="en-US" b="0" i="0" dirty="0">
                <a:solidFill>
                  <a:srgbClr val="323130"/>
                </a:solidFill>
                <a:effectLst/>
                <a:latin typeface="Segoe UI Web (West European)"/>
              </a:rPr>
              <a:t>  Automation ensures that every feedback email is processed consistently, following predefined rules, which can enhance the quality and consistency of responses.</a:t>
            </a:r>
          </a:p>
          <a:p>
            <a:pPr marL="0" indent="0">
              <a:buNone/>
            </a:pPr>
            <a:endParaRPr lang="en-US" sz="2400" dirty="0"/>
          </a:p>
        </p:txBody>
      </p:sp>
    </p:spTree>
    <p:extLst>
      <p:ext uri="{BB962C8B-B14F-4D97-AF65-F5344CB8AC3E}">
        <p14:creationId xmlns:p14="http://schemas.microsoft.com/office/powerpoint/2010/main" val="25684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Box 2">
            <a:extLst>
              <a:ext uri="{FF2B5EF4-FFF2-40B4-BE49-F238E27FC236}">
                <a16:creationId xmlns:a16="http://schemas.microsoft.com/office/drawing/2014/main" id="{C470AF95-265B-0EE3-5B16-41316A647FA2}"/>
              </a:ext>
            </a:extLst>
          </p:cNvPr>
          <p:cNvSpPr txBox="1"/>
          <p:nvPr/>
        </p:nvSpPr>
        <p:spPr>
          <a:xfrm>
            <a:off x="1484311" y="1081548"/>
            <a:ext cx="3333495" cy="15043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2800" b="1" dirty="0">
                <a:ln w="3175" cmpd="sng">
                  <a:noFill/>
                </a:ln>
                <a:latin typeface="+mj-lt"/>
                <a:ea typeface="+mj-ea"/>
                <a:cs typeface="+mj-cs"/>
              </a:rPr>
              <a:t>Azure NLP Sentiment Analysis</a:t>
            </a:r>
            <a:r>
              <a:rPr lang="en-US" sz="2800" dirty="0">
                <a:ln w="3175" cmpd="sng">
                  <a:noFill/>
                </a:ln>
                <a:latin typeface="+mj-lt"/>
                <a:ea typeface="+mj-ea"/>
                <a:cs typeface="+mj-cs"/>
              </a:rPr>
              <a:t>​</a:t>
            </a:r>
          </a:p>
        </p:txBody>
      </p:sp>
      <p:sp>
        <p:nvSpPr>
          <p:cNvPr id="5" name="TextBox 4">
            <a:extLst>
              <a:ext uri="{FF2B5EF4-FFF2-40B4-BE49-F238E27FC236}">
                <a16:creationId xmlns:a16="http://schemas.microsoft.com/office/drawing/2014/main" id="{FC105A46-4AE8-03C9-4D37-7D088F8FF374}"/>
              </a:ext>
            </a:extLst>
          </p:cNvPr>
          <p:cNvSpPr txBox="1"/>
          <p:nvPr/>
        </p:nvSpPr>
        <p:spPr>
          <a:xfrm>
            <a:off x="1484311" y="2666999"/>
            <a:ext cx="3333496" cy="31242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lvl="2">
              <a:spcBef>
                <a:spcPct val="20000"/>
              </a:spcBef>
              <a:spcAft>
                <a:spcPts val="600"/>
              </a:spcAft>
              <a:buClr>
                <a:schemeClr val="accent1">
                  <a:lumMod val="75000"/>
                </a:schemeClr>
              </a:buClr>
              <a:buSzPct val="145000"/>
              <a:buFont typeface="Arial"/>
              <a:buChar char="•"/>
            </a:pPr>
            <a:r>
              <a:rPr lang="en-US" sz="1600"/>
              <a:t>Sentiment analysis is the process of using natural language processing, text analysis, and statistics to analyze customer sentiment. </a:t>
            </a:r>
          </a:p>
        </p:txBody>
      </p:sp>
      <p:pic>
        <p:nvPicPr>
          <p:cNvPr id="4" name="Picture 4" descr="Graphical user interface&#10;&#10;Description automatically generated">
            <a:extLst>
              <a:ext uri="{FF2B5EF4-FFF2-40B4-BE49-F238E27FC236}">
                <a16:creationId xmlns:a16="http://schemas.microsoft.com/office/drawing/2014/main" id="{80319F74-2975-F663-6017-541D0B690110}"/>
              </a:ext>
            </a:extLst>
          </p:cNvPr>
          <p:cNvPicPr>
            <a:picLocks noChangeAspect="1"/>
          </p:cNvPicPr>
          <p:nvPr/>
        </p:nvPicPr>
        <p:blipFill>
          <a:blip r:embed="rId3"/>
          <a:stretch>
            <a:fillRect/>
          </a:stretch>
        </p:blipFill>
        <p:spPr>
          <a:xfrm>
            <a:off x="5262033" y="1105989"/>
            <a:ext cx="6240990" cy="421266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98034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50" name="Group 49">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1"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2"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3"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4"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5"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6"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Box 2">
            <a:extLst>
              <a:ext uri="{FF2B5EF4-FFF2-40B4-BE49-F238E27FC236}">
                <a16:creationId xmlns:a16="http://schemas.microsoft.com/office/drawing/2014/main" id="{AE334A76-2BD6-9529-467D-3F0CB30DCE47}"/>
              </a:ext>
            </a:extLst>
          </p:cNvPr>
          <p:cNvSpPr txBox="1"/>
          <p:nvPr/>
        </p:nvSpPr>
        <p:spPr>
          <a:xfrm>
            <a:off x="1484312" y="685800"/>
            <a:ext cx="2812385" cy="1752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3200" b="1" dirty="0">
                <a:ln w="3175" cmpd="sng">
                  <a:noFill/>
                </a:ln>
                <a:latin typeface="+mj-lt"/>
                <a:ea typeface="+mj-ea"/>
                <a:cs typeface="+mj-cs"/>
              </a:rPr>
              <a:t>Importance of Sentiment Analysis</a:t>
            </a:r>
            <a:endParaRPr lang="en-US" sz="3200" dirty="0">
              <a:ln w="3175" cmpd="sng">
                <a:noFill/>
              </a:ln>
              <a:latin typeface="+mj-lt"/>
              <a:ea typeface="+mj-ea"/>
              <a:cs typeface="+mj-cs"/>
            </a:endParaRPr>
          </a:p>
        </p:txBody>
      </p:sp>
      <p:sp>
        <p:nvSpPr>
          <p:cNvPr id="5" name="TextBox 4">
            <a:extLst>
              <a:ext uri="{FF2B5EF4-FFF2-40B4-BE49-F238E27FC236}">
                <a16:creationId xmlns:a16="http://schemas.microsoft.com/office/drawing/2014/main" id="{3362AD6D-7BC3-0CF9-0E3C-457611CF9C46}"/>
              </a:ext>
            </a:extLst>
          </p:cNvPr>
          <p:cNvSpPr txBox="1"/>
          <p:nvPr/>
        </p:nvSpPr>
        <p:spPr>
          <a:xfrm>
            <a:off x="1456837" y="2252662"/>
            <a:ext cx="2812387"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buClr>
                <a:schemeClr val="accent1">
                  <a:lumMod val="75000"/>
                </a:schemeClr>
              </a:buClr>
              <a:buSzPct val="145000"/>
              <a:buFont typeface="Arial"/>
              <a:buChar char="•"/>
            </a:pPr>
            <a:r>
              <a:rPr lang="en-US" sz="1500" dirty="0"/>
              <a:t>According to the survey, 90% of the world’s data is unstructured. Especially in businesses, emails, tickets, chats, social media conversions, and documents are generated daily</a:t>
            </a:r>
          </a:p>
          <a:p>
            <a:pPr>
              <a:lnSpc>
                <a:spcPct val="90000"/>
              </a:lnSpc>
              <a:spcBef>
                <a:spcPct val="20000"/>
              </a:spcBef>
              <a:spcAft>
                <a:spcPts val="600"/>
              </a:spcAft>
              <a:buClr>
                <a:schemeClr val="accent1">
                  <a:lumMod val="75000"/>
                </a:schemeClr>
              </a:buClr>
              <a:buSzPct val="145000"/>
              <a:buFont typeface="Arial"/>
              <a:buChar char="•"/>
            </a:pPr>
            <a:r>
              <a:rPr lang="en-US" sz="1500" dirty="0"/>
              <a:t>Track customer sentiment</a:t>
            </a:r>
          </a:p>
          <a:p>
            <a:pPr>
              <a:lnSpc>
                <a:spcPct val="90000"/>
              </a:lnSpc>
              <a:spcBef>
                <a:spcPct val="20000"/>
              </a:spcBef>
              <a:spcAft>
                <a:spcPts val="600"/>
              </a:spcAft>
              <a:buClr>
                <a:schemeClr val="accent1">
                  <a:lumMod val="75000"/>
                </a:schemeClr>
              </a:buClr>
              <a:buSzPct val="145000"/>
              <a:buFont typeface="Arial"/>
              <a:buChar char="•"/>
            </a:pPr>
            <a:r>
              <a:rPr lang="en-US" sz="1500" dirty="0"/>
              <a:t>Plan product improvement</a:t>
            </a:r>
          </a:p>
          <a:p>
            <a:pPr>
              <a:lnSpc>
                <a:spcPct val="90000"/>
              </a:lnSpc>
              <a:spcBef>
                <a:spcPct val="20000"/>
              </a:spcBef>
              <a:spcAft>
                <a:spcPts val="600"/>
              </a:spcAft>
              <a:buClr>
                <a:schemeClr val="accent1">
                  <a:lumMod val="75000"/>
                </a:schemeClr>
              </a:buClr>
              <a:buSzPct val="145000"/>
              <a:buFont typeface="Arial"/>
              <a:buChar char="•"/>
            </a:pPr>
            <a:r>
              <a:rPr lang="en-US" sz="1500" dirty="0"/>
              <a:t>Prioritize Customer service issue</a:t>
            </a:r>
          </a:p>
          <a:p>
            <a:pPr>
              <a:lnSpc>
                <a:spcPct val="90000"/>
              </a:lnSpc>
              <a:spcBef>
                <a:spcPct val="20000"/>
              </a:spcBef>
              <a:spcAft>
                <a:spcPts val="600"/>
              </a:spcAft>
              <a:buClr>
                <a:schemeClr val="accent1">
                  <a:lumMod val="75000"/>
                </a:schemeClr>
              </a:buClr>
              <a:buSzPct val="145000"/>
              <a:buFont typeface="Arial"/>
              <a:buChar char="•"/>
            </a:pPr>
            <a:r>
              <a:rPr lang="en-US" sz="1500" dirty="0"/>
              <a:t>Target individuals to improve their service.</a:t>
            </a:r>
          </a:p>
        </p:txBody>
      </p:sp>
      <p:sp>
        <p:nvSpPr>
          <p:cNvPr id="58"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389DDD31-B596-1A71-E878-A700219312E0}"/>
              </a:ext>
            </a:extLst>
          </p:cNvPr>
          <p:cNvPicPr>
            <a:picLocks noChangeAspect="1"/>
          </p:cNvPicPr>
          <p:nvPr/>
        </p:nvPicPr>
        <p:blipFill>
          <a:blip r:embed="rId3"/>
          <a:stretch>
            <a:fillRect/>
          </a:stretch>
        </p:blipFill>
        <p:spPr>
          <a:xfrm>
            <a:off x="4941202" y="1569845"/>
            <a:ext cx="6237359" cy="3430547"/>
          </a:xfrm>
          <a:prstGeom prst="rect">
            <a:avLst/>
          </a:prstGeom>
        </p:spPr>
      </p:pic>
    </p:spTree>
    <p:extLst>
      <p:ext uri="{BB962C8B-B14F-4D97-AF65-F5344CB8AC3E}">
        <p14:creationId xmlns:p14="http://schemas.microsoft.com/office/powerpoint/2010/main" val="7612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38" name="Group 37">
            <a:extLst>
              <a:ext uri="{FF2B5EF4-FFF2-40B4-BE49-F238E27FC236}">
                <a16:creationId xmlns:a16="http://schemas.microsoft.com/office/drawing/2014/main" id="{C27500CA-FA61-49B6-AC7B-2CE50433D9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9" name="Freeform 6">
              <a:extLst>
                <a:ext uri="{FF2B5EF4-FFF2-40B4-BE49-F238E27FC236}">
                  <a16:creationId xmlns:a16="http://schemas.microsoft.com/office/drawing/2014/main" id="{9BB2C0D0-9D80-4309-B3A1-320A61FC6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0" name="Freeform 7">
              <a:extLst>
                <a:ext uri="{FF2B5EF4-FFF2-40B4-BE49-F238E27FC236}">
                  <a16:creationId xmlns:a16="http://schemas.microsoft.com/office/drawing/2014/main" id="{BD302E04-6272-4489-AC6C-BD90F6BE4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1" name="Freeform 8">
              <a:extLst>
                <a:ext uri="{FF2B5EF4-FFF2-40B4-BE49-F238E27FC236}">
                  <a16:creationId xmlns:a16="http://schemas.microsoft.com/office/drawing/2014/main" id="{654ECFC5-08C7-4BEA-8913-423DF4B20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2" name="Freeform 9">
              <a:extLst>
                <a:ext uri="{FF2B5EF4-FFF2-40B4-BE49-F238E27FC236}">
                  <a16:creationId xmlns:a16="http://schemas.microsoft.com/office/drawing/2014/main" id="{22B548B5-28F3-4F2F-BDDA-A16D0D276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3" name="Freeform 10">
              <a:extLst>
                <a:ext uri="{FF2B5EF4-FFF2-40B4-BE49-F238E27FC236}">
                  <a16:creationId xmlns:a16="http://schemas.microsoft.com/office/drawing/2014/main" id="{EB0B6947-A2CA-4DF4-B955-DAFECEC2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4" name="Freeform 11">
              <a:extLst>
                <a:ext uri="{FF2B5EF4-FFF2-40B4-BE49-F238E27FC236}">
                  <a16:creationId xmlns:a16="http://schemas.microsoft.com/office/drawing/2014/main" id="{D4F51AD8-AD43-4ABE-85E8-4F769F8C2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extBox 1">
            <a:extLst>
              <a:ext uri="{FF2B5EF4-FFF2-40B4-BE49-F238E27FC236}">
                <a16:creationId xmlns:a16="http://schemas.microsoft.com/office/drawing/2014/main" id="{E9BD9E68-B58F-4167-77A1-643F0414E49D}"/>
              </a:ext>
            </a:extLst>
          </p:cNvPr>
          <p:cNvSpPr txBox="1"/>
          <p:nvPr/>
        </p:nvSpPr>
        <p:spPr>
          <a:xfrm>
            <a:off x="1484311" y="95794"/>
            <a:ext cx="5781729" cy="91597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3200" b="1" dirty="0">
                <a:ln w="3175" cmpd="sng">
                  <a:noFill/>
                </a:ln>
                <a:latin typeface="+mj-lt"/>
                <a:ea typeface="+mj-ea"/>
                <a:cs typeface="+mj-cs"/>
              </a:rPr>
              <a:t>How it works</a:t>
            </a:r>
          </a:p>
          <a:p>
            <a:pPr algn="ctr">
              <a:spcBef>
                <a:spcPct val="0"/>
              </a:spcBef>
              <a:spcAft>
                <a:spcPts val="600"/>
              </a:spcAft>
            </a:pPr>
            <a:endParaRPr lang="en-US" sz="3200" dirty="0">
              <a:ln w="3175" cmpd="sng">
                <a:noFill/>
              </a:ln>
              <a:latin typeface="+mj-lt"/>
              <a:ea typeface="+mj-ea"/>
              <a:cs typeface="+mj-cs"/>
            </a:endParaRPr>
          </a:p>
        </p:txBody>
      </p:sp>
      <p:sp>
        <p:nvSpPr>
          <p:cNvPr id="3" name="TextBox 2">
            <a:extLst>
              <a:ext uri="{FF2B5EF4-FFF2-40B4-BE49-F238E27FC236}">
                <a16:creationId xmlns:a16="http://schemas.microsoft.com/office/drawing/2014/main" id="{8B3411EC-32D7-906F-C68A-75A489E51F10}"/>
              </a:ext>
            </a:extLst>
          </p:cNvPr>
          <p:cNvSpPr txBox="1"/>
          <p:nvPr/>
        </p:nvSpPr>
        <p:spPr>
          <a:xfrm>
            <a:off x="1379537" y="2055223"/>
            <a:ext cx="5924605" cy="305039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
            </a:pPr>
            <a:r>
              <a:rPr lang="en-US" dirty="0"/>
              <a:t>Power Automate triggers when New Email arrives to Outlook/Email.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Copies the Data from the Email Body as a string to the Natural Language processing.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NLP Machine Learning Model gives the solution in the form of True and False (Whether the mail is positive or negative in nature.)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Based on the Sentiment analysis, Bot uses the string "</a:t>
            </a:r>
            <a:r>
              <a:rPr lang="en-US" dirty="0" err="1"/>
              <a:t>Postive</a:t>
            </a:r>
            <a:r>
              <a:rPr lang="en-US" dirty="0"/>
              <a:t>" or "negative" it will trigger the action in Email/Outlook inbox</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Bot will move positive review to positive folder in inbox and negative respectively.</a:t>
            </a:r>
          </a:p>
          <a:p>
            <a:pPr>
              <a:lnSpc>
                <a:spcPct val="90000"/>
              </a:lnSpc>
              <a:spcBef>
                <a:spcPct val="20000"/>
              </a:spcBef>
              <a:spcAft>
                <a:spcPts val="600"/>
              </a:spcAft>
              <a:buClr>
                <a:schemeClr val="accent1">
                  <a:lumMod val="75000"/>
                </a:schemeClr>
              </a:buClr>
              <a:buSzPct val="145000"/>
            </a:pPr>
            <a:endParaRPr lang="en-US" dirty="0">
              <a:latin typeface="Arial" panose="020B0604020202020204" pitchFamily="34" charset="0"/>
              <a:cs typeface="Arial" panose="020B0604020202020204" pitchFamily="34" charset="0"/>
            </a:endParaRPr>
          </a:p>
        </p:txBody>
      </p:sp>
      <p:sp>
        <p:nvSpPr>
          <p:cNvPr id="46" name="Rounded Rectangle 16">
            <a:extLst>
              <a:ext uri="{FF2B5EF4-FFF2-40B4-BE49-F238E27FC236}">
                <a16:creationId xmlns:a16="http://schemas.microsoft.com/office/drawing/2014/main" id="{6958E693-06E1-4835-9E33-076E6D8ED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5B858B40-0F0A-C0A6-1712-D3402A7DEED0}"/>
              </a:ext>
            </a:extLst>
          </p:cNvPr>
          <p:cNvPicPr>
            <a:picLocks noChangeAspect="1"/>
          </p:cNvPicPr>
          <p:nvPr/>
        </p:nvPicPr>
        <p:blipFill rotWithShape="1">
          <a:blip r:embed="rId3"/>
          <a:srcRect l="50529" r="5823" b="2"/>
          <a:stretch/>
        </p:blipFill>
        <p:spPr>
          <a:xfrm>
            <a:off x="7951593" y="1011765"/>
            <a:ext cx="3226968" cy="4546708"/>
          </a:xfrm>
          <a:prstGeom prst="rect">
            <a:avLst/>
          </a:prstGeom>
        </p:spPr>
      </p:pic>
    </p:spTree>
    <p:extLst>
      <p:ext uri="{BB962C8B-B14F-4D97-AF65-F5344CB8AC3E}">
        <p14:creationId xmlns:p14="http://schemas.microsoft.com/office/powerpoint/2010/main" val="133587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C49E-D559-B4DE-8ED6-D33CD05454A2}"/>
              </a:ext>
            </a:extLst>
          </p:cNvPr>
          <p:cNvSpPr>
            <a:spLocks noGrp="1"/>
          </p:cNvSpPr>
          <p:nvPr>
            <p:ph type="title"/>
          </p:nvPr>
        </p:nvSpPr>
        <p:spPr/>
        <p:txBody>
          <a:bodyPr/>
          <a:lstStyle/>
          <a:p>
            <a:r>
              <a:rPr lang="en-US" dirty="0"/>
              <a:t>Future use cases</a:t>
            </a:r>
            <a:endParaRPr lang="en-IN" dirty="0"/>
          </a:p>
        </p:txBody>
      </p:sp>
      <p:sp>
        <p:nvSpPr>
          <p:cNvPr id="3" name="Content Placeholder 2">
            <a:extLst>
              <a:ext uri="{FF2B5EF4-FFF2-40B4-BE49-F238E27FC236}">
                <a16:creationId xmlns:a16="http://schemas.microsoft.com/office/drawing/2014/main" id="{65212571-EEE6-B8D9-D6EB-E518CFB6B149}"/>
              </a:ext>
            </a:extLst>
          </p:cNvPr>
          <p:cNvSpPr>
            <a:spLocks noGrp="1"/>
          </p:cNvSpPr>
          <p:nvPr>
            <p:ph idx="1"/>
          </p:nvPr>
        </p:nvSpPr>
        <p:spPr>
          <a:xfrm>
            <a:off x="1484310" y="1866899"/>
            <a:ext cx="10018713" cy="3124201"/>
          </a:xfrm>
        </p:spPr>
        <p:txBody>
          <a:bodyPr/>
          <a:lstStyle/>
          <a:p>
            <a:r>
              <a:rPr lang="en-US" dirty="0"/>
              <a:t>Helpful for sales and services enquiry.</a:t>
            </a:r>
          </a:p>
          <a:p>
            <a:r>
              <a:rPr lang="en-US" dirty="0"/>
              <a:t>Can be helpful for Microsoft tools, products or any product feedback gathering.</a:t>
            </a:r>
          </a:p>
          <a:p>
            <a:r>
              <a:rPr lang="en-US" dirty="0"/>
              <a:t>Very helpful for customer support to identify easily and prioritize unhappy customers and their emails.</a:t>
            </a:r>
            <a:endParaRPr lang="en-IN" dirty="0"/>
          </a:p>
        </p:txBody>
      </p:sp>
    </p:spTree>
    <p:extLst>
      <p:ext uri="{BB962C8B-B14F-4D97-AF65-F5344CB8AC3E}">
        <p14:creationId xmlns:p14="http://schemas.microsoft.com/office/powerpoint/2010/main" val="255258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9922F1-3F42-060D-04E7-BD0EED416151}"/>
              </a:ext>
            </a:extLst>
          </p:cNvPr>
          <p:cNvSpPr txBox="1"/>
          <p:nvPr/>
        </p:nvSpPr>
        <p:spPr>
          <a:xfrm>
            <a:off x="6096000" y="2660542"/>
            <a:ext cx="2960914" cy="923330"/>
          </a:xfrm>
          <a:prstGeom prst="rect">
            <a:avLst/>
          </a:prstGeom>
          <a:noFill/>
        </p:spPr>
        <p:txBody>
          <a:bodyPr wrap="square" rtlCol="0">
            <a:spAutoFit/>
          </a:bodyPr>
          <a:lstStyle/>
          <a:p>
            <a:r>
              <a:rPr lang="en-US" sz="5400" dirty="0"/>
              <a:t>DEMO</a:t>
            </a:r>
          </a:p>
        </p:txBody>
      </p:sp>
    </p:spTree>
    <p:extLst>
      <p:ext uri="{BB962C8B-B14F-4D97-AF65-F5344CB8AC3E}">
        <p14:creationId xmlns:p14="http://schemas.microsoft.com/office/powerpoint/2010/main" val="401762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pic>
        <p:nvPicPr>
          <p:cNvPr id="4" name="Picture 3" descr="Aerial view of a highway near the ocean">
            <a:extLst>
              <a:ext uri="{FF2B5EF4-FFF2-40B4-BE49-F238E27FC236}">
                <a16:creationId xmlns:a16="http://schemas.microsoft.com/office/drawing/2014/main" id="{27773459-6270-3701-DCB7-9FAB952F7758}"/>
              </a:ext>
            </a:extLst>
          </p:cNvPr>
          <p:cNvPicPr>
            <a:picLocks noChangeAspect="1"/>
          </p:cNvPicPr>
          <p:nvPr/>
        </p:nvPicPr>
        <p:blipFill rotWithShape="1">
          <a:blip r:embed="rId3">
            <a:duotone>
              <a:schemeClr val="bg2">
                <a:shade val="45000"/>
                <a:satMod val="135000"/>
              </a:schemeClr>
              <a:prstClr val="white"/>
            </a:duotone>
            <a:alphaModFix amt="35000"/>
          </a:blip>
          <a:srcRect t="7719" r="-2" b="17231"/>
          <a:stretch/>
        </p:blipFill>
        <p:spPr>
          <a:xfrm>
            <a:off x="20" y="10"/>
            <a:ext cx="12191980" cy="6857990"/>
          </a:xfrm>
          <a:prstGeom prst="rect">
            <a:avLst/>
          </a:prstGeom>
        </p:spPr>
      </p:pic>
      <p:grpSp>
        <p:nvGrpSpPr>
          <p:cNvPr id="16" name="Group 15">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7"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8"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9"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0"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1"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2"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extBox 1">
            <a:extLst>
              <a:ext uri="{FF2B5EF4-FFF2-40B4-BE49-F238E27FC236}">
                <a16:creationId xmlns:a16="http://schemas.microsoft.com/office/drawing/2014/main" id="{03348B31-3AFD-4DD1-B7FE-6928D24F997F}"/>
              </a:ext>
            </a:extLst>
          </p:cNvPr>
          <p:cNvSpPr txBox="1"/>
          <p:nvPr/>
        </p:nvSpPr>
        <p:spPr>
          <a:xfrm>
            <a:off x="2928401" y="1380068"/>
            <a:ext cx="8574622" cy="2616199"/>
          </a:xfrm>
          <a:prstGeom prst="rect">
            <a:avLst/>
          </a:prstGeom>
        </p:spPr>
        <p:txBody>
          <a:bodyPr vert="horz" lIns="91440" tIns="45720" rIns="91440" bIns="45720" rtlCol="0" anchor="b">
            <a:normAutofit/>
          </a:bodyPr>
          <a:lstStyle/>
          <a:p>
            <a:pPr algn="r">
              <a:spcBef>
                <a:spcPct val="0"/>
              </a:spcBef>
              <a:spcAft>
                <a:spcPts val="600"/>
              </a:spcAft>
            </a:pPr>
            <a:r>
              <a:rPr lang="en-US" sz="6000">
                <a:ln w="3175" cmpd="sng">
                  <a:noFill/>
                </a:ln>
                <a:latin typeface="+mj-lt"/>
                <a:ea typeface="+mj-ea"/>
                <a:cs typeface="+mj-cs"/>
              </a:rPr>
              <a:t>THANK YOU</a:t>
            </a:r>
          </a:p>
        </p:txBody>
      </p:sp>
    </p:spTree>
    <p:extLst>
      <p:ext uri="{BB962C8B-B14F-4D97-AF65-F5344CB8AC3E}">
        <p14:creationId xmlns:p14="http://schemas.microsoft.com/office/powerpoint/2010/main" val="1438250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TM03457496[[fn=Parallax]]</Template>
  <TotalTime>1267</TotalTime>
  <Words>416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Segoe UI Web (West European)</vt:lpstr>
      <vt:lpstr>Wingdings</vt:lpstr>
      <vt:lpstr>Parallax</vt:lpstr>
      <vt:lpstr>AUTOMATED EMAIL SENTIMENT ANALYS USING POWER AUTOMATE</vt:lpstr>
      <vt:lpstr>Problem Statement</vt:lpstr>
      <vt:lpstr>Business Impact </vt:lpstr>
      <vt:lpstr>PowerPoint Presentation</vt:lpstr>
      <vt:lpstr>PowerPoint Presentation</vt:lpstr>
      <vt:lpstr>PowerPoint Presentation</vt:lpstr>
      <vt:lpstr>Future use cases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MARKING PROCESS</dc:title>
  <dc:creator>Monisha Pandiyan --CNTR</dc:creator>
  <cp:lastModifiedBy>Neha Dumbali</cp:lastModifiedBy>
  <cp:revision>114</cp:revision>
  <dcterms:created xsi:type="dcterms:W3CDTF">2023-04-06T16:49:19Z</dcterms:created>
  <dcterms:modified xsi:type="dcterms:W3CDTF">2023-09-25T08:21:22Z</dcterms:modified>
</cp:coreProperties>
</file>