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753600" cy="7315200"/>
  <p:notesSz cx="6858000" cy="9144000"/>
  <p:embeddedFontLst>
    <p:embeddedFont>
      <p:font typeface="HK Grotesk Bold" charset="1" panose="00000800000000000000"/>
      <p:regular r:id="rId19"/>
    </p:embeddedFont>
    <p:embeddedFont>
      <p:font typeface="HK Grotesk Medium" charset="1" panose="00000600000000000000"/>
      <p:regular r:id="rId20"/>
    </p:embeddedFont>
    <p:embeddedFont>
      <p:font typeface="HK Grotesk"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111127" t="0" r="-111127" b="0"/>
            </a:stretch>
          </a:blipFill>
        </p:spPr>
      </p:sp>
      <p:sp>
        <p:nvSpPr>
          <p:cNvPr name="AutoShape 3" id="3"/>
          <p:cNvSpPr/>
          <p:nvPr/>
        </p:nvSpPr>
        <p:spPr>
          <a:xfrm rot="0">
            <a:off x="728980" y="2926669"/>
            <a:ext cx="5080" cy="1461862"/>
          </a:xfrm>
          <a:prstGeom prst="rect">
            <a:avLst/>
          </a:prstGeom>
          <a:solidFill>
            <a:srgbClr val="343434"/>
          </a:solidFill>
        </p:spPr>
      </p:sp>
      <p:sp>
        <p:nvSpPr>
          <p:cNvPr name="TextBox 4" id="4"/>
          <p:cNvSpPr txBox="true"/>
          <p:nvPr/>
        </p:nvSpPr>
        <p:spPr>
          <a:xfrm rot="0">
            <a:off x="960813" y="2423203"/>
            <a:ext cx="8345117" cy="2533667"/>
          </a:xfrm>
          <a:prstGeom prst="rect">
            <a:avLst/>
          </a:prstGeom>
        </p:spPr>
        <p:txBody>
          <a:bodyPr anchor="t" rtlCol="false" tIns="0" lIns="0" bIns="0" rIns="0">
            <a:spAutoFit/>
          </a:bodyPr>
          <a:lstStyle/>
          <a:p>
            <a:pPr algn="ctr">
              <a:lnSpc>
                <a:spcPts val="8416"/>
              </a:lnSpc>
            </a:pPr>
            <a:r>
              <a:rPr lang="en-US" sz="7651">
                <a:solidFill>
                  <a:srgbClr val="343434"/>
                </a:solidFill>
                <a:latin typeface="HK Grotesk Bold"/>
              </a:rPr>
              <a:t>SMART STREET LIGHTS</a:t>
            </a:r>
          </a:p>
          <a:p>
            <a:pPr algn="ctr">
              <a:lnSpc>
                <a:spcPts val="3136"/>
              </a:lnSpc>
            </a:pPr>
            <a:r>
              <a:rPr lang="en-US" sz="2851">
                <a:solidFill>
                  <a:srgbClr val="343434"/>
                </a:solidFill>
                <a:latin typeface="HK Grotesk Bold"/>
              </a:rPr>
              <a:t>Illuminating our city with intelligence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908810" y="-529590"/>
            <a:ext cx="7315200" cy="8374380"/>
          </a:xfrm>
          <a:custGeom>
            <a:avLst/>
            <a:gdLst/>
            <a:ahLst/>
            <a:cxnLst/>
            <a:rect r="r" b="b" t="t" l="l"/>
            <a:pathLst>
              <a:path h="8374380" w="7315200">
                <a:moveTo>
                  <a:pt x="0" y="0"/>
                </a:moveTo>
                <a:lnTo>
                  <a:pt x="7315200" y="0"/>
                </a:lnTo>
                <a:lnTo>
                  <a:pt x="7315200" y="8374380"/>
                </a:lnTo>
                <a:lnTo>
                  <a:pt x="0" y="8374380"/>
                </a:lnTo>
                <a:lnTo>
                  <a:pt x="0" y="0"/>
                </a:lnTo>
                <a:close/>
              </a:path>
            </a:pathLst>
          </a:custGeom>
          <a:blipFill>
            <a:blip r:embed="rId2"/>
            <a:stretch>
              <a:fillRect l="0" t="-3787" r="-197646" b="-3787"/>
            </a:stretch>
          </a:blipFill>
        </p:spPr>
      </p:sp>
      <p:sp>
        <p:nvSpPr>
          <p:cNvPr name="Freeform 3" id="3"/>
          <p:cNvSpPr/>
          <p:nvPr/>
        </p:nvSpPr>
        <p:spPr>
          <a:xfrm flipH="false" flipV="false" rot="-5400000">
            <a:off x="8495275" y="731520"/>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728980" y="2926669"/>
            <a:ext cx="5080" cy="1461862"/>
          </a:xfrm>
          <a:prstGeom prst="rect">
            <a:avLst/>
          </a:prstGeom>
          <a:solidFill>
            <a:srgbClr val="343434"/>
          </a:solidFill>
        </p:spPr>
      </p:sp>
      <p:sp>
        <p:nvSpPr>
          <p:cNvPr name="Freeform 5" id="5"/>
          <p:cNvSpPr/>
          <p:nvPr/>
        </p:nvSpPr>
        <p:spPr>
          <a:xfrm flipH="false" flipV="false" rot="0">
            <a:off x="1643409" y="1664735"/>
            <a:ext cx="7846001" cy="4918945"/>
          </a:xfrm>
          <a:custGeom>
            <a:avLst/>
            <a:gdLst/>
            <a:ahLst/>
            <a:cxnLst/>
            <a:rect r="r" b="b" t="t" l="l"/>
            <a:pathLst>
              <a:path h="4918945" w="7846001">
                <a:moveTo>
                  <a:pt x="0" y="0"/>
                </a:moveTo>
                <a:lnTo>
                  <a:pt x="7846002" y="0"/>
                </a:lnTo>
                <a:lnTo>
                  <a:pt x="7846002" y="4918945"/>
                </a:lnTo>
                <a:lnTo>
                  <a:pt x="0" y="4918945"/>
                </a:lnTo>
                <a:lnTo>
                  <a:pt x="0" y="0"/>
                </a:lnTo>
                <a:close/>
              </a:path>
            </a:pathLst>
          </a:custGeom>
          <a:blipFill>
            <a:blip r:embed="rId5"/>
            <a:stretch>
              <a:fillRect l="-3289" t="0" r="-3289" b="0"/>
            </a:stretch>
          </a:blipFill>
        </p:spPr>
      </p:sp>
      <p:sp>
        <p:nvSpPr>
          <p:cNvPr name="TextBox 6" id="6"/>
          <p:cNvSpPr txBox="true"/>
          <p:nvPr/>
        </p:nvSpPr>
        <p:spPr>
          <a:xfrm rot="-5400000">
            <a:off x="-99477" y="5662582"/>
            <a:ext cx="1642944" cy="199252"/>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iot project</a:t>
            </a:r>
          </a:p>
        </p:txBody>
      </p:sp>
      <p:sp>
        <p:nvSpPr>
          <p:cNvPr name="TextBox 7" id="7"/>
          <p:cNvSpPr txBox="true"/>
          <p:nvPr/>
        </p:nvSpPr>
        <p:spPr>
          <a:xfrm rot="0">
            <a:off x="1753899" y="247163"/>
            <a:ext cx="6245801" cy="968713"/>
          </a:xfrm>
          <a:prstGeom prst="rect">
            <a:avLst/>
          </a:prstGeom>
        </p:spPr>
        <p:txBody>
          <a:bodyPr anchor="t" rtlCol="false" tIns="0" lIns="0" bIns="0" rIns="0">
            <a:spAutoFit/>
          </a:bodyPr>
          <a:lstStyle/>
          <a:p>
            <a:pPr algn="r">
              <a:lnSpc>
                <a:spcPts val="7679"/>
              </a:lnSpc>
            </a:pPr>
            <a:r>
              <a:rPr lang="en-US" sz="6399">
                <a:solidFill>
                  <a:srgbClr val="343434"/>
                </a:solidFill>
                <a:latin typeface="HK Grotesk Bold"/>
              </a:rPr>
              <a:t>Results</a:t>
            </a:r>
          </a:p>
        </p:txBody>
      </p:sp>
      <p:sp>
        <p:nvSpPr>
          <p:cNvPr name="TextBox 8" id="8"/>
          <p:cNvSpPr txBox="true"/>
          <p:nvPr/>
        </p:nvSpPr>
        <p:spPr>
          <a:xfrm rot="-5400000">
            <a:off x="-279679" y="1060978"/>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iSMART STREET LIGHT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0" t="-16391" r="-327898" b="-16391"/>
            </a:stretch>
          </a:blipFill>
        </p:spPr>
      </p:sp>
      <p:sp>
        <p:nvSpPr>
          <p:cNvPr name="AutoShape 3" id="3"/>
          <p:cNvSpPr/>
          <p:nvPr/>
        </p:nvSpPr>
        <p:spPr>
          <a:xfrm rot="0">
            <a:off x="2772556" y="3657600"/>
            <a:ext cx="5501" cy="393978"/>
          </a:xfrm>
          <a:prstGeom prst="rect">
            <a:avLst/>
          </a:prstGeom>
          <a:solidFill>
            <a:srgbClr val="343434"/>
          </a:solidFill>
        </p:spPr>
      </p:sp>
      <p:sp>
        <p:nvSpPr>
          <p:cNvPr name="AutoShape 4" id="4"/>
          <p:cNvSpPr/>
          <p:nvPr/>
        </p:nvSpPr>
        <p:spPr>
          <a:xfrm rot="0">
            <a:off x="3951419" y="5172945"/>
            <a:ext cx="5080" cy="397872"/>
          </a:xfrm>
          <a:prstGeom prst="rect">
            <a:avLst/>
          </a:prstGeom>
          <a:solidFill>
            <a:srgbClr val="343434"/>
          </a:solidFill>
        </p:spPr>
      </p:sp>
      <p:sp>
        <p:nvSpPr>
          <p:cNvPr name="AutoShape 5" id="5"/>
          <p:cNvSpPr/>
          <p:nvPr/>
        </p:nvSpPr>
        <p:spPr>
          <a:xfrm rot="0">
            <a:off x="8824491" y="3657600"/>
            <a:ext cx="5679" cy="393978"/>
          </a:xfrm>
          <a:prstGeom prst="rect">
            <a:avLst/>
          </a:prstGeom>
          <a:solidFill>
            <a:srgbClr val="343434"/>
          </a:solidFill>
        </p:spPr>
      </p:sp>
      <p:sp>
        <p:nvSpPr>
          <p:cNvPr name="TextBox 6" id="6"/>
          <p:cNvSpPr txBox="true"/>
          <p:nvPr/>
        </p:nvSpPr>
        <p:spPr>
          <a:xfrm rot="0">
            <a:off x="456318" y="207497"/>
            <a:ext cx="7354128" cy="941921"/>
          </a:xfrm>
          <a:prstGeom prst="rect">
            <a:avLst/>
          </a:prstGeom>
        </p:spPr>
        <p:txBody>
          <a:bodyPr anchor="t" rtlCol="false" tIns="0" lIns="0" bIns="0" rIns="0">
            <a:spAutoFit/>
          </a:bodyPr>
          <a:lstStyle/>
          <a:p>
            <a:pPr algn="l">
              <a:lnSpc>
                <a:spcPts val="7467"/>
              </a:lnSpc>
            </a:pPr>
            <a:r>
              <a:rPr lang="en-US" sz="6222">
                <a:solidFill>
                  <a:srgbClr val="343434"/>
                </a:solidFill>
                <a:latin typeface="HK Grotesk Bold"/>
              </a:rPr>
              <a:t>Conclusion </a:t>
            </a:r>
          </a:p>
        </p:txBody>
      </p:sp>
      <p:sp>
        <p:nvSpPr>
          <p:cNvPr name="Freeform 7" id="7"/>
          <p:cNvSpPr/>
          <p:nvPr/>
        </p:nvSpPr>
        <p:spPr>
          <a:xfrm flipH="false" flipV="false" rot="-10800000">
            <a:off x="8941558" y="731520"/>
            <a:ext cx="526805" cy="526805"/>
          </a:xfrm>
          <a:custGeom>
            <a:avLst/>
            <a:gdLst/>
            <a:ahLst/>
            <a:cxnLst/>
            <a:rect r="r" b="b" t="t" l="l"/>
            <a:pathLst>
              <a:path h="526805" w="526805">
                <a:moveTo>
                  <a:pt x="0" y="0"/>
                </a:moveTo>
                <a:lnTo>
                  <a:pt x="526804" y="0"/>
                </a:lnTo>
                <a:lnTo>
                  <a:pt x="526804"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0" y="2608168"/>
            <a:ext cx="9468362" cy="3771900"/>
          </a:xfrm>
          <a:prstGeom prst="rect">
            <a:avLst/>
          </a:prstGeom>
        </p:spPr>
        <p:txBody>
          <a:bodyPr anchor="t" rtlCol="false" tIns="0" lIns="0" bIns="0" rIns="0">
            <a:spAutoFit/>
          </a:bodyPr>
          <a:lstStyle/>
          <a:p>
            <a:pPr algn="just" marL="604516" indent="-302258" lvl="1">
              <a:lnSpc>
                <a:spcPts val="3359"/>
              </a:lnSpc>
              <a:buFont typeface="Arial"/>
              <a:buChar char="•"/>
            </a:pPr>
            <a:r>
              <a:rPr lang="en-US" sz="2799">
                <a:solidFill>
                  <a:srgbClr val="343434"/>
                </a:solidFill>
                <a:latin typeface="HK Grotesk Bold"/>
              </a:rPr>
              <a:t>The smart street light IoT project successfully demonstrates how integrating advanced IoT technology into urban lighting systems can lead to significant reductions in power consumption, enhanced operational efficiency, and improved public safety.</a:t>
            </a:r>
          </a:p>
          <a:p>
            <a:pPr algn="just" marL="604516" indent="-302258" lvl="1">
              <a:lnSpc>
                <a:spcPts val="3359"/>
              </a:lnSpc>
              <a:spcBef>
                <a:spcPct val="0"/>
              </a:spcBef>
              <a:buFont typeface="Arial"/>
              <a:buChar char="•"/>
            </a:pPr>
            <a:r>
              <a:rPr lang="en-US" sz="2799">
                <a:solidFill>
                  <a:srgbClr val="343434"/>
                </a:solidFill>
                <a:latin typeface="HK Grotesk Bold"/>
              </a:rPr>
              <a:t>By leveraging real-time data and intelligent controls, this project not only contributes to environmental sustainability but also provides a scalable and cost-effective solution for modern urban infrastructure.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0" t="-16391" r="-327898" b="-16391"/>
            </a:stretch>
          </a:blipFill>
        </p:spPr>
      </p:sp>
      <p:sp>
        <p:nvSpPr>
          <p:cNvPr name="AutoShape 3" id="3"/>
          <p:cNvSpPr/>
          <p:nvPr/>
        </p:nvSpPr>
        <p:spPr>
          <a:xfrm rot="0">
            <a:off x="2772556" y="3657600"/>
            <a:ext cx="5501" cy="393978"/>
          </a:xfrm>
          <a:prstGeom prst="rect">
            <a:avLst/>
          </a:prstGeom>
          <a:solidFill>
            <a:srgbClr val="343434"/>
          </a:solidFill>
        </p:spPr>
      </p:sp>
      <p:sp>
        <p:nvSpPr>
          <p:cNvPr name="AutoShape 4" id="4"/>
          <p:cNvSpPr/>
          <p:nvPr/>
        </p:nvSpPr>
        <p:spPr>
          <a:xfrm rot="0">
            <a:off x="3951419" y="5172945"/>
            <a:ext cx="5080" cy="397872"/>
          </a:xfrm>
          <a:prstGeom prst="rect">
            <a:avLst/>
          </a:prstGeom>
          <a:solidFill>
            <a:srgbClr val="343434"/>
          </a:solidFill>
        </p:spPr>
      </p:sp>
      <p:sp>
        <p:nvSpPr>
          <p:cNvPr name="AutoShape 5" id="5"/>
          <p:cNvSpPr/>
          <p:nvPr/>
        </p:nvSpPr>
        <p:spPr>
          <a:xfrm rot="0">
            <a:off x="8824491" y="3657600"/>
            <a:ext cx="5679" cy="393978"/>
          </a:xfrm>
          <a:prstGeom prst="rect">
            <a:avLst/>
          </a:prstGeom>
          <a:solidFill>
            <a:srgbClr val="343434"/>
          </a:solidFill>
        </p:spPr>
      </p:sp>
      <p:sp>
        <p:nvSpPr>
          <p:cNvPr name="TextBox 6" id="6"/>
          <p:cNvSpPr txBox="true"/>
          <p:nvPr/>
        </p:nvSpPr>
        <p:spPr>
          <a:xfrm rot="0">
            <a:off x="401109" y="207497"/>
            <a:ext cx="7409337" cy="1883842"/>
          </a:xfrm>
          <a:prstGeom prst="rect">
            <a:avLst/>
          </a:prstGeom>
        </p:spPr>
        <p:txBody>
          <a:bodyPr anchor="t" rtlCol="false" tIns="0" lIns="0" bIns="0" rIns="0">
            <a:spAutoFit/>
          </a:bodyPr>
          <a:lstStyle/>
          <a:p>
            <a:pPr algn="l">
              <a:lnSpc>
                <a:spcPts val="7467"/>
              </a:lnSpc>
            </a:pPr>
            <a:r>
              <a:rPr lang="en-US" sz="6222">
                <a:solidFill>
                  <a:srgbClr val="343434"/>
                </a:solidFill>
                <a:latin typeface="HK Grotesk Bold"/>
              </a:rPr>
              <a:t>Future Enhancements</a:t>
            </a:r>
          </a:p>
        </p:txBody>
      </p:sp>
      <p:sp>
        <p:nvSpPr>
          <p:cNvPr name="Freeform 7" id="7"/>
          <p:cNvSpPr/>
          <p:nvPr/>
        </p:nvSpPr>
        <p:spPr>
          <a:xfrm flipH="false" flipV="false" rot="-10800000">
            <a:off x="8941558" y="731520"/>
            <a:ext cx="526805" cy="526805"/>
          </a:xfrm>
          <a:custGeom>
            <a:avLst/>
            <a:gdLst/>
            <a:ahLst/>
            <a:cxnLst/>
            <a:rect r="r" b="b" t="t" l="l"/>
            <a:pathLst>
              <a:path h="526805" w="526805">
                <a:moveTo>
                  <a:pt x="0" y="0"/>
                </a:moveTo>
                <a:lnTo>
                  <a:pt x="526804" y="0"/>
                </a:lnTo>
                <a:lnTo>
                  <a:pt x="526804"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0" y="2588221"/>
            <a:ext cx="9753600" cy="4191000"/>
          </a:xfrm>
          <a:prstGeom prst="rect">
            <a:avLst/>
          </a:prstGeom>
        </p:spPr>
        <p:txBody>
          <a:bodyPr anchor="t" rtlCol="false" tIns="0" lIns="0" bIns="0" rIns="0">
            <a:spAutoFit/>
          </a:bodyPr>
          <a:lstStyle/>
          <a:p>
            <a:pPr algn="l" marL="604516" indent="-302258" lvl="1">
              <a:lnSpc>
                <a:spcPts val="3359"/>
              </a:lnSpc>
              <a:buFont typeface="Arial"/>
              <a:buChar char="•"/>
            </a:pPr>
            <a:r>
              <a:rPr lang="en-US" sz="2799">
                <a:solidFill>
                  <a:srgbClr val="343434"/>
                </a:solidFill>
                <a:latin typeface="HK Grotesk Bold"/>
              </a:rPr>
              <a:t>Future enhancements for the smart street light IoT project could include integrating renewable energy sources such as solar panels to further reduce dependency on traditional power grids. </a:t>
            </a:r>
          </a:p>
          <a:p>
            <a:pPr algn="l" marL="604516" indent="-302258" lvl="1">
              <a:lnSpc>
                <a:spcPts val="3359"/>
              </a:lnSpc>
              <a:buFont typeface="Arial"/>
              <a:buChar char="•"/>
            </a:pPr>
            <a:r>
              <a:rPr lang="en-US" sz="2799">
                <a:solidFill>
                  <a:srgbClr val="343434"/>
                </a:solidFill>
                <a:latin typeface="HK Grotesk Bold"/>
              </a:rPr>
              <a:t>Additionally, incorporating advanced analytics and machine learning algorithms could optimize lighting schedules and predictive maintenance even further create a more comprehensive smart city ecosystem, providing holistic benefits and fostering smarter, more responsive urban environments.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383280" y="3383280"/>
            <a:ext cx="7315200" cy="548640"/>
          </a:xfrm>
          <a:custGeom>
            <a:avLst/>
            <a:gdLst/>
            <a:ahLst/>
            <a:cxnLst/>
            <a:rect r="r" b="b" t="t" l="l"/>
            <a:pathLst>
              <a:path h="548640" w="7315200">
                <a:moveTo>
                  <a:pt x="0" y="0"/>
                </a:moveTo>
                <a:lnTo>
                  <a:pt x="7315200" y="0"/>
                </a:lnTo>
                <a:lnTo>
                  <a:pt x="7315200" y="548640"/>
                </a:lnTo>
                <a:lnTo>
                  <a:pt x="0" y="548640"/>
                </a:lnTo>
                <a:lnTo>
                  <a:pt x="0" y="0"/>
                </a:lnTo>
                <a:close/>
              </a:path>
            </a:pathLst>
          </a:custGeom>
          <a:blipFill>
            <a:blip r:embed="rId2"/>
            <a:stretch>
              <a:fillRect l="0" t="-7142" r="-84146" b="-908730"/>
            </a:stretch>
          </a:blipFill>
        </p:spPr>
      </p:sp>
      <p:sp>
        <p:nvSpPr>
          <p:cNvPr name="Freeform 3" id="3"/>
          <p:cNvSpPr/>
          <p:nvPr/>
        </p:nvSpPr>
        <p:spPr>
          <a:xfrm flipH="false" flipV="false" rot="0">
            <a:off x="10918" y="731520"/>
            <a:ext cx="526805" cy="526805"/>
          </a:xfrm>
          <a:custGeom>
            <a:avLst/>
            <a:gdLst/>
            <a:ahLst/>
            <a:cxnLst/>
            <a:rect r="r" b="b" t="t" l="l"/>
            <a:pathLst>
              <a:path h="526805" w="526805">
                <a:moveTo>
                  <a:pt x="0" y="0"/>
                </a:moveTo>
                <a:lnTo>
                  <a:pt x="526804" y="0"/>
                </a:lnTo>
                <a:lnTo>
                  <a:pt x="526804"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111019" y="2591622"/>
            <a:ext cx="5836254" cy="1471789"/>
            <a:chOff x="0" y="0"/>
            <a:chExt cx="7781672" cy="1962386"/>
          </a:xfrm>
        </p:grpSpPr>
        <p:sp>
          <p:nvSpPr>
            <p:cNvPr name="TextBox 5" id="5"/>
            <p:cNvSpPr txBox="true"/>
            <p:nvPr/>
          </p:nvSpPr>
          <p:spPr>
            <a:xfrm rot="0">
              <a:off x="0" y="0"/>
              <a:ext cx="7781672" cy="1291618"/>
            </a:xfrm>
            <a:prstGeom prst="rect">
              <a:avLst/>
            </a:prstGeom>
          </p:spPr>
          <p:txBody>
            <a:bodyPr anchor="t" rtlCol="false" tIns="0" lIns="0" bIns="0" rIns="0">
              <a:spAutoFit/>
            </a:bodyPr>
            <a:lstStyle/>
            <a:p>
              <a:pPr algn="ctr">
                <a:lnSpc>
                  <a:spcPts val="7679"/>
                </a:lnSpc>
              </a:pPr>
              <a:r>
                <a:rPr lang="en-US" sz="6399">
                  <a:solidFill>
                    <a:srgbClr val="343434"/>
                  </a:solidFill>
                  <a:latin typeface="HK Grotesk Bold"/>
                </a:rPr>
                <a:t>Thank you!</a:t>
              </a:r>
            </a:p>
          </p:txBody>
        </p:sp>
        <p:sp>
          <p:nvSpPr>
            <p:cNvPr name="TextBox 6" id="6"/>
            <p:cNvSpPr txBox="true"/>
            <p:nvPr/>
          </p:nvSpPr>
          <p:spPr>
            <a:xfrm rot="0">
              <a:off x="0" y="1533651"/>
              <a:ext cx="7781672" cy="428734"/>
            </a:xfrm>
            <a:prstGeom prst="rect">
              <a:avLst/>
            </a:prstGeom>
          </p:spPr>
          <p:txBody>
            <a:bodyPr anchor="t" rtlCol="false" tIns="0" lIns="0" bIns="0" rIns="0">
              <a:spAutoFit/>
            </a:bodyPr>
            <a:lstStyle/>
            <a:p>
              <a:pPr algn="ctr">
                <a:lnSpc>
                  <a:spcPts val="2519"/>
                </a:lnSpc>
              </a:pPr>
              <a:r>
                <a:rPr lang="en-US" sz="2099">
                  <a:solidFill>
                    <a:srgbClr val="343434"/>
                  </a:solidFill>
                  <a:latin typeface="HK Grotesk Bold"/>
                </a:rPr>
                <a:t>A Presentation by Shreenidhi G L and Soniya v</a:t>
              </a:r>
            </a:p>
          </p:txBody>
        </p:sp>
      </p:grpSp>
      <p:sp>
        <p:nvSpPr>
          <p:cNvPr name="AutoShape 7" id="7"/>
          <p:cNvSpPr/>
          <p:nvPr/>
        </p:nvSpPr>
        <p:spPr>
          <a:xfrm rot="0">
            <a:off x="9017000" y="2926669"/>
            <a:ext cx="5080" cy="1461862"/>
          </a:xfrm>
          <a:prstGeom prst="rect">
            <a:avLst/>
          </a:prstGeom>
          <a:solidFill>
            <a:srgbClr val="343434"/>
          </a:solidFill>
        </p:spPr>
      </p:sp>
      <p:sp>
        <p:nvSpPr>
          <p:cNvPr name="AutoShape 8" id="8"/>
          <p:cNvSpPr/>
          <p:nvPr/>
        </p:nvSpPr>
        <p:spPr>
          <a:xfrm rot="0">
            <a:off x="9017000" y="2926669"/>
            <a:ext cx="5080" cy="1461862"/>
          </a:xfrm>
          <a:prstGeom prst="rect">
            <a:avLst/>
          </a:prstGeom>
          <a:solidFill>
            <a:srgbClr val="343434"/>
          </a:solidFill>
        </p:spPr>
      </p:sp>
      <p:sp>
        <p:nvSpPr>
          <p:cNvPr name="TextBox 9" id="9"/>
          <p:cNvSpPr txBox="true"/>
          <p:nvPr/>
        </p:nvSpPr>
        <p:spPr>
          <a:xfrm rot="5400000">
            <a:off x="8152421" y="5607410"/>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PROJECT</a:t>
            </a:r>
          </a:p>
        </p:txBody>
      </p:sp>
      <p:sp>
        <p:nvSpPr>
          <p:cNvPr name="TextBox 10" id="10"/>
          <p:cNvSpPr txBox="true"/>
          <p:nvPr/>
        </p:nvSpPr>
        <p:spPr>
          <a:xfrm rot="5400000">
            <a:off x="8210133" y="1355645"/>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SMART STREET LIGHT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587459" y="2587459"/>
            <a:ext cx="7315200" cy="2140283"/>
          </a:xfrm>
          <a:custGeom>
            <a:avLst/>
            <a:gdLst/>
            <a:ahLst/>
            <a:cxnLst/>
            <a:rect r="r" b="b" t="t" l="l"/>
            <a:pathLst>
              <a:path h="2140283" w="7315200">
                <a:moveTo>
                  <a:pt x="0" y="0"/>
                </a:moveTo>
                <a:lnTo>
                  <a:pt x="7315200" y="0"/>
                </a:lnTo>
                <a:lnTo>
                  <a:pt x="7315200" y="2140282"/>
                </a:lnTo>
                <a:lnTo>
                  <a:pt x="0" y="2140282"/>
                </a:lnTo>
                <a:lnTo>
                  <a:pt x="0" y="0"/>
                </a:lnTo>
                <a:close/>
              </a:path>
            </a:pathLst>
          </a:custGeom>
          <a:blipFill>
            <a:blip r:embed="rId2"/>
            <a:stretch>
              <a:fillRect l="0" t="-7142" r="-84146" b="-153266"/>
            </a:stretch>
          </a:blipFill>
        </p:spPr>
      </p:sp>
      <p:sp>
        <p:nvSpPr>
          <p:cNvPr name="TextBox 3" id="3"/>
          <p:cNvSpPr txBox="true"/>
          <p:nvPr/>
        </p:nvSpPr>
        <p:spPr>
          <a:xfrm rot="0">
            <a:off x="6567300" y="4960660"/>
            <a:ext cx="3301138" cy="3246039"/>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02</a:t>
            </a:r>
          </a:p>
        </p:txBody>
      </p:sp>
      <p:sp>
        <p:nvSpPr>
          <p:cNvPr name="Freeform 4" id="4"/>
          <p:cNvSpPr/>
          <p:nvPr/>
        </p:nvSpPr>
        <p:spPr>
          <a:xfrm flipH="false" flipV="false" rot="-5400000">
            <a:off x="731520" y="731520"/>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731520" y="1968095"/>
            <a:ext cx="8102738" cy="4615585"/>
            <a:chOff x="0" y="0"/>
            <a:chExt cx="10803650" cy="6154114"/>
          </a:xfrm>
        </p:grpSpPr>
        <p:sp>
          <p:nvSpPr>
            <p:cNvPr name="TextBox 6" id="6"/>
            <p:cNvSpPr txBox="true"/>
            <p:nvPr/>
          </p:nvSpPr>
          <p:spPr>
            <a:xfrm rot="0">
              <a:off x="0" y="0"/>
              <a:ext cx="10803650" cy="1291618"/>
            </a:xfrm>
            <a:prstGeom prst="rect">
              <a:avLst/>
            </a:prstGeom>
          </p:spPr>
          <p:txBody>
            <a:bodyPr anchor="t" rtlCol="false" tIns="0" lIns="0" bIns="0" rIns="0">
              <a:spAutoFit/>
            </a:bodyPr>
            <a:lstStyle/>
            <a:p>
              <a:pPr algn="l">
                <a:lnSpc>
                  <a:spcPts val="7679"/>
                </a:lnSpc>
              </a:pPr>
              <a:r>
                <a:rPr lang="en-US" sz="6399">
                  <a:solidFill>
                    <a:srgbClr val="343434"/>
                  </a:solidFill>
                  <a:latin typeface="HK Grotesk Bold"/>
                </a:rPr>
                <a:t> Agenda</a:t>
              </a:r>
            </a:p>
          </p:txBody>
        </p:sp>
        <p:sp>
          <p:nvSpPr>
            <p:cNvPr name="TextBox 7" id="7"/>
            <p:cNvSpPr txBox="true"/>
            <p:nvPr/>
          </p:nvSpPr>
          <p:spPr>
            <a:xfrm rot="0">
              <a:off x="0" y="2229389"/>
              <a:ext cx="8726632" cy="3924724"/>
            </a:xfrm>
            <a:prstGeom prst="rect">
              <a:avLst/>
            </a:prstGeom>
          </p:spPr>
          <p:txBody>
            <a:bodyPr anchor="t" rtlCol="false" tIns="0" lIns="0" bIns="0" rIns="0">
              <a:spAutoFit/>
            </a:bodyPr>
            <a:lstStyle/>
            <a:p>
              <a:pPr algn="l">
                <a:lnSpc>
                  <a:spcPts val="3919"/>
                </a:lnSpc>
              </a:pPr>
              <a:r>
                <a:rPr lang="en-US" sz="2799">
                  <a:solidFill>
                    <a:srgbClr val="343434"/>
                  </a:solidFill>
                  <a:latin typeface="HK Grotesk Medium"/>
                </a:rPr>
                <a:t>Introduction and Purpose of the project</a:t>
              </a:r>
            </a:p>
            <a:p>
              <a:pPr algn="l">
                <a:lnSpc>
                  <a:spcPts val="3919"/>
                </a:lnSpc>
              </a:pPr>
              <a:r>
                <a:rPr lang="en-US" sz="2799">
                  <a:solidFill>
                    <a:srgbClr val="343434"/>
                  </a:solidFill>
                  <a:latin typeface="HK Grotesk Medium"/>
                </a:rPr>
                <a:t>Components used </a:t>
              </a:r>
            </a:p>
            <a:p>
              <a:pPr algn="l">
                <a:lnSpc>
                  <a:spcPts val="3919"/>
                </a:lnSpc>
              </a:pPr>
              <a:r>
                <a:rPr lang="en-US" sz="2799">
                  <a:solidFill>
                    <a:srgbClr val="343434"/>
                  </a:solidFill>
                  <a:latin typeface="HK Grotesk Medium"/>
                </a:rPr>
                <a:t>Circuit Diagram</a:t>
              </a:r>
            </a:p>
            <a:p>
              <a:pPr algn="l">
                <a:lnSpc>
                  <a:spcPts val="3919"/>
                </a:lnSpc>
              </a:pPr>
              <a:r>
                <a:rPr lang="en-US" sz="2799">
                  <a:solidFill>
                    <a:srgbClr val="343434"/>
                  </a:solidFill>
                  <a:latin typeface="HK Grotesk Medium"/>
                </a:rPr>
                <a:t>Results</a:t>
              </a:r>
            </a:p>
            <a:p>
              <a:pPr algn="l">
                <a:lnSpc>
                  <a:spcPts val="3919"/>
                </a:lnSpc>
              </a:pPr>
              <a:r>
                <a:rPr lang="en-US" sz="2799">
                  <a:solidFill>
                    <a:srgbClr val="343434"/>
                  </a:solidFill>
                  <a:latin typeface="HK Grotesk Medium"/>
                </a:rPr>
                <a:t>Conclusion and Future scope</a:t>
              </a:r>
            </a:p>
            <a:p>
              <a:pPr algn="l">
                <a:lnSpc>
                  <a:spcPts val="3919"/>
                </a:lnSpc>
              </a:pPr>
            </a:p>
          </p:txBody>
        </p:sp>
      </p:grpSp>
      <p:sp>
        <p:nvSpPr>
          <p:cNvPr name="AutoShape 8" id="8"/>
          <p:cNvSpPr/>
          <p:nvPr/>
        </p:nvSpPr>
        <p:spPr>
          <a:xfrm rot="0">
            <a:off x="9017000" y="2926669"/>
            <a:ext cx="5080" cy="1461862"/>
          </a:xfrm>
          <a:prstGeom prst="rect">
            <a:avLst/>
          </a:prstGeom>
          <a:solidFill>
            <a:srgbClr val="343434"/>
          </a:solidFill>
        </p:spPr>
      </p:sp>
      <p:sp>
        <p:nvSpPr>
          <p:cNvPr name="TextBox 9" id="9"/>
          <p:cNvSpPr txBox="true"/>
          <p:nvPr/>
        </p:nvSpPr>
        <p:spPr>
          <a:xfrm rot="5400000">
            <a:off x="8152421" y="5607410"/>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PROJECGT</a:t>
            </a:r>
          </a:p>
        </p:txBody>
      </p:sp>
      <p:sp>
        <p:nvSpPr>
          <p:cNvPr name="TextBox 10" id="10"/>
          <p:cNvSpPr txBox="true"/>
          <p:nvPr/>
        </p:nvSpPr>
        <p:spPr>
          <a:xfrm rot="5400000">
            <a:off x="8210133" y="1355645"/>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SMART STREET LIGHTS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5821680" y="3383280"/>
            <a:ext cx="7315200" cy="548640"/>
          </a:xfrm>
          <a:custGeom>
            <a:avLst/>
            <a:gdLst/>
            <a:ahLst/>
            <a:cxnLst/>
            <a:rect r="r" b="b" t="t" l="l"/>
            <a:pathLst>
              <a:path h="548640" w="7315200">
                <a:moveTo>
                  <a:pt x="0" y="0"/>
                </a:moveTo>
                <a:lnTo>
                  <a:pt x="7315200" y="0"/>
                </a:lnTo>
                <a:lnTo>
                  <a:pt x="7315200" y="548640"/>
                </a:lnTo>
                <a:lnTo>
                  <a:pt x="0" y="548640"/>
                </a:lnTo>
                <a:lnTo>
                  <a:pt x="0" y="0"/>
                </a:lnTo>
                <a:close/>
              </a:path>
            </a:pathLst>
          </a:custGeom>
          <a:blipFill>
            <a:blip r:embed="rId2"/>
            <a:stretch>
              <a:fillRect l="0" t="-436493" r="-66928" b="-384395"/>
            </a:stretch>
          </a:blipFill>
        </p:spPr>
      </p:sp>
      <p:sp>
        <p:nvSpPr>
          <p:cNvPr name="TextBox 3" id="3"/>
          <p:cNvSpPr txBox="true"/>
          <p:nvPr/>
        </p:nvSpPr>
        <p:spPr>
          <a:xfrm rot="0">
            <a:off x="-114463" y="-616451"/>
            <a:ext cx="3301138" cy="3246039"/>
          </a:xfrm>
          <a:prstGeom prst="rect">
            <a:avLst/>
          </a:prstGeom>
        </p:spPr>
        <p:txBody>
          <a:bodyPr anchor="t" rtlCol="false" tIns="0" lIns="0" bIns="0" rIns="0">
            <a:spAutoFit/>
          </a:bodyPr>
          <a:lstStyle/>
          <a:p>
            <a:pPr algn="l">
              <a:lnSpc>
                <a:spcPts val="25599"/>
              </a:lnSpc>
            </a:pPr>
            <a:r>
              <a:rPr lang="en-US" sz="21333">
                <a:solidFill>
                  <a:srgbClr val="343434">
                    <a:alpha val="4706"/>
                  </a:srgbClr>
                </a:solidFill>
                <a:latin typeface="HK Grotesk Bold"/>
              </a:rPr>
              <a:t>03</a:t>
            </a:r>
          </a:p>
        </p:txBody>
      </p:sp>
      <p:sp>
        <p:nvSpPr>
          <p:cNvPr name="TextBox 4" id="4"/>
          <p:cNvSpPr txBox="true"/>
          <p:nvPr/>
        </p:nvSpPr>
        <p:spPr>
          <a:xfrm rot="0">
            <a:off x="2821676" y="341339"/>
            <a:ext cx="5723117" cy="1266825"/>
          </a:xfrm>
          <a:prstGeom prst="rect">
            <a:avLst/>
          </a:prstGeom>
        </p:spPr>
        <p:txBody>
          <a:bodyPr anchor="t" rtlCol="false" tIns="0" lIns="0" bIns="0" rIns="0">
            <a:spAutoFit/>
          </a:bodyPr>
          <a:lstStyle/>
          <a:p>
            <a:pPr algn="r">
              <a:lnSpc>
                <a:spcPts val="5019"/>
              </a:lnSpc>
            </a:pPr>
            <a:r>
              <a:rPr lang="en-US" sz="4182">
                <a:solidFill>
                  <a:srgbClr val="343434"/>
                </a:solidFill>
                <a:latin typeface="HK Grotesk Bold"/>
              </a:rPr>
              <a:t>Introduction and Purpose of the project</a:t>
            </a:r>
          </a:p>
        </p:txBody>
      </p:sp>
      <p:sp>
        <p:nvSpPr>
          <p:cNvPr name="Freeform 5" id="5"/>
          <p:cNvSpPr/>
          <p:nvPr/>
        </p:nvSpPr>
        <p:spPr>
          <a:xfrm flipH="false" flipV="false" rot="0">
            <a:off x="9204960" y="731520"/>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954827" y="2290592"/>
            <a:ext cx="8029367" cy="647700"/>
          </a:xfrm>
          <a:prstGeom prst="rect">
            <a:avLst/>
          </a:prstGeom>
        </p:spPr>
        <p:txBody>
          <a:bodyPr anchor="t" rtlCol="false" tIns="0" lIns="0" bIns="0" rIns="0">
            <a:spAutoFit/>
          </a:bodyPr>
          <a:lstStyle/>
          <a:p>
            <a:pPr algn="r">
              <a:lnSpc>
                <a:spcPts val="5040"/>
              </a:lnSpc>
            </a:pPr>
          </a:p>
        </p:txBody>
      </p:sp>
      <p:sp>
        <p:nvSpPr>
          <p:cNvPr name="AutoShape 7" id="7"/>
          <p:cNvSpPr/>
          <p:nvPr/>
        </p:nvSpPr>
        <p:spPr>
          <a:xfrm rot="0">
            <a:off x="728980" y="2926669"/>
            <a:ext cx="5080" cy="1461862"/>
          </a:xfrm>
          <a:prstGeom prst="rect">
            <a:avLst/>
          </a:prstGeom>
          <a:solidFill>
            <a:srgbClr val="343434"/>
          </a:solidFill>
        </p:spPr>
      </p:sp>
      <p:sp>
        <p:nvSpPr>
          <p:cNvPr name="TextBox 8" id="8"/>
          <p:cNvSpPr txBox="true"/>
          <p:nvPr/>
        </p:nvSpPr>
        <p:spPr>
          <a:xfrm rot="0">
            <a:off x="517520" y="2573655"/>
            <a:ext cx="8514085" cy="4010025"/>
          </a:xfrm>
          <a:prstGeom prst="rect">
            <a:avLst/>
          </a:prstGeom>
        </p:spPr>
        <p:txBody>
          <a:bodyPr anchor="t" rtlCol="false" tIns="0" lIns="0" bIns="0" rIns="0">
            <a:spAutoFit/>
          </a:bodyPr>
          <a:lstStyle/>
          <a:p>
            <a:pPr algn="just" marL="567118" indent="-283559" lvl="1">
              <a:lnSpc>
                <a:spcPts val="3152"/>
              </a:lnSpc>
              <a:buFont typeface="Arial"/>
              <a:buChar char="•"/>
            </a:pPr>
            <a:r>
              <a:rPr lang="en-US" sz="2626">
                <a:solidFill>
                  <a:srgbClr val="343434"/>
                </a:solidFill>
                <a:latin typeface="HK Grotesk"/>
              </a:rPr>
              <a:t>The purpose of this project is to create an intelligent street lighting solution that dynamically adjusts lighting levels based on ambient light conditions (detected by the LDR) and presence of vehicles or pedestrians (detected by the IR sensor).</a:t>
            </a:r>
          </a:p>
          <a:p>
            <a:pPr algn="just" marL="567118" indent="-283559" lvl="1">
              <a:lnSpc>
                <a:spcPts val="3152"/>
              </a:lnSpc>
              <a:buFont typeface="Arial"/>
              <a:buChar char="•"/>
            </a:pPr>
            <a:r>
              <a:rPr lang="en-US" sz="2626">
                <a:solidFill>
                  <a:srgbClr val="343434"/>
                </a:solidFill>
                <a:latin typeface="HK Grotesk"/>
              </a:rPr>
              <a:t> Unlike traditional street lighting systems that operate on fixed schedules or manual switches, the smart street light system autonomously adapts to environmental factors, conserves energy, and improves visibility and safety on the streets.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67300" y="4959716"/>
            <a:ext cx="3301138" cy="3247927"/>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06</a:t>
            </a:r>
          </a:p>
        </p:txBody>
      </p:sp>
      <p:sp>
        <p:nvSpPr>
          <p:cNvPr name="Freeform 3" id="3"/>
          <p:cNvSpPr/>
          <p:nvPr/>
        </p:nvSpPr>
        <p:spPr>
          <a:xfrm flipH="false" flipV="false" rot="-5400000">
            <a:off x="3591032" y="1709365"/>
            <a:ext cx="5852160" cy="3896469"/>
          </a:xfrm>
          <a:custGeom>
            <a:avLst/>
            <a:gdLst/>
            <a:ahLst/>
            <a:cxnLst/>
            <a:rect r="r" b="b" t="t" l="l"/>
            <a:pathLst>
              <a:path h="3896469" w="5852160">
                <a:moveTo>
                  <a:pt x="0" y="0"/>
                </a:moveTo>
                <a:lnTo>
                  <a:pt x="5852160" y="0"/>
                </a:lnTo>
                <a:lnTo>
                  <a:pt x="5852160" y="3896470"/>
                </a:lnTo>
                <a:lnTo>
                  <a:pt x="0" y="3896470"/>
                </a:lnTo>
                <a:lnTo>
                  <a:pt x="0" y="0"/>
                </a:lnTo>
                <a:close/>
              </a:path>
            </a:pathLst>
          </a:custGeom>
          <a:blipFill>
            <a:blip r:embed="rId2"/>
            <a:stretch>
              <a:fillRect l="-36788" t="0" r="-24339" b="-127"/>
            </a:stretch>
          </a:blipFill>
        </p:spPr>
      </p:sp>
      <p:sp>
        <p:nvSpPr>
          <p:cNvPr name="Freeform 4" id="4"/>
          <p:cNvSpPr/>
          <p:nvPr/>
        </p:nvSpPr>
        <p:spPr>
          <a:xfrm flipH="false" flipV="false" rot="-5400000">
            <a:off x="8201944" y="204715"/>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0">
            <a:off x="9017000" y="2926669"/>
            <a:ext cx="5080" cy="1461862"/>
          </a:xfrm>
          <a:prstGeom prst="rect">
            <a:avLst/>
          </a:prstGeom>
          <a:solidFill>
            <a:srgbClr val="343434"/>
          </a:solidFill>
        </p:spPr>
      </p:sp>
      <p:sp>
        <p:nvSpPr>
          <p:cNvPr name="AutoShape 6" id="6"/>
          <p:cNvSpPr/>
          <p:nvPr/>
        </p:nvSpPr>
        <p:spPr>
          <a:xfrm rot="0">
            <a:off x="9017000" y="2926669"/>
            <a:ext cx="5080" cy="1461862"/>
          </a:xfrm>
          <a:prstGeom prst="rect">
            <a:avLst/>
          </a:prstGeom>
          <a:solidFill>
            <a:srgbClr val="343434"/>
          </a:solidFill>
        </p:spPr>
      </p:sp>
      <p:sp>
        <p:nvSpPr>
          <p:cNvPr name="Freeform 7" id="7"/>
          <p:cNvSpPr/>
          <p:nvPr/>
        </p:nvSpPr>
        <p:spPr>
          <a:xfrm flipH="false" flipV="false" rot="0">
            <a:off x="4619065" y="3404943"/>
            <a:ext cx="3896469" cy="3109547"/>
          </a:xfrm>
          <a:custGeom>
            <a:avLst/>
            <a:gdLst/>
            <a:ahLst/>
            <a:cxnLst/>
            <a:rect r="r" b="b" t="t" l="l"/>
            <a:pathLst>
              <a:path h="3109547" w="3896469">
                <a:moveTo>
                  <a:pt x="0" y="0"/>
                </a:moveTo>
                <a:lnTo>
                  <a:pt x="3896470" y="0"/>
                </a:lnTo>
                <a:lnTo>
                  <a:pt x="3896470" y="3109547"/>
                </a:lnTo>
                <a:lnTo>
                  <a:pt x="0" y="3109547"/>
                </a:lnTo>
                <a:lnTo>
                  <a:pt x="0" y="0"/>
                </a:lnTo>
                <a:close/>
              </a:path>
            </a:pathLst>
          </a:custGeom>
          <a:blipFill>
            <a:blip r:embed="rId5"/>
            <a:stretch>
              <a:fillRect l="-6576" t="0" r="-6576" b="-775"/>
            </a:stretch>
          </a:blipFill>
        </p:spPr>
      </p:sp>
      <p:grpSp>
        <p:nvGrpSpPr>
          <p:cNvPr name="Group 8" id="8"/>
          <p:cNvGrpSpPr/>
          <p:nvPr/>
        </p:nvGrpSpPr>
        <p:grpSpPr>
          <a:xfrm rot="0">
            <a:off x="731520" y="0"/>
            <a:ext cx="4637202" cy="2948966"/>
            <a:chOff x="0" y="0"/>
            <a:chExt cx="6182936" cy="3931955"/>
          </a:xfrm>
        </p:grpSpPr>
        <p:sp>
          <p:nvSpPr>
            <p:cNvPr name="TextBox 9" id="9"/>
            <p:cNvSpPr txBox="true"/>
            <p:nvPr/>
          </p:nvSpPr>
          <p:spPr>
            <a:xfrm rot="0">
              <a:off x="0" y="0"/>
              <a:ext cx="6182936" cy="2489200"/>
            </a:xfrm>
            <a:prstGeom prst="rect">
              <a:avLst/>
            </a:prstGeom>
          </p:spPr>
          <p:txBody>
            <a:bodyPr anchor="t" rtlCol="false" tIns="0" lIns="0" bIns="0" rIns="0">
              <a:spAutoFit/>
            </a:bodyPr>
            <a:lstStyle/>
            <a:p>
              <a:pPr algn="l">
                <a:lnSpc>
                  <a:spcPts val="7352"/>
                </a:lnSpc>
              </a:pPr>
              <a:r>
                <a:rPr lang="en-US" sz="6127">
                  <a:solidFill>
                    <a:srgbClr val="343434"/>
                  </a:solidFill>
                  <a:latin typeface="HK Grotesk Bold"/>
                </a:rPr>
                <a:t>Components used</a:t>
              </a:r>
            </a:p>
          </p:txBody>
        </p:sp>
        <p:sp>
          <p:nvSpPr>
            <p:cNvPr name="TextBox 10" id="10"/>
            <p:cNvSpPr txBox="true"/>
            <p:nvPr/>
          </p:nvSpPr>
          <p:spPr>
            <a:xfrm rot="0">
              <a:off x="0" y="2841896"/>
              <a:ext cx="6182936" cy="463284"/>
            </a:xfrm>
            <a:prstGeom prst="rect">
              <a:avLst/>
            </a:prstGeom>
          </p:spPr>
          <p:txBody>
            <a:bodyPr anchor="t" rtlCol="false" tIns="0" lIns="0" bIns="0" rIns="0">
              <a:spAutoFit/>
            </a:bodyPr>
            <a:lstStyle/>
            <a:p>
              <a:pPr algn="l">
                <a:lnSpc>
                  <a:spcPts val="2727"/>
                </a:lnSpc>
              </a:pPr>
            </a:p>
          </p:txBody>
        </p:sp>
        <p:sp>
          <p:nvSpPr>
            <p:cNvPr name="TextBox 11" id="11"/>
            <p:cNvSpPr txBox="true"/>
            <p:nvPr/>
          </p:nvSpPr>
          <p:spPr>
            <a:xfrm rot="0">
              <a:off x="0" y="3547804"/>
              <a:ext cx="6182936" cy="384151"/>
            </a:xfrm>
            <a:prstGeom prst="rect">
              <a:avLst/>
            </a:prstGeom>
          </p:spPr>
          <p:txBody>
            <a:bodyPr anchor="t" rtlCol="false" tIns="0" lIns="0" bIns="0" rIns="0">
              <a:spAutoFit/>
            </a:bodyPr>
            <a:lstStyle/>
            <a:p>
              <a:pPr algn="l">
                <a:lnSpc>
                  <a:spcPts val="2424"/>
                </a:lnSpc>
              </a:pPr>
            </a:p>
          </p:txBody>
        </p:sp>
      </p:grpSp>
      <p:sp>
        <p:nvSpPr>
          <p:cNvPr name="TextBox 12" id="12"/>
          <p:cNvSpPr txBox="true"/>
          <p:nvPr/>
        </p:nvSpPr>
        <p:spPr>
          <a:xfrm rot="5400000">
            <a:off x="8152421" y="5607410"/>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PROJECT</a:t>
            </a:r>
          </a:p>
        </p:txBody>
      </p:sp>
      <p:sp>
        <p:nvSpPr>
          <p:cNvPr name="TextBox 13" id="13"/>
          <p:cNvSpPr txBox="true"/>
          <p:nvPr/>
        </p:nvSpPr>
        <p:spPr>
          <a:xfrm rot="0">
            <a:off x="4901592" y="1430728"/>
            <a:ext cx="3231038" cy="1154431"/>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ESP 32 Microcontroller</a:t>
            </a:r>
          </a:p>
        </p:txBody>
      </p:sp>
      <p:sp>
        <p:nvSpPr>
          <p:cNvPr name="TextBox 14" id="14"/>
          <p:cNvSpPr txBox="true"/>
          <p:nvPr/>
        </p:nvSpPr>
        <p:spPr>
          <a:xfrm rot="0">
            <a:off x="731520" y="2926669"/>
            <a:ext cx="3110787" cy="3352800"/>
          </a:xfrm>
          <a:prstGeom prst="rect">
            <a:avLst/>
          </a:prstGeom>
        </p:spPr>
        <p:txBody>
          <a:bodyPr anchor="t" rtlCol="false" tIns="0" lIns="0" bIns="0" rIns="0">
            <a:spAutoFit/>
          </a:bodyPr>
          <a:lstStyle/>
          <a:p>
            <a:pPr algn="l" marL="604516" indent="-302258" lvl="1">
              <a:lnSpc>
                <a:spcPts val="3359"/>
              </a:lnSpc>
              <a:buFont typeface="Arial"/>
              <a:buChar char="•"/>
            </a:pPr>
            <a:r>
              <a:rPr lang="en-US" sz="2799">
                <a:solidFill>
                  <a:srgbClr val="343434"/>
                </a:solidFill>
                <a:latin typeface="HK Grotesk Bold"/>
              </a:rPr>
              <a:t> ESP32 Microcontroller</a:t>
            </a:r>
          </a:p>
          <a:p>
            <a:pPr algn="l" marL="604516" indent="-302258" lvl="1">
              <a:lnSpc>
                <a:spcPts val="3359"/>
              </a:lnSpc>
              <a:buFont typeface="Arial"/>
              <a:buChar char="•"/>
            </a:pPr>
            <a:r>
              <a:rPr lang="en-US" sz="2799">
                <a:solidFill>
                  <a:srgbClr val="343434"/>
                </a:solidFill>
                <a:latin typeface="HK Grotesk Bold"/>
              </a:rPr>
              <a:t> motion sensors</a:t>
            </a:r>
          </a:p>
          <a:p>
            <a:pPr algn="l" marL="604516" indent="-302258" lvl="1">
              <a:lnSpc>
                <a:spcPts val="3359"/>
              </a:lnSpc>
              <a:buFont typeface="Arial"/>
              <a:buChar char="•"/>
            </a:pPr>
            <a:r>
              <a:rPr lang="en-US" sz="2799">
                <a:solidFill>
                  <a:srgbClr val="343434"/>
                </a:solidFill>
                <a:latin typeface="HK Grotesk Bold"/>
              </a:rPr>
              <a:t> ambient light</a:t>
            </a:r>
          </a:p>
          <a:p>
            <a:pPr algn="l" marL="604516" indent="-302258" lvl="1">
              <a:lnSpc>
                <a:spcPts val="3359"/>
              </a:lnSpc>
              <a:buFont typeface="Arial"/>
              <a:buChar char="•"/>
            </a:pPr>
            <a:r>
              <a:rPr lang="en-US" sz="2799">
                <a:solidFill>
                  <a:srgbClr val="343434"/>
                </a:solidFill>
                <a:latin typeface="HK Grotesk Bold"/>
              </a:rPr>
              <a:t> IR sensors</a:t>
            </a:r>
          </a:p>
          <a:p>
            <a:pPr algn="l" marL="604516" indent="-302258" lvl="1">
              <a:lnSpc>
                <a:spcPts val="3359"/>
              </a:lnSpc>
              <a:buFont typeface="Arial"/>
              <a:buChar char="•"/>
            </a:pPr>
            <a:r>
              <a:rPr lang="en-US" sz="2799">
                <a:solidFill>
                  <a:srgbClr val="343434"/>
                </a:solidFill>
                <a:latin typeface="HK Grotesk Bold"/>
              </a:rPr>
              <a:t> LEDs</a:t>
            </a:r>
          </a:p>
          <a:p>
            <a:pPr algn="l" marL="604516" indent="-302258" lvl="1">
              <a:lnSpc>
                <a:spcPts val="3359"/>
              </a:lnSpc>
              <a:buFont typeface="Arial"/>
              <a:buChar char="•"/>
            </a:pPr>
            <a:r>
              <a:rPr lang="en-US" sz="2799">
                <a:solidFill>
                  <a:srgbClr val="343434"/>
                </a:solidFill>
                <a:latin typeface="HK Grotesk Bold"/>
              </a:rPr>
              <a:t> Resistors</a:t>
            </a:r>
          </a:p>
          <a:p>
            <a:pPr algn="l" marL="604516" indent="-302258" lvl="1">
              <a:lnSpc>
                <a:spcPts val="3359"/>
              </a:lnSpc>
              <a:buFont typeface="Arial"/>
              <a:buChar char="•"/>
            </a:pPr>
            <a:r>
              <a:rPr lang="en-US" sz="2799">
                <a:solidFill>
                  <a:srgbClr val="343434"/>
                </a:solidFill>
                <a:latin typeface="HK Grotesk Bold"/>
              </a:rPr>
              <a:t>Jumper wires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67300" y="4959716"/>
            <a:ext cx="3301138" cy="3247927"/>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06</a:t>
            </a:r>
          </a:p>
        </p:txBody>
      </p:sp>
      <p:sp>
        <p:nvSpPr>
          <p:cNvPr name="Freeform 3" id="3"/>
          <p:cNvSpPr/>
          <p:nvPr/>
        </p:nvSpPr>
        <p:spPr>
          <a:xfrm flipH="false" flipV="false" rot="-5400000">
            <a:off x="2178180" y="2206247"/>
            <a:ext cx="5852160" cy="3896469"/>
          </a:xfrm>
          <a:custGeom>
            <a:avLst/>
            <a:gdLst/>
            <a:ahLst/>
            <a:cxnLst/>
            <a:rect r="r" b="b" t="t" l="l"/>
            <a:pathLst>
              <a:path h="3896469" w="5852160">
                <a:moveTo>
                  <a:pt x="0" y="0"/>
                </a:moveTo>
                <a:lnTo>
                  <a:pt x="5852160" y="0"/>
                </a:lnTo>
                <a:lnTo>
                  <a:pt x="5852160" y="3896469"/>
                </a:lnTo>
                <a:lnTo>
                  <a:pt x="0" y="3896469"/>
                </a:lnTo>
                <a:lnTo>
                  <a:pt x="0" y="0"/>
                </a:lnTo>
                <a:close/>
              </a:path>
            </a:pathLst>
          </a:custGeom>
          <a:blipFill>
            <a:blip r:embed="rId2"/>
            <a:stretch>
              <a:fillRect l="-36788" t="0" r="-24339" b="-127"/>
            </a:stretch>
          </a:blipFill>
        </p:spPr>
      </p:sp>
      <p:sp>
        <p:nvSpPr>
          <p:cNvPr name="Freeform 4" id="4"/>
          <p:cNvSpPr/>
          <p:nvPr/>
        </p:nvSpPr>
        <p:spPr>
          <a:xfrm flipH="false" flipV="false" rot="-5400000">
            <a:off x="8201944" y="204715"/>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0">
            <a:off x="9017000" y="2926669"/>
            <a:ext cx="5080" cy="1461862"/>
          </a:xfrm>
          <a:prstGeom prst="rect">
            <a:avLst/>
          </a:prstGeom>
          <a:solidFill>
            <a:srgbClr val="343434"/>
          </a:solidFill>
        </p:spPr>
      </p:sp>
      <p:sp>
        <p:nvSpPr>
          <p:cNvPr name="AutoShape 6" id="6"/>
          <p:cNvSpPr/>
          <p:nvPr/>
        </p:nvSpPr>
        <p:spPr>
          <a:xfrm rot="0">
            <a:off x="9017000" y="2926669"/>
            <a:ext cx="5080" cy="1461862"/>
          </a:xfrm>
          <a:prstGeom prst="rect">
            <a:avLst/>
          </a:prstGeom>
          <a:solidFill>
            <a:srgbClr val="343434"/>
          </a:solidFill>
        </p:spPr>
      </p:sp>
      <p:sp>
        <p:nvSpPr>
          <p:cNvPr name="Freeform 7" id="7"/>
          <p:cNvSpPr/>
          <p:nvPr/>
        </p:nvSpPr>
        <p:spPr>
          <a:xfrm flipH="false" flipV="false" rot="0">
            <a:off x="3156025" y="2775257"/>
            <a:ext cx="3896469" cy="3235960"/>
          </a:xfrm>
          <a:custGeom>
            <a:avLst/>
            <a:gdLst/>
            <a:ahLst/>
            <a:cxnLst/>
            <a:rect r="r" b="b" t="t" l="l"/>
            <a:pathLst>
              <a:path h="3235960" w="3896469">
                <a:moveTo>
                  <a:pt x="0" y="0"/>
                </a:moveTo>
                <a:lnTo>
                  <a:pt x="3896470" y="0"/>
                </a:lnTo>
                <a:lnTo>
                  <a:pt x="3896470" y="3235960"/>
                </a:lnTo>
                <a:lnTo>
                  <a:pt x="0" y="3235960"/>
                </a:lnTo>
                <a:lnTo>
                  <a:pt x="0" y="0"/>
                </a:lnTo>
                <a:close/>
              </a:path>
            </a:pathLst>
          </a:custGeom>
          <a:blipFill>
            <a:blip r:embed="rId5"/>
            <a:stretch>
              <a:fillRect l="-14250" t="0" r="-14250" b="0"/>
            </a:stretch>
          </a:blipFill>
        </p:spPr>
      </p:sp>
      <p:sp>
        <p:nvSpPr>
          <p:cNvPr name="TextBox 8" id="8"/>
          <p:cNvSpPr txBox="true"/>
          <p:nvPr/>
        </p:nvSpPr>
        <p:spPr>
          <a:xfrm rot="5400000">
            <a:off x="8152421" y="5607410"/>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PROJECT</a:t>
            </a:r>
          </a:p>
        </p:txBody>
      </p:sp>
      <p:sp>
        <p:nvSpPr>
          <p:cNvPr name="TextBox 9" id="9"/>
          <p:cNvSpPr txBox="true"/>
          <p:nvPr/>
        </p:nvSpPr>
        <p:spPr>
          <a:xfrm rot="0">
            <a:off x="4420671" y="1430325"/>
            <a:ext cx="323103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LEDs</a:t>
            </a:r>
          </a:p>
        </p:txBody>
      </p:sp>
      <p:sp>
        <p:nvSpPr>
          <p:cNvPr name="TextBox 10" id="10"/>
          <p:cNvSpPr txBox="true"/>
          <p:nvPr/>
        </p:nvSpPr>
        <p:spPr>
          <a:xfrm rot="0">
            <a:off x="408140" y="102870"/>
            <a:ext cx="4269302" cy="628650"/>
          </a:xfrm>
          <a:prstGeom prst="rect">
            <a:avLst/>
          </a:prstGeom>
        </p:spPr>
        <p:txBody>
          <a:bodyPr anchor="t" rtlCol="false" tIns="0" lIns="0" bIns="0" rIns="0">
            <a:spAutoFit/>
          </a:bodyPr>
          <a:lstStyle/>
          <a:p>
            <a:pPr algn="ctr">
              <a:lnSpc>
                <a:spcPts val="4919"/>
              </a:lnSpc>
              <a:spcBef>
                <a:spcPct val="0"/>
              </a:spcBef>
            </a:pPr>
            <a:r>
              <a:rPr lang="en-US" sz="4099">
                <a:solidFill>
                  <a:srgbClr val="343434"/>
                </a:solidFill>
                <a:latin typeface="HK Grotesk Bold"/>
              </a:rPr>
              <a:t>C</a:t>
            </a:r>
            <a:r>
              <a:rPr lang="en-US" sz="4099">
                <a:solidFill>
                  <a:srgbClr val="343434"/>
                </a:solidFill>
                <a:latin typeface="HK Grotesk Bold"/>
              </a:rPr>
              <a:t>omponents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85829" y="1848869"/>
            <a:ext cx="5852160" cy="3617461"/>
          </a:xfrm>
          <a:custGeom>
            <a:avLst/>
            <a:gdLst/>
            <a:ahLst/>
            <a:cxnLst/>
            <a:rect r="r" b="b" t="t" l="l"/>
            <a:pathLst>
              <a:path h="3617461" w="5852160">
                <a:moveTo>
                  <a:pt x="0" y="0"/>
                </a:moveTo>
                <a:lnTo>
                  <a:pt x="5852160" y="0"/>
                </a:lnTo>
                <a:lnTo>
                  <a:pt x="5852160" y="3617462"/>
                </a:lnTo>
                <a:lnTo>
                  <a:pt x="0" y="3617462"/>
                </a:lnTo>
                <a:lnTo>
                  <a:pt x="0" y="0"/>
                </a:lnTo>
                <a:close/>
              </a:path>
            </a:pathLst>
          </a:custGeom>
          <a:blipFill>
            <a:blip r:embed="rId2"/>
            <a:stretch>
              <a:fillRect l="-62014" t="-274" r="0" b="-8168"/>
            </a:stretch>
          </a:blipFill>
        </p:spPr>
      </p:sp>
      <p:sp>
        <p:nvSpPr>
          <p:cNvPr name="Freeform 3" id="3"/>
          <p:cNvSpPr/>
          <p:nvPr/>
        </p:nvSpPr>
        <p:spPr>
          <a:xfrm flipH="false" flipV="false" rot="0">
            <a:off x="731520" y="2892592"/>
            <a:ext cx="2505702" cy="3691088"/>
          </a:xfrm>
          <a:custGeom>
            <a:avLst/>
            <a:gdLst/>
            <a:ahLst/>
            <a:cxnLst/>
            <a:rect r="r" b="b" t="t" l="l"/>
            <a:pathLst>
              <a:path h="3691088" w="2505702">
                <a:moveTo>
                  <a:pt x="0" y="0"/>
                </a:moveTo>
                <a:lnTo>
                  <a:pt x="2505702" y="0"/>
                </a:lnTo>
                <a:lnTo>
                  <a:pt x="2505702" y="3691088"/>
                </a:lnTo>
                <a:lnTo>
                  <a:pt x="0" y="3691088"/>
                </a:lnTo>
                <a:lnTo>
                  <a:pt x="0" y="0"/>
                </a:lnTo>
                <a:close/>
              </a:path>
            </a:pathLst>
          </a:custGeom>
          <a:blipFill>
            <a:blip r:embed="rId3">
              <a:alphaModFix amt="75000"/>
            </a:blip>
            <a:stretch>
              <a:fillRect l="-60549" t="0" r="-60549" b="0"/>
            </a:stretch>
          </a:blipFill>
        </p:spPr>
      </p:sp>
      <p:sp>
        <p:nvSpPr>
          <p:cNvPr name="Freeform 4" id="4"/>
          <p:cNvSpPr/>
          <p:nvPr/>
        </p:nvSpPr>
        <p:spPr>
          <a:xfrm flipH="false" flipV="false" rot="-5400000">
            <a:off x="3483058" y="1848869"/>
            <a:ext cx="5852160" cy="3617461"/>
          </a:xfrm>
          <a:custGeom>
            <a:avLst/>
            <a:gdLst/>
            <a:ahLst/>
            <a:cxnLst/>
            <a:rect r="r" b="b" t="t" l="l"/>
            <a:pathLst>
              <a:path h="3617461" w="5852160">
                <a:moveTo>
                  <a:pt x="0" y="0"/>
                </a:moveTo>
                <a:lnTo>
                  <a:pt x="5852160" y="0"/>
                </a:lnTo>
                <a:lnTo>
                  <a:pt x="5852160" y="3617462"/>
                </a:lnTo>
                <a:lnTo>
                  <a:pt x="0" y="3617462"/>
                </a:lnTo>
                <a:lnTo>
                  <a:pt x="0" y="0"/>
                </a:lnTo>
                <a:close/>
              </a:path>
            </a:pathLst>
          </a:custGeom>
          <a:blipFill>
            <a:blip r:embed="rId2"/>
            <a:stretch>
              <a:fillRect l="-28813" t="0" r="-32314" b="-7850"/>
            </a:stretch>
          </a:blipFill>
        </p:spPr>
      </p:sp>
      <p:sp>
        <p:nvSpPr>
          <p:cNvPr name="Freeform 5" id="5"/>
          <p:cNvSpPr/>
          <p:nvPr/>
        </p:nvSpPr>
        <p:spPr>
          <a:xfrm flipH="false" flipV="false" rot="0">
            <a:off x="5712167" y="731520"/>
            <a:ext cx="2505702" cy="3691088"/>
          </a:xfrm>
          <a:custGeom>
            <a:avLst/>
            <a:gdLst/>
            <a:ahLst/>
            <a:cxnLst/>
            <a:rect r="r" b="b" t="t" l="l"/>
            <a:pathLst>
              <a:path h="3691088" w="2505702">
                <a:moveTo>
                  <a:pt x="0" y="0"/>
                </a:moveTo>
                <a:lnTo>
                  <a:pt x="2505702" y="0"/>
                </a:lnTo>
                <a:lnTo>
                  <a:pt x="2505702" y="3691088"/>
                </a:lnTo>
                <a:lnTo>
                  <a:pt x="0" y="3691088"/>
                </a:lnTo>
                <a:lnTo>
                  <a:pt x="0" y="0"/>
                </a:lnTo>
                <a:close/>
              </a:path>
            </a:pathLst>
          </a:custGeom>
          <a:blipFill>
            <a:blip r:embed="rId4">
              <a:alphaModFix amt="75000"/>
            </a:blip>
            <a:stretch>
              <a:fillRect l="-8584" t="0" r="-8584" b="-6052"/>
            </a:stretch>
          </a:blipFill>
        </p:spPr>
      </p:sp>
      <p:sp>
        <p:nvSpPr>
          <p:cNvPr name="AutoShape 6" id="6"/>
          <p:cNvSpPr/>
          <p:nvPr/>
        </p:nvSpPr>
        <p:spPr>
          <a:xfrm rot="0">
            <a:off x="3820514" y="2892592"/>
            <a:ext cx="5080" cy="1278415"/>
          </a:xfrm>
          <a:prstGeom prst="rect">
            <a:avLst/>
          </a:prstGeom>
          <a:solidFill>
            <a:srgbClr val="343434"/>
          </a:solidFill>
        </p:spPr>
      </p:sp>
      <p:sp>
        <p:nvSpPr>
          <p:cNvPr name="TextBox 7" id="7"/>
          <p:cNvSpPr txBox="true"/>
          <p:nvPr/>
        </p:nvSpPr>
        <p:spPr>
          <a:xfrm rot="-5400000">
            <a:off x="3791403" y="2287659"/>
            <a:ext cx="2669864" cy="365392"/>
          </a:xfrm>
          <a:prstGeom prst="rect">
            <a:avLst/>
          </a:prstGeom>
        </p:spPr>
        <p:txBody>
          <a:bodyPr anchor="t" rtlCol="false" tIns="0" lIns="0" bIns="0" rIns="0">
            <a:spAutoFit/>
          </a:bodyPr>
          <a:lstStyle/>
          <a:p>
            <a:pPr algn="r">
              <a:lnSpc>
                <a:spcPts val="2880"/>
              </a:lnSpc>
            </a:pPr>
            <a:r>
              <a:rPr lang="en-US" sz="2400">
                <a:solidFill>
                  <a:srgbClr val="343434"/>
                </a:solidFill>
                <a:latin typeface="HK Grotesk Bold"/>
              </a:rPr>
              <a:t>components used</a:t>
            </a:r>
          </a:p>
        </p:txBody>
      </p:sp>
      <p:sp>
        <p:nvSpPr>
          <p:cNvPr name="AutoShape 8" id="8"/>
          <p:cNvSpPr/>
          <p:nvPr/>
        </p:nvSpPr>
        <p:spPr>
          <a:xfrm rot="0">
            <a:off x="5123795" y="3166079"/>
            <a:ext cx="5080" cy="1278415"/>
          </a:xfrm>
          <a:prstGeom prst="rect">
            <a:avLst/>
          </a:prstGeom>
          <a:solidFill>
            <a:srgbClr val="343434"/>
          </a:solidFill>
        </p:spPr>
      </p:sp>
      <p:sp>
        <p:nvSpPr>
          <p:cNvPr name="Freeform 9" id="9"/>
          <p:cNvSpPr/>
          <p:nvPr/>
        </p:nvSpPr>
        <p:spPr>
          <a:xfrm flipH="false" flipV="false" rot="0">
            <a:off x="731520" y="2696922"/>
            <a:ext cx="3506938" cy="3886758"/>
          </a:xfrm>
          <a:custGeom>
            <a:avLst/>
            <a:gdLst/>
            <a:ahLst/>
            <a:cxnLst/>
            <a:rect r="r" b="b" t="t" l="l"/>
            <a:pathLst>
              <a:path h="3886758" w="3506938">
                <a:moveTo>
                  <a:pt x="0" y="0"/>
                </a:moveTo>
                <a:lnTo>
                  <a:pt x="3506938" y="0"/>
                </a:lnTo>
                <a:lnTo>
                  <a:pt x="3506938" y="3886758"/>
                </a:lnTo>
                <a:lnTo>
                  <a:pt x="0" y="3886758"/>
                </a:lnTo>
                <a:lnTo>
                  <a:pt x="0" y="0"/>
                </a:lnTo>
                <a:close/>
              </a:path>
            </a:pathLst>
          </a:custGeom>
          <a:blipFill>
            <a:blip r:embed="rId5"/>
            <a:stretch>
              <a:fillRect l="-5937" t="0" r="-4892" b="0"/>
            </a:stretch>
          </a:blipFill>
        </p:spPr>
      </p:sp>
      <p:sp>
        <p:nvSpPr>
          <p:cNvPr name="Freeform 10" id="10"/>
          <p:cNvSpPr/>
          <p:nvPr/>
        </p:nvSpPr>
        <p:spPr>
          <a:xfrm flipH="false" flipV="false" rot="0">
            <a:off x="4677442" y="764948"/>
            <a:ext cx="3540427" cy="3973187"/>
          </a:xfrm>
          <a:custGeom>
            <a:avLst/>
            <a:gdLst/>
            <a:ahLst/>
            <a:cxnLst/>
            <a:rect r="r" b="b" t="t" l="l"/>
            <a:pathLst>
              <a:path h="3973187" w="3540427">
                <a:moveTo>
                  <a:pt x="0" y="0"/>
                </a:moveTo>
                <a:lnTo>
                  <a:pt x="3540427" y="0"/>
                </a:lnTo>
                <a:lnTo>
                  <a:pt x="3540427" y="3973188"/>
                </a:lnTo>
                <a:lnTo>
                  <a:pt x="0" y="3973188"/>
                </a:lnTo>
                <a:lnTo>
                  <a:pt x="0" y="0"/>
                </a:lnTo>
                <a:close/>
              </a:path>
            </a:pathLst>
          </a:custGeom>
          <a:blipFill>
            <a:blip r:embed="rId6"/>
            <a:stretch>
              <a:fillRect l="-5703" t="-1716" r="-28698" b="0"/>
            </a:stretch>
          </a:blipFill>
        </p:spPr>
      </p:sp>
      <p:sp>
        <p:nvSpPr>
          <p:cNvPr name="TextBox 11" id="11"/>
          <p:cNvSpPr txBox="true"/>
          <p:nvPr/>
        </p:nvSpPr>
        <p:spPr>
          <a:xfrm rot="0">
            <a:off x="1259987" y="1469085"/>
            <a:ext cx="256560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IR Sensors</a:t>
            </a:r>
          </a:p>
        </p:txBody>
      </p:sp>
      <p:sp>
        <p:nvSpPr>
          <p:cNvPr name="TextBox 12" id="12"/>
          <p:cNvSpPr txBox="true"/>
          <p:nvPr/>
        </p:nvSpPr>
        <p:spPr>
          <a:xfrm rot="0">
            <a:off x="6567300" y="4960660"/>
            <a:ext cx="3301138" cy="3246039"/>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4</a:t>
            </a:r>
          </a:p>
        </p:txBody>
      </p:sp>
      <p:sp>
        <p:nvSpPr>
          <p:cNvPr name="TextBox 13" id="13"/>
          <p:cNvSpPr txBox="true"/>
          <p:nvPr/>
        </p:nvSpPr>
        <p:spPr>
          <a:xfrm rot="0">
            <a:off x="408140" y="102870"/>
            <a:ext cx="4269302" cy="628650"/>
          </a:xfrm>
          <a:prstGeom prst="rect">
            <a:avLst/>
          </a:prstGeom>
        </p:spPr>
        <p:txBody>
          <a:bodyPr anchor="t" rtlCol="false" tIns="0" lIns="0" bIns="0" rIns="0">
            <a:spAutoFit/>
          </a:bodyPr>
          <a:lstStyle/>
          <a:p>
            <a:pPr algn="ctr">
              <a:lnSpc>
                <a:spcPts val="4919"/>
              </a:lnSpc>
              <a:spcBef>
                <a:spcPct val="0"/>
              </a:spcBef>
            </a:pPr>
            <a:r>
              <a:rPr lang="en-US" sz="4099">
                <a:solidFill>
                  <a:srgbClr val="343434"/>
                </a:solidFill>
                <a:latin typeface="HK Grotesk Bold"/>
              </a:rPr>
              <a:t>C</a:t>
            </a:r>
            <a:r>
              <a:rPr lang="en-US" sz="4099">
                <a:solidFill>
                  <a:srgbClr val="343434"/>
                </a:solidFill>
                <a:latin typeface="HK Grotesk Bold"/>
              </a:rPr>
              <a:t>omponents used</a:t>
            </a:r>
          </a:p>
        </p:txBody>
      </p:sp>
      <p:sp>
        <p:nvSpPr>
          <p:cNvPr name="TextBox 14" id="14"/>
          <p:cNvSpPr txBox="true"/>
          <p:nvPr/>
        </p:nvSpPr>
        <p:spPr>
          <a:xfrm rot="0">
            <a:off x="5490082" y="5169757"/>
            <a:ext cx="256560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LDR Sensor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85829" y="1848869"/>
            <a:ext cx="5852160" cy="3617461"/>
          </a:xfrm>
          <a:custGeom>
            <a:avLst/>
            <a:gdLst/>
            <a:ahLst/>
            <a:cxnLst/>
            <a:rect r="r" b="b" t="t" l="l"/>
            <a:pathLst>
              <a:path h="3617461" w="5852160">
                <a:moveTo>
                  <a:pt x="0" y="0"/>
                </a:moveTo>
                <a:lnTo>
                  <a:pt x="5852160" y="0"/>
                </a:lnTo>
                <a:lnTo>
                  <a:pt x="5852160" y="3617462"/>
                </a:lnTo>
                <a:lnTo>
                  <a:pt x="0" y="3617462"/>
                </a:lnTo>
                <a:lnTo>
                  <a:pt x="0" y="0"/>
                </a:lnTo>
                <a:close/>
              </a:path>
            </a:pathLst>
          </a:custGeom>
          <a:blipFill>
            <a:blip r:embed="rId2"/>
            <a:stretch>
              <a:fillRect l="-62014" t="-274" r="0" b="-8168"/>
            </a:stretch>
          </a:blipFill>
        </p:spPr>
      </p:sp>
      <p:sp>
        <p:nvSpPr>
          <p:cNvPr name="Freeform 3" id="3"/>
          <p:cNvSpPr/>
          <p:nvPr/>
        </p:nvSpPr>
        <p:spPr>
          <a:xfrm flipH="false" flipV="false" rot="0">
            <a:off x="731520" y="2892592"/>
            <a:ext cx="2505702" cy="3691088"/>
          </a:xfrm>
          <a:custGeom>
            <a:avLst/>
            <a:gdLst/>
            <a:ahLst/>
            <a:cxnLst/>
            <a:rect r="r" b="b" t="t" l="l"/>
            <a:pathLst>
              <a:path h="3691088" w="2505702">
                <a:moveTo>
                  <a:pt x="0" y="0"/>
                </a:moveTo>
                <a:lnTo>
                  <a:pt x="2505702" y="0"/>
                </a:lnTo>
                <a:lnTo>
                  <a:pt x="2505702" y="3691088"/>
                </a:lnTo>
                <a:lnTo>
                  <a:pt x="0" y="3691088"/>
                </a:lnTo>
                <a:lnTo>
                  <a:pt x="0" y="0"/>
                </a:lnTo>
                <a:close/>
              </a:path>
            </a:pathLst>
          </a:custGeom>
          <a:blipFill>
            <a:blip r:embed="rId3">
              <a:alphaModFix amt="75000"/>
            </a:blip>
            <a:stretch>
              <a:fillRect l="-60549" t="0" r="-60549" b="0"/>
            </a:stretch>
          </a:blipFill>
        </p:spPr>
      </p:sp>
      <p:sp>
        <p:nvSpPr>
          <p:cNvPr name="Freeform 4" id="4"/>
          <p:cNvSpPr/>
          <p:nvPr/>
        </p:nvSpPr>
        <p:spPr>
          <a:xfrm flipH="false" flipV="false" rot="-5400000">
            <a:off x="3483058" y="1848869"/>
            <a:ext cx="5852160" cy="3617461"/>
          </a:xfrm>
          <a:custGeom>
            <a:avLst/>
            <a:gdLst/>
            <a:ahLst/>
            <a:cxnLst/>
            <a:rect r="r" b="b" t="t" l="l"/>
            <a:pathLst>
              <a:path h="3617461" w="5852160">
                <a:moveTo>
                  <a:pt x="0" y="0"/>
                </a:moveTo>
                <a:lnTo>
                  <a:pt x="5852160" y="0"/>
                </a:lnTo>
                <a:lnTo>
                  <a:pt x="5852160" y="3617462"/>
                </a:lnTo>
                <a:lnTo>
                  <a:pt x="0" y="3617462"/>
                </a:lnTo>
                <a:lnTo>
                  <a:pt x="0" y="0"/>
                </a:lnTo>
                <a:close/>
              </a:path>
            </a:pathLst>
          </a:custGeom>
          <a:blipFill>
            <a:blip r:embed="rId2"/>
            <a:stretch>
              <a:fillRect l="-28813" t="0" r="-32314" b="-7850"/>
            </a:stretch>
          </a:blipFill>
        </p:spPr>
      </p:sp>
      <p:sp>
        <p:nvSpPr>
          <p:cNvPr name="Freeform 5" id="5"/>
          <p:cNvSpPr/>
          <p:nvPr/>
        </p:nvSpPr>
        <p:spPr>
          <a:xfrm flipH="false" flipV="false" rot="0">
            <a:off x="5712167" y="731520"/>
            <a:ext cx="2505702" cy="3691088"/>
          </a:xfrm>
          <a:custGeom>
            <a:avLst/>
            <a:gdLst/>
            <a:ahLst/>
            <a:cxnLst/>
            <a:rect r="r" b="b" t="t" l="l"/>
            <a:pathLst>
              <a:path h="3691088" w="2505702">
                <a:moveTo>
                  <a:pt x="0" y="0"/>
                </a:moveTo>
                <a:lnTo>
                  <a:pt x="2505702" y="0"/>
                </a:lnTo>
                <a:lnTo>
                  <a:pt x="2505702" y="3691088"/>
                </a:lnTo>
                <a:lnTo>
                  <a:pt x="0" y="3691088"/>
                </a:lnTo>
                <a:lnTo>
                  <a:pt x="0" y="0"/>
                </a:lnTo>
                <a:close/>
              </a:path>
            </a:pathLst>
          </a:custGeom>
          <a:blipFill>
            <a:blip r:embed="rId4">
              <a:alphaModFix amt="75000"/>
            </a:blip>
            <a:stretch>
              <a:fillRect l="-8584" t="0" r="-8584" b="-6052"/>
            </a:stretch>
          </a:blipFill>
        </p:spPr>
      </p:sp>
      <p:sp>
        <p:nvSpPr>
          <p:cNvPr name="AutoShape 6" id="6"/>
          <p:cNvSpPr/>
          <p:nvPr/>
        </p:nvSpPr>
        <p:spPr>
          <a:xfrm rot="0">
            <a:off x="3820514" y="2892592"/>
            <a:ext cx="5080" cy="1278415"/>
          </a:xfrm>
          <a:prstGeom prst="rect">
            <a:avLst/>
          </a:prstGeom>
          <a:solidFill>
            <a:srgbClr val="343434"/>
          </a:solidFill>
        </p:spPr>
      </p:sp>
      <p:sp>
        <p:nvSpPr>
          <p:cNvPr name="TextBox 7" id="7"/>
          <p:cNvSpPr txBox="true"/>
          <p:nvPr/>
        </p:nvSpPr>
        <p:spPr>
          <a:xfrm rot="-5400000">
            <a:off x="3791403" y="2287659"/>
            <a:ext cx="2669864" cy="365392"/>
          </a:xfrm>
          <a:prstGeom prst="rect">
            <a:avLst/>
          </a:prstGeom>
        </p:spPr>
        <p:txBody>
          <a:bodyPr anchor="t" rtlCol="false" tIns="0" lIns="0" bIns="0" rIns="0">
            <a:spAutoFit/>
          </a:bodyPr>
          <a:lstStyle/>
          <a:p>
            <a:pPr algn="r">
              <a:lnSpc>
                <a:spcPts val="2880"/>
              </a:lnSpc>
            </a:pPr>
            <a:r>
              <a:rPr lang="en-US" sz="2400">
                <a:solidFill>
                  <a:srgbClr val="343434"/>
                </a:solidFill>
                <a:latin typeface="HK Grotesk Bold"/>
              </a:rPr>
              <a:t>components used</a:t>
            </a:r>
          </a:p>
        </p:txBody>
      </p:sp>
      <p:sp>
        <p:nvSpPr>
          <p:cNvPr name="AutoShape 8" id="8"/>
          <p:cNvSpPr/>
          <p:nvPr/>
        </p:nvSpPr>
        <p:spPr>
          <a:xfrm rot="0">
            <a:off x="5123795" y="3166079"/>
            <a:ext cx="5080" cy="1278415"/>
          </a:xfrm>
          <a:prstGeom prst="rect">
            <a:avLst/>
          </a:prstGeom>
          <a:solidFill>
            <a:srgbClr val="343434"/>
          </a:solidFill>
        </p:spPr>
      </p:sp>
      <p:sp>
        <p:nvSpPr>
          <p:cNvPr name="Freeform 9" id="9"/>
          <p:cNvSpPr/>
          <p:nvPr/>
        </p:nvSpPr>
        <p:spPr>
          <a:xfrm flipH="false" flipV="false" rot="0">
            <a:off x="4741725" y="627492"/>
            <a:ext cx="3476144" cy="3899143"/>
          </a:xfrm>
          <a:custGeom>
            <a:avLst/>
            <a:gdLst/>
            <a:ahLst/>
            <a:cxnLst/>
            <a:rect r="r" b="b" t="t" l="l"/>
            <a:pathLst>
              <a:path h="3899143" w="3476144">
                <a:moveTo>
                  <a:pt x="0" y="0"/>
                </a:moveTo>
                <a:lnTo>
                  <a:pt x="3476144" y="0"/>
                </a:lnTo>
                <a:lnTo>
                  <a:pt x="3476144" y="3899144"/>
                </a:lnTo>
                <a:lnTo>
                  <a:pt x="0" y="3899144"/>
                </a:lnTo>
                <a:lnTo>
                  <a:pt x="0" y="0"/>
                </a:lnTo>
                <a:close/>
              </a:path>
            </a:pathLst>
          </a:custGeom>
          <a:blipFill>
            <a:blip r:embed="rId5"/>
            <a:stretch>
              <a:fillRect l="-6084" t="0" r="-6084" b="0"/>
            </a:stretch>
          </a:blipFill>
        </p:spPr>
      </p:sp>
      <p:sp>
        <p:nvSpPr>
          <p:cNvPr name="Freeform 10" id="10"/>
          <p:cNvSpPr/>
          <p:nvPr/>
        </p:nvSpPr>
        <p:spPr>
          <a:xfrm flipH="false" flipV="false" rot="0">
            <a:off x="731520" y="2764286"/>
            <a:ext cx="3524700" cy="3819394"/>
          </a:xfrm>
          <a:custGeom>
            <a:avLst/>
            <a:gdLst/>
            <a:ahLst/>
            <a:cxnLst/>
            <a:rect r="r" b="b" t="t" l="l"/>
            <a:pathLst>
              <a:path h="3819394" w="3524700">
                <a:moveTo>
                  <a:pt x="0" y="0"/>
                </a:moveTo>
                <a:lnTo>
                  <a:pt x="3524700" y="0"/>
                </a:lnTo>
                <a:lnTo>
                  <a:pt x="3524700" y="3819394"/>
                </a:lnTo>
                <a:lnTo>
                  <a:pt x="0" y="3819394"/>
                </a:lnTo>
                <a:lnTo>
                  <a:pt x="0" y="0"/>
                </a:lnTo>
                <a:close/>
              </a:path>
            </a:pathLst>
          </a:custGeom>
          <a:blipFill>
            <a:blip r:embed="rId6"/>
            <a:stretch>
              <a:fillRect l="-4180" t="0" r="-4180" b="0"/>
            </a:stretch>
          </a:blipFill>
        </p:spPr>
      </p:sp>
      <p:sp>
        <p:nvSpPr>
          <p:cNvPr name="TextBox 11" id="11"/>
          <p:cNvSpPr txBox="true"/>
          <p:nvPr/>
        </p:nvSpPr>
        <p:spPr>
          <a:xfrm rot="0">
            <a:off x="1259987" y="1469085"/>
            <a:ext cx="256560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Jumper wires</a:t>
            </a:r>
          </a:p>
        </p:txBody>
      </p:sp>
      <p:sp>
        <p:nvSpPr>
          <p:cNvPr name="TextBox 12" id="12"/>
          <p:cNvSpPr txBox="true"/>
          <p:nvPr/>
        </p:nvSpPr>
        <p:spPr>
          <a:xfrm rot="0">
            <a:off x="6567300" y="4960660"/>
            <a:ext cx="3301138" cy="3246039"/>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4</a:t>
            </a:r>
          </a:p>
        </p:txBody>
      </p:sp>
      <p:sp>
        <p:nvSpPr>
          <p:cNvPr name="TextBox 13" id="13"/>
          <p:cNvSpPr txBox="true"/>
          <p:nvPr/>
        </p:nvSpPr>
        <p:spPr>
          <a:xfrm rot="0">
            <a:off x="408140" y="102870"/>
            <a:ext cx="4269302" cy="628650"/>
          </a:xfrm>
          <a:prstGeom prst="rect">
            <a:avLst/>
          </a:prstGeom>
        </p:spPr>
        <p:txBody>
          <a:bodyPr anchor="t" rtlCol="false" tIns="0" lIns="0" bIns="0" rIns="0">
            <a:spAutoFit/>
          </a:bodyPr>
          <a:lstStyle/>
          <a:p>
            <a:pPr algn="ctr">
              <a:lnSpc>
                <a:spcPts val="4919"/>
              </a:lnSpc>
              <a:spcBef>
                <a:spcPct val="0"/>
              </a:spcBef>
            </a:pPr>
            <a:r>
              <a:rPr lang="en-US" sz="4099">
                <a:solidFill>
                  <a:srgbClr val="343434"/>
                </a:solidFill>
                <a:latin typeface="HK Grotesk Bold"/>
              </a:rPr>
              <a:t>C</a:t>
            </a:r>
            <a:r>
              <a:rPr lang="en-US" sz="4099">
                <a:solidFill>
                  <a:srgbClr val="343434"/>
                </a:solidFill>
                <a:latin typeface="HK Grotesk Bold"/>
              </a:rPr>
              <a:t>omponents used</a:t>
            </a:r>
          </a:p>
        </p:txBody>
      </p:sp>
      <p:sp>
        <p:nvSpPr>
          <p:cNvPr name="TextBox 14" id="14"/>
          <p:cNvSpPr txBox="true"/>
          <p:nvPr/>
        </p:nvSpPr>
        <p:spPr>
          <a:xfrm rot="0">
            <a:off x="5490082" y="5169757"/>
            <a:ext cx="256560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Resistors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8980" y="2926669"/>
            <a:ext cx="5080" cy="1461862"/>
          </a:xfrm>
          <a:prstGeom prst="rect">
            <a:avLst/>
          </a:prstGeom>
          <a:solidFill>
            <a:srgbClr val="343434"/>
          </a:solidFill>
        </p:spPr>
      </p:sp>
      <p:sp>
        <p:nvSpPr>
          <p:cNvPr name="Freeform 3" id="3"/>
          <p:cNvSpPr/>
          <p:nvPr/>
        </p:nvSpPr>
        <p:spPr>
          <a:xfrm flipH="false" flipV="false" rot="0">
            <a:off x="1681990" y="1750461"/>
            <a:ext cx="7522970" cy="5276140"/>
          </a:xfrm>
          <a:custGeom>
            <a:avLst/>
            <a:gdLst/>
            <a:ahLst/>
            <a:cxnLst/>
            <a:rect r="r" b="b" t="t" l="l"/>
            <a:pathLst>
              <a:path h="5276140" w="7522970">
                <a:moveTo>
                  <a:pt x="0" y="0"/>
                </a:moveTo>
                <a:lnTo>
                  <a:pt x="7522970" y="0"/>
                </a:lnTo>
                <a:lnTo>
                  <a:pt x="7522970" y="5276140"/>
                </a:lnTo>
                <a:lnTo>
                  <a:pt x="0" y="5276140"/>
                </a:lnTo>
                <a:lnTo>
                  <a:pt x="0" y="0"/>
                </a:lnTo>
                <a:close/>
              </a:path>
            </a:pathLst>
          </a:custGeom>
          <a:blipFill>
            <a:blip r:embed="rId2"/>
            <a:stretch>
              <a:fillRect l="0" t="-5055" r="0" b="-5055"/>
            </a:stretch>
          </a:blipFill>
        </p:spPr>
      </p:sp>
      <p:sp>
        <p:nvSpPr>
          <p:cNvPr name="TextBox 4" id="4"/>
          <p:cNvSpPr txBox="true"/>
          <p:nvPr/>
        </p:nvSpPr>
        <p:spPr>
          <a:xfrm rot="0">
            <a:off x="2959159" y="774208"/>
            <a:ext cx="6245801" cy="968713"/>
          </a:xfrm>
          <a:prstGeom prst="rect">
            <a:avLst/>
          </a:prstGeom>
        </p:spPr>
        <p:txBody>
          <a:bodyPr anchor="t" rtlCol="false" tIns="0" lIns="0" bIns="0" rIns="0">
            <a:spAutoFit/>
          </a:bodyPr>
          <a:lstStyle/>
          <a:p>
            <a:pPr algn="r">
              <a:lnSpc>
                <a:spcPts val="7679"/>
              </a:lnSpc>
            </a:pPr>
            <a:r>
              <a:rPr lang="en-US" sz="6399">
                <a:solidFill>
                  <a:srgbClr val="343434"/>
                </a:solidFill>
                <a:latin typeface="HK Grotesk Bold"/>
              </a:rPr>
              <a:t>Circuit Diagram</a:t>
            </a:r>
          </a:p>
        </p:txBody>
      </p:sp>
      <p:sp>
        <p:nvSpPr>
          <p:cNvPr name="TextBox 5" id="5"/>
          <p:cNvSpPr txBox="true"/>
          <p:nvPr/>
        </p:nvSpPr>
        <p:spPr>
          <a:xfrm rot="-5400000">
            <a:off x="-154649" y="1508538"/>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PROJECT</a:t>
            </a:r>
          </a:p>
        </p:txBody>
      </p:sp>
      <p:sp>
        <p:nvSpPr>
          <p:cNvPr name="TextBox 6" id="6"/>
          <p:cNvSpPr txBox="true"/>
          <p:nvPr/>
        </p:nvSpPr>
        <p:spPr>
          <a:xfrm rot="-5400000">
            <a:off x="-99477" y="5564861"/>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SMART STREET LIGHT</a:t>
            </a:r>
          </a:p>
        </p:txBody>
      </p:sp>
      <p:sp>
        <p:nvSpPr>
          <p:cNvPr name="Freeform 7" id="7"/>
          <p:cNvSpPr/>
          <p:nvPr/>
        </p:nvSpPr>
        <p:spPr>
          <a:xfrm flipH="false" flipV="false" rot="0">
            <a:off x="6418009" y="3925358"/>
            <a:ext cx="319568" cy="661025"/>
          </a:xfrm>
          <a:custGeom>
            <a:avLst/>
            <a:gdLst/>
            <a:ahLst/>
            <a:cxnLst/>
            <a:rect r="r" b="b" t="t" l="l"/>
            <a:pathLst>
              <a:path h="661025" w="319568">
                <a:moveTo>
                  <a:pt x="0" y="0"/>
                </a:moveTo>
                <a:lnTo>
                  <a:pt x="319568" y="0"/>
                </a:lnTo>
                <a:lnTo>
                  <a:pt x="319568" y="661026"/>
                </a:lnTo>
                <a:lnTo>
                  <a:pt x="0" y="661026"/>
                </a:lnTo>
                <a:lnTo>
                  <a:pt x="0" y="0"/>
                </a:lnTo>
                <a:close/>
              </a:path>
            </a:pathLst>
          </a:custGeom>
          <a:blipFill>
            <a:blip r:embed="rId3"/>
            <a:stretch>
              <a:fillRect l="-116438" t="-29512" r="-120828" b="-33537"/>
            </a:stretch>
          </a:blipFill>
        </p:spPr>
      </p:sp>
      <p:sp>
        <p:nvSpPr>
          <p:cNvPr name="Freeform 8" id="8"/>
          <p:cNvSpPr/>
          <p:nvPr/>
        </p:nvSpPr>
        <p:spPr>
          <a:xfrm flipH="false" flipV="false" rot="0">
            <a:off x="6549218" y="4791834"/>
            <a:ext cx="319568" cy="661025"/>
          </a:xfrm>
          <a:custGeom>
            <a:avLst/>
            <a:gdLst/>
            <a:ahLst/>
            <a:cxnLst/>
            <a:rect r="r" b="b" t="t" l="l"/>
            <a:pathLst>
              <a:path h="661025" w="319568">
                <a:moveTo>
                  <a:pt x="0" y="0"/>
                </a:moveTo>
                <a:lnTo>
                  <a:pt x="319568" y="0"/>
                </a:lnTo>
                <a:lnTo>
                  <a:pt x="319568" y="661025"/>
                </a:lnTo>
                <a:lnTo>
                  <a:pt x="0" y="661025"/>
                </a:lnTo>
                <a:lnTo>
                  <a:pt x="0" y="0"/>
                </a:lnTo>
                <a:close/>
              </a:path>
            </a:pathLst>
          </a:custGeom>
          <a:blipFill>
            <a:blip r:embed="rId3"/>
            <a:stretch>
              <a:fillRect l="-116438" t="-29512" r="-120828" b="-33537"/>
            </a:stretch>
          </a:blipFill>
        </p:spPr>
      </p:sp>
      <p:sp>
        <p:nvSpPr>
          <p:cNvPr name="Freeform 9" id="9"/>
          <p:cNvSpPr/>
          <p:nvPr/>
        </p:nvSpPr>
        <p:spPr>
          <a:xfrm flipH="false" flipV="false" rot="0">
            <a:off x="6418009" y="2955915"/>
            <a:ext cx="319568" cy="661025"/>
          </a:xfrm>
          <a:custGeom>
            <a:avLst/>
            <a:gdLst/>
            <a:ahLst/>
            <a:cxnLst/>
            <a:rect r="r" b="b" t="t" l="l"/>
            <a:pathLst>
              <a:path h="661025" w="319568">
                <a:moveTo>
                  <a:pt x="0" y="0"/>
                </a:moveTo>
                <a:lnTo>
                  <a:pt x="319568" y="0"/>
                </a:lnTo>
                <a:lnTo>
                  <a:pt x="319568" y="661025"/>
                </a:lnTo>
                <a:lnTo>
                  <a:pt x="0" y="661025"/>
                </a:lnTo>
                <a:lnTo>
                  <a:pt x="0" y="0"/>
                </a:lnTo>
                <a:close/>
              </a:path>
            </a:pathLst>
          </a:custGeom>
          <a:blipFill>
            <a:blip r:embed="rId3"/>
            <a:stretch>
              <a:fillRect l="-116438" t="-29512" r="-120828" b="-3353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908810" y="-529590"/>
            <a:ext cx="7315200" cy="8374380"/>
          </a:xfrm>
          <a:custGeom>
            <a:avLst/>
            <a:gdLst/>
            <a:ahLst/>
            <a:cxnLst/>
            <a:rect r="r" b="b" t="t" l="l"/>
            <a:pathLst>
              <a:path h="8374380" w="7315200">
                <a:moveTo>
                  <a:pt x="0" y="0"/>
                </a:moveTo>
                <a:lnTo>
                  <a:pt x="7315200" y="0"/>
                </a:lnTo>
                <a:lnTo>
                  <a:pt x="7315200" y="8374380"/>
                </a:lnTo>
                <a:lnTo>
                  <a:pt x="0" y="8374380"/>
                </a:lnTo>
                <a:lnTo>
                  <a:pt x="0" y="0"/>
                </a:lnTo>
                <a:close/>
              </a:path>
            </a:pathLst>
          </a:custGeom>
          <a:blipFill>
            <a:blip r:embed="rId2"/>
            <a:stretch>
              <a:fillRect l="0" t="-3787" r="-197646" b="-3787"/>
            </a:stretch>
          </a:blipFill>
        </p:spPr>
      </p:sp>
      <p:sp>
        <p:nvSpPr>
          <p:cNvPr name="Freeform 3" id="3"/>
          <p:cNvSpPr/>
          <p:nvPr/>
        </p:nvSpPr>
        <p:spPr>
          <a:xfrm flipH="false" flipV="false" rot="-5400000">
            <a:off x="8495275" y="731520"/>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728980" y="2926669"/>
            <a:ext cx="5080" cy="1461862"/>
          </a:xfrm>
          <a:prstGeom prst="rect">
            <a:avLst/>
          </a:prstGeom>
          <a:solidFill>
            <a:srgbClr val="343434"/>
          </a:solidFill>
        </p:spPr>
      </p:sp>
      <p:sp>
        <p:nvSpPr>
          <p:cNvPr name="Freeform 5" id="5"/>
          <p:cNvSpPr/>
          <p:nvPr/>
        </p:nvSpPr>
        <p:spPr>
          <a:xfrm flipH="false" flipV="false" rot="5400000">
            <a:off x="3246041" y="340411"/>
            <a:ext cx="4640738" cy="7845801"/>
          </a:xfrm>
          <a:custGeom>
            <a:avLst/>
            <a:gdLst/>
            <a:ahLst/>
            <a:cxnLst/>
            <a:rect r="r" b="b" t="t" l="l"/>
            <a:pathLst>
              <a:path h="7845801" w="4640738">
                <a:moveTo>
                  <a:pt x="0" y="0"/>
                </a:moveTo>
                <a:lnTo>
                  <a:pt x="4640738" y="0"/>
                </a:lnTo>
                <a:lnTo>
                  <a:pt x="4640738" y="7845801"/>
                </a:lnTo>
                <a:lnTo>
                  <a:pt x="0" y="7845801"/>
                </a:lnTo>
                <a:lnTo>
                  <a:pt x="0" y="0"/>
                </a:lnTo>
                <a:close/>
              </a:path>
            </a:pathLst>
          </a:custGeom>
          <a:blipFill>
            <a:blip r:embed="rId5"/>
            <a:stretch>
              <a:fillRect l="0" t="-18455" r="0" b="-9781"/>
            </a:stretch>
          </a:blipFill>
        </p:spPr>
      </p:sp>
      <p:sp>
        <p:nvSpPr>
          <p:cNvPr name="TextBox 6" id="6"/>
          <p:cNvSpPr txBox="true"/>
          <p:nvPr/>
        </p:nvSpPr>
        <p:spPr>
          <a:xfrm rot="0">
            <a:off x="4876800" y="5555421"/>
            <a:ext cx="4145280" cy="323932"/>
          </a:xfrm>
          <a:prstGeom prst="rect">
            <a:avLst/>
          </a:prstGeom>
        </p:spPr>
        <p:txBody>
          <a:bodyPr anchor="t" rtlCol="false" tIns="0" lIns="0" bIns="0" rIns="0">
            <a:spAutoFit/>
          </a:bodyPr>
          <a:lstStyle/>
          <a:p>
            <a:pPr algn="r">
              <a:lnSpc>
                <a:spcPts val="2519"/>
              </a:lnSpc>
            </a:pPr>
          </a:p>
        </p:txBody>
      </p:sp>
      <p:sp>
        <p:nvSpPr>
          <p:cNvPr name="TextBox 7" id="7"/>
          <p:cNvSpPr txBox="true"/>
          <p:nvPr/>
        </p:nvSpPr>
        <p:spPr>
          <a:xfrm rot="-5400000">
            <a:off x="-99477" y="5662582"/>
            <a:ext cx="1642944" cy="199252"/>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Iot project</a:t>
            </a:r>
          </a:p>
        </p:txBody>
      </p:sp>
      <p:sp>
        <p:nvSpPr>
          <p:cNvPr name="TextBox 8" id="8"/>
          <p:cNvSpPr txBox="true"/>
          <p:nvPr/>
        </p:nvSpPr>
        <p:spPr>
          <a:xfrm rot="0">
            <a:off x="1753899" y="247163"/>
            <a:ext cx="6245801" cy="968713"/>
          </a:xfrm>
          <a:prstGeom prst="rect">
            <a:avLst/>
          </a:prstGeom>
        </p:spPr>
        <p:txBody>
          <a:bodyPr anchor="t" rtlCol="false" tIns="0" lIns="0" bIns="0" rIns="0">
            <a:spAutoFit/>
          </a:bodyPr>
          <a:lstStyle/>
          <a:p>
            <a:pPr algn="r">
              <a:lnSpc>
                <a:spcPts val="7679"/>
              </a:lnSpc>
            </a:pPr>
            <a:r>
              <a:rPr lang="en-US" sz="6399">
                <a:solidFill>
                  <a:srgbClr val="343434"/>
                </a:solidFill>
                <a:latin typeface="HK Grotesk Bold"/>
              </a:rPr>
              <a:t>Results</a:t>
            </a:r>
          </a:p>
        </p:txBody>
      </p:sp>
      <p:sp>
        <p:nvSpPr>
          <p:cNvPr name="TextBox 9" id="9"/>
          <p:cNvSpPr txBox="true"/>
          <p:nvPr/>
        </p:nvSpPr>
        <p:spPr>
          <a:xfrm rot="-5400000">
            <a:off x="-279679" y="1060978"/>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SMART STREET LIGHT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DAGFxbeFZwc</dc:identifier>
  <dcterms:modified xsi:type="dcterms:W3CDTF">2011-08-01T06:04:30Z</dcterms:modified>
  <cp:revision>1</cp:revision>
  <dc:title>Light Purple and Yellow Gradient Marketing Plan Presentation</dc:title>
</cp:coreProperties>
</file>