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 Programming(Exercise) 8</a:t>
            </a:r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3496" y="3861054"/>
            <a:ext cx="70104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1" lang="en-GB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Arne Kutzner</a:t>
            </a:r>
            <a:endParaRPr kumimoji="1" lang="en-GB" altLang="ko-KR" sz="28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굴림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1" lang="en-US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Hanyang</a:t>
            </a:r>
            <a:r>
              <a:rPr kumimoji="1" lang="en-GB" altLang="ko-KR" sz="28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+mn-lt"/>
                <a:ea typeface="굴림"/>
                <a:cs typeface="+mn-cs"/>
              </a:rPr>
              <a:t> University / Seoul Korea</a:t>
            </a:r>
            <a:endParaRPr kumimoji="1" lang="en-GB" altLang="ko-KR" sz="28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+mn-lt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Friend Declaration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a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private: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int i, j;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***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friend class b;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friend int printa( a &amp;f1) 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Friend(Example)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833494" y="1714994"/>
            <a:ext cx="4525006" cy="429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Overloading vs Overriding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Overloading: Allows creating several methods with same name which differ from each other in the type of input/output of the function. (Polymorphism)</a:t>
            </a:r>
            <a:endParaRPr lang="en-US" altLang="ko-KR"/>
          </a:p>
          <a:p>
            <a:pPr>
              <a:defRPr/>
            </a:pPr>
            <a:r>
              <a:rPr lang="en-US" altLang="ko-KR"/>
              <a:t>Overriding: Allows a child class to provide a specific implementation of a method that is already provided by one of its parent classes. 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428566" y="4785459"/>
            <a:ext cx="3428368" cy="2031590"/>
          </a:xfrm>
          <a:prstGeom prst="rect">
            <a:avLst/>
          </a:prstGeom>
          <a:noFill/>
          <a:ln w="19089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class C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{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       public :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               void test(int a);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               void test(char b);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}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6" name=""/>
          <p:cNvSpPr/>
          <p:nvPr/>
        </p:nvSpPr>
        <p:spPr>
          <a:xfrm>
            <a:off x="5015865" y="5515552"/>
            <a:ext cx="787250" cy="571403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89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600" b="0" i="0" baseline="0" mc:Ignorable="hp" hp:hslEmbossed="0">
              <a:solidFill>
                <a:srgbClr val="333399">
                  <a:alpha val="100000"/>
                </a:srgbClr>
              </a:solidFill>
              <a:effectLst>
                <a:outerShdw blurRad="38100" dist="38100" dir="2700000" algn="tl" rotWithShape="0">
                  <a:srgbClr val="c0c0c0">
                    <a:alpha val="100000"/>
                  </a:srgbClr>
                </a:outerShdw>
              </a:effectLst>
              <a:latin typeface="Palatino Linotype"/>
              <a:ea typeface="HY견명조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276771" y="4826409"/>
            <a:ext cx="3499814" cy="2031590"/>
          </a:xfrm>
          <a:prstGeom prst="rect">
            <a:avLst/>
          </a:prstGeom>
          <a:noFill/>
          <a:ln w="19089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class D : public C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{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       public :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               void test(int a);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                int test(int a);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}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Method overriding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31666" y="1201413"/>
            <a:ext cx="5328666" cy="5179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Overriding &amp;</a:t>
            </a:r>
            <a:r>
              <a:rPr lang="ko-KR" altLang="en-US"/>
              <a:t> </a:t>
            </a:r>
            <a:r>
              <a:rPr lang="en-US" altLang="ko-KR"/>
              <a:t>Overloading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647694" y="1417638"/>
            <a:ext cx="4028541" cy="5040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Example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20509" y="1166018"/>
            <a:ext cx="5491517" cy="5026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Example(Continue)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31442" y="1847087"/>
            <a:ext cx="6624828" cy="3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this-pointer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this returns a reference to the current object.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 ex) Circle::Circle(double radius){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this -&gt; radius = radius;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							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         (radius of current object)   (constructor’s argument)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this points ites</a:t>
            </a:r>
            <a:endParaRPr lang="en-US" altLang="ko-KR"/>
          </a:p>
        </p:txBody>
      </p:sp>
      <p:cxnSp>
        <p:nvCxnSpPr>
          <p:cNvPr id="5" name=""/>
          <p:cNvCxnSpPr/>
          <p:nvPr/>
        </p:nvCxnSpPr>
        <p:spPr>
          <a:xfrm flipV="1">
            <a:off x="2927604" y="3429000"/>
            <a:ext cx="0" cy="685662"/>
          </a:xfrm>
          <a:prstGeom prst="line">
            <a:avLst/>
          </a:prstGeom>
          <a:ln w="76470" cap="flat" cmpd="sng" algn="ctr">
            <a:solidFill>
              <a:srgbClr val="ff0000"/>
            </a:solidFill>
            <a:prstDash val="solid"/>
            <a:round/>
            <a:tailEnd type="arrow" w="med" len="med"/>
          </a:ln>
        </p:spPr>
      </p:cxnSp>
      <p:cxnSp>
        <p:nvCxnSpPr>
          <p:cNvPr id="6" name=""/>
          <p:cNvCxnSpPr/>
          <p:nvPr/>
        </p:nvCxnSpPr>
        <p:spPr>
          <a:xfrm flipV="1">
            <a:off x="5231892" y="3429000"/>
            <a:ext cx="0" cy="685662"/>
          </a:xfrm>
          <a:prstGeom prst="line">
            <a:avLst/>
          </a:prstGeom>
          <a:ln w="76470" cap="flat" cmpd="sng" algn="ctr">
            <a:solidFill>
              <a:srgbClr val="ff0000"/>
            </a:solidFill>
            <a:prstDash val="solid"/>
            <a:round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this-pointer(example)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296806"/>
            <a:ext cx="6278500" cy="470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Inheritance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You can create a new class that </a:t>
            </a:r>
            <a:r>
              <a:rPr lang="en-US" altLang="ko-KR" i="1"/>
              <a:t>inherits </a:t>
            </a:r>
            <a:r>
              <a:rPr lang="en-US" altLang="ko-KR" i="0"/>
              <a:t>from an existing class.</a:t>
            </a:r>
            <a:endParaRPr lang="en-US" altLang="ko-KR" i="0"/>
          </a:p>
          <a:p>
            <a:pPr>
              <a:defRPr/>
            </a:pPr>
            <a:r>
              <a:rPr lang="en-US" altLang="ko-KR" i="0"/>
              <a:t>The new class is a </a:t>
            </a:r>
            <a:r>
              <a:rPr lang="en-US" altLang="ko-KR" i="1"/>
              <a:t>specialization </a:t>
            </a:r>
            <a:r>
              <a:rPr lang="en-US" altLang="ko-KR" i="0"/>
              <a:t>of the existing class( = subclass). </a:t>
            </a:r>
            <a:endParaRPr lang="en-US" altLang="ko-KR" i="0"/>
          </a:p>
          <a:p>
            <a:pPr>
              <a:defRPr/>
            </a:pPr>
            <a:r>
              <a:rPr lang="en-US" altLang="ko-KR" i="0"/>
              <a:t>You can add new members/methods, and can also replace methods</a:t>
            </a:r>
            <a:endParaRPr lang="en-US" altLang="ko-KR" i="0"/>
          </a:p>
          <a:p>
            <a:pPr>
              <a:defRPr/>
            </a:pPr>
            <a:endParaRPr lang="en-US" altLang="ko-KR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Inheritance(Continued)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Example:</a:t>
            </a:r>
            <a:r>
              <a:rPr lang="ko-KR" altLang="en-US"/>
              <a:t> </a:t>
            </a:r>
            <a:r>
              <a:rPr lang="en-US" altLang="ko-KR"/>
              <a:t>You have a class which represents ‘circles’. </a:t>
            </a:r>
            <a:endParaRPr lang="en-US" altLang="ko-KR"/>
          </a:p>
          <a:p>
            <a:pPr>
              <a:defRPr/>
            </a:pPr>
            <a:r>
              <a:rPr lang="en-US" altLang="ko-KR"/>
              <a:t>Create a new class that represents the ‘cylinders’. </a:t>
            </a:r>
            <a:endParaRPr lang="en-US" altLang="ko-KR"/>
          </a:p>
          <a:p>
            <a:pPr>
              <a:defRPr/>
            </a:pPr>
            <a:r>
              <a:rPr lang="en-US" altLang="ko-KR"/>
              <a:t>There are some similarities between 2 classes(radius, for example)</a:t>
            </a:r>
            <a:endParaRPr lang="en-US" altLang="ko-KR"/>
          </a:p>
          <a:p>
            <a:pPr>
              <a:defRPr/>
            </a:pPr>
            <a:r>
              <a:rPr lang="en-US" altLang="ko-KR"/>
              <a:t>You can inherit radius for ‘cylinders’ from ‘circles’ class.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Inheritance(Example)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31442" y="1166018"/>
            <a:ext cx="4608576" cy="5246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Friends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 can declare other classes as ‘friend classes’</a:t>
            </a:r>
            <a:endParaRPr lang="en-US" altLang="ko-KR"/>
          </a:p>
          <a:p>
            <a:pPr>
              <a:defRPr/>
            </a:pPr>
            <a:r>
              <a:rPr lang="en-US" altLang="ko-KR"/>
              <a:t>Class can declare external functions as ‘friends’</a:t>
            </a:r>
            <a:endParaRPr lang="en-US" altLang="ko-KR"/>
          </a:p>
          <a:p>
            <a:pPr>
              <a:defRPr/>
            </a:pPr>
            <a:r>
              <a:rPr lang="en-US" altLang="ko-KR"/>
              <a:t>Friends can access private members / methods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227</ep:Words>
  <ep:PresentationFormat>화면 슬라이드 쇼(4:3)</ep:PresentationFormat>
  <ep:Paragraphs>55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C++ Programming(Exercise) 8</vt:lpstr>
      <vt:lpstr>Example</vt:lpstr>
      <vt:lpstr>Example(Continue)</vt:lpstr>
      <vt:lpstr>this-pointer</vt:lpstr>
      <vt:lpstr>this-pointer(example)</vt:lpstr>
      <vt:lpstr>Inheritance</vt:lpstr>
      <vt:lpstr>Inheritance(Continued)</vt:lpstr>
      <vt:lpstr>Inheritance(Example)</vt:lpstr>
      <vt:lpstr>Friends</vt:lpstr>
      <vt:lpstr>Friend Declaration</vt:lpstr>
      <vt:lpstr>Friend(Example)</vt:lpstr>
      <vt:lpstr>Overloading vs Overriding</vt:lpstr>
      <vt:lpstr>Method overriding</vt:lpstr>
      <vt:lpstr>Overriding &amp; Overloading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2022-11-07T15:56:38.044</dcterms:created>
  <dc:creator>Ezpad5se</dc:creator>
  <cp:lastModifiedBy>Ezpad5se</cp:lastModifiedBy>
  <dcterms:modified xsi:type="dcterms:W3CDTF">2022-11-08T02:18:14.092</dcterms:modified>
  <cp:revision>24</cp:revision>
  <dc:title>C++ Programming(Exercise) 7</dc:title>
  <cp:version>1000.0000.01</cp:version>
</cp:coreProperties>
</file>