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352" r:id="rId6"/>
    <p:sldId id="353" r:id="rId7"/>
    <p:sldId id="295" r:id="rId8"/>
    <p:sldId id="259" r:id="rId9"/>
    <p:sldId id="291" r:id="rId10"/>
    <p:sldId id="292" r:id="rId11"/>
    <p:sldId id="290" r:id="rId12"/>
    <p:sldId id="324" r:id="rId13"/>
    <p:sldId id="325" r:id="rId14"/>
    <p:sldId id="265" r:id="rId15"/>
    <p:sldId id="266" r:id="rId16"/>
    <p:sldId id="298" r:id="rId17"/>
    <p:sldId id="354" r:id="rId18"/>
    <p:sldId id="297" r:id="rId19"/>
    <p:sldId id="299" r:id="rId20"/>
    <p:sldId id="300" r:id="rId21"/>
    <p:sldId id="301" r:id="rId22"/>
    <p:sldId id="267" r:id="rId23"/>
    <p:sldId id="343" r:id="rId24"/>
    <p:sldId id="344" r:id="rId25"/>
    <p:sldId id="355" r:id="rId26"/>
    <p:sldId id="271" r:id="rId27"/>
    <p:sldId id="272" r:id="rId28"/>
    <p:sldId id="31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8" r:id="rId38"/>
    <p:sldId id="345" r:id="rId39"/>
    <p:sldId id="319" r:id="rId40"/>
    <p:sldId id="320" r:id="rId41"/>
    <p:sldId id="321" r:id="rId42"/>
    <p:sldId id="322" r:id="rId43"/>
    <p:sldId id="323" r:id="rId44"/>
    <p:sldId id="347" r:id="rId45"/>
    <p:sldId id="326" r:id="rId46"/>
    <p:sldId id="356" r:id="rId47"/>
    <p:sldId id="348" r:id="rId48"/>
    <p:sldId id="357" r:id="rId49"/>
    <p:sldId id="350" r:id="rId50"/>
    <p:sldId id="34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49" r:id="rId59"/>
    <p:sldId id="336" r:id="rId60"/>
    <p:sldId id="341" r:id="rId61"/>
    <p:sldId id="334" r:id="rId62"/>
    <p:sldId id="35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EB474"/>
    <a:srgbClr val="CDD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1" autoAdjust="0"/>
    <p:restoredTop sz="98592" autoAdjust="0"/>
  </p:normalViewPr>
  <p:slideViewPr>
    <p:cSldViewPr>
      <p:cViewPr varScale="1">
        <p:scale>
          <a:sx n="66" d="100"/>
          <a:sy n="66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836C57-9135-40C7-A9D7-D20E1915123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3B0640-3DE2-4EA7-B982-6AF0DEE23E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l.org/sdk/docs/man2/xhtml/" TargetMode="External"/><Relationship Id="rId2" Type="http://schemas.openxmlformats.org/officeDocument/2006/relationships/hyperlink" Target="https://www.opengl.org/sdk/docs/man2/xhtml/glBegin.x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52600" y="2395448"/>
            <a:ext cx="5943600" cy="762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COMPUTER GRAPHICS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276600"/>
            <a:ext cx="73152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Cambria" pitchFamily="18" charset="0"/>
              </a:rPr>
              <a:t>LAB 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2D vs. 3D</a:t>
            </a:r>
          </a:p>
        </p:txBody>
      </p:sp>
      <p:sp>
        <p:nvSpPr>
          <p:cNvPr id="17412" name="AutoShape 4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0" name="Picture 2" descr="http://austinvisuals.com/wp-content/uploads/2013/03/mario2d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315200" cy="49377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‘Computer Graphics’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2514600"/>
            <a:ext cx="655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" pitchFamily="18" charset="0"/>
                <a:ea typeface="굴림" pitchFamily="50" charset="-127"/>
              </a:rPr>
              <a:t>To be more precise,</a:t>
            </a:r>
          </a:p>
          <a:p>
            <a:r>
              <a:rPr lang="en-US" altLang="ko-KR" sz="2400" b="1" dirty="0">
                <a:latin typeface="Cambria" pitchFamily="18" charset="0"/>
                <a:ea typeface="굴림" pitchFamily="50" charset="-127"/>
              </a:rPr>
              <a:t>Computer Graphics is……</a:t>
            </a:r>
          </a:p>
          <a:p>
            <a:pPr lvl="1"/>
            <a:r>
              <a:rPr lang="en-US" altLang="ko-KR" sz="2400" dirty="0">
                <a:latin typeface="Cambria" pitchFamily="18" charset="0"/>
                <a:ea typeface="굴림" pitchFamily="50" charset="-127"/>
              </a:rPr>
              <a:t>Creation, Manipulation, and Storage of geometric objects </a:t>
            </a:r>
            <a:r>
              <a:rPr lang="en-US" altLang="ko-KR" sz="2400" b="1" dirty="0">
                <a:latin typeface="Cambria" pitchFamily="18" charset="0"/>
                <a:ea typeface="굴림" pitchFamily="50" charset="-127"/>
              </a:rPr>
              <a:t>(modeling) </a:t>
            </a:r>
            <a:r>
              <a:rPr lang="en-US" altLang="ko-KR" sz="2400" dirty="0">
                <a:latin typeface="Cambria" pitchFamily="18" charset="0"/>
                <a:ea typeface="굴림" pitchFamily="50" charset="-127"/>
              </a:rPr>
              <a:t>and their images </a:t>
            </a:r>
            <a:r>
              <a:rPr lang="en-US" altLang="ko-KR" sz="2400" b="1" dirty="0">
                <a:latin typeface="Cambria" pitchFamily="18" charset="0"/>
                <a:ea typeface="굴림" pitchFamily="50" charset="-127"/>
              </a:rPr>
              <a:t>(rendering)</a:t>
            </a:r>
          </a:p>
        </p:txBody>
      </p:sp>
      <p:sp>
        <p:nvSpPr>
          <p:cNvPr id="17412" name="AutoShape 4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4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41020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6858000" y="2685753"/>
            <a:ext cx="1181100" cy="1073944"/>
            <a:chOff x="1981200" y="3200400"/>
            <a:chExt cx="2362198" cy="1524000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 flipV="1">
              <a:off x="2705100" y="3619500"/>
              <a:ext cx="914400" cy="762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200401" y="4114799"/>
              <a:ext cx="1142997" cy="3048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 flipV="1">
              <a:off x="1981200" y="4114800"/>
              <a:ext cx="1219200" cy="6096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Modeling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4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754" name="Picture 2" descr="http://images.cnblogs.com/cnblogs_com/ghj1976/201204/2012042715224932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6800"/>
            <a:ext cx="6070600" cy="45529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Rendering</a:t>
            </a:r>
          </a:p>
        </p:txBody>
      </p:sp>
      <p:pic>
        <p:nvPicPr>
          <p:cNvPr id="8" name="Picture 8" descr="http://www.picturesof.net/_images/Heavy_Lidded_Eye_Royalty_Free_Clipart_Picture_081217-021476-46904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83066">
            <a:off x="1178897" y="4952331"/>
            <a:ext cx="892206" cy="1013871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858000" y="2685753"/>
            <a:ext cx="1181100" cy="1073944"/>
            <a:chOff x="1981200" y="3200400"/>
            <a:chExt cx="2362198" cy="1524000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 flipV="1">
              <a:off x="2705100" y="3619500"/>
              <a:ext cx="914400" cy="762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00401" y="4114799"/>
              <a:ext cx="1142997" cy="3048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V="1">
              <a:off x="1981200" y="4114800"/>
              <a:ext cx="1219200" cy="6096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38401" y="3854032"/>
            <a:ext cx="761999" cy="1098967"/>
            <a:chOff x="2836652" y="3076357"/>
            <a:chExt cx="1546991" cy="1343244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2836652" y="3076357"/>
              <a:ext cx="181871" cy="87755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18523" y="3953913"/>
              <a:ext cx="1365120" cy="4656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057400"/>
            <a:ext cx="64848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Cambria" pitchFamily="18" charset="0"/>
              </a:rPr>
              <a:t>openGL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What is openGL ?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 Open Graphics Library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Cambr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</a:rPr>
              <a:t> It's a way to draw stuff in 3D.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Cambria" pitchFamily="18" charset="0"/>
            </a:endParaRPr>
          </a:p>
          <a:p>
            <a:pPr marL="114300" indent="-114300"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</a:rPr>
              <a:t>The graphics card is where the 3D computation happens. The purpose of OpenGL is to communicate with the graphics card about your 3D scene.</a:t>
            </a:r>
          </a:p>
          <a:p>
            <a:pPr algn="just"/>
            <a:endParaRPr lang="en-US" sz="2000" dirty="0">
              <a:latin typeface="Cambria" pitchFamily="18" charset="0"/>
            </a:endParaRPr>
          </a:p>
          <a:p>
            <a:pPr marL="114300" indent="-114300"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</a:rPr>
              <a:t> So why not talk to the graphics card directly? Each graphics card is a little different. In a sense, they all speak different "languages". To talk to them all, you can either learn all of their languages, or find a "translator" that knows all of their languages and talk to the translator, so that you only have to know one language. OpenGL serves as a "translator" for graphics cards.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What is openGL ?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50540"/>
            <a:ext cx="5943600" cy="420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A1DB52-D73B-4914-B731-2D61835C69EB}" type="slidenum">
              <a:rPr lang="en-US"/>
              <a:pPr/>
              <a:t>17</a:t>
            </a:fld>
            <a:endParaRPr lang="en-US"/>
          </a:p>
        </p:txBody>
      </p:sp>
      <p:pic>
        <p:nvPicPr>
          <p:cNvPr id="29699" name="Picture 3" descr="Screen Shot 2015-01-24 at 10.06.07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19200"/>
            <a:ext cx="57150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Primitives</a:t>
            </a:r>
          </a:p>
        </p:txBody>
      </p:sp>
    </p:spTree>
    <p:extLst>
      <p:ext uri="{BB962C8B-B14F-4D97-AF65-F5344CB8AC3E}">
        <p14:creationId xmlns:p14="http://schemas.microsoft.com/office/powerpoint/2010/main" val="423664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066800"/>
            <a:ext cx="6553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Cambria" pitchFamily="18" charset="0"/>
              </a:rPr>
              <a:t>OpenGL Utility Toolkit</a:t>
            </a:r>
            <a:endParaRPr lang="en-US" sz="88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3657600"/>
            <a:ext cx="20113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ambria" pitchFamily="18" charset="0"/>
              </a:rPr>
              <a:t>( GLUT 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What is GLUT ?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484055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000" dirty="0">
                <a:latin typeface="Cambria" pitchFamily="18" charset="0"/>
              </a:rPr>
              <a:t> The OpenGL Utility Toolkit (GLUT) is a library of utilities for OpenGL programs</a:t>
            </a:r>
          </a:p>
          <a:p>
            <a:pPr algn="just"/>
            <a:endParaRPr lang="en-US" sz="20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>
                <a:latin typeface="Cambria" pitchFamily="18" charset="0"/>
              </a:rPr>
              <a:t>GLUT makes it considerably easier to learn about and explore OpenGL programming.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>
                <a:latin typeface="Cambria" pitchFamily="18" charset="0"/>
              </a:rPr>
              <a:t>GLUT provides a portable API so you can write a single OpenGL program that works across all PC and workstation OS platforms.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What we do with this ‘Computer Graphics’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2954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>
                <a:latin typeface="Cambria" pitchFamily="18" charset="0"/>
                <a:ea typeface="굴림" pitchFamily="50" charset="-127"/>
              </a:rPr>
              <a:t>Simply, Computer Graphics is……</a:t>
            </a:r>
          </a:p>
          <a:p>
            <a:pPr lvl="1"/>
            <a:r>
              <a:rPr lang="en-US" altLang="ko-KR" sz="2400" dirty="0">
                <a:latin typeface="Cambria" pitchFamily="18" charset="0"/>
                <a:ea typeface="굴림" pitchFamily="50" charset="-127"/>
              </a:rPr>
              <a:t>Producing pictures or images using a computer</a:t>
            </a:r>
          </a:p>
        </p:txBody>
      </p:sp>
      <p:pic>
        <p:nvPicPr>
          <p:cNvPr id="30722" name="Picture 2" descr="http://blog.jarofjuice.com/wp-content/uploads/2009/06/499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325810" cy="4133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14600"/>
            <a:ext cx="68865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 descr="http://www.ozone3d.net/public/jegx/201109/msi_kombustor_220_beta_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"/>
            <a:ext cx="4052793" cy="2362200"/>
          </a:xfrm>
          <a:prstGeom prst="rect">
            <a:avLst/>
          </a:prstGeom>
          <a:noFill/>
        </p:spPr>
      </p:pic>
      <p:pic>
        <p:nvPicPr>
          <p:cNvPr id="6" name="Picture 2" descr="E:\AUST\Academic\FALL-13\Graphics\LAB-3\ima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04800"/>
            <a:ext cx="2971800" cy="3085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752600"/>
            <a:ext cx="655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Cambria" pitchFamily="18" charset="0"/>
              </a:rPr>
              <a:t>Let’s Start</a:t>
            </a:r>
            <a:endParaRPr lang="en-US" sz="88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Lets configure openGL in our PC !</a:t>
            </a: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narl.fullphat.net/wp-content/uploads/2012/02/visual-stud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8003" y="1683660"/>
            <a:ext cx="1295400" cy="503992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33600" y="990600"/>
            <a:ext cx="7010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itchFamily="18" charset="0"/>
              </a:rPr>
              <a:t>Available at VUES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03575" y="3193143"/>
            <a:ext cx="26283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b="1" dirty="0">
                <a:latin typeface="Cambria" pitchFamily="18" charset="0"/>
              </a:rPr>
              <a:t>DOWNLOAD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Lets configure openGL in our PC !</a:t>
            </a: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narl.fullphat.net/wp-content/uploads/2012/02/visual-stud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8003" y="1683660"/>
            <a:ext cx="1295400" cy="503992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/>
          <a:srcRect t="25367" r="21954" b="47724"/>
          <a:stretch/>
        </p:blipFill>
        <p:spPr bwMode="auto">
          <a:xfrm>
            <a:off x="426492" y="3048000"/>
            <a:ext cx="1097508" cy="41625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133600" y="990600"/>
            <a:ext cx="7010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itchFamily="18" charset="0"/>
              </a:rPr>
              <a:t>Copy them to ……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5278" y="2909086"/>
            <a:ext cx="58246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itchFamily="18" charset="0"/>
              </a:rPr>
              <a:t>C:\ Program Files(x86)\ Microsoft SDKs\ Windows\ v7.0A\ Include\ </a:t>
            </a:r>
            <a:r>
              <a:rPr lang="en-US" sz="2000" dirty="0" err="1">
                <a:latin typeface="Cambria" pitchFamily="18" charset="0"/>
              </a:rPr>
              <a:t>gl</a:t>
            </a:r>
            <a:endParaRPr lang="en-US" sz="2000" dirty="0">
              <a:latin typeface="Cambria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itchFamily="18" charset="0"/>
              </a:rPr>
              <a:t>C:\ Program Files(x86)\  Microsoft SDKs\ Windows\ v7.0A\ Lib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itchFamily="18" charset="0"/>
              </a:rPr>
              <a:t>C:\windows\SysWOW64</a:t>
            </a:r>
          </a:p>
        </p:txBody>
      </p:sp>
      <p:cxnSp>
        <p:nvCxnSpPr>
          <p:cNvPr id="18" name="Straight Arrow Connector 17"/>
          <p:cNvCxnSpPr>
            <a:stCxn id="20" idx="3"/>
          </p:cNvCxnSpPr>
          <p:nvPr/>
        </p:nvCxnSpPr>
        <p:spPr>
          <a:xfrm>
            <a:off x="1809982" y="5048536"/>
            <a:ext cx="9986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3"/>
          <a:srcRect t="74300"/>
          <a:stretch/>
        </p:blipFill>
        <p:spPr bwMode="auto">
          <a:xfrm>
            <a:off x="426492" y="3910640"/>
            <a:ext cx="1406236" cy="39754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 rotWithShape="1">
          <a:blip r:embed="rId3"/>
          <a:srcRect t="47831" b="25701"/>
          <a:stretch/>
        </p:blipFill>
        <p:spPr bwMode="auto">
          <a:xfrm>
            <a:off x="403746" y="4843820"/>
            <a:ext cx="1406236" cy="40943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cxnSp>
        <p:nvCxnSpPr>
          <p:cNvPr id="23" name="Straight Arrow Connector 22"/>
          <p:cNvCxnSpPr>
            <a:stCxn id="19" idx="3"/>
          </p:cNvCxnSpPr>
          <p:nvPr/>
        </p:nvCxnSpPr>
        <p:spPr>
          <a:xfrm flipV="1">
            <a:off x="1832728" y="4108020"/>
            <a:ext cx="998686" cy="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31" idx="3"/>
          </p:cNvCxnSpPr>
          <p:nvPr/>
        </p:nvCxnSpPr>
        <p:spPr>
          <a:xfrm flipV="1">
            <a:off x="1524000" y="3254734"/>
            <a:ext cx="1284668" cy="1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000" y="2168348"/>
            <a:ext cx="28569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b="1" dirty="0">
                <a:latin typeface="Cambria" pitchFamily="18" charset="0"/>
              </a:rPr>
              <a:t>For 64 – bit Windows</a:t>
            </a:r>
          </a:p>
        </p:txBody>
      </p:sp>
    </p:spTree>
    <p:extLst>
      <p:ext uri="{BB962C8B-B14F-4D97-AF65-F5344CB8AC3E}">
        <p14:creationId xmlns:p14="http://schemas.microsoft.com/office/powerpoint/2010/main" val="2510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Lets configure openGL in our PC !</a:t>
            </a: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narl.fullphat.net/wp-content/uploads/2012/02/visual-stud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8003" y="1683660"/>
            <a:ext cx="1295400" cy="503992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/>
          <a:srcRect t="25367" r="21954" b="47724"/>
          <a:stretch/>
        </p:blipFill>
        <p:spPr bwMode="auto">
          <a:xfrm>
            <a:off x="426492" y="3048000"/>
            <a:ext cx="1097508" cy="41625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115278" y="2909086"/>
            <a:ext cx="58246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itchFamily="18" charset="0"/>
              </a:rPr>
              <a:t>C:\ Program Files\ Microsoft SDKs\ Windows\ v7.0A\ Include\ </a:t>
            </a:r>
            <a:r>
              <a:rPr lang="en-US" sz="2000" dirty="0" err="1">
                <a:latin typeface="Cambria" pitchFamily="18" charset="0"/>
              </a:rPr>
              <a:t>gl</a:t>
            </a:r>
            <a:endParaRPr lang="en-US" sz="2000" dirty="0">
              <a:latin typeface="Cambria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itchFamily="18" charset="0"/>
              </a:rPr>
              <a:t>C:\ Program Files\  Microsoft SDKs\ Windows\ v7.0A\ Lib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mbria" pitchFamily="18" charset="0"/>
              </a:rPr>
              <a:t>C:\windows\System32</a:t>
            </a:r>
          </a:p>
        </p:txBody>
      </p:sp>
      <p:cxnSp>
        <p:nvCxnSpPr>
          <p:cNvPr id="18" name="Straight Arrow Connector 17"/>
          <p:cNvCxnSpPr>
            <a:stCxn id="20" idx="3"/>
          </p:cNvCxnSpPr>
          <p:nvPr/>
        </p:nvCxnSpPr>
        <p:spPr>
          <a:xfrm>
            <a:off x="1809982" y="5048536"/>
            <a:ext cx="9986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3"/>
          <a:srcRect t="74300"/>
          <a:stretch/>
        </p:blipFill>
        <p:spPr bwMode="auto">
          <a:xfrm>
            <a:off x="426492" y="3910640"/>
            <a:ext cx="1406236" cy="39754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 rotWithShape="1">
          <a:blip r:embed="rId3"/>
          <a:srcRect t="47831" b="25701"/>
          <a:stretch/>
        </p:blipFill>
        <p:spPr bwMode="auto">
          <a:xfrm>
            <a:off x="403746" y="4843820"/>
            <a:ext cx="1406236" cy="40943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cxnSp>
        <p:nvCxnSpPr>
          <p:cNvPr id="23" name="Straight Arrow Connector 22"/>
          <p:cNvCxnSpPr>
            <a:stCxn id="19" idx="3"/>
          </p:cNvCxnSpPr>
          <p:nvPr/>
        </p:nvCxnSpPr>
        <p:spPr>
          <a:xfrm flipV="1">
            <a:off x="1832728" y="4108020"/>
            <a:ext cx="998686" cy="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31" idx="3"/>
          </p:cNvCxnSpPr>
          <p:nvPr/>
        </p:nvCxnSpPr>
        <p:spPr>
          <a:xfrm flipV="1">
            <a:off x="1524000" y="3254734"/>
            <a:ext cx="1284668" cy="1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000" y="2168348"/>
            <a:ext cx="28569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b="1" dirty="0">
                <a:latin typeface="Cambria" pitchFamily="18" charset="0"/>
              </a:rPr>
              <a:t>For 32 – bit Windows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3600" y="990600"/>
            <a:ext cx="7010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itchFamily="18" charset="0"/>
              </a:rPr>
              <a:t>Copy them to ……</a:t>
            </a:r>
          </a:p>
        </p:txBody>
      </p:sp>
    </p:spTree>
    <p:extLst>
      <p:ext uri="{BB962C8B-B14F-4D97-AF65-F5344CB8AC3E}">
        <p14:creationId xmlns:p14="http://schemas.microsoft.com/office/powerpoint/2010/main" val="3916723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Lets configure openGL in our PC !</a:t>
            </a: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snarl.fullphat.net/wp-content/uploads/2012/02/visual-stud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0703" y="1482921"/>
            <a:ext cx="1295400" cy="50399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85800" y="2225751"/>
            <a:ext cx="808488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itchFamily="18" charset="0"/>
              </a:rPr>
              <a:t>Create a project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itchFamily="18" charset="0"/>
              </a:rPr>
              <a:t>Right click </a:t>
            </a:r>
            <a:r>
              <a:rPr lang="en-US" dirty="0">
                <a:latin typeface="Cambria" pitchFamily="18" charset="0"/>
                <a:sym typeface="Wingdings" pitchFamily="2" charset="2"/>
              </a:rPr>
              <a:t> properties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itchFamily="18" charset="0"/>
                <a:sym typeface="Wingdings" pitchFamily="2" charset="2"/>
              </a:rPr>
              <a:t>C/C++  Additional include directories  add the path of the downloaded </a:t>
            </a:r>
            <a:r>
              <a:rPr lang="en-US" dirty="0" err="1">
                <a:latin typeface="Cambria" pitchFamily="18" charset="0"/>
                <a:sym typeface="Wingdings" pitchFamily="2" charset="2"/>
              </a:rPr>
              <a:t>glut.h</a:t>
            </a:r>
            <a:endParaRPr lang="en-US" dirty="0">
              <a:latin typeface="Cambria" pitchFamily="18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itchFamily="18" charset="0"/>
                <a:sym typeface="Wingdings" pitchFamily="2" charset="2"/>
              </a:rPr>
              <a:t>Go to linker  General  Additional Library Dependencies  add the path of the downloaded glut32.lib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itchFamily="18" charset="0"/>
                <a:sym typeface="Wingdings" pitchFamily="2" charset="2"/>
              </a:rPr>
              <a:t> Go to linker  Input  Additional Dependencies  add glut32.lib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itchFamily="18" charset="0"/>
                <a:sym typeface="Wingdings" pitchFamily="2" charset="2"/>
              </a:rPr>
              <a:t>Make sure that you have glut32.dll in </a:t>
            </a:r>
            <a:r>
              <a:rPr lang="en-US" dirty="0">
                <a:latin typeface="Cambria" pitchFamily="18" charset="0"/>
              </a:rPr>
              <a:t>C:\windows\SysWOW64. If it is not there, paste it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33600" y="990600"/>
            <a:ext cx="7010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itchFamily="18" charset="0"/>
              </a:rPr>
              <a:t>Alternative…</a:t>
            </a:r>
          </a:p>
        </p:txBody>
      </p:sp>
    </p:spTree>
    <p:extLst>
      <p:ext uri="{BB962C8B-B14F-4D97-AF65-F5344CB8AC3E}">
        <p14:creationId xmlns:p14="http://schemas.microsoft.com/office/powerpoint/2010/main" val="1628365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524000"/>
            <a:ext cx="50673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How to code?</a:t>
            </a:r>
          </a:p>
        </p:txBody>
      </p:sp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990600"/>
            <a:ext cx="7010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Just create a new empty project …..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048000"/>
            <a:ext cx="4648200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There are some built-in things for you, which makes coding easier </a:t>
            </a:r>
            <a:r>
              <a:rPr lang="en-US" sz="2400" dirty="0">
                <a:latin typeface="Cambria" pitchFamily="18" charset="0"/>
                <a:sym typeface="Wingdings" pitchFamily="2" charset="2"/>
              </a:rPr>
              <a:t> !</a:t>
            </a:r>
          </a:p>
          <a:p>
            <a:r>
              <a:rPr lang="en-US" sz="2400" dirty="0">
                <a:latin typeface="Cambria" pitchFamily="18" charset="0"/>
                <a:sym typeface="Wingdings" pitchFamily="2" charset="2"/>
              </a:rPr>
              <a:t>Let’s know about those.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1295400"/>
            <a:ext cx="4572000" cy="36933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ambria" pitchFamily="18" charset="0"/>
              </a:rPr>
              <a:t>#include &lt;</a:t>
            </a:r>
            <a:r>
              <a:rPr lang="en-US" dirty="0" err="1">
                <a:latin typeface="Cambria" pitchFamily="18" charset="0"/>
              </a:rPr>
              <a:t>glut.h</a:t>
            </a:r>
            <a:r>
              <a:rPr lang="en-US" dirty="0">
                <a:latin typeface="Cambria" pitchFamily="18" charset="0"/>
              </a:rPr>
              <a:t>&gt;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void Draw( ) {  </a:t>
            </a:r>
          </a:p>
          <a:p>
            <a:r>
              <a:rPr lang="en-US" dirty="0">
                <a:latin typeface="Cambria" pitchFamily="18" charset="0"/>
              </a:rPr>
              <a:t>………………………………….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void Initialize( ) { </a:t>
            </a:r>
          </a:p>
          <a:p>
            <a:r>
              <a:rPr lang="en-US" dirty="0">
                <a:latin typeface="Cambria" pitchFamily="18" charset="0"/>
              </a:rPr>
              <a:t>……………………………………….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 {</a:t>
            </a:r>
          </a:p>
          <a:p>
            <a:r>
              <a:rPr lang="fr-FR" dirty="0">
                <a:latin typeface="Cambria" pitchFamily="18" charset="0"/>
              </a:rPr>
              <a:t>……………………………………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itchFamily="18" charset="0"/>
              </a:rPr>
              <a:t>Lets explain our first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0" y="1295400"/>
            <a:ext cx="5638800" cy="37240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#include &lt;</a:t>
            </a:r>
            <a:r>
              <a:rPr lang="en-US" dirty="0" err="1">
                <a:latin typeface="Cambria" pitchFamily="18" charset="0"/>
              </a:rPr>
              <a:t>glut.h</a:t>
            </a:r>
            <a:r>
              <a:rPr lang="en-US" dirty="0">
                <a:latin typeface="Cambria" pitchFamily="18" charset="0"/>
              </a:rPr>
              <a:t>&gt;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void Draw( ) {  </a:t>
            </a:r>
          </a:p>
          <a:p>
            <a:r>
              <a:rPr lang="en-US" dirty="0">
                <a:latin typeface="Cambria" pitchFamily="18" charset="0"/>
              </a:rPr>
              <a:t>………………………………….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void Initialize( ) { </a:t>
            </a:r>
          </a:p>
          <a:p>
            <a:r>
              <a:rPr lang="en-US" dirty="0">
                <a:latin typeface="Cambria" pitchFamily="18" charset="0"/>
              </a:rPr>
              <a:t>……………………………………….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fr-FR" sz="2400" b="1" dirty="0" err="1">
                <a:latin typeface="Cambria" pitchFamily="18" charset="0"/>
              </a:rPr>
              <a:t>int</a:t>
            </a:r>
            <a:r>
              <a:rPr lang="fr-FR" sz="2400" b="1" dirty="0">
                <a:latin typeface="Cambria" pitchFamily="18" charset="0"/>
              </a:rPr>
              <a:t> main(</a:t>
            </a:r>
            <a:r>
              <a:rPr lang="fr-FR" sz="2400" b="1" dirty="0" err="1">
                <a:latin typeface="Cambria" pitchFamily="18" charset="0"/>
              </a:rPr>
              <a:t>int</a:t>
            </a:r>
            <a:r>
              <a:rPr lang="fr-FR" sz="2400" b="1" dirty="0">
                <a:latin typeface="Cambria" pitchFamily="18" charset="0"/>
              </a:rPr>
              <a:t> </a:t>
            </a:r>
            <a:r>
              <a:rPr lang="fr-FR" sz="2400" b="1" dirty="0" err="1">
                <a:latin typeface="Cambria" pitchFamily="18" charset="0"/>
              </a:rPr>
              <a:t>iArgc</a:t>
            </a:r>
            <a:r>
              <a:rPr lang="fr-FR" sz="2400" b="1" dirty="0">
                <a:latin typeface="Cambria" pitchFamily="18" charset="0"/>
              </a:rPr>
              <a:t>, char** </a:t>
            </a:r>
            <a:r>
              <a:rPr lang="fr-FR" sz="2400" b="1" dirty="0" err="1">
                <a:latin typeface="Cambria" pitchFamily="18" charset="0"/>
              </a:rPr>
              <a:t>cppArgv</a:t>
            </a:r>
            <a:r>
              <a:rPr lang="fr-FR" sz="2400" b="1" dirty="0">
                <a:latin typeface="Cambria" pitchFamily="18" charset="0"/>
              </a:rPr>
              <a:t>) </a:t>
            </a:r>
            <a:r>
              <a:rPr lang="fr-FR" sz="1600" dirty="0">
                <a:latin typeface="Cambria" pitchFamily="18" charset="0"/>
              </a:rPr>
              <a:t>{</a:t>
            </a:r>
          </a:p>
          <a:p>
            <a:r>
              <a:rPr lang="fr-FR" sz="1600" dirty="0">
                <a:latin typeface="Cambria" pitchFamily="18" charset="0"/>
              </a:rPr>
              <a:t>……………………………………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143000"/>
            <a:ext cx="5638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What we do with this ‘Computer Graphics’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2954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>
                <a:latin typeface="Cambria" pitchFamily="18" charset="0"/>
                <a:ea typeface="굴림" pitchFamily="50" charset="-127"/>
              </a:rPr>
              <a:t>Simply, Computer Graphics is……</a:t>
            </a:r>
          </a:p>
          <a:p>
            <a:pPr lvl="1"/>
            <a:r>
              <a:rPr lang="en-US" altLang="ko-KR" sz="2400" dirty="0">
                <a:latin typeface="Cambria" pitchFamily="18" charset="0"/>
                <a:ea typeface="굴림" pitchFamily="50" charset="-127"/>
              </a:rPr>
              <a:t>Producing pictures or images using a computer</a:t>
            </a:r>
          </a:p>
        </p:txBody>
      </p:sp>
      <p:pic>
        <p:nvPicPr>
          <p:cNvPr id="29698" name="Picture 2" descr="http://www.scifiscoop.com/wp-content/uploads/2010/12/transformers_revenge_of_the_fallen_profile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7239000" cy="40676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79480"/>
            <a:ext cx="563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2400" b="1" dirty="0" err="1">
                <a:latin typeface="Cambria" pitchFamily="18" charset="0"/>
              </a:rPr>
              <a:t>int</a:t>
            </a:r>
            <a:r>
              <a:rPr lang="fr-FR" sz="2400" b="1" dirty="0">
                <a:latin typeface="Cambria" pitchFamily="18" charset="0"/>
              </a:rPr>
              <a:t> </a:t>
            </a:r>
            <a:r>
              <a:rPr lang="fr-FR" sz="2400" b="1" dirty="0" err="1">
                <a:latin typeface="Cambria" pitchFamily="18" charset="0"/>
              </a:rPr>
              <a:t>iArgc</a:t>
            </a:r>
            <a:r>
              <a:rPr lang="fr-FR" sz="2400" b="1" dirty="0">
                <a:latin typeface="Cambria" pitchFamily="18" charset="0"/>
              </a:rPr>
              <a:t>, char** </a:t>
            </a:r>
            <a:r>
              <a:rPr lang="fr-FR" sz="2400" b="1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0" y="1200090"/>
            <a:ext cx="28194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program arguments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371600"/>
            <a:ext cx="914400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79480"/>
            <a:ext cx="563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2400" b="1" dirty="0">
                <a:latin typeface="Cambria" pitchFamily="18" charset="0"/>
              </a:rPr>
              <a:t>);</a:t>
            </a:r>
            <a:endParaRPr lang="en-US" sz="1600" b="1" dirty="0">
              <a:latin typeface="Cambria" pitchFamily="18" charset="0"/>
            </a:endParaRP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1800" y="1676400"/>
            <a:ext cx="1801519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/>
              <a:t>initializes GLUT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10800000" flipV="1">
            <a:off x="4343400" y="1828799"/>
            <a:ext cx="2438400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rot="10800000">
            <a:off x="6248400" y="2133600"/>
            <a:ext cx="6858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400" y="1066800"/>
            <a:ext cx="7848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glutInitDisplayMode</a:t>
            </a:r>
            <a:r>
              <a:rPr lang="en-US" sz="2400" b="1" dirty="0">
                <a:latin typeface="Cambria" pitchFamily="18" charset="0"/>
              </a:rPr>
              <a:t>(</a:t>
            </a:r>
            <a:r>
              <a:rPr lang="en-US" sz="1600" dirty="0">
                <a:latin typeface="Cambria" pitchFamily="18" charset="0"/>
              </a:rPr>
              <a:t>GLUT_SINGLE | GLUT_RGB</a:t>
            </a:r>
            <a:r>
              <a:rPr lang="en-US" sz="2400" b="1" dirty="0">
                <a:latin typeface="Cambria" pitchFamily="18" charset="0"/>
              </a:rPr>
              <a:t>);</a:t>
            </a:r>
            <a:endParaRPr lang="en-US" sz="1600" b="1" dirty="0">
              <a:latin typeface="Cambria" pitchFamily="18" charset="0"/>
            </a:endParaRP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1800" y="1828800"/>
            <a:ext cx="1981200" cy="175432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 up display mode by requesting types of buffers (memory), color modes 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2400" b="1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57600"/>
            <a:ext cx="6611178" cy="1981200"/>
          </a:xfrm>
          <a:prstGeom prst="rect">
            <a:avLst/>
          </a:prstGeom>
          <a:noFill/>
          <a:ln w="9525">
            <a:solidFill>
              <a:srgbClr val="00CC66"/>
            </a:solidFill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>
            <a:stCxn id="2050" idx="0"/>
          </p:cNvCxnSpPr>
          <p:nvPr/>
        </p:nvCxnSpPr>
        <p:spPr>
          <a:xfrm rot="16200000" flipV="1">
            <a:off x="4510296" y="2652506"/>
            <a:ext cx="1371600" cy="63858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glutInitWindowSize</a:t>
            </a:r>
            <a:r>
              <a:rPr lang="en-US" sz="2400" b="1" dirty="0">
                <a:latin typeface="Cambria" pitchFamily="18" charset="0"/>
              </a:rPr>
              <a:t>(</a:t>
            </a:r>
            <a:r>
              <a:rPr lang="en-US" sz="1600" dirty="0">
                <a:latin typeface="Cambria" pitchFamily="18" charset="0"/>
              </a:rPr>
              <a:t>250, 250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1676400"/>
            <a:ext cx="2743200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109538" indent="-109538">
              <a:buFont typeface="Arial" pitchFamily="34" charset="0"/>
              <a:buChar char="•"/>
            </a:pPr>
            <a:r>
              <a:rPr lang="en-US" dirty="0"/>
              <a:t>width and height of the graphics window</a:t>
            </a:r>
          </a:p>
          <a:p>
            <a:pPr marL="109538" indent="-109538">
              <a:buFont typeface="Arial" pitchFamily="34" charset="0"/>
              <a:buChar char="•"/>
            </a:pPr>
            <a:r>
              <a:rPr lang="en-US" dirty="0"/>
              <a:t>The general form is-</a:t>
            </a:r>
            <a:r>
              <a:rPr lang="en-US" dirty="0" err="1"/>
              <a:t>glutInitWindowSize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width, </a:t>
            </a:r>
            <a:r>
              <a:rPr lang="en-US" dirty="0" err="1"/>
              <a:t>int</a:t>
            </a:r>
            <a:r>
              <a:rPr lang="en-US" dirty="0"/>
              <a:t> height).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2286000"/>
            <a:ext cx="11430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130083" y="3429000"/>
            <a:ext cx="2995903" cy="3036332"/>
            <a:chOff x="3130083" y="3429000"/>
            <a:chExt cx="2995903" cy="30363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429000"/>
              <a:ext cx="2315986" cy="2523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3657600" y="3733800"/>
              <a:ext cx="0" cy="22186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810000" y="6096000"/>
              <a:ext cx="231598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30083" y="4690744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96748" y="6096000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250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glutInitWindowPosition</a:t>
            </a:r>
            <a:r>
              <a:rPr lang="en-US" sz="2400" b="1" dirty="0">
                <a:latin typeface="Cambria" pitchFamily="18" charset="0"/>
              </a:rPr>
              <a:t>(</a:t>
            </a:r>
            <a:r>
              <a:rPr lang="en-US" sz="1600" dirty="0">
                <a:latin typeface="Cambria" pitchFamily="18" charset="0"/>
              </a:rPr>
              <a:t>200, 200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0" y="2133600"/>
            <a:ext cx="24384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location of the upper left corner of the graphics window</a:t>
            </a: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rot="10800000">
            <a:off x="5181600" y="2590801"/>
            <a:ext cx="762000" cy="446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glutCreateWindow</a:t>
            </a:r>
            <a:r>
              <a:rPr lang="en-US" sz="2400" b="1" dirty="0">
                <a:latin typeface="Cambria" pitchFamily="18" charset="0"/>
              </a:rPr>
              <a:t>("</a:t>
            </a:r>
            <a:r>
              <a:rPr lang="en-US" sz="1600" dirty="0">
                <a:latin typeface="Cambria" pitchFamily="18" charset="0"/>
              </a:rPr>
              <a:t>CSE_404</a:t>
            </a:r>
            <a:r>
              <a:rPr lang="en-US" sz="2400" b="1" dirty="0">
                <a:latin typeface="Cambria" pitchFamily="18" charset="0"/>
              </a:rPr>
              <a:t>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257800" y="2362200"/>
            <a:ext cx="3657600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creates the graphics window. The general form of the command is –</a:t>
            </a:r>
          </a:p>
          <a:p>
            <a:r>
              <a:rPr lang="en-US" dirty="0" err="1"/>
              <a:t>glutCreateWindowchar</a:t>
            </a:r>
            <a:r>
              <a:rPr lang="en-US" dirty="0"/>
              <a:t>(*title)</a:t>
            </a:r>
          </a:p>
          <a:p>
            <a:r>
              <a:rPr lang="en-US" dirty="0"/>
              <a:t>where title is a character string.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4724400" y="2819400"/>
            <a:ext cx="533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4572000" cy="1631216"/>
          </a:xfrm>
          <a:prstGeom prst="rect">
            <a:avLst/>
          </a:prstGeom>
          <a:ln w="38100"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ambria" pitchFamily="18" charset="0"/>
              </a:rPr>
              <a:t>It’s an user defined function</a:t>
            </a:r>
            <a:endParaRPr lang="en-US" sz="1400" dirty="0">
              <a:latin typeface="Cambria" pitchFamily="18" charset="0"/>
            </a:endParaRPr>
          </a:p>
          <a:p>
            <a:endParaRPr lang="en-US" sz="1600" dirty="0">
              <a:latin typeface="Cambria" pitchFamily="18" charset="0"/>
            </a:endParaRPr>
          </a:p>
          <a:p>
            <a:endParaRPr lang="en-US" sz="1600" dirty="0">
              <a:latin typeface="Cambria" pitchFamily="18" charset="0"/>
            </a:endParaRPr>
          </a:p>
          <a:p>
            <a:endParaRPr lang="en-US" sz="1600" dirty="0">
              <a:latin typeface="Cambria" pitchFamily="18" charset="0"/>
            </a:endParaRPr>
          </a:p>
          <a:p>
            <a:endParaRPr lang="en-US" sz="1600" dirty="0">
              <a:latin typeface="Cambria" pitchFamily="18" charset="0"/>
            </a:endParaRPr>
          </a:p>
          <a:p>
            <a:endParaRPr lang="en-US" sz="1600" dirty="0"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0" y="3048000"/>
            <a:ext cx="1676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 w="38100"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void Initialize( ) </a:t>
            </a:r>
            <a:r>
              <a:rPr lang="en-US" sz="1600" dirty="0">
                <a:latin typeface="Cambria" pitchFamily="18" charset="0"/>
              </a:rPr>
              <a:t>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0.0, 0.0,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gluOrtho2D(0, 250, 0, 250);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0" y="3048000"/>
            <a:ext cx="1676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208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glClearColor</a:t>
            </a:r>
            <a:r>
              <a:rPr lang="en-US" sz="2400" b="1" dirty="0">
                <a:latin typeface="Cambria" pitchFamily="18" charset="0"/>
              </a:rPr>
              <a:t>(</a:t>
            </a:r>
            <a:r>
              <a:rPr lang="en-US" sz="1600" dirty="0">
                <a:latin typeface="Cambria" pitchFamily="18" charset="0"/>
              </a:rPr>
              <a:t>0.0,  0.0,  0.0,  0.0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gluOrtho2D(0, 250, 0, 250);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351472"/>
            <a:ext cx="3352800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clears the window, by overwriting it with the background color.</a:t>
            </a:r>
          </a:p>
          <a:p>
            <a:r>
              <a:rPr lang="en-US" dirty="0" err="1"/>
              <a:t>glClearColor</a:t>
            </a:r>
            <a:r>
              <a:rPr lang="en-US" dirty="0"/>
              <a:t>(Red, Green, Blue, Alpha).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181600" y="2438400"/>
            <a:ext cx="12192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048000" y="5602248"/>
            <a:ext cx="3352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8000" y="5983248"/>
            <a:ext cx="3352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75105" y="54175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0682" y="54175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255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1700" y="57832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5105" y="57678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0282" y="506301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R, G, 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What we do with this ‘Computer Graphics’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2954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>
                <a:latin typeface="Cambria" pitchFamily="18" charset="0"/>
                <a:ea typeface="굴림" pitchFamily="50" charset="-127"/>
              </a:rPr>
              <a:t>Simply, Computer Graphics is……</a:t>
            </a:r>
          </a:p>
          <a:p>
            <a:pPr lvl="1"/>
            <a:r>
              <a:rPr lang="en-US" altLang="ko-KR" sz="2400" dirty="0">
                <a:latin typeface="Cambria" pitchFamily="18" charset="0"/>
                <a:ea typeface="굴림" pitchFamily="50" charset="-127"/>
              </a:rPr>
              <a:t>Producing pictures or images using a computer</a:t>
            </a:r>
          </a:p>
        </p:txBody>
      </p:sp>
      <p:pic>
        <p:nvPicPr>
          <p:cNvPr id="18434" name="Picture 2" descr="http://a2.mzstatic.com/us/r1000/069/Purple/v4/0d/ee/f6/0deef665-6a79-bc63-8eb8-23154af6eeb0/mzl.vvwjfdhf.1024x1024-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5486400" cy="4116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glMatrixMode</a:t>
            </a:r>
            <a:r>
              <a:rPr lang="en-US" sz="2400" b="1" dirty="0">
                <a:latin typeface="Cambria" pitchFamily="18" charset="0"/>
              </a:rPr>
              <a:t>(</a:t>
            </a:r>
            <a:r>
              <a:rPr lang="en-US" sz="1600" dirty="0">
                <a:latin typeface="Cambria" pitchFamily="18" charset="0"/>
              </a:rPr>
              <a:t>GL_PROJECTION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gluOrtho2D(0, 250, 0, 250);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572000"/>
            <a:ext cx="4800600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dirty="0"/>
              <a:t>OpenGL has a number of commands for handling matrices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 err="1"/>
              <a:t>glMatrixMode</a:t>
            </a:r>
            <a:r>
              <a:rPr lang="en-US" dirty="0"/>
              <a:t>(mode)  is used to specify current matrix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rot="5400000" flipH="1" flipV="1">
            <a:off x="3143250" y="3295650"/>
            <a:ext cx="1143000" cy="14097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2400" b="1" dirty="0">
                <a:latin typeface="Cambria" pitchFamily="18" charset="0"/>
              </a:rPr>
              <a:t>(GL_PROJECTION)</a:t>
            </a:r>
            <a:r>
              <a:rPr lang="en-US" sz="1600" dirty="0">
                <a:latin typeface="Cambria" pitchFamily="18" charset="0"/>
              </a:rPr>
              <a:t>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gluOrtho2D(0, 250, 0, 250);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1066800"/>
            <a:ext cx="28194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GL_MODELVIEW,</a:t>
            </a:r>
          </a:p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GL_PROJECTION, and</a:t>
            </a:r>
          </a:p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GL_TEXTURE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163594" y="2590800"/>
            <a:ext cx="1218406" cy="7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glLoadIdentity</a:t>
            </a:r>
            <a:r>
              <a:rPr lang="en-US" sz="2400" b="1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gluOrtho2D(0, 250, 0, 250);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0" y="3048000"/>
            <a:ext cx="12954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tabLst>
                <a:tab pos="231775" algn="l"/>
              </a:tabLst>
            </a:pPr>
            <a:r>
              <a:rPr lang="en-US" dirty="0"/>
              <a:t>initialize to identity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rot="10800000" flipV="1">
            <a:off x="6934200" y="3371166"/>
            <a:ext cx="685800" cy="2864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gluOrtho2D(</a:t>
            </a:r>
            <a:r>
              <a:rPr lang="en-US" sz="1600" dirty="0">
                <a:latin typeface="Cambria" pitchFamily="18" charset="0"/>
              </a:rPr>
              <a:t>0, 250, 0, 250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648200"/>
            <a:ext cx="45720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glOrtho2D(left, right, bottom, top);</a:t>
            </a:r>
          </a:p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To set up viewing space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305300" y="4152900"/>
            <a:ext cx="6096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</a:t>
            </a:r>
            <a:r>
              <a:rPr lang="en-US" sz="2400" b="1" dirty="0">
                <a:latin typeface="Cambria" pitchFamily="18" charset="0"/>
              </a:rPr>
              <a:t>(0, 250, 0, 250);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648200"/>
            <a:ext cx="45720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 err="1"/>
              <a:t>glOrtho</a:t>
            </a:r>
            <a:r>
              <a:rPr lang="en-US" dirty="0"/>
              <a:t>(left, right, bottom, top);</a:t>
            </a:r>
          </a:p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To set up viewing space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305300" y="4152900"/>
            <a:ext cx="6096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0999" y="1281668"/>
            <a:ext cx="2995904" cy="3036332"/>
            <a:chOff x="3130082" y="3429000"/>
            <a:chExt cx="2995904" cy="303633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429000"/>
              <a:ext cx="2315986" cy="2523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3657600" y="3733800"/>
              <a:ext cx="0" cy="22186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10000" y="6096000"/>
              <a:ext cx="231598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30082" y="4690744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96748" y="6096000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939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</a:t>
            </a:r>
            <a:r>
              <a:rPr lang="en-US" sz="2400" b="1" dirty="0">
                <a:latin typeface="Cambria" pitchFamily="18" charset="0"/>
              </a:rPr>
              <a:t>(0, 250, 0, 250);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648200"/>
            <a:ext cx="45720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 err="1"/>
              <a:t>glOrtho</a:t>
            </a:r>
            <a:r>
              <a:rPr lang="en-US" dirty="0"/>
              <a:t>(left, right, bottom, top);</a:t>
            </a:r>
          </a:p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To set up viewing space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305300" y="4152900"/>
            <a:ext cx="6096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17" y="1281668"/>
            <a:ext cx="2315986" cy="252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2005" y="38539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42551" y="38539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250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552" y="35133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123" y="14482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250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10434" y="38676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250</a:t>
            </a:r>
          </a:p>
        </p:txBody>
      </p:sp>
      <p:pic>
        <p:nvPicPr>
          <p:cNvPr id="11" name="Picture 2" descr="https://mathbits.com/MathBits/StudentResources/GraphPaper/14by14%20ax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21" y="1899437"/>
            <a:ext cx="3449537" cy="325535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507443" y="1329053"/>
            <a:ext cx="3488815" cy="369332"/>
            <a:chOff x="1091006" y="612307"/>
            <a:chExt cx="3488815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091006" y="851932"/>
              <a:ext cx="348881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546721" y="612307"/>
              <a:ext cx="5469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itchFamily="18" charset="0"/>
                </a:rPr>
                <a:t>12’’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03973" y="31482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124064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</a:t>
            </a:r>
            <a:r>
              <a:rPr lang="en-US" sz="2400" b="1" dirty="0">
                <a:latin typeface="Cambria" pitchFamily="18" charset="0"/>
              </a:rPr>
              <a:t>(0, 250, 0, 250);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648200"/>
            <a:ext cx="45720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 err="1"/>
              <a:t>glOrtho</a:t>
            </a:r>
            <a:r>
              <a:rPr lang="en-US" dirty="0"/>
              <a:t>(left, right, bottom, top);</a:t>
            </a:r>
          </a:p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To set up viewing space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305300" y="4152900"/>
            <a:ext cx="6096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17" y="1281668"/>
            <a:ext cx="2315986" cy="252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123" y="38539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 (0,0)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5879" y="394341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(0,250)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66800" y="3936258"/>
            <a:ext cx="2197641" cy="2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88458" y="1632888"/>
            <a:ext cx="0" cy="206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53" y="12385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(250,0)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3013" y="14232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(250, 250)</a:t>
            </a:r>
          </a:p>
        </p:txBody>
      </p:sp>
    </p:spTree>
    <p:extLst>
      <p:ext uri="{BB962C8B-B14F-4D97-AF65-F5344CB8AC3E}">
        <p14:creationId xmlns:p14="http://schemas.microsoft.com/office/powerpoint/2010/main" val="1718481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</a:t>
            </a:r>
            <a:r>
              <a:rPr lang="en-US" sz="2400" b="1" dirty="0">
                <a:latin typeface="Cambria" pitchFamily="18" charset="0"/>
              </a:rPr>
              <a:t>(0, 500, 0, 500);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648200"/>
            <a:ext cx="45720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 err="1"/>
              <a:t>glOrtho</a:t>
            </a:r>
            <a:r>
              <a:rPr lang="en-US" dirty="0"/>
              <a:t>(left, right, bottom, top);</a:t>
            </a:r>
          </a:p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To set up viewing space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305300" y="4152900"/>
            <a:ext cx="6096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17" y="1281668"/>
            <a:ext cx="2315986" cy="252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123" y="38539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 (0,0)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5879" y="394341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(0,500)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66800" y="3936258"/>
            <a:ext cx="2197641" cy="2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88458" y="1632888"/>
            <a:ext cx="0" cy="206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53" y="12385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(500,0)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3013" y="14232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(500, 500)</a:t>
            </a:r>
          </a:p>
        </p:txBody>
      </p:sp>
      <p:sp>
        <p:nvSpPr>
          <p:cNvPr id="2" name="Right Brace 1"/>
          <p:cNvSpPr/>
          <p:nvPr/>
        </p:nvSpPr>
        <p:spPr>
          <a:xfrm rot="16200000">
            <a:off x="2026167" y="-72435"/>
            <a:ext cx="385485" cy="2184465"/>
          </a:xfrm>
          <a:prstGeom prst="rightBrace">
            <a:avLst>
              <a:gd name="adj1" fmla="val 316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55150" y="498174"/>
            <a:ext cx="5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188472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</a:t>
            </a:r>
            <a:r>
              <a:rPr lang="en-US" sz="2400" b="1" dirty="0">
                <a:latin typeface="Cambria" pitchFamily="18" charset="0"/>
              </a:rPr>
              <a:t>(0, 1, 0, 1);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648200"/>
            <a:ext cx="45720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 err="1"/>
              <a:t>glOrtho</a:t>
            </a:r>
            <a:r>
              <a:rPr lang="en-US" dirty="0"/>
              <a:t>(left, right, bottom, top);</a:t>
            </a:r>
          </a:p>
          <a:p>
            <a:pPr marL="231775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dirty="0"/>
              <a:t>To set up viewing space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305300" y="4152900"/>
            <a:ext cx="6096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17" y="1281668"/>
            <a:ext cx="2315986" cy="252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123" y="38539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 (0,0)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5879" y="39434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(0,1)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66800" y="3936258"/>
            <a:ext cx="2197641" cy="2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88458" y="1632888"/>
            <a:ext cx="0" cy="206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53" y="12385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(1,0)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3013" y="142324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(1, 1)</a:t>
            </a:r>
          </a:p>
        </p:txBody>
      </p:sp>
      <p:sp>
        <p:nvSpPr>
          <p:cNvPr id="14" name="Right Brace 13"/>
          <p:cNvSpPr/>
          <p:nvPr/>
        </p:nvSpPr>
        <p:spPr>
          <a:xfrm rot="16200000">
            <a:off x="2026167" y="-72435"/>
            <a:ext cx="385485" cy="2184465"/>
          </a:xfrm>
          <a:prstGeom prst="rightBrace">
            <a:avLst>
              <a:gd name="adj1" fmla="val 316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5150" y="498174"/>
            <a:ext cx="5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285016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http://www.nrcan.gc.ca/sites/www.nrcan.gc.ca.earth-sciences/files/images/edu/geod/images/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750" y="2527302"/>
            <a:ext cx="1826318" cy="1423908"/>
          </a:xfrm>
          <a:prstGeom prst="rect">
            <a:avLst/>
          </a:prstGeom>
          <a:noFill/>
        </p:spPr>
      </p:pic>
      <p:pic>
        <p:nvPicPr>
          <p:cNvPr id="4" name="Picture 3" descr="http://i18.photobucket.com/albums/b106/mspeir/Grid.jpg~orig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77255"/>
            <a:ext cx="3205222" cy="152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020762" y="3013778"/>
            <a:ext cx="655638" cy="473340"/>
            <a:chOff x="4572000" y="2209800"/>
            <a:chExt cx="2459502" cy="1536639"/>
          </a:xfrm>
          <a:solidFill>
            <a:srgbClr val="0070C0"/>
          </a:solidFill>
        </p:grpSpPr>
        <p:sp>
          <p:nvSpPr>
            <p:cNvPr id="10" name="Oval 9"/>
            <p:cNvSpPr/>
            <p:nvPr/>
          </p:nvSpPr>
          <p:spPr>
            <a:xfrm>
              <a:off x="4877109" y="2209800"/>
              <a:ext cx="228249" cy="228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803253" y="3518078"/>
              <a:ext cx="228249" cy="2283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64414"/>
              <a:ext cx="228249" cy="2304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3386994" y="2577349"/>
            <a:ext cx="1020762" cy="673526"/>
            <a:chOff x="4572000" y="2209800"/>
            <a:chExt cx="2459502" cy="1536639"/>
          </a:xfrm>
          <a:solidFill>
            <a:srgbClr val="0070C0"/>
          </a:solidFill>
        </p:grpSpPr>
        <p:sp>
          <p:nvSpPr>
            <p:cNvPr id="16" name="Oval 15"/>
            <p:cNvSpPr/>
            <p:nvPr/>
          </p:nvSpPr>
          <p:spPr>
            <a:xfrm>
              <a:off x="4877109" y="2209800"/>
              <a:ext cx="228249" cy="2283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03253" y="3518078"/>
              <a:ext cx="228249" cy="2283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72000" y="3364414"/>
              <a:ext cx="228249" cy="2304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2057400" y="3124956"/>
            <a:ext cx="381000" cy="228600"/>
          </a:xfrm>
          <a:prstGeom prst="rightArrow">
            <a:avLst/>
          </a:prstGeom>
          <a:solidFill>
            <a:srgbClr val="8EB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724400" y="3200828"/>
            <a:ext cx="381000" cy="228600"/>
          </a:xfrm>
          <a:prstGeom prst="rightArrow">
            <a:avLst/>
          </a:prstGeom>
          <a:solidFill>
            <a:srgbClr val="8EB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5924550" y="4440823"/>
            <a:ext cx="1905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 dirty="0"/>
              <a:t>Scan conversion </a:t>
            </a: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3200168" y="4440823"/>
            <a:ext cx="1905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/>
              <a:t>Transformation</a:t>
            </a: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609600" y="4440823"/>
            <a:ext cx="19050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 dirty="0"/>
              <a:t>Representation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Graphics Pipeline</a:t>
            </a:r>
          </a:p>
        </p:txBody>
      </p:sp>
    </p:spTree>
    <p:extLst>
      <p:ext uri="{BB962C8B-B14F-4D97-AF65-F5344CB8AC3E}">
        <p14:creationId xmlns:p14="http://schemas.microsoft.com/office/powerpoint/2010/main" val="2509319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2667000"/>
            <a:ext cx="4572000" cy="1692771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Initialize( ) { 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glClearColor</a:t>
            </a:r>
            <a:r>
              <a:rPr lang="en-US" sz="1600" dirty="0">
                <a:latin typeface="Cambria" pitchFamily="18" charset="0"/>
              </a:rPr>
              <a:t>(0.0,  0.0,  0.0,  0.0);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glMatrixMode</a:t>
            </a:r>
            <a:r>
              <a:rPr lang="en-US" sz="1600" dirty="0">
                <a:latin typeface="Cambria" pitchFamily="18" charset="0"/>
              </a:rPr>
              <a:t>(GL_PROJECTION);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glLoadIdentity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gluOrtho2D</a:t>
            </a:r>
            <a:r>
              <a:rPr lang="en-US" sz="2400" b="1" dirty="0">
                <a:latin typeface="Cambria" pitchFamily="18" charset="0"/>
              </a:rPr>
              <a:t>(0, 250, 0, 250);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3094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glutDisplayFunc</a:t>
            </a:r>
            <a:r>
              <a:rPr lang="en-US" sz="2400" b="1" dirty="0">
                <a:latin typeface="Cambria" pitchFamily="18" charset="0"/>
              </a:rPr>
              <a:t>(</a:t>
            </a:r>
            <a:r>
              <a:rPr lang="en-US" sz="1600" dirty="0">
                <a:latin typeface="Cambria" pitchFamily="18" charset="0"/>
              </a:rPr>
              <a:t>Draw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362200" y="4572000"/>
            <a:ext cx="48006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dirty="0"/>
              <a:t>Call the user defined function that draws something on the window</a:t>
            </a:r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H="1" flipV="1">
            <a:off x="2743200" y="3505200"/>
            <a:ext cx="2019300" cy="1066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2400" b="1" dirty="0">
                <a:latin typeface="Cambria" pitchFamily="18" charset="0"/>
              </a:rPr>
              <a:t>(Draw)</a:t>
            </a:r>
            <a:r>
              <a:rPr lang="en-US" sz="1600" dirty="0">
                <a:latin typeface="Cambria" pitchFamily="18" charset="0"/>
              </a:rPr>
              <a:t>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2362200"/>
            <a:ext cx="4114800" cy="2431435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</a:t>
            </a:r>
            <a:r>
              <a:rPr lang="en-US" sz="2400" b="1" dirty="0">
                <a:latin typeface="Cambria" pitchFamily="18" charset="0"/>
              </a:rPr>
              <a:t>Draw()</a:t>
            </a:r>
          </a:p>
          <a:p>
            <a:r>
              <a:rPr lang="en-US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</a:t>
            </a:r>
            <a:r>
              <a:rPr lang="en-US" sz="1600" dirty="0">
                <a:latin typeface="Cambria" pitchFamily="18" charset="0"/>
              </a:rPr>
              <a:t>(GL_COLOR_BUFFER_BIT);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glColor3f(1.0, 1.0, 1.0);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glBegin</a:t>
            </a:r>
            <a:r>
              <a:rPr lang="en-US" sz="1600" dirty="0">
                <a:latin typeface="Cambria" pitchFamily="18" charset="0"/>
              </a:rPr>
              <a:t>(GL_POINTS);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	glVertex2i(125, 125);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glEnd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glFlush</a:t>
            </a:r>
            <a:r>
              <a:rPr lang="en-US" sz="1600" dirty="0">
                <a:latin typeface="Cambria" pitchFamily="18" charset="0"/>
              </a:rPr>
              <a:t>(); 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01194" y="3352800"/>
            <a:ext cx="1294606" cy="76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2400" b="1" dirty="0">
                <a:latin typeface="Cambria" pitchFamily="18" charset="0"/>
              </a:rPr>
              <a:t>(Draw)</a:t>
            </a:r>
            <a:r>
              <a:rPr lang="en-US" sz="1600" dirty="0">
                <a:latin typeface="Cambria" pitchFamily="18" charset="0"/>
              </a:rPr>
              <a:t>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2362200"/>
            <a:ext cx="4114800" cy="2431435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Draw()</a:t>
            </a:r>
          </a:p>
          <a:p>
            <a:r>
              <a:rPr lang="en-US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glClear</a:t>
            </a:r>
            <a:r>
              <a:rPr lang="en-US" sz="2400" b="1" dirty="0">
                <a:latin typeface="Cambria" pitchFamily="18" charset="0"/>
              </a:rPr>
              <a:t>(</a:t>
            </a:r>
            <a:r>
              <a:rPr lang="en-US" sz="1600" dirty="0">
                <a:latin typeface="Cambria" pitchFamily="18" charset="0"/>
              </a:rPr>
              <a:t>GL_COLOR_BUFFER_BIT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glColor3f(1.0, 1.0, 1.0);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glBegin</a:t>
            </a:r>
            <a:r>
              <a:rPr lang="en-US" sz="1600" dirty="0">
                <a:latin typeface="Cambria" pitchFamily="18" charset="0"/>
              </a:rPr>
              <a:t>(GL_POINTS);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	glVertex2i(125, 125);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glEnd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glFlush</a:t>
            </a:r>
            <a:r>
              <a:rPr lang="en-US" sz="1600" dirty="0">
                <a:latin typeface="Cambria" pitchFamily="18" charset="0"/>
              </a:rPr>
              <a:t>(); 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535668"/>
            <a:ext cx="1872372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/>
              <a:t>clear the window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676900" y="1943100"/>
            <a:ext cx="106680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2400" b="1" dirty="0">
                <a:latin typeface="Cambria" pitchFamily="18" charset="0"/>
              </a:rPr>
              <a:t>(Draw)</a:t>
            </a:r>
            <a:r>
              <a:rPr lang="en-US" sz="1600" dirty="0">
                <a:latin typeface="Cambria" pitchFamily="18" charset="0"/>
              </a:rPr>
              <a:t>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2362200"/>
            <a:ext cx="4114800" cy="2431435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Draw()</a:t>
            </a:r>
          </a:p>
          <a:p>
            <a:r>
              <a:rPr lang="en-US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</a:t>
            </a:r>
            <a:r>
              <a:rPr lang="en-US" sz="1600" dirty="0">
                <a:latin typeface="Cambria" pitchFamily="18" charset="0"/>
              </a:rPr>
              <a:t>(GL_COLOR_BUFFER_BIT);</a:t>
            </a:r>
          </a:p>
          <a:p>
            <a:pPr lvl="1"/>
            <a:r>
              <a:rPr lang="en-US" sz="2400" b="1" dirty="0">
                <a:latin typeface="Cambria" pitchFamily="18" charset="0"/>
              </a:rPr>
              <a:t>glColor3f(</a:t>
            </a:r>
            <a:r>
              <a:rPr lang="en-US" sz="1600" dirty="0">
                <a:latin typeface="Cambria" pitchFamily="18" charset="0"/>
              </a:rPr>
              <a:t>1.0, 1.0, 1.0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glBegin</a:t>
            </a:r>
            <a:r>
              <a:rPr lang="en-US" sz="1600" dirty="0">
                <a:latin typeface="Cambria" pitchFamily="18" charset="0"/>
              </a:rPr>
              <a:t>(GL_POINTS);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	glVertex2i(125, 125);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glEnd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glFlush</a:t>
            </a:r>
            <a:r>
              <a:rPr lang="en-US" sz="1600" dirty="0">
                <a:latin typeface="Cambria" pitchFamily="18" charset="0"/>
              </a:rPr>
              <a:t>(); 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4114800"/>
            <a:ext cx="2530052" cy="646331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Setting color of objects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glColor3f (R,G,B)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14800" y="3352800"/>
            <a:ext cx="838200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2400" b="1" dirty="0">
                <a:latin typeface="Cambria" pitchFamily="18" charset="0"/>
              </a:rPr>
              <a:t>(Draw)</a:t>
            </a:r>
            <a:r>
              <a:rPr lang="en-US" sz="1600" dirty="0">
                <a:latin typeface="Cambria" pitchFamily="18" charset="0"/>
              </a:rPr>
              <a:t>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2362200"/>
            <a:ext cx="4114800" cy="2554545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Draw()</a:t>
            </a:r>
          </a:p>
          <a:p>
            <a:r>
              <a:rPr lang="en-US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</a:t>
            </a:r>
            <a:r>
              <a:rPr lang="en-US" sz="1600" dirty="0">
                <a:latin typeface="Cambria" pitchFamily="18" charset="0"/>
              </a:rPr>
              <a:t>(GL_COLOR_BUFFER_BIT);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glColor3f(1.0, 1.0, 1.0);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glBegin</a:t>
            </a:r>
            <a:r>
              <a:rPr lang="en-US" sz="2400" b="1" dirty="0">
                <a:latin typeface="Cambria" pitchFamily="18" charset="0"/>
              </a:rPr>
              <a:t>(</a:t>
            </a:r>
            <a:r>
              <a:rPr lang="en-US" sz="1600" dirty="0">
                <a:latin typeface="Cambria" pitchFamily="18" charset="0"/>
              </a:rPr>
              <a:t>GL_POINTS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	glVertex2i(125, 125);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glEnd</a:t>
            </a:r>
            <a:r>
              <a:rPr lang="en-US" sz="2400" b="1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glFlush</a:t>
            </a:r>
            <a:r>
              <a:rPr lang="en-US" sz="1600" dirty="0">
                <a:latin typeface="Cambria" pitchFamily="18" charset="0"/>
              </a:rPr>
              <a:t>(); 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285" y="4343400"/>
            <a:ext cx="2076915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/>
              <a:t>To draw something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3505200" y="3733800"/>
            <a:ext cx="1447800" cy="7942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2400" b="1" dirty="0">
                <a:latin typeface="Cambria" pitchFamily="18" charset="0"/>
              </a:rPr>
              <a:t>(Draw)</a:t>
            </a:r>
            <a:r>
              <a:rPr lang="en-US" sz="1600" dirty="0">
                <a:latin typeface="Cambria" pitchFamily="18" charset="0"/>
              </a:rPr>
              <a:t>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2362200"/>
            <a:ext cx="4114800" cy="2431435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Draw()</a:t>
            </a:r>
          </a:p>
          <a:p>
            <a:r>
              <a:rPr lang="en-US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</a:t>
            </a:r>
            <a:r>
              <a:rPr lang="en-US" sz="1600" dirty="0">
                <a:latin typeface="Cambria" pitchFamily="18" charset="0"/>
              </a:rPr>
              <a:t>(GL_COLOR_BUFFER_BIT);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glColor3f(1.0, 1.0, 1.0);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glBegin</a:t>
            </a:r>
            <a:r>
              <a:rPr lang="en-US" sz="2400" b="1" dirty="0">
                <a:latin typeface="Cambria" pitchFamily="18" charset="0"/>
              </a:rPr>
              <a:t>(GL_POINTS);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	glVertex2i(125, 125);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glEnd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glFlush</a:t>
            </a:r>
            <a:r>
              <a:rPr lang="en-US" sz="1600" dirty="0">
                <a:latin typeface="Cambria" pitchFamily="18" charset="0"/>
              </a:rPr>
              <a:t>(); 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2133600"/>
            <a:ext cx="1447799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We want to draw a Point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6934200" y="2895600"/>
            <a:ext cx="6858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5800" y="2362200"/>
            <a:ext cx="4114800" cy="2431435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Draw()</a:t>
            </a:r>
          </a:p>
          <a:p>
            <a:r>
              <a:rPr lang="en-US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</a:t>
            </a:r>
            <a:r>
              <a:rPr lang="en-US" sz="1600" dirty="0">
                <a:latin typeface="Cambria" pitchFamily="18" charset="0"/>
              </a:rPr>
              <a:t>(GL_COLOR_BUFFER_BIT);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glColor3f(1.0, 1.0, 1.0);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glBegin</a:t>
            </a:r>
            <a:r>
              <a:rPr lang="en-US" sz="1600" dirty="0">
                <a:latin typeface="Cambria" pitchFamily="18" charset="0"/>
              </a:rPr>
              <a:t>(GL_POINTS);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	</a:t>
            </a:r>
            <a:r>
              <a:rPr lang="en-US" sz="2400" b="1" dirty="0">
                <a:latin typeface="Cambria" pitchFamily="18" charset="0"/>
              </a:rPr>
              <a:t>glVertex2i(</a:t>
            </a:r>
            <a:r>
              <a:rPr lang="en-US" sz="1600" dirty="0">
                <a:latin typeface="Cambria" pitchFamily="18" charset="0"/>
              </a:rPr>
              <a:t>125, 125</a:t>
            </a:r>
            <a:r>
              <a:rPr lang="en-US" sz="2400" b="1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glEnd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glFlush</a:t>
            </a:r>
            <a:r>
              <a:rPr lang="en-US" sz="1600" dirty="0">
                <a:latin typeface="Cambria" pitchFamily="18" charset="0"/>
              </a:rPr>
              <a:t>(); 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3886200"/>
            <a:ext cx="17526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Coordinate values of that point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2400" b="1" dirty="0">
                <a:latin typeface="Cambria" pitchFamily="18" charset="0"/>
              </a:rPr>
              <a:t>(Draw)</a:t>
            </a:r>
            <a:r>
              <a:rPr lang="en-US" sz="1600" dirty="0">
                <a:latin typeface="Cambria" pitchFamily="18" charset="0"/>
              </a:rPr>
              <a:t>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3886200"/>
            <a:ext cx="1600200" cy="228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5800" y="2362200"/>
            <a:ext cx="4114800" cy="2431435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Draw()</a:t>
            </a:r>
          </a:p>
          <a:p>
            <a:r>
              <a:rPr lang="en-US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</a:t>
            </a:r>
            <a:r>
              <a:rPr lang="en-US" sz="1600" dirty="0">
                <a:latin typeface="Cambria" pitchFamily="18" charset="0"/>
              </a:rPr>
              <a:t>(GL_COLOR_BUFFER_BIT);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glColor3f(1.0, 1.0, 1.0);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glBegin</a:t>
            </a:r>
            <a:r>
              <a:rPr lang="en-US" sz="1600" dirty="0">
                <a:latin typeface="Cambria" pitchFamily="18" charset="0"/>
              </a:rPr>
              <a:t>(GL_POINTS);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	glVertex2i</a:t>
            </a:r>
            <a:r>
              <a:rPr lang="en-US" sz="2400" b="1" dirty="0">
                <a:latin typeface="Cambria" pitchFamily="18" charset="0"/>
              </a:rPr>
              <a:t>(125, 125)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glEnd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glFlush</a:t>
            </a:r>
            <a:r>
              <a:rPr lang="en-US" sz="1600" dirty="0">
                <a:latin typeface="Cambria" pitchFamily="18" charset="0"/>
              </a:rPr>
              <a:t>(); 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17" y="1281668"/>
            <a:ext cx="2315986" cy="252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123" y="38539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 (0,0)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879" y="394341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(0,250)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66800" y="3936258"/>
            <a:ext cx="2197641" cy="2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88458" y="1632888"/>
            <a:ext cx="0" cy="206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53" y="12385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(250,0)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1416" y="94862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(250, 250)</a:t>
            </a:r>
          </a:p>
        </p:txBody>
      </p:sp>
      <p:sp>
        <p:nvSpPr>
          <p:cNvPr id="2" name="Rectangle 1"/>
          <p:cNvSpPr/>
          <p:nvPr/>
        </p:nvSpPr>
        <p:spPr>
          <a:xfrm>
            <a:off x="2152487" y="2514600"/>
            <a:ext cx="133513" cy="1270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73355" y="26846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itchFamily="18" charset="0"/>
              </a:rPr>
              <a:t>(125, 125)</a:t>
            </a:r>
          </a:p>
        </p:txBody>
      </p:sp>
    </p:spTree>
    <p:extLst>
      <p:ext uri="{BB962C8B-B14F-4D97-AF65-F5344CB8AC3E}">
        <p14:creationId xmlns:p14="http://schemas.microsoft.com/office/powerpoint/2010/main" val="1195637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5800" y="2362200"/>
            <a:ext cx="4114800" cy="2431435"/>
          </a:xfrm>
          <a:prstGeom prst="rect">
            <a:avLst/>
          </a:prstGeom>
          <a:ln>
            <a:solidFill>
              <a:srgbClr val="00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void Draw()</a:t>
            </a:r>
          </a:p>
          <a:p>
            <a:r>
              <a:rPr lang="en-US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glClear</a:t>
            </a:r>
            <a:r>
              <a:rPr lang="en-US" sz="1600" dirty="0">
                <a:latin typeface="Cambria" pitchFamily="18" charset="0"/>
              </a:rPr>
              <a:t>(GL_COLOR_BUFFER_BIT);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glColor3f(1.0, 1.0, 1.0);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glBegin</a:t>
            </a:r>
            <a:r>
              <a:rPr lang="en-US" sz="1600" dirty="0">
                <a:latin typeface="Cambria" pitchFamily="18" charset="0"/>
              </a:rPr>
              <a:t>(GL_POINTS);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	glVertex2i(125, 125);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glEnd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glFlush</a:t>
            </a:r>
            <a:r>
              <a:rPr lang="en-US" sz="2400" b="1" dirty="0">
                <a:latin typeface="Cambria" pitchFamily="18" charset="0"/>
              </a:rPr>
              <a:t>(); 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343400"/>
            <a:ext cx="2819400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to ensure all objects in the scene are drawn before beginning to accept user input.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2400" b="1" dirty="0">
                <a:latin typeface="Cambria" pitchFamily="18" charset="0"/>
              </a:rPr>
              <a:t>(Draw)</a:t>
            </a:r>
            <a:r>
              <a:rPr lang="en-US" sz="1600" dirty="0">
                <a:latin typeface="Cambria" pitchFamily="18" charset="0"/>
              </a:rPr>
              <a:t>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glutMainLoop</a:t>
            </a:r>
            <a:r>
              <a:rPr lang="en-US" sz="1600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4343400"/>
            <a:ext cx="1295400" cy="152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How to create realistic images?</a:t>
            </a:r>
          </a:p>
        </p:txBody>
      </p:sp>
      <p:sp>
        <p:nvSpPr>
          <p:cNvPr id="21" name="Freeform 20"/>
          <p:cNvSpPr/>
          <p:nvPr/>
        </p:nvSpPr>
        <p:spPr>
          <a:xfrm>
            <a:off x="733425" y="1865313"/>
            <a:ext cx="3867150" cy="2857500"/>
          </a:xfrm>
          <a:custGeom>
            <a:avLst/>
            <a:gdLst>
              <a:gd name="connsiteX0" fmla="*/ 0 w 4067175"/>
              <a:gd name="connsiteY0" fmla="*/ 1409700 h 2705100"/>
              <a:gd name="connsiteX1" fmla="*/ 1933575 w 4067175"/>
              <a:gd name="connsiteY1" fmla="*/ 0 h 2705100"/>
              <a:gd name="connsiteX2" fmla="*/ 4067175 w 4067175"/>
              <a:gd name="connsiteY2" fmla="*/ 552450 h 2705100"/>
              <a:gd name="connsiteX3" fmla="*/ 2914650 w 4067175"/>
              <a:gd name="connsiteY3" fmla="*/ 2705100 h 2705100"/>
              <a:gd name="connsiteX4" fmla="*/ 0 w 4067175"/>
              <a:gd name="connsiteY4" fmla="*/ 14097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7175" h="2705100">
                <a:moveTo>
                  <a:pt x="0" y="1409700"/>
                </a:moveTo>
                <a:lnTo>
                  <a:pt x="1933575" y="0"/>
                </a:lnTo>
                <a:lnTo>
                  <a:pt x="4067175" y="552450"/>
                </a:lnTo>
                <a:lnTo>
                  <a:pt x="2914650" y="2705100"/>
                </a:lnTo>
                <a:lnTo>
                  <a:pt x="0" y="14097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://help.chaosgroup.com/vray/help/150SP1/images/tutorials/displacement/ex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009775"/>
            <a:ext cx="3197225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/>
          <p:nvPr/>
        </p:nvSpPr>
        <p:spPr>
          <a:xfrm>
            <a:off x="2133600" y="2362200"/>
            <a:ext cx="1371600" cy="13716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7213" y="4662488"/>
            <a:ext cx="4471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+mn-lt"/>
              </a:rPr>
              <a:t>Model it !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Define the sphere (</a:t>
            </a:r>
            <a:r>
              <a:rPr lang="en-US" sz="1600" dirty="0" err="1">
                <a:latin typeface="+mn-lt"/>
              </a:rPr>
              <a:t>eq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/>
              <a:t>X</a:t>
            </a:r>
            <a:r>
              <a:rPr lang="en-US" sz="1600" baseline="30000" dirty="0"/>
              <a:t>2</a:t>
            </a:r>
            <a:r>
              <a:rPr lang="en-US" sz="1600" dirty="0"/>
              <a:t> + Y</a:t>
            </a:r>
            <a:r>
              <a:rPr lang="en-US" sz="1600" baseline="30000" dirty="0"/>
              <a:t>2</a:t>
            </a:r>
            <a:r>
              <a:rPr lang="en-US" sz="1600" dirty="0"/>
              <a:t> + Z</a:t>
            </a:r>
            <a:r>
              <a:rPr lang="en-US" sz="1600" baseline="30000" dirty="0"/>
              <a:t>2</a:t>
            </a:r>
            <a:r>
              <a:rPr lang="en-US" sz="1600" dirty="0"/>
              <a:t> = R</a:t>
            </a:r>
            <a:r>
              <a:rPr lang="en-US" sz="1600" baseline="30000" dirty="0"/>
              <a:t>2</a:t>
            </a:r>
            <a:r>
              <a:rPr lang="en-US" sz="1600" dirty="0">
                <a:latin typeface="+mn-lt"/>
              </a:rPr>
              <a:t>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Define the plane (</a:t>
            </a:r>
            <a:r>
              <a:rPr lang="en-US" sz="1600" dirty="0" err="1">
                <a:latin typeface="+mn-lt"/>
              </a:rPr>
              <a:t>eq</a:t>
            </a:r>
            <a:r>
              <a:rPr lang="en-US" sz="1600" dirty="0">
                <a:latin typeface="+mn-lt"/>
              </a:rPr>
              <a:t>….)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Define the light position (</a:t>
            </a:r>
            <a:r>
              <a:rPr lang="en-US" sz="1600" dirty="0" err="1">
                <a:latin typeface="+mn-lt"/>
              </a:rPr>
              <a:t>x,y</a:t>
            </a:r>
            <a:r>
              <a:rPr lang="en-US" sz="1600" dirty="0">
                <a:latin typeface="+mn-lt"/>
              </a:rPr>
              <a:t>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+mn-lt"/>
              </a:rPr>
              <a:t>What is the material type? (glass / rubber etc.)</a:t>
            </a: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5314950" y="4800600"/>
            <a:ext cx="2749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600" b="1" dirty="0"/>
              <a:t>Render the image !</a:t>
            </a:r>
          </a:p>
        </p:txBody>
      </p:sp>
      <p:pic>
        <p:nvPicPr>
          <p:cNvPr id="30" name="Picture 7" descr="Image result for light bulb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1828800"/>
            <a:ext cx="3937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598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" y="10668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main(</a:t>
            </a:r>
            <a:r>
              <a:rPr lang="fr-FR" sz="1600" dirty="0" err="1">
                <a:latin typeface="Cambria" pitchFamily="18" charset="0"/>
              </a:rPr>
              <a:t>int</a:t>
            </a:r>
            <a:r>
              <a:rPr lang="fr-FR" sz="1600" dirty="0">
                <a:latin typeface="Cambria" pitchFamily="18" charset="0"/>
              </a:rPr>
              <a:t> </a:t>
            </a:r>
            <a:r>
              <a:rPr lang="fr-FR" sz="1600" dirty="0" err="1">
                <a:latin typeface="Cambria" pitchFamily="18" charset="0"/>
              </a:rPr>
              <a:t>iArgc</a:t>
            </a:r>
            <a:r>
              <a:rPr lang="fr-FR" sz="1600" dirty="0">
                <a:latin typeface="Cambria" pitchFamily="18" charset="0"/>
              </a:rPr>
              <a:t>, char** </a:t>
            </a:r>
            <a:r>
              <a:rPr lang="fr-FR" sz="1600" dirty="0" err="1">
                <a:latin typeface="Cambria" pitchFamily="18" charset="0"/>
              </a:rPr>
              <a:t>cppArgv</a:t>
            </a:r>
            <a:r>
              <a:rPr lang="fr-FR" sz="1600" dirty="0">
                <a:latin typeface="Cambria" pitchFamily="18" charset="0"/>
              </a:rPr>
              <a:t>)</a:t>
            </a:r>
          </a:p>
          <a:p>
            <a:r>
              <a:rPr lang="fr-FR" sz="1600" dirty="0">
                <a:latin typeface="Cambria" pitchFamily="18" charset="0"/>
              </a:rPr>
              <a:t>{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</a:t>
            </a:r>
            <a:r>
              <a:rPr lang="en-US" sz="1600" dirty="0">
                <a:latin typeface="Cambria" pitchFamily="18" charset="0"/>
              </a:rPr>
              <a:t>(&amp;</a:t>
            </a:r>
            <a:r>
              <a:rPr lang="en-US" sz="1600" dirty="0" err="1">
                <a:latin typeface="Cambria" pitchFamily="18" charset="0"/>
              </a:rPr>
              <a:t>iArgc</a:t>
            </a:r>
            <a:r>
              <a:rPr lang="en-US" sz="1600" dirty="0">
                <a:latin typeface="Cambria" pitchFamily="18" charset="0"/>
              </a:rPr>
              <a:t>, </a:t>
            </a:r>
            <a:r>
              <a:rPr lang="en-US" sz="1600" dirty="0" err="1">
                <a:latin typeface="Cambria" pitchFamily="18" charset="0"/>
              </a:rPr>
              <a:t>cppArgv</a:t>
            </a:r>
            <a:r>
              <a:rPr lang="en-US" sz="1600" dirty="0">
                <a:latin typeface="Cambria" pitchFamily="18" charset="0"/>
              </a:rPr>
              <a:t>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glutInitDisplayMode</a:t>
            </a:r>
            <a:r>
              <a:rPr lang="en-US" sz="1600" dirty="0">
                <a:latin typeface="Cambria" pitchFamily="18" charset="0"/>
              </a:rPr>
              <a:t>(</a:t>
            </a:r>
            <a:r>
              <a:rPr lang="en-US" sz="1600" dirty="0" err="1">
                <a:latin typeface="Cambria" pitchFamily="18" charset="0"/>
              </a:rPr>
              <a:t>GLUT_SINGLE | GLUT_RGB);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glutInitWindowSize</a:t>
            </a:r>
            <a:r>
              <a:rPr lang="en-US" sz="1600" dirty="0">
                <a:latin typeface="Cambria" pitchFamily="18" charset="0"/>
              </a:rPr>
              <a:t>(250, 250);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glutInitWindowPosition</a:t>
            </a:r>
            <a:r>
              <a:rPr lang="en-US" sz="1600" dirty="0">
                <a:latin typeface="Cambria" pitchFamily="18" charset="0"/>
              </a:rPr>
              <a:t>(200, 200);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glutCreateWindow</a:t>
            </a:r>
            <a:r>
              <a:rPr lang="en-US" sz="1600" dirty="0">
                <a:latin typeface="Cambria" pitchFamily="18" charset="0"/>
              </a:rPr>
              <a:t>("CSE_404");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Initialize();</a:t>
            </a:r>
          </a:p>
          <a:p>
            <a:pPr lvl="1"/>
            <a:r>
              <a:rPr lang="en-US" sz="1600" dirty="0" err="1">
                <a:latin typeface="Cambria" pitchFamily="18" charset="0"/>
              </a:rPr>
              <a:t>glutDisplayFunc</a:t>
            </a:r>
            <a:r>
              <a:rPr lang="en-US" sz="1600" dirty="0">
                <a:latin typeface="Cambria" pitchFamily="18" charset="0"/>
              </a:rPr>
              <a:t>(Draw);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glutMainLoop</a:t>
            </a:r>
            <a:r>
              <a:rPr lang="en-US" sz="2400" b="1" dirty="0">
                <a:latin typeface="Cambria" pitchFamily="18" charset="0"/>
              </a:rPr>
              <a:t>();</a:t>
            </a:r>
          </a:p>
          <a:p>
            <a:pPr lvl="1"/>
            <a:r>
              <a:rPr lang="en-US" sz="1600" dirty="0">
                <a:latin typeface="Cambria" pitchFamily="18" charset="0"/>
              </a:rPr>
              <a:t>return 0;</a:t>
            </a:r>
          </a:p>
          <a:p>
            <a:r>
              <a:rPr lang="en-US" sz="1600" dirty="0">
                <a:latin typeface="Cambria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3048000"/>
            <a:ext cx="3429000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87338" indent="-287338">
              <a:buFont typeface="Arial" pitchFamily="34" charset="0"/>
              <a:buChar char="•"/>
            </a:pPr>
            <a:r>
              <a:rPr lang="en-US" dirty="0"/>
              <a:t>start it running</a:t>
            </a:r>
          </a:p>
          <a:p>
            <a:pPr marL="287338" indent="-287338">
              <a:buFont typeface="Arial" pitchFamily="34" charset="0"/>
              <a:buChar char="•"/>
            </a:pPr>
            <a:r>
              <a:rPr lang="en-US" dirty="0"/>
              <a:t>loops within itself, processing events and triggering your callback functions when necessary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3048000" y="3581400"/>
            <a:ext cx="1676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" y="1143000"/>
            <a:ext cx="4572000" cy="36933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ambria" pitchFamily="18" charset="0"/>
              </a:rPr>
              <a:t>#include &lt;</a:t>
            </a:r>
            <a:r>
              <a:rPr lang="en-US" dirty="0" err="1">
                <a:latin typeface="Cambria" pitchFamily="18" charset="0"/>
              </a:rPr>
              <a:t>glut.h</a:t>
            </a:r>
            <a:r>
              <a:rPr lang="en-US" dirty="0">
                <a:latin typeface="Cambria" pitchFamily="18" charset="0"/>
              </a:rPr>
              <a:t>&gt;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void Draw( ) {  </a:t>
            </a:r>
          </a:p>
          <a:p>
            <a:r>
              <a:rPr lang="en-US" dirty="0">
                <a:latin typeface="Cambria" pitchFamily="18" charset="0"/>
              </a:rPr>
              <a:t>………………………………….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void Initialize( ) { </a:t>
            </a:r>
          </a:p>
          <a:p>
            <a:r>
              <a:rPr lang="en-US" dirty="0">
                <a:latin typeface="Cambria" pitchFamily="18" charset="0"/>
              </a:rPr>
              <a:t>……………………………………….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 {</a:t>
            </a:r>
          </a:p>
          <a:p>
            <a:r>
              <a:rPr lang="fr-FR" dirty="0">
                <a:latin typeface="Cambria" pitchFamily="18" charset="0"/>
              </a:rPr>
              <a:t>……………………………………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19600" y="2590800"/>
            <a:ext cx="3001786" cy="3124200"/>
            <a:chOff x="1060917" y="1281668"/>
            <a:chExt cx="2315986" cy="252348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917" y="1281668"/>
              <a:ext cx="2315986" cy="2523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152487" y="2514600"/>
              <a:ext cx="133513" cy="127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155575" y="-1135063"/>
            <a:ext cx="6096000" cy="2371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19200" y="1371600"/>
            <a:ext cx="7010400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Other primitives:</a:t>
            </a:r>
          </a:p>
          <a:p>
            <a:endParaRPr lang="en-US" dirty="0">
              <a:latin typeface="Cambria" pitchFamily="18" charset="0"/>
            </a:endParaRPr>
          </a:p>
          <a:p>
            <a:pPr lvl="1"/>
            <a:r>
              <a:rPr lang="en-US" dirty="0"/>
              <a:t>GL_LINES</a:t>
            </a:r>
          </a:p>
          <a:p>
            <a:pPr lvl="1"/>
            <a:r>
              <a:rPr lang="en-US" dirty="0"/>
              <a:t>GL_TRIANGLES</a:t>
            </a:r>
          </a:p>
          <a:p>
            <a:pPr lvl="1"/>
            <a:r>
              <a:rPr lang="en-US" dirty="0"/>
              <a:t>GL_QUADS</a:t>
            </a:r>
          </a:p>
          <a:p>
            <a:pPr lvl="1"/>
            <a:r>
              <a:rPr lang="en-US" dirty="0"/>
              <a:t>GL_POLYGON</a:t>
            </a:r>
            <a:endParaRPr lang="en-US" dirty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More primitives:</a:t>
            </a:r>
          </a:p>
          <a:p>
            <a:r>
              <a:rPr lang="en-US" dirty="0">
                <a:latin typeface="Cambria" pitchFamily="18" charset="0"/>
                <a:hlinkClick r:id="rId2"/>
              </a:rPr>
              <a:t>https://www.opengl.org/sdk/docs/man2/xhtml/glBegin.xml</a:t>
            </a:r>
            <a:endParaRPr lang="en-US" dirty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A good online resource for openGL:</a:t>
            </a:r>
          </a:p>
          <a:p>
            <a:r>
              <a:rPr lang="en-US" dirty="0">
                <a:latin typeface="Cambria" pitchFamily="18" charset="0"/>
                <a:hlinkClick r:id="rId3"/>
              </a:rPr>
              <a:t>https://www.opengl.org/sdk/docs/man2/xhtml/</a:t>
            </a:r>
            <a:endParaRPr lang="en-US" dirty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2600" y="3048000"/>
            <a:ext cx="5943600" cy="762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related to computer graphics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905000"/>
            <a:ext cx="64848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latin typeface="Cambria" pitchFamily="18" charset="0"/>
              </a:rPr>
              <a:t>basic terms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2D and 3D</a:t>
            </a:r>
          </a:p>
        </p:txBody>
      </p:sp>
      <p:sp>
        <p:nvSpPr>
          <p:cNvPr id="17412" name="AutoShape 4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8" name="Picture 10" descr="http://www.nrcan.gc.ca/sites/www.nrcan.gc.ca.earth-sciences/files/images/edu/geod/images/2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3029779" cy="2362200"/>
          </a:xfrm>
          <a:prstGeom prst="rect">
            <a:avLst/>
          </a:prstGeom>
          <a:noFill/>
        </p:spPr>
      </p:pic>
      <p:pic>
        <p:nvPicPr>
          <p:cNvPr id="17420" name="Picture 12" descr="http://2.bp.blogspot.com/-HD73w5DXE9w/T0ZWVZhtX6I/AAAAAAAAV98/OTu9wUtr4MU/s1600/xyz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133600"/>
            <a:ext cx="3149224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2D and 3D</a:t>
            </a:r>
          </a:p>
        </p:txBody>
      </p:sp>
      <p:sp>
        <p:nvSpPr>
          <p:cNvPr id="17412" name="AutoShape 4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eg;base64,/9j/4AAQSkZJRgABAQAAAQABAAD/2wCEAAkGBxQQEhUUEhQUFhUXFBQYGBYYFxQUFhQVFRUXFhcYGBgYHCggGholHBUUITEhJSkrLi4uFx8zODMsNygtLiwBCgoKDg0OGhAQGiwmHyQsLywsLCwuLCwsLC0sLCwsLCwsLCwsLCwsLCwsLCwsLCwsLCwsLCwsLCwsLCwsLCwsLP/AABEIAOYA2wMBIgACEQEDEQH/xAAbAAACAgMBAAAAAAAAAAAAAAAABgQFAgMHAf/EAEEQAAECAwUFBAgEBQQCAwAAAAEAAgMEEQUSITFRBkFhcZEiMoGhBxNCUmKxwdFyguHwFCMzQ5JTorLSwvEWY3P/xAAaAQACAwEBAAAAAAAAAAAAAAAAAwECBAUG/8QAKxEAAgIBAwMCBgIDAAAAAAAAAAECAxEEITESQVEFExQiMnGBkWGxM1LR/9oADAMBAAIRAxEAPwDtqEIQAIQhAAhCEACELXGmGsFXua0auIA80AbEKkm9qZdmTi8/AK+ZoPNVEztm4/04YHF5qejcPNRkByJWmYm2QxV72t5kBc+mLcjxO9EIGjaMHlj5qGBXHfrmeqMkpDxMbTwW928/8Iw6uoq6PtO93cY1vE1cfoEjz9s+q/sxTxIo3risZLaeE7B4cw695vUY+SaqZtZSJ2GuLaMV/eiO5A3R5KdIW09mDu23j3uqpJeM14qxwcNQQQpDUl5XJbYdJO0WRe6cdDgVMBSG00VtJW05mD+0NfaH3U5KOIzIUeUnGRB2TXhvHgpCkjAIQhAAhCEACEIQAIQhAAhQrUtaFLNvRnho6k8gMSlec9IMMf0oTn8XEMHQVJ8kAOqxiRA0VJAGpNB5rmE5tnNRO65sMfA0V6uqqWYmnxTWI9zz8Ti75qMk4Oozm1MtC/uhx0Z2/lgqSb28GUKCebyB/tbX5pHatM82Jc/klod8QqD47ipW7wTgZZraeaif3Lg0YA3zxPmqx7y81cS46kknqVzubnpgOIiPiBw3VLadFZWW6Zij+VMVIza53aHg4Go4rY9E1HPUivUh0aFsCWA60G7g7whn7LIWrON70Cv5HfQpXw0uzX7J6kNTQtjQlUbSRW96B/zH0Wxu1hGcH/f92qPhLexOUNjVEnLHhRu80A+83snyz8VQ/wDy7SEP8/s1a4m0UeJgxob+FpcfAmqvXpr4vbb8kZRFmGPk4xax9CKGo3g6j6Jv2ftb+Iaaij20vUyIORHTJKsvYsxGN4tIqcXPwr1xKbbEskSzTjec7vOyyyA4Yp+rlV0LLXUEU8loFkCsQvbwrSorpvXNSyMNjXEGoNDrkraStxzcInaGopX9VT1Xqgjkc5aabEFWkH6cxuW5I7IhaatJB1GCuJK3yMIo/MPqPsrZKuIwIWqBMNeKtII4LapKghCEACEIQBVTkCFHL4UQCuGelBkuebRbMvlXFzAXQ/knS3sI1R7rfIkLfJWg2IPVxaY4V3Hmm9PylM4ZylhqtgCatp9kSysWAKjMt3JUY7ccCMxvCU4jIyNgWxoWIC2AKhYiz9mMjijxjucO83kdOCUp6zIsq4OqaV7MRuArx0PBPTVk6GHAggEHMHEFaaNTKvZ7ohxyUNjbSB1Gx+ydz9x/FoeOSZ2FKdp7MGt6BkTiwkCnIndwKtbAs6NAwfEBb7mJpyO75Jl8aXHrg/wQs8F40rIMBzAWLVpmbShQu+9o4ZnoMVlj1PgtsS2wW+63oFuhiiWZnatowhsJ4uwHQYqri2zMRjdDiK+yyo+WPmtMNJbLd7IjqXYd5idhwv6j2t5nHoqqa2qht/ptL+J7I+/kqWT2djxMXC4NXHHoMeqvJPZeG3F7nPOndHlj5pntaev6nl/wGZMp49vx4po03a7mDHrmvBZEyR6y6+oxqT2+YBNU6S0syGKMa1vIALeFX4xR2hFYBR8inZm0zmdmMC4ZXvaFNRv+aaJaaZFbeY4OGo+uihWpY0OPUkXX7ngY+OqUYgiycWlS12oye36jgre3XqFmGzDLXJ0ArEqssS2mzAoezEAxbuI1HDgrIlYrK3B4kWTyZwY7oZqxxaeG/nqryR2hGUUU+IZeI3eaXisCq5DCOgQoocKtIIO8YhZpAlZx8I1Y4jUbjzCYZDaRjqCL2DriWn6t8VOSrRfIXjXgioNRqN69UlRf2kb2mHgR0P6qoV7tO3ssPxEdRX6KgToPYo+S3s607vZfi3XT9FA2l2VbHHrIODs8N60BT7PtEwsM27xpyUuPgDnxDmOuRBdcOh5La1dEtmxIU6y82l7ccseK59PSsSVfcijCuDvukyj4Lxl5BoWxqxas2hLLmbVlEDrpuUDqYE1IrxAQ1ZhCeNwEq2JuZDrsVxboG9lpHCmai2dK+teG32srvdXE6c0+zMq2K268Aj5cRolO1dnnwauZV7OrmjiN/MLrafUwkun6WUlFl7J7LwmYvLnn/FvQY+au5aXbDFGNa0cAAkqyNoXwqB/bZ/uHI7+RTbZ9pwo3ccK+6cHDwP6rNqa708yeUTFxLBqyasAtgWIYZBerFDnACpIA1OA6owBml/bJjfVMJ71+g5UJPyC3z+0cKHg0+sdo3u+LvslG0Z98d1555AZAcFv0mnn1db2SKSksGuWmDCeHtwLTX7hdJJSTs/Y7ozg9wpDBr+IjcOHFOpKNfOMpJLnuRDJ4VgURHhoqSANTgFCE9fNILHRDwFG9T9Fz3JLkYSSosxNNZgTjoMSfAKylNmZiN/Vf6tvutwPic0wWfs7AlxUNBOrsUiV67ALlhx5u8PUMusriIndP5RlzTzBmatF4XTvGdDz3rQ+aAwaPstsBl5oJzOPmqwuk28EOJF2jbWDXRzT8x9UsgpstxtYD+VehCUQulXwIlybKoBVZN2xDgxocKIbpiDsONA0urS6TuJqKf+q2VU1xa3ZBKk5x0I1HiNxVxHgQp2GQ4Y08Ql5bYEYsNWmhVXHIC5a9jRJJ2RdD4YlvJaYTg4VGIXR5aaZMNuPArTI7+ST9oNmHy7jEgYtObd36FJlDJdSK0LY1R5aOH5YEZg4EcwpLUoYtzJq2NWAWYQWK6fsGFGxpcd7zd/MZFUczsxFbiy68cDR3Q/dOIWQWivVWQ27FHFCO2JNQP9VoGoJHyIW0bRTAzcPFjfsnYLK6DmE74uL5gg6f5EZ1vzDv7lPwho+ijmFGjHERH8w4/NdCa0DcF5FjBoq5wA1Jop+OjH6YIOnPcTJXZuO/MBg+I49Ar2z9moUPF9Xu44N/x3+Kli0DENIMNzzrQtb13qxltmpiNjGfdb7jcOu9ZrvUZtYz+iVDBCjz8OHhXH3Wip6DJey8CZmP6cMMb7zsT0yCa7P2egS4waK6nFTnTTRg0V+S5072y/2F+R2OZUOjuMR3E4BX0KFCgijQByWiJMuK01WZ2ZLKPklRJw7sFHc8nNYVXlVRvPJdJIycVeMbQAaBUsqLz2jjXpj9FdrbpIbNirXuaLQZehvGrHfJJAKfniopqkDhpgulAzyEH0sMrDgu0MQeILD90xbBTbosjBc9xc4BzSSak3XkDyoPBIHpAe8TUWGKljnB13cHOhsBcND88E5+jQ0kg33YkQdSHf8AkulbXihPwLyNtV6FigLCWNrX0xGCvbOtQPFyJ1O9L69BUNZA27S7K1/mwOy4Y0G/7hLECYxuPF143a8k82ZapbRr8RrosdoNnIc028zB2YI1SpRzyWTwKYWYUNznwH+rjim4P3HnoVMCU1gcnk2BZNWmJGawVcQBxK1Q5l8Q0gw3P4nsj7lUlJLkknBRo1oMaaVvO91vaPlgFYSuysaLjHiUHutwHkmKz7AgQB2WjmUl3+AFKWlJqY7jPVN1di77BXUhscwG9GcYjuJJTA+aa3LFRYk248Fnla3yWw2SYUKHBFGgDktcSd0UMlFUpyLKCM3xCcysKryq8qqlz2qCVjVeVQBlVeLGq8JQBPsttXk6DzKtlX2Qzsk6nyCsF1KI4gjLY8yApDnG3Yjxo93zKfEk202keJ+KvUArVXyLYlekKSaZZ0WgvtLRXnh9vkkLZHaKLKRC4EvY4i+wnA8Ro4VzXS9smXpONwa09HApC2Bsls3DmoZ7zTCc08T6wHl3RiuxprF7fz8cCzqVnWhDmIYiQnVafAg7wRuPBSwue7GwIktOGE+oDmPqMg4toQSNRj+tV0ALDdX7csFkZ1WVVhVehKAzCn2daRhGhxbppyVcCvaoAYrRs6FOQ9xqM0ls2dmGxDCY7sg4EgEgcCVdS046Fi0+G5TpC27zjVuOCyah9MdhkOSNZ2xsNnaikvdxxV/DhQ4QoAGjgFFiTbjwWglctzNHQ+5NiT3uhRYkUuzK1EoqqOTZZRSMqrwlY1XlVBYyJXlV5VYkoAyJRVQLSteDLisV4adzcS48mjFJ1q7cPdUQGhg992LvAZDzWyjQ3XfStvJR2JDzNTTITb0R7WDVxAHml+b24lWZOe/8LDTq6i53NTL4rrz3OcdXEk/oosSm9dmr0WCWZsS732Oo2VtnKzDxDa8secmxBcvHRpyJ4VTASuDTMnhV1GDV5Degz8kxbM7aPlrsONFEeFgMb/rGAe65w7Q4O6pOp9Hws0kxu/2O7SLKMaOAPicVIUKybRhzMJsWC4OY4YHHxBByIypuU1JUXFYFglDaZtI5OrWn6fRN5Sttc3tsOrSOh/VXhyQxU2iZelJgf/TE8m1+iRvRPEpHmW6saej3f9l0OaZeY9vvMc3q0j6rmno2FyeiNO+E7ycw/VdCveqSKHTXyrS9sSnabUA6ggih1zVbtBtRLyN0Ri684VDWi86mpyACtwuH7ezBiz8auTX3BwDMPnVRTD3JYfYHsdhsS34E4KwX1IxLSC17RqWndxFVaVXBZOM+E4PhlzXA9lw3HTTwXXdlreE5D7QDYre+0ZH4m8D5LVrtB7G8XlFYyyX4KKrAFZVXMLHr8kWZ3jzWMTIosnvHmsmr+kbXyXq8qsaoquQaj0leVXi1x5hrBee4NGpIA81aMXJ4SJybKoqqOPtXKsziE/ha5w60U2zLVgzIJgvD6UqMnNrleacQmy09sV1Si0V6kTXuoCTgBmTkEj7T7ZUDmSxyBrF3/k/7dFF23tV7ozoN6kNobVowvEgE3tc0oTzqMdyp1IC16HTdVsM92hVljw8GiDaJJ/mEkn2jiTzqpbnDrlvryGZVFVZibewEMcW1zpgaaVzA4L3+q0sIJOGxijNvkt48UM/qOu/CO1EP5cm83HwUB9ouJpCbd496Iebtw5AJnsDYMRZX+IixDV0IvYxuAyJbfJxNaZCmeaqYbA0UaABwXn7fUa4Nxgstfof0sW56I6G7tg1IrnU+JWmDMhxpkVZWxCvO5ABU/qKOC7dVUpUxsYnq3wdk9BNqOvx5cns3WxWjR1bjqeFzouwriHoHg1m479zYDR/k+v8A4rt68zrklfLA5cAl3a9uEM/E4eVfomJUm1jKwQdIg8w4fVZI8gxUBXPoUMSlqMrg17nsruo8G782BP4KV9vLGMeF6yHX1jMRTPA1H28Qt+ne7j5KDWuG7YQ7s7H/AP1eeryV0nZHagTDGsmOxGFG9qjRFI3jRx0SX6RpW7NPd72PVoP/AGTtKnCbTIZ0WU2cgtgMhXADcFXe0XEYk647ikK13x7KmWPYAWA45mrTm2uhGR1HBdUhGoHED5Kk2ys1seXdX2cfDCvQ0PgVEL5SbhN5yGC7k5psaG2Iw1a9oc08CPn9lvSH6MLRNyJKv70MlzR8JNHgcnY/mT3VZbIdEmiQiHBZWTmeawiHArKyMzzWDVcDa+S5qtceYaxpc9zWtAqXOIAA1JKr7dt2FJsvRDie6wUvvPAfXJcZ2u2kjz7v5huwwathDujifedxPgq6H02zU/NxHyNstURwt30osvGHKCo3xnDs1+Bu8cT0VBEtJ0c34jy86k1py08EjvYrSxPWkmncGbnG6xvN30XpqdDVQsRX5MzscmM7XVRLxHw3iJAJERu9ovcw4ZEHQqpjWixuDf5h951WwxybWrvzdFXTNpviYOiH8IIaPBowT/a61h8B1YGeennxojnxW3HONcjdOAGBPLJV1quozmQqaHHLcifurK1n1DOIr1AWOnQxr1dbjxz+iJSzFkCq1xjj4LIKTYkv66agw/ejQweV4E+QK7/qE+mGfCyKrW5224JeUu7ocvT/ABh0XKmjIcl0fbaduSzhviODRyred5CniElWPK3jeOQy4leC0NMrrMeWbLWkiqm5NU05BuiqfJmTBSnacq6NMQ5eEKve4NA+JxoOgqV7+d0Y0Y8Iwx3kdU9BdlmHKRY7hjGi0b+CGLv/ACL10xV9g2Y2Ul4UBndhsa0caDE+JqfFWC8PdZ7k3I1pAodrSfroTmVoTkeIxHgpiEsDnMWGWEtcCCMCDuWJFcDvThb1k+uF5v8AUGXxD3T9Ck5wpgc9NCE6MyjQk7R7PmG71sIdmtSNMR+6o9JEjfa2KB7ND+XH5Od/inalVCtqSEaC5lMaVHhu8RUeK3R1PVKOURg92cmvWy0F+sNoPNoofMFT4jA4FpycCDyIoUk+jq0LvrZR57THF7OLDStPHH8yd0iyLhPAHIrGnf4a0oZOTniG789GH/dQ+C7AuFbVRLs5EI9mK4jwiEruMvFvta73mg9RVP1UeJAjKLkqybtV0uwlgF7cTkPDerKLkqiasx8x2WUA3uOQ+65OoxtkZAQdppl8QX3uLnF4xPCvSipocUOwOeuv6rtI2TljBdBey9epV5794ZFp9mh081yjanZmLIRKO7UNx7EUDB3Bw3PGnReg9E1lE6nRxJb/AHF3VyTyQ/4BrBfjVA9lgwc/j8LeK9vRI5DWgNY3JowYz7nis5eznRB6x5o0mgxq593O78Iyr0Wu0Jl7CGgBsMZU+q0yscp9Mf2VS2yMdm2BCuY9p+8nIcgqW27BpiApVkWtTMq0tu1Gtgk4XnYN57z4LoxahDyhe7Ymy8G84MGtOman2s7tgaNHzW+ypO6Lzu8RhwH3UG0X1iO4YeS52itV2s+XiKYye0TSCmD0bwPWT8P4GRH9BdHm8JcccDyVtsvOOg+uLMHPhiHe3taXXnU4m61a/VIysg4R5xgirYZ9s7bbFj3QatZUNpvPtO+g5KPITooAEnTku+G4uqXA79/ipdlzJccNwqScA0DeTuWf07S1aaGO/dha3NjrOWi2HDc924dTuCt/Q3s26I91oxxi4uEAHjg+IP8AiOF470s7JWC+2JgNxbKwSDEdiPWH3RxND+EcSF36UlmwmNYxoa1rQ1rQAA1oFAANKLB6lq1/jh+S0IYNwQhC4g0EIQgAS/tFY9+sSGO0O8B7Q1/EPNMCKIQYObVXoV/tFZF0mLDGGbxp8Q4a9Uvp0Xkpg5/ttZsSWjMnJbBzTU6Z9oEbxifA8E0WVtRAjQvWPcITgKvY8gFtM6V7w4j5qzmZdsVpY4YHy4rnduWIYJLXNqw5YbtR+8N66VUY6jGXv/ZVibaMcx48SLTBz3O8C4kfMLudhurLwSf9KH/wC4pHlCHUaa1NBrUmg813CSg+rhsZ7rGt6AD6LT6nVGuqMV5Krdm6McCttkHBaI2S22PkvM6vg0VclqSk/a63oT2OgNayKD3i4XmNpoN7gd+5Zbb2k9hbCYaNcyrqYE9qlK6YZKks/ZqPGobtxur8K8m5lZaY9PztjZtvYTZiddCjOGbcMOFAMFNdciNrgQf31V5tNsk6GwOcWkVoHNzaTkCDmCk6CI0FxDKh2WArnvBOXNez0urovoyniUTJJSi9zb/BNgG9EcQ3NsPJ7t+Put4nHgtt9j6RIsVoPsMaHO9WK4YAYHmVHj2TEAvvOJx94+JOaqnNc11Ny2+xJw6uxXKyNUpNB+AcHcaEV8DvVFHfV7jq4/NbLIr6zD3XfL7qO6oJrniqem6eFV9nT4Cxto8iHDxVvYkP+WTq7yGCpopyCtrMjveGwZaE6JFpU1AIbU7hl+Z3RM1M0pNsIk6ZLWtq83WnKoqXfhbv54BbtnNnYk/S60wJQOqXe1EO/H2nce6ONExbP7A9oRZ1xixDlCBLm1+I5u5DBdOs+wiQL/YaMmtoDTTDBo5Lz2q9Te8Kd35/4OVa5kZ7G2bDl4N2E0MYDQAcK1J1JJxO9MIWuBBDAGtAAG5bFzUn3eWWbBCEKSAQhCABCEIA8ISfb9k+pN9g/lk4j3Cd3LT9U4rCLDDgQRUEUI1BUp4BnOVrmJdsVt14BHy4g7irS2bLMu7CphnI6H3Sq9PhJrdFMFLKbKy8OKIoDnOBq28WkNOuAGPNXqxqvUyy2djzJ5IwYxzgt1kZKPHyUiyO6ubqx1XJLdKMLxELQXgUDjmBWuGmZW4ryqjzU7DhCr3tbzOPTNYYxlPaO49tFZtlEAlXA+05gHWvyaVz+CW3gHHnqrja22P4ghsOoY2uJwJccCacsvFIsS/CdUkkE5r0fpnprTUrVheDNdPPA/RoDYjUnbQSAhCuuA5q2sa1a4H9jXkoD4b7Um2woXcGbtzW+0/7DeaL0ttyqreX8pljFtl36M9nmxWvmIratrdhg5GmL3EbxWg8CmjajZSHONq2jIrRRrwKAgZNcBmPkrmQlGQIbIUMUYxoa0cAPM768VOlZV8U0YK6nJo5nXgMV4aevuep92tm/oio4Zyqx/R1Ee6s04Q2DC6whz3U+LutHnyXUNn9mWwmBkGGIUPWnad9XHiSmORsZjKF3bdqchyCtKJ119+oebX+OwtYj9JEkrOZC7ox3uOLj4/ZS6IQqpJLCIyCEIUgCEIQAIQhAAhCEACEIQBqmpdsRpa8VBz/AE4pGtSz3S77pxB7rtR90/KNaEk2Mwsd4HeDuIVovBDRz9ehbZyVdBeWPzGR3EbiFpTclTXMZKvmrb/h4dGirzkT3W8ePJT5nupUtw4hZblmW4yIvw9poz4r2xIrzV7qdogZnCgwCnsiVVHatgxLro8NjjDGLjQkNJOfEa6LRIWzcbR7S87qODcOOBXrKoU2UqdOONxTk08MZHBQpyCLpLi1rdXGg8N5PAKuFtxopuQIXaOV1ror/Cow6JisfYKNHcIk89zR/pg3ojuBOTOQqeSVbqIUrM5YJSzshfs2SiTjvUSjCGf3IjsMNXkZDOjRiV1nZjZ9knDEKCC55xe6nae7U6N0GQV7YOy4hMDGMEGEMmgdo8TXfxNTimeVlGQhRgoPM8zvXA1eqs1W3Ef7GxSj9yqkbC3xT+UE08TmVdshhooAABuGQWVELPGCjwQ3kEIQrkAhCEACEIQAIQhAAhCEACEIQAIQhAAhCEAQLXs5sdlDg4d12h+xSPHguY4tcKOGY/eYXR1VW7ZIjtq2giNyOvwn94KyeCGhEmj2V7I2bCfR72BxGVcR0yXk80tBBFCMCNCplm9wclm1T8F6yWQKUoKZU3U0olYbASV9zyx1CSbl8tY2u4BtDThXDJNsvLuiGjBXU5Aczu/eCvpGxGtxids6U7I8N/il0Tuin0NpMZJx7oX7D2ea1t2BCZCh+8GgA/Vx/dU0yNmMhYgVd7xxPhp4KaAvVoUN8t5flimwCEIVyAQhCABCEIAEIQgAQhCABCEIAEIQgAQhCABCEIAEIQgARRCEAUW0Oz4mRVhDX6kVa4cab+KjWTs2WACK8HgyorzcceiEKk1lrJPAxQoTWABoAA3DALYvEK3BB6hCFIAhCEACEIQAIQhAAhCEACEIQAIQhAH/2Q=="/>
          <p:cNvSpPr>
            <a:spLocks noChangeAspect="1" noChangeArrowheads="1"/>
          </p:cNvSpPr>
          <p:nvPr/>
        </p:nvSpPr>
        <p:spPr bwMode="auto">
          <a:xfrm>
            <a:off x="155575" y="-1462088"/>
            <a:ext cx="2905125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82" name="Picture 2" descr="http://daisiesyear3.weebly.com/uploads/2/4/7/6/24768998/6002278_or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44187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1266</TotalTime>
  <Words>2520</Words>
  <Application>Microsoft Office PowerPoint</Application>
  <PresentationFormat>On-screen Show (4:3)</PresentationFormat>
  <Paragraphs>655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Cambria</vt:lpstr>
      <vt:lpstr>Constantia</vt:lpstr>
      <vt:lpstr>굴림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403 Computer Graphics (Lab)</dc:title>
  <dc:creator>ASUS</dc:creator>
  <cp:lastModifiedBy>Mohammad Imrul Jubair</cp:lastModifiedBy>
  <cp:revision>166</cp:revision>
  <dcterms:created xsi:type="dcterms:W3CDTF">2013-11-06T06:45:45Z</dcterms:created>
  <dcterms:modified xsi:type="dcterms:W3CDTF">2017-01-25T17:50:11Z</dcterms:modified>
</cp:coreProperties>
</file>