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5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226F9A-A745-415F-9885-5BBBE374896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6816B44-098D-4086-B409-C94F2F539799}">
      <dgm:prSet/>
      <dgm:spPr/>
      <dgm:t>
        <a:bodyPr/>
        <a:lstStyle/>
        <a:p>
          <a:r>
            <a:rPr lang="ko-KR"/>
            <a:t>게임의 컨셉</a:t>
          </a:r>
          <a:endParaRPr lang="en-US"/>
        </a:p>
      </dgm:t>
    </dgm:pt>
    <dgm:pt modelId="{098FC1A2-621A-4D2A-AAD6-A0C780CD8EE9}" type="parTrans" cxnId="{51F53A53-C17B-4BEE-AB40-2541FAAB292B}">
      <dgm:prSet/>
      <dgm:spPr/>
      <dgm:t>
        <a:bodyPr/>
        <a:lstStyle/>
        <a:p>
          <a:endParaRPr lang="en-US"/>
        </a:p>
      </dgm:t>
    </dgm:pt>
    <dgm:pt modelId="{0D1F2B48-2508-4898-A83E-CFF746A49001}" type="sibTrans" cxnId="{51F53A53-C17B-4BEE-AB40-2541FAAB292B}">
      <dgm:prSet/>
      <dgm:spPr/>
      <dgm:t>
        <a:bodyPr/>
        <a:lstStyle/>
        <a:p>
          <a:endParaRPr lang="en-US"/>
        </a:p>
      </dgm:t>
    </dgm:pt>
    <dgm:pt modelId="{B03027EE-8ABC-4673-8F04-F41499D7ADD1}">
      <dgm:prSet/>
      <dgm:spPr/>
      <dgm:t>
        <a:bodyPr/>
        <a:lstStyle/>
        <a:p>
          <a:r>
            <a:rPr lang="ko-KR" altLang="en-US" dirty="0"/>
            <a:t>게임 실행 흐름</a:t>
          </a:r>
          <a:endParaRPr lang="en-US" dirty="0"/>
        </a:p>
      </dgm:t>
    </dgm:pt>
    <dgm:pt modelId="{411FD74B-01CF-45EF-AE9F-767DAD0056D4}" type="parTrans" cxnId="{3A3A19A1-2FBF-4FDD-99F2-F1A700B8016D}">
      <dgm:prSet/>
      <dgm:spPr/>
      <dgm:t>
        <a:bodyPr/>
        <a:lstStyle/>
        <a:p>
          <a:endParaRPr lang="en-US"/>
        </a:p>
      </dgm:t>
    </dgm:pt>
    <dgm:pt modelId="{9D2826F4-3EF7-4812-8750-254C3C83889E}" type="sibTrans" cxnId="{3A3A19A1-2FBF-4FDD-99F2-F1A700B8016D}">
      <dgm:prSet/>
      <dgm:spPr/>
      <dgm:t>
        <a:bodyPr/>
        <a:lstStyle/>
        <a:p>
          <a:endParaRPr lang="en-US"/>
        </a:p>
      </dgm:t>
    </dgm:pt>
    <dgm:pt modelId="{B366C5AD-AD21-4836-9B3E-D28A2F79EBB1}">
      <dgm:prSet/>
      <dgm:spPr/>
      <dgm:t>
        <a:bodyPr/>
        <a:lstStyle/>
        <a:p>
          <a:r>
            <a:rPr lang="ko-KR" altLang="en-US" dirty="0"/>
            <a:t>개발 범위</a:t>
          </a:r>
          <a:endParaRPr lang="en-US" dirty="0"/>
        </a:p>
      </dgm:t>
    </dgm:pt>
    <dgm:pt modelId="{34BE0A90-4A12-4182-9E85-FB4A4A266C04}" type="sibTrans" cxnId="{D06C3266-CF09-4C66-8DD3-6B1641E7FC24}">
      <dgm:prSet/>
      <dgm:spPr/>
      <dgm:t>
        <a:bodyPr/>
        <a:lstStyle/>
        <a:p>
          <a:endParaRPr lang="en-US"/>
        </a:p>
      </dgm:t>
    </dgm:pt>
    <dgm:pt modelId="{F7C2BF84-1D82-4B68-BC7E-BEE296067A2C}" type="parTrans" cxnId="{D06C3266-CF09-4C66-8DD3-6B1641E7FC24}">
      <dgm:prSet/>
      <dgm:spPr/>
      <dgm:t>
        <a:bodyPr/>
        <a:lstStyle/>
        <a:p>
          <a:endParaRPr lang="en-US"/>
        </a:p>
      </dgm:t>
    </dgm:pt>
    <dgm:pt modelId="{B0D9A547-D611-4312-8E8D-D66C972006C5}">
      <dgm:prSet/>
      <dgm:spPr/>
      <dgm:t>
        <a:bodyPr/>
        <a:lstStyle/>
        <a:p>
          <a:r>
            <a:rPr lang="ko-KR"/>
            <a:t>개발 </a:t>
          </a:r>
          <a:r>
            <a:rPr lang="ko-KR" dirty="0"/>
            <a:t>일정</a:t>
          </a:r>
          <a:endParaRPr lang="en-US" dirty="0"/>
        </a:p>
      </dgm:t>
    </dgm:pt>
    <dgm:pt modelId="{67FF9A6A-AB3A-4FF3-9047-3D6B9CA26009}" type="parTrans" cxnId="{2D30A2CA-FCCC-436E-9F67-1E1D617B1844}">
      <dgm:prSet/>
      <dgm:spPr/>
      <dgm:t>
        <a:bodyPr/>
        <a:lstStyle/>
        <a:p>
          <a:pPr latinLnBrk="1"/>
          <a:endParaRPr lang="ko-KR" altLang="en-US"/>
        </a:p>
      </dgm:t>
    </dgm:pt>
    <dgm:pt modelId="{C36BA2D7-6DB8-4F32-A4EB-E2F042A0757B}" type="sibTrans" cxnId="{2D30A2CA-FCCC-436E-9F67-1E1D617B1844}">
      <dgm:prSet/>
      <dgm:spPr/>
      <dgm:t>
        <a:bodyPr/>
        <a:lstStyle/>
        <a:p>
          <a:pPr latinLnBrk="1"/>
          <a:endParaRPr lang="ko-KR" altLang="en-US"/>
        </a:p>
      </dgm:t>
    </dgm:pt>
    <dgm:pt modelId="{4AAC06A8-4BEE-44FA-9863-E58D2691D315}" type="pres">
      <dgm:prSet presAssocID="{9E226F9A-A745-415F-9885-5BBBE374896E}" presName="vert0" presStyleCnt="0">
        <dgm:presLayoutVars>
          <dgm:dir/>
          <dgm:animOne val="branch"/>
          <dgm:animLvl val="lvl"/>
        </dgm:presLayoutVars>
      </dgm:prSet>
      <dgm:spPr/>
    </dgm:pt>
    <dgm:pt modelId="{C716E2CB-CD87-4610-8F7D-B7EDCDC9A4CA}" type="pres">
      <dgm:prSet presAssocID="{16816B44-098D-4086-B409-C94F2F539799}" presName="thickLine" presStyleLbl="alignNode1" presStyleIdx="0" presStyleCnt="4"/>
      <dgm:spPr/>
    </dgm:pt>
    <dgm:pt modelId="{F22C557E-1723-4C89-88F3-28279EB8F17F}" type="pres">
      <dgm:prSet presAssocID="{16816B44-098D-4086-B409-C94F2F539799}" presName="horz1" presStyleCnt="0"/>
      <dgm:spPr/>
    </dgm:pt>
    <dgm:pt modelId="{9F8E3350-4A8C-4B6F-9D86-938C0D49402B}" type="pres">
      <dgm:prSet presAssocID="{16816B44-098D-4086-B409-C94F2F539799}" presName="tx1" presStyleLbl="revTx" presStyleIdx="0" presStyleCnt="4"/>
      <dgm:spPr/>
    </dgm:pt>
    <dgm:pt modelId="{E0D70DDC-5938-45EE-BD75-A37F139BA289}" type="pres">
      <dgm:prSet presAssocID="{16816B44-098D-4086-B409-C94F2F539799}" presName="vert1" presStyleCnt="0"/>
      <dgm:spPr/>
    </dgm:pt>
    <dgm:pt modelId="{BC19517F-BB55-4069-A968-329A67D68953}" type="pres">
      <dgm:prSet presAssocID="{B03027EE-8ABC-4673-8F04-F41499D7ADD1}" presName="thickLine" presStyleLbl="alignNode1" presStyleIdx="1" presStyleCnt="4"/>
      <dgm:spPr/>
    </dgm:pt>
    <dgm:pt modelId="{2575D200-BF53-41A6-AC71-49DE1EF58594}" type="pres">
      <dgm:prSet presAssocID="{B03027EE-8ABC-4673-8F04-F41499D7ADD1}" presName="horz1" presStyleCnt="0"/>
      <dgm:spPr/>
    </dgm:pt>
    <dgm:pt modelId="{33192F03-A4F8-4FA1-903E-C7383FB6AFD1}" type="pres">
      <dgm:prSet presAssocID="{B03027EE-8ABC-4673-8F04-F41499D7ADD1}" presName="tx1" presStyleLbl="revTx" presStyleIdx="1" presStyleCnt="4"/>
      <dgm:spPr/>
    </dgm:pt>
    <dgm:pt modelId="{54136AAB-ACB8-450E-871B-051DB94A4A23}" type="pres">
      <dgm:prSet presAssocID="{B03027EE-8ABC-4673-8F04-F41499D7ADD1}" presName="vert1" presStyleCnt="0"/>
      <dgm:spPr/>
    </dgm:pt>
    <dgm:pt modelId="{C3EA6465-528D-44EC-AAC5-A8CB88E0A97B}" type="pres">
      <dgm:prSet presAssocID="{B366C5AD-AD21-4836-9B3E-D28A2F79EBB1}" presName="thickLine" presStyleLbl="alignNode1" presStyleIdx="2" presStyleCnt="4"/>
      <dgm:spPr/>
    </dgm:pt>
    <dgm:pt modelId="{6EF6C582-40FF-40E5-A690-36F2E3274C8E}" type="pres">
      <dgm:prSet presAssocID="{B366C5AD-AD21-4836-9B3E-D28A2F79EBB1}" presName="horz1" presStyleCnt="0"/>
      <dgm:spPr/>
    </dgm:pt>
    <dgm:pt modelId="{D7A9556D-37CD-44B9-BE4E-5652650F06DC}" type="pres">
      <dgm:prSet presAssocID="{B366C5AD-AD21-4836-9B3E-D28A2F79EBB1}" presName="tx1" presStyleLbl="revTx" presStyleIdx="2" presStyleCnt="4"/>
      <dgm:spPr/>
    </dgm:pt>
    <dgm:pt modelId="{BF72944C-0259-42C2-9872-231A55110C44}" type="pres">
      <dgm:prSet presAssocID="{B366C5AD-AD21-4836-9B3E-D28A2F79EBB1}" presName="vert1" presStyleCnt="0"/>
      <dgm:spPr/>
    </dgm:pt>
    <dgm:pt modelId="{C8C5AD79-C45D-42D4-ABCF-5556DAE75429}" type="pres">
      <dgm:prSet presAssocID="{B0D9A547-D611-4312-8E8D-D66C972006C5}" presName="thickLine" presStyleLbl="alignNode1" presStyleIdx="3" presStyleCnt="4"/>
      <dgm:spPr/>
    </dgm:pt>
    <dgm:pt modelId="{733E2623-34B3-4F12-82CE-C47DD12DBB6B}" type="pres">
      <dgm:prSet presAssocID="{B0D9A547-D611-4312-8E8D-D66C972006C5}" presName="horz1" presStyleCnt="0"/>
      <dgm:spPr/>
    </dgm:pt>
    <dgm:pt modelId="{0A79497D-6CD6-412C-B620-6320B27EA557}" type="pres">
      <dgm:prSet presAssocID="{B0D9A547-D611-4312-8E8D-D66C972006C5}" presName="tx1" presStyleLbl="revTx" presStyleIdx="3" presStyleCnt="4"/>
      <dgm:spPr/>
    </dgm:pt>
    <dgm:pt modelId="{EAF7EA53-AE17-489E-AF3D-26192AB23250}" type="pres">
      <dgm:prSet presAssocID="{B0D9A547-D611-4312-8E8D-D66C972006C5}" presName="vert1" presStyleCnt="0"/>
      <dgm:spPr/>
    </dgm:pt>
  </dgm:ptLst>
  <dgm:cxnLst>
    <dgm:cxn modelId="{387E9C12-7B13-4ADA-9A06-8420DBCF3B13}" type="presOf" srcId="{B03027EE-8ABC-4673-8F04-F41499D7ADD1}" destId="{33192F03-A4F8-4FA1-903E-C7383FB6AFD1}" srcOrd="0" destOrd="0" presId="urn:microsoft.com/office/officeart/2008/layout/LinedList"/>
    <dgm:cxn modelId="{D06C3266-CF09-4C66-8DD3-6B1641E7FC24}" srcId="{9E226F9A-A745-415F-9885-5BBBE374896E}" destId="{B366C5AD-AD21-4836-9B3E-D28A2F79EBB1}" srcOrd="2" destOrd="0" parTransId="{F7C2BF84-1D82-4B68-BC7E-BEE296067A2C}" sibTransId="{34BE0A90-4A12-4182-9E85-FB4A4A266C04}"/>
    <dgm:cxn modelId="{23AAE04A-5CAC-4E57-B27E-B58D9CB497C5}" type="presOf" srcId="{16816B44-098D-4086-B409-C94F2F539799}" destId="{9F8E3350-4A8C-4B6F-9D86-938C0D49402B}" srcOrd="0" destOrd="0" presId="urn:microsoft.com/office/officeart/2008/layout/LinedList"/>
    <dgm:cxn modelId="{70491953-38CB-4A8A-8F57-15E744AE3D36}" type="presOf" srcId="{9E226F9A-A745-415F-9885-5BBBE374896E}" destId="{4AAC06A8-4BEE-44FA-9863-E58D2691D315}" srcOrd="0" destOrd="0" presId="urn:microsoft.com/office/officeart/2008/layout/LinedList"/>
    <dgm:cxn modelId="{51F53A53-C17B-4BEE-AB40-2541FAAB292B}" srcId="{9E226F9A-A745-415F-9885-5BBBE374896E}" destId="{16816B44-098D-4086-B409-C94F2F539799}" srcOrd="0" destOrd="0" parTransId="{098FC1A2-621A-4D2A-AAD6-A0C780CD8EE9}" sibTransId="{0D1F2B48-2508-4898-A83E-CFF746A49001}"/>
    <dgm:cxn modelId="{3A3A19A1-2FBF-4FDD-99F2-F1A700B8016D}" srcId="{9E226F9A-A745-415F-9885-5BBBE374896E}" destId="{B03027EE-8ABC-4673-8F04-F41499D7ADD1}" srcOrd="1" destOrd="0" parTransId="{411FD74B-01CF-45EF-AE9F-767DAD0056D4}" sibTransId="{9D2826F4-3EF7-4812-8750-254C3C83889E}"/>
    <dgm:cxn modelId="{2D30A2CA-FCCC-436E-9F67-1E1D617B1844}" srcId="{9E226F9A-A745-415F-9885-5BBBE374896E}" destId="{B0D9A547-D611-4312-8E8D-D66C972006C5}" srcOrd="3" destOrd="0" parTransId="{67FF9A6A-AB3A-4FF3-9047-3D6B9CA26009}" sibTransId="{C36BA2D7-6DB8-4F32-A4EB-E2F042A0757B}"/>
    <dgm:cxn modelId="{36C0A1E4-5C3E-4DD5-BAEB-E47A7BB28FA1}" type="presOf" srcId="{B366C5AD-AD21-4836-9B3E-D28A2F79EBB1}" destId="{D7A9556D-37CD-44B9-BE4E-5652650F06DC}" srcOrd="0" destOrd="0" presId="urn:microsoft.com/office/officeart/2008/layout/LinedList"/>
    <dgm:cxn modelId="{F39504EC-A2BA-418E-A2C1-CC9E9DD3449F}" type="presOf" srcId="{B0D9A547-D611-4312-8E8D-D66C972006C5}" destId="{0A79497D-6CD6-412C-B620-6320B27EA557}" srcOrd="0" destOrd="0" presId="urn:microsoft.com/office/officeart/2008/layout/LinedList"/>
    <dgm:cxn modelId="{69011233-759F-4EAA-A85D-DC5E2DA90317}" type="presParOf" srcId="{4AAC06A8-4BEE-44FA-9863-E58D2691D315}" destId="{C716E2CB-CD87-4610-8F7D-B7EDCDC9A4CA}" srcOrd="0" destOrd="0" presId="urn:microsoft.com/office/officeart/2008/layout/LinedList"/>
    <dgm:cxn modelId="{08B7D34F-344E-4FF9-AAE9-2EE719297674}" type="presParOf" srcId="{4AAC06A8-4BEE-44FA-9863-E58D2691D315}" destId="{F22C557E-1723-4C89-88F3-28279EB8F17F}" srcOrd="1" destOrd="0" presId="urn:microsoft.com/office/officeart/2008/layout/LinedList"/>
    <dgm:cxn modelId="{D426596B-EEC1-47E4-BD16-AA9D6098FF78}" type="presParOf" srcId="{F22C557E-1723-4C89-88F3-28279EB8F17F}" destId="{9F8E3350-4A8C-4B6F-9D86-938C0D49402B}" srcOrd="0" destOrd="0" presId="urn:microsoft.com/office/officeart/2008/layout/LinedList"/>
    <dgm:cxn modelId="{B801A33A-22CC-4068-A049-993916FD2F94}" type="presParOf" srcId="{F22C557E-1723-4C89-88F3-28279EB8F17F}" destId="{E0D70DDC-5938-45EE-BD75-A37F139BA289}" srcOrd="1" destOrd="0" presId="urn:microsoft.com/office/officeart/2008/layout/LinedList"/>
    <dgm:cxn modelId="{06F6AD80-DC5E-4441-AE59-0D5C16C414C6}" type="presParOf" srcId="{4AAC06A8-4BEE-44FA-9863-E58D2691D315}" destId="{BC19517F-BB55-4069-A968-329A67D68953}" srcOrd="2" destOrd="0" presId="urn:microsoft.com/office/officeart/2008/layout/LinedList"/>
    <dgm:cxn modelId="{76B9BB0E-8715-49F5-8A55-F77F51F96A7E}" type="presParOf" srcId="{4AAC06A8-4BEE-44FA-9863-E58D2691D315}" destId="{2575D200-BF53-41A6-AC71-49DE1EF58594}" srcOrd="3" destOrd="0" presId="urn:microsoft.com/office/officeart/2008/layout/LinedList"/>
    <dgm:cxn modelId="{549BC585-39AA-4FA6-9D0C-CF341B27B50F}" type="presParOf" srcId="{2575D200-BF53-41A6-AC71-49DE1EF58594}" destId="{33192F03-A4F8-4FA1-903E-C7383FB6AFD1}" srcOrd="0" destOrd="0" presId="urn:microsoft.com/office/officeart/2008/layout/LinedList"/>
    <dgm:cxn modelId="{EC6CDEB8-BE62-404E-9BCD-8F57828BFE7D}" type="presParOf" srcId="{2575D200-BF53-41A6-AC71-49DE1EF58594}" destId="{54136AAB-ACB8-450E-871B-051DB94A4A23}" srcOrd="1" destOrd="0" presId="urn:microsoft.com/office/officeart/2008/layout/LinedList"/>
    <dgm:cxn modelId="{9DD52439-32FA-45A9-95E8-CBFD58C5F96B}" type="presParOf" srcId="{4AAC06A8-4BEE-44FA-9863-E58D2691D315}" destId="{C3EA6465-528D-44EC-AAC5-A8CB88E0A97B}" srcOrd="4" destOrd="0" presId="urn:microsoft.com/office/officeart/2008/layout/LinedList"/>
    <dgm:cxn modelId="{8F0ECD0D-D3CE-4D9B-A056-FB1DCEC3A42D}" type="presParOf" srcId="{4AAC06A8-4BEE-44FA-9863-E58D2691D315}" destId="{6EF6C582-40FF-40E5-A690-36F2E3274C8E}" srcOrd="5" destOrd="0" presId="urn:microsoft.com/office/officeart/2008/layout/LinedList"/>
    <dgm:cxn modelId="{61455DB6-CDED-4974-9CF6-71693CCF34DB}" type="presParOf" srcId="{6EF6C582-40FF-40E5-A690-36F2E3274C8E}" destId="{D7A9556D-37CD-44B9-BE4E-5652650F06DC}" srcOrd="0" destOrd="0" presId="urn:microsoft.com/office/officeart/2008/layout/LinedList"/>
    <dgm:cxn modelId="{2583C0A7-A5B1-4B28-83E2-21077FE152E1}" type="presParOf" srcId="{6EF6C582-40FF-40E5-A690-36F2E3274C8E}" destId="{BF72944C-0259-42C2-9872-231A55110C44}" srcOrd="1" destOrd="0" presId="urn:microsoft.com/office/officeart/2008/layout/LinedList"/>
    <dgm:cxn modelId="{DA5EB848-D050-467D-9367-5B0EA22DFF76}" type="presParOf" srcId="{4AAC06A8-4BEE-44FA-9863-E58D2691D315}" destId="{C8C5AD79-C45D-42D4-ABCF-5556DAE75429}" srcOrd="6" destOrd="0" presId="urn:microsoft.com/office/officeart/2008/layout/LinedList"/>
    <dgm:cxn modelId="{107A2F8C-5C56-4DD5-929E-118BDB9B1198}" type="presParOf" srcId="{4AAC06A8-4BEE-44FA-9863-E58D2691D315}" destId="{733E2623-34B3-4F12-82CE-C47DD12DBB6B}" srcOrd="7" destOrd="0" presId="urn:microsoft.com/office/officeart/2008/layout/LinedList"/>
    <dgm:cxn modelId="{2B188DC2-5A42-4D77-902E-AC070E3DAFFE}" type="presParOf" srcId="{733E2623-34B3-4F12-82CE-C47DD12DBB6B}" destId="{0A79497D-6CD6-412C-B620-6320B27EA557}" srcOrd="0" destOrd="0" presId="urn:microsoft.com/office/officeart/2008/layout/LinedList"/>
    <dgm:cxn modelId="{15F131AE-00D9-4EE8-9733-407FF2545CF4}" type="presParOf" srcId="{733E2623-34B3-4F12-82CE-C47DD12DBB6B}" destId="{EAF7EA53-AE17-489E-AF3D-26192AB2325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16E2CB-CD87-4610-8F7D-B7EDCDC9A4CA}">
      <dsp:nvSpPr>
        <dsp:cNvPr id="0" name=""/>
        <dsp:cNvSpPr/>
      </dsp:nvSpPr>
      <dsp:spPr>
        <a:xfrm>
          <a:off x="0" y="0"/>
          <a:ext cx="62636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E3350-4A8C-4B6F-9D86-938C0D49402B}">
      <dsp:nvSpPr>
        <dsp:cNvPr id="0" name=""/>
        <dsp:cNvSpPr/>
      </dsp:nvSpPr>
      <dsp:spPr>
        <a:xfrm>
          <a:off x="0" y="0"/>
          <a:ext cx="626364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900" kern="1200"/>
            <a:t>게임의 컨셉</a:t>
          </a:r>
          <a:endParaRPr lang="en-US" sz="4900" kern="1200"/>
        </a:p>
      </dsp:txBody>
      <dsp:txXfrm>
        <a:off x="0" y="0"/>
        <a:ext cx="6263640" cy="1376171"/>
      </dsp:txXfrm>
    </dsp:sp>
    <dsp:sp modelId="{BC19517F-BB55-4069-A968-329A67D68953}">
      <dsp:nvSpPr>
        <dsp:cNvPr id="0" name=""/>
        <dsp:cNvSpPr/>
      </dsp:nvSpPr>
      <dsp:spPr>
        <a:xfrm>
          <a:off x="0" y="1376171"/>
          <a:ext cx="626364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92F03-A4F8-4FA1-903E-C7383FB6AFD1}">
      <dsp:nvSpPr>
        <dsp:cNvPr id="0" name=""/>
        <dsp:cNvSpPr/>
      </dsp:nvSpPr>
      <dsp:spPr>
        <a:xfrm>
          <a:off x="0" y="1376171"/>
          <a:ext cx="626364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900" kern="1200" dirty="0"/>
            <a:t>게임 실행 흐름</a:t>
          </a:r>
          <a:endParaRPr lang="en-US" sz="4900" kern="1200" dirty="0"/>
        </a:p>
      </dsp:txBody>
      <dsp:txXfrm>
        <a:off x="0" y="1376171"/>
        <a:ext cx="6263640" cy="1376171"/>
      </dsp:txXfrm>
    </dsp:sp>
    <dsp:sp modelId="{C3EA6465-528D-44EC-AAC5-A8CB88E0A97B}">
      <dsp:nvSpPr>
        <dsp:cNvPr id="0" name=""/>
        <dsp:cNvSpPr/>
      </dsp:nvSpPr>
      <dsp:spPr>
        <a:xfrm>
          <a:off x="0" y="2752343"/>
          <a:ext cx="626364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9556D-37CD-44B9-BE4E-5652650F06DC}">
      <dsp:nvSpPr>
        <dsp:cNvPr id="0" name=""/>
        <dsp:cNvSpPr/>
      </dsp:nvSpPr>
      <dsp:spPr>
        <a:xfrm>
          <a:off x="0" y="2752343"/>
          <a:ext cx="626364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900" kern="1200" dirty="0"/>
            <a:t>개발 범위</a:t>
          </a:r>
          <a:endParaRPr lang="en-US" sz="4900" kern="1200" dirty="0"/>
        </a:p>
      </dsp:txBody>
      <dsp:txXfrm>
        <a:off x="0" y="2752343"/>
        <a:ext cx="6263640" cy="1376171"/>
      </dsp:txXfrm>
    </dsp:sp>
    <dsp:sp modelId="{C8C5AD79-C45D-42D4-ABCF-5556DAE75429}">
      <dsp:nvSpPr>
        <dsp:cNvPr id="0" name=""/>
        <dsp:cNvSpPr/>
      </dsp:nvSpPr>
      <dsp:spPr>
        <a:xfrm>
          <a:off x="0" y="4128515"/>
          <a:ext cx="62636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9497D-6CD6-412C-B620-6320B27EA557}">
      <dsp:nvSpPr>
        <dsp:cNvPr id="0" name=""/>
        <dsp:cNvSpPr/>
      </dsp:nvSpPr>
      <dsp:spPr>
        <a:xfrm>
          <a:off x="0" y="4128515"/>
          <a:ext cx="626364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900" kern="1200"/>
            <a:t>개발 </a:t>
          </a:r>
          <a:r>
            <a:rPr lang="ko-KR" sz="4900" kern="1200" dirty="0"/>
            <a:t>일정</a:t>
          </a:r>
          <a:endParaRPr lang="en-US" sz="4900" kern="1200" dirty="0"/>
        </a:p>
      </dsp:txBody>
      <dsp:txXfrm>
        <a:off x="0" y="4128515"/>
        <a:ext cx="6263640" cy="1376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8784C-DB24-43C8-93C9-FBA97C381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A9396B-69BE-4586-994E-F8ABB8D01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914FE-1200-4526-9B33-87A8A16F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6B03-8584-40AA-B122-F01621F92B15}" type="datetimeFigureOut">
              <a:rPr lang="ko-KR" altLang="en-US" smtClean="0"/>
              <a:t>2021-09-27(Mon)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05C69-DC8D-4D05-AF8C-8599475E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AD70E3-101A-4CE8-AC05-6A160636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2B7F-1491-4DDE-A1DE-90F41C503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74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DBFEA-D7CE-4EDE-ACA0-45AAAFB3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E91158-4501-489F-A557-1977F56CF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3C62A-4CC8-40F7-9A6A-9E22BA607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6B03-8584-40AA-B122-F01621F92B15}" type="datetimeFigureOut">
              <a:rPr lang="ko-KR" altLang="en-US" smtClean="0"/>
              <a:t>2021-09-27(Mon)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E26019-8212-4220-A189-8F0F99D46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0EDFFE-7EB1-40F2-82CF-F280CE96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2B7F-1491-4DDE-A1DE-90F41C503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4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A852B1-BF18-44B9-8F17-517B40C05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5F974D-F793-4460-8D83-9F7BD9BB5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B163E-620C-4E42-AD63-A6C93564A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6B03-8584-40AA-B122-F01621F92B15}" type="datetimeFigureOut">
              <a:rPr lang="ko-KR" altLang="en-US" smtClean="0"/>
              <a:t>2021-09-27(Mon)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E2A433-BE92-4915-95DE-F9996DE4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60052-5CE8-4A0B-BB2D-E6D9539F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2B7F-1491-4DDE-A1DE-90F41C503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1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DF3A8-0DE5-4C7E-80BC-9F238204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23BA13-17BA-41FD-AEDC-5729C4040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63B07D-A052-4895-90D1-DFAE2D37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6B03-8584-40AA-B122-F01621F92B15}" type="datetimeFigureOut">
              <a:rPr lang="ko-KR" altLang="en-US" smtClean="0"/>
              <a:t>2021-09-27(Mon)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91816-EE7C-402A-915B-369EFF55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E1508-6C84-42C1-AD86-0BD1312C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2B7F-1491-4DDE-A1DE-90F41C503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42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D95A9-956D-4FC6-A9C1-80A19912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97BC23-662D-4FDC-8CBE-0D956C4C2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0BF07C-550B-4EB4-A307-0EC66D29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6B03-8584-40AA-B122-F01621F92B15}" type="datetimeFigureOut">
              <a:rPr lang="ko-KR" altLang="en-US" smtClean="0"/>
              <a:t>2021-09-27(Mon)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391887-6B04-460B-901D-F2A7B1E6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226110-2DFA-4E61-82D6-97491837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2B7F-1491-4DDE-A1DE-90F41C503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5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641B9-3C57-41B1-8F50-E6C055FBB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7AA072-5906-4C35-8C15-D7DAB79CF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ECFF60-22C1-42AD-9688-AA72033C0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D820FF-A549-4233-A2CF-DEF63B0E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6B03-8584-40AA-B122-F01621F92B15}" type="datetimeFigureOut">
              <a:rPr lang="ko-KR" altLang="en-US" smtClean="0"/>
              <a:t>2021-09-27(Mon)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C104AE-A39E-4732-9F7C-6D612D97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642267-E547-441C-8060-70F3E34E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2B7F-1491-4DDE-A1DE-90F41C503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27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1C195-1884-4DBE-BB93-0683C0AE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E6C7B1-4A76-40C5-98C3-B8317972C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CC8A93-6682-4E43-B984-1EA8FE5A1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113506-8DD8-4783-86E7-3C866884B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1012E9-4449-4DAC-93FD-1179E9C9B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B629FF-ADDA-40AA-B55A-ECAB6E53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6B03-8584-40AA-B122-F01621F92B15}" type="datetimeFigureOut">
              <a:rPr lang="ko-KR" altLang="en-US" smtClean="0"/>
              <a:t>2021-09-27(Mon)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3004EE-DE6F-4207-BAD0-C2CB3989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235F3E-2CC4-4C17-9249-87A1AE47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2B7F-1491-4DDE-A1DE-90F41C503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59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3F747-1BC7-4113-ACAB-09A90F60C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29831B-DAC6-4F70-9C8C-3C074A48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6B03-8584-40AA-B122-F01621F92B15}" type="datetimeFigureOut">
              <a:rPr lang="ko-KR" altLang="en-US" smtClean="0"/>
              <a:t>2021-09-27(Mon)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ABBA7A-EF3E-4896-91DB-4FFF756A8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C9BC13-700F-4E8C-A5A4-32AAD487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2B7F-1491-4DDE-A1DE-90F41C503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0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81BF48-0B35-43A6-AE8E-7A8F842C5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6B03-8584-40AA-B122-F01621F92B15}" type="datetimeFigureOut">
              <a:rPr lang="ko-KR" altLang="en-US" smtClean="0"/>
              <a:t>2021-09-27(Mon)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50BE9C-09D1-4980-8F14-66B74A8C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BC958-D229-4199-9CD9-84A6071F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2B7F-1491-4DDE-A1DE-90F41C503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12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4E37D-D961-4A7D-AA1E-E6401D07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F0911D-B0F8-4FAD-85F7-FBF423868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DB773A-D63B-4DA9-8D14-77A0BD552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46E1A6-D983-47B9-8589-9D40F8ECA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6B03-8584-40AA-B122-F01621F92B15}" type="datetimeFigureOut">
              <a:rPr lang="ko-KR" altLang="en-US" smtClean="0"/>
              <a:t>2021-09-27(Mon)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B6836-4546-4D62-BC7A-76A0726A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F0CA5-F405-4742-925F-6D7756F9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2B7F-1491-4DDE-A1DE-90F41C503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03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1D3C9-D96D-4C43-9FB7-8B901C0D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C7AA53-CEA4-4705-A4DE-59E74B6FC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D1553E-F340-4BC4-878E-591879E65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8F1C2B-D09D-4270-AA91-1886D30A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6B03-8584-40AA-B122-F01621F92B15}" type="datetimeFigureOut">
              <a:rPr lang="ko-KR" altLang="en-US" smtClean="0"/>
              <a:t>2021-09-27(Mon)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1A6D98-E25D-47E5-BED5-E3F90F659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05FAD5-E5FB-41FC-B2A1-8A74D94D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2B7F-1491-4DDE-A1DE-90F41C503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3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4C130B-A265-4B16-BCF1-23A9FF69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A22B00-D390-4B00-B66F-FBC5417C0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023ED-ECC6-4BDE-BF98-875605977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76B03-8584-40AA-B122-F01621F92B15}" type="datetimeFigureOut">
              <a:rPr lang="ko-KR" altLang="en-US" smtClean="0"/>
              <a:t>2021-09-27(Mon)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4B4DE0-F087-46D4-AFFB-8D381737F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ED3468-36FA-42EC-96AB-E5AF7B4F5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E2B7F-1491-4DDE-A1DE-90F41C503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84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65A50C-B6E4-4BC1-8FE6-C346A957C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altLang="ko-KR" sz="2000">
                <a:solidFill>
                  <a:srgbClr val="080808"/>
                </a:solidFill>
              </a:rPr>
              <a:t>2018182015 </a:t>
            </a:r>
            <a:r>
              <a:rPr lang="ko-KR" altLang="en-US" sz="2000">
                <a:solidFill>
                  <a:srgbClr val="080808"/>
                </a:solidFill>
              </a:rPr>
              <a:t>손정원</a:t>
            </a:r>
            <a:endParaRPr lang="en-US" altLang="ko-KR" sz="2000">
              <a:solidFill>
                <a:srgbClr val="080808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2EDE21-2AFD-4138-B9EE-B9E4BB84B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altLang="ko-KR" sz="3600">
                <a:solidFill>
                  <a:srgbClr val="080808"/>
                </a:solidFill>
              </a:rPr>
              <a:t>2DGP 1</a:t>
            </a:r>
            <a:r>
              <a:rPr lang="ko-KR" altLang="en-US" sz="3600">
                <a:solidFill>
                  <a:srgbClr val="080808"/>
                </a:solidFill>
              </a:rPr>
              <a:t>차 발표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9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4"/>
    </mc:Choice>
    <mc:Fallback xmlns="">
      <p:transition spd="slow" advTm="23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9B9E1A-FEB2-47E9-83B7-68C5FBF7D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ko-KR" altLang="en-US" sz="5200"/>
              <a:t>목차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7AC2B1B3-04E3-4C49-B5DF-7DBFF6FE5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167271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344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061567-ABDF-45CA-AE54-48553891D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52" y="1522604"/>
            <a:ext cx="3150129" cy="1544422"/>
          </a:xfrm>
        </p:spPr>
        <p:txBody>
          <a:bodyPr anchor="b">
            <a:normAutofit/>
          </a:bodyPr>
          <a:lstStyle/>
          <a:p>
            <a:r>
              <a:rPr lang="ko-KR" altLang="en-US" sz="4000"/>
              <a:t>게임 컨셉</a:t>
            </a:r>
            <a:endParaRPr lang="ko-KR" altLang="en-US" sz="40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B69462-F735-4B65-A9B4-E6D0BC5FE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450" y="3067026"/>
            <a:ext cx="3150131" cy="3272324"/>
          </a:xfrm>
        </p:spPr>
        <p:txBody>
          <a:bodyPr anchor="t">
            <a:normAutofit/>
          </a:bodyPr>
          <a:lstStyle/>
          <a:p>
            <a:r>
              <a:rPr lang="ko-KR" altLang="en-US" sz="2000"/>
              <a:t>횡스크롤 플랫폼 게임</a:t>
            </a:r>
            <a:endParaRPr lang="en-US" altLang="ko-KR" sz="200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4ED699-341B-4506-8A0C-E182CF0A66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" r="2594" b="-5"/>
          <a:stretch/>
        </p:blipFill>
        <p:spPr>
          <a:xfrm>
            <a:off x="4601056" y="10"/>
            <a:ext cx="3749040" cy="3383270"/>
          </a:xfrm>
          <a:prstGeom prst="rect">
            <a:avLst/>
          </a:prstGeom>
        </p:spPr>
      </p:pic>
      <p:pic>
        <p:nvPicPr>
          <p:cNvPr id="7" name="그림 6" descr="텍스트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A575F30C-614C-4E11-9878-2DC6636498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" b="1646"/>
          <a:stretch/>
        </p:blipFill>
        <p:spPr>
          <a:xfrm>
            <a:off x="8442960" y="10"/>
            <a:ext cx="3749040" cy="33832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A917D8F-E094-4DDC-B4B6-B2430DA624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40" r="5" b="5"/>
          <a:stretch/>
        </p:blipFill>
        <p:spPr>
          <a:xfrm>
            <a:off x="4601056" y="3474722"/>
            <a:ext cx="3749040" cy="3383279"/>
          </a:xfrm>
          <a:prstGeom prst="rect">
            <a:avLst/>
          </a:prstGeom>
        </p:spPr>
      </p:pic>
      <p:pic>
        <p:nvPicPr>
          <p:cNvPr id="11" name="그림 10" descr="텍스트, 낱말맞추기게임, 모자이크이(가) 표시된 사진&#10;&#10;자동 생성된 설명">
            <a:extLst>
              <a:ext uri="{FF2B5EF4-FFF2-40B4-BE49-F238E27FC236}">
                <a16:creationId xmlns:a16="http://schemas.microsoft.com/office/drawing/2014/main" id="{B4B81053-887B-4B09-90B9-3D9528189A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045" b="5"/>
          <a:stretch/>
        </p:blipFill>
        <p:spPr>
          <a:xfrm>
            <a:off x="8442960" y="3474719"/>
            <a:ext cx="3749040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13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07FC1E-5451-4579-B01A-8A2EFE21E8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" r="2594" b="-5"/>
          <a:stretch/>
        </p:blipFill>
        <p:spPr>
          <a:xfrm>
            <a:off x="1044575" y="1844675"/>
            <a:ext cx="4473955" cy="40336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DEAC03-E762-4C4B-8BB6-5D708FDEB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803" y="1844675"/>
            <a:ext cx="4617859" cy="4033611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CD9235F7-A0AA-4DA4-B2F5-94C30CB385C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게임 실행 흐름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9B0BD9-A285-4344-B6AE-30700E3D247B}"/>
              </a:ext>
            </a:extLst>
          </p:cNvPr>
          <p:cNvSpPr txBox="1"/>
          <p:nvPr/>
        </p:nvSpPr>
        <p:spPr>
          <a:xfrm>
            <a:off x="1471802" y="6155809"/>
            <a:ext cx="36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캐릭터는 우측방향으로 이동한다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ECA654-D610-46B4-981C-A18F47DE4F7D}"/>
              </a:ext>
            </a:extLst>
          </p:cNvPr>
          <p:cNvSpPr txBox="1"/>
          <p:nvPr/>
        </p:nvSpPr>
        <p:spPr>
          <a:xfrm>
            <a:off x="7100700" y="6155809"/>
            <a:ext cx="36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골인 지점 까지 가야 한다</a:t>
            </a:r>
          </a:p>
        </p:txBody>
      </p:sp>
    </p:spTree>
    <p:extLst>
      <p:ext uri="{BB962C8B-B14F-4D97-AF65-F5344CB8AC3E}">
        <p14:creationId xmlns:p14="http://schemas.microsoft.com/office/powerpoint/2010/main" val="4213202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CD9235F7-A0AA-4DA4-B2F5-94C30CB385C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게임 실행 흐름</a:t>
            </a:r>
            <a:endParaRPr lang="ko-KR" altLang="en-US" dirty="0"/>
          </a:p>
        </p:txBody>
      </p:sp>
      <p:pic>
        <p:nvPicPr>
          <p:cNvPr id="6" name="그림 5" descr="텍스트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6DEF4C53-0510-4CCF-A9FE-E55FC29B12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" b="1646"/>
          <a:stretch/>
        </p:blipFill>
        <p:spPr>
          <a:xfrm>
            <a:off x="6673471" y="1843088"/>
            <a:ext cx="4469691" cy="40336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40763A-A9F5-4BD6-A796-D49058665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23" y="1843088"/>
            <a:ext cx="4596707" cy="40336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F47F03-C742-4498-9CDE-6F9610D44E81}"/>
              </a:ext>
            </a:extLst>
          </p:cNvPr>
          <p:cNvSpPr txBox="1"/>
          <p:nvPr/>
        </p:nvSpPr>
        <p:spPr>
          <a:xfrm>
            <a:off x="1471802" y="6155809"/>
            <a:ext cx="36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맵 곳곳에 아이템이 존재한다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E4ADA-E4BF-4F9D-8D47-D4ACE4C00E00}"/>
              </a:ext>
            </a:extLst>
          </p:cNvPr>
          <p:cNvSpPr txBox="1"/>
          <p:nvPr/>
        </p:nvSpPr>
        <p:spPr>
          <a:xfrm>
            <a:off x="7041049" y="6155809"/>
            <a:ext cx="3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아이템을 먹으면 공격도 가능하다</a:t>
            </a:r>
          </a:p>
        </p:txBody>
      </p:sp>
    </p:spTree>
    <p:extLst>
      <p:ext uri="{BB962C8B-B14F-4D97-AF65-F5344CB8AC3E}">
        <p14:creationId xmlns:p14="http://schemas.microsoft.com/office/powerpoint/2010/main" val="285577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3E0170D-717F-4089-89AE-30245D8F2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개발 범위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C11253B-1A85-45FF-A59C-6144D60F92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616217"/>
              </p:ext>
            </p:extLst>
          </p:nvPr>
        </p:nvGraphicFramePr>
        <p:xfrm>
          <a:off x="838200" y="1986363"/>
          <a:ext cx="10515600" cy="415850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254406">
                  <a:extLst>
                    <a:ext uri="{9D8B030D-6E8A-4147-A177-3AD203B41FA5}">
                      <a16:colId xmlns:a16="http://schemas.microsoft.com/office/drawing/2014/main" val="429765588"/>
                    </a:ext>
                  </a:extLst>
                </a:gridCol>
                <a:gridCol w="4130597">
                  <a:extLst>
                    <a:ext uri="{9D8B030D-6E8A-4147-A177-3AD203B41FA5}">
                      <a16:colId xmlns:a16="http://schemas.microsoft.com/office/drawing/2014/main" val="961087128"/>
                    </a:ext>
                  </a:extLst>
                </a:gridCol>
                <a:gridCol w="4130597">
                  <a:extLst>
                    <a:ext uri="{9D8B030D-6E8A-4147-A177-3AD203B41FA5}">
                      <a16:colId xmlns:a16="http://schemas.microsoft.com/office/drawing/2014/main" val="2262116160"/>
                    </a:ext>
                  </a:extLst>
                </a:gridCol>
              </a:tblGrid>
              <a:tr h="9177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cap="none" spc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0" marR="107755" marT="21551" marB="107755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cap="none" spc="0" dirty="0">
                          <a:solidFill>
                            <a:schemeClr val="tx1"/>
                          </a:solidFill>
                        </a:rPr>
                        <a:t>최소</a:t>
                      </a:r>
                    </a:p>
                  </a:txBody>
                  <a:tcPr marL="0" marR="107755" marT="21551" marB="107755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cap="none" spc="0" dirty="0">
                          <a:solidFill>
                            <a:schemeClr val="tx1"/>
                          </a:solidFill>
                        </a:rPr>
                        <a:t>추가</a:t>
                      </a:r>
                    </a:p>
                  </a:txBody>
                  <a:tcPr marL="0" marR="107755" marT="21551" marB="107755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78750"/>
                  </a:ext>
                </a:extLst>
              </a:tr>
              <a:tr h="795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cap="none" spc="0" dirty="0">
                          <a:solidFill>
                            <a:schemeClr val="tx1"/>
                          </a:solidFill>
                        </a:rPr>
                        <a:t>캐릭터 컨트롤</a:t>
                      </a:r>
                    </a:p>
                  </a:txBody>
                  <a:tcPr marL="0" marR="107755" marT="32326" marB="107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cap="none" spc="0" dirty="0">
                          <a:solidFill>
                            <a:schemeClr val="tx1"/>
                          </a:solidFill>
                        </a:rPr>
                        <a:t>상하좌우 </a:t>
                      </a:r>
                      <a:r>
                        <a:rPr lang="en-US" altLang="ko-KR" sz="1400" cap="none" spc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cap="none" spc="0" dirty="0">
                          <a:solidFill>
                            <a:schemeClr val="tx1"/>
                          </a:solidFill>
                        </a:rPr>
                        <a:t>방향의 키보드 조작</a:t>
                      </a:r>
                    </a:p>
                  </a:txBody>
                  <a:tcPr marL="0" marR="107755" marT="32326" marB="107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cap="none" spc="0" dirty="0">
                          <a:solidFill>
                            <a:schemeClr val="tx1"/>
                          </a:solidFill>
                        </a:rPr>
                        <a:t>관성</a:t>
                      </a:r>
                    </a:p>
                  </a:txBody>
                  <a:tcPr marL="0" marR="107755" marT="32326" marB="107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811475"/>
                  </a:ext>
                </a:extLst>
              </a:tr>
              <a:tr h="795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cap="none" spc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marL="0" marR="107755" marT="32326" marB="107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cap="none" spc="0" dirty="0">
                          <a:solidFill>
                            <a:schemeClr val="tx1"/>
                          </a:solidFill>
                        </a:rPr>
                        <a:t>기본적으로 있는 버섯</a:t>
                      </a:r>
                      <a:r>
                        <a:rPr lang="en-US" altLang="ko-KR" sz="14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cap="none" spc="0" dirty="0">
                          <a:solidFill>
                            <a:schemeClr val="tx1"/>
                          </a:solidFill>
                        </a:rPr>
                        <a:t>꽃</a:t>
                      </a:r>
                    </a:p>
                  </a:txBody>
                  <a:tcPr marL="0" marR="107755" marT="32326" marB="107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cap="none" spc="0" dirty="0">
                          <a:solidFill>
                            <a:schemeClr val="tx1"/>
                          </a:solidFill>
                        </a:rPr>
                        <a:t>후속 작에 있는 얼음 꽃</a:t>
                      </a:r>
                      <a:r>
                        <a:rPr lang="en-US" altLang="ko-KR" sz="14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cap="none" spc="0" dirty="0">
                          <a:solidFill>
                            <a:schemeClr val="tx1"/>
                          </a:solidFill>
                        </a:rPr>
                        <a:t>헬리콥터 버섯</a:t>
                      </a:r>
                    </a:p>
                  </a:txBody>
                  <a:tcPr marL="0" marR="107755" marT="32326" marB="107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971400"/>
                  </a:ext>
                </a:extLst>
              </a:tr>
              <a:tr h="795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cap="none" spc="0" dirty="0">
                          <a:solidFill>
                            <a:schemeClr val="tx1"/>
                          </a:solidFill>
                        </a:rPr>
                        <a:t>맵</a:t>
                      </a:r>
                    </a:p>
                  </a:txBody>
                  <a:tcPr marL="0" marR="107755" marT="32326" marB="107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cap="none" spc="0" dirty="0">
                          <a:solidFill>
                            <a:schemeClr val="tx1"/>
                          </a:solidFill>
                        </a:rPr>
                        <a:t>스테이지 </a:t>
                      </a:r>
                      <a:r>
                        <a:rPr lang="en-US" altLang="ko-KR" sz="1400" cap="none" spc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cap="none" spc="0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14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cap="none" spc="0" dirty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 marL="0" marR="107755" marT="32326" marB="107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cap="none" spc="0" dirty="0">
                          <a:solidFill>
                            <a:schemeClr val="tx1"/>
                          </a:solidFill>
                        </a:rPr>
                        <a:t>직접 제작한 맵 혹은 월드</a:t>
                      </a:r>
                      <a:r>
                        <a:rPr lang="en-US" altLang="ko-KR" sz="1400" cap="none" spc="0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ko-KR" altLang="en-US" sz="1400" cap="none" spc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marL="0" marR="107755" marT="32326" marB="107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589954"/>
                  </a:ext>
                </a:extLst>
              </a:tr>
              <a:tr h="8532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cap="none" spc="0" dirty="0">
                          <a:solidFill>
                            <a:schemeClr val="tx1"/>
                          </a:solidFill>
                        </a:rPr>
                        <a:t>사운드</a:t>
                      </a:r>
                    </a:p>
                  </a:txBody>
                  <a:tcPr marL="0" marR="107755" marT="32326" marB="107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cap="none" spc="0" dirty="0">
                          <a:solidFill>
                            <a:schemeClr val="tx1"/>
                          </a:solidFill>
                        </a:rPr>
                        <a:t>배경음악</a:t>
                      </a:r>
                      <a:r>
                        <a:rPr lang="en-US" altLang="ko-KR" sz="14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cap="none" spc="0" dirty="0">
                          <a:solidFill>
                            <a:schemeClr val="tx1"/>
                          </a:solidFill>
                        </a:rPr>
                        <a:t>점프</a:t>
                      </a:r>
                      <a:r>
                        <a:rPr lang="en-US" altLang="ko-KR" sz="14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cap="none" spc="0" dirty="0">
                          <a:solidFill>
                            <a:schemeClr val="tx1"/>
                          </a:solidFill>
                        </a:rPr>
                        <a:t>공격</a:t>
                      </a:r>
                      <a:r>
                        <a:rPr lang="en-US" altLang="ko-KR" sz="14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cap="none" spc="0" dirty="0">
                          <a:solidFill>
                            <a:schemeClr val="tx1"/>
                          </a:solidFill>
                        </a:rPr>
                        <a:t>각종 효과음</a:t>
                      </a:r>
                    </a:p>
                  </a:txBody>
                  <a:tcPr marL="0" marR="107755" marT="32326" marB="107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107755" marT="32326" marB="1077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543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45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CF510E-0CF9-4AB0-A390-710D23A88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3600" kern="1200">
                <a:latin typeface="+mj-lt"/>
                <a:ea typeface="+mj-ea"/>
                <a:cs typeface="+mj-cs"/>
              </a:rPr>
              <a:t>개발 일정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79E2B6D-6386-4771-94E4-81742C0FB7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238167"/>
              </p:ext>
            </p:extLst>
          </p:nvPr>
        </p:nvGraphicFramePr>
        <p:xfrm>
          <a:off x="838200" y="1912123"/>
          <a:ext cx="10515602" cy="4499436"/>
        </p:xfrm>
        <a:graphic>
          <a:graphicData uri="http://schemas.openxmlformats.org/drawingml/2006/table">
            <a:tbl>
              <a:tblPr firstRow="1" bandRow="1">
                <a:solidFill>
                  <a:srgbClr val="F7F7F7"/>
                </a:solidFill>
                <a:tableStyleId>{5C22544A-7EE6-4342-B048-85BDC9FD1C3A}</a:tableStyleId>
              </a:tblPr>
              <a:tblGrid>
                <a:gridCol w="1364089">
                  <a:extLst>
                    <a:ext uri="{9D8B030D-6E8A-4147-A177-3AD203B41FA5}">
                      <a16:colId xmlns:a16="http://schemas.microsoft.com/office/drawing/2014/main" val="2449515980"/>
                    </a:ext>
                  </a:extLst>
                </a:gridCol>
                <a:gridCol w="9151513">
                  <a:extLst>
                    <a:ext uri="{9D8B030D-6E8A-4147-A177-3AD203B41FA5}">
                      <a16:colId xmlns:a16="http://schemas.microsoft.com/office/drawing/2014/main" val="600216318"/>
                    </a:ext>
                  </a:extLst>
                </a:gridCol>
              </a:tblGrid>
              <a:tr h="365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cap="all" spc="6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01635" marR="101635" marT="101635" marB="1016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cap="all" spc="60" dirty="0">
                          <a:solidFill>
                            <a:schemeClr val="tx1"/>
                          </a:solidFill>
                        </a:rPr>
                        <a:t>계획</a:t>
                      </a:r>
                    </a:p>
                  </a:txBody>
                  <a:tcPr marL="101635" marR="101635" marT="101635" marB="1016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877088"/>
                  </a:ext>
                </a:extLst>
              </a:tr>
              <a:tr h="523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6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cap="none" spc="0" dirty="0">
                          <a:solidFill>
                            <a:schemeClr val="tx1"/>
                          </a:solidFill>
                        </a:rPr>
                        <a:t>리소스 수집 및 캐릭터 기본 구현</a:t>
                      </a:r>
                      <a:endParaRPr lang="en-US" altLang="ko-KR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05391"/>
                  </a:ext>
                </a:extLst>
              </a:tr>
              <a:tr h="343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cap="none" spc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cap="none" spc="0" dirty="0">
                          <a:solidFill>
                            <a:schemeClr val="tx1"/>
                          </a:solidFill>
                        </a:rPr>
                        <a:t>타일</a:t>
                      </a:r>
                      <a:r>
                        <a:rPr lang="en-US" altLang="ko-KR" sz="16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cap="none" spc="0" dirty="0">
                          <a:solidFill>
                            <a:schemeClr val="tx1"/>
                          </a:solidFill>
                        </a:rPr>
                        <a:t>및 몬스터 구현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129200"/>
                  </a:ext>
                </a:extLst>
              </a:tr>
              <a:tr h="343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cap="none" spc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cap="none" spc="0" dirty="0">
                          <a:solidFill>
                            <a:schemeClr val="tx1"/>
                          </a:solidFill>
                        </a:rPr>
                        <a:t>아이템 구현 및 공격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381238"/>
                  </a:ext>
                </a:extLst>
              </a:tr>
              <a:tr h="523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cap="none" spc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6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cap="none" spc="0" dirty="0">
                          <a:solidFill>
                            <a:schemeClr val="tx1"/>
                          </a:solidFill>
                        </a:rPr>
                        <a:t>기타 이벤트</a:t>
                      </a:r>
                      <a:r>
                        <a:rPr lang="en-US" altLang="ko-KR" sz="1600" cap="none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cap="none" spc="0" dirty="0">
                          <a:solidFill>
                            <a:schemeClr val="tx1"/>
                          </a:solidFill>
                        </a:rPr>
                        <a:t>목숨</a:t>
                      </a:r>
                      <a:r>
                        <a:rPr lang="en-US" altLang="ko-KR" sz="16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cap="none" spc="0" dirty="0">
                          <a:solidFill>
                            <a:schemeClr val="tx1"/>
                          </a:solidFill>
                        </a:rPr>
                        <a:t>동전</a:t>
                      </a:r>
                      <a:r>
                        <a:rPr lang="en-US" altLang="ko-KR" sz="16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cap="none" spc="0" dirty="0">
                          <a:solidFill>
                            <a:schemeClr val="tx1"/>
                          </a:solidFill>
                        </a:rPr>
                        <a:t>점수</a:t>
                      </a:r>
                      <a:r>
                        <a:rPr lang="en-US" altLang="ko-KR" sz="16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cap="none" spc="0" dirty="0">
                          <a:solidFill>
                            <a:schemeClr val="tx1"/>
                          </a:solidFill>
                        </a:rPr>
                        <a:t>시간제한</a:t>
                      </a:r>
                      <a:r>
                        <a:rPr lang="en-US" altLang="ko-KR" sz="16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cap="none" spc="0" dirty="0">
                          <a:solidFill>
                            <a:schemeClr val="tx1"/>
                          </a:solidFill>
                        </a:rPr>
                        <a:t>등</a:t>
                      </a:r>
                      <a:r>
                        <a:rPr lang="en-US" altLang="ko-KR" sz="1600" cap="none" spc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600" cap="none" spc="0" dirty="0">
                          <a:solidFill>
                            <a:schemeClr val="tx1"/>
                          </a:solidFill>
                        </a:rPr>
                        <a:t> 및</a:t>
                      </a:r>
                      <a:r>
                        <a:rPr lang="en-US" altLang="ko-KR" sz="16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cap="none" spc="0" dirty="0">
                          <a:solidFill>
                            <a:schemeClr val="tx1"/>
                          </a:solidFill>
                        </a:rPr>
                        <a:t>테스트 맵 제작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389912"/>
                  </a:ext>
                </a:extLst>
              </a:tr>
              <a:tr h="343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cap="none" spc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6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cap="none" spc="0" dirty="0">
                          <a:solidFill>
                            <a:schemeClr val="tx1"/>
                          </a:solidFill>
                        </a:rPr>
                        <a:t>중간 점검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374894"/>
                  </a:ext>
                </a:extLst>
              </a:tr>
              <a:tr h="352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cap="none" spc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6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600" cap="none" spc="0" dirty="0">
                          <a:solidFill>
                            <a:schemeClr val="tx1"/>
                          </a:solidFill>
                        </a:rPr>
                        <a:t>맵 제작</a:t>
                      </a:r>
                      <a:r>
                        <a:rPr lang="en-US" altLang="ko-KR" sz="16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cap="none" spc="0" dirty="0">
                          <a:solidFill>
                            <a:schemeClr val="tx1"/>
                          </a:solidFill>
                        </a:rPr>
                        <a:t>스크롤링</a:t>
                      </a:r>
                      <a:endParaRPr lang="en-US" altLang="ko-KR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173230"/>
                  </a:ext>
                </a:extLst>
              </a:tr>
              <a:tr h="352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cap="none" spc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6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821444"/>
                  </a:ext>
                </a:extLst>
              </a:tr>
              <a:tr h="343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cap="none" spc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6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cap="none" spc="0" dirty="0">
                          <a:solidFill>
                            <a:schemeClr val="tx1"/>
                          </a:solidFill>
                        </a:rPr>
                        <a:t>사운드 구현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818114"/>
                  </a:ext>
                </a:extLst>
              </a:tr>
              <a:tr h="343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cap="none" spc="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6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cap="none" spc="0" dirty="0">
                          <a:solidFill>
                            <a:schemeClr val="tx1"/>
                          </a:solidFill>
                        </a:rPr>
                        <a:t>게임 저장 구현</a:t>
                      </a:r>
                      <a:r>
                        <a:rPr lang="en-US" altLang="ko-KR" sz="16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cap="none" spc="0" dirty="0">
                          <a:solidFill>
                            <a:schemeClr val="tx1"/>
                          </a:solidFill>
                        </a:rPr>
                        <a:t>시작 종료 화면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301075"/>
                  </a:ext>
                </a:extLst>
              </a:tr>
              <a:tr h="343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cap="none" spc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6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cap="none" spc="0" dirty="0">
                          <a:solidFill>
                            <a:schemeClr val="tx1"/>
                          </a:solidFill>
                        </a:rPr>
                        <a:t>마무리</a:t>
                      </a:r>
                      <a:r>
                        <a:rPr lang="en-US" altLang="ko-KR" sz="16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cap="none" spc="0" dirty="0">
                          <a:solidFill>
                            <a:schemeClr val="tx1"/>
                          </a:solidFill>
                        </a:rPr>
                        <a:t>최종점검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082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492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12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Isosceles Triangle 14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7EB82B7-2489-4DCF-8A0B-38A57AFCABDE}"/>
              </a:ext>
            </a:extLst>
          </p:cNvPr>
          <p:cNvSpPr txBox="1">
            <a:spLocks/>
          </p:cNvSpPr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>
              <a:spcAft>
                <a:spcPts val="600"/>
              </a:spcAft>
            </a:pPr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감사합니다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40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165</Words>
  <Application>Microsoft Office PowerPoint</Application>
  <PresentationFormat>와이드스크린</PresentationFormat>
  <Paragraphs>53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2DGP 1차 발표</vt:lpstr>
      <vt:lpstr>목차</vt:lpstr>
      <vt:lpstr>게임 컨셉</vt:lpstr>
      <vt:lpstr>PowerPoint 프레젠테이션</vt:lpstr>
      <vt:lpstr>PowerPoint 프레젠테이션</vt:lpstr>
      <vt:lpstr>개발 범위</vt:lpstr>
      <vt:lpstr>개발 일정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1차 발표</dc:title>
  <dc:creator>손정원(2018182015)</dc:creator>
  <cp:lastModifiedBy>손정원(2018182015)</cp:lastModifiedBy>
  <cp:revision>14</cp:revision>
  <dcterms:created xsi:type="dcterms:W3CDTF">2021-09-24T16:42:40Z</dcterms:created>
  <dcterms:modified xsi:type="dcterms:W3CDTF">2021-09-27T06:43:59Z</dcterms:modified>
</cp:coreProperties>
</file>