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92" r:id="rId4"/>
    <p:sldId id="258" r:id="rId5"/>
    <p:sldId id="259" r:id="rId6"/>
    <p:sldId id="260" r:id="rId7"/>
    <p:sldId id="262" r:id="rId8"/>
    <p:sldId id="296" r:id="rId9"/>
    <p:sldId id="297" r:id="rId10"/>
    <p:sldId id="298" r:id="rId11"/>
    <p:sldId id="299" r:id="rId12"/>
    <p:sldId id="300" r:id="rId13"/>
    <p:sldId id="268" r:id="rId14"/>
    <p:sldId id="269" r:id="rId15"/>
    <p:sldId id="270" r:id="rId16"/>
    <p:sldId id="271" r:id="rId17"/>
    <p:sldId id="272" r:id="rId18"/>
    <p:sldId id="273" r:id="rId19"/>
    <p:sldId id="293" r:id="rId20"/>
    <p:sldId id="274" r:id="rId21"/>
    <p:sldId id="295" r:id="rId22"/>
    <p:sldId id="289" r:id="rId23"/>
    <p:sldId id="290" r:id="rId24"/>
    <p:sldId id="294" r:id="rId25"/>
    <p:sldId id="291" r:id="rId26"/>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02" y="-12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E560C71-F28C-437A-905D-723A3A789937}" type="datetimeFigureOut">
              <a:rPr lang="vi-VN" smtClean="0"/>
              <a:t>14/12/2011</a:t>
            </a:fld>
            <a:endParaRPr lang="vi-V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vi-V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C7A71BD-78F5-454E-A3B3-12AEF92F902D}" type="slidenum">
              <a:rPr lang="vi-VN" smtClean="0"/>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560C71-F28C-437A-905D-723A3A789937}" type="datetimeFigureOut">
              <a:rPr lang="vi-VN" smtClean="0"/>
              <a:t>14/12/2011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C7A71BD-78F5-454E-A3B3-12AEF92F902D}"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560C71-F28C-437A-905D-723A3A789937}" type="datetimeFigureOut">
              <a:rPr lang="vi-VN" smtClean="0"/>
              <a:t>14/12/2011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C7A71BD-78F5-454E-A3B3-12AEF92F902D}"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E560C71-F28C-437A-905D-723A3A789937}" type="datetimeFigureOut">
              <a:rPr lang="vi-VN" smtClean="0"/>
              <a:t>14/12/2011</a:t>
            </a:fld>
            <a:endParaRPr lang="vi-VN"/>
          </a:p>
        </p:txBody>
      </p:sp>
      <p:sp>
        <p:nvSpPr>
          <p:cNvPr id="9" name="Slide Number Placeholder 8"/>
          <p:cNvSpPr>
            <a:spLocks noGrp="1"/>
          </p:cNvSpPr>
          <p:nvPr>
            <p:ph type="sldNum" sz="quarter" idx="15"/>
          </p:nvPr>
        </p:nvSpPr>
        <p:spPr/>
        <p:txBody>
          <a:bodyPr rtlCol="0"/>
          <a:lstStyle/>
          <a:p>
            <a:fld id="{AC7A71BD-78F5-454E-A3B3-12AEF92F902D}" type="slidenum">
              <a:rPr lang="vi-VN" smtClean="0"/>
              <a:t>‹#›</a:t>
            </a:fld>
            <a:endParaRPr lang="vi-VN"/>
          </a:p>
        </p:txBody>
      </p:sp>
      <p:sp>
        <p:nvSpPr>
          <p:cNvPr id="10" name="Footer Placeholder 9"/>
          <p:cNvSpPr>
            <a:spLocks noGrp="1"/>
          </p:cNvSpPr>
          <p:nvPr>
            <p:ph type="ftr" sz="quarter" idx="16"/>
          </p:nvPr>
        </p:nvSpPr>
        <p:spPr/>
        <p:txBody>
          <a:bodyPr rtlCol="0"/>
          <a:lstStyle/>
          <a:p>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E560C71-F28C-437A-905D-723A3A789937}" type="datetimeFigureOut">
              <a:rPr lang="vi-VN" smtClean="0"/>
              <a:t>14/12/2011</a:t>
            </a:fld>
            <a:endParaRPr lang="vi-V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vi-V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C7A71BD-78F5-454E-A3B3-12AEF92F902D}" type="slidenum">
              <a:rPr lang="vi-VN" smtClean="0"/>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560C71-F28C-437A-905D-723A3A789937}" type="datetimeFigureOut">
              <a:rPr lang="vi-VN" smtClean="0"/>
              <a:t>14/12/2011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C7A71BD-78F5-454E-A3B3-12AEF92F902D}" type="slidenum">
              <a:rPr lang="vi-VN" smtClean="0"/>
              <a:t>‹#›</a:t>
            </a:fld>
            <a:endParaRPr lang="vi-V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E560C71-F28C-437A-905D-723A3A789937}" type="datetimeFigureOut">
              <a:rPr lang="vi-VN" smtClean="0"/>
              <a:t>14/12/2011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AC7A71BD-78F5-454E-A3B3-12AEF92F902D}" type="slidenum">
              <a:rPr lang="vi-VN" smtClean="0"/>
              <a:t>‹#›</a:t>
            </a:fld>
            <a:endParaRPr lang="vi-V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E560C71-F28C-437A-905D-723A3A789937}" type="datetimeFigureOut">
              <a:rPr lang="vi-VN" smtClean="0"/>
              <a:t>14/12/2011</a:t>
            </a:fld>
            <a:endParaRPr lang="vi-VN"/>
          </a:p>
        </p:txBody>
      </p:sp>
      <p:sp>
        <p:nvSpPr>
          <p:cNvPr id="7" name="Slide Number Placeholder 6"/>
          <p:cNvSpPr>
            <a:spLocks noGrp="1"/>
          </p:cNvSpPr>
          <p:nvPr>
            <p:ph type="sldNum" sz="quarter" idx="11"/>
          </p:nvPr>
        </p:nvSpPr>
        <p:spPr/>
        <p:txBody>
          <a:bodyPr rtlCol="0"/>
          <a:lstStyle/>
          <a:p>
            <a:fld id="{AC7A71BD-78F5-454E-A3B3-12AEF92F902D}" type="slidenum">
              <a:rPr lang="vi-VN" smtClean="0"/>
              <a:t>‹#›</a:t>
            </a:fld>
            <a:endParaRPr lang="vi-VN"/>
          </a:p>
        </p:txBody>
      </p:sp>
      <p:sp>
        <p:nvSpPr>
          <p:cNvPr id="8" name="Footer Placeholder 7"/>
          <p:cNvSpPr>
            <a:spLocks noGrp="1"/>
          </p:cNvSpPr>
          <p:nvPr>
            <p:ph type="ftr" sz="quarter" idx="12"/>
          </p:nvPr>
        </p:nvSpPr>
        <p:spPr/>
        <p:txBody>
          <a:bodyPr rtlCol="0"/>
          <a:lstStyle/>
          <a:p>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60C71-F28C-437A-905D-723A3A789937}" type="datetimeFigureOut">
              <a:rPr lang="vi-VN" smtClean="0"/>
              <a:t>14/12/2011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AC7A71BD-78F5-454E-A3B3-12AEF92F902D}"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E560C71-F28C-437A-905D-723A3A789937}" type="datetimeFigureOut">
              <a:rPr lang="vi-VN" smtClean="0"/>
              <a:t>14/12/2011</a:t>
            </a:fld>
            <a:endParaRPr lang="vi-VN"/>
          </a:p>
        </p:txBody>
      </p:sp>
      <p:sp>
        <p:nvSpPr>
          <p:cNvPr id="22" name="Slide Number Placeholder 21"/>
          <p:cNvSpPr>
            <a:spLocks noGrp="1"/>
          </p:cNvSpPr>
          <p:nvPr>
            <p:ph type="sldNum" sz="quarter" idx="15"/>
          </p:nvPr>
        </p:nvSpPr>
        <p:spPr/>
        <p:txBody>
          <a:bodyPr rtlCol="0"/>
          <a:lstStyle/>
          <a:p>
            <a:fld id="{AC7A71BD-78F5-454E-A3B3-12AEF92F902D}" type="slidenum">
              <a:rPr lang="vi-VN" smtClean="0"/>
              <a:t>‹#›</a:t>
            </a:fld>
            <a:endParaRPr lang="vi-VN"/>
          </a:p>
        </p:txBody>
      </p:sp>
      <p:sp>
        <p:nvSpPr>
          <p:cNvPr id="23" name="Footer Placeholder 22"/>
          <p:cNvSpPr>
            <a:spLocks noGrp="1"/>
          </p:cNvSpPr>
          <p:nvPr>
            <p:ph type="ftr" sz="quarter" idx="16"/>
          </p:nvPr>
        </p:nvSpPr>
        <p:spPr/>
        <p:txBody>
          <a:bodyPr rtlCol="0"/>
          <a:lstStyle/>
          <a:p>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560C71-F28C-437A-905D-723A3A789937}" type="datetimeFigureOut">
              <a:rPr lang="vi-VN" smtClean="0"/>
              <a:t>14/12/2011</a:t>
            </a:fld>
            <a:endParaRPr lang="vi-VN"/>
          </a:p>
        </p:txBody>
      </p:sp>
      <p:sp>
        <p:nvSpPr>
          <p:cNvPr id="18" name="Slide Number Placeholder 17"/>
          <p:cNvSpPr>
            <a:spLocks noGrp="1"/>
          </p:cNvSpPr>
          <p:nvPr>
            <p:ph type="sldNum" sz="quarter" idx="11"/>
          </p:nvPr>
        </p:nvSpPr>
        <p:spPr/>
        <p:txBody>
          <a:bodyPr rtlCol="0"/>
          <a:lstStyle/>
          <a:p>
            <a:fld id="{AC7A71BD-78F5-454E-A3B3-12AEF92F902D}" type="slidenum">
              <a:rPr lang="vi-VN" smtClean="0"/>
              <a:t>‹#›</a:t>
            </a:fld>
            <a:endParaRPr lang="vi-VN"/>
          </a:p>
        </p:txBody>
      </p:sp>
      <p:sp>
        <p:nvSpPr>
          <p:cNvPr id="21" name="Footer Placeholder 20"/>
          <p:cNvSpPr>
            <a:spLocks noGrp="1"/>
          </p:cNvSpPr>
          <p:nvPr>
            <p:ph type="ftr" sz="quarter" idx="12"/>
          </p:nvPr>
        </p:nvSpPr>
        <p:spPr/>
        <p:txBody>
          <a:bodyPr rtlCol="0"/>
          <a:lstStyle/>
          <a:p>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560C71-F28C-437A-905D-723A3A789937}" type="datetimeFigureOut">
              <a:rPr lang="vi-VN" smtClean="0"/>
              <a:t>14/12/2011</a:t>
            </a:fld>
            <a:endParaRPr lang="vi-V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vi-V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C7A71BD-78F5-454E-A3B3-12AEF92F902D}"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739700"/>
            <a:ext cx="8572560" cy="1537172"/>
          </a:xfrm>
        </p:spPr>
        <p:txBody>
          <a:bodyPr>
            <a:normAutofit fontScale="90000"/>
          </a:bodyPr>
          <a:lstStyle/>
          <a:p>
            <a:pPr algn="ctr"/>
            <a:r>
              <a:rPr lang="en-US" sz="3800" dirty="0" smtClean="0">
                <a:latin typeface="Times New Roman" pitchFamily="18" charset="0"/>
                <a:cs typeface="Times New Roman" pitchFamily="18" charset="0"/>
              </a:rPr>
              <a:t>BÁO CÁO XÂY DỰNG WEB </a:t>
            </a:r>
            <a:r>
              <a:rPr lang="en-US" sz="3800" smtClean="0">
                <a:latin typeface="Times New Roman" pitchFamily="18" charset="0"/>
                <a:cs typeface="Times New Roman" pitchFamily="18" charset="0"/>
              </a:rPr>
              <a:t>SERVICE Cung cấp thông tin tác giả tác phẩm văn học</a:t>
            </a:r>
            <a:endParaRPr lang="vi-VN" sz="3800" dirty="0">
              <a:latin typeface="Times New Roman" pitchFamily="18" charset="0"/>
              <a:cs typeface="Times New Roman" pitchFamily="18" charset="0"/>
            </a:endParaRPr>
          </a:p>
        </p:txBody>
      </p:sp>
      <p:sp>
        <p:nvSpPr>
          <p:cNvPr id="3" name="Subtitle 2"/>
          <p:cNvSpPr>
            <a:spLocks noGrp="1"/>
          </p:cNvSpPr>
          <p:nvPr>
            <p:ph type="subTitle" idx="1"/>
          </p:nvPr>
        </p:nvSpPr>
        <p:spPr>
          <a:xfrm>
            <a:off x="3357554" y="3786190"/>
            <a:ext cx="5100646" cy="2588732"/>
          </a:xfrm>
        </p:spPr>
        <p:txBody>
          <a:bodyPr/>
          <a:lstStyle/>
          <a:p>
            <a:pPr algn="l"/>
            <a:r>
              <a:rPr lang="en-US" dirty="0" err="1" smtClean="0">
                <a:latin typeface="Times New Roman" pitchFamily="18" charset="0"/>
                <a:cs typeface="Times New Roman" pitchFamily="18" charset="0"/>
              </a:rPr>
              <a:t>Giảng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VÕ HOÀNG HẢI</a:t>
            </a:r>
          </a:p>
          <a:p>
            <a:pPr algn="l"/>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Nhóm</a:t>
            </a:r>
            <a:r>
              <a:rPr lang="en-US" smtClean="0">
                <a:latin typeface="Times New Roman" pitchFamily="18" charset="0"/>
                <a:cs typeface="Times New Roman" pitchFamily="18" charset="0"/>
              </a:rPr>
              <a:t> 23:</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1254125" indent="-530225" algn="l">
              <a:buFont typeface="Wingdings" pitchFamily="2" charset="2"/>
              <a:buChar char="Ø"/>
            </a:pPr>
            <a:r>
              <a:rPr lang="en-US" smtClean="0">
                <a:latin typeface="Times New Roman" pitchFamily="18" charset="0"/>
                <a:cs typeface="Times New Roman" pitchFamily="18" charset="0"/>
              </a:rPr>
              <a:t>Phạm Hoàng Sơn _ 093576</a:t>
            </a:r>
          </a:p>
          <a:p>
            <a:pPr marL="1254125" indent="-530225" algn="l">
              <a:buFont typeface="Wingdings" pitchFamily="2" charset="2"/>
              <a:buChar char="Ø"/>
            </a:pPr>
            <a:r>
              <a:rPr lang="en-US" smtClean="0">
                <a:latin typeface="Times New Roman" pitchFamily="18" charset="0"/>
                <a:cs typeface="Times New Roman" pitchFamily="18" charset="0"/>
              </a:rPr>
              <a:t>Đặng Thị Lan Phương - 093568</a:t>
            </a:r>
            <a:endParaRPr lang="en-US" dirty="0" smtClean="0">
              <a:latin typeface="Times New Roman" pitchFamily="18" charset="0"/>
              <a:cs typeface="Times New Roman" pitchFamily="18" charset="0"/>
            </a:endParaRPr>
          </a:p>
          <a:p>
            <a:pPr marL="530225" indent="-530225">
              <a:buFont typeface="Arial" pitchFamily="34" charset="0"/>
              <a:buChar char="•"/>
            </a:pPr>
            <a:endParaRPr lang="en-US" dirty="0" smtClean="0"/>
          </a:p>
          <a:p>
            <a:pPr marL="900113">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vi-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360" y="447498"/>
            <a:ext cx="7239000" cy="821262"/>
          </a:xfrm>
        </p:spPr>
        <p:txBody>
          <a:bodyPr anchor="ctr">
            <a:normAutofit fontScale="90000"/>
          </a:bodyPr>
          <a:lstStyle/>
          <a:p>
            <a:pPr algn="ctr"/>
            <a:r>
              <a:rPr lang="en-US" sz="3200" dirty="0" err="1" smtClean="0"/>
              <a:t>Tìm</a:t>
            </a:r>
            <a:r>
              <a:rPr lang="en-US" sz="3200" dirty="0" smtClean="0"/>
              <a:t> </a:t>
            </a:r>
            <a:r>
              <a:rPr lang="en-US" sz="3200" dirty="0" err="1" smtClean="0"/>
              <a:t>kiếm</a:t>
            </a:r>
            <a:r>
              <a:rPr lang="en-US" sz="3200" dirty="0" smtClean="0"/>
              <a:t> </a:t>
            </a:r>
            <a:r>
              <a:rPr lang="en-US" sz="3200" dirty="0" err="1" smtClean="0"/>
              <a:t>nội</a:t>
            </a:r>
            <a:r>
              <a:rPr lang="en-US" sz="3200" dirty="0" smtClean="0"/>
              <a:t> dung </a:t>
            </a:r>
            <a:r>
              <a:rPr lang="en-US" sz="3200" dirty="0" err="1" smtClean="0"/>
              <a:t>tác</a:t>
            </a:r>
            <a:r>
              <a:rPr lang="en-US" sz="3200" dirty="0" smtClean="0"/>
              <a:t> </a:t>
            </a:r>
            <a:r>
              <a:rPr lang="en-US" sz="3200" dirty="0" err="1" smtClean="0"/>
              <a:t>Phẩm</a:t>
            </a:r>
            <a:r>
              <a:rPr lang="en-US" sz="3200" dirty="0" smtClean="0"/>
              <a:t> </a:t>
            </a:r>
            <a:r>
              <a:rPr lang="en-US" sz="3200" dirty="0" err="1" smtClean="0"/>
              <a:t>theo</a:t>
            </a:r>
            <a:r>
              <a:rPr lang="en-US" sz="3200" dirty="0" smtClean="0"/>
              <a:t> </a:t>
            </a:r>
            <a:r>
              <a:rPr lang="en-US" sz="3200" dirty="0" err="1"/>
              <a:t>tên</a:t>
            </a:r>
            <a:r>
              <a:rPr lang="en-US" sz="3200" dirty="0"/>
              <a:t> </a:t>
            </a:r>
            <a:r>
              <a:rPr lang="en-US" sz="3200" dirty="0" err="1"/>
              <a:t>tác</a:t>
            </a:r>
            <a:r>
              <a:rPr lang="en-US" sz="3200" dirty="0"/>
              <a:t> </a:t>
            </a:r>
            <a:r>
              <a:rPr lang="en-US" sz="3200" dirty="0" err="1" smtClean="0"/>
              <a:t>phẩm</a:t>
            </a:r>
            <a:endParaRPr lang="vi-VN" sz="3200" dirty="0"/>
          </a:p>
        </p:txBody>
      </p:sp>
      <p:sp>
        <p:nvSpPr>
          <p:cNvPr id="3" name="Content Placeholder 2"/>
          <p:cNvSpPr>
            <a:spLocks noGrp="1"/>
          </p:cNvSpPr>
          <p:nvPr>
            <p:ph sz="quarter" idx="1"/>
          </p:nvPr>
        </p:nvSpPr>
        <p:spPr>
          <a:xfrm>
            <a:off x="539552" y="1340768"/>
            <a:ext cx="7704856" cy="2893434"/>
          </a:xfrm>
        </p:spPr>
        <p:txBody>
          <a:bodyPr anchor="ctr">
            <a:normAutofit lnSpcReduction="10000"/>
          </a:bodyPr>
          <a:lstStyle/>
          <a:p>
            <a:r>
              <a:rPr lang="da-DK" dirty="0"/>
              <a:t>Hệ thống cho phép tìm kiếm nội dung tác phẩm theo tên tác phẩm. Người sử dụng chỉ cần nhập vào tên tác phẩm.</a:t>
            </a:r>
            <a:endParaRPr lang="en-US" dirty="0"/>
          </a:p>
          <a:p>
            <a:r>
              <a:rPr lang="da-DK" b="1" dirty="0"/>
              <a:t>public string GetTPbyTP(string tacpham)</a:t>
            </a:r>
            <a:endParaRPr lang="en-US" dirty="0"/>
          </a:p>
          <a:p>
            <a:pPr lvl="0"/>
            <a:r>
              <a:rPr lang="da-DK" dirty="0"/>
              <a:t>Tham số truyền vào: tacpham</a:t>
            </a:r>
            <a:endParaRPr lang="en-US" dirty="0"/>
          </a:p>
          <a:p>
            <a:pPr lvl="0"/>
            <a:r>
              <a:rPr lang="da-DK" dirty="0"/>
              <a:t>Kết quả trả về: dữ liệu dạng chuỗi</a:t>
            </a:r>
            <a:endParaRPr lang="en-US" dirty="0"/>
          </a:p>
          <a:p>
            <a:pPr lvl="0"/>
            <a:r>
              <a:rPr lang="da-DK" dirty="0"/>
              <a:t>[OperationContract(Name="</a:t>
            </a:r>
            <a:r>
              <a:rPr lang="da-DK" b="1" dirty="0"/>
              <a:t> </a:t>
            </a:r>
            <a:r>
              <a:rPr lang="da-DK" dirty="0"/>
              <a:t>GetTPbyTP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85807182"/>
              </p:ext>
            </p:extLst>
          </p:nvPr>
        </p:nvGraphicFramePr>
        <p:xfrm>
          <a:off x="1259633" y="4509120"/>
          <a:ext cx="6078849" cy="1512168"/>
        </p:xfrm>
        <a:graphic>
          <a:graphicData uri="http://schemas.openxmlformats.org/drawingml/2006/table">
            <a:tbl>
              <a:tblPr firstRow="1" firstCol="1" bandRow="1">
                <a:tableStyleId>{5C22544A-7EE6-4342-B048-85BDC9FD1C3A}</a:tableStyleId>
              </a:tblPr>
              <a:tblGrid>
                <a:gridCol w="2026283"/>
                <a:gridCol w="2026283"/>
                <a:gridCol w="2026283"/>
              </a:tblGrid>
              <a:tr h="353594">
                <a:tc>
                  <a:txBody>
                    <a:bodyPr/>
                    <a:lstStyle/>
                    <a:p>
                      <a:pPr marL="0" marR="0">
                        <a:lnSpc>
                          <a:spcPct val="150000"/>
                        </a:lnSpc>
                        <a:spcBef>
                          <a:spcPts val="0"/>
                        </a:spcBef>
                        <a:spcAft>
                          <a:spcPts val="0"/>
                        </a:spcAft>
                      </a:pPr>
                      <a:r>
                        <a:rPr lang="da-DK" sz="1300" dirty="0">
                          <a:effectLst/>
                        </a:rPr>
                        <a:t>Name</a:t>
                      </a:r>
                      <a:endParaRPr lang="en-US" sz="12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Description</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Comment</a:t>
                      </a:r>
                      <a:endParaRPr lang="en-US" sz="1200">
                        <a:effectLst/>
                        <a:latin typeface="Times New Roman"/>
                        <a:ea typeface="Times New Roman"/>
                        <a:cs typeface="Times New Roman"/>
                      </a:endParaRPr>
                    </a:p>
                  </a:txBody>
                  <a:tcPr marL="68580" marR="68580" marT="0" marB="0"/>
                </a:tc>
              </a:tr>
              <a:tr h="1158574">
                <a:tc>
                  <a:txBody>
                    <a:bodyPr/>
                    <a:lstStyle/>
                    <a:p>
                      <a:pPr marL="0" marR="0">
                        <a:lnSpc>
                          <a:spcPct val="150000"/>
                        </a:lnSpc>
                        <a:spcBef>
                          <a:spcPts val="0"/>
                        </a:spcBef>
                        <a:spcAft>
                          <a:spcPts val="0"/>
                        </a:spcAft>
                      </a:pPr>
                      <a:r>
                        <a:rPr lang="da-DK" sz="1300" dirty="0">
                          <a:effectLst/>
                        </a:rPr>
                        <a:t>tacpham</a:t>
                      </a:r>
                      <a:endParaRPr lang="en-US" sz="12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nvarchar(128)</a:t>
                      </a:r>
                      <a:endParaRPr lang="en-US" sz="1200">
                        <a:effectLst/>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da-DK" sz="1300" dirty="0">
                          <a:effectLst/>
                        </a:rPr>
                        <a:t>Tên tác phẩm cần tìm kiếm</a:t>
                      </a:r>
                      <a:endParaRPr lang="en-US" sz="1200" dirty="0">
                        <a:effectLst/>
                      </a:endParaRPr>
                    </a:p>
                    <a:p>
                      <a:pPr marL="0" marR="0">
                        <a:lnSpc>
                          <a:spcPct val="150000"/>
                        </a:lnSpc>
                        <a:spcBef>
                          <a:spcPts val="0"/>
                        </a:spcBef>
                        <a:spcAft>
                          <a:spcPts val="0"/>
                        </a:spcAft>
                      </a:pPr>
                      <a:r>
                        <a:rPr lang="da-DK" sz="1300" dirty="0">
                          <a:effectLst/>
                        </a:rPr>
                        <a:t>Ví dụ: Từ ấy</a:t>
                      </a:r>
                      <a:endParaRPr lang="en-US" sz="12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92009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360" y="447498"/>
            <a:ext cx="7239000" cy="821262"/>
          </a:xfrm>
        </p:spPr>
        <p:txBody>
          <a:bodyPr anchor="ctr">
            <a:normAutofit fontScale="90000"/>
          </a:bodyPr>
          <a:lstStyle/>
          <a:p>
            <a:pPr algn="ctr"/>
            <a:r>
              <a:rPr lang="en-US" sz="3200" dirty="0" err="1" smtClean="0"/>
              <a:t>Tìm</a:t>
            </a:r>
            <a:r>
              <a:rPr lang="en-US" sz="3200" dirty="0" smtClean="0"/>
              <a:t> </a:t>
            </a:r>
            <a:r>
              <a:rPr lang="en-US" sz="3200" dirty="0" err="1" smtClean="0"/>
              <a:t>kiếm</a:t>
            </a:r>
            <a:r>
              <a:rPr lang="en-US" sz="3200" dirty="0"/>
              <a:t> </a:t>
            </a:r>
            <a:r>
              <a:rPr lang="en-US" sz="3200" dirty="0" err="1"/>
              <a:t>tên</a:t>
            </a:r>
            <a:r>
              <a:rPr lang="en-US" sz="3200" dirty="0"/>
              <a:t> </a:t>
            </a:r>
            <a:r>
              <a:rPr lang="en-US" sz="3200" dirty="0" err="1"/>
              <a:t>tác</a:t>
            </a:r>
            <a:r>
              <a:rPr lang="en-US" sz="3200" dirty="0"/>
              <a:t> </a:t>
            </a:r>
            <a:r>
              <a:rPr lang="en-US" sz="3200" dirty="0" err="1" smtClean="0"/>
              <a:t>phẩm</a:t>
            </a:r>
            <a:r>
              <a:rPr lang="en-US" sz="3200" dirty="0" smtClean="0"/>
              <a:t> </a:t>
            </a:r>
            <a:r>
              <a:rPr lang="en-US" sz="3200" dirty="0" err="1" smtClean="0"/>
              <a:t>theo</a:t>
            </a:r>
            <a:r>
              <a:rPr lang="en-US" sz="3200" dirty="0" smtClean="0"/>
              <a:t> </a:t>
            </a:r>
            <a:r>
              <a:rPr lang="en-US" sz="3200" dirty="0" err="1" smtClean="0"/>
              <a:t>thể</a:t>
            </a:r>
            <a:r>
              <a:rPr lang="en-US" sz="3200" dirty="0" smtClean="0"/>
              <a:t> </a:t>
            </a:r>
            <a:r>
              <a:rPr lang="en-US" sz="3200" dirty="0" err="1" smtClean="0"/>
              <a:t>loại</a:t>
            </a:r>
            <a:endParaRPr lang="vi-VN" sz="3200" dirty="0"/>
          </a:p>
        </p:txBody>
      </p:sp>
      <p:sp>
        <p:nvSpPr>
          <p:cNvPr id="3" name="Content Placeholder 2"/>
          <p:cNvSpPr>
            <a:spLocks noGrp="1"/>
          </p:cNvSpPr>
          <p:nvPr>
            <p:ph sz="quarter" idx="1"/>
          </p:nvPr>
        </p:nvSpPr>
        <p:spPr>
          <a:xfrm>
            <a:off x="539552" y="1340768"/>
            <a:ext cx="7704856" cy="2893434"/>
          </a:xfrm>
        </p:spPr>
        <p:txBody>
          <a:bodyPr anchor="ctr">
            <a:normAutofit fontScale="92500" lnSpcReduction="10000"/>
          </a:bodyPr>
          <a:lstStyle/>
          <a:p>
            <a:r>
              <a:rPr lang="da-DK" dirty="0"/>
              <a:t>Hệ thống cho phép người sử dụng tìm kiếm tên tác phẩm theo thể loại. Người dùng chỉ cần nhập thể loại tác phẩm muốn tìm. Hệ thống sẽ trả về danh sách tên tác phẩm có thể loại phù hợp.</a:t>
            </a:r>
            <a:endParaRPr lang="en-US" dirty="0"/>
          </a:p>
          <a:p>
            <a:r>
              <a:rPr lang="da-DK" b="1" dirty="0"/>
              <a:t>public string GetTPbyTL(string theloai) </a:t>
            </a:r>
            <a:endParaRPr lang="en-US" dirty="0"/>
          </a:p>
          <a:p>
            <a:pPr lvl="0"/>
            <a:r>
              <a:rPr lang="da-DK" dirty="0"/>
              <a:t>Tham số truyền vào: theloai</a:t>
            </a:r>
            <a:endParaRPr lang="en-US" dirty="0"/>
          </a:p>
          <a:p>
            <a:pPr lvl="0"/>
            <a:r>
              <a:rPr lang="da-DK" dirty="0"/>
              <a:t>Kết quả trả về: dữ liệu dạng chuỗi</a:t>
            </a:r>
            <a:endParaRPr lang="en-US" dirty="0"/>
          </a:p>
          <a:p>
            <a:pPr lvl="0"/>
            <a:r>
              <a:rPr lang="da-DK" dirty="0"/>
              <a:t>[OperationContract(Name="</a:t>
            </a:r>
            <a:r>
              <a:rPr lang="da-DK" b="1" dirty="0"/>
              <a:t> </a:t>
            </a:r>
            <a:r>
              <a:rPr lang="da-DK" dirty="0"/>
              <a:t>GetTPbyTL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50348989"/>
              </p:ext>
            </p:extLst>
          </p:nvPr>
        </p:nvGraphicFramePr>
        <p:xfrm>
          <a:off x="1115616" y="4581128"/>
          <a:ext cx="6078804" cy="1493942"/>
        </p:xfrm>
        <a:graphic>
          <a:graphicData uri="http://schemas.openxmlformats.org/drawingml/2006/table">
            <a:tbl>
              <a:tblPr firstRow="1" firstCol="1" bandRow="1">
                <a:tableStyleId>{5C22544A-7EE6-4342-B048-85BDC9FD1C3A}</a:tableStyleId>
              </a:tblPr>
              <a:tblGrid>
                <a:gridCol w="2026268"/>
                <a:gridCol w="2026268"/>
                <a:gridCol w="2026268"/>
              </a:tblGrid>
              <a:tr h="349332">
                <a:tc>
                  <a:txBody>
                    <a:bodyPr/>
                    <a:lstStyle/>
                    <a:p>
                      <a:pPr marL="0" marR="0">
                        <a:lnSpc>
                          <a:spcPct val="150000"/>
                        </a:lnSpc>
                        <a:spcBef>
                          <a:spcPts val="0"/>
                        </a:spcBef>
                        <a:spcAft>
                          <a:spcPts val="0"/>
                        </a:spcAft>
                      </a:pPr>
                      <a:r>
                        <a:rPr lang="da-DK" sz="1300">
                          <a:effectLst/>
                        </a:rPr>
                        <a:t>Name</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Description</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Comment</a:t>
                      </a:r>
                      <a:endParaRPr lang="en-US" sz="1200">
                        <a:effectLst/>
                        <a:latin typeface="Times New Roman"/>
                        <a:ea typeface="Times New Roman"/>
                        <a:cs typeface="Times New Roman"/>
                      </a:endParaRPr>
                    </a:p>
                  </a:txBody>
                  <a:tcPr marL="68580" marR="68580" marT="0" marB="0"/>
                </a:tc>
              </a:tr>
              <a:tr h="1144610">
                <a:tc>
                  <a:txBody>
                    <a:bodyPr/>
                    <a:lstStyle/>
                    <a:p>
                      <a:pPr marL="0" marR="0">
                        <a:lnSpc>
                          <a:spcPct val="150000"/>
                        </a:lnSpc>
                        <a:spcBef>
                          <a:spcPts val="0"/>
                        </a:spcBef>
                        <a:spcAft>
                          <a:spcPts val="0"/>
                        </a:spcAft>
                      </a:pPr>
                      <a:r>
                        <a:rPr lang="da-DK" sz="1300">
                          <a:effectLst/>
                        </a:rPr>
                        <a:t>theloai</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nvarchar(128)</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dirty="0">
                          <a:effectLst/>
                        </a:rPr>
                        <a:t>Thể loại tác phẩm cần tìm</a:t>
                      </a:r>
                      <a:endParaRPr lang="en-US" sz="1200" dirty="0">
                        <a:effectLst/>
                      </a:endParaRPr>
                    </a:p>
                    <a:p>
                      <a:pPr marL="0" marR="0">
                        <a:lnSpc>
                          <a:spcPct val="150000"/>
                        </a:lnSpc>
                        <a:spcBef>
                          <a:spcPts val="0"/>
                        </a:spcBef>
                        <a:spcAft>
                          <a:spcPts val="0"/>
                        </a:spcAft>
                      </a:pPr>
                      <a:r>
                        <a:rPr lang="da-DK" sz="1300" dirty="0">
                          <a:effectLst/>
                        </a:rPr>
                        <a:t>Ví dụ: truyện ngắn</a:t>
                      </a:r>
                      <a:endParaRPr lang="en-US" sz="12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93220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360" y="447498"/>
            <a:ext cx="7239000" cy="821262"/>
          </a:xfrm>
        </p:spPr>
        <p:txBody>
          <a:bodyPr anchor="ctr">
            <a:normAutofit fontScale="90000"/>
          </a:bodyPr>
          <a:lstStyle/>
          <a:p>
            <a:pPr algn="ctr"/>
            <a:r>
              <a:rPr lang="en-US" sz="3200" dirty="0" err="1" smtClean="0"/>
              <a:t>Tìm</a:t>
            </a:r>
            <a:r>
              <a:rPr lang="en-US" sz="3200" dirty="0" smtClean="0"/>
              <a:t> </a:t>
            </a:r>
            <a:r>
              <a:rPr lang="en-US" sz="3200" dirty="0" err="1" smtClean="0"/>
              <a:t>kiếm</a:t>
            </a:r>
            <a:r>
              <a:rPr lang="en-US" sz="3200" dirty="0"/>
              <a:t> </a:t>
            </a:r>
            <a:r>
              <a:rPr lang="en-US" sz="3200" dirty="0" err="1"/>
              <a:t>tên</a:t>
            </a:r>
            <a:r>
              <a:rPr lang="en-US" sz="3200" dirty="0"/>
              <a:t> </a:t>
            </a:r>
            <a:r>
              <a:rPr lang="en-US" sz="3200" dirty="0" err="1"/>
              <a:t>tác</a:t>
            </a:r>
            <a:r>
              <a:rPr lang="en-US" sz="3200" dirty="0"/>
              <a:t> </a:t>
            </a:r>
            <a:r>
              <a:rPr lang="en-US" sz="3200" dirty="0" err="1" smtClean="0"/>
              <a:t>phẩm</a:t>
            </a:r>
            <a:r>
              <a:rPr lang="en-US" sz="3200" dirty="0" smtClean="0"/>
              <a:t> </a:t>
            </a:r>
            <a:r>
              <a:rPr lang="en-US" sz="3200" dirty="0" err="1" smtClean="0"/>
              <a:t>theo</a:t>
            </a:r>
            <a:r>
              <a:rPr lang="en-US" sz="3200" dirty="0" smtClean="0"/>
              <a:t> </a:t>
            </a:r>
            <a:r>
              <a:rPr lang="en-US" sz="3200" dirty="0" err="1" smtClean="0"/>
              <a:t>nội</a:t>
            </a:r>
            <a:r>
              <a:rPr lang="en-US" sz="3200" dirty="0" smtClean="0"/>
              <a:t> dung</a:t>
            </a:r>
            <a:endParaRPr lang="vi-VN" sz="3200" dirty="0"/>
          </a:p>
        </p:txBody>
      </p:sp>
      <p:sp>
        <p:nvSpPr>
          <p:cNvPr id="3" name="Content Placeholder 2"/>
          <p:cNvSpPr>
            <a:spLocks noGrp="1"/>
          </p:cNvSpPr>
          <p:nvPr>
            <p:ph sz="quarter" idx="1"/>
          </p:nvPr>
        </p:nvSpPr>
        <p:spPr>
          <a:xfrm>
            <a:off x="539552" y="1340768"/>
            <a:ext cx="7704856" cy="2893434"/>
          </a:xfrm>
        </p:spPr>
        <p:txBody>
          <a:bodyPr anchor="ctr">
            <a:normAutofit fontScale="92500" lnSpcReduction="10000"/>
          </a:bodyPr>
          <a:lstStyle/>
          <a:p>
            <a:r>
              <a:rPr lang="da-DK" dirty="0"/>
              <a:t>Hệ thống cho phép người sử dụng tìm kiếm tên tác phẩm theo nội dung của tác phẩm đó. Người dùng chỉ cần nhập 1 phần nội dung của tác phẩm muốn tìm. Hệ thống sẽ trả về tên tác phẩm có nội dung phù hợp.</a:t>
            </a:r>
            <a:endParaRPr lang="en-US" dirty="0"/>
          </a:p>
          <a:p>
            <a:r>
              <a:rPr lang="da-DK" b="1" dirty="0"/>
              <a:t>public string GetTPbyND(string noidung) </a:t>
            </a:r>
            <a:endParaRPr lang="en-US" dirty="0"/>
          </a:p>
          <a:p>
            <a:pPr lvl="0"/>
            <a:r>
              <a:rPr lang="da-DK" dirty="0"/>
              <a:t>Tham số truyền vào: </a:t>
            </a:r>
            <a:r>
              <a:rPr lang="da-DK" b="1" dirty="0"/>
              <a:t>noidung</a:t>
            </a:r>
            <a:endParaRPr lang="en-US" dirty="0"/>
          </a:p>
          <a:p>
            <a:pPr lvl="0"/>
            <a:r>
              <a:rPr lang="da-DK" dirty="0"/>
              <a:t>Kết quả trả về: dữ liệu dạng chuỗi</a:t>
            </a:r>
            <a:endParaRPr lang="en-US" dirty="0"/>
          </a:p>
          <a:p>
            <a:pPr lvl="0"/>
            <a:r>
              <a:rPr lang="da-DK" dirty="0"/>
              <a:t> [OperationContract(Name="</a:t>
            </a:r>
            <a:r>
              <a:rPr lang="da-DK" b="1" dirty="0"/>
              <a:t> </a:t>
            </a:r>
            <a:r>
              <a:rPr lang="da-DK" dirty="0"/>
              <a:t>GetTPbyND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68634695"/>
              </p:ext>
            </p:extLst>
          </p:nvPr>
        </p:nvGraphicFramePr>
        <p:xfrm>
          <a:off x="1187624" y="4437112"/>
          <a:ext cx="5929879" cy="1800200"/>
        </p:xfrm>
        <a:graphic>
          <a:graphicData uri="http://schemas.openxmlformats.org/drawingml/2006/table">
            <a:tbl>
              <a:tblPr firstRow="1" firstCol="1" bandRow="1">
                <a:tableStyleId>{5C22544A-7EE6-4342-B048-85BDC9FD1C3A}</a:tableStyleId>
              </a:tblPr>
              <a:tblGrid>
                <a:gridCol w="2056075"/>
                <a:gridCol w="1408158"/>
                <a:gridCol w="2465646"/>
              </a:tblGrid>
              <a:tr h="332448">
                <a:tc>
                  <a:txBody>
                    <a:bodyPr/>
                    <a:lstStyle/>
                    <a:p>
                      <a:pPr marL="0" marR="0">
                        <a:lnSpc>
                          <a:spcPct val="150000"/>
                        </a:lnSpc>
                        <a:spcBef>
                          <a:spcPts val="0"/>
                        </a:spcBef>
                        <a:spcAft>
                          <a:spcPts val="0"/>
                        </a:spcAft>
                      </a:pPr>
                      <a:r>
                        <a:rPr lang="da-DK" sz="1300">
                          <a:effectLst/>
                        </a:rPr>
                        <a:t>Name</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Description</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Comment</a:t>
                      </a:r>
                      <a:endParaRPr lang="en-US" sz="1200">
                        <a:effectLst/>
                        <a:latin typeface="Times New Roman"/>
                        <a:ea typeface="Times New Roman"/>
                        <a:cs typeface="Times New Roman"/>
                      </a:endParaRPr>
                    </a:p>
                  </a:txBody>
                  <a:tcPr marL="68580" marR="68580" marT="0" marB="0"/>
                </a:tc>
              </a:tr>
              <a:tr h="1467752">
                <a:tc>
                  <a:txBody>
                    <a:bodyPr/>
                    <a:lstStyle/>
                    <a:p>
                      <a:pPr marL="0" marR="0">
                        <a:lnSpc>
                          <a:spcPct val="150000"/>
                        </a:lnSpc>
                        <a:spcBef>
                          <a:spcPts val="0"/>
                        </a:spcBef>
                        <a:spcAft>
                          <a:spcPts val="0"/>
                        </a:spcAft>
                      </a:pPr>
                      <a:r>
                        <a:rPr lang="da-DK" sz="1300">
                          <a:effectLst/>
                        </a:rPr>
                        <a:t>noidung</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nvarchar(128)</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dirty="0">
                          <a:effectLst/>
                        </a:rPr>
                        <a:t>Nội dung tác phẩm cần tìm.</a:t>
                      </a:r>
                      <a:endParaRPr lang="en-US" sz="1200" dirty="0">
                        <a:effectLst/>
                      </a:endParaRPr>
                    </a:p>
                    <a:p>
                      <a:pPr marL="0" marR="0">
                        <a:lnSpc>
                          <a:spcPct val="150000"/>
                        </a:lnSpc>
                        <a:spcBef>
                          <a:spcPts val="0"/>
                        </a:spcBef>
                        <a:spcAft>
                          <a:spcPts val="0"/>
                        </a:spcAft>
                      </a:pPr>
                      <a:r>
                        <a:rPr lang="da-DK" sz="1300" dirty="0">
                          <a:effectLst/>
                        </a:rPr>
                        <a:t>Ví dụ: Từ ấy trong tôi bừng nắng hạ. Mặt trời chân lí chói qua tim</a:t>
                      </a:r>
                      <a:endParaRPr lang="en-US" sz="12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51070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mtClean="0"/>
              <a:t>đối </a:t>
            </a:r>
            <a:r>
              <a:rPr lang="en-US" dirty="0" err="1" smtClean="0"/>
              <a:t>tượng</a:t>
            </a:r>
            <a:r>
              <a:rPr lang="en-US" dirty="0" smtClean="0"/>
              <a:t> </a:t>
            </a:r>
            <a:r>
              <a:rPr lang="en-US" dirty="0" err="1" smtClean="0"/>
              <a:t>chứa</a:t>
            </a:r>
            <a:r>
              <a:rPr lang="en-US" dirty="0" smtClean="0"/>
              <a:t> </a:t>
            </a:r>
            <a:r>
              <a:rPr lang="en-US" dirty="0" err="1" smtClean="0"/>
              <a:t>thông</a:t>
            </a:r>
            <a:r>
              <a:rPr lang="en-US" dirty="0" smtClean="0"/>
              <a:t> </a:t>
            </a:r>
            <a:r>
              <a:rPr lang="en-US" smtClean="0"/>
              <a:t>tin tác giả tác phẩm</a:t>
            </a:r>
            <a:endParaRPr lang="vi-VN" dirty="0"/>
          </a:p>
        </p:txBody>
      </p:sp>
      <p:sp>
        <p:nvSpPr>
          <p:cNvPr id="3" name="Content Placeholder 2"/>
          <p:cNvSpPr>
            <a:spLocks noGrp="1"/>
          </p:cNvSpPr>
          <p:nvPr>
            <p:ph sz="quarter" idx="1"/>
          </p:nvPr>
        </p:nvSpPr>
        <p:spPr>
          <a:xfrm>
            <a:off x="395536" y="1340768"/>
            <a:ext cx="4032448" cy="5328592"/>
          </a:xfrm>
        </p:spPr>
        <p:txBody>
          <a:bodyPr anchor="ctr">
            <a:normAutofit fontScale="47500" lnSpcReduction="20000"/>
          </a:bodyPr>
          <a:lstStyle/>
          <a:p>
            <a:pPr marL="0" indent="0">
              <a:buNone/>
            </a:pPr>
            <a:r>
              <a:rPr lang="en-US"/>
              <a:t> [ServiceContract (SessionMode = SessionMode.Required)]</a:t>
            </a:r>
          </a:p>
          <a:p>
            <a:pPr marL="0" indent="0">
              <a:buNone/>
            </a:pPr>
            <a:r>
              <a:rPr lang="en-US"/>
              <a:t>    public interface IService1</a:t>
            </a:r>
          </a:p>
          <a:p>
            <a:pPr marL="0" indent="0">
              <a:buNone/>
            </a:pPr>
            <a:r>
              <a:rPr lang="en-US"/>
              <a:t>    {</a:t>
            </a:r>
          </a:p>
          <a:p>
            <a:pPr marL="0" indent="0">
              <a:buNone/>
            </a:pPr>
            <a:r>
              <a:rPr lang="en-US"/>
              <a:t>        [OperationContract]</a:t>
            </a:r>
          </a:p>
          <a:p>
            <a:pPr marL="0" indent="0">
              <a:buNone/>
            </a:pPr>
            <a:r>
              <a:rPr lang="en-US"/>
              <a:t>        int Login (string username,string password);</a:t>
            </a:r>
          </a:p>
          <a:p>
            <a:pPr marL="0" indent="0">
              <a:buNone/>
            </a:pPr>
            <a:r>
              <a:rPr lang="en-US"/>
              <a:t>        [OperationContract]</a:t>
            </a:r>
          </a:p>
          <a:p>
            <a:pPr marL="0" indent="0">
              <a:buNone/>
            </a:pPr>
            <a:r>
              <a:rPr lang="en-US"/>
              <a:t>        User GetQuyen ();</a:t>
            </a:r>
          </a:p>
          <a:p>
            <a:pPr marL="0" indent="0">
              <a:buNone/>
            </a:pPr>
            <a:r>
              <a:rPr lang="en-US"/>
              <a:t>        </a:t>
            </a:r>
          </a:p>
          <a:p>
            <a:pPr marL="0" indent="0">
              <a:buNone/>
            </a:pPr>
            <a:r>
              <a:rPr lang="en-US"/>
              <a:t>        [OperationContract]</a:t>
            </a:r>
          </a:p>
          <a:p>
            <a:pPr marL="0" indent="0">
              <a:buNone/>
            </a:pPr>
            <a:r>
              <a:rPr lang="en-US"/>
              <a:t>        string GetTSTGbyTG (string tacgia);</a:t>
            </a:r>
          </a:p>
          <a:p>
            <a:pPr marL="0" indent="0">
              <a:buNone/>
            </a:pPr>
            <a:r>
              <a:rPr lang="en-US"/>
              <a:t>        [OperationContract]</a:t>
            </a:r>
          </a:p>
          <a:p>
            <a:pPr marL="0" indent="0">
              <a:buNone/>
            </a:pPr>
            <a:r>
              <a:rPr lang="en-US"/>
              <a:t>        string GetTSTGbyND (string tacgia);</a:t>
            </a:r>
          </a:p>
          <a:p>
            <a:pPr marL="0" indent="0">
              <a:buNone/>
            </a:pPr>
            <a:r>
              <a:rPr lang="en-US"/>
              <a:t>        [OperationContract]</a:t>
            </a:r>
          </a:p>
          <a:p>
            <a:pPr marL="0" indent="0">
              <a:buNone/>
            </a:pPr>
            <a:r>
              <a:rPr lang="en-US"/>
              <a:t> </a:t>
            </a:r>
          </a:p>
          <a:p>
            <a:pPr marL="0" indent="0">
              <a:buNone/>
            </a:pPr>
            <a:r>
              <a:rPr lang="en-US"/>
              <a:t>        string GetTPbyTG (string tacgia);</a:t>
            </a:r>
          </a:p>
          <a:p>
            <a:pPr marL="0" indent="0">
              <a:buNone/>
            </a:pPr>
            <a:r>
              <a:rPr lang="en-US"/>
              <a:t>        [OperationContract]</a:t>
            </a:r>
          </a:p>
          <a:p>
            <a:pPr marL="0" indent="0">
              <a:buNone/>
            </a:pPr>
            <a:r>
              <a:rPr lang="en-US"/>
              <a:t>        string GetTPbyTP (string tacpham);</a:t>
            </a:r>
          </a:p>
          <a:p>
            <a:pPr marL="0" indent="0">
              <a:buNone/>
            </a:pPr>
            <a:r>
              <a:rPr lang="en-US"/>
              <a:t>        [OperationContract]</a:t>
            </a:r>
          </a:p>
          <a:p>
            <a:pPr marL="0" indent="0">
              <a:buNone/>
            </a:pPr>
            <a:r>
              <a:rPr lang="en-US"/>
              <a:t>        string GetTPbyTL (string tacpham);</a:t>
            </a:r>
          </a:p>
          <a:p>
            <a:pPr marL="0" indent="0">
              <a:buNone/>
            </a:pPr>
            <a:r>
              <a:rPr lang="en-US"/>
              <a:t>        [OperationContract]</a:t>
            </a:r>
          </a:p>
          <a:p>
            <a:pPr marL="0" indent="0">
              <a:buNone/>
            </a:pPr>
            <a:r>
              <a:rPr lang="en-US"/>
              <a:t>        string GetTPbyND (string tacpham</a:t>
            </a:r>
            <a:r>
              <a:rPr lang="en-US" smtClean="0"/>
              <a:t>);    </a:t>
            </a:r>
            <a:endParaRPr lang="en-US"/>
          </a:p>
          <a:p>
            <a:pPr marL="0" indent="0">
              <a:buNone/>
            </a:pPr>
            <a:r>
              <a:rPr lang="en-US"/>
              <a:t>       </a:t>
            </a:r>
            <a:endParaRPr lang="vi-VN" dirty="0"/>
          </a:p>
        </p:txBody>
      </p:sp>
      <p:sp>
        <p:nvSpPr>
          <p:cNvPr id="5" name="Content Placeholder 2"/>
          <p:cNvSpPr txBox="1">
            <a:spLocks/>
          </p:cNvSpPr>
          <p:nvPr/>
        </p:nvSpPr>
        <p:spPr>
          <a:xfrm>
            <a:off x="4644008" y="1412776"/>
            <a:ext cx="3888432" cy="5184576"/>
          </a:xfrm>
          <a:prstGeom prst="rect">
            <a:avLst/>
          </a:prstGeom>
        </p:spPr>
        <p:txBody>
          <a:bodyPr vert="horz" anchor="ctr">
            <a:normAutofit fontScale="550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smtClean="0"/>
              <a:t>        [OperationContract]</a:t>
            </a:r>
          </a:p>
          <a:p>
            <a:pPr marL="0" indent="0">
              <a:buNone/>
            </a:pPr>
            <a:r>
              <a:rPr lang="en-US" smtClean="0"/>
              <a:t>        string ThemTG (string tentg, string tieusu);</a:t>
            </a:r>
          </a:p>
          <a:p>
            <a:pPr marL="0" indent="0">
              <a:buNone/>
            </a:pPr>
            <a:r>
              <a:rPr lang="en-US" smtClean="0"/>
              <a:t>        [OperationContract]</a:t>
            </a:r>
          </a:p>
          <a:p>
            <a:pPr marL="0" indent="0">
              <a:buNone/>
            </a:pPr>
            <a:r>
              <a:rPr lang="en-US" smtClean="0"/>
              <a:t>        string ThemTP(string tentp, string theloai, string noidung, string tentg);</a:t>
            </a:r>
          </a:p>
          <a:p>
            <a:pPr marL="0" indent="0">
              <a:buNone/>
            </a:pPr>
            <a:r>
              <a:rPr lang="en-US" smtClean="0"/>
              <a:t> </a:t>
            </a:r>
          </a:p>
          <a:p>
            <a:pPr marL="0" indent="0">
              <a:buNone/>
            </a:pPr>
            <a:r>
              <a:rPr lang="en-US" smtClean="0"/>
              <a:t>        [OperationContract]</a:t>
            </a:r>
          </a:p>
          <a:p>
            <a:pPr marL="0" indent="0">
              <a:buNone/>
            </a:pPr>
            <a:r>
              <a:rPr lang="en-US" smtClean="0"/>
              <a:t>        string UpdateTG (string tentg, string tieusu);</a:t>
            </a:r>
          </a:p>
          <a:p>
            <a:pPr marL="0" indent="0">
              <a:buNone/>
            </a:pPr>
            <a:r>
              <a:rPr lang="en-US" smtClean="0"/>
              <a:t>        [OperationContract]</a:t>
            </a:r>
          </a:p>
          <a:p>
            <a:pPr marL="0" indent="0">
              <a:buNone/>
            </a:pPr>
            <a:r>
              <a:rPr lang="en-US" smtClean="0"/>
              <a:t>        string UpdateTP (string tentp, string theloai, string noidung, string tentg);</a:t>
            </a:r>
          </a:p>
          <a:p>
            <a:pPr marL="0" indent="0">
              <a:buNone/>
            </a:pPr>
            <a:r>
              <a:rPr lang="en-US" smtClean="0"/>
              <a:t> </a:t>
            </a:r>
          </a:p>
          <a:p>
            <a:pPr marL="0" indent="0">
              <a:buNone/>
            </a:pPr>
            <a:r>
              <a:rPr lang="en-US" smtClean="0"/>
              <a:t>        [OperationContract]</a:t>
            </a:r>
          </a:p>
          <a:p>
            <a:pPr marL="0" indent="0">
              <a:buNone/>
            </a:pPr>
            <a:r>
              <a:rPr lang="en-US" smtClean="0"/>
              <a:t>        string XoaTG (string tentg, string tieusu);</a:t>
            </a:r>
          </a:p>
          <a:p>
            <a:pPr marL="0" indent="0">
              <a:buNone/>
            </a:pPr>
            <a:r>
              <a:rPr lang="en-US" smtClean="0"/>
              <a:t>        [OperationContract]</a:t>
            </a:r>
          </a:p>
          <a:p>
            <a:pPr marL="0" indent="0">
              <a:buNone/>
            </a:pPr>
            <a:r>
              <a:rPr lang="en-US" smtClean="0"/>
              <a:t>        string XoaTP (string tentp, string theloai, string noidung, string tentg);</a:t>
            </a:r>
          </a:p>
          <a:p>
            <a:pPr marL="0" indent="0">
              <a:buNone/>
            </a:pPr>
            <a:r>
              <a:rPr lang="en-US" smtClean="0"/>
              <a:t> </a:t>
            </a:r>
          </a:p>
          <a:p>
            <a:pPr marL="0" indent="0">
              <a:buNone/>
            </a:pPr>
            <a:r>
              <a:rPr lang="en-US" smtClean="0"/>
              <a:t>        [OperationContract]</a:t>
            </a:r>
          </a:p>
          <a:p>
            <a:pPr marL="0" indent="0">
              <a:buNone/>
            </a:pPr>
            <a:r>
              <a:rPr lang="en-US" smtClean="0"/>
              <a:t>        void Logout();</a:t>
            </a:r>
          </a:p>
          <a:p>
            <a:pPr marL="0" indent="0">
              <a:buNone/>
            </a:pPr>
            <a:r>
              <a:rPr lang="en-US" smtClean="0"/>
              <a:t>    }</a:t>
            </a:r>
            <a:endParaRPr lang="vi-V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499176" cy="948720"/>
          </a:xfrm>
        </p:spPr>
        <p:txBody>
          <a:bodyPr anchor="ctr">
            <a:normAutofit fontScale="90000"/>
          </a:bodyPr>
          <a:lstStyle/>
          <a:p>
            <a:pPr algn="ctr"/>
            <a:r>
              <a:rPr lang="vi-VN" sz="3200" dirty="0" smtClean="0"/>
              <a:t>Giao diện </a:t>
            </a:r>
            <a:r>
              <a:rPr lang="en-US" sz="3200" dirty="0" err="1"/>
              <a:t>t</a:t>
            </a:r>
            <a:r>
              <a:rPr lang="en-US" sz="3200" dirty="0" err="1" smtClean="0"/>
              <a:t>ìm</a:t>
            </a:r>
            <a:r>
              <a:rPr lang="en-US" sz="3200" dirty="0" smtClean="0"/>
              <a:t> </a:t>
            </a:r>
            <a:r>
              <a:rPr lang="en-US" sz="3200" dirty="0" err="1" smtClean="0"/>
              <a:t>kiếm</a:t>
            </a:r>
            <a:r>
              <a:rPr lang="en-US" sz="3200" dirty="0" smtClean="0"/>
              <a:t> </a:t>
            </a:r>
            <a:r>
              <a:rPr lang="en-US" sz="3200" dirty="0" err="1" smtClean="0"/>
              <a:t>tiểu</a:t>
            </a:r>
            <a:r>
              <a:rPr lang="en-US" sz="3200" dirty="0" smtClean="0"/>
              <a:t> </a:t>
            </a:r>
            <a:r>
              <a:rPr lang="en-US" sz="3200" dirty="0" err="1" smtClean="0"/>
              <a:t>sử</a:t>
            </a:r>
            <a:r>
              <a:rPr lang="en-US" sz="3200" dirty="0" smtClean="0"/>
              <a:t> </a:t>
            </a:r>
            <a:r>
              <a:rPr lang="en-US" sz="3200" dirty="0" err="1" smtClean="0"/>
              <a:t>theo</a:t>
            </a:r>
            <a:r>
              <a:rPr lang="en-US" sz="3200" dirty="0" smtClean="0"/>
              <a:t> </a:t>
            </a:r>
            <a:r>
              <a:rPr lang="en-US" sz="3200" dirty="0" err="1" smtClean="0"/>
              <a:t>tên</a:t>
            </a:r>
            <a:r>
              <a:rPr lang="en-US" sz="3200" dirty="0" smtClean="0"/>
              <a:t> </a:t>
            </a:r>
            <a:r>
              <a:rPr lang="en-US" sz="3200" dirty="0" err="1" smtClean="0"/>
              <a:t>tác</a:t>
            </a:r>
            <a:r>
              <a:rPr lang="en-US" sz="3200" dirty="0" smtClean="0"/>
              <a:t> </a:t>
            </a:r>
            <a:r>
              <a:rPr lang="en-US" sz="3200" dirty="0" err="1" smtClean="0"/>
              <a:t>giả</a:t>
            </a:r>
            <a:endParaRPr lang="vi-VN" sz="3200" dirty="0"/>
          </a:p>
        </p:txBody>
      </p:sp>
      <p:pic>
        <p:nvPicPr>
          <p:cNvPr id="5" name="Picture 4" descr="C:\Users\Administrator\Desktop\WS_BaoCao\TimThongTinTacGiaTheoTenTacGia.png"/>
          <p:cNvPicPr/>
          <p:nvPr/>
        </p:nvPicPr>
        <p:blipFill>
          <a:blip r:embed="rId2" cstate="print"/>
          <a:srcRect b="9244"/>
          <a:stretch>
            <a:fillRect/>
          </a:stretch>
        </p:blipFill>
        <p:spPr bwMode="auto">
          <a:xfrm>
            <a:off x="755576" y="1628800"/>
            <a:ext cx="7416824" cy="432048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571184" cy="948720"/>
          </a:xfrm>
        </p:spPr>
        <p:txBody>
          <a:bodyPr anchor="ctr">
            <a:normAutofit/>
          </a:bodyPr>
          <a:lstStyle/>
          <a:p>
            <a:pPr algn="ctr"/>
            <a:r>
              <a:rPr lang="en-US" sz="3200" dirty="0" err="1" smtClean="0"/>
              <a:t>Tìm</a:t>
            </a:r>
            <a:r>
              <a:rPr lang="en-US" sz="3200" dirty="0" smtClean="0"/>
              <a:t> </a:t>
            </a:r>
            <a:r>
              <a:rPr lang="en-US" sz="3200" dirty="0" err="1" smtClean="0"/>
              <a:t>kiếm</a:t>
            </a:r>
            <a:r>
              <a:rPr lang="en-US" sz="3200" dirty="0" smtClean="0"/>
              <a:t> </a:t>
            </a:r>
            <a:r>
              <a:rPr lang="en-US" sz="3200" dirty="0" err="1" smtClean="0"/>
              <a:t>tên</a:t>
            </a:r>
            <a:r>
              <a:rPr lang="en-US" sz="3200" dirty="0" smtClean="0"/>
              <a:t> </a:t>
            </a:r>
            <a:r>
              <a:rPr lang="en-US" sz="3200" dirty="0" err="1" smtClean="0"/>
              <a:t>tác</a:t>
            </a:r>
            <a:r>
              <a:rPr lang="en-US" sz="3200" dirty="0" smtClean="0"/>
              <a:t> </a:t>
            </a:r>
            <a:r>
              <a:rPr lang="en-US" sz="3200" dirty="0" err="1" smtClean="0"/>
              <a:t>giả</a:t>
            </a:r>
            <a:r>
              <a:rPr lang="en-US" sz="3200" dirty="0" smtClean="0"/>
              <a:t> </a:t>
            </a:r>
            <a:r>
              <a:rPr lang="en-US" sz="3200" dirty="0" err="1" smtClean="0"/>
              <a:t>theo</a:t>
            </a:r>
            <a:r>
              <a:rPr lang="en-US" sz="3200" dirty="0" smtClean="0"/>
              <a:t> </a:t>
            </a:r>
            <a:r>
              <a:rPr lang="en-US" sz="3200" dirty="0" err="1" smtClean="0"/>
              <a:t>tiểu</a:t>
            </a:r>
            <a:r>
              <a:rPr lang="en-US" sz="3200" dirty="0" smtClean="0"/>
              <a:t> </a:t>
            </a:r>
            <a:r>
              <a:rPr lang="en-US" sz="3200" dirty="0" err="1" smtClean="0"/>
              <a:t>sử</a:t>
            </a:r>
            <a:endParaRPr lang="vi-VN" sz="3200" dirty="0"/>
          </a:p>
        </p:txBody>
      </p:sp>
      <p:pic>
        <p:nvPicPr>
          <p:cNvPr id="5" name="Picture 4" descr="C:\Users\Administrator\Desktop\WS_BaoCao\TimThongTinTacGiaTheoTieuSuTacGia.png"/>
          <p:cNvPicPr/>
          <p:nvPr/>
        </p:nvPicPr>
        <p:blipFill>
          <a:blip r:embed="rId2" cstate="print"/>
          <a:srcRect/>
          <a:stretch>
            <a:fillRect/>
          </a:stretch>
        </p:blipFill>
        <p:spPr bwMode="auto">
          <a:xfrm>
            <a:off x="899592" y="1700808"/>
            <a:ext cx="6912768" cy="410445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787208" cy="876712"/>
          </a:xfrm>
        </p:spPr>
        <p:txBody>
          <a:bodyPr anchor="ctr">
            <a:normAutofit fontScale="90000"/>
          </a:bodyPr>
          <a:lstStyle/>
          <a:p>
            <a:pPr algn="ctr"/>
            <a:r>
              <a:rPr lang="en-US" sz="3200" dirty="0" err="1" smtClean="0"/>
              <a:t>Tìm</a:t>
            </a:r>
            <a:r>
              <a:rPr lang="en-US" sz="3200" dirty="0" smtClean="0"/>
              <a:t> </a:t>
            </a:r>
            <a:r>
              <a:rPr lang="en-US" sz="3200" dirty="0" err="1" smtClean="0"/>
              <a:t>kiếm</a:t>
            </a:r>
            <a:r>
              <a:rPr lang="en-US" sz="3200" dirty="0" smtClean="0"/>
              <a:t> </a:t>
            </a:r>
            <a:r>
              <a:rPr lang="en-US" sz="3200" dirty="0" err="1" smtClean="0"/>
              <a:t>tên</a:t>
            </a:r>
            <a:r>
              <a:rPr lang="en-US" sz="3200" dirty="0" smtClean="0"/>
              <a:t> </a:t>
            </a:r>
            <a:r>
              <a:rPr lang="en-US" sz="3200" dirty="0" err="1" smtClean="0"/>
              <a:t>tác</a:t>
            </a:r>
            <a:r>
              <a:rPr lang="en-US" sz="3200" dirty="0" smtClean="0"/>
              <a:t> </a:t>
            </a:r>
            <a:r>
              <a:rPr lang="en-US" sz="3200" dirty="0" err="1" smtClean="0"/>
              <a:t>phẩm</a:t>
            </a:r>
            <a:r>
              <a:rPr lang="en-US" sz="3200" dirty="0" smtClean="0"/>
              <a:t> </a:t>
            </a:r>
            <a:r>
              <a:rPr lang="en-US" sz="3200" dirty="0" err="1" smtClean="0"/>
              <a:t>theo</a:t>
            </a:r>
            <a:r>
              <a:rPr lang="en-US" sz="3200" dirty="0" smtClean="0"/>
              <a:t> </a:t>
            </a:r>
            <a:r>
              <a:rPr lang="en-US" sz="3200" dirty="0" err="1" smtClean="0"/>
              <a:t>tên</a:t>
            </a:r>
            <a:r>
              <a:rPr lang="en-US" sz="3200" dirty="0" smtClean="0"/>
              <a:t> </a:t>
            </a:r>
            <a:r>
              <a:rPr lang="en-US" sz="3200" dirty="0" err="1" smtClean="0"/>
              <a:t>tác</a:t>
            </a:r>
            <a:r>
              <a:rPr lang="en-US" sz="3200" dirty="0" smtClean="0"/>
              <a:t> </a:t>
            </a:r>
            <a:r>
              <a:rPr lang="en-US" sz="3200" dirty="0" err="1" smtClean="0"/>
              <a:t>giả</a:t>
            </a:r>
            <a:endParaRPr lang="vi-VN" sz="3200" dirty="0"/>
          </a:p>
        </p:txBody>
      </p:sp>
      <p:pic>
        <p:nvPicPr>
          <p:cNvPr id="5" name="Picture 4" descr="C:\Users\Administrator\Desktop\WS_BaoCao\TimTacPhamTheoTenTacGia.png"/>
          <p:cNvPicPr/>
          <p:nvPr/>
        </p:nvPicPr>
        <p:blipFill>
          <a:blip r:embed="rId2" cstate="print"/>
          <a:srcRect/>
          <a:stretch>
            <a:fillRect/>
          </a:stretch>
        </p:blipFill>
        <p:spPr bwMode="auto">
          <a:xfrm>
            <a:off x="827584" y="1826668"/>
            <a:ext cx="7032376" cy="367240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715200" cy="876712"/>
          </a:xfrm>
        </p:spPr>
        <p:txBody>
          <a:bodyPr anchor="ctr">
            <a:normAutofit fontScale="90000"/>
          </a:bodyPr>
          <a:lstStyle/>
          <a:p>
            <a:pPr algn="ctr"/>
            <a:r>
              <a:rPr lang="en-US" sz="3200" dirty="0" err="1" smtClean="0"/>
              <a:t>Tìm</a:t>
            </a:r>
            <a:r>
              <a:rPr lang="en-US" sz="3200" dirty="0" smtClean="0"/>
              <a:t> </a:t>
            </a:r>
            <a:r>
              <a:rPr lang="en-US" sz="3200" dirty="0" err="1" smtClean="0"/>
              <a:t>kiếm</a:t>
            </a:r>
            <a:r>
              <a:rPr lang="en-US" sz="3200" dirty="0" smtClean="0"/>
              <a:t> </a:t>
            </a:r>
            <a:r>
              <a:rPr lang="en-US" sz="3200" dirty="0" err="1" smtClean="0"/>
              <a:t>nội</a:t>
            </a:r>
            <a:r>
              <a:rPr lang="en-US" sz="3200" dirty="0" smtClean="0"/>
              <a:t> dung </a:t>
            </a:r>
            <a:r>
              <a:rPr lang="en-US" sz="3200" dirty="0" err="1" smtClean="0"/>
              <a:t>tác</a:t>
            </a:r>
            <a:r>
              <a:rPr lang="en-US" sz="3200" dirty="0" smtClean="0"/>
              <a:t> </a:t>
            </a:r>
            <a:r>
              <a:rPr lang="en-US" sz="3200" dirty="0" err="1" smtClean="0"/>
              <a:t>phẩm</a:t>
            </a:r>
            <a:r>
              <a:rPr lang="en-US" sz="3200" dirty="0" smtClean="0"/>
              <a:t> </a:t>
            </a:r>
            <a:r>
              <a:rPr lang="en-US" sz="3200" dirty="0" err="1" smtClean="0"/>
              <a:t>theo</a:t>
            </a:r>
            <a:r>
              <a:rPr lang="en-US" sz="3200" dirty="0" smtClean="0"/>
              <a:t> </a:t>
            </a:r>
            <a:r>
              <a:rPr lang="en-US" sz="3200" dirty="0" err="1" smtClean="0"/>
              <a:t>tên</a:t>
            </a:r>
            <a:r>
              <a:rPr lang="en-US" sz="3200" dirty="0" smtClean="0"/>
              <a:t> </a:t>
            </a:r>
            <a:r>
              <a:rPr lang="en-US" sz="3200" dirty="0" err="1" smtClean="0"/>
              <a:t>tác</a:t>
            </a:r>
            <a:r>
              <a:rPr lang="en-US" sz="3200" dirty="0" smtClean="0"/>
              <a:t> </a:t>
            </a:r>
            <a:r>
              <a:rPr lang="en-US" sz="3200" dirty="0" err="1" smtClean="0"/>
              <a:t>phẩm</a:t>
            </a:r>
            <a:endParaRPr lang="vi-VN" sz="3200" dirty="0"/>
          </a:p>
        </p:txBody>
      </p:sp>
      <p:pic>
        <p:nvPicPr>
          <p:cNvPr id="4" name="Picture 3" descr="C:\Users\Administrator\Desktop\WS_BaoCao\TimTacPhamTheoTenTacPham.png"/>
          <p:cNvPicPr/>
          <p:nvPr/>
        </p:nvPicPr>
        <p:blipFill>
          <a:blip r:embed="rId2" cstate="print"/>
          <a:srcRect/>
          <a:stretch>
            <a:fillRect/>
          </a:stretch>
        </p:blipFill>
        <p:spPr bwMode="auto">
          <a:xfrm>
            <a:off x="971600" y="1844824"/>
            <a:ext cx="6816352" cy="381917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1143000"/>
          </a:xfrm>
        </p:spPr>
        <p:txBody>
          <a:bodyPr anchor="ctr">
            <a:normAutofit/>
          </a:bodyPr>
          <a:lstStyle/>
          <a:p>
            <a:pPr algn="ctr"/>
            <a:r>
              <a:rPr lang="vi-VN" sz="3200" dirty="0" smtClean="0"/>
              <a:t>Tìm kiếm </a:t>
            </a:r>
            <a:r>
              <a:rPr lang="en-US" sz="3200" dirty="0" err="1" smtClean="0"/>
              <a:t>tên</a:t>
            </a:r>
            <a:r>
              <a:rPr lang="en-US" sz="3200" dirty="0" smtClean="0"/>
              <a:t> </a:t>
            </a:r>
            <a:r>
              <a:rPr lang="en-US" sz="3200" dirty="0" err="1" smtClean="0"/>
              <a:t>tác</a:t>
            </a:r>
            <a:r>
              <a:rPr lang="en-US" sz="3200" dirty="0" smtClean="0"/>
              <a:t> </a:t>
            </a:r>
            <a:r>
              <a:rPr lang="en-US" sz="3200" dirty="0" err="1" smtClean="0"/>
              <a:t>phẩm</a:t>
            </a:r>
            <a:r>
              <a:rPr lang="en-US" sz="3200" dirty="0" smtClean="0"/>
              <a:t> </a:t>
            </a:r>
            <a:r>
              <a:rPr lang="en-US" sz="3200" dirty="0" err="1" smtClean="0"/>
              <a:t>theo</a:t>
            </a:r>
            <a:r>
              <a:rPr lang="en-US" sz="3200" dirty="0" smtClean="0"/>
              <a:t> </a:t>
            </a:r>
            <a:r>
              <a:rPr lang="en-US" sz="3200" dirty="0" err="1" smtClean="0"/>
              <a:t>thể</a:t>
            </a:r>
            <a:r>
              <a:rPr lang="en-US" sz="3200" dirty="0" smtClean="0"/>
              <a:t> </a:t>
            </a:r>
            <a:r>
              <a:rPr lang="en-US" sz="3200" dirty="0" err="1" smtClean="0"/>
              <a:t>loại</a:t>
            </a:r>
            <a:endParaRPr lang="vi-VN" sz="3200" dirty="0"/>
          </a:p>
        </p:txBody>
      </p:sp>
      <p:pic>
        <p:nvPicPr>
          <p:cNvPr id="5" name="Picture 4" descr="C:\Users\Administrator\Desktop\WS_BaoCao\TimTacPhamTheoTheLoai.png"/>
          <p:cNvPicPr/>
          <p:nvPr/>
        </p:nvPicPr>
        <p:blipFill>
          <a:blip r:embed="rId2" cstate="print"/>
          <a:srcRect/>
          <a:stretch>
            <a:fillRect/>
          </a:stretch>
        </p:blipFill>
        <p:spPr bwMode="auto">
          <a:xfrm>
            <a:off x="899592" y="1628800"/>
            <a:ext cx="6816352" cy="432048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1143000"/>
          </a:xfrm>
        </p:spPr>
        <p:txBody>
          <a:bodyPr anchor="ctr">
            <a:normAutofit/>
          </a:bodyPr>
          <a:lstStyle/>
          <a:p>
            <a:pPr algn="ctr"/>
            <a:r>
              <a:rPr lang="vi-VN" sz="3200" dirty="0" smtClean="0"/>
              <a:t>Tìm kiếm </a:t>
            </a:r>
            <a:r>
              <a:rPr lang="en-US" sz="3200" dirty="0" err="1" smtClean="0"/>
              <a:t>tên</a:t>
            </a:r>
            <a:r>
              <a:rPr lang="en-US" sz="3200" dirty="0" smtClean="0"/>
              <a:t> </a:t>
            </a:r>
            <a:r>
              <a:rPr lang="en-US" sz="3200" dirty="0" err="1" smtClean="0"/>
              <a:t>tác</a:t>
            </a:r>
            <a:r>
              <a:rPr lang="en-US" sz="3200" dirty="0" smtClean="0"/>
              <a:t> </a:t>
            </a:r>
            <a:r>
              <a:rPr lang="en-US" sz="3200" dirty="0" err="1" smtClean="0"/>
              <a:t>phẩm</a:t>
            </a:r>
            <a:r>
              <a:rPr lang="en-US" sz="3200" dirty="0" smtClean="0"/>
              <a:t> </a:t>
            </a:r>
            <a:r>
              <a:rPr lang="en-US" sz="3200" dirty="0" err="1" smtClean="0"/>
              <a:t>theo</a:t>
            </a:r>
            <a:r>
              <a:rPr lang="en-US" sz="3200" dirty="0" smtClean="0"/>
              <a:t> </a:t>
            </a:r>
            <a:r>
              <a:rPr lang="en-US" sz="3200" dirty="0" err="1" smtClean="0"/>
              <a:t>nội</a:t>
            </a:r>
            <a:r>
              <a:rPr lang="en-US" sz="3200" dirty="0" smtClean="0"/>
              <a:t> dung</a:t>
            </a:r>
            <a:endParaRPr lang="vi-VN" sz="3200" dirty="0"/>
          </a:p>
        </p:txBody>
      </p:sp>
      <p:pic>
        <p:nvPicPr>
          <p:cNvPr id="4" name="Picture 3" descr="C:\Users\Administrator\Desktop\WS_BaoCao\TimTacPhamTheoNoiDung.png"/>
          <p:cNvPicPr/>
          <p:nvPr/>
        </p:nvPicPr>
        <p:blipFill>
          <a:blip r:embed="rId2" cstate="print"/>
          <a:srcRect/>
          <a:stretch>
            <a:fillRect/>
          </a:stretch>
        </p:blipFill>
        <p:spPr bwMode="auto">
          <a:xfrm>
            <a:off x="1115616" y="1785975"/>
            <a:ext cx="6672336" cy="3966175"/>
          </a:xfrm>
          <a:prstGeom prst="rect">
            <a:avLst/>
          </a:prstGeom>
          <a:noFill/>
          <a:ln w="9525">
            <a:noFill/>
            <a:miter lim="800000"/>
            <a:headEnd/>
            <a:tailEnd/>
          </a:ln>
        </p:spPr>
      </p:pic>
    </p:spTree>
    <p:extLst>
      <p:ext uri="{BB962C8B-B14F-4D97-AF65-F5344CB8AC3E}">
        <p14:creationId xmlns:p14="http://schemas.microsoft.com/office/powerpoint/2010/main" val="330621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8596" y="285728"/>
            <a:ext cx="7239000" cy="677246"/>
          </a:xfrm>
        </p:spPr>
        <p:txBody>
          <a:bodyPr>
            <a:normAutofit/>
          </a:bodyPr>
          <a:lstStyle/>
          <a:p>
            <a:pPr algn="ctr"/>
            <a:r>
              <a:rPr lang="en-US" sz="3200" smtClean="0">
                <a:latin typeface="Times New Roman" pitchFamily="18" charset="0"/>
                <a:cs typeface="Times New Roman" pitchFamily="18" charset="0"/>
              </a:rPr>
              <a:t>Lời mở đầu</a:t>
            </a:r>
            <a:endParaRPr lang="vi-VN" sz="3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196752"/>
            <a:ext cx="7239000" cy="4846320"/>
          </a:xfrm>
        </p:spPr>
        <p:txBody>
          <a:bodyPr anchor="ctr">
            <a:normAutofit lnSpcReduction="10000"/>
          </a:bodyPr>
          <a:lstStyle/>
          <a:p>
            <a:pPr marL="0" indent="0" algn="just">
              <a:lnSpc>
                <a:spcPct val="110000"/>
              </a:lnSpc>
              <a:buNone/>
            </a:pPr>
            <a:r>
              <a:rPr lang="da-DK" smtClean="0">
                <a:latin typeface="Times New Roman" pitchFamily="18" charset="0"/>
                <a:cs typeface="Times New Roman" pitchFamily="18" charset="0"/>
              </a:rPr>
              <a:t>	Hiện </a:t>
            </a:r>
            <a:r>
              <a:rPr lang="da-DK">
                <a:latin typeface="Times New Roman" pitchFamily="18" charset="0"/>
                <a:cs typeface="Times New Roman" pitchFamily="18" charset="0"/>
              </a:rPr>
              <a:t>nay kho tàng văn học Việt Nam và thế giới rất rộng lớn với nhiều thể loại, chủ đề, nội dung và tác giả.... Thế nên việc tìm kiếm một tác phẩm của một nhà văn ta yêu thích, tìm tên tác giả của một tác phẩm mà ta yêu thích là một điều không dễ dàng.</a:t>
            </a:r>
            <a:endParaRPr lang="en-US">
              <a:latin typeface="Times New Roman" pitchFamily="18" charset="0"/>
              <a:cs typeface="Times New Roman" pitchFamily="18" charset="0"/>
            </a:endParaRPr>
          </a:p>
          <a:p>
            <a:pPr marL="0" indent="0" algn="just">
              <a:lnSpc>
                <a:spcPct val="110000"/>
              </a:lnSpc>
              <a:buNone/>
            </a:pPr>
            <a:r>
              <a:rPr lang="da-DK" smtClean="0">
                <a:latin typeface="Times New Roman" pitchFamily="18" charset="0"/>
                <a:cs typeface="Times New Roman" pitchFamily="18" charset="0"/>
              </a:rPr>
              <a:t>	Từ </a:t>
            </a:r>
            <a:r>
              <a:rPr lang="da-DK">
                <a:latin typeface="Times New Roman" pitchFamily="18" charset="0"/>
                <a:cs typeface="Times New Roman" pitchFamily="18" charset="0"/>
              </a:rPr>
              <a:t>đó đòi hỏi cần có một chương trình giúp cho người yêu thơ văn dễ dàng tìm được một tác phẩm hay một tác giả, hay họ có thể dễ dàng tìm kiếm cho mình những tác phẩm hay tác giả mới.</a:t>
            </a:r>
            <a:endParaRPr lang="en-US">
              <a:latin typeface="Times New Roman" pitchFamily="18" charset="0"/>
              <a:cs typeface="Times New Roman" pitchFamily="18" charset="0"/>
            </a:endParaRPr>
          </a:p>
          <a:p>
            <a:pPr marL="0" indent="0" algn="just">
              <a:lnSpc>
                <a:spcPct val="110000"/>
              </a:lnSpc>
              <a:buNone/>
            </a:pPr>
            <a:r>
              <a:rPr lang="da-DK" smtClean="0">
                <a:latin typeface="Times New Roman" pitchFamily="18" charset="0"/>
                <a:cs typeface="Times New Roman" pitchFamily="18" charset="0"/>
              </a:rPr>
              <a:t>	Từ </a:t>
            </a:r>
            <a:r>
              <a:rPr lang="da-DK">
                <a:latin typeface="Times New Roman" pitchFamily="18" charset="0"/>
                <a:cs typeface="Times New Roman" pitchFamily="18" charset="0"/>
              </a:rPr>
              <a:t>những yêu cầu nêu trên nhóm đã quyết định chọn đề tài ”</a:t>
            </a:r>
            <a:r>
              <a:rPr lang="da-DK" b="1">
                <a:latin typeface="Times New Roman" pitchFamily="18" charset="0"/>
                <a:cs typeface="Times New Roman" pitchFamily="18" charset="0"/>
              </a:rPr>
              <a:t>Xây dựng Web service cung cấp thông tin tác giả tác phẩm văn học</a:t>
            </a:r>
            <a:r>
              <a:rPr lang="da-DK" smtClean="0">
                <a:latin typeface="Times New Roman" pitchFamily="18" charset="0"/>
                <a:cs typeface="Times New Roman" pitchFamily="18" charset="0"/>
              </a:rPr>
              <a:t>”.</a:t>
            </a:r>
            <a:endParaRPr lang="vi-VN"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482" y="476672"/>
            <a:ext cx="7239000" cy="1180134"/>
          </a:xfrm>
        </p:spPr>
        <p:txBody>
          <a:bodyPr anchor="ctr">
            <a:normAutofit/>
          </a:bodyPr>
          <a:lstStyle/>
          <a:p>
            <a:pPr algn="ctr"/>
            <a:r>
              <a:rPr lang="vi-VN" sz="3200" dirty="0" smtClean="0"/>
              <a:t>Cách cài đặt và chạy chương trình</a:t>
            </a:r>
            <a:endParaRPr lang="vi-VN" sz="3200" dirty="0"/>
          </a:p>
        </p:txBody>
      </p:sp>
      <p:sp>
        <p:nvSpPr>
          <p:cNvPr id="3" name="Content Placeholder 2"/>
          <p:cNvSpPr>
            <a:spLocks noGrp="1"/>
          </p:cNvSpPr>
          <p:nvPr>
            <p:ph sz="quarter" idx="1"/>
          </p:nvPr>
        </p:nvSpPr>
        <p:spPr>
          <a:xfrm>
            <a:off x="611560" y="2924944"/>
            <a:ext cx="7239000" cy="2880320"/>
          </a:xfrm>
        </p:spPr>
        <p:txBody>
          <a:bodyPr anchor="ctr">
            <a:normAutofit/>
          </a:bodyPr>
          <a:lstStyle/>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Đầu</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tiên</a:t>
            </a:r>
            <a:r>
              <a:rPr lang="en-US" sz="2800" dirty="0">
                <a:latin typeface="Times New Roman" pitchFamily="18" charset="0"/>
                <a:cs typeface="Times New Roman" pitchFamily="18" charset="0"/>
              </a:rPr>
              <a:t> ta </a:t>
            </a:r>
            <a:r>
              <a:rPr lang="en-US" sz="2800" dirty="0" err="1">
                <a:latin typeface="Times New Roman" pitchFamily="18" charset="0"/>
                <a:cs typeface="Times New Roman" pitchFamily="18" charset="0"/>
              </a:rPr>
              <a:t>sẽ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chương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Miscrosoft</a:t>
            </a:r>
            <a:r>
              <a:rPr lang="en-US" sz="2800" dirty="0">
                <a:latin typeface="Times New Roman" pitchFamily="18" charset="0"/>
                <a:cs typeface="Times New Roman" pitchFamily="18" charset="0"/>
              </a:rPr>
              <a:t> SQL Server Management Studio, </a:t>
            </a:r>
            <a:r>
              <a:rPr lang="en-US" sz="2800" dirty="0" err="1">
                <a:latin typeface="Times New Roman" pitchFamily="18" charset="0"/>
                <a:cs typeface="Times New Roman" pitchFamily="18" charset="0"/>
              </a:rPr>
              <a:t>sau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chọn</a:t>
            </a:r>
            <a:r>
              <a:rPr lang="en-US" sz="2800" dirty="0">
                <a:latin typeface="Times New Roman" pitchFamily="18" charset="0"/>
                <a:cs typeface="Times New Roman" pitchFamily="18" charset="0"/>
              </a:rPr>
              <a:t> click </a:t>
            </a:r>
            <a:r>
              <a:rPr lang="en-US" sz="2800" dirty="0" err="1">
                <a:latin typeface="Times New Roman" pitchFamily="18" charset="0"/>
                <a:cs typeface="Times New Roman" pitchFamily="18" charset="0"/>
              </a:rPr>
              <a:t>phải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vào</a:t>
            </a:r>
            <a:r>
              <a:rPr lang="en-US" sz="2800" dirty="0">
                <a:latin typeface="Times New Roman" pitchFamily="18" charset="0"/>
                <a:cs typeface="Times New Roman" pitchFamily="18" charset="0"/>
              </a:rPr>
              <a:t> Database -&gt; Attach … -&gt; </a:t>
            </a:r>
            <a:r>
              <a:rPr lang="en-US" sz="2800" dirty="0" err="1">
                <a:latin typeface="Times New Roman" pitchFamily="18" charset="0"/>
                <a:cs typeface="Times New Roman" pitchFamily="18" charset="0"/>
              </a:rPr>
              <a:t>Chọn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ws_tacgia.mdf</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ws_tacpham.mdf</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ws_taikhoan.mdf</a:t>
            </a:r>
            <a:r>
              <a:rPr lang="en-US" sz="2800" dirty="0">
                <a:latin typeface="Times New Roman" pitchFamily="18" charset="0"/>
                <a:cs typeface="Times New Roman" pitchFamily="18" charset="0"/>
              </a:rPr>
              <a:t>.</a:t>
            </a:r>
          </a:p>
        </p:txBody>
      </p:sp>
      <p:sp>
        <p:nvSpPr>
          <p:cNvPr id="4" name="Title 1"/>
          <p:cNvSpPr txBox="1">
            <a:spLocks/>
          </p:cNvSpPr>
          <p:nvPr/>
        </p:nvSpPr>
        <p:spPr>
          <a:xfrm>
            <a:off x="611560" y="2093414"/>
            <a:ext cx="7239000" cy="608630"/>
          </a:xfrm>
          <a:prstGeom prst="rect">
            <a:avLst/>
          </a:prstGeom>
        </p:spPr>
        <p:txBody>
          <a:bodyPr vert="horz" anchor="ct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dirty="0" err="1" smtClean="0">
                <a:latin typeface="Times New Roman" pitchFamily="18" charset="0"/>
                <a:cs typeface="Times New Roman" pitchFamily="18" charset="0"/>
              </a:rPr>
              <a:t>Cài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đặt</a:t>
            </a:r>
            <a:r>
              <a:rPr lang="en-US" sz="3200" dirty="0" smtClean="0">
                <a:latin typeface="Times New Roman" pitchFamily="18" charset="0"/>
                <a:cs typeface="Times New Roman" pitchFamily="18" charset="0"/>
              </a:rPr>
              <a:t> Hosting</a:t>
            </a:r>
            <a:endParaRPr lang="vi-VN" sz="32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08630"/>
          </a:xfrm>
        </p:spPr>
        <p:txBody>
          <a:bodyPr anchor="ctr">
            <a:normAutofit/>
          </a:bodyPr>
          <a:lstStyle/>
          <a:p>
            <a:pPr algn="ctr"/>
            <a:r>
              <a:rPr lang="en-US" sz="3200" dirty="0" err="1" smtClean="0">
                <a:latin typeface="Times New Roman" pitchFamily="18" charset="0"/>
                <a:cs typeface="Times New Roman" pitchFamily="18" charset="0"/>
              </a:rPr>
              <a:t>Cài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đặt</a:t>
            </a:r>
            <a:r>
              <a:rPr lang="en-US" sz="3200" dirty="0" smtClean="0">
                <a:latin typeface="Times New Roman" pitchFamily="18" charset="0"/>
                <a:cs typeface="Times New Roman" pitchFamily="18" charset="0"/>
              </a:rPr>
              <a:t> Hosting</a:t>
            </a:r>
            <a:endParaRPr lang="vi-VN" sz="3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124744"/>
            <a:ext cx="7715200" cy="1080120"/>
          </a:xfrm>
        </p:spPr>
        <p:txBody>
          <a:bodyPr anchor="ctr">
            <a:normAutofit/>
          </a:bodyPr>
          <a:lstStyle/>
          <a:p>
            <a:pPr marL="0" indent="0" algn="just">
              <a:buNone/>
            </a:pPr>
            <a:r>
              <a:rPr lang="en-US" sz="2000" dirty="0" err="1"/>
              <a:t>Sau</a:t>
            </a:r>
            <a:r>
              <a:rPr lang="en-US" sz="2000" dirty="0"/>
              <a:t> </a:t>
            </a:r>
            <a:r>
              <a:rPr lang="en-US" sz="2000" dirty="0" err="1"/>
              <a:t>khi</a:t>
            </a:r>
            <a:r>
              <a:rPr lang="en-US" sz="2000" dirty="0"/>
              <a:t> </a:t>
            </a:r>
            <a:r>
              <a:rPr lang="en-US" sz="2000" dirty="0" err="1"/>
              <a:t>điền</a:t>
            </a:r>
            <a:r>
              <a:rPr lang="en-US" sz="2000" dirty="0"/>
              <a:t> </a:t>
            </a:r>
            <a:r>
              <a:rPr lang="en-US" sz="2000" dirty="0" err="1"/>
              <a:t>thông</a:t>
            </a:r>
            <a:r>
              <a:rPr lang="en-US" sz="2000" dirty="0"/>
              <a:t> </a:t>
            </a:r>
            <a:r>
              <a:rPr lang="en-US" sz="2000" dirty="0" err="1"/>
              <a:t>số</a:t>
            </a:r>
            <a:r>
              <a:rPr lang="en-US" sz="2000" dirty="0"/>
              <a:t> </a:t>
            </a:r>
            <a:r>
              <a:rPr lang="en-US" sz="2000" dirty="0" err="1"/>
              <a:t>như</a:t>
            </a:r>
            <a:r>
              <a:rPr lang="en-US" sz="2000" dirty="0"/>
              <a:t> </a:t>
            </a:r>
            <a:r>
              <a:rPr lang="en-US" sz="2000" dirty="0" err="1"/>
              <a:t>trên</a:t>
            </a:r>
            <a:r>
              <a:rPr lang="en-US" sz="2000" dirty="0"/>
              <a:t> </a:t>
            </a:r>
            <a:r>
              <a:rPr lang="en-US" sz="2000" dirty="0" err="1"/>
              <a:t>nhấn</a:t>
            </a:r>
            <a:r>
              <a:rPr lang="en-US" sz="2000" dirty="0"/>
              <a:t> Start </a:t>
            </a:r>
            <a:r>
              <a:rPr lang="en-US" sz="2000" dirty="0" err="1"/>
              <a:t>để</a:t>
            </a:r>
            <a:r>
              <a:rPr lang="en-US" sz="2000" dirty="0"/>
              <a:t> start WCF Service Library</a:t>
            </a:r>
            <a:r>
              <a:rPr lang="en-US" sz="2000" dirty="0" smtClean="0"/>
              <a:t>.</a:t>
            </a:r>
            <a:endParaRPr lang="vi-VN" dirty="0"/>
          </a:p>
        </p:txBody>
      </p:sp>
      <p:pic>
        <p:nvPicPr>
          <p:cNvPr id="6" name="Picture 5" descr="C:\Users\Administrator\Desktop\WS_BaoCao\Hosting.png"/>
          <p:cNvPicPr/>
          <p:nvPr/>
        </p:nvPicPr>
        <p:blipFill>
          <a:blip r:embed="rId2" cstate="print"/>
          <a:srcRect/>
          <a:stretch>
            <a:fillRect/>
          </a:stretch>
        </p:blipFill>
        <p:spPr bwMode="auto">
          <a:xfrm>
            <a:off x="1907704" y="2276872"/>
            <a:ext cx="5112568" cy="3744416"/>
          </a:xfrm>
          <a:prstGeom prst="rect">
            <a:avLst/>
          </a:prstGeom>
          <a:noFill/>
          <a:ln w="9525">
            <a:noFill/>
            <a:miter lim="800000"/>
            <a:headEnd/>
            <a:tailEnd/>
          </a:ln>
        </p:spPr>
      </p:pic>
    </p:spTree>
    <p:extLst>
      <p:ext uri="{BB962C8B-B14F-4D97-AF65-F5344CB8AC3E}">
        <p14:creationId xmlns:p14="http://schemas.microsoft.com/office/powerpoint/2010/main" val="1611457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08630"/>
          </a:xfrm>
        </p:spPr>
        <p:txBody>
          <a:bodyPr anchor="ctr">
            <a:normAutofit/>
          </a:bodyPr>
          <a:lstStyle/>
          <a:p>
            <a:pPr algn="ctr"/>
            <a:r>
              <a:rPr lang="en-US" sz="3200" dirty="0" err="1" smtClean="0">
                <a:latin typeface="Times New Roman" pitchFamily="18" charset="0"/>
                <a:cs typeface="Times New Roman" pitchFamily="18" charset="0"/>
              </a:rPr>
              <a:t>Chạy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phía</a:t>
            </a:r>
            <a:r>
              <a:rPr lang="en-US" sz="3200" dirty="0" smtClean="0">
                <a:latin typeface="Times New Roman" pitchFamily="18" charset="0"/>
                <a:cs typeface="Times New Roman" pitchFamily="18" charset="0"/>
              </a:rPr>
              <a:t> </a:t>
            </a:r>
            <a:r>
              <a:rPr lang="vi-VN" sz="3200" dirty="0" smtClean="0">
                <a:latin typeface="Times New Roman" pitchFamily="18" charset="0"/>
                <a:cs typeface="Times New Roman" pitchFamily="18" charset="0"/>
              </a:rPr>
              <a:t>client</a:t>
            </a:r>
            <a:endParaRPr lang="vi-VN" sz="3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85860"/>
            <a:ext cx="7239000" cy="571504"/>
          </a:xfrm>
        </p:spPr>
        <p:txBody>
          <a:bodyPr/>
          <a:lstStyle/>
          <a:p>
            <a:r>
              <a:rPr lang="vi-VN" sz="2200" dirty="0" smtClean="0">
                <a:latin typeface="Times New Roman" pitchFamily="18" charset="0"/>
                <a:cs typeface="Times New Roman" pitchFamily="18" charset="0"/>
              </a:rPr>
              <a:t>Chạy ứng dụng Client ta sẽ có kết quả sau:</a:t>
            </a:r>
          </a:p>
          <a:p>
            <a:endParaRPr lang="vi-VN" dirty="0"/>
          </a:p>
        </p:txBody>
      </p:sp>
      <p:pic>
        <p:nvPicPr>
          <p:cNvPr id="5" name="Picture 4" descr="C:\Users\Administrator\Desktop\WS_BaoCao\AddServiceRef.png"/>
          <p:cNvPicPr/>
          <p:nvPr/>
        </p:nvPicPr>
        <p:blipFill>
          <a:blip r:embed="rId2" cstate="print"/>
          <a:srcRect/>
          <a:stretch>
            <a:fillRect/>
          </a:stretch>
        </p:blipFill>
        <p:spPr bwMode="auto">
          <a:xfrm>
            <a:off x="1547664" y="1995487"/>
            <a:ext cx="5472607" cy="395379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239000" cy="605808"/>
          </a:xfrm>
        </p:spPr>
        <p:txBody>
          <a:bodyPr>
            <a:normAutofit/>
          </a:bodyPr>
          <a:lstStyle/>
          <a:p>
            <a:r>
              <a:rPr lang="vi-VN" sz="3200" dirty="0" smtClean="0">
                <a:latin typeface="Times New Roman" pitchFamily="18" charset="0"/>
                <a:cs typeface="Times New Roman" pitchFamily="18" charset="0"/>
              </a:rPr>
              <a:t>Tạo ứng dụng client</a:t>
            </a:r>
            <a:endParaRPr lang="vi-VN" sz="3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2204864"/>
            <a:ext cx="7383764" cy="2880320"/>
          </a:xfrm>
        </p:spPr>
        <p:txBody>
          <a:bodyPr anchor="ctr">
            <a:normAutofit/>
          </a:bodyPr>
          <a:lstStyle/>
          <a:p>
            <a:pPr algn="just"/>
            <a:r>
              <a:rPr lang="vi-VN" sz="2800" dirty="0" smtClean="0">
                <a:latin typeface="Times New Roman" pitchFamily="18" charset="0"/>
                <a:cs typeface="Times New Roman" pitchFamily="18" charset="0"/>
              </a:rPr>
              <a:t>Để Client xử dụng được các chức năng hệ thống, client phải dùng Service reference đến WCF Library.</a:t>
            </a:r>
          </a:p>
          <a:p>
            <a:pPr algn="just"/>
            <a:r>
              <a:rPr lang="vi-VN" sz="2800" dirty="0" smtClean="0">
                <a:latin typeface="Times New Roman" pitchFamily="18" charset="0"/>
                <a:cs typeface="Times New Roman" pitchFamily="18" charset="0"/>
              </a:rPr>
              <a:t>Add service reference như hình trên để cấu hình cho client để client có thể sử dụng các chức năng của hệ thống</a:t>
            </a:r>
            <a:r>
              <a:rPr lang="vi-VN" sz="2800" dirty="0" smtClean="0">
                <a:latin typeface="Times New Roman" pitchFamily="18" charset="0"/>
                <a:cs typeface="Times New Roman" pitchFamily="18" charset="0"/>
              </a:rPr>
              <a:t>.</a:t>
            </a:r>
            <a:endParaRPr lang="vi-VN"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1124744"/>
            <a:ext cx="8064896" cy="5349208"/>
          </a:xfrm>
        </p:spPr>
        <p:txBody>
          <a:bodyPr anchor="ctr">
            <a:noAutofit/>
          </a:bodyPr>
          <a:lstStyle/>
          <a:p>
            <a:pPr lvl="1"/>
            <a:r>
              <a:rPr lang="en-US" sz="1800" b="1" i="1" dirty="0" err="1">
                <a:latin typeface="Times New Roman" pitchFamily="18" charset="0"/>
                <a:cs typeface="Times New Roman" pitchFamily="18" charset="0"/>
              </a:rPr>
              <a:t>Ưu</a:t>
            </a:r>
            <a:r>
              <a:rPr lang="en-US" sz="1800" b="1" i="1" dirty="0">
                <a:latin typeface="Times New Roman" pitchFamily="18" charset="0"/>
                <a:cs typeface="Times New Roman" pitchFamily="18" charset="0"/>
              </a:rPr>
              <a:t> </a:t>
            </a:r>
            <a:r>
              <a:rPr lang="en-US" sz="1800" b="1" i="1" dirty="0" err="1">
                <a:latin typeface="Times New Roman" pitchFamily="18" charset="0"/>
                <a:cs typeface="Times New Roman" pitchFamily="18" charset="0"/>
              </a:rPr>
              <a:t>điểm</a:t>
            </a:r>
            <a:endParaRPr lang="en-US" sz="1800" dirty="0">
              <a:latin typeface="Times New Roman" pitchFamily="18" charset="0"/>
              <a:cs typeface="Times New Roman" pitchFamily="18" charset="0"/>
            </a:endParaRPr>
          </a:p>
          <a:p>
            <a:pPr lvl="0"/>
            <a:r>
              <a:rPr lang="en-US" sz="1800" dirty="0" err="1">
                <a:latin typeface="Times New Roman" pitchFamily="18" charset="0"/>
                <a:cs typeface="Times New Roman" pitchFamily="18" charset="0"/>
              </a:rPr>
              <a:t>Hoàn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thành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đề</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tài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đúng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thời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gian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đưa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a:t>
            </a:r>
            <a:endParaRPr lang="en-US" sz="1800" dirty="0">
              <a:latin typeface="Times New Roman" pitchFamily="18" charset="0"/>
              <a:cs typeface="Times New Roman" pitchFamily="18" charset="0"/>
            </a:endParaRPr>
          </a:p>
          <a:p>
            <a:pPr lvl="0"/>
            <a:r>
              <a:rPr lang="en-US" sz="1800" dirty="0" err="1">
                <a:latin typeface="Times New Roman" pitchFamily="18" charset="0"/>
                <a:cs typeface="Times New Roman" pitchFamily="18" charset="0"/>
              </a:rPr>
              <a:t>Giao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diện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thân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thiện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đối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với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người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sử</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a:t>
            </a:r>
          </a:p>
          <a:p>
            <a:pPr lvl="0"/>
            <a:r>
              <a:rPr lang="en-US" sz="1800" dirty="0" err="1">
                <a:latin typeface="Times New Roman" pitchFamily="18" charset="0"/>
                <a:cs typeface="Times New Roman" pitchFamily="18" charset="0"/>
              </a:rPr>
              <a:t>Đáp</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ứng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đầy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đủ</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chức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năng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cơ</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bản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việc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cung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cấp</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thông</a:t>
            </a:r>
            <a:r>
              <a:rPr lang="en-US" sz="1800" dirty="0">
                <a:latin typeface="Times New Roman" pitchFamily="18" charset="0"/>
                <a:cs typeface="Times New Roman" pitchFamily="18" charset="0"/>
              </a:rPr>
              <a:t> tin </a:t>
            </a:r>
            <a:r>
              <a:rPr lang="en-US" sz="1800" dirty="0" err="1">
                <a:latin typeface="Times New Roman" pitchFamily="18" charset="0"/>
                <a:cs typeface="Times New Roman" pitchFamily="18" charset="0"/>
              </a:rPr>
              <a:t>tác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gia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phẩm</a:t>
            </a:r>
            <a:r>
              <a:rPr lang="en-US" sz="1800" dirty="0">
                <a:latin typeface="Times New Roman" pitchFamily="18" charset="0"/>
                <a:cs typeface="Times New Roman" pitchFamily="18" charset="0"/>
              </a:rPr>
              <a:t>.</a:t>
            </a:r>
          </a:p>
          <a:p>
            <a:pPr lvl="1" algn="just"/>
            <a:r>
              <a:rPr lang="en-US" sz="1800" b="1" i="1" dirty="0" err="1">
                <a:latin typeface="Times New Roman" pitchFamily="18" charset="0"/>
                <a:cs typeface="Times New Roman" pitchFamily="18" charset="0"/>
              </a:rPr>
              <a:t>Khuyết</a:t>
            </a:r>
            <a:r>
              <a:rPr lang="en-US" sz="1800" b="1" i="1" dirty="0">
                <a:latin typeface="Times New Roman" pitchFamily="18" charset="0"/>
                <a:cs typeface="Times New Roman" pitchFamily="18" charset="0"/>
              </a:rPr>
              <a:t> </a:t>
            </a:r>
            <a:r>
              <a:rPr lang="en-US" sz="1800" b="1" i="1" dirty="0" err="1">
                <a:latin typeface="Times New Roman" pitchFamily="18" charset="0"/>
                <a:cs typeface="Times New Roman" pitchFamily="18" charset="0"/>
              </a:rPr>
              <a:t>điểm</a:t>
            </a:r>
            <a:endParaRPr lang="en-US" sz="1800" dirty="0">
              <a:latin typeface="Times New Roman" pitchFamily="18" charset="0"/>
              <a:cs typeface="Times New Roman" pitchFamily="18" charset="0"/>
            </a:endParaRPr>
          </a:p>
          <a:p>
            <a:pPr lvl="0"/>
            <a:r>
              <a:rPr lang="en-US" sz="1800" dirty="0" err="1">
                <a:latin typeface="Times New Roman" pitchFamily="18" charset="0"/>
                <a:cs typeface="Times New Roman" pitchFamily="18" charset="0"/>
              </a:rPr>
              <a:t>Giải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thuật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chưa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được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tối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ưu</a:t>
            </a:r>
            <a:r>
              <a:rPr lang="en-US" sz="1800" dirty="0">
                <a:latin typeface="Times New Roman" pitchFamily="18" charset="0"/>
                <a:cs typeface="Times New Roman" pitchFamily="18" charset="0"/>
              </a:rPr>
              <a:t>.</a:t>
            </a:r>
          </a:p>
          <a:p>
            <a:pPr lvl="0"/>
            <a:r>
              <a:rPr lang="en-US" sz="1800" dirty="0" err="1">
                <a:latin typeface="Times New Roman" pitchFamily="18" charset="0"/>
                <a:cs typeface="Times New Roman" pitchFamily="18" charset="0"/>
              </a:rPr>
              <a:t>Chưa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xử</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lý</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ngoại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lệ</a:t>
            </a:r>
            <a:r>
              <a:rPr lang="en-US" sz="1800" dirty="0">
                <a:latin typeface="Times New Roman" pitchFamily="18" charset="0"/>
                <a:cs typeface="Times New Roman" pitchFamily="18" charset="0"/>
              </a:rPr>
              <a:t>.</a:t>
            </a:r>
          </a:p>
          <a:p>
            <a:pPr lvl="0"/>
            <a:r>
              <a:rPr lang="en-US" sz="1800" dirty="0" err="1">
                <a:latin typeface="Times New Roman" pitchFamily="18" charset="0"/>
                <a:cs typeface="Times New Roman" pitchFamily="18" charset="0"/>
              </a:rPr>
              <a:t>Tốc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độ</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xử</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lý</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còn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chậm</a:t>
            </a:r>
            <a:r>
              <a:rPr lang="en-US" sz="1800" dirty="0">
                <a:latin typeface="Times New Roman" pitchFamily="18" charset="0"/>
                <a:cs typeface="Times New Roman" pitchFamily="18" charset="0"/>
              </a:rPr>
              <a:t>.</a:t>
            </a:r>
          </a:p>
          <a:p>
            <a:pPr lvl="0"/>
            <a:r>
              <a:rPr lang="en-US" sz="1800" dirty="0" err="1">
                <a:latin typeface="Times New Roman" pitchFamily="18" charset="0"/>
                <a:cs typeface="Times New Roman" pitchFamily="18" charset="0"/>
              </a:rPr>
              <a:t>Chỉ</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quản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lý</a:t>
            </a:r>
            <a:r>
              <a:rPr lang="en-US" sz="1800" dirty="0">
                <a:latin typeface="Times New Roman" pitchFamily="18" charset="0"/>
                <a:cs typeface="Times New Roman" pitchFamily="18" charset="0"/>
              </a:rPr>
              <a:t> ở </a:t>
            </a:r>
            <a:r>
              <a:rPr lang="en-US" sz="1800" dirty="0" err="1">
                <a:latin typeface="Times New Roman" pitchFamily="18" charset="0"/>
                <a:cs typeface="Times New Roman" pitchFamily="18" charset="0"/>
              </a:rPr>
              <a:t>mức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độ</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đơn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giản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chưa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quản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lý</a:t>
            </a:r>
            <a:r>
              <a:rPr lang="en-US" sz="1800" dirty="0">
                <a:latin typeface="Times New Roman" pitchFamily="18" charset="0"/>
                <a:cs typeface="Times New Roman" pitchFamily="18" charset="0"/>
              </a:rPr>
              <a:t> ở </a:t>
            </a:r>
            <a:r>
              <a:rPr lang="en-US" sz="1800" dirty="0" err="1">
                <a:latin typeface="Times New Roman" pitchFamily="18" charset="0"/>
                <a:cs typeface="Times New Roman" pitchFamily="18" charset="0"/>
              </a:rPr>
              <a:t>mức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cao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hơn</a:t>
            </a:r>
            <a:r>
              <a:rPr lang="en-US" sz="1800" dirty="0">
                <a:latin typeface="Times New Roman" pitchFamily="18" charset="0"/>
                <a:cs typeface="Times New Roman" pitchFamily="18" charset="0"/>
              </a:rPr>
              <a:t>.</a:t>
            </a:r>
          </a:p>
          <a:p>
            <a:pPr lvl="0"/>
            <a:r>
              <a:rPr lang="en-US" sz="1800" dirty="0" err="1">
                <a:latin typeface="Times New Roman" pitchFamily="18" charset="0"/>
                <a:cs typeface="Times New Roman" pitchFamily="18" charset="0"/>
              </a:rPr>
              <a:t>Chưa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hoàn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thành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các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chức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năng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thêm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xóa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sửa</a:t>
            </a:r>
            <a:endParaRPr lang="en-US" sz="1800" dirty="0">
              <a:latin typeface="Times New Roman" pitchFamily="18" charset="0"/>
              <a:cs typeface="Times New Roman" pitchFamily="18" charset="0"/>
            </a:endParaRPr>
          </a:p>
          <a:p>
            <a:pPr lvl="1"/>
            <a:r>
              <a:rPr lang="en-US" sz="1800" b="1" i="1" dirty="0" err="1">
                <a:latin typeface="Times New Roman" pitchFamily="18" charset="0"/>
                <a:cs typeface="Times New Roman" pitchFamily="18" charset="0"/>
              </a:rPr>
              <a:t>Hướng</a:t>
            </a:r>
            <a:r>
              <a:rPr lang="en-US" sz="1800" b="1" i="1" dirty="0">
                <a:latin typeface="Times New Roman" pitchFamily="18" charset="0"/>
                <a:cs typeface="Times New Roman" pitchFamily="18" charset="0"/>
              </a:rPr>
              <a:t> </a:t>
            </a:r>
            <a:r>
              <a:rPr lang="en-US" sz="1800" b="1" i="1" dirty="0" err="1">
                <a:latin typeface="Times New Roman" pitchFamily="18" charset="0"/>
                <a:cs typeface="Times New Roman" pitchFamily="18" charset="0"/>
              </a:rPr>
              <a:t>phát</a:t>
            </a:r>
            <a:r>
              <a:rPr lang="en-US" sz="1800" b="1" i="1" dirty="0">
                <a:latin typeface="Times New Roman" pitchFamily="18" charset="0"/>
                <a:cs typeface="Times New Roman" pitchFamily="18" charset="0"/>
              </a:rPr>
              <a:t> </a:t>
            </a:r>
            <a:r>
              <a:rPr lang="en-US" sz="1800" b="1" i="1" dirty="0" err="1">
                <a:latin typeface="Times New Roman" pitchFamily="18" charset="0"/>
                <a:cs typeface="Times New Roman" pitchFamily="18" charset="0"/>
              </a:rPr>
              <a:t>triển</a:t>
            </a:r>
            <a:endParaRPr lang="en-US" sz="1800" dirty="0">
              <a:latin typeface="Times New Roman" pitchFamily="18" charset="0"/>
              <a:cs typeface="Times New Roman" pitchFamily="18" charset="0"/>
            </a:endParaRPr>
          </a:p>
          <a:p>
            <a:pPr lvl="0"/>
            <a:r>
              <a:rPr lang="en-US" sz="1800" dirty="0" err="1">
                <a:latin typeface="Times New Roman" pitchFamily="18" charset="0"/>
                <a:cs typeface="Times New Roman" pitchFamily="18" charset="0"/>
              </a:rPr>
              <a:t>Nâng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cao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tốc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độ</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xử</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lý</a:t>
            </a:r>
            <a:r>
              <a:rPr lang="en-US" sz="1800" dirty="0">
                <a:latin typeface="Times New Roman" pitchFamily="18" charset="0"/>
                <a:cs typeface="Times New Roman" pitchFamily="18" charset="0"/>
              </a:rPr>
              <a:t>.</a:t>
            </a:r>
          </a:p>
          <a:p>
            <a:pPr lvl="0"/>
            <a:r>
              <a:rPr lang="en-US" sz="1800" dirty="0" err="1">
                <a:latin typeface="Times New Roman" pitchFamily="18" charset="0"/>
                <a:cs typeface="Times New Roman" pitchFamily="18" charset="0"/>
              </a:rPr>
              <a:t>Phát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triển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thêm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các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chức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năng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mới</a:t>
            </a:r>
            <a:r>
              <a:rPr lang="en-US" sz="1800" dirty="0">
                <a:latin typeface="Times New Roman" pitchFamily="18" charset="0"/>
                <a:cs typeface="Times New Roman" pitchFamily="18" charset="0"/>
              </a:rPr>
              <a:t>.</a:t>
            </a:r>
          </a:p>
          <a:p>
            <a:pPr lvl="0"/>
            <a:r>
              <a:rPr lang="en-US" sz="1800" dirty="0" err="1">
                <a:latin typeface="Times New Roman" pitchFamily="18" charset="0"/>
                <a:cs typeface="Times New Roman" pitchFamily="18" charset="0"/>
              </a:rPr>
              <a:t>Quản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trị</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phân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quyền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sử</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một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cách</a:t>
            </a:r>
            <a:r>
              <a:rPr lang="en-US" sz="1800" dirty="0">
                <a:latin typeface="Times New Roman" pitchFamily="18" charset="0"/>
                <a:cs typeface="Times New Roman" pitchFamily="18" charset="0"/>
              </a:rPr>
              <a:t> chi </a:t>
            </a:r>
            <a:r>
              <a:rPr lang="en-US" sz="1800" dirty="0" err="1">
                <a:latin typeface="Times New Roman" pitchFamily="18" charset="0"/>
                <a:cs typeface="Times New Roman" pitchFamily="18" charset="0"/>
              </a:rPr>
              <a:t>tiết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hơn</a:t>
            </a:r>
            <a:r>
              <a:rPr lang="en-US" sz="1800" dirty="0">
                <a:latin typeface="Times New Roman" pitchFamily="18" charset="0"/>
                <a:cs typeface="Times New Roman" pitchFamily="18" charset="0"/>
              </a:rPr>
              <a:t>.</a:t>
            </a:r>
          </a:p>
          <a:p>
            <a:pPr lvl="0"/>
            <a:r>
              <a:rPr lang="en-US" sz="1800" dirty="0" err="1">
                <a:latin typeface="Times New Roman" pitchFamily="18" charset="0"/>
                <a:cs typeface="Times New Roman" pitchFamily="18" charset="0"/>
              </a:rPr>
              <a:t>Kiểm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thêm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ràng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buộc</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467544" y="260648"/>
            <a:ext cx="7467600" cy="792088"/>
          </a:xfrm>
        </p:spPr>
        <p:txBody>
          <a:bodyPr anchor="ctr">
            <a:normAutofit/>
          </a:bodyPr>
          <a:lstStyle/>
          <a:p>
            <a:pPr algn="ctr"/>
            <a:r>
              <a:rPr lang="en-US" sz="3200" dirty="0" err="1" smtClean="0">
                <a:latin typeface="Times New Roman" pitchFamily="18" charset="0"/>
                <a:cs typeface="Times New Roman" pitchFamily="18" charset="0"/>
              </a:rPr>
              <a:t>kết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luận</a:t>
            </a:r>
            <a:endParaRPr lang="vi-VN" sz="3200" dirty="0">
              <a:latin typeface="Times New Roman" pitchFamily="18" charset="0"/>
              <a:cs typeface="Times New Roman" pitchFamily="18" charset="0"/>
            </a:endParaRPr>
          </a:p>
        </p:txBody>
      </p:sp>
    </p:spTree>
    <p:extLst>
      <p:ext uri="{BB962C8B-B14F-4D97-AF65-F5344CB8AC3E}">
        <p14:creationId xmlns:p14="http://schemas.microsoft.com/office/powerpoint/2010/main" val="2312948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14620"/>
            <a:ext cx="7429552" cy="1143000"/>
          </a:xfrm>
        </p:spPr>
        <p:txBody>
          <a:bodyPr>
            <a:normAutofit/>
          </a:bodyPr>
          <a:lstStyle/>
          <a:p>
            <a:pPr algn="ctr"/>
            <a:r>
              <a:rPr lang="vi-VN" dirty="0" smtClean="0"/>
              <a:t>Cám ơn thầy và các bạn lắng nghe !</a:t>
            </a:r>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smtClean="0">
                <a:latin typeface="Times New Roman" pitchFamily="18" charset="0"/>
                <a:cs typeface="Times New Roman" pitchFamily="18" charset="0"/>
              </a:rPr>
              <a:t>Giới thiệu về Web Service</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p:txBody>
          <a:bodyPr anchor="ctr">
            <a:normAutofit/>
          </a:bodyPr>
          <a:lstStyle/>
          <a:p>
            <a:pPr marL="0" indent="0" algn="just">
              <a:buNone/>
            </a:pPr>
            <a:r>
              <a:rPr lang="en-US">
                <a:latin typeface="Times New Roman" pitchFamily="18" charset="0"/>
                <a:cs typeface="Times New Roman" pitchFamily="18" charset="0"/>
              </a:rPr>
              <a:t>Web service phát triển dựa trên khái niệm căn bản của quá trình phân bố các components. Trong đó tất cả các hoạt động sẽ được thực hiện thông qua Internet.</a:t>
            </a:r>
          </a:p>
          <a:p>
            <a:pPr marL="0" indent="0" algn="just">
              <a:buNone/>
            </a:pPr>
            <a:r>
              <a:rPr lang="en-US" smtClean="0">
                <a:latin typeface="Times New Roman" pitchFamily="18" charset="0"/>
                <a:cs typeface="Times New Roman" pitchFamily="18" charset="0"/>
              </a:rPr>
              <a:t>Web </a:t>
            </a:r>
            <a:r>
              <a:rPr lang="en-US">
                <a:latin typeface="Times New Roman" pitchFamily="18" charset="0"/>
                <a:cs typeface="Times New Roman" pitchFamily="18" charset="0"/>
              </a:rPr>
              <a:t>service gồm 3 thành phần chính:</a:t>
            </a:r>
          </a:p>
          <a:p>
            <a:pPr lvl="0" algn="just"/>
            <a:r>
              <a:rPr lang="en-US" smtClean="0">
                <a:latin typeface="Times New Roman" pitchFamily="18" charset="0"/>
                <a:cs typeface="Times New Roman" pitchFamily="18" charset="0"/>
              </a:rPr>
              <a:t>SOAP: là giao thức truyền dữ liệu được xây dựng dựa trên XML, HTTP, và SMTP. </a:t>
            </a:r>
            <a:endParaRPr lang="en-US">
              <a:latin typeface="Times New Roman" pitchFamily="18" charset="0"/>
              <a:cs typeface="Times New Roman" pitchFamily="18" charset="0"/>
            </a:endParaRPr>
          </a:p>
          <a:p>
            <a:pPr lvl="0" algn="just"/>
            <a:r>
              <a:rPr lang="en-US">
                <a:latin typeface="Times New Roman" pitchFamily="18" charset="0"/>
                <a:cs typeface="Times New Roman" pitchFamily="18" charset="0"/>
              </a:rPr>
              <a:t>WSDL: là các lược đồ XML được dùng để mô tả các chức năng, giao diện (interface) của 1 web service.</a:t>
            </a:r>
          </a:p>
          <a:p>
            <a:pPr lvl="0" algn="just"/>
            <a:r>
              <a:rPr lang="en-US">
                <a:latin typeface="Times New Roman" pitchFamily="18" charset="0"/>
                <a:cs typeface="Times New Roman" pitchFamily="18" charset="0"/>
              </a:rPr>
              <a:t>UDDI: là tổ chức quản lý các services, nơi có sự tham gia của các tổ chức như IBM, Microsoft, ... tham gia cung cấp các dịch vụ</a:t>
            </a:r>
            <a:r>
              <a:rPr lang="en-US" smtClean="0">
                <a:latin typeface="Times New Roman" pitchFamily="18" charset="0"/>
                <a:cs typeface="Times New Roman" pitchFamily="18" charset="0"/>
              </a:rPr>
              <a:t>.</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1756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239000" cy="677246"/>
          </a:xfrm>
        </p:spPr>
        <p:txBody>
          <a:bodyPr anchor="ctr">
            <a:normAutofit/>
          </a:bodyPr>
          <a:lstStyle/>
          <a:p>
            <a:pPr algn="ctr"/>
            <a:r>
              <a:rPr lang="vi-VN" sz="3200" dirty="0" smtClean="0"/>
              <a:t>Kiến Trúc hệ thống</a:t>
            </a:r>
            <a:endParaRPr lang="vi-VN" sz="3200" dirty="0"/>
          </a:p>
        </p:txBody>
      </p:sp>
      <p:sp>
        <p:nvSpPr>
          <p:cNvPr id="3" name="Content Placeholder 2"/>
          <p:cNvSpPr>
            <a:spLocks noGrp="1"/>
          </p:cNvSpPr>
          <p:nvPr>
            <p:ph sz="quarter" idx="1"/>
          </p:nvPr>
        </p:nvSpPr>
        <p:spPr>
          <a:xfrm>
            <a:off x="457200" y="3140968"/>
            <a:ext cx="7715200" cy="3240360"/>
          </a:xfrm>
        </p:spPr>
        <p:txBody>
          <a:bodyPr anchor="ctr">
            <a:normAutofit/>
          </a:bodyPr>
          <a:lstStyle/>
          <a:p>
            <a:pPr marL="0" indent="0" algn="just">
              <a:buNone/>
            </a:pPr>
            <a:r>
              <a:rPr lang="da-DK" sz="2000" smtClean="0">
                <a:latin typeface="Times New Roman" pitchFamily="18" charset="0"/>
                <a:cs typeface="Times New Roman" pitchFamily="18" charset="0"/>
              </a:rPr>
              <a:t>	Hệ </a:t>
            </a:r>
            <a:r>
              <a:rPr lang="da-DK" sz="2000" dirty="0" smtClean="0">
                <a:latin typeface="Times New Roman" pitchFamily="18" charset="0"/>
                <a:cs typeface="Times New Roman" pitchFamily="18" charset="0"/>
              </a:rPr>
              <a:t>thống chia làm 3 phần chính: Client application, WCF Service Host và WCF Service Library.</a:t>
            </a:r>
            <a:endParaRPr lang="vi-VN" sz="2000" dirty="0" smtClean="0">
              <a:latin typeface="Times New Roman" pitchFamily="18" charset="0"/>
              <a:cs typeface="Times New Roman" pitchFamily="18" charset="0"/>
            </a:endParaRPr>
          </a:p>
          <a:p>
            <a:pPr lvl="0" algn="just"/>
            <a:r>
              <a:rPr lang="da-DK" sz="2000" dirty="0" smtClean="0">
                <a:latin typeface="Times New Roman" pitchFamily="18" charset="0"/>
                <a:cs typeface="Times New Roman" pitchFamily="18" charset="0"/>
              </a:rPr>
              <a:t>Client applicaiton: là ứng dụng phía người sử dụng, có thể là windows application hoặc web applicaion.</a:t>
            </a:r>
            <a:endParaRPr lang="vi-VN" sz="2000" dirty="0" smtClean="0">
              <a:latin typeface="Times New Roman" pitchFamily="18" charset="0"/>
              <a:cs typeface="Times New Roman" pitchFamily="18" charset="0"/>
            </a:endParaRPr>
          </a:p>
          <a:p>
            <a:pPr lvl="0" algn="just"/>
            <a:r>
              <a:rPr lang="da-DK" sz="2000" dirty="0" smtClean="0">
                <a:latin typeface="Times New Roman" pitchFamily="18" charset="0"/>
                <a:cs typeface="Times New Roman" pitchFamily="18" charset="0"/>
              </a:rPr>
              <a:t>WCF Service Host: chứa các file cấu hình kết nối đến các Service Library.</a:t>
            </a:r>
            <a:endParaRPr lang="vi-VN" sz="2000" dirty="0" smtClean="0">
              <a:latin typeface="Times New Roman" pitchFamily="18" charset="0"/>
              <a:cs typeface="Times New Roman" pitchFamily="18" charset="0"/>
            </a:endParaRPr>
          </a:p>
          <a:p>
            <a:pPr lvl="0" algn="just"/>
            <a:r>
              <a:rPr lang="da-DK" sz="2000" dirty="0" smtClean="0">
                <a:latin typeface="Times New Roman" pitchFamily="18" charset="0"/>
                <a:cs typeface="Times New Roman" pitchFamily="18" charset="0"/>
              </a:rPr>
              <a:t>WCF Service Library: là hệ thống chính của WS cung cấp thông tin </a:t>
            </a:r>
            <a:r>
              <a:rPr lang="vi-VN" sz="2000" dirty="0" smtClean="0">
                <a:latin typeface="Times New Roman" pitchFamily="18" charset="0"/>
                <a:cs typeface="Times New Roman" pitchFamily="18" charset="0"/>
              </a:rPr>
              <a:t>bệnh nhân/ bệnh án</a:t>
            </a:r>
            <a:r>
              <a:rPr lang="da-DK" sz="2000" dirty="0" smtClean="0">
                <a:latin typeface="Times New Roman" pitchFamily="18" charset="0"/>
                <a:cs typeface="Times New Roman" pitchFamily="18" charset="0"/>
              </a:rPr>
              <a:t>, các chức năng của hệ thống sẽ được mô tả tại đây.</a:t>
            </a:r>
            <a:endParaRPr lang="vi-VN" sz="2000" dirty="0" smtClean="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00232" y="1556792"/>
            <a:ext cx="4273754" cy="12763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376" y="519506"/>
            <a:ext cx="7239000" cy="677246"/>
          </a:xfrm>
        </p:spPr>
        <p:txBody>
          <a:bodyPr anchor="ctr">
            <a:normAutofit/>
          </a:bodyPr>
          <a:lstStyle/>
          <a:p>
            <a:pPr algn="ctr"/>
            <a:r>
              <a:rPr lang="vi-VN" sz="3200" dirty="0" smtClean="0"/>
              <a:t>XÂY DỰNG CHỨC NĂNG</a:t>
            </a:r>
            <a:endParaRPr lang="vi-VN" sz="3200" dirty="0"/>
          </a:p>
        </p:txBody>
      </p:sp>
      <p:sp>
        <p:nvSpPr>
          <p:cNvPr id="4" name="Content Placeholder 2"/>
          <p:cNvSpPr txBox="1">
            <a:spLocks/>
          </p:cNvSpPr>
          <p:nvPr/>
        </p:nvSpPr>
        <p:spPr>
          <a:xfrm>
            <a:off x="2411760" y="1628800"/>
            <a:ext cx="5904656" cy="2952328"/>
          </a:xfrm>
          <a:prstGeom prst="rect">
            <a:avLst/>
          </a:prstGeom>
        </p:spPr>
        <p:style>
          <a:lnRef idx="2">
            <a:schemeClr val="accent1"/>
          </a:lnRef>
          <a:fillRef idx="1">
            <a:schemeClr val="lt1"/>
          </a:fillRef>
          <a:effectRef idx="0">
            <a:schemeClr val="accent1"/>
          </a:effectRef>
          <a:fontRef idx="minor">
            <a:schemeClr val="dk1"/>
          </a:fontRef>
        </p:style>
        <p:txBody>
          <a:bodyPr vert="horz" anchor="ctr">
            <a:normAutofit lnSpcReduction="10000"/>
          </a:bodyPr>
          <a:lstStyle/>
          <a:p>
            <a:pPr marL="274320" indent="-274320" algn="just">
              <a:spcBef>
                <a:spcPts val="600"/>
              </a:spcBef>
              <a:buClr>
                <a:schemeClr val="accent1"/>
              </a:buClr>
              <a:buSzPct val="70000"/>
              <a:buFont typeface="Wingdings"/>
              <a:buChar char=""/>
            </a:pPr>
            <a:r>
              <a:rPr lang="da-DK" sz="2400">
                <a:latin typeface="Times New Roman" pitchFamily="18" charset="0"/>
                <a:cs typeface="Times New Roman" pitchFamily="18" charset="0"/>
              </a:rPr>
              <a:t>Tìm kiếm tiểu sử theo tên tác giả.</a:t>
            </a:r>
          </a:p>
          <a:p>
            <a:pPr marL="274320" indent="-274320" algn="just">
              <a:spcBef>
                <a:spcPts val="600"/>
              </a:spcBef>
              <a:buClr>
                <a:schemeClr val="accent1"/>
              </a:buClr>
              <a:buSzPct val="70000"/>
              <a:buFont typeface="Wingdings"/>
              <a:buChar char=""/>
            </a:pPr>
            <a:r>
              <a:rPr lang="da-DK" sz="2400">
                <a:latin typeface="Times New Roman" pitchFamily="18" charset="0"/>
                <a:cs typeface="Times New Roman" pitchFamily="18" charset="0"/>
              </a:rPr>
              <a:t>Tìm kiếm tên tác giả theo tiểu sử.</a:t>
            </a:r>
          </a:p>
          <a:p>
            <a:pPr marL="274320" indent="-274320" algn="just">
              <a:spcBef>
                <a:spcPts val="600"/>
              </a:spcBef>
              <a:buClr>
                <a:schemeClr val="accent1"/>
              </a:buClr>
              <a:buSzPct val="70000"/>
              <a:buFont typeface="Wingdings"/>
              <a:buChar char=""/>
            </a:pPr>
            <a:r>
              <a:rPr lang="da-DK" sz="2400">
                <a:latin typeface="Times New Roman" pitchFamily="18" charset="0"/>
                <a:cs typeface="Times New Roman" pitchFamily="18" charset="0"/>
              </a:rPr>
              <a:t>Tìm kiếm tên tác phẩm theo tên tác giả.</a:t>
            </a:r>
          </a:p>
          <a:p>
            <a:pPr marL="274320" indent="-274320" algn="just">
              <a:spcBef>
                <a:spcPts val="600"/>
              </a:spcBef>
              <a:buClr>
                <a:schemeClr val="accent1"/>
              </a:buClr>
              <a:buSzPct val="70000"/>
              <a:buFont typeface="Wingdings"/>
              <a:buChar char=""/>
            </a:pPr>
            <a:r>
              <a:rPr lang="da-DK" sz="2400">
                <a:latin typeface="Times New Roman" pitchFamily="18" charset="0"/>
                <a:cs typeface="Times New Roman" pitchFamily="18" charset="0"/>
              </a:rPr>
              <a:t>Tìm kiếm nội dung tác phẩm theo tên tác phẩm.</a:t>
            </a:r>
          </a:p>
          <a:p>
            <a:pPr marL="274320" indent="-274320" algn="just">
              <a:spcBef>
                <a:spcPts val="600"/>
              </a:spcBef>
              <a:buClr>
                <a:schemeClr val="accent1"/>
              </a:buClr>
              <a:buSzPct val="70000"/>
              <a:buFont typeface="Wingdings"/>
              <a:buChar char=""/>
            </a:pPr>
            <a:r>
              <a:rPr lang="da-DK" sz="2400">
                <a:latin typeface="Times New Roman" pitchFamily="18" charset="0"/>
                <a:cs typeface="Times New Roman" pitchFamily="18" charset="0"/>
              </a:rPr>
              <a:t>Tìm kiếm tên tác phẩm theo thể loại.</a:t>
            </a:r>
          </a:p>
          <a:p>
            <a:pPr marL="274320" indent="-274320" algn="just">
              <a:spcBef>
                <a:spcPts val="600"/>
              </a:spcBef>
              <a:buClr>
                <a:schemeClr val="accent1"/>
              </a:buClr>
              <a:buSzPct val="70000"/>
              <a:buFont typeface="Wingdings"/>
              <a:buChar char=""/>
            </a:pPr>
            <a:r>
              <a:rPr lang="da-DK" sz="2400">
                <a:latin typeface="Times New Roman" pitchFamily="18" charset="0"/>
                <a:cs typeface="Times New Roman" pitchFamily="18" charset="0"/>
              </a:rPr>
              <a:t>Tìm kiếm tên tác phẩm theo nội dung</a:t>
            </a:r>
            <a:r>
              <a:rPr lang="da-DK" sz="2600" smtClean="0">
                <a:latin typeface="Times New Roman" pitchFamily="18" charset="0"/>
                <a:cs typeface="Times New Roman" pitchFamily="18" charset="0"/>
              </a:rPr>
              <a:t>.</a:t>
            </a:r>
            <a:endParaRPr lang="en-US" sz="2600">
              <a:latin typeface="Times New Roman" pitchFamily="18" charset="0"/>
              <a:cs typeface="Times New Roman" pitchFamily="18" charset="0"/>
            </a:endParaRPr>
          </a:p>
        </p:txBody>
      </p:sp>
      <p:sp>
        <p:nvSpPr>
          <p:cNvPr id="5" name="Content Placeholder 2"/>
          <p:cNvSpPr txBox="1">
            <a:spLocks/>
          </p:cNvSpPr>
          <p:nvPr/>
        </p:nvSpPr>
        <p:spPr>
          <a:xfrm>
            <a:off x="251520" y="2642042"/>
            <a:ext cx="1656184" cy="642942"/>
          </a:xfrm>
          <a:prstGeom prst="rect">
            <a:avLst/>
          </a:prstGeom>
        </p:spPr>
        <p:txBody>
          <a:bodyPr vert="horz" anchor="ctr">
            <a:normAutofit/>
          </a:bodyPr>
          <a:lstStyle/>
          <a:p>
            <a:pPr marR="0" lvl="0" algn="ctr" defTabSz="914400" rtl="0" eaLnBrk="1" fontAlgn="auto" latinLnBrk="0" hangingPunct="1">
              <a:lnSpc>
                <a:spcPct val="100000"/>
              </a:lnSpc>
              <a:spcBef>
                <a:spcPts val="600"/>
              </a:spcBef>
              <a:spcAft>
                <a:spcPts val="0"/>
              </a:spcAft>
              <a:buClr>
                <a:schemeClr val="tx2"/>
              </a:buClr>
              <a:buSzPct val="73000"/>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Khách</a:t>
            </a:r>
            <a:endParaRPr kumimoji="0" lang="vi-V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Content Placeholder 2"/>
          <p:cNvSpPr txBox="1">
            <a:spLocks/>
          </p:cNvSpPr>
          <p:nvPr/>
        </p:nvSpPr>
        <p:spPr>
          <a:xfrm>
            <a:off x="179512" y="5085184"/>
            <a:ext cx="1742526" cy="642942"/>
          </a:xfrm>
          <a:prstGeom prst="rect">
            <a:avLst/>
          </a:prstGeom>
        </p:spPr>
        <p:txBody>
          <a:bodyPr vert="horz" anchor="ctr">
            <a:normAutofit/>
          </a:bodyPr>
          <a:lstStyle/>
          <a:p>
            <a:pPr marR="0" lvl="0" algn="ctr" defTabSz="914400" rtl="0" eaLnBrk="1" fontAlgn="auto" latinLnBrk="0" hangingPunct="1">
              <a:lnSpc>
                <a:spcPct val="100000"/>
              </a:lnSpc>
              <a:spcBef>
                <a:spcPts val="600"/>
              </a:spcBef>
              <a:spcAft>
                <a:spcPts val="0"/>
              </a:spcAft>
              <a:buClr>
                <a:schemeClr val="tx2"/>
              </a:buClr>
              <a:buSzPct val="73000"/>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Admin</a:t>
            </a:r>
            <a:endParaRPr kumimoji="0" lang="vi-V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8" name="Content Placeholder 2"/>
          <p:cNvSpPr txBox="1">
            <a:spLocks/>
          </p:cNvSpPr>
          <p:nvPr/>
        </p:nvSpPr>
        <p:spPr>
          <a:xfrm>
            <a:off x="2411760" y="4797152"/>
            <a:ext cx="5904656" cy="1584176"/>
          </a:xfrm>
          <a:prstGeom prst="rect">
            <a:avLst/>
          </a:prstGeom>
        </p:spPr>
        <p:style>
          <a:lnRef idx="2">
            <a:schemeClr val="accent1"/>
          </a:lnRef>
          <a:fillRef idx="1">
            <a:schemeClr val="lt1"/>
          </a:fillRef>
          <a:effectRef idx="0">
            <a:schemeClr val="accent1"/>
          </a:effectRef>
          <a:fontRef idx="minor">
            <a:schemeClr val="dk1"/>
          </a:fontRef>
        </p:style>
        <p:txBody>
          <a:bodyPr vert="horz" anchor="ctr">
            <a:normAutofit/>
          </a:bodyPr>
          <a:lstStyle/>
          <a:p>
            <a:pPr marL="274320" indent="-274320" algn="just">
              <a:spcBef>
                <a:spcPts val="600"/>
              </a:spcBef>
              <a:buClr>
                <a:schemeClr val="accent1"/>
              </a:buClr>
              <a:buSzPct val="70000"/>
              <a:buFont typeface="Wingdings"/>
              <a:buChar char=""/>
            </a:pPr>
            <a:r>
              <a:rPr lang="da-DK" sz="2400" smtClean="0">
                <a:latin typeface="Times New Roman" pitchFamily="18" charset="0"/>
                <a:cs typeface="Times New Roman" pitchFamily="18" charset="0"/>
              </a:rPr>
              <a:t>Thêm xóa sửa tác phẩm</a:t>
            </a:r>
            <a:endParaRPr lang="da-DK" sz="2400">
              <a:latin typeface="Times New Roman" pitchFamily="18" charset="0"/>
              <a:cs typeface="Times New Roman" pitchFamily="18" charset="0"/>
            </a:endParaRPr>
          </a:p>
          <a:p>
            <a:pPr marL="274320" indent="-274320" algn="just">
              <a:spcBef>
                <a:spcPts val="600"/>
              </a:spcBef>
              <a:buClr>
                <a:schemeClr val="accent1"/>
              </a:buClr>
              <a:buSzPct val="70000"/>
              <a:buFont typeface="Wingdings"/>
              <a:buChar char=""/>
            </a:pPr>
            <a:r>
              <a:rPr lang="da-DK" sz="2400" smtClean="0">
                <a:latin typeface="Times New Roman" pitchFamily="18" charset="0"/>
                <a:cs typeface="Times New Roman" pitchFamily="18" charset="0"/>
              </a:rPr>
              <a:t>Thêm xóa sửa tác giả</a:t>
            </a:r>
            <a:endParaRPr lang="da-DK" sz="240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748684"/>
          </a:xfrm>
        </p:spPr>
        <p:txBody>
          <a:bodyPr anchor="ctr">
            <a:normAutofit/>
          </a:bodyPr>
          <a:lstStyle/>
          <a:p>
            <a:pPr algn="ctr"/>
            <a:r>
              <a:rPr lang="en-US" sz="3200" dirty="0" smtClean="0">
                <a:latin typeface="Tahoma (Headings)"/>
                <a:cs typeface="Times New Roman" pitchFamily="18" charset="0"/>
              </a:rPr>
              <a:t>CHỨC NĂNG ĐĂNG NHẬP</a:t>
            </a:r>
            <a:endParaRPr lang="vi-VN" sz="3200" dirty="0">
              <a:latin typeface="Tahoma (Headings)"/>
              <a:cs typeface="Times New Roman" pitchFamily="18" charset="0"/>
            </a:endParaRPr>
          </a:p>
        </p:txBody>
      </p:sp>
      <p:sp>
        <p:nvSpPr>
          <p:cNvPr id="3" name="Content Placeholder 2"/>
          <p:cNvSpPr>
            <a:spLocks noGrp="1"/>
          </p:cNvSpPr>
          <p:nvPr>
            <p:ph sz="quarter" idx="1"/>
          </p:nvPr>
        </p:nvSpPr>
        <p:spPr>
          <a:xfrm>
            <a:off x="611560" y="3429000"/>
            <a:ext cx="7427168" cy="2954728"/>
          </a:xfrm>
        </p:spPr>
        <p:txBody>
          <a:bodyPr anchor="ctr">
            <a:normAutofit/>
          </a:bodyPr>
          <a:lstStyle/>
          <a:p>
            <a:pPr algn="just"/>
            <a:r>
              <a:rPr lang="da-DK" sz="2000"/>
              <a:t>Hệ thống cung cấp chức năng đăng nhập, điều này bắt buộc khi người sử dụng chương trình cần thêm mới, cập nhật hoặc xóa dữ liệu.</a:t>
            </a:r>
            <a:endParaRPr lang="en-US" sz="2000"/>
          </a:p>
          <a:p>
            <a:pPr algn="just"/>
            <a:r>
              <a:rPr lang="da-DK" sz="2000" b="1" smtClean="0">
                <a:latin typeface="Times New Roman" pitchFamily="18" charset="0"/>
                <a:cs typeface="Times New Roman" pitchFamily="18" charset="0"/>
              </a:rPr>
              <a:t>int </a:t>
            </a:r>
            <a:r>
              <a:rPr lang="da-DK" sz="2000" b="1" dirty="0" smtClean="0">
                <a:latin typeface="Times New Roman" pitchFamily="18" charset="0"/>
                <a:cs typeface="Times New Roman" pitchFamily="18" charset="0"/>
              </a:rPr>
              <a:t>Login(string username, string password)</a:t>
            </a:r>
            <a:endParaRPr lang="vi-VN" sz="2000" dirty="0" smtClean="0">
              <a:latin typeface="Times New Roman" pitchFamily="18" charset="0"/>
              <a:cs typeface="Times New Roman" pitchFamily="18" charset="0"/>
            </a:endParaRPr>
          </a:p>
          <a:p>
            <a:pPr lvl="1" algn="just"/>
            <a:r>
              <a:rPr lang="da-DK" sz="2000" dirty="0" smtClean="0">
                <a:latin typeface="Times New Roman" pitchFamily="18" charset="0"/>
                <a:cs typeface="Times New Roman" pitchFamily="18" charset="0"/>
              </a:rPr>
              <a:t>Tham số truyền vào: username, password</a:t>
            </a:r>
            <a:endParaRPr lang="vi-VN" sz="2000" dirty="0" smtClean="0">
              <a:latin typeface="Times New Roman" pitchFamily="18" charset="0"/>
              <a:cs typeface="Times New Roman" pitchFamily="18" charset="0"/>
            </a:endParaRPr>
          </a:p>
          <a:p>
            <a:pPr lvl="1" algn="just"/>
            <a:r>
              <a:rPr lang="da-DK" sz="2000" dirty="0" smtClean="0">
                <a:latin typeface="Times New Roman" pitchFamily="18" charset="0"/>
                <a:cs typeface="Times New Roman" pitchFamily="18" charset="0"/>
              </a:rPr>
              <a:t>Kết quả trả về: kiểu dữ liệu int. 1 là đăng nhập thành công, 0 là đăng nhập thất bại.</a:t>
            </a:r>
            <a:endParaRPr lang="vi-VN" sz="2000" dirty="0" smtClean="0">
              <a:latin typeface="Times New Roman" pitchFamily="18" charset="0"/>
              <a:cs typeface="Times New Roman" pitchFamily="18" charset="0"/>
            </a:endParaRPr>
          </a:p>
          <a:p>
            <a:pPr lvl="1" algn="just"/>
            <a:r>
              <a:rPr lang="da-DK" sz="2000" dirty="0" smtClean="0">
                <a:latin typeface="Times New Roman" pitchFamily="18" charset="0"/>
                <a:cs typeface="Times New Roman" pitchFamily="18" charset="0"/>
              </a:rPr>
              <a:t>[OperationContract(Name = "Login")]</a:t>
            </a:r>
            <a:endParaRPr lang="vi-VN" sz="2000" dirty="0" smtClean="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67227318"/>
              </p:ext>
            </p:extLst>
          </p:nvPr>
        </p:nvGraphicFramePr>
        <p:xfrm>
          <a:off x="1043607" y="1412777"/>
          <a:ext cx="6480720" cy="1800200"/>
        </p:xfrm>
        <a:graphic>
          <a:graphicData uri="http://schemas.openxmlformats.org/drawingml/2006/table">
            <a:tbl>
              <a:tblPr firstRow="1" firstCol="1" bandRow="1">
                <a:tableStyleId>{5C22544A-7EE6-4342-B048-85BDC9FD1C3A}</a:tableStyleId>
              </a:tblPr>
              <a:tblGrid>
                <a:gridCol w="2160240"/>
                <a:gridCol w="2160240"/>
                <a:gridCol w="2160240"/>
              </a:tblGrid>
              <a:tr h="360040">
                <a:tc>
                  <a:txBody>
                    <a:bodyPr/>
                    <a:lstStyle/>
                    <a:p>
                      <a:pPr marL="0" marR="0">
                        <a:lnSpc>
                          <a:spcPct val="150000"/>
                        </a:lnSpc>
                        <a:spcBef>
                          <a:spcPts val="0"/>
                        </a:spcBef>
                        <a:spcAft>
                          <a:spcPts val="0"/>
                        </a:spcAft>
                      </a:pPr>
                      <a:r>
                        <a:rPr lang="da-DK" sz="1300">
                          <a:effectLst/>
                        </a:rPr>
                        <a:t>Name</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Description</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Comment</a:t>
                      </a:r>
                      <a:endParaRPr lang="en-US" sz="1200">
                        <a:effectLst/>
                        <a:latin typeface="Times New Roman"/>
                        <a:ea typeface="Times New Roman"/>
                        <a:cs typeface="Times New Roman"/>
                      </a:endParaRPr>
                    </a:p>
                  </a:txBody>
                  <a:tcPr marL="68580" marR="68580" marT="0" marB="0"/>
                </a:tc>
              </a:tr>
              <a:tr h="360040">
                <a:tc>
                  <a:txBody>
                    <a:bodyPr/>
                    <a:lstStyle/>
                    <a:p>
                      <a:pPr marL="0" marR="0">
                        <a:lnSpc>
                          <a:spcPct val="150000"/>
                        </a:lnSpc>
                        <a:spcBef>
                          <a:spcPts val="0"/>
                        </a:spcBef>
                        <a:spcAft>
                          <a:spcPts val="0"/>
                        </a:spcAft>
                      </a:pPr>
                      <a:r>
                        <a:rPr lang="da-DK" sz="1300">
                          <a:effectLst/>
                        </a:rPr>
                        <a:t>username</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nvarchar(10)</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Tài khoản đăng nhập</a:t>
                      </a:r>
                      <a:endParaRPr lang="en-US" sz="1200">
                        <a:effectLst/>
                        <a:latin typeface="Times New Roman"/>
                        <a:ea typeface="Times New Roman"/>
                        <a:cs typeface="Times New Roman"/>
                      </a:endParaRPr>
                    </a:p>
                  </a:txBody>
                  <a:tcPr marL="68580" marR="68580" marT="0" marB="0"/>
                </a:tc>
              </a:tr>
              <a:tr h="360040">
                <a:tc>
                  <a:txBody>
                    <a:bodyPr/>
                    <a:lstStyle/>
                    <a:p>
                      <a:pPr marL="0" marR="0">
                        <a:lnSpc>
                          <a:spcPct val="150000"/>
                        </a:lnSpc>
                        <a:spcBef>
                          <a:spcPts val="0"/>
                        </a:spcBef>
                        <a:spcAft>
                          <a:spcPts val="0"/>
                        </a:spcAft>
                      </a:pPr>
                      <a:r>
                        <a:rPr lang="da-DK" sz="1300">
                          <a:effectLst/>
                        </a:rPr>
                        <a:t>Password</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nchar(10)</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Mật khẩu đăng nhập</a:t>
                      </a:r>
                      <a:endParaRPr lang="en-US" sz="1200">
                        <a:effectLst/>
                        <a:latin typeface="Times New Roman"/>
                        <a:ea typeface="Times New Roman"/>
                        <a:cs typeface="Times New Roman"/>
                      </a:endParaRPr>
                    </a:p>
                  </a:txBody>
                  <a:tcPr marL="68580" marR="68580" marT="0" marB="0"/>
                </a:tc>
              </a:tr>
              <a:tr h="720080">
                <a:tc>
                  <a:txBody>
                    <a:bodyPr/>
                    <a:lstStyle/>
                    <a:p>
                      <a:pPr marL="0" marR="0">
                        <a:lnSpc>
                          <a:spcPct val="150000"/>
                        </a:lnSpc>
                        <a:spcBef>
                          <a:spcPts val="0"/>
                        </a:spcBef>
                        <a:spcAft>
                          <a:spcPts val="0"/>
                        </a:spcAft>
                      </a:pPr>
                      <a:r>
                        <a:rPr lang="da-DK" sz="1300">
                          <a:effectLst/>
                        </a:rPr>
                        <a:t>Result</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Int</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Kết quả đăng nhập, thành công hoặc thất bại.</a:t>
                      </a:r>
                      <a:endParaRPr lang="en-US" sz="1200">
                        <a:effectLst/>
                        <a:latin typeface="Times New Roman"/>
                        <a:ea typeface="Times New Roman"/>
                        <a:cs typeface="Times New Roman"/>
                      </a:endParaRPr>
                    </a:p>
                  </a:txBody>
                  <a:tcPr marL="68580" marR="6858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360" y="447498"/>
            <a:ext cx="7239000" cy="677246"/>
          </a:xfrm>
        </p:spPr>
        <p:txBody>
          <a:bodyPr anchor="ctr">
            <a:normAutofit/>
          </a:bodyPr>
          <a:lstStyle/>
          <a:p>
            <a:pPr algn="ctr"/>
            <a:r>
              <a:rPr lang="en-US" sz="3200" smtClean="0"/>
              <a:t>Tìm kiếm tiểu sử theo tên tác giả</a:t>
            </a:r>
            <a:endParaRPr lang="vi-VN" sz="3200" dirty="0"/>
          </a:p>
        </p:txBody>
      </p:sp>
      <p:sp>
        <p:nvSpPr>
          <p:cNvPr id="3" name="Content Placeholder 2"/>
          <p:cNvSpPr>
            <a:spLocks noGrp="1"/>
          </p:cNvSpPr>
          <p:nvPr>
            <p:ph sz="quarter" idx="1"/>
          </p:nvPr>
        </p:nvSpPr>
        <p:spPr>
          <a:xfrm>
            <a:off x="539552" y="1340768"/>
            <a:ext cx="7704856" cy="2893434"/>
          </a:xfrm>
        </p:spPr>
        <p:txBody>
          <a:bodyPr anchor="ctr">
            <a:normAutofit fontScale="85000" lnSpcReduction="10000"/>
          </a:bodyPr>
          <a:lstStyle/>
          <a:p>
            <a:pPr algn="just"/>
            <a:r>
              <a:rPr lang="da-DK"/>
              <a:t>Chương trình cho phép khách có thể tìm kiếm thông tin tiểu sử tác giả theo tên. Khi người dùng cung cấp thông tin là họ tên của một tác giả cụ thể, chương trình sẽ cho biết được tiểu sử của tác giả đó như thế nào. Ngoài ra hệ thống còn cung cấp tên các tác phẩm tiêu biểu của tác giả đó.</a:t>
            </a:r>
            <a:endParaRPr lang="en-US"/>
          </a:p>
          <a:p>
            <a:pPr algn="just"/>
            <a:r>
              <a:rPr lang="da-DK" b="1"/>
              <a:t>public string GetTSTGbyTG(string tacgia)</a:t>
            </a:r>
            <a:endParaRPr lang="en-US"/>
          </a:p>
          <a:p>
            <a:pPr lvl="0" algn="just"/>
            <a:r>
              <a:rPr lang="da-DK"/>
              <a:t>Tham số truyền vào: tacgia</a:t>
            </a:r>
            <a:endParaRPr lang="en-US"/>
          </a:p>
          <a:p>
            <a:pPr lvl="0" algn="just"/>
            <a:r>
              <a:rPr lang="da-DK"/>
              <a:t>Kết quả trả về: dữ liệu dạng chuỗi</a:t>
            </a:r>
            <a:endParaRPr lang="en-US"/>
          </a:p>
          <a:p>
            <a:pPr lvl="0" algn="just"/>
            <a:r>
              <a:rPr lang="da-DK"/>
              <a:t>[OperationContract(Name="</a:t>
            </a:r>
            <a:r>
              <a:rPr lang="da-DK" b="1"/>
              <a:t> </a:t>
            </a:r>
            <a:r>
              <a:rPr lang="da-DK"/>
              <a:t>GetTSTGbyTG</a:t>
            </a:r>
            <a:r>
              <a:rPr lang="da-DK" b="1"/>
              <a:t> </a:t>
            </a:r>
            <a:r>
              <a:rPr lang="da-DK"/>
              <a:t>")] </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407294605"/>
              </p:ext>
            </p:extLst>
          </p:nvPr>
        </p:nvGraphicFramePr>
        <p:xfrm>
          <a:off x="1331594" y="4760878"/>
          <a:ext cx="6048717" cy="1332418"/>
        </p:xfrm>
        <a:graphic>
          <a:graphicData uri="http://schemas.openxmlformats.org/drawingml/2006/table">
            <a:tbl>
              <a:tblPr firstRow="1" firstCol="1" bandRow="1">
                <a:tableStyleId>{5C22544A-7EE6-4342-B048-85BDC9FD1C3A}</a:tableStyleId>
              </a:tblPr>
              <a:tblGrid>
                <a:gridCol w="2016239"/>
                <a:gridCol w="2016239"/>
                <a:gridCol w="2016239"/>
              </a:tblGrid>
              <a:tr h="444139">
                <a:tc>
                  <a:txBody>
                    <a:bodyPr/>
                    <a:lstStyle/>
                    <a:p>
                      <a:pPr marL="0" marR="0" algn="just">
                        <a:lnSpc>
                          <a:spcPct val="150000"/>
                        </a:lnSpc>
                        <a:spcBef>
                          <a:spcPts val="0"/>
                        </a:spcBef>
                        <a:spcAft>
                          <a:spcPts val="0"/>
                        </a:spcAft>
                      </a:pPr>
                      <a:r>
                        <a:rPr lang="da-DK" sz="1300">
                          <a:effectLst/>
                        </a:rPr>
                        <a:t>Name</a:t>
                      </a:r>
                      <a:endParaRPr lang="en-US" sz="1200">
                        <a:effectLst/>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da-DK" sz="1300">
                          <a:effectLst/>
                        </a:rPr>
                        <a:t>Description</a:t>
                      </a:r>
                      <a:endParaRPr lang="en-US" sz="1200">
                        <a:effectLst/>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da-DK" sz="1300">
                          <a:effectLst/>
                        </a:rPr>
                        <a:t>Comment</a:t>
                      </a:r>
                      <a:endParaRPr lang="en-US" sz="1200">
                        <a:effectLst/>
                        <a:latin typeface="Times New Roman"/>
                        <a:ea typeface="Times New Roman"/>
                        <a:cs typeface="Times New Roman"/>
                      </a:endParaRPr>
                    </a:p>
                  </a:txBody>
                  <a:tcPr marL="68580" marR="68580" marT="0" marB="0"/>
                </a:tc>
              </a:tr>
              <a:tr h="888279">
                <a:tc>
                  <a:txBody>
                    <a:bodyPr/>
                    <a:lstStyle/>
                    <a:p>
                      <a:pPr marL="0" marR="0" algn="just">
                        <a:lnSpc>
                          <a:spcPct val="150000"/>
                        </a:lnSpc>
                        <a:spcBef>
                          <a:spcPts val="0"/>
                        </a:spcBef>
                        <a:spcAft>
                          <a:spcPts val="0"/>
                        </a:spcAft>
                      </a:pPr>
                      <a:r>
                        <a:rPr lang="da-DK" sz="1300">
                          <a:effectLst/>
                        </a:rPr>
                        <a:t>Tacgia</a:t>
                      </a:r>
                      <a:endParaRPr lang="en-US" sz="1200">
                        <a:effectLst/>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da-DK" sz="1300">
                          <a:effectLst/>
                        </a:rPr>
                        <a:t>nvarchar(128) </a:t>
                      </a:r>
                      <a:endParaRPr lang="en-US" sz="1200">
                        <a:effectLst/>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da-DK" sz="1300">
                          <a:effectLst/>
                        </a:rPr>
                        <a:t>Tên tác giả cần tìm kiếm</a:t>
                      </a:r>
                      <a:endParaRPr lang="en-US" sz="1200">
                        <a:effectLst/>
                      </a:endParaRPr>
                    </a:p>
                    <a:p>
                      <a:pPr marL="0" marR="0" algn="just">
                        <a:lnSpc>
                          <a:spcPct val="150000"/>
                        </a:lnSpc>
                        <a:spcBef>
                          <a:spcPts val="0"/>
                        </a:spcBef>
                        <a:spcAft>
                          <a:spcPts val="0"/>
                        </a:spcAft>
                      </a:pPr>
                      <a:r>
                        <a:rPr lang="da-DK" sz="1300">
                          <a:effectLst/>
                        </a:rPr>
                        <a:t>Ví dụ: Tố Hữu</a:t>
                      </a:r>
                      <a:endParaRPr lang="en-US" sz="1200">
                        <a:effectLst/>
                        <a:latin typeface="Times New Roman"/>
                        <a:ea typeface="Times New Roman"/>
                        <a:cs typeface="Times New Roman"/>
                      </a:endParaRP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360" y="447498"/>
            <a:ext cx="7239000" cy="677246"/>
          </a:xfrm>
        </p:spPr>
        <p:txBody>
          <a:bodyPr anchor="ctr">
            <a:normAutofit/>
          </a:bodyPr>
          <a:lstStyle/>
          <a:p>
            <a:pPr algn="ctr"/>
            <a:r>
              <a:rPr lang="en-US" sz="3200" dirty="0" err="1" smtClean="0"/>
              <a:t>Tìm</a:t>
            </a:r>
            <a:r>
              <a:rPr lang="en-US" sz="3200" dirty="0" smtClean="0"/>
              <a:t> </a:t>
            </a:r>
            <a:r>
              <a:rPr lang="en-US" sz="3200" dirty="0" err="1" smtClean="0"/>
              <a:t>kiếm</a:t>
            </a:r>
            <a:r>
              <a:rPr lang="en-US" sz="3200" dirty="0" smtClean="0"/>
              <a:t> </a:t>
            </a:r>
            <a:r>
              <a:rPr lang="en-US" sz="3200" dirty="0" err="1"/>
              <a:t>tên</a:t>
            </a:r>
            <a:r>
              <a:rPr lang="en-US" sz="3200" dirty="0"/>
              <a:t> </a:t>
            </a:r>
            <a:r>
              <a:rPr lang="en-US" sz="3200" dirty="0" err="1"/>
              <a:t>tác</a:t>
            </a:r>
            <a:r>
              <a:rPr lang="en-US" sz="3200" dirty="0"/>
              <a:t> </a:t>
            </a:r>
            <a:r>
              <a:rPr lang="en-US" sz="3200" dirty="0" err="1" smtClean="0"/>
              <a:t>giả</a:t>
            </a:r>
            <a:r>
              <a:rPr lang="en-US" sz="3200" dirty="0" smtClean="0"/>
              <a:t> </a:t>
            </a:r>
            <a:r>
              <a:rPr lang="en-US" sz="3200" dirty="0" err="1" smtClean="0"/>
              <a:t>theo</a:t>
            </a:r>
            <a:r>
              <a:rPr lang="en-US" sz="3200" dirty="0"/>
              <a:t> </a:t>
            </a:r>
            <a:r>
              <a:rPr lang="en-US" sz="3200" dirty="0" err="1"/>
              <a:t>tiểu</a:t>
            </a:r>
            <a:r>
              <a:rPr lang="en-US" sz="3200" dirty="0"/>
              <a:t> </a:t>
            </a:r>
            <a:r>
              <a:rPr lang="en-US" sz="3200" dirty="0" err="1"/>
              <a:t>sử</a:t>
            </a:r>
            <a:endParaRPr lang="vi-VN" sz="3200" dirty="0"/>
          </a:p>
        </p:txBody>
      </p:sp>
      <p:sp>
        <p:nvSpPr>
          <p:cNvPr id="3" name="Content Placeholder 2"/>
          <p:cNvSpPr>
            <a:spLocks noGrp="1"/>
          </p:cNvSpPr>
          <p:nvPr>
            <p:ph sz="quarter" idx="1"/>
          </p:nvPr>
        </p:nvSpPr>
        <p:spPr>
          <a:xfrm>
            <a:off x="539552" y="1340768"/>
            <a:ext cx="7704856" cy="2893434"/>
          </a:xfrm>
        </p:spPr>
        <p:txBody>
          <a:bodyPr anchor="ctr">
            <a:normAutofit fontScale="92500"/>
          </a:bodyPr>
          <a:lstStyle/>
          <a:p>
            <a:r>
              <a:rPr lang="da-DK" dirty="0">
                <a:latin typeface="Times New Roman" pitchFamily="18" charset="0"/>
                <a:cs typeface="Times New Roman" pitchFamily="18" charset="0"/>
              </a:rPr>
              <a:t>Hệ thống cho phép người dùng tìm kiếm tên tác giả theo tiểu sử. Khi người sử dụng chương trình cung cấp thông tiểu sử của tác giả, hệ thống sẽ trả về tất cả tên các tác giả có tiểu sử phù hợp.</a:t>
            </a:r>
            <a:endParaRPr lang="en-US" dirty="0">
              <a:latin typeface="Times New Roman" pitchFamily="18" charset="0"/>
              <a:cs typeface="Times New Roman" pitchFamily="18" charset="0"/>
            </a:endParaRPr>
          </a:p>
          <a:p>
            <a:r>
              <a:rPr lang="da-DK" b="1" dirty="0">
                <a:latin typeface="Times New Roman" pitchFamily="18" charset="0"/>
                <a:cs typeface="Times New Roman" pitchFamily="18" charset="0"/>
              </a:rPr>
              <a:t>public string GetTSTGbyND(string noidung)</a:t>
            </a:r>
            <a:endParaRPr lang="en-US" dirty="0">
              <a:latin typeface="Times New Roman" pitchFamily="18" charset="0"/>
              <a:cs typeface="Times New Roman" pitchFamily="18" charset="0"/>
            </a:endParaRPr>
          </a:p>
          <a:p>
            <a:pPr lvl="0"/>
            <a:r>
              <a:rPr lang="da-DK" dirty="0">
                <a:latin typeface="Times New Roman" pitchFamily="18" charset="0"/>
                <a:cs typeface="Times New Roman" pitchFamily="18" charset="0"/>
              </a:rPr>
              <a:t>Tham số truyền vào: noidung </a:t>
            </a:r>
            <a:endParaRPr lang="en-US" dirty="0">
              <a:latin typeface="Times New Roman" pitchFamily="18" charset="0"/>
              <a:cs typeface="Times New Roman" pitchFamily="18" charset="0"/>
            </a:endParaRPr>
          </a:p>
          <a:p>
            <a:pPr lvl="0"/>
            <a:r>
              <a:rPr lang="da-DK" dirty="0">
                <a:latin typeface="Times New Roman" pitchFamily="18" charset="0"/>
                <a:cs typeface="Times New Roman" pitchFamily="18" charset="0"/>
              </a:rPr>
              <a:t>Kết quả trả về: dữ liệu dạng chuỗi</a:t>
            </a:r>
            <a:endParaRPr lang="en-US" dirty="0">
              <a:latin typeface="Times New Roman" pitchFamily="18" charset="0"/>
              <a:cs typeface="Times New Roman" pitchFamily="18" charset="0"/>
            </a:endParaRPr>
          </a:p>
          <a:p>
            <a:pPr lvl="0"/>
            <a:r>
              <a:rPr lang="da-DK" dirty="0">
                <a:latin typeface="Times New Roman" pitchFamily="18" charset="0"/>
                <a:cs typeface="Times New Roman" pitchFamily="18" charset="0"/>
              </a:rPr>
              <a:t>[OperationContract(Name="</a:t>
            </a:r>
            <a:r>
              <a:rPr lang="da-DK" b="1" dirty="0">
                <a:latin typeface="Times New Roman" pitchFamily="18" charset="0"/>
                <a:cs typeface="Times New Roman" pitchFamily="18" charset="0"/>
              </a:rPr>
              <a:t> </a:t>
            </a:r>
            <a:r>
              <a:rPr lang="da-DK" dirty="0">
                <a:latin typeface="Times New Roman" pitchFamily="18" charset="0"/>
                <a:cs typeface="Times New Roman" pitchFamily="18" charset="0"/>
              </a:rPr>
              <a:t>GetTSTGbyND ")]</a:t>
            </a: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88680529"/>
              </p:ext>
            </p:extLst>
          </p:nvPr>
        </p:nvGraphicFramePr>
        <p:xfrm>
          <a:off x="1403648" y="4653135"/>
          <a:ext cx="6048672" cy="1656185"/>
        </p:xfrm>
        <a:graphic>
          <a:graphicData uri="http://schemas.openxmlformats.org/drawingml/2006/table">
            <a:tbl>
              <a:tblPr firstRow="1" firstCol="1" bandRow="1">
                <a:tableStyleId>{5C22544A-7EE6-4342-B048-85BDC9FD1C3A}</a:tableStyleId>
              </a:tblPr>
              <a:tblGrid>
                <a:gridCol w="2016224"/>
                <a:gridCol w="2016224"/>
                <a:gridCol w="2016224"/>
              </a:tblGrid>
              <a:tr h="484116">
                <a:tc>
                  <a:txBody>
                    <a:bodyPr/>
                    <a:lstStyle/>
                    <a:p>
                      <a:pPr marL="0" marR="0">
                        <a:lnSpc>
                          <a:spcPct val="150000"/>
                        </a:lnSpc>
                        <a:spcBef>
                          <a:spcPts val="0"/>
                        </a:spcBef>
                        <a:spcAft>
                          <a:spcPts val="0"/>
                        </a:spcAft>
                      </a:pPr>
                      <a:r>
                        <a:rPr lang="da-DK" sz="1300" dirty="0">
                          <a:effectLst/>
                        </a:rPr>
                        <a:t>Name</a:t>
                      </a:r>
                      <a:endParaRPr lang="en-US" sz="12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Description</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Comment</a:t>
                      </a:r>
                      <a:endParaRPr lang="en-US" sz="1200">
                        <a:effectLst/>
                        <a:latin typeface="Times New Roman"/>
                        <a:ea typeface="Times New Roman"/>
                        <a:cs typeface="Times New Roman"/>
                      </a:endParaRPr>
                    </a:p>
                  </a:txBody>
                  <a:tcPr marL="68580" marR="68580" marT="0" marB="0"/>
                </a:tc>
              </a:tr>
              <a:tr h="1172069">
                <a:tc>
                  <a:txBody>
                    <a:bodyPr/>
                    <a:lstStyle/>
                    <a:p>
                      <a:pPr marL="0" marR="0">
                        <a:lnSpc>
                          <a:spcPct val="150000"/>
                        </a:lnSpc>
                        <a:spcBef>
                          <a:spcPts val="0"/>
                        </a:spcBef>
                        <a:spcAft>
                          <a:spcPts val="0"/>
                        </a:spcAft>
                      </a:pPr>
                      <a:r>
                        <a:rPr lang="da-DK" sz="1300">
                          <a:effectLst/>
                        </a:rPr>
                        <a:t>noidung</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dirty="0">
                          <a:effectLst/>
                        </a:rPr>
                        <a:t>nvarchar(128) </a:t>
                      </a:r>
                      <a:endParaRPr lang="en-US" sz="12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dirty="0">
                          <a:effectLst/>
                        </a:rPr>
                        <a:t>1 phần nội dung tiểu sử tác giả cần tìm kiếm</a:t>
                      </a:r>
                      <a:endParaRPr lang="en-US" sz="1200" dirty="0">
                        <a:effectLst/>
                      </a:endParaRPr>
                    </a:p>
                    <a:p>
                      <a:pPr marL="0" marR="0">
                        <a:lnSpc>
                          <a:spcPct val="150000"/>
                        </a:lnSpc>
                        <a:spcBef>
                          <a:spcPts val="0"/>
                        </a:spcBef>
                        <a:spcAft>
                          <a:spcPts val="0"/>
                        </a:spcAft>
                      </a:pPr>
                      <a:r>
                        <a:rPr lang="da-DK" sz="1300" dirty="0">
                          <a:effectLst/>
                        </a:rPr>
                        <a:t>Ví dụ: sinh năm 1920, tỉnh Thừa Thiên Huế...</a:t>
                      </a:r>
                      <a:endParaRPr lang="en-US" sz="12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598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360" y="447498"/>
            <a:ext cx="7239000" cy="821262"/>
          </a:xfrm>
        </p:spPr>
        <p:txBody>
          <a:bodyPr anchor="ctr">
            <a:normAutofit fontScale="90000"/>
          </a:bodyPr>
          <a:lstStyle/>
          <a:p>
            <a:pPr algn="ctr"/>
            <a:r>
              <a:rPr lang="en-US" sz="3200" dirty="0" err="1" smtClean="0"/>
              <a:t>Tìm</a:t>
            </a:r>
            <a:r>
              <a:rPr lang="en-US" sz="3200" dirty="0" smtClean="0"/>
              <a:t> </a:t>
            </a:r>
            <a:r>
              <a:rPr lang="en-US" sz="3200" dirty="0" err="1" smtClean="0"/>
              <a:t>kiếm</a:t>
            </a:r>
            <a:r>
              <a:rPr lang="en-US" sz="3200" dirty="0" smtClean="0"/>
              <a:t> </a:t>
            </a:r>
            <a:r>
              <a:rPr lang="en-US" sz="3200" dirty="0" err="1"/>
              <a:t>tên</a:t>
            </a:r>
            <a:r>
              <a:rPr lang="en-US" sz="3200" dirty="0"/>
              <a:t> </a:t>
            </a:r>
            <a:r>
              <a:rPr lang="en-US" sz="3200" dirty="0" err="1"/>
              <a:t>tác</a:t>
            </a:r>
            <a:r>
              <a:rPr lang="en-US" sz="3200" dirty="0"/>
              <a:t> </a:t>
            </a:r>
            <a:r>
              <a:rPr lang="en-US" sz="3200" dirty="0" err="1" smtClean="0"/>
              <a:t>Phẩm</a:t>
            </a:r>
            <a:r>
              <a:rPr lang="en-US" sz="3200" dirty="0" smtClean="0"/>
              <a:t> </a:t>
            </a:r>
            <a:r>
              <a:rPr lang="en-US" sz="3200" dirty="0" err="1" smtClean="0"/>
              <a:t>theo</a:t>
            </a:r>
            <a:r>
              <a:rPr lang="en-US" sz="3200" dirty="0" smtClean="0"/>
              <a:t> </a:t>
            </a:r>
            <a:r>
              <a:rPr lang="en-US" sz="3200" dirty="0" err="1"/>
              <a:t>tên</a:t>
            </a:r>
            <a:r>
              <a:rPr lang="en-US" sz="3200" dirty="0"/>
              <a:t> </a:t>
            </a:r>
            <a:r>
              <a:rPr lang="en-US" sz="3200" dirty="0" err="1"/>
              <a:t>tác</a:t>
            </a:r>
            <a:r>
              <a:rPr lang="en-US" sz="3200" dirty="0"/>
              <a:t> </a:t>
            </a:r>
            <a:r>
              <a:rPr lang="en-US" sz="3200" dirty="0" err="1"/>
              <a:t>giả</a:t>
            </a:r>
            <a:r>
              <a:rPr lang="en-US" sz="3200" dirty="0"/>
              <a:t> </a:t>
            </a:r>
            <a:endParaRPr lang="vi-VN" sz="3200" dirty="0"/>
          </a:p>
        </p:txBody>
      </p:sp>
      <p:sp>
        <p:nvSpPr>
          <p:cNvPr id="3" name="Content Placeholder 2"/>
          <p:cNvSpPr>
            <a:spLocks noGrp="1"/>
          </p:cNvSpPr>
          <p:nvPr>
            <p:ph sz="quarter" idx="1"/>
          </p:nvPr>
        </p:nvSpPr>
        <p:spPr>
          <a:xfrm>
            <a:off x="539552" y="1340768"/>
            <a:ext cx="7704856" cy="2893434"/>
          </a:xfrm>
        </p:spPr>
        <p:txBody>
          <a:bodyPr anchor="ctr">
            <a:normAutofit lnSpcReduction="10000"/>
          </a:bodyPr>
          <a:lstStyle/>
          <a:p>
            <a:r>
              <a:rPr lang="da-DK" dirty="0"/>
              <a:t>Hệ thống cho phép tìm kiếm tên các tác phẩm theo tên tác giả. Người sử dụng chỉ cần nhập vào tên tác giả.</a:t>
            </a:r>
            <a:endParaRPr lang="en-US" dirty="0"/>
          </a:p>
          <a:p>
            <a:r>
              <a:rPr lang="da-DK" b="1" dirty="0"/>
              <a:t>public string GetTPbyTG(string tacgia)</a:t>
            </a:r>
            <a:endParaRPr lang="en-US" dirty="0"/>
          </a:p>
          <a:p>
            <a:pPr lvl="0"/>
            <a:r>
              <a:rPr lang="da-DK" dirty="0"/>
              <a:t>Tham số truyền vào: tacgia</a:t>
            </a:r>
            <a:endParaRPr lang="en-US" dirty="0"/>
          </a:p>
          <a:p>
            <a:pPr lvl="0"/>
            <a:r>
              <a:rPr lang="da-DK" dirty="0"/>
              <a:t>Kết quả trả về: dữ liệu dạng chuỗi</a:t>
            </a:r>
            <a:endParaRPr lang="en-US" dirty="0"/>
          </a:p>
          <a:p>
            <a:pPr lvl="0"/>
            <a:r>
              <a:rPr lang="da-DK" dirty="0"/>
              <a:t>[OperationContract(Name="</a:t>
            </a:r>
            <a:r>
              <a:rPr lang="da-DK" b="1" dirty="0"/>
              <a:t> </a:t>
            </a:r>
            <a:r>
              <a:rPr lang="da-DK" dirty="0"/>
              <a:t>GetTPbyTG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66091053"/>
              </p:ext>
            </p:extLst>
          </p:nvPr>
        </p:nvGraphicFramePr>
        <p:xfrm>
          <a:off x="1259632" y="4581128"/>
          <a:ext cx="6120681" cy="1512168"/>
        </p:xfrm>
        <a:graphic>
          <a:graphicData uri="http://schemas.openxmlformats.org/drawingml/2006/table">
            <a:tbl>
              <a:tblPr firstRow="1" firstCol="1" bandRow="1">
                <a:tableStyleId>{5C22544A-7EE6-4342-B048-85BDC9FD1C3A}</a:tableStyleId>
              </a:tblPr>
              <a:tblGrid>
                <a:gridCol w="2040227"/>
                <a:gridCol w="2040227"/>
                <a:gridCol w="2040227"/>
              </a:tblGrid>
              <a:tr h="353594">
                <a:tc>
                  <a:txBody>
                    <a:bodyPr/>
                    <a:lstStyle/>
                    <a:p>
                      <a:pPr marL="0" marR="0">
                        <a:lnSpc>
                          <a:spcPct val="150000"/>
                        </a:lnSpc>
                        <a:spcBef>
                          <a:spcPts val="0"/>
                        </a:spcBef>
                        <a:spcAft>
                          <a:spcPts val="0"/>
                        </a:spcAft>
                      </a:pPr>
                      <a:r>
                        <a:rPr lang="da-DK" sz="1300">
                          <a:effectLst/>
                        </a:rPr>
                        <a:t>Name</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Description</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Comment</a:t>
                      </a:r>
                      <a:endParaRPr lang="en-US" sz="1200">
                        <a:effectLst/>
                        <a:latin typeface="Times New Roman"/>
                        <a:ea typeface="Times New Roman"/>
                        <a:cs typeface="Times New Roman"/>
                      </a:endParaRPr>
                    </a:p>
                  </a:txBody>
                  <a:tcPr marL="68580" marR="68580" marT="0" marB="0"/>
                </a:tc>
              </a:tr>
              <a:tr h="1158574">
                <a:tc>
                  <a:txBody>
                    <a:bodyPr/>
                    <a:lstStyle/>
                    <a:p>
                      <a:pPr marL="0" marR="0">
                        <a:lnSpc>
                          <a:spcPct val="150000"/>
                        </a:lnSpc>
                        <a:spcBef>
                          <a:spcPts val="0"/>
                        </a:spcBef>
                        <a:spcAft>
                          <a:spcPts val="0"/>
                        </a:spcAft>
                      </a:pPr>
                      <a:r>
                        <a:rPr lang="da-DK" sz="1300">
                          <a:effectLst/>
                        </a:rPr>
                        <a:t>tacgia</a:t>
                      </a:r>
                      <a:endParaRPr lang="en-US" sz="12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da-DK" sz="1300">
                          <a:effectLst/>
                        </a:rPr>
                        <a:t>nvarchar(128) </a:t>
                      </a:r>
                      <a:endParaRPr lang="en-US" sz="1200">
                        <a:effectLst/>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da-DK" sz="1300" dirty="0">
                          <a:effectLst/>
                        </a:rPr>
                        <a:t>Tên tác giả cần tìm kiếm</a:t>
                      </a:r>
                      <a:endParaRPr lang="en-US" sz="1200" dirty="0">
                        <a:effectLst/>
                      </a:endParaRPr>
                    </a:p>
                    <a:p>
                      <a:pPr marL="0" marR="0">
                        <a:lnSpc>
                          <a:spcPct val="150000"/>
                        </a:lnSpc>
                        <a:spcBef>
                          <a:spcPts val="0"/>
                        </a:spcBef>
                        <a:spcAft>
                          <a:spcPts val="0"/>
                        </a:spcAft>
                      </a:pPr>
                      <a:r>
                        <a:rPr lang="da-DK" sz="1300" dirty="0">
                          <a:effectLst/>
                        </a:rPr>
                        <a:t>Ví dụ: Tố Hữu</a:t>
                      </a:r>
                      <a:endParaRPr lang="en-US" sz="12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07992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241</TotalTime>
  <Words>1334</Words>
  <Application>Microsoft Office PowerPoint</Application>
  <PresentationFormat>On-screen Show (4:3)</PresentationFormat>
  <Paragraphs>204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BÁO CÁO XÂY DỰNG WEB SERVICE Cung cấp thông tin tác giả tác phẩm văn học</vt:lpstr>
      <vt:lpstr>Lời mở đầu</vt:lpstr>
      <vt:lpstr>Giới thiệu về Web Service</vt:lpstr>
      <vt:lpstr>Kiến Trúc hệ thống</vt:lpstr>
      <vt:lpstr>XÂY DỰNG CHỨC NĂNG</vt:lpstr>
      <vt:lpstr>CHỨC NĂNG ĐĂNG NHẬP</vt:lpstr>
      <vt:lpstr>Tìm kiếm tiểu sử theo tên tác giả</vt:lpstr>
      <vt:lpstr>Tìm kiếm tên tác giả theo tiểu sử</vt:lpstr>
      <vt:lpstr>Tìm kiếm tên tác Phẩm theo tên tác giả </vt:lpstr>
      <vt:lpstr>Tìm kiếm nội dung tác Phẩm theo tên tác phẩm</vt:lpstr>
      <vt:lpstr>Tìm kiếm tên tác phẩm theo thể loại</vt:lpstr>
      <vt:lpstr>Tìm kiếm tên tác phẩm theo nội dung</vt:lpstr>
      <vt:lpstr>đối tượng chứa thông tin tác giả tác phẩm</vt:lpstr>
      <vt:lpstr>Giao diện tìm kiếm tiểu sử theo tên tác giả</vt:lpstr>
      <vt:lpstr>Tìm kiếm tên tác giả theo tiểu sử</vt:lpstr>
      <vt:lpstr>Tìm kiếm tên tác phẩm theo tên tác giả</vt:lpstr>
      <vt:lpstr>Tìm kiếm nội dung tác phẩm theo tên tác phẩm</vt:lpstr>
      <vt:lpstr>Tìm kiếm tên tác phẩm theo thể loại</vt:lpstr>
      <vt:lpstr>Tìm kiếm tên tác phẩm theo nội dung</vt:lpstr>
      <vt:lpstr>Cách cài đặt và chạy chương trình</vt:lpstr>
      <vt:lpstr>Cài đặt Hosting</vt:lpstr>
      <vt:lpstr>Chạy chương trình phía client</vt:lpstr>
      <vt:lpstr>Tạo ứng dụng client</vt:lpstr>
      <vt:lpstr>kết luận</vt:lpstr>
      <vt:lpstr>Cám ơn thầy và các bạn lắng nghe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XÂY DỰNG WEB SERVICE QuẢN LÝ HỒ SƠ BỆNH ÁN</dc:title>
  <dc:creator>HIEN</dc:creator>
  <cp:lastModifiedBy>Lap_Trinh</cp:lastModifiedBy>
  <cp:revision>31</cp:revision>
  <dcterms:created xsi:type="dcterms:W3CDTF">2011-12-13T16:48:49Z</dcterms:created>
  <dcterms:modified xsi:type="dcterms:W3CDTF">2011-12-14T02:20:26Z</dcterms:modified>
</cp:coreProperties>
</file>