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E6ADED3-6248-4F68-BC1A-EE48C74738FE}">
  <a:tblStyle styleId="{1E6ADED3-6248-4F68-BC1A-EE48C74738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a69d7e97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a69d7e97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a69d7e97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a69d7e97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a69d7e97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a69d7e97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a69d7e97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a69d7e97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a69d7e97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a69d7e97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9455cba8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9455cba8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a69d7e97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a69d7e97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a69d7e97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a69d7e97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9455cba8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9455cba8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a69d7e97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a69d7e97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a69d7e97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a69d7e97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9455cba8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9455cba8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9455cba8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9455cba8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69d7e9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69d7e9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a69d7e97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a69d7e97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a69d7e97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a69d7e97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9455cba8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9455cba8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sonlh07/final-vtc-quick-draw" TargetMode="External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googlecreativelab/quickdraw-dataset#get-the-data" TargetMode="External"/><Relationship Id="rId4" Type="http://schemas.openxmlformats.org/officeDocument/2006/relationships/hyperlink" Target="https://qz.com/994486/the-way-you-draw-circles-says-a-lot-about-you/" TargetMode="External"/><Relationship Id="rId5" Type="http://schemas.openxmlformats.org/officeDocument/2006/relationships/hyperlink" Target="https://github.com/lutzroeder/netron" TargetMode="External"/><Relationship Id="rId6" Type="http://schemas.openxmlformats.org/officeDocument/2006/relationships/hyperlink" Target="https://github.com/gary30404/convolutional-neural-network-from-scratch-pytho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loud.google.com/storage/docs/access-public-data" TargetMode="External"/><Relationship Id="rId4" Type="http://schemas.openxmlformats.org/officeDocument/2006/relationships/hyperlink" Target="https://console.cloud.google.com/storage/browser/quickdraw_dataset/full/numpy_bitmap/" TargetMode="External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468000" y="3787250"/>
            <a:ext cx="220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A86E8"/>
                </a:solidFill>
              </a:rPr>
              <a:t>Le Hung Son</a:t>
            </a:r>
            <a:endParaRPr b="1" sz="2200">
              <a:solidFill>
                <a:srgbClr val="4A86E8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300" y="52800"/>
            <a:ext cx="5696601" cy="298122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095025"/>
            <a:ext cx="8520600" cy="8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Quick Draw Recognition</a:t>
            </a:r>
            <a:endParaRPr sz="4200"/>
          </a:p>
        </p:txBody>
      </p:sp>
      <p:sp>
        <p:nvSpPr>
          <p:cNvPr id="57" name="Google Shape;57;p13"/>
          <p:cNvSpPr txBox="1"/>
          <p:nvPr/>
        </p:nvSpPr>
        <p:spPr>
          <a:xfrm>
            <a:off x="2508550" y="2545325"/>
            <a:ext cx="38121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69138"/>
                </a:solidFill>
              </a:rPr>
              <a:t>Final Project</a:t>
            </a:r>
            <a:endParaRPr b="1" sz="2400">
              <a:solidFill>
                <a:srgbClr val="E69138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40075" y="231825"/>
            <a:ext cx="28485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Class: </a:t>
            </a:r>
            <a:r>
              <a:rPr b="1" lang="en">
                <a:solidFill>
                  <a:srgbClr val="3C78D8"/>
                </a:solidFill>
              </a:rPr>
              <a:t>VTC - Foundation 7 </a:t>
            </a:r>
            <a:endParaRPr b="1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Lecturer:</a:t>
            </a:r>
            <a:r>
              <a:rPr b="1" lang="en">
                <a:solidFill>
                  <a:srgbClr val="3C78D8"/>
                </a:solidFill>
              </a:rPr>
              <a:t> Mr. </a:t>
            </a:r>
            <a:r>
              <a:rPr b="1" lang="en">
                <a:solidFill>
                  <a:srgbClr val="3C78D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Hưng Ngô</a:t>
            </a:r>
            <a:endParaRPr b="1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2. </a:t>
            </a:r>
            <a:r>
              <a:rPr lang="en" sz="1400">
                <a:solidFill>
                  <a:schemeClr val="dk1"/>
                </a:solidFill>
              </a:rPr>
              <a:t>Structures (continue):</a:t>
            </a:r>
            <a:endParaRPr b="1"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R</a:t>
            </a:r>
            <a:r>
              <a:rPr b="1" lang="en" sz="1400">
                <a:solidFill>
                  <a:schemeClr val="dk1"/>
                </a:solidFill>
              </a:rPr>
              <a:t>elu: </a:t>
            </a:r>
            <a:endParaRPr b="1" sz="1400"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Used to add non linearity to the network.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Flatten layer: </a:t>
            </a:r>
            <a:endParaRPr b="1" sz="1400"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Convert the final feature maps into a one single 1D vector.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Last two fully-connected (Dense) layers:</a:t>
            </a:r>
            <a:endParaRPr b="1" sz="1400"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In the last layer outputs distribution of probability of each class.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Train parameters</a:t>
            </a:r>
            <a:r>
              <a:rPr b="1" lang="en">
                <a:solidFill>
                  <a:srgbClr val="000000"/>
                </a:solidFill>
              </a:rPr>
              <a:t>: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Epochs: </a:t>
            </a:r>
            <a:r>
              <a:rPr b="1" lang="en" sz="1400">
                <a:solidFill>
                  <a:srgbClr val="000000"/>
                </a:solidFill>
              </a:rPr>
              <a:t>30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Batch size: </a:t>
            </a:r>
            <a:r>
              <a:rPr b="1" lang="en" sz="1400">
                <a:solidFill>
                  <a:srgbClr val="000000"/>
                </a:solidFill>
              </a:rPr>
              <a:t>64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Optimizer: </a:t>
            </a:r>
            <a:r>
              <a:rPr b="1" lang="en" sz="1400">
                <a:solidFill>
                  <a:srgbClr val="000000"/>
                </a:solidFill>
              </a:rPr>
              <a:t>Adam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Learning rate: </a:t>
            </a:r>
            <a:r>
              <a:rPr b="1" lang="en" sz="1400">
                <a:solidFill>
                  <a:srgbClr val="000000"/>
                </a:solidFill>
              </a:rPr>
              <a:t>0.001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Call backs: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Log history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Save weight: 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save the best only 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monitor=loss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0670" y="971075"/>
            <a:ext cx="4656504" cy="320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History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3395700" cy="3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Train the model: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python train.py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All trained weights will saved to: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saved/*.hdf5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All history will saved to: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saved/training.log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850" y="1433000"/>
            <a:ext cx="4893575" cy="30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Training History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21071"/>
            <a:ext cx="3759051" cy="2834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624" y="1352600"/>
            <a:ext cx="3759051" cy="27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650" y="1132150"/>
            <a:ext cx="6026825" cy="357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1. Draw an object on the right board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2. Click the Predict button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3. Results will be showed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(You can repeat these steps with the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clear button)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124" y="529225"/>
            <a:ext cx="3862950" cy="355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5" y="204775"/>
            <a:ext cx="73342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Summary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Github: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https://github.com/sonlh07/final-vtc-quick-draw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Summary: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5275" y="1617627"/>
            <a:ext cx="7131149" cy="336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017725"/>
            <a:ext cx="8520600" cy="29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Dataset: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3"/>
              </a:rPr>
              <a:t>https://github.com/googlecreativelab/quickdraw-dataset#get-the-data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The way you draw: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4"/>
              </a:rPr>
              <a:t>https://qz.com/994486/the-way-you-draw-circles-says-a-lot-about-you/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Neuron: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5"/>
              </a:rPr>
              <a:t>https://github.com/lutzroeder/netron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Demo MNIST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6"/>
              </a:rPr>
              <a:t>https://github.com/gary30404/convolutional-neural-network-from-scratch-python/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Overviews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Introduction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TEFPA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Dataset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Model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Training History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Demo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Q &amp; 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Project summary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References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097200" y="1208150"/>
            <a:ext cx="489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</a:rPr>
              <a:t>In 2016, Google released an online game titled “Quick, Draw!” — an AI experiment that has educated the public on neural networks and built an enormous dataset of over a billion drawings.</a:t>
            </a:r>
            <a:endParaRPr sz="14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</a:rPr>
              <a:t>Applications:</a:t>
            </a:r>
            <a:endParaRPr sz="14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292929"/>
              </a:buClr>
              <a:buSzPts val="1400"/>
              <a:buAutoNum type="arabicPeriod"/>
            </a:pP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</a:rPr>
              <a:t>Invent new games / business ideas</a:t>
            </a:r>
            <a:endParaRPr sz="14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AutoNum type="arabicPeriod"/>
            </a:pP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</a:rPr>
              <a:t>Improving handwriting recognition</a:t>
            </a:r>
            <a:endParaRPr sz="14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</a:rPr>
              <a:t>In this project, will train some categories of Google public dataset to make </a:t>
            </a:r>
            <a:r>
              <a:rPr b="1" lang="en" sz="1400">
                <a:solidFill>
                  <a:srgbClr val="292929"/>
                </a:solidFill>
                <a:highlight>
                  <a:srgbClr val="FFFFFF"/>
                </a:highlight>
              </a:rPr>
              <a:t>Quick Draw Recognition</a:t>
            </a: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</a:rPr>
              <a:t> web app. </a:t>
            </a:r>
            <a:endParaRPr sz="1400"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4850"/>
            <a:ext cx="3472977" cy="260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TEFPA 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Task: </a:t>
            </a:r>
            <a:r>
              <a:rPr lang="en" sz="1400">
                <a:solidFill>
                  <a:srgbClr val="000000"/>
                </a:solidFill>
              </a:rPr>
              <a:t>Classify draw image to correspond category.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Experience: </a:t>
            </a:r>
            <a:r>
              <a:rPr lang="en" sz="1400">
                <a:solidFill>
                  <a:schemeClr val="dk1"/>
                </a:solidFill>
              </a:rPr>
              <a:t>Label image as correspond category.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Function Space: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Performance</a:t>
            </a:r>
            <a:r>
              <a:rPr lang="en" sz="1400">
                <a:solidFill>
                  <a:srgbClr val="000000"/>
                </a:solidFill>
              </a:rPr>
              <a:t>: Cr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oss Entropy Loss.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Algorithm: CNN.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309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by API: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https://cloud.google.com/storage/docs/access-public-data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Download file: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https://console.cloud.google.com/storage/browser/quickdraw_dataset/full/numpy_bitmap/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5">
            <a:alphaModFix/>
          </a:blip>
          <a:srcRect b="0" l="190" r="-190" t="0"/>
          <a:stretch/>
        </p:blipFill>
        <p:spPr>
          <a:xfrm>
            <a:off x="3712600" y="1291626"/>
            <a:ext cx="5258576" cy="22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Dataset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650" y="1417663"/>
            <a:ext cx="4337727" cy="25403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5333100" y="923550"/>
            <a:ext cx="3499200" cy="38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ndjson</a:t>
            </a:r>
            <a:r>
              <a:rPr lang="en" sz="1400"/>
              <a:t>: 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a sequence of strokes of points in x, y, and n, where n indicates whether a the point is the first point in a new stroke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numpy_bitmap</a:t>
            </a:r>
            <a:r>
              <a:rPr lang="en" sz="1400"/>
              <a:t>: each category is 2d array with size nx784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properties: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50M drawings 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345 categories.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</a:rPr>
              <a:t>73GB 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Dataset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75" y="1119300"/>
            <a:ext cx="3613651" cy="30287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1484250" y="4308775"/>
            <a:ext cx="8334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ndjson</a:t>
            </a:r>
            <a:endParaRPr b="1"/>
          </a:p>
        </p:txBody>
      </p:sp>
      <p:sp>
        <p:nvSpPr>
          <p:cNvPr id="99" name="Google Shape;99;p19"/>
          <p:cNvSpPr txBox="1"/>
          <p:nvPr/>
        </p:nvSpPr>
        <p:spPr>
          <a:xfrm>
            <a:off x="5682200" y="4308775"/>
            <a:ext cx="21654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numpy bitmap</a:t>
            </a:r>
            <a:endParaRPr b="1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7755" y="1475443"/>
            <a:ext cx="1382475" cy="1574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 rotWithShape="1">
          <a:blip r:embed="rId5">
            <a:alphaModFix/>
          </a:blip>
          <a:srcRect b="-7399" l="0" r="-4646" t="0"/>
          <a:stretch/>
        </p:blipFill>
        <p:spPr>
          <a:xfrm>
            <a:off x="6759575" y="1431625"/>
            <a:ext cx="1481675" cy="182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5066213" y="3165150"/>
            <a:ext cx="12540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atermelon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(28x28)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6873413" y="3253475"/>
            <a:ext cx="12540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Eiffel Tower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(28x28)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for project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125" y="1268475"/>
            <a:ext cx="4063800" cy="2893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1" name="Google Shape;111;p20"/>
          <p:cNvGraphicFramePr/>
          <p:nvPr/>
        </p:nvGraphicFramePr>
        <p:xfrm>
          <a:off x="596725" y="182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{1E6ADED3-6248-4F68-BC1A-EE48C74738FE}</a:tableStyleId>
              </a:tblPr>
              <a:tblGrid>
                <a:gridCol w="1451900"/>
                <a:gridCol w="145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Object name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Image 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watermelon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132,939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bicycle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126,527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Eiffel Tower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134,801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928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Tensorflow Keras Sequential API.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Structures: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Convolutional (Conv2D)</a:t>
            </a:r>
            <a:r>
              <a:rPr lang="en" sz="1400">
                <a:solidFill>
                  <a:schemeClr val="dk1"/>
                </a:solidFill>
              </a:rPr>
              <a:t> layer. </a:t>
            </a:r>
            <a:endParaRPr sz="1400"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It is like a set of learnable filters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32 filters for the two firsts conv2D layers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64 filters for the two last ones.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Pooling (MaxPool2D) </a:t>
            </a:r>
            <a:r>
              <a:rPr lang="en" sz="1400">
                <a:solidFill>
                  <a:schemeClr val="dk1"/>
                </a:solidFill>
              </a:rPr>
              <a:t>layer: </a:t>
            </a:r>
            <a:endParaRPr sz="1400"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acts as a downsampling filter.</a:t>
            </a:r>
            <a:endParaRPr sz="1400"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picks the maximal value </a:t>
            </a:r>
            <a:r>
              <a:rPr lang="en" sz="1400">
                <a:solidFill>
                  <a:schemeClr val="dk1"/>
                </a:solidFill>
              </a:rPr>
              <a:t>2 neighboring pixels</a:t>
            </a:r>
            <a:r>
              <a:rPr lang="en" sz="1400">
                <a:solidFill>
                  <a:schemeClr val="dk1"/>
                </a:solidFill>
              </a:rPr>
              <a:t>. </a:t>
            </a:r>
            <a:endParaRPr sz="1400"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reduce computational cost</a:t>
            </a:r>
            <a:endParaRPr sz="1400"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reduce overfitting. </a:t>
            </a:r>
            <a:endParaRPr sz="1400"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more the pooling dimension is high, more the downsampling is important.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Dropout: </a:t>
            </a:r>
            <a:endParaRPr b="1" sz="1400"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randomly ignored for each training sample. </a:t>
            </a:r>
            <a:endParaRPr sz="1400"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drops randomly a propotion of the network </a:t>
            </a:r>
            <a:endParaRPr sz="1400"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forces the network to learn features in a distributed way.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