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</p:sldMasterIdLst>
  <p:notesMasterIdLst>
    <p:notesMasterId r:id="rId41"/>
  </p:notesMasterIdLst>
  <p:handoutMasterIdLst>
    <p:handoutMasterId r:id="rId42"/>
  </p:handoutMasterIdLst>
  <p:sldIdLst>
    <p:sldId id="445" r:id="rId3"/>
    <p:sldId id="395" r:id="rId4"/>
    <p:sldId id="447" r:id="rId5"/>
    <p:sldId id="444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66" r:id="rId15"/>
    <p:sldId id="437" r:id="rId16"/>
    <p:sldId id="438" r:id="rId17"/>
    <p:sldId id="439" r:id="rId18"/>
    <p:sldId id="441" r:id="rId19"/>
    <p:sldId id="440" r:id="rId20"/>
    <p:sldId id="442" r:id="rId21"/>
    <p:sldId id="443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64" r:id="rId38"/>
    <p:sldId id="465" r:id="rId39"/>
    <p:sldId id="385" r:id="rId4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FF0066"/>
    <a:srgbClr val="FF99CC"/>
    <a:srgbClr val="CDF1FF"/>
    <a:srgbClr val="97E1FF"/>
    <a:srgbClr val="00A4E6"/>
    <a:srgbClr val="5BD0FF"/>
    <a:srgbClr val="29C2FF"/>
    <a:srgbClr val="11BBFF"/>
    <a:srgbClr val="21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4213" autoAdjust="0"/>
  </p:normalViewPr>
  <p:slideViewPr>
    <p:cSldViewPr>
      <p:cViewPr varScale="1">
        <p:scale>
          <a:sx n="79" d="100"/>
          <a:sy n="79" d="100"/>
        </p:scale>
        <p:origin x="1464" y="67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7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3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7" y="4084719"/>
            <a:ext cx="4103568" cy="114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30556" y="0"/>
            <a:ext cx="2313443" cy="2564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u"/>
              <a:defRPr sz="28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60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21" y="686386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76" y="5032719"/>
            <a:ext cx="2159351" cy="6022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51" y="3853401"/>
            <a:ext cx="2596505" cy="1807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smtClean="0">
                <a:latin typeface="HY견고딕" pitchFamily="18" charset="-127"/>
                <a:ea typeface="HY견고딕" pitchFamily="18" charset="-127"/>
              </a:rPr>
              <a:t>컴퓨터</a:t>
            </a:r>
            <a:r>
              <a:rPr kumimoji="0" lang="en-US" altLang="ko-KR" sz="1800" baseline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smtClean="0">
                <a:latin typeface="HY견고딕" pitchFamily="18" charset="-127"/>
                <a:ea typeface="HY견고딕" pitchFamily="18" charset="-127"/>
              </a:rPr>
              <a:t>아키텍처</a:t>
            </a:r>
            <a:endParaRPr kumimoji="0" lang="de-DE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85984" y="4329118"/>
            <a:ext cx="5929354" cy="785819"/>
          </a:xfr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893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643563"/>
          </a:xfrm>
        </p:spPr>
        <p:txBody>
          <a:bodyPr/>
          <a:lstStyle>
            <a:lvl1pPr marL="342900" indent="-342900">
              <a:buClrTx/>
              <a:buFont typeface="Wingdings" pitchFamily="2" charset="2"/>
              <a:buChar char="v"/>
              <a:defRPr lang="ko-KR" altLang="en-US" sz="2400" kern="1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534988" indent="-265113">
              <a:buClr>
                <a:srgbClr val="FF0000"/>
              </a:buClr>
              <a:buFont typeface="Wingdings" pitchFamily="2" charset="2"/>
              <a:buChar char="§"/>
              <a:defRPr lang="ko-KR" altLang="en-US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17550" indent="-177800">
              <a:buClr>
                <a:schemeClr val="accent3"/>
              </a:buClr>
              <a:buFont typeface="Arial" pitchFamily="34" charset="0"/>
              <a:buChar char="•"/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714375" indent="-174625"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982663" indent="-180975">
              <a:buFont typeface="Wingdings" pitchFamily="2" charset="2"/>
              <a:buChar char="§"/>
              <a:defRPr sz="16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 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 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넷 째 수준</a:t>
            </a:r>
          </a:p>
        </p:txBody>
      </p:sp>
    </p:spTree>
    <p:extLst>
      <p:ext uri="{BB962C8B-B14F-4D97-AF65-F5344CB8AC3E}">
        <p14:creationId xmlns:p14="http://schemas.microsoft.com/office/powerpoint/2010/main" val="265177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2020-09-01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34175"/>
            <a:ext cx="9144000" cy="125413"/>
          </a:xfrm>
          <a:prstGeom prst="rect">
            <a:avLst/>
          </a:prstGeom>
          <a:solidFill>
            <a:srgbClr val="C0C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1090613" y="60325"/>
            <a:ext cx="70723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8072438" y="6670675"/>
            <a:ext cx="8429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AEF9C974-4D08-4A44-914C-9312496638C6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/>
              <a:t>‹#›</a:t>
            </a:fld>
            <a:r>
              <a:rPr lang="en-US" altLang="ko-KR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/34</a:t>
            </a:r>
          </a:p>
        </p:txBody>
      </p:sp>
      <p:sp>
        <p:nvSpPr>
          <p:cNvPr id="1030" name="텍스트 개체 틀 6"/>
          <p:cNvSpPr>
            <a:spLocks noGrp="1"/>
          </p:cNvSpPr>
          <p:nvPr>
            <p:ph type="body" idx="1"/>
          </p:nvPr>
        </p:nvSpPr>
        <p:spPr bwMode="auto">
          <a:xfrm>
            <a:off x="214313" y="928688"/>
            <a:ext cx="871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첫 번째 수준</a:t>
            </a:r>
            <a:endParaRPr lang="en-US" altLang="ko-KR" smtClean="0"/>
          </a:p>
          <a:p>
            <a:pPr lvl="1"/>
            <a:r>
              <a:rPr lang="ko-KR" altLang="en-US" smtClean="0"/>
              <a:t>두 번째 수준</a:t>
            </a:r>
            <a:endParaRPr lang="en-US" altLang="ko-KR" smtClean="0"/>
          </a:p>
          <a:p>
            <a:pPr lvl="2"/>
            <a:r>
              <a:rPr lang="ko-KR" altLang="en-US" smtClean="0"/>
              <a:t>세 번째 수준</a:t>
            </a:r>
            <a:endParaRPr lang="en-US" altLang="ko-KR" smtClean="0"/>
          </a:p>
          <a:p>
            <a:pPr lvl="4"/>
            <a:r>
              <a:rPr lang="ko-KR" altLang="en-US" smtClean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9075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lang="en-US" altLang="ko-KR" sz="2400" b="1" kern="1200" dirty="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444500" indent="-174625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v"/>
        <a:tabLst>
          <a:tab pos="269875" algn="l"/>
        </a:tabLst>
        <a:defRPr lang="en-US" altLang="ko-KR" sz="22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82650" indent="-342900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FF3300"/>
        </a:buClr>
        <a:buFont typeface="Wingdings" pitchFamily="2" charset="2"/>
        <a:buChar char="§"/>
        <a:defRPr lang="en-US" altLang="ko-KR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882650" indent="-342900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charset="0"/>
        <a:buChar char="•"/>
        <a:defRPr lang="ko-KR" altLang="en-US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430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lang="ko-KR" altLang="en-US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5589241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01. </a:t>
            </a:r>
            <a:r>
              <a:rPr lang="ko-KR" altLang="en-US" sz="2800" dirty="0" smtClean="0"/>
              <a:t>컴퓨터 시스템의 개요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컴퓨터 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5328592" cy="5256584"/>
          </a:xfrm>
        </p:spPr>
        <p:txBody>
          <a:bodyPr/>
          <a:lstStyle/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응용 소프트웨어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컴퓨터 </a:t>
            </a:r>
            <a:r>
              <a:rPr lang="ko-KR" altLang="en-US" dirty="0"/>
              <a:t>시스템을 특정 분야에 사용하기 위해 제작된 소프트웨어</a:t>
            </a: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5625"/>
              </p:ext>
            </p:extLst>
          </p:nvPr>
        </p:nvGraphicFramePr>
        <p:xfrm>
          <a:off x="971600" y="2060848"/>
          <a:ext cx="5328158" cy="1677924"/>
        </p:xfrm>
        <a:graphic>
          <a:graphicData uri="http://schemas.openxmlformats.org/drawingml/2006/table">
            <a:tbl>
              <a:tblPr/>
              <a:tblGrid>
                <a:gridCol w="1513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응용 소프트웨어의 용도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한글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MS Office, Open Office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그래픽용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포토샵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페인트샵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일러스트레이터 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멀티미디어용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WinAMP, GOM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플레이어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PowerDVD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게임용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스타크래프트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워크래프트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퀘이크 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통신 및 네트워크용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인터넷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익스플로러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크롬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모질라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MSN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메신저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카카오톡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운영체제와 부팅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992888" cy="4104456"/>
          </a:xfrm>
        </p:spPr>
        <p:txBody>
          <a:bodyPr/>
          <a:lstStyle/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운영체제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하드웨어 </a:t>
            </a:r>
            <a:r>
              <a:rPr lang="ko-KR" altLang="en-US" dirty="0"/>
              <a:t>자원을 효율적으로 관리하고</a:t>
            </a:r>
            <a:r>
              <a:rPr lang="en-US" altLang="ko-KR" dirty="0"/>
              <a:t>, </a:t>
            </a:r>
            <a:r>
              <a:rPr lang="ko-KR" altLang="en-US" dirty="0"/>
              <a:t>또한 응용 프로그램의 공통된 서비스를 제공하는 소프트웨어 모음</a:t>
            </a:r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예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/>
              <a:t>마이크로소프트의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, </a:t>
            </a:r>
            <a:r>
              <a:rPr lang="ko-KR" altLang="en-US" dirty="0"/>
              <a:t>공개 소프트웨어인 </a:t>
            </a:r>
            <a:r>
              <a:rPr lang="ko-KR" altLang="en-US" dirty="0" err="1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/>
              <a:t>애플의 </a:t>
            </a:r>
            <a:r>
              <a:rPr lang="en-US" altLang="ko-KR" dirty="0" err="1"/>
              <a:t>MacOS</a:t>
            </a:r>
            <a:r>
              <a:rPr lang="ko-KR" altLang="en-US" dirty="0"/>
              <a:t>와 </a:t>
            </a:r>
            <a:r>
              <a:rPr lang="en-US" altLang="ko-KR" dirty="0"/>
              <a:t>iOS, </a:t>
            </a:r>
            <a:r>
              <a:rPr lang="ko-KR" altLang="en-US" dirty="0" err="1"/>
              <a:t>구글의</a:t>
            </a:r>
            <a:r>
              <a:rPr lang="ko-KR" altLang="en-US" dirty="0"/>
              <a:t> </a:t>
            </a:r>
            <a:r>
              <a:rPr lang="ko-KR" altLang="en-US" dirty="0" err="1"/>
              <a:t>안드로이드</a:t>
            </a:r>
            <a:endParaRPr lang="ko-KR" altLang="en-US" dirty="0"/>
          </a:p>
          <a:p>
            <a:pPr lvl="1">
              <a:buClr>
                <a:srgbClr val="4F81BD"/>
              </a:buClr>
            </a:pPr>
            <a:endParaRPr lang="en-US" altLang="ko-KR" b="1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b="1" dirty="0" smtClean="0">
                <a:solidFill>
                  <a:prstClr val="black"/>
                </a:solidFill>
              </a:rPr>
              <a:t>기능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2">
              <a:buClr>
                <a:srgbClr val="4F81BD"/>
              </a:buClr>
            </a:pPr>
            <a:r>
              <a:rPr lang="ko-KR" altLang="en-US" b="1" dirty="0">
                <a:solidFill>
                  <a:prstClr val="black"/>
                </a:solidFill>
              </a:rPr>
              <a:t>컴퓨터 시스템의 하드웨어 자원 관리</a:t>
            </a:r>
          </a:p>
          <a:p>
            <a:pPr lvl="2">
              <a:buClr>
                <a:srgbClr val="4F81BD"/>
              </a:buClr>
            </a:pPr>
            <a:r>
              <a:rPr lang="ko-KR" altLang="en-US" b="1" dirty="0">
                <a:solidFill>
                  <a:prstClr val="black"/>
                </a:solidFill>
              </a:rPr>
              <a:t>사용자와 하드웨어 사이의 인터페이스 역할</a:t>
            </a:r>
          </a:p>
          <a:p>
            <a:pPr lvl="2">
              <a:buClr>
                <a:srgbClr val="4F81BD"/>
              </a:buClr>
            </a:pPr>
            <a:r>
              <a:rPr lang="ko-KR" altLang="en-US" b="1" dirty="0">
                <a:solidFill>
                  <a:prstClr val="black"/>
                </a:solidFill>
              </a:rPr>
              <a:t>하드웨어의 고장 탐색</a:t>
            </a:r>
            <a:r>
              <a:rPr lang="en-US" altLang="ko-KR" b="1" dirty="0">
                <a:solidFill>
                  <a:prstClr val="black"/>
                </a:solidFill>
              </a:rPr>
              <a:t>, </a:t>
            </a:r>
            <a:r>
              <a:rPr lang="ko-KR" altLang="en-US" b="1" dirty="0">
                <a:solidFill>
                  <a:prstClr val="black"/>
                </a:solidFill>
              </a:rPr>
              <a:t>오류 처리 및 보안 유지</a:t>
            </a:r>
          </a:p>
          <a:p>
            <a:pPr lvl="1">
              <a:buClr>
                <a:srgbClr val="4F81BD"/>
              </a:buClr>
            </a:pPr>
            <a:endParaRPr lang="en-US" altLang="ko-KR" b="1" dirty="0" smtClean="0">
              <a:solidFill>
                <a:prstClr val="black"/>
              </a:solidFill>
            </a:endParaRPr>
          </a:p>
          <a:p>
            <a:pPr lvl="2">
              <a:buClr>
                <a:srgbClr val="4F81BD"/>
              </a:buClr>
            </a:pPr>
            <a:endParaRPr lang="en-US" altLang="ko-KR" b="1" dirty="0">
              <a:solidFill>
                <a:prstClr val="black"/>
              </a:solidFill>
            </a:endParaRPr>
          </a:p>
          <a:p>
            <a:pPr lvl="2">
              <a:buClr>
                <a:srgbClr val="4F81BD"/>
              </a:buClr>
            </a:pPr>
            <a:endParaRPr lang="en-US" altLang="ko-KR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운영체제와 부팅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04856" cy="5400600"/>
          </a:xfrm>
        </p:spPr>
        <p:txBody>
          <a:bodyPr/>
          <a:lstStyle/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부팅 의미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운영체제가 </a:t>
            </a:r>
            <a:r>
              <a:rPr lang="ko-KR" altLang="en-US" dirty="0"/>
              <a:t>컴퓨터 하드웨어를 관리하고 응용 소프트웨어를 실행할 수 있도록 컴퓨터에 시동을 거는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보조기억장치에 </a:t>
            </a:r>
            <a:r>
              <a:rPr lang="ko-KR" altLang="en-US" dirty="0"/>
              <a:t>저장된 운영체제를 메인 메모리에 불러들이는 과정</a:t>
            </a:r>
          </a:p>
          <a:p>
            <a:pPr lvl="1"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 필요성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모든 소프트웨어는 메인 메모리에 적재되어 있어야 실행 가능함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전원을 인가한 경우 메인 메모리에는 내용이 없음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운영체제 실행을 위해 </a:t>
            </a:r>
            <a:r>
              <a:rPr lang="ko-KR" altLang="en-US" dirty="0" err="1" smtClean="0">
                <a:solidFill>
                  <a:prstClr val="black"/>
                </a:solidFill>
              </a:rPr>
              <a:t>부트로더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부트스트랩 </a:t>
            </a:r>
            <a:r>
              <a:rPr lang="ko-KR" altLang="en-US" dirty="0" err="1" smtClean="0">
                <a:solidFill>
                  <a:prstClr val="black"/>
                </a:solidFill>
              </a:rPr>
              <a:t>로더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롬에 저장된 펌웨어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를 먼저 실행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부팅 과정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87" y="3715113"/>
            <a:ext cx="61531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052736"/>
            <a:ext cx="4993030" cy="5266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8135" y="2348880"/>
            <a:ext cx="1800200" cy="288032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500" dirty="0" smtClean="0"/>
              <a:t>ROM-BIOS </a:t>
            </a:r>
            <a:r>
              <a:rPr lang="ko-KR" altLang="en-US" sz="1500" dirty="0" smtClean="0"/>
              <a:t>실행</a:t>
            </a:r>
            <a:endParaRPr lang="ko-KR" alt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7665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컴파일러와 인터프리터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04856" cy="5400600"/>
          </a:xfrm>
        </p:spPr>
        <p:txBody>
          <a:bodyPr/>
          <a:lstStyle/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어셈블리어의 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  <a:buClr>
                <a:srgbClr val="4F81BD"/>
              </a:buClr>
            </a:pPr>
            <a:r>
              <a:rPr lang="ko-KR" altLang="en-US" dirty="0">
                <a:solidFill>
                  <a:prstClr val="black"/>
                </a:solidFill>
              </a:rPr>
              <a:t>속도와 크기가 매우 중요한 프로그램</a:t>
            </a:r>
          </a:p>
          <a:p>
            <a:pPr lvl="1">
              <a:lnSpc>
                <a:spcPct val="90000"/>
              </a:lnSpc>
              <a:buClr>
                <a:srgbClr val="4F81BD"/>
              </a:buClr>
            </a:pPr>
            <a:r>
              <a:rPr lang="ko-KR" altLang="en-US" dirty="0">
                <a:solidFill>
                  <a:prstClr val="black"/>
                </a:solidFill>
              </a:rPr>
              <a:t>속도가 매우 중요한 프로그램의 일부분</a:t>
            </a:r>
          </a:p>
          <a:p>
            <a:pPr lvl="1">
              <a:lnSpc>
                <a:spcPct val="90000"/>
              </a:lnSpc>
              <a:buClr>
                <a:srgbClr val="4F81BD"/>
              </a:buClr>
            </a:pPr>
            <a:r>
              <a:rPr lang="ko-KR" altLang="en-US" dirty="0">
                <a:solidFill>
                  <a:prstClr val="black"/>
                </a:solidFill>
              </a:rPr>
              <a:t>오래된 컴퓨터 혹은 특수 목적의 컴퓨터</a:t>
            </a:r>
          </a:p>
          <a:p>
            <a:pPr lvl="1">
              <a:lnSpc>
                <a:spcPct val="90000"/>
              </a:lnSpc>
              <a:buClr>
                <a:srgbClr val="4F81BD"/>
              </a:buClr>
            </a:pPr>
            <a:r>
              <a:rPr lang="ko-KR" altLang="en-US" dirty="0">
                <a:solidFill>
                  <a:prstClr val="black"/>
                </a:solidFill>
              </a:rPr>
              <a:t>프로세서 동작 모드를 바꿔야 할 때</a:t>
            </a: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컴파일러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56992"/>
            <a:ext cx="4695825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5823967"/>
            <a:ext cx="6048672" cy="7920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C, C++, Java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컴파일러와 인터프리터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04856" cy="5400600"/>
          </a:xfrm>
        </p:spPr>
        <p:txBody>
          <a:bodyPr/>
          <a:lstStyle/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인터프리터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sz="1050" dirty="0" smtClean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5143500" cy="2524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4581128"/>
            <a:ext cx="6048672" cy="7920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</a:t>
            </a:r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컴퓨터의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04856" cy="5400600"/>
          </a:xfrm>
        </p:spPr>
        <p:txBody>
          <a:bodyPr/>
          <a:lstStyle/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처리 능력에 의한 분류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err="1" smtClean="0">
                <a:solidFill>
                  <a:prstClr val="black"/>
                </a:solidFill>
              </a:rPr>
              <a:t>태블릿</a:t>
            </a:r>
            <a:r>
              <a:rPr lang="ko-KR" altLang="en-US" dirty="0" smtClean="0">
                <a:solidFill>
                  <a:prstClr val="black"/>
                </a:solidFill>
              </a:rPr>
              <a:t> 컴퓨터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개인용 컴퓨터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워크스테이션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미니컴퓨터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err="1" smtClean="0">
                <a:solidFill>
                  <a:prstClr val="black"/>
                </a:solidFill>
              </a:rPr>
              <a:t>메인컴퓨터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슈퍼컴퓨터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사용 목적에 의한 분류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전용 혹은 특수 목적 컴퓨터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범용 컴퓨터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4098" name="Picture 2" descr="https://www.geek.com/wp-content/uploads/2009/12/wetadigital-350-x-3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62472"/>
            <a:ext cx="33337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컴퓨터의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04856" cy="3024336"/>
          </a:xfrm>
        </p:spPr>
        <p:txBody>
          <a:bodyPr/>
          <a:lstStyle/>
          <a:p>
            <a:pPr>
              <a:buClr>
                <a:srgbClr val="4F81BD"/>
              </a:buClr>
            </a:pPr>
            <a:r>
              <a:rPr lang="ko-KR" altLang="en-US" dirty="0">
                <a:solidFill>
                  <a:prstClr val="black"/>
                </a:solidFill>
              </a:rPr>
              <a:t>응용 분야에 의한 분류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>
                <a:solidFill>
                  <a:prstClr val="black"/>
                </a:solidFill>
              </a:rPr>
              <a:t>데스크톱 컴퓨터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>
                <a:solidFill>
                  <a:prstClr val="black"/>
                </a:solidFill>
              </a:rPr>
              <a:t>서버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err="1">
                <a:solidFill>
                  <a:prstClr val="black"/>
                </a:solidFill>
              </a:rPr>
              <a:t>임베디드</a:t>
            </a:r>
            <a:r>
              <a:rPr lang="ko-KR" altLang="en-US" dirty="0">
                <a:solidFill>
                  <a:prstClr val="black"/>
                </a:solidFill>
              </a:rPr>
              <a:t> 컴퓨터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사용 데이터에 의한 분류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디지털 컴퓨터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아날로그 컴퓨터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컴퓨터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04856" cy="5400600"/>
          </a:xfrm>
        </p:spPr>
        <p:txBody>
          <a:bodyPr/>
          <a:lstStyle/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컴퓨터 구조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하드웨어와 </a:t>
            </a:r>
            <a:r>
              <a:rPr lang="ko-KR" altLang="en-US" dirty="0"/>
              <a:t>소프트웨어의 인터페이스에 대한 </a:t>
            </a:r>
            <a:r>
              <a:rPr lang="ko-KR" altLang="en-US" dirty="0" smtClean="0"/>
              <a:t>설명을 </a:t>
            </a:r>
            <a:r>
              <a:rPr lang="ko-KR" altLang="en-US" dirty="0"/>
              <a:t>의미하는 명령어 집합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컴퓨터 아키텍처 </a:t>
            </a:r>
            <a:r>
              <a:rPr lang="ko-KR" altLang="en-US" dirty="0"/>
              <a:t>혹은 </a:t>
            </a:r>
            <a:r>
              <a:rPr lang="en-US" altLang="ko-KR" dirty="0"/>
              <a:t>CPU </a:t>
            </a:r>
            <a:r>
              <a:rPr lang="ko-KR" altLang="en-US" dirty="0" smtClean="0"/>
              <a:t>아키텍처</a:t>
            </a:r>
            <a:endParaRPr lang="ko-KR" altLang="en-US" dirty="0"/>
          </a:p>
          <a:p>
            <a:pPr lvl="1">
              <a:buClr>
                <a:srgbClr val="4F81BD"/>
              </a:buClr>
            </a:pPr>
            <a:r>
              <a:rPr lang="ko-KR" altLang="en-US" dirty="0"/>
              <a:t>프로그래머에게 </a:t>
            </a:r>
            <a:r>
              <a:rPr lang="ko-KR" altLang="en-US" dirty="0" smtClean="0"/>
              <a:t>보이는 </a:t>
            </a:r>
            <a:r>
              <a:rPr lang="ko-KR" altLang="en-US" dirty="0"/>
              <a:t>시스템의 속성</a:t>
            </a:r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예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/>
              <a:t>명령어 집합</a:t>
            </a:r>
            <a:r>
              <a:rPr lang="en-US" altLang="ko-KR" dirty="0"/>
              <a:t>, </a:t>
            </a:r>
            <a:r>
              <a:rPr lang="ko-KR" altLang="en-US" dirty="0"/>
              <a:t>다양한 데이터 형식을 표현하는 데 사용되는 비트의 수</a:t>
            </a:r>
            <a:r>
              <a:rPr lang="en-US" altLang="ko-KR" dirty="0"/>
              <a:t>, </a:t>
            </a:r>
            <a:r>
              <a:rPr lang="ko-KR" altLang="en-US" dirty="0"/>
              <a:t>레지스터의 개수나 형식</a:t>
            </a:r>
            <a:r>
              <a:rPr lang="en-US" altLang="ko-KR" dirty="0"/>
              <a:t>, </a:t>
            </a:r>
            <a:r>
              <a:rPr lang="ko-KR" altLang="en-US" dirty="0"/>
              <a:t>메모리 주소 지정 방식</a:t>
            </a:r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컴퓨터 구성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/>
              <a:t>아키텍처 사양에 대한 형체를 제공하는 논리적인 골격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CPU</a:t>
            </a:r>
            <a:r>
              <a:rPr lang="ko-KR" altLang="en-US" dirty="0"/>
              <a:t>와 각종 구성 요소</a:t>
            </a:r>
            <a:r>
              <a:rPr lang="en-US" altLang="ko-KR" dirty="0"/>
              <a:t>, </a:t>
            </a:r>
            <a:r>
              <a:rPr lang="ko-KR" altLang="en-US" dirty="0"/>
              <a:t>관련 회로의 인터페이스에 대한 세부 </a:t>
            </a:r>
            <a:r>
              <a:rPr lang="ko-KR" altLang="en-US" dirty="0" smtClean="0"/>
              <a:t>사항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프로그래머에게 투명한 </a:t>
            </a:r>
            <a:r>
              <a:rPr lang="ko-KR" altLang="en-US" dirty="0"/>
              <a:t>하드웨어 내역을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컴퓨터 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마이크로 아키텍처라고도 부름</a:t>
            </a:r>
            <a:endParaRPr lang="ko-KR" altLang="en-US" dirty="0"/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예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/>
              <a:t>직렬 덧셈장치나 병렬 덧셈장치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고정결선식</a:t>
            </a:r>
            <a:r>
              <a:rPr lang="ko-KR" altLang="en-US" dirty="0" smtClean="0"/>
              <a:t> 제어장치 혹은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마이크로프로그램식</a:t>
            </a:r>
            <a:r>
              <a:rPr lang="ko-KR" altLang="en-US" dirty="0" smtClean="0"/>
              <a:t> 제어장치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파이프라이닝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캐시 메모리</a:t>
            </a:r>
            <a:endParaRPr lang="ko-KR" altLang="en-US" dirty="0"/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3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컴퓨터 구조</a:t>
            </a:r>
            <a:r>
              <a:rPr lang="en-US" altLang="ko-KR" dirty="0"/>
              <a:t>, </a:t>
            </a:r>
            <a:r>
              <a:rPr lang="ko-KR" altLang="en-US" dirty="0"/>
              <a:t>구성</a:t>
            </a:r>
            <a:r>
              <a:rPr lang="en-US" altLang="ko-KR" dirty="0"/>
              <a:t>, </a:t>
            </a:r>
            <a:r>
              <a:rPr lang="ko-KR" altLang="en-US" dirty="0"/>
              <a:t>실현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064896" cy="5400600"/>
          </a:xfrm>
        </p:spPr>
        <p:txBody>
          <a:bodyPr/>
          <a:lstStyle/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컴퓨터 실현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/>
              <a:t>컴퓨터 구현의 구체적인 버전으로</a:t>
            </a:r>
            <a:r>
              <a:rPr lang="en-US" altLang="ko-KR" dirty="0"/>
              <a:t>, </a:t>
            </a:r>
            <a:r>
              <a:rPr lang="ko-KR" altLang="en-US" dirty="0"/>
              <a:t>어떤 컴퓨터 부품이 사용되며 그 부품들이 어떻게 서로 연결되고 배치되는지를 결정</a:t>
            </a:r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예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/>
              <a:t>신기술이나 부품의 신뢰성</a:t>
            </a:r>
            <a:r>
              <a:rPr lang="en-US" altLang="ko-KR" dirty="0"/>
              <a:t>, </a:t>
            </a:r>
            <a:r>
              <a:rPr lang="ko-KR" altLang="en-US" dirty="0"/>
              <a:t>유지</a:t>
            </a:r>
            <a:r>
              <a:rPr lang="en-US" altLang="ko-KR" dirty="0"/>
              <a:t>·</a:t>
            </a:r>
            <a:r>
              <a:rPr lang="ko-KR" altLang="en-US" dirty="0"/>
              <a:t>보수</a:t>
            </a:r>
            <a:r>
              <a:rPr lang="en-US" altLang="ko-KR" dirty="0"/>
              <a:t>, </a:t>
            </a:r>
            <a:r>
              <a:rPr lang="ko-KR" altLang="en-US" dirty="0"/>
              <a:t>냉각 방법</a:t>
            </a:r>
            <a:r>
              <a:rPr lang="en-US" altLang="ko-KR" dirty="0"/>
              <a:t>, </a:t>
            </a:r>
            <a:r>
              <a:rPr lang="ko-KR" altLang="en-US" dirty="0" err="1" smtClean="0"/>
              <a:t>실딩</a:t>
            </a:r>
            <a:r>
              <a:rPr lang="en-US" altLang="ko-KR" dirty="0" smtClean="0"/>
              <a:t>, </a:t>
            </a:r>
            <a:r>
              <a:rPr lang="ko-KR" altLang="en-US" dirty="0" err="1"/>
              <a:t>패키징</a:t>
            </a:r>
            <a:endParaRPr lang="ko-KR" altLang="en-US" dirty="0"/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컴퓨터 계열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/>
              <a:t>동일한 컴퓨터 구조를 사용하지만 다른 방식으로 시스템을 구현한 컴퓨터의 집합</a:t>
            </a:r>
          </a:p>
          <a:p>
            <a:pPr lvl="1">
              <a:buClr>
                <a:srgbClr val="4F81BD"/>
              </a:buClr>
            </a:pPr>
            <a:r>
              <a:rPr lang="ko-KR" altLang="en-US" dirty="0"/>
              <a:t>컴퓨터 계열은 소프트웨어의 </a:t>
            </a:r>
            <a:r>
              <a:rPr lang="ko-KR" altLang="en-US" dirty="0" smtClean="0"/>
              <a:t>호환성이라는 </a:t>
            </a:r>
            <a:r>
              <a:rPr lang="ko-KR" altLang="en-US" dirty="0"/>
              <a:t>개념을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r>
              <a:rPr lang="en-US" altLang="ko-KR" dirty="0" smtClean="0"/>
              <a:t>X86 </a:t>
            </a:r>
            <a:r>
              <a:rPr lang="ko-KR" altLang="en-US" dirty="0" smtClean="0"/>
              <a:t>계열</a:t>
            </a:r>
            <a:endParaRPr lang="en-US" altLang="ko-KR" dirty="0" smtClean="0"/>
          </a:p>
          <a:p>
            <a:pPr lvl="2">
              <a:buClr>
                <a:srgbClr val="4F81BD"/>
              </a:buClr>
            </a:pPr>
            <a:r>
              <a:rPr lang="ko-KR" altLang="en-US" dirty="0" smtClean="0"/>
              <a:t>인텔</a:t>
            </a:r>
            <a:r>
              <a:rPr lang="en-US" altLang="ko-KR" dirty="0" smtClean="0"/>
              <a:t>, AMD</a:t>
            </a: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en-US" altLang="ko-KR" dirty="0" smtClean="0"/>
              <a:t>ARM </a:t>
            </a:r>
            <a:r>
              <a:rPr lang="ko-KR" altLang="en-US" dirty="0" smtClean="0"/>
              <a:t>계열</a:t>
            </a:r>
            <a:endParaRPr lang="en-US" altLang="ko-KR" dirty="0" smtClean="0"/>
          </a:p>
          <a:p>
            <a:pPr lvl="2">
              <a:buClr>
                <a:srgbClr val="4F81BD"/>
              </a:buClr>
            </a:pPr>
            <a:r>
              <a:rPr lang="ko-KR" altLang="en-US" dirty="0" smtClean="0"/>
              <a:t>대부분 스마트폰 칩</a:t>
            </a:r>
            <a:r>
              <a:rPr lang="en-US" altLang="ko-KR" dirty="0" smtClean="0"/>
              <a:t>( </a:t>
            </a:r>
            <a:r>
              <a:rPr lang="ko-KR" altLang="en-US" dirty="0" smtClean="0"/>
              <a:t>삼성 </a:t>
            </a:r>
            <a:r>
              <a:rPr lang="ko-KR" altLang="en-US" dirty="0" err="1" smtClean="0"/>
              <a:t>엑시노스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퀄컴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스냅드래곤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en-US" altLang="ko-KR" dirty="0" smtClean="0"/>
              <a:t>PowerPC </a:t>
            </a:r>
            <a:r>
              <a:rPr lang="ko-KR" altLang="en-US" dirty="0" smtClean="0"/>
              <a:t>계열</a:t>
            </a: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ko-KR" altLang="en-US" dirty="0"/>
          </a:p>
          <a:p>
            <a:pPr lvl="1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3"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컴퓨터 시스템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2760"/>
            <a:ext cx="4048125" cy="206692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컴퓨터 시스템의 개념적 구성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하드웨어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err="1" smtClean="0"/>
              <a:t>펌웨어</a:t>
            </a: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/>
          </a:p>
          <a:p>
            <a:pPr lvl="1"/>
            <a:endParaRPr lang="en-US" altLang="ko-KR" dirty="0"/>
          </a:p>
          <a:p>
            <a:pPr lvl="0">
              <a:buClr>
                <a:srgbClr val="4F81BD"/>
              </a:buClr>
            </a:pPr>
            <a:endParaRPr lang="en-US" altLang="ko-KR" dirty="0" smtClean="0"/>
          </a:p>
          <a:p>
            <a:pPr lvl="0">
              <a:buClr>
                <a:srgbClr val="4F81BD"/>
              </a:buClr>
            </a:pPr>
            <a:endParaRPr lang="en-US" altLang="ko-KR" dirty="0" smtClean="0"/>
          </a:p>
          <a:p>
            <a:pPr lvl="0">
              <a:buClr>
                <a:srgbClr val="4F81BD"/>
              </a:buClr>
            </a:pPr>
            <a:r>
              <a:rPr lang="ko-KR" altLang="en-US" dirty="0" smtClean="0"/>
              <a:t>컴퓨터 시스템의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기능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입력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입력장치를 통해 컴퓨터 외부 세계에서 내부 세계로 정보를 </a:t>
            </a:r>
            <a:r>
              <a:rPr lang="ko-KR" altLang="en-US" dirty="0"/>
              <a:t>받</a:t>
            </a:r>
            <a:r>
              <a:rPr lang="ko-KR" altLang="en-US" dirty="0" smtClean="0"/>
              <a:t>아들이는 기능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처리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입력된 정보를 중앙처리장치를 통해 산술</a:t>
            </a:r>
            <a:r>
              <a:rPr lang="en-US" altLang="ko-KR" dirty="0" smtClean="0"/>
              <a:t>/</a:t>
            </a:r>
            <a:r>
              <a:rPr lang="ko-KR" altLang="en-US" dirty="0" smtClean="0"/>
              <a:t>논리 연산을 수행하여 정보를 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가공하는 기능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저장 혹은 보관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처리된 정보를 저장장치에 보관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출력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저장된 정보를 출력장치를 통해 컴퓨터 내부 세계에서 외부세계로 내보내는 기능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" y="2294135"/>
            <a:ext cx="2998619" cy="1584176"/>
          </a:xfrm>
          <a:prstGeom prst="rect">
            <a:avLst/>
          </a:prstGeom>
        </p:spPr>
      </p:pic>
      <p:pic>
        <p:nvPicPr>
          <p:cNvPr id="1026" name="Picture 2" descr="https://upload.wikimedia.org/wikipedia/commons/thumb/0/0e/AMI_486DX_EISA_BIOS_20051109.jpg/220px-AMI_486DX_EISA_BIOS_200511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83" y="1700808"/>
            <a:ext cx="1913072" cy="9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08. </a:t>
            </a:r>
            <a:r>
              <a:rPr lang="ko-KR" altLang="en-US" dirty="0" smtClean="0"/>
              <a:t>하드웨어와 소프트웨어 상호조정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992888" cy="1800200"/>
          </a:xfrm>
        </p:spPr>
        <p:txBody>
          <a:bodyPr/>
          <a:lstStyle/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컴퓨터 시스템의 기능에 대한 구현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하드웨어 혹은 소프트웨어어로도 구현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예를 들면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/>
              <a:t>사칙연산 기능을 하드웨어나 </a:t>
            </a:r>
            <a:r>
              <a:rPr lang="ko-KR" altLang="en-US" dirty="0" err="1"/>
              <a:t>펌웨어로</a:t>
            </a:r>
            <a:r>
              <a:rPr lang="ko-KR" altLang="en-US" dirty="0"/>
              <a:t> 구현할 수도 있지만 소프트웨어로 </a:t>
            </a:r>
            <a:r>
              <a:rPr lang="ko-KR" altLang="en-US" dirty="0" err="1"/>
              <a:t>코딩하여</a:t>
            </a:r>
            <a:r>
              <a:rPr lang="ko-KR" altLang="en-US" dirty="0"/>
              <a:t> </a:t>
            </a:r>
            <a:r>
              <a:rPr lang="ko-KR" altLang="en-US" dirty="0" smtClean="0"/>
              <a:t>실행 가능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하드웨어와 소프트웨어의 관계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69493"/>
            <a:ext cx="33528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2662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컴퓨터에서 정보의 표현</a:t>
            </a:r>
            <a:endParaRPr lang="en-US" altLang="ko-KR" dirty="0"/>
          </a:p>
          <a:p>
            <a:pPr lvl="1"/>
            <a:r>
              <a:rPr smtClean="0"/>
              <a:t>비트당 사용 가능한 </a:t>
            </a:r>
            <a:r>
              <a:rPr lang="en-US" dirty="0" smtClean="0"/>
              <a:t>2</a:t>
            </a:r>
            <a:r>
              <a:rPr smtClean="0"/>
              <a:t>진수의 조합</a:t>
            </a:r>
            <a:r>
              <a:rPr lang="en-US" dirty="0" smtClean="0"/>
              <a:t>: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sz="900" dirty="0" smtClean="0"/>
          </a:p>
          <a:p>
            <a:pPr lvl="1">
              <a:buNone/>
            </a:pPr>
            <a:r>
              <a:rPr smtClean="0"/>
              <a:t>                  비트당 사용 가능한 </a:t>
            </a:r>
            <a:r>
              <a:rPr lang="en-US" dirty="0" smtClean="0"/>
              <a:t>2</a:t>
            </a:r>
            <a:r>
              <a:rPr smtClean="0"/>
              <a:t>진수의 조합</a:t>
            </a: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smtClean="0"/>
              <a:t>디지털 </a:t>
            </a:r>
            <a:r>
              <a:t>정보의 </a:t>
            </a:r>
            <a:r>
              <a:rPr/>
              <a:t>표현 </a:t>
            </a:r>
            <a:r>
              <a:rPr smtClean="0"/>
              <a:t>단위</a:t>
            </a:r>
            <a:r>
              <a:rPr lang="en-US" dirty="0" smtClean="0"/>
              <a:t>(</a:t>
            </a:r>
            <a:r>
              <a:rPr smtClean="0"/>
              <a:t>비트</a:t>
            </a:r>
            <a:r>
              <a:rPr lang="en-US" dirty="0" smtClean="0"/>
              <a:t>)</a:t>
            </a:r>
            <a:endParaRPr lang="en-US" altLang="ko-KR" dirty="0"/>
          </a:p>
          <a:p>
            <a:pPr lvl="1"/>
            <a:endParaRPr/>
          </a:p>
          <a:p>
            <a:endParaRPr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953020"/>
            <a:ext cx="8243888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85786" y="2503494"/>
          <a:ext cx="8072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비트 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가능한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진수 조합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비트수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사용 가능한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진수 조합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0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수의 </a:t>
            </a:r>
            <a:r>
              <a:t>진법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10</a:t>
            </a:r>
            <a:r>
              <a:rPr/>
              <a:t>진법</a:t>
            </a:r>
            <a:r>
              <a:rPr lang="en-US" altLang="ko-KR" dirty="0"/>
              <a:t>(Decimal Notation)</a:t>
            </a:r>
          </a:p>
          <a:p>
            <a:pPr lvl="3">
              <a:defRPr/>
            </a:pPr>
            <a:r>
              <a:rPr lang="ko-KR" altLang="en-US" dirty="0"/>
              <a:t>인간이 사용하는 수의 체계로 </a:t>
            </a:r>
            <a:r>
              <a:rPr/>
              <a:t>0, 1, 2, 3, 4, 5, 6, 7, 8, 9</a:t>
            </a:r>
            <a:r>
              <a:rPr lang="ko-KR" altLang="en-US" dirty="0"/>
              <a:t>의 열 가지의 기호를 이용하여 수를 </a:t>
            </a:r>
            <a:r>
              <a:rPr lang="ko-KR" altLang="en-US" dirty="0" smtClean="0"/>
              <a:t>표현</a:t>
            </a:r>
            <a:r>
              <a:rPr smtClean="0"/>
              <a:t> </a:t>
            </a:r>
            <a:endParaRPr lang="ko-KR" altLang="en-US" dirty="0"/>
          </a:p>
          <a:p>
            <a:pPr lvl="2">
              <a:defRPr/>
            </a:pPr>
            <a:r>
              <a:rPr lang="ko-KR" altLang="en-US" dirty="0"/>
              <a:t>각 자리에서 </a:t>
            </a:r>
            <a:r>
              <a:rPr/>
              <a:t>9 </a:t>
            </a:r>
            <a:r>
              <a:rPr lang="ko-KR" altLang="en-US" dirty="0"/>
              <a:t>다음에 자리 올림이 </a:t>
            </a:r>
            <a:r>
              <a:rPr lang="ko-KR" altLang="en-US" dirty="0" smtClean="0"/>
              <a:t>발생</a:t>
            </a:r>
            <a:r>
              <a:rPr smtClean="0"/>
              <a:t>. </a:t>
            </a:r>
            <a:r>
              <a:rPr lang="ko-KR" altLang="en-US" dirty="0"/>
              <a:t>이때 자리 올림으로 생성된 각 자리의 단위는 </a:t>
            </a:r>
            <a:r>
              <a:rPr/>
              <a:t>10</a:t>
            </a:r>
            <a:r>
              <a:rPr lang="ko-KR" altLang="en-US" dirty="0"/>
              <a:t>의 지수 승</a:t>
            </a:r>
            <a:r>
              <a:rPr/>
              <a:t>(10</a:t>
            </a:r>
            <a:r>
              <a:rPr baseline="30000"/>
              <a:t>N</a:t>
            </a:r>
            <a:r>
              <a:rPr/>
              <a:t>)</a:t>
            </a:r>
            <a:r>
              <a:rPr lang="ko-KR" altLang="en-US" dirty="0"/>
              <a:t>이 된다</a:t>
            </a:r>
            <a:r>
              <a:t>.</a:t>
            </a:r>
          </a:p>
          <a:p>
            <a:pPr lvl="2">
              <a:defRPr/>
            </a:pPr>
            <a:endParaRPr smtClean="0"/>
          </a:p>
          <a:p>
            <a:pPr lvl="2">
              <a:buNone/>
              <a:defRPr/>
            </a:pPr>
            <a:r>
              <a:rPr/>
              <a:t> </a:t>
            </a:r>
            <a:r>
              <a:rPr smtClean="0"/>
              <a:t>      10</a:t>
            </a:r>
            <a:r>
              <a:rPr lang="ko-KR" altLang="en-US" dirty="0" smtClean="0"/>
              <a:t>진수의 표시 </a:t>
            </a:r>
            <a:r>
              <a:rPr smtClean="0"/>
              <a:t>: </a:t>
            </a:r>
            <a:r>
              <a:rPr/>
              <a:t>(528)</a:t>
            </a:r>
            <a:r>
              <a:rPr baseline="-25000"/>
              <a:t>10</a:t>
            </a:r>
            <a:r>
              <a:rPr/>
              <a:t> = 5×10</a:t>
            </a:r>
            <a:r>
              <a:rPr baseline="30000"/>
              <a:t>2</a:t>
            </a:r>
            <a:r>
              <a:rPr/>
              <a:t> + 2×10</a:t>
            </a:r>
            <a:r>
              <a:rPr baseline="30000"/>
              <a:t>1</a:t>
            </a:r>
            <a:r>
              <a:rPr/>
              <a:t> + 8×10</a:t>
            </a:r>
            <a:r>
              <a:rPr baseline="30000"/>
              <a:t>0</a:t>
            </a:r>
            <a:endParaRPr/>
          </a:p>
          <a:p>
            <a:pPr lvl="2">
              <a:buNone/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43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수의 </a:t>
            </a:r>
            <a:r>
              <a:rPr smtClean="0"/>
              <a:t>진법</a:t>
            </a:r>
            <a:endParaRPr/>
          </a:p>
          <a:p>
            <a:pPr lvl="1">
              <a:defRPr/>
            </a:pPr>
            <a:r>
              <a:rPr lang="en-US" altLang="ko-KR" dirty="0"/>
              <a:t>2</a:t>
            </a:r>
            <a:r>
              <a:rPr/>
              <a:t>진법</a:t>
            </a:r>
            <a:r>
              <a:rPr lang="en-US" altLang="ko-KR" dirty="0"/>
              <a:t>(Binary notation)</a:t>
            </a:r>
          </a:p>
          <a:p>
            <a:pPr lvl="3">
              <a:defRPr/>
            </a:pPr>
            <a:r>
              <a:rPr lang="ko-KR" altLang="en-US" dirty="0"/>
              <a:t>컴퓨터에서 사용하는 수 체계로 </a:t>
            </a:r>
            <a:r>
              <a:rPr/>
              <a:t>0</a:t>
            </a:r>
            <a:r>
              <a:rPr lang="ko-KR" altLang="en-US" dirty="0"/>
              <a:t>과 </a:t>
            </a:r>
            <a:r>
              <a:rPr/>
              <a:t>1</a:t>
            </a:r>
            <a:r>
              <a:rPr lang="ko-KR" altLang="en-US" dirty="0"/>
              <a:t>만을 가지고 수를 </a:t>
            </a:r>
            <a:r>
              <a:rPr lang="ko-KR" altLang="en-US" dirty="0" smtClean="0"/>
              <a:t>표현</a:t>
            </a:r>
            <a:endParaRPr lang="ko-KR" altLang="en-US" dirty="0"/>
          </a:p>
          <a:p>
            <a:pPr lvl="3">
              <a:defRPr/>
            </a:pPr>
            <a:r>
              <a:rPr lang="ko-KR" altLang="en-US" dirty="0"/>
              <a:t>각 자리에서 </a:t>
            </a:r>
            <a:r>
              <a:rPr/>
              <a:t>1 </a:t>
            </a:r>
            <a:r>
              <a:rPr lang="ko-KR" altLang="en-US" dirty="0"/>
              <a:t>다음에 자리 올림이 </a:t>
            </a:r>
            <a:r>
              <a:rPr lang="ko-KR" altLang="en-US" dirty="0" smtClean="0"/>
              <a:t>발생</a:t>
            </a:r>
            <a:r>
              <a:rPr smtClean="0"/>
              <a:t>. </a:t>
            </a:r>
            <a:r>
              <a:rPr lang="ko-KR" altLang="en-US" dirty="0"/>
              <a:t>이때 자리올림으로 생성되는 각 자리의 단위는 </a:t>
            </a:r>
            <a:r>
              <a:rPr/>
              <a:t>2</a:t>
            </a:r>
            <a:r>
              <a:rPr lang="ko-KR" altLang="en-US" dirty="0"/>
              <a:t>의 지수 승</a:t>
            </a:r>
            <a:r>
              <a:rPr/>
              <a:t>(2</a:t>
            </a:r>
            <a:r>
              <a:rPr baseline="30000"/>
              <a:t>N</a:t>
            </a:r>
            <a:r>
              <a:rPr/>
              <a:t>)</a:t>
            </a:r>
            <a:r>
              <a:rPr lang="ko-KR" altLang="en-US" dirty="0"/>
              <a:t>이 된다</a:t>
            </a:r>
            <a:r>
              <a:rPr/>
              <a:t>. </a:t>
            </a:r>
          </a:p>
          <a:p>
            <a:pPr lvl="3">
              <a:defRPr/>
            </a:pPr>
            <a:r>
              <a:rPr lang="ko-KR" altLang="en-US" dirty="0"/>
              <a:t>다른 진법과 구별을 하기 위해서 첨자로 </a:t>
            </a:r>
            <a:r>
              <a:rPr/>
              <a:t>2</a:t>
            </a:r>
            <a:r>
              <a:rPr lang="ko-KR" altLang="en-US" dirty="0" err="1"/>
              <a:t>를</a:t>
            </a:r>
            <a:r>
              <a:rPr lang="ko-KR" altLang="en-US" dirty="0"/>
              <a:t> 표시한다</a:t>
            </a:r>
            <a:r>
              <a:rPr/>
              <a:t>. </a:t>
            </a:r>
            <a:endParaRPr lang="ko-KR" altLang="en-US" dirty="0"/>
          </a:p>
          <a:p>
            <a:pPr marL="269875" lvl="2" indent="0" algn="ctr">
              <a:buFont typeface="Wingdings" pitchFamily="2" charset="2"/>
              <a:buNone/>
              <a:defRPr/>
            </a:pPr>
            <a:r>
              <a:rPr/>
              <a:t>2</a:t>
            </a:r>
            <a:r>
              <a:rPr lang="ko-KR" altLang="en-US" dirty="0"/>
              <a:t>진수 </a:t>
            </a:r>
            <a:r>
              <a:rPr/>
              <a:t>101</a:t>
            </a:r>
            <a:r>
              <a:rPr lang="ko-KR" altLang="en-US" dirty="0"/>
              <a:t>은 </a:t>
            </a:r>
            <a:r>
              <a:rPr/>
              <a:t>(101)</a:t>
            </a:r>
            <a:r>
              <a:rPr baseline="-25000"/>
              <a:t>2</a:t>
            </a:r>
            <a:r>
              <a:rPr lang="ko-KR" altLang="en-US" dirty="0" err="1"/>
              <a:t>로</a:t>
            </a:r>
            <a:r>
              <a:rPr lang="ko-KR" altLang="en-US" dirty="0"/>
              <a:t> 표현</a:t>
            </a:r>
          </a:p>
          <a:p>
            <a:pPr lvl="3">
              <a:defRPr/>
            </a:pPr>
            <a:r>
              <a:rPr/>
              <a:t>2</a:t>
            </a:r>
            <a:r>
              <a:rPr lang="ko-KR" altLang="en-US" dirty="0"/>
              <a:t>의 지수 승 분해한다</a:t>
            </a:r>
            <a:r>
              <a:rPr/>
              <a:t>. </a:t>
            </a:r>
            <a:endParaRPr lang="ko-KR" altLang="en-US" dirty="0"/>
          </a:p>
          <a:p>
            <a:pPr marL="269875" lvl="2" indent="0" algn="ctr">
              <a:buFont typeface="Wingdings" pitchFamily="2" charset="2"/>
              <a:buNone/>
              <a:defRPr/>
            </a:pPr>
            <a:r>
              <a:rPr/>
              <a:t>(1101)</a:t>
            </a:r>
            <a:r>
              <a:rPr baseline="-25000"/>
              <a:t>2</a:t>
            </a:r>
            <a:r>
              <a:rPr lang="ko-KR" altLang="en-US" dirty="0"/>
              <a:t> </a:t>
            </a:r>
            <a:r>
              <a:rPr/>
              <a:t>= 1×2</a:t>
            </a:r>
            <a:r>
              <a:rPr baseline="30000"/>
              <a:t>3</a:t>
            </a:r>
            <a:r>
              <a:rPr lang="ko-KR" altLang="en-US" dirty="0"/>
              <a:t> </a:t>
            </a:r>
            <a:r>
              <a:rPr/>
              <a:t>+ 1×2</a:t>
            </a:r>
            <a:r>
              <a:rPr baseline="30000"/>
              <a:t>2</a:t>
            </a:r>
            <a:r>
              <a:rPr lang="ko-KR" altLang="en-US" dirty="0"/>
              <a:t> </a:t>
            </a:r>
            <a:r>
              <a:rPr/>
              <a:t>+ 0×2</a:t>
            </a:r>
            <a:r>
              <a:rPr baseline="30000"/>
              <a:t>1</a:t>
            </a:r>
            <a:r>
              <a:rPr lang="ko-KR" altLang="en-US" dirty="0"/>
              <a:t> </a:t>
            </a:r>
            <a:r>
              <a:rPr/>
              <a:t>+ 1×2</a:t>
            </a:r>
            <a:r>
              <a:rPr baseline="3000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4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2867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수의 진법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t>진수와 </a:t>
            </a:r>
            <a:r>
              <a:rPr lang="en-US" altLang="ko-KR" dirty="0"/>
              <a:t>2</a:t>
            </a:r>
            <a:r>
              <a:rPr/>
              <a:t>진수의 </a:t>
            </a:r>
            <a:r>
              <a:rPr smtClean="0"/>
              <a:t>비교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>
              <a:buNone/>
            </a:pPr>
            <a:endParaRPr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7800975" cy="2441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6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수의 진법</a:t>
            </a:r>
            <a:endParaRPr lang="en-US" altLang="ko-KR"/>
          </a:p>
          <a:p>
            <a:pPr lvl="1"/>
            <a:r>
              <a:rPr lang="en-US" altLang="ko-KR"/>
              <a:t>8</a:t>
            </a:r>
            <a:r>
              <a:t>진법</a:t>
            </a:r>
            <a:r>
              <a:rPr lang="en-US" altLang="ko-KR"/>
              <a:t>(Octal notation)</a:t>
            </a:r>
          </a:p>
          <a:p>
            <a:pPr lvl="3"/>
            <a:r>
              <a:rPr lang="ko-KR" altLang="en-US"/>
              <a:t>숫자들이 </a:t>
            </a:r>
            <a:r>
              <a:t>0, 1, 2, 3, 4, 5, 6, 7 </a:t>
            </a:r>
            <a:r>
              <a:rPr lang="ko-KR" altLang="en-US"/>
              <a:t>등 </a:t>
            </a:r>
            <a:r>
              <a:t>8</a:t>
            </a:r>
            <a:r>
              <a:rPr lang="ko-KR" altLang="en-US"/>
              <a:t>가지의 문자를 이용하여 구성한다</a:t>
            </a:r>
            <a:r>
              <a:t>.</a:t>
            </a:r>
            <a:endParaRPr lang="ko-KR" altLang="en-US"/>
          </a:p>
          <a:p>
            <a:pPr lvl="3"/>
            <a:r>
              <a:rPr lang="ko-KR" altLang="en-US"/>
              <a:t>각 자리에서 </a:t>
            </a:r>
            <a:r>
              <a:t>7 </a:t>
            </a:r>
            <a:r>
              <a:rPr lang="ko-KR" altLang="en-US"/>
              <a:t>다음에 자리 올림이 발생한다</a:t>
            </a:r>
            <a:r>
              <a:t>. </a:t>
            </a:r>
            <a:r>
              <a:rPr lang="ko-KR" altLang="en-US"/>
              <a:t>이때 자리올림으로 생성되는 각 자리의 단위는 </a:t>
            </a:r>
            <a:r>
              <a:t>8</a:t>
            </a:r>
            <a:r>
              <a:rPr lang="ko-KR" altLang="en-US"/>
              <a:t>의 지수 승</a:t>
            </a:r>
            <a:r>
              <a:t>(8</a:t>
            </a:r>
            <a:r>
              <a:rPr baseline="30000"/>
              <a:t>N</a:t>
            </a:r>
            <a:r>
              <a:t>)</a:t>
            </a:r>
            <a:r>
              <a:rPr lang="ko-KR" altLang="en-US"/>
              <a:t>이 된다</a:t>
            </a:r>
            <a:r>
              <a:t>. </a:t>
            </a:r>
          </a:p>
          <a:p>
            <a:pPr lvl="3"/>
            <a:r>
              <a:t>8</a:t>
            </a:r>
            <a:r>
              <a:rPr lang="ko-KR" altLang="en-US"/>
              <a:t>진수의 표현은  </a:t>
            </a:r>
            <a:r>
              <a:t>8</a:t>
            </a:r>
            <a:r>
              <a:rPr lang="ko-KR" altLang="en-US"/>
              <a:t>의 아래 첨자를  이용해서 표현한다</a:t>
            </a:r>
            <a:r>
              <a:t>. </a:t>
            </a:r>
            <a:r>
              <a:rPr lang="ko-KR" altLang="en-US"/>
              <a:t>예 </a:t>
            </a:r>
            <a:r>
              <a:t>: (27)</a:t>
            </a:r>
            <a:r>
              <a:rPr baseline="-25000"/>
              <a:t>8</a:t>
            </a:r>
            <a:r>
              <a:rPr lang="ko-KR" altLang="en-US"/>
              <a:t>  </a:t>
            </a:r>
          </a:p>
          <a:p>
            <a:pPr lvl="3"/>
            <a:r>
              <a:t>8</a:t>
            </a:r>
            <a:r>
              <a:rPr lang="ko-KR" altLang="en-US"/>
              <a:t>의 지수 승으로 분해하면 다음과 같다</a:t>
            </a:r>
            <a:r>
              <a:t>.   (27)</a:t>
            </a:r>
            <a:r>
              <a:rPr baseline="-25000"/>
              <a:t>8</a:t>
            </a:r>
            <a:r>
              <a:rPr lang="ko-KR" altLang="en-US"/>
              <a:t> </a:t>
            </a:r>
            <a:r>
              <a:t>= 2×8</a:t>
            </a:r>
            <a:r>
              <a:rPr baseline="30000"/>
              <a:t>1</a:t>
            </a:r>
            <a:r>
              <a:rPr lang="ko-KR" altLang="en-US"/>
              <a:t> </a:t>
            </a:r>
            <a:r>
              <a:t>+ 7×8</a:t>
            </a:r>
            <a:r>
              <a:rPr baseline="30000"/>
              <a:t>0</a:t>
            </a:r>
          </a:p>
          <a:p>
            <a:endParaRPr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500438"/>
            <a:ext cx="6496050" cy="313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9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t>수의 진법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16</a:t>
            </a:r>
            <a:r>
              <a:rPr/>
              <a:t>진법</a:t>
            </a:r>
            <a:r>
              <a:rPr lang="en-US" altLang="ko-KR" dirty="0"/>
              <a:t>(Hexadecimal Notation)</a:t>
            </a:r>
          </a:p>
          <a:p>
            <a:pPr lvl="3" latinLnBrk="1">
              <a:defRPr/>
            </a:pPr>
            <a:r>
              <a:rPr/>
              <a:t>0, 1, 2, 3, 4, 5, 6, 7, 8, 9</a:t>
            </a:r>
            <a:r>
              <a:rPr lang="ko-KR" altLang="en-US" dirty="0"/>
              <a:t>와 </a:t>
            </a:r>
            <a:r>
              <a:rPr/>
              <a:t>A, B, C, D, E, F </a:t>
            </a:r>
            <a:r>
              <a:rPr lang="ko-KR" altLang="en-US" dirty="0"/>
              <a:t>기호를 사용한다</a:t>
            </a:r>
            <a:r>
              <a:rPr/>
              <a:t>. </a:t>
            </a:r>
            <a:endParaRPr lang="ko-KR" altLang="en-US" dirty="0"/>
          </a:p>
          <a:p>
            <a:pPr lvl="3" latinLnBrk="1">
              <a:defRPr/>
            </a:pPr>
            <a:r>
              <a:rPr/>
              <a:t>10</a:t>
            </a:r>
            <a:r>
              <a:rPr lang="ko-KR" altLang="en-US" dirty="0"/>
              <a:t>진법의 </a:t>
            </a:r>
            <a:r>
              <a:rPr/>
              <a:t>10~15</a:t>
            </a:r>
            <a:r>
              <a:rPr lang="ko-KR" altLang="en-US" dirty="0" err="1"/>
              <a:t>까지의</a:t>
            </a:r>
            <a:r>
              <a:rPr lang="ko-KR" altLang="en-US" dirty="0"/>
              <a:t> 수가 </a:t>
            </a:r>
            <a:r>
              <a:rPr/>
              <a:t>16</a:t>
            </a:r>
            <a:r>
              <a:rPr lang="ko-KR" altLang="en-US" dirty="0"/>
              <a:t>진법에서는 </a:t>
            </a:r>
            <a:r>
              <a:rPr/>
              <a:t>A, B, C, D, E, F</a:t>
            </a:r>
            <a:r>
              <a:rPr lang="ko-KR" altLang="en-US" dirty="0" err="1"/>
              <a:t>로</a:t>
            </a:r>
            <a:r>
              <a:rPr lang="ko-KR" altLang="en-US" dirty="0"/>
              <a:t> 표현</a:t>
            </a:r>
          </a:p>
          <a:p>
            <a:pPr lvl="3" latinLnBrk="1">
              <a:defRPr/>
            </a:pPr>
            <a:r>
              <a:rPr lang="ko-KR" altLang="en-US" dirty="0"/>
              <a:t>각 자리에서 </a:t>
            </a:r>
            <a:r>
              <a:rPr/>
              <a:t>15 </a:t>
            </a:r>
            <a:r>
              <a:rPr lang="ko-KR" altLang="en-US" dirty="0"/>
              <a:t>다음에 자리 올림이 발생한다</a:t>
            </a:r>
            <a:r>
              <a:rPr/>
              <a:t>. </a:t>
            </a:r>
            <a:r>
              <a:rPr lang="ko-KR" altLang="en-US" dirty="0"/>
              <a:t>이때 자리올림으로 생성되는 각 자리의 단위는 </a:t>
            </a:r>
            <a:r>
              <a:rPr/>
              <a:t>16</a:t>
            </a:r>
            <a:r>
              <a:rPr lang="ko-KR" altLang="en-US" dirty="0"/>
              <a:t>의 지수 승</a:t>
            </a:r>
            <a:r>
              <a:rPr/>
              <a:t>(16</a:t>
            </a:r>
            <a:r>
              <a:rPr baseline="30000"/>
              <a:t>N</a:t>
            </a:r>
            <a:r>
              <a:rPr/>
              <a:t>)</a:t>
            </a:r>
            <a:r>
              <a:rPr lang="ko-KR" altLang="en-US" dirty="0"/>
              <a:t>이 된다</a:t>
            </a:r>
            <a:r>
              <a:rPr/>
              <a:t>. </a:t>
            </a:r>
            <a:endParaRPr lang="ko-KR" altLang="en-US" dirty="0"/>
          </a:p>
          <a:p>
            <a:pPr lvl="3" latinLnBrk="1">
              <a:defRPr/>
            </a:pPr>
            <a:r>
              <a:rPr/>
              <a:t>16</a:t>
            </a:r>
            <a:r>
              <a:rPr lang="ko-KR" altLang="en-US" dirty="0"/>
              <a:t>진수의 표현은 </a:t>
            </a:r>
            <a:r>
              <a:rPr/>
              <a:t>16</a:t>
            </a:r>
            <a:r>
              <a:rPr lang="ko-KR" altLang="en-US" dirty="0"/>
              <a:t>의 아래 첨자를 이용해서 표현한다</a:t>
            </a:r>
            <a:r>
              <a:rPr/>
              <a:t>. : (12FF)</a:t>
            </a:r>
            <a:r>
              <a:rPr baseline="-25000"/>
              <a:t>16</a:t>
            </a:r>
          </a:p>
          <a:p>
            <a:pPr lvl="3" latinLnBrk="1">
              <a:defRPr/>
            </a:pPr>
            <a:r>
              <a:rPr/>
              <a:t>16</a:t>
            </a:r>
            <a:r>
              <a:rPr lang="ko-KR" altLang="en-US" dirty="0"/>
              <a:t>의 지수 승으로 분해 </a:t>
            </a:r>
          </a:p>
          <a:p>
            <a:pPr marL="269875" lvl="2" indent="0" algn="ctr" latinLnBrk="1">
              <a:buFont typeface="Wingdings" pitchFamily="2" charset="2"/>
              <a:buNone/>
              <a:defRPr/>
            </a:pPr>
            <a:r>
              <a:rPr/>
              <a:t>(12FF)</a:t>
            </a:r>
            <a:r>
              <a:rPr baseline="-25000"/>
              <a:t>16</a:t>
            </a:r>
            <a:r>
              <a:rPr lang="ko-KR" altLang="en-US" dirty="0"/>
              <a:t> </a:t>
            </a:r>
            <a:r>
              <a:rPr/>
              <a:t>= 1×16</a:t>
            </a:r>
            <a:r>
              <a:rPr baseline="30000"/>
              <a:t>3</a:t>
            </a:r>
            <a:r>
              <a:rPr lang="ko-KR" altLang="en-US" dirty="0"/>
              <a:t> </a:t>
            </a:r>
            <a:r>
              <a:rPr/>
              <a:t>+ 2×16</a:t>
            </a:r>
            <a:r>
              <a:rPr baseline="30000"/>
              <a:t>2 </a:t>
            </a:r>
            <a:r>
              <a:rPr/>
              <a:t>+ F×16</a:t>
            </a:r>
            <a:r>
              <a:rPr baseline="30000"/>
              <a:t>1 </a:t>
            </a:r>
            <a:r>
              <a:rPr/>
              <a:t>+ F×16</a:t>
            </a:r>
            <a:r>
              <a:rPr baseline="30000"/>
              <a:t>0</a:t>
            </a:r>
            <a:endParaRPr lang="ko-KR" altLang="en-US" dirty="0"/>
          </a:p>
          <a:p>
            <a:pPr>
              <a:defRPr/>
            </a:pPr>
            <a:endParaRPr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2976" y="44291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6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6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6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6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6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6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4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수의 진법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t>진수</a:t>
            </a:r>
            <a:r>
              <a:rPr lang="en-US" altLang="ko-KR"/>
              <a:t>, 10</a:t>
            </a:r>
            <a:r>
              <a:t>진수</a:t>
            </a:r>
            <a:r>
              <a:rPr lang="en-US" altLang="ko-KR"/>
              <a:t>, 16</a:t>
            </a:r>
            <a:r>
              <a:t>진수와의 관계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4363"/>
            <a:ext cx="8458200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atinLnBrk="1">
              <a:defRPr/>
            </a:pPr>
            <a:r>
              <a:t>진법 </a:t>
            </a:r>
            <a:r>
              <a:rPr/>
              <a:t>변환</a:t>
            </a:r>
            <a:endParaRPr lang="en-US" altLang="ko-KR"/>
          </a:p>
          <a:p>
            <a:pPr lvl="1" latinLnBrk="1">
              <a:defRPr/>
            </a:pPr>
            <a:r>
              <a:rPr lang="en-US" altLang="ko-KR"/>
              <a:t>10</a:t>
            </a:r>
            <a:r>
              <a:rPr/>
              <a:t>진법과 </a:t>
            </a:r>
            <a:r>
              <a:rPr lang="en-US" altLang="ko-KR"/>
              <a:t>2</a:t>
            </a:r>
            <a:r>
              <a:rPr/>
              <a:t>진법 간의 변환 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 altLang="en-US">
                <a:latin typeface="Arial" charset="0"/>
              </a:rPr>
              <a:t>각 진법에서 진수를 진법의 지수 승으로 표현하게 되면 </a:t>
            </a:r>
          </a:p>
          <a:p>
            <a:pPr lvl="2" algn="ctr" latinLnBrk="1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M ×</a:t>
            </a:r>
            <a:r>
              <a:rPr lang="ko-KR" altLang="en-US">
                <a:latin typeface="Arial" charset="0"/>
              </a:rPr>
              <a:t> </a:t>
            </a:r>
            <a:r>
              <a:rPr>
                <a:latin typeface="Arial" charset="0"/>
              </a:rPr>
              <a:t>B</a:t>
            </a:r>
            <a:r>
              <a:rPr lang="ko-KR" altLang="en-US" baseline="30000">
                <a:latin typeface="Arial" charset="0"/>
              </a:rPr>
              <a:t> </a:t>
            </a:r>
            <a:r>
              <a:rPr baseline="30000">
                <a:latin typeface="Arial" charset="0"/>
              </a:rPr>
              <a:t>E</a:t>
            </a:r>
            <a:endParaRPr lang="ko-KR" altLang="en-US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 altLang="en-US">
                <a:latin typeface="Arial" charset="0"/>
              </a:rPr>
              <a:t>가수</a:t>
            </a:r>
            <a:r>
              <a:rPr>
                <a:latin typeface="Arial" charset="0"/>
              </a:rPr>
              <a:t>(</a:t>
            </a:r>
            <a:r>
              <a:rPr err="1">
                <a:latin typeface="Arial" charset="0"/>
              </a:rPr>
              <a:t>significand</a:t>
            </a:r>
            <a:r>
              <a:rPr>
                <a:latin typeface="Arial" charset="0"/>
              </a:rPr>
              <a:t>) M</a:t>
            </a:r>
          </a:p>
          <a:p>
            <a:pPr lvl="3"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10</a:t>
            </a:r>
            <a:r>
              <a:rPr lang="ko-KR" altLang="en-US">
                <a:latin typeface="Arial" charset="0"/>
              </a:rPr>
              <a:t>진법에서는 </a:t>
            </a:r>
            <a:r>
              <a:rPr>
                <a:latin typeface="Arial" charset="0"/>
              </a:rPr>
              <a:t>0 ~ 9</a:t>
            </a:r>
            <a:r>
              <a:rPr lang="ko-KR" altLang="en-US" err="1">
                <a:latin typeface="Arial" charset="0"/>
              </a:rPr>
              <a:t>까지의</a:t>
            </a:r>
            <a:r>
              <a:rPr lang="ko-KR" altLang="en-US">
                <a:latin typeface="Arial" charset="0"/>
              </a:rPr>
              <a:t> 값</a:t>
            </a:r>
            <a:r>
              <a:rPr>
                <a:latin typeface="Arial" charset="0"/>
              </a:rPr>
              <a:t>, 2</a:t>
            </a:r>
            <a:r>
              <a:rPr lang="ko-KR" altLang="en-US">
                <a:latin typeface="Arial" charset="0"/>
              </a:rPr>
              <a:t>진법에서는 </a:t>
            </a:r>
            <a:r>
              <a:rPr>
                <a:latin typeface="Arial" charset="0"/>
              </a:rPr>
              <a:t>0</a:t>
            </a:r>
            <a:r>
              <a:rPr lang="ko-KR" altLang="en-US">
                <a:latin typeface="Arial" charset="0"/>
              </a:rPr>
              <a:t>과 </a:t>
            </a:r>
            <a:r>
              <a:rPr>
                <a:latin typeface="Arial" charset="0"/>
              </a:rPr>
              <a:t>1</a:t>
            </a:r>
            <a:r>
              <a:rPr lang="ko-KR" altLang="en-US">
                <a:latin typeface="Arial" charset="0"/>
              </a:rPr>
              <a:t>의 값</a:t>
            </a:r>
          </a:p>
          <a:p>
            <a:pPr lvl="3"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8</a:t>
            </a:r>
            <a:r>
              <a:rPr lang="ko-KR" altLang="en-US">
                <a:latin typeface="Arial" charset="0"/>
              </a:rPr>
              <a:t>진법에서는 </a:t>
            </a:r>
            <a:r>
              <a:rPr>
                <a:latin typeface="Arial" charset="0"/>
              </a:rPr>
              <a:t>0 ~ 7</a:t>
            </a:r>
            <a:r>
              <a:rPr lang="ko-KR" altLang="en-US" err="1">
                <a:latin typeface="Arial" charset="0"/>
              </a:rPr>
              <a:t>까지의</a:t>
            </a:r>
            <a:r>
              <a:rPr lang="ko-KR" altLang="en-US">
                <a:latin typeface="Arial" charset="0"/>
              </a:rPr>
              <a:t> 값</a:t>
            </a:r>
            <a:r>
              <a:rPr>
                <a:latin typeface="Arial" charset="0"/>
              </a:rPr>
              <a:t>, 6</a:t>
            </a:r>
            <a:r>
              <a:rPr lang="ko-KR" altLang="en-US">
                <a:latin typeface="Arial" charset="0"/>
              </a:rPr>
              <a:t>진법에서는 </a:t>
            </a:r>
            <a:r>
              <a:rPr>
                <a:latin typeface="Arial" charset="0"/>
              </a:rPr>
              <a:t>0 ~ F</a:t>
            </a:r>
            <a:r>
              <a:rPr lang="ko-KR" altLang="en-US" err="1">
                <a:latin typeface="Arial" charset="0"/>
              </a:rPr>
              <a:t>까지의</a:t>
            </a:r>
            <a:r>
              <a:rPr lang="ko-KR" altLang="en-US">
                <a:latin typeface="Arial" charset="0"/>
              </a:rPr>
              <a:t> 값</a:t>
            </a:r>
          </a:p>
          <a:p>
            <a:pPr lvl="2" latinLnBrk="1">
              <a:tabLst>
                <a:tab pos="269875" algn="l"/>
              </a:tabLst>
              <a:defRPr/>
            </a:pPr>
            <a:endParaRPr lang="ko-KR" altLang="en-US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 altLang="en-US">
                <a:latin typeface="Arial" charset="0"/>
              </a:rPr>
              <a:t>기수</a:t>
            </a:r>
            <a:r>
              <a:rPr>
                <a:latin typeface="Arial" charset="0"/>
              </a:rPr>
              <a:t>(base) B </a:t>
            </a:r>
          </a:p>
          <a:p>
            <a:pPr lvl="3"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10</a:t>
            </a:r>
            <a:r>
              <a:rPr lang="ko-KR" altLang="en-US">
                <a:latin typeface="Arial" charset="0"/>
              </a:rPr>
              <a:t>진법에서는 </a:t>
            </a:r>
            <a:r>
              <a:rPr>
                <a:latin typeface="Arial" charset="0"/>
              </a:rPr>
              <a:t>10</a:t>
            </a:r>
            <a:r>
              <a:rPr lang="ko-KR" altLang="en-US">
                <a:latin typeface="Arial" charset="0"/>
              </a:rPr>
              <a:t>이 되며</a:t>
            </a:r>
            <a:r>
              <a:rPr>
                <a:latin typeface="Arial" charset="0"/>
              </a:rPr>
              <a:t>, 2</a:t>
            </a:r>
            <a:r>
              <a:rPr lang="ko-KR" altLang="en-US">
                <a:latin typeface="Arial" charset="0"/>
              </a:rPr>
              <a:t>진법에서는 </a:t>
            </a:r>
            <a:r>
              <a:rPr>
                <a:latin typeface="Arial" charset="0"/>
              </a:rPr>
              <a:t>2</a:t>
            </a:r>
            <a:r>
              <a:rPr lang="ko-KR" altLang="en-US">
                <a:latin typeface="Arial" charset="0"/>
              </a:rPr>
              <a:t>가 된다</a:t>
            </a:r>
            <a:r>
              <a:rPr>
                <a:latin typeface="Arial" charset="0"/>
              </a:rPr>
              <a:t>. </a:t>
            </a:r>
            <a:r>
              <a:rPr lang="ko-KR" altLang="en-US">
                <a:latin typeface="Arial" charset="0"/>
              </a:rPr>
              <a:t>또한 </a:t>
            </a:r>
            <a:r>
              <a:rPr>
                <a:latin typeface="Arial" charset="0"/>
              </a:rPr>
              <a:t>8</a:t>
            </a:r>
            <a:r>
              <a:rPr lang="ko-KR" altLang="en-US">
                <a:latin typeface="Arial" charset="0"/>
              </a:rPr>
              <a:t>진법에서는 </a:t>
            </a:r>
            <a:r>
              <a:rPr>
                <a:latin typeface="Arial" charset="0"/>
              </a:rPr>
              <a:t>8</a:t>
            </a:r>
            <a:r>
              <a:rPr lang="ko-KR" altLang="en-US">
                <a:latin typeface="Arial" charset="0"/>
              </a:rPr>
              <a:t>이고 </a:t>
            </a:r>
            <a:r>
              <a:rPr>
                <a:latin typeface="Arial" charset="0"/>
              </a:rPr>
              <a:t>16</a:t>
            </a:r>
            <a:r>
              <a:rPr lang="ko-KR" altLang="en-US">
                <a:latin typeface="Arial" charset="0"/>
              </a:rPr>
              <a:t>진법에서는 </a:t>
            </a:r>
            <a:r>
              <a:rPr>
                <a:latin typeface="Arial" charset="0"/>
              </a:rPr>
              <a:t>16</a:t>
            </a:r>
            <a:r>
              <a:rPr lang="ko-KR" altLang="en-US">
                <a:latin typeface="Arial" charset="0"/>
              </a:rPr>
              <a:t>이 된다</a:t>
            </a:r>
            <a:r>
              <a:rPr>
                <a:latin typeface="Arial" charset="0"/>
              </a:rPr>
              <a:t>. </a:t>
            </a:r>
          </a:p>
          <a:p>
            <a:pPr lvl="2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 altLang="en-US">
                <a:latin typeface="Arial" charset="0"/>
              </a:rPr>
              <a:t>지수</a:t>
            </a:r>
            <a:r>
              <a:rPr>
                <a:latin typeface="Arial" charset="0"/>
              </a:rPr>
              <a:t>(exponent) E : </a:t>
            </a:r>
            <a:r>
              <a:rPr lang="ko-KR" altLang="en-US">
                <a:latin typeface="Arial" charset="0"/>
              </a:rPr>
              <a:t>정수의 값 </a:t>
            </a:r>
          </a:p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8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atinLnBrk="1">
              <a:defRPr/>
            </a:pPr>
            <a:r>
              <a:t>진법 </a:t>
            </a:r>
            <a:r>
              <a:rPr/>
              <a:t>변환</a:t>
            </a:r>
            <a:endParaRPr lang="en-US" altLang="ko-KR" dirty="0"/>
          </a:p>
          <a:p>
            <a:pPr lvl="1" latinLnBrk="1">
              <a:defRPr/>
            </a:pPr>
            <a:r>
              <a:rPr lang="en-US" altLang="ko-KR" dirty="0" smtClean="0"/>
              <a:t>2</a:t>
            </a:r>
            <a:r>
              <a:rPr smtClean="0"/>
              <a:t>진법과 </a:t>
            </a:r>
            <a:r>
              <a:rPr lang="en-US" altLang="ko-KR" dirty="0" smtClean="0"/>
              <a:t>10</a:t>
            </a:r>
            <a:r>
              <a:rPr smtClean="0"/>
              <a:t>진법으로 변환</a:t>
            </a:r>
            <a:endParaRPr lang="en-US" altLang="ko-KR" dirty="0"/>
          </a:p>
          <a:p>
            <a:pPr lvl="3" latinLnBrk="1">
              <a:defRPr/>
            </a:pPr>
            <a:r>
              <a:rPr/>
              <a:t>2진법에서 10진법으로 </a:t>
            </a:r>
            <a:r>
              <a:rPr err="1"/>
              <a:t>변환</a:t>
            </a:r>
            <a:r>
              <a:rPr lang="ko-KR" altLang="en-US" dirty="0"/>
              <a:t>한다</a:t>
            </a:r>
            <a:r>
              <a:rPr/>
              <a:t>. </a:t>
            </a:r>
          </a:p>
          <a:p>
            <a:pPr lvl="4">
              <a:tabLst>
                <a:tab pos="269875" algn="l"/>
              </a:tabLst>
              <a:defRPr/>
            </a:pPr>
            <a:r>
              <a:rPr spc="-40" dirty="0">
                <a:latin typeface="Arial" charset="0"/>
              </a:rPr>
              <a:t>이진수를 2의 지수 승으로 분해하고 그 합을 구하면 10진수가 얻어진다. </a:t>
            </a:r>
            <a:endParaRPr lang="en-US" spc="-40" dirty="0" smtClean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endParaRPr spc="-40" dirty="0">
              <a:latin typeface="Arial" charset="0"/>
            </a:endParaRPr>
          </a:p>
          <a:p>
            <a:pPr lvl="2" latinLnBrk="1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 lang="ko-KR" altLang="en-US" dirty="0">
                <a:latin typeface="Arial" charset="0"/>
              </a:rPr>
              <a:t>예</a:t>
            </a:r>
            <a:r>
              <a:rPr>
                <a:latin typeface="Arial" charset="0"/>
              </a:rPr>
              <a:t>)  </a:t>
            </a:r>
          </a:p>
          <a:p>
            <a:pPr lvl="2" latinLnBrk="1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(11001011001)</a:t>
            </a:r>
            <a:r>
              <a:rPr baseline="-25000">
                <a:latin typeface="Arial" charset="0"/>
              </a:rPr>
              <a:t>2</a:t>
            </a:r>
            <a:r>
              <a:rPr lang="ko-KR" altLang="en-US" dirty="0">
                <a:latin typeface="Arial" charset="0"/>
              </a:rPr>
              <a:t> </a:t>
            </a:r>
          </a:p>
          <a:p>
            <a:pPr lvl="2" latinLnBrk="1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= 1×2</a:t>
            </a:r>
            <a:r>
              <a:rPr baseline="30000">
                <a:latin typeface="Arial" charset="0"/>
              </a:rPr>
              <a:t>10 </a:t>
            </a:r>
            <a:r>
              <a:rPr>
                <a:latin typeface="Arial" charset="0"/>
              </a:rPr>
              <a:t>+ 1×2</a:t>
            </a:r>
            <a:r>
              <a:rPr baseline="30000">
                <a:latin typeface="Arial" charset="0"/>
              </a:rPr>
              <a:t>9 </a:t>
            </a:r>
            <a:r>
              <a:rPr>
                <a:latin typeface="Arial" charset="0"/>
              </a:rPr>
              <a:t>+ 0×2</a:t>
            </a:r>
            <a:r>
              <a:rPr baseline="30000">
                <a:latin typeface="Arial" charset="0"/>
              </a:rPr>
              <a:t>8 </a:t>
            </a:r>
            <a:r>
              <a:rPr>
                <a:latin typeface="Arial" charset="0"/>
              </a:rPr>
              <a:t>+ 0×2</a:t>
            </a:r>
            <a:r>
              <a:rPr baseline="30000">
                <a:latin typeface="Arial" charset="0"/>
              </a:rPr>
              <a:t>7 </a:t>
            </a:r>
            <a:r>
              <a:rPr>
                <a:latin typeface="Arial" charset="0"/>
              </a:rPr>
              <a:t>+ 1×2</a:t>
            </a:r>
            <a:r>
              <a:rPr baseline="30000">
                <a:latin typeface="Arial" charset="0"/>
              </a:rPr>
              <a:t>6 </a:t>
            </a:r>
            <a:r>
              <a:rPr>
                <a:latin typeface="Arial" charset="0"/>
              </a:rPr>
              <a:t>+ 0×2</a:t>
            </a:r>
            <a:r>
              <a:rPr baseline="30000">
                <a:latin typeface="Arial" charset="0"/>
              </a:rPr>
              <a:t>5 </a:t>
            </a:r>
            <a:r>
              <a:rPr>
                <a:latin typeface="Arial" charset="0"/>
              </a:rPr>
              <a:t>+ 1×2</a:t>
            </a:r>
            <a:r>
              <a:rPr baseline="30000">
                <a:latin typeface="Arial" charset="0"/>
              </a:rPr>
              <a:t>4 </a:t>
            </a:r>
            <a:r>
              <a:rPr>
                <a:latin typeface="Arial" charset="0"/>
              </a:rPr>
              <a:t>+ 1×2</a:t>
            </a:r>
            <a:r>
              <a:rPr baseline="30000">
                <a:latin typeface="Arial" charset="0"/>
              </a:rPr>
              <a:t>3 </a:t>
            </a:r>
            <a:r>
              <a:rPr>
                <a:latin typeface="Arial" charset="0"/>
              </a:rPr>
              <a:t>+ 0×2</a:t>
            </a:r>
            <a:r>
              <a:rPr baseline="30000">
                <a:latin typeface="Arial" charset="0"/>
              </a:rPr>
              <a:t>2 </a:t>
            </a:r>
            <a:r>
              <a:rPr>
                <a:latin typeface="Arial" charset="0"/>
              </a:rPr>
              <a:t>+ 0×2</a:t>
            </a:r>
            <a:r>
              <a:rPr baseline="30000">
                <a:latin typeface="Arial" charset="0"/>
              </a:rPr>
              <a:t>1 </a:t>
            </a:r>
            <a:r>
              <a:rPr>
                <a:latin typeface="Arial" charset="0"/>
              </a:rPr>
              <a:t>+ 1×2</a:t>
            </a:r>
            <a:r>
              <a:rPr baseline="30000">
                <a:latin typeface="Arial" charset="0"/>
              </a:rPr>
              <a:t>0</a:t>
            </a:r>
            <a:r>
              <a:rPr lang="ko-KR" altLang="en-US" dirty="0">
                <a:latin typeface="Arial" charset="0"/>
              </a:rPr>
              <a:t> </a:t>
            </a:r>
          </a:p>
          <a:p>
            <a:pPr lvl="2" latinLnBrk="1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= 1024 + 512 + 64 + 16 + 8 + 1 </a:t>
            </a:r>
            <a:endParaRPr lang="ko-KR" altLang="en-US" dirty="0">
              <a:latin typeface="Arial" charset="0"/>
            </a:endParaRPr>
          </a:p>
          <a:p>
            <a:pPr lvl="2" latinLnBrk="1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= (1625)</a:t>
            </a:r>
            <a:r>
              <a:rPr baseline="-25000">
                <a:latin typeface="Arial" charset="0"/>
              </a:rPr>
              <a:t>10</a:t>
            </a:r>
            <a:endParaRPr lang="ko-KR" altLang="en-US" dirty="0">
              <a:latin typeface="Arial" charset="0"/>
            </a:endParaRPr>
          </a:p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9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하드웨어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0728"/>
            <a:ext cx="4896544" cy="576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6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>
              <a:defRPr/>
            </a:pPr>
            <a:r>
              <a:rPr lang="en-US" altLang="ko-KR"/>
              <a:t>10</a:t>
            </a:r>
            <a:r>
              <a:rPr/>
              <a:t>진법에서 </a:t>
            </a:r>
            <a:r>
              <a:rPr lang="en-US" altLang="ko-KR"/>
              <a:t>2</a:t>
            </a:r>
            <a:r>
              <a:rPr/>
              <a:t>진법으로 변환</a:t>
            </a:r>
          </a:p>
          <a:p>
            <a:pPr lvl="2" latinLnBrk="1"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10</a:t>
            </a:r>
            <a:r>
              <a:rPr baseline="30000">
                <a:latin typeface="Arial" charset="0"/>
              </a:rPr>
              <a:t>n</a:t>
            </a:r>
            <a:r>
              <a:rPr lang="ko-KR" altLang="en-US">
                <a:latin typeface="Arial" charset="0"/>
              </a:rPr>
              <a:t> </a:t>
            </a:r>
            <a:r>
              <a:rPr>
                <a:latin typeface="Arial" charset="0"/>
              </a:rPr>
              <a:t>+ 10</a:t>
            </a:r>
            <a:r>
              <a:rPr baseline="30000">
                <a:latin typeface="Arial" charset="0"/>
              </a:rPr>
              <a:t>n-1</a:t>
            </a:r>
            <a:r>
              <a:rPr lang="ko-KR" altLang="en-US">
                <a:latin typeface="Arial" charset="0"/>
              </a:rPr>
              <a:t> </a:t>
            </a:r>
            <a:r>
              <a:rPr>
                <a:latin typeface="Arial" charset="0"/>
              </a:rPr>
              <a:t>+ ···</a:t>
            </a:r>
            <a:r>
              <a:rPr lang="ko-KR" altLang="en-US">
                <a:latin typeface="Arial" charset="0"/>
              </a:rPr>
              <a:t> </a:t>
            </a:r>
            <a:r>
              <a:rPr>
                <a:latin typeface="Arial" charset="0"/>
              </a:rPr>
              <a:t>+ 10</a:t>
            </a:r>
            <a:r>
              <a:rPr baseline="30000">
                <a:latin typeface="Arial" charset="0"/>
              </a:rPr>
              <a:t>0</a:t>
            </a:r>
            <a:r>
              <a:rPr lang="ko-KR" altLang="en-US" err="1">
                <a:latin typeface="Arial" charset="0"/>
              </a:rPr>
              <a:t>로</a:t>
            </a:r>
            <a:r>
              <a:rPr lang="ko-KR" altLang="en-US">
                <a:latin typeface="Arial" charset="0"/>
              </a:rPr>
              <a:t> 표현되는 수 체계가 </a:t>
            </a:r>
            <a:r>
              <a:rPr>
                <a:latin typeface="Arial" charset="0"/>
              </a:rPr>
              <a:t>2</a:t>
            </a:r>
            <a:r>
              <a:rPr baseline="30000">
                <a:latin typeface="Arial" charset="0"/>
              </a:rPr>
              <a:t>m</a:t>
            </a:r>
            <a:r>
              <a:rPr lang="ko-KR" altLang="en-US">
                <a:latin typeface="Arial" charset="0"/>
              </a:rPr>
              <a:t> </a:t>
            </a:r>
            <a:r>
              <a:rPr>
                <a:latin typeface="Arial" charset="0"/>
              </a:rPr>
              <a:t>+ 2</a:t>
            </a:r>
            <a:r>
              <a:rPr baseline="30000">
                <a:latin typeface="Arial" charset="0"/>
              </a:rPr>
              <a:t>m-1</a:t>
            </a:r>
            <a:r>
              <a:rPr lang="ko-KR" altLang="en-US">
                <a:latin typeface="Arial" charset="0"/>
              </a:rPr>
              <a:t> </a:t>
            </a:r>
            <a:r>
              <a:rPr>
                <a:latin typeface="Arial" charset="0"/>
              </a:rPr>
              <a:t>+ ···</a:t>
            </a:r>
            <a:r>
              <a:rPr lang="ko-KR" altLang="en-US">
                <a:latin typeface="Arial" charset="0"/>
              </a:rPr>
              <a:t> </a:t>
            </a:r>
            <a:r>
              <a:rPr>
                <a:latin typeface="Arial" charset="0"/>
              </a:rPr>
              <a:t>+ 2</a:t>
            </a:r>
            <a:r>
              <a:rPr baseline="30000">
                <a:latin typeface="Arial" charset="0"/>
              </a:rPr>
              <a:t>1 </a:t>
            </a:r>
            <a:r>
              <a:rPr>
                <a:latin typeface="Arial" charset="0"/>
              </a:rPr>
              <a:t>+ 2</a:t>
            </a:r>
            <a:r>
              <a:rPr baseline="30000">
                <a:latin typeface="Arial" charset="0"/>
              </a:rPr>
              <a:t>0</a:t>
            </a:r>
            <a:r>
              <a:rPr lang="ko-KR" altLang="en-US" err="1">
                <a:latin typeface="Arial" charset="0"/>
              </a:rPr>
              <a:t>로</a:t>
            </a:r>
            <a:r>
              <a:rPr lang="ko-KR" altLang="en-US">
                <a:latin typeface="Arial" charset="0"/>
              </a:rPr>
              <a:t> 표현되는 수 체계로 변환</a:t>
            </a:r>
          </a:p>
          <a:p>
            <a:pPr lvl="2" latinLnBrk="1">
              <a:tabLst>
                <a:tab pos="269875" algn="l"/>
              </a:tabLst>
              <a:defRPr/>
            </a:pPr>
            <a:r>
              <a:rPr lang="ko-KR" altLang="en-US">
                <a:latin typeface="Arial" charset="0"/>
              </a:rPr>
              <a:t> 예</a:t>
            </a:r>
            <a:r>
              <a:rPr>
                <a:latin typeface="Arial" charset="0"/>
              </a:rPr>
              <a:t>) (1463)</a:t>
            </a:r>
            <a:r>
              <a:rPr baseline="-25000">
                <a:latin typeface="Arial" charset="0"/>
              </a:rPr>
              <a:t>10 </a:t>
            </a:r>
            <a:r>
              <a:rPr>
                <a:latin typeface="Arial" charset="0"/>
              </a:rPr>
              <a:t>= 1×10</a:t>
            </a:r>
            <a:r>
              <a:rPr baseline="30000">
                <a:latin typeface="Arial" charset="0"/>
              </a:rPr>
              <a:t>3 </a:t>
            </a:r>
            <a:r>
              <a:rPr>
                <a:latin typeface="Arial" charset="0"/>
              </a:rPr>
              <a:t>+ 4×10</a:t>
            </a:r>
            <a:r>
              <a:rPr baseline="30000">
                <a:latin typeface="Arial" charset="0"/>
              </a:rPr>
              <a:t>2 </a:t>
            </a:r>
            <a:r>
              <a:rPr>
                <a:latin typeface="Arial" charset="0"/>
              </a:rPr>
              <a:t>+ 6×10</a:t>
            </a:r>
            <a:r>
              <a:rPr baseline="30000">
                <a:latin typeface="Arial" charset="0"/>
              </a:rPr>
              <a:t>1 </a:t>
            </a:r>
            <a:r>
              <a:rPr>
                <a:latin typeface="Arial" charset="0"/>
              </a:rPr>
              <a:t>+ 3×10</a:t>
            </a:r>
            <a:r>
              <a:rPr baseline="30000">
                <a:latin typeface="Arial" charset="0"/>
              </a:rPr>
              <a:t>0 </a:t>
            </a:r>
            <a:r>
              <a:rPr>
                <a:latin typeface="Arial" charset="0"/>
              </a:rPr>
              <a:t>= A</a:t>
            </a:r>
            <a:r>
              <a:rPr baseline="-25000">
                <a:latin typeface="Arial" charset="0"/>
              </a:rPr>
              <a:t>m</a:t>
            </a:r>
            <a:r>
              <a:rPr>
                <a:latin typeface="Arial" charset="0"/>
              </a:rPr>
              <a:t>×2</a:t>
            </a:r>
            <a:r>
              <a:rPr baseline="30000">
                <a:latin typeface="Arial" charset="0"/>
              </a:rPr>
              <a:t>m </a:t>
            </a:r>
            <a:r>
              <a:rPr>
                <a:latin typeface="Arial" charset="0"/>
              </a:rPr>
              <a:t>+ A</a:t>
            </a:r>
            <a:r>
              <a:rPr baseline="-25000">
                <a:latin typeface="Arial" charset="0"/>
              </a:rPr>
              <a:t>m-1</a:t>
            </a:r>
            <a:r>
              <a:rPr>
                <a:latin typeface="Arial" charset="0"/>
              </a:rPr>
              <a:t>×2</a:t>
            </a:r>
            <a:r>
              <a:rPr baseline="30000">
                <a:latin typeface="Arial" charset="0"/>
              </a:rPr>
              <a:t>m-1 </a:t>
            </a:r>
            <a:r>
              <a:rPr>
                <a:latin typeface="Arial" charset="0"/>
              </a:rPr>
              <a:t>+ ··· + A</a:t>
            </a:r>
            <a:r>
              <a:rPr baseline="-25000">
                <a:latin typeface="Arial" charset="0"/>
              </a:rPr>
              <a:t>1</a:t>
            </a:r>
            <a:r>
              <a:rPr>
                <a:latin typeface="Arial" charset="0"/>
              </a:rPr>
              <a:t>×2</a:t>
            </a:r>
            <a:r>
              <a:rPr baseline="30000">
                <a:latin typeface="Arial" charset="0"/>
              </a:rPr>
              <a:t>1 </a:t>
            </a:r>
            <a:r>
              <a:rPr>
                <a:latin typeface="Arial" charset="0"/>
              </a:rPr>
              <a:t>+ A</a:t>
            </a:r>
            <a:r>
              <a:rPr baseline="-25000">
                <a:latin typeface="Arial" charset="0"/>
              </a:rPr>
              <a:t>0</a:t>
            </a:r>
            <a:r>
              <a:rPr>
                <a:latin typeface="Arial" charset="0"/>
              </a:rPr>
              <a:t>×2</a:t>
            </a:r>
            <a:r>
              <a:rPr baseline="30000">
                <a:latin typeface="Arial" charset="0"/>
              </a:rPr>
              <a:t>0</a:t>
            </a:r>
            <a:r>
              <a:rPr lang="ko-KR" altLang="en-US">
                <a:latin typeface="Arial" charset="0"/>
              </a:rPr>
              <a:t> </a:t>
            </a:r>
          </a:p>
          <a:p>
            <a:pPr lvl="2" latinLnBrk="1">
              <a:buFont typeface="Wingdings" pitchFamily="2" charset="2"/>
              <a:buNone/>
              <a:tabLst>
                <a:tab pos="269875" algn="l"/>
              </a:tabLst>
              <a:defRPr/>
            </a:pPr>
            <a:endParaRPr lang="ko-KR" altLang="en-US">
              <a:latin typeface="Arial" charset="0"/>
            </a:endParaRPr>
          </a:p>
          <a:p>
            <a:pPr lvl="2" latinLnBrk="1">
              <a:buFont typeface="Wingdings" pitchFamily="2" charset="2"/>
              <a:buNone/>
              <a:tabLst>
                <a:tab pos="269875" algn="l"/>
              </a:tabLst>
              <a:defRPr/>
            </a:pPr>
            <a:endParaRPr lang="ko-KR" altLang="en-US">
              <a:latin typeface="Arial" charset="0"/>
            </a:endParaRPr>
          </a:p>
          <a:p>
            <a:pPr lvl="2" latinLnBrk="1">
              <a:buFont typeface="Wingdings" pitchFamily="2" charset="2"/>
              <a:buNone/>
              <a:tabLst>
                <a:tab pos="269875" algn="l"/>
              </a:tabLst>
              <a:defRPr/>
            </a:pPr>
            <a:endParaRPr lang="ko-KR" altLang="en-US">
              <a:latin typeface="Arial" charset="0"/>
            </a:endParaRPr>
          </a:p>
          <a:p>
            <a:pPr lvl="2" latinLnBrk="1">
              <a:buFont typeface="Wingdings" pitchFamily="2" charset="2"/>
              <a:buNone/>
              <a:tabLst>
                <a:tab pos="269875" algn="l"/>
              </a:tabLst>
              <a:defRPr/>
            </a:pPr>
            <a:endParaRPr lang="ko-KR" altLang="en-US">
              <a:latin typeface="Arial" charset="0"/>
            </a:endParaRPr>
          </a:p>
          <a:p>
            <a:pPr lvl="2" latinLnBrk="1">
              <a:buFont typeface="Wingdings" pitchFamily="2" charset="2"/>
              <a:buNone/>
              <a:tabLst>
                <a:tab pos="269875" algn="l"/>
              </a:tabLst>
              <a:defRPr/>
            </a:pPr>
            <a:endParaRPr lang="ko-KR" altLang="en-US">
              <a:latin typeface="Arial" charset="0"/>
            </a:endParaRPr>
          </a:p>
          <a:p>
            <a:pPr lvl="2" latinLnBrk="1">
              <a:tabLst>
                <a:tab pos="269875" algn="l"/>
              </a:tabLst>
              <a:defRPr/>
            </a:pPr>
            <a:endParaRPr lang="ko-KR" altLang="en-US">
              <a:latin typeface="Arial" charset="0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3571876"/>
            <a:ext cx="28797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2" y="2714620"/>
            <a:ext cx="2087562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7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>
              <a:defRPr/>
            </a:pPr>
            <a:r>
              <a:rPr lang="en-US" altLang="ko-KR" dirty="0"/>
              <a:t>10</a:t>
            </a:r>
            <a:r>
              <a:rPr/>
              <a:t>진법에서 </a:t>
            </a:r>
            <a:r>
              <a:rPr lang="en-US" altLang="ko-KR" dirty="0"/>
              <a:t>2</a:t>
            </a:r>
            <a:r>
              <a:rPr/>
              <a:t>진법으로 변환</a:t>
            </a:r>
          </a:p>
          <a:p>
            <a:pPr lvl="2" latinLnBrk="1"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(1463)</a:t>
            </a:r>
            <a:r>
              <a:rPr baseline="-25000">
                <a:latin typeface="Arial" charset="0"/>
              </a:rPr>
              <a:t>10</a:t>
            </a:r>
            <a:r>
              <a:rPr>
                <a:latin typeface="Arial" charset="0"/>
              </a:rPr>
              <a:t>=1×2</a:t>
            </a:r>
            <a:r>
              <a:rPr baseline="30000">
                <a:latin typeface="Arial" charset="0"/>
              </a:rPr>
              <a:t>10 </a:t>
            </a:r>
            <a:r>
              <a:rPr>
                <a:latin typeface="Arial" charset="0"/>
              </a:rPr>
              <a:t>+ 0×2</a:t>
            </a:r>
            <a:r>
              <a:rPr baseline="30000">
                <a:latin typeface="Arial" charset="0"/>
              </a:rPr>
              <a:t>9 </a:t>
            </a:r>
            <a:r>
              <a:rPr>
                <a:latin typeface="Arial" charset="0"/>
              </a:rPr>
              <a:t>+ 1×2</a:t>
            </a:r>
            <a:r>
              <a:rPr baseline="30000">
                <a:latin typeface="Arial" charset="0"/>
              </a:rPr>
              <a:t>8 </a:t>
            </a:r>
            <a:r>
              <a:rPr>
                <a:latin typeface="Arial" charset="0"/>
              </a:rPr>
              <a:t>+ 1×2</a:t>
            </a:r>
            <a:r>
              <a:rPr baseline="30000">
                <a:latin typeface="Arial" charset="0"/>
              </a:rPr>
              <a:t>7 </a:t>
            </a:r>
            <a:r>
              <a:rPr>
                <a:latin typeface="Arial" charset="0"/>
              </a:rPr>
              <a:t>+ 0×2</a:t>
            </a:r>
            <a:r>
              <a:rPr baseline="30000">
                <a:latin typeface="Arial" charset="0"/>
              </a:rPr>
              <a:t>6 </a:t>
            </a:r>
            <a:r>
              <a:rPr>
                <a:latin typeface="Arial" charset="0"/>
              </a:rPr>
              <a:t>+ 1×2</a:t>
            </a:r>
            <a:r>
              <a:rPr baseline="30000">
                <a:latin typeface="Arial" charset="0"/>
              </a:rPr>
              <a:t>5 </a:t>
            </a:r>
            <a:r>
              <a:rPr>
                <a:latin typeface="Arial" charset="0"/>
              </a:rPr>
              <a:t>+ 1×2</a:t>
            </a:r>
            <a:r>
              <a:rPr baseline="30000">
                <a:latin typeface="Arial" charset="0"/>
              </a:rPr>
              <a:t>4 </a:t>
            </a:r>
            <a:r>
              <a:rPr>
                <a:latin typeface="Arial" charset="0"/>
              </a:rPr>
              <a:t>+ 0×2</a:t>
            </a:r>
            <a:r>
              <a:rPr baseline="30000">
                <a:latin typeface="Arial" charset="0"/>
              </a:rPr>
              <a:t>3 </a:t>
            </a:r>
            <a:r>
              <a:rPr>
                <a:latin typeface="Arial" charset="0"/>
              </a:rPr>
              <a:t>+ 1×2</a:t>
            </a:r>
            <a:r>
              <a:rPr baseline="30000">
                <a:latin typeface="Arial" charset="0"/>
              </a:rPr>
              <a:t>2 </a:t>
            </a:r>
            <a:r>
              <a:rPr>
                <a:latin typeface="Arial" charset="0"/>
              </a:rPr>
              <a:t>+ 1×2</a:t>
            </a:r>
            <a:r>
              <a:rPr baseline="30000">
                <a:latin typeface="Arial" charset="0"/>
              </a:rPr>
              <a:t>1 </a:t>
            </a:r>
            <a:r>
              <a:rPr>
                <a:latin typeface="Arial" charset="0"/>
              </a:rPr>
              <a:t>+ 1×2</a:t>
            </a:r>
            <a:r>
              <a:rPr baseline="30000">
                <a:latin typeface="Arial" charset="0"/>
              </a:rPr>
              <a:t>0</a:t>
            </a:r>
            <a:endParaRPr lang="ko-KR" altLang="en-US" dirty="0">
              <a:latin typeface="Arial" charset="0"/>
            </a:endParaRPr>
          </a:p>
          <a:p>
            <a:pPr lvl="2" latinLnBrk="1">
              <a:tabLst>
                <a:tab pos="269875" algn="l"/>
              </a:tabLst>
              <a:defRPr/>
            </a:pPr>
            <a:r>
              <a:rPr lang="ko-KR" altLang="en-US" dirty="0">
                <a:latin typeface="Arial" charset="0"/>
              </a:rPr>
              <a:t> 결과적으로 화살표 방향으로 읽으면 </a:t>
            </a:r>
            <a:r>
              <a:rPr>
                <a:latin typeface="Arial" charset="0"/>
              </a:rPr>
              <a:t>2</a:t>
            </a:r>
            <a:r>
              <a:rPr lang="ko-KR" altLang="en-US" dirty="0">
                <a:latin typeface="Arial" charset="0"/>
              </a:rPr>
              <a:t>진수 </a:t>
            </a:r>
            <a:r>
              <a:rPr>
                <a:latin typeface="Arial" charset="0"/>
              </a:rPr>
              <a:t>(10110110111)</a:t>
            </a:r>
            <a:r>
              <a:rPr baseline="-25000">
                <a:latin typeface="Arial" charset="0"/>
              </a:rPr>
              <a:t>2</a:t>
            </a:r>
            <a:r>
              <a:rPr lang="ko-KR" altLang="en-US" dirty="0">
                <a:latin typeface="Arial" charset="0"/>
              </a:rPr>
              <a:t>을 구할 수 있다</a:t>
            </a:r>
            <a:r>
              <a:rPr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 lvl="2" algn="ctr" latinLnBrk="1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 lang="ko-KR" altLang="en-US" dirty="0">
                <a:latin typeface="Arial" charset="0"/>
              </a:rPr>
              <a:t> </a:t>
            </a:r>
            <a:r>
              <a:rPr>
                <a:latin typeface="Arial" charset="0"/>
              </a:rPr>
              <a:t>(1463)</a:t>
            </a:r>
            <a:r>
              <a:rPr baseline="-25000">
                <a:latin typeface="Arial" charset="0"/>
              </a:rPr>
              <a:t>10 </a:t>
            </a:r>
            <a:r>
              <a:rPr>
                <a:latin typeface="Arial" charset="0"/>
              </a:rPr>
              <a:t>= (</a:t>
            </a:r>
            <a:r>
              <a:rPr smtClean="0">
                <a:latin typeface="Arial" charset="0"/>
              </a:rPr>
              <a:t>10110110111)</a:t>
            </a:r>
            <a:r>
              <a:rPr baseline="-25000" smtClean="0">
                <a:latin typeface="Arial" charset="0"/>
              </a:rPr>
              <a:t>2</a:t>
            </a:r>
          </a:p>
          <a:p>
            <a:pPr lvl="1" latinLnBrk="1">
              <a:defRPr/>
            </a:pPr>
            <a:r>
              <a:rPr lang="en-US" altLang="ko-KR" dirty="0" smtClean="0">
                <a:latin typeface="Arial" charset="0"/>
              </a:rPr>
              <a:t>10</a:t>
            </a:r>
            <a:r>
              <a:rPr smtClean="0">
                <a:latin typeface="Arial" charset="0"/>
              </a:rPr>
              <a:t>진법과 </a:t>
            </a:r>
            <a:r>
              <a:rPr lang="en-US" dirty="0" smtClean="0">
                <a:latin typeface="Arial" charset="0"/>
              </a:rPr>
              <a:t>8</a:t>
            </a:r>
            <a:r>
              <a:rPr smtClean="0">
                <a:latin typeface="Arial" charset="0"/>
              </a:rPr>
              <a:t>진법 간의 변환</a:t>
            </a:r>
            <a:endParaRPr lang="en-US" dirty="0" smtClean="0">
              <a:latin typeface="Arial" charset="0"/>
            </a:endParaRPr>
          </a:p>
          <a:p>
            <a:pPr lvl="2" latinLnBrk="1">
              <a:defRPr/>
            </a:pPr>
            <a:r>
              <a:rPr smtClean="0">
                <a:latin typeface="Arial" charset="0"/>
              </a:rPr>
              <a:t>8</a:t>
            </a:r>
            <a:r>
              <a:rPr lang="ko-KR" altLang="en-US" dirty="0" smtClean="0">
                <a:latin typeface="Arial" charset="0"/>
              </a:rPr>
              <a:t>진법에서 </a:t>
            </a:r>
            <a:r>
              <a:rPr smtClean="0">
                <a:latin typeface="Arial" charset="0"/>
              </a:rPr>
              <a:t>10</a:t>
            </a:r>
            <a:r>
              <a:rPr lang="ko-KR" altLang="en-US" dirty="0" smtClean="0">
                <a:latin typeface="Arial" charset="0"/>
              </a:rPr>
              <a:t>진법으로 변환</a:t>
            </a:r>
            <a:endParaRPr smtClean="0">
              <a:latin typeface="Arial" charset="0"/>
            </a:endParaRPr>
          </a:p>
          <a:p>
            <a:pPr>
              <a:buNone/>
            </a:pPr>
            <a:r>
              <a:rPr sz="1800" smtClean="0">
                <a:solidFill>
                  <a:schemeClr val="tx1"/>
                </a:solidFill>
                <a:latin typeface="+mj-lt"/>
              </a:rPr>
              <a:t>         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(1463)</a:t>
            </a:r>
            <a:r>
              <a:rPr lang="en-US" sz="1800" b="0" baseline="-25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8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= 2×8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+ 6×8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+ 1×8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+ 3×8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</a:t>
            </a:r>
            <a:endParaRPr lang="en-US" sz="1800" b="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= 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1024 + 394 + 8 + 3 </a:t>
            </a:r>
            <a:r>
              <a:rPr lang="en-US" sz="18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 (</a:t>
            </a:r>
            <a:r>
              <a:rPr lang="en-US" sz="18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1419)</a:t>
            </a:r>
            <a:r>
              <a:rPr lang="en-US" sz="1800" baseline="-25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</a:t>
            </a:r>
          </a:p>
          <a:p>
            <a:pPr lvl="2"/>
            <a:r>
              <a:rPr smtClean="0"/>
              <a:t>10</a:t>
            </a:r>
            <a:r>
              <a:rPr lang="ko-KR" altLang="en-US" dirty="0" smtClean="0"/>
              <a:t>진법에서 </a:t>
            </a:r>
            <a:r>
              <a:rPr smtClean="0"/>
              <a:t>8</a:t>
            </a:r>
            <a:r>
              <a:rPr lang="ko-KR" altLang="en-US" dirty="0" smtClean="0"/>
              <a:t>진법으로 변환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 (</a:t>
            </a:r>
            <a:r>
              <a:rPr lang="en-US" dirty="0"/>
              <a:t>314)</a:t>
            </a:r>
            <a:r>
              <a:rPr lang="en-US" baseline="-25000" dirty="0"/>
              <a:t>10</a:t>
            </a:r>
            <a:r>
              <a:rPr lang="en-US" dirty="0"/>
              <a:t> = 3×10</a:t>
            </a:r>
            <a:r>
              <a:rPr lang="en-US" baseline="30000" dirty="0"/>
              <a:t>2</a:t>
            </a:r>
            <a:r>
              <a:rPr lang="en-US" dirty="0"/>
              <a:t> + 1×10</a:t>
            </a:r>
            <a:r>
              <a:rPr lang="en-US" baseline="30000" dirty="0"/>
              <a:t>1</a:t>
            </a:r>
            <a:r>
              <a:rPr lang="en-US" dirty="0"/>
              <a:t> + 4×10</a:t>
            </a:r>
            <a:r>
              <a:rPr lang="en-US" baseline="30000" dirty="0"/>
              <a:t>0</a:t>
            </a:r>
            <a:endParaRPr lang="en-US" dirty="0"/>
          </a:p>
          <a:p>
            <a:pPr lvl="2">
              <a:buNone/>
            </a:pPr>
            <a:r>
              <a:rPr lang="en-US" dirty="0" smtClean="0"/>
              <a:t>            = </a:t>
            </a:r>
            <a:r>
              <a:rPr lang="en-US" dirty="0"/>
              <a:t>A</a:t>
            </a:r>
            <a:r>
              <a:rPr lang="en-US" baseline="-25000" dirty="0"/>
              <a:t>m</a:t>
            </a:r>
            <a:r>
              <a:rPr lang="en-US" dirty="0"/>
              <a:t>×8</a:t>
            </a:r>
            <a:r>
              <a:rPr lang="en-US" baseline="30000" dirty="0"/>
              <a:t>m</a:t>
            </a:r>
            <a:r>
              <a:rPr lang="en-US" dirty="0"/>
              <a:t> + A</a:t>
            </a:r>
            <a:r>
              <a:rPr lang="en-US" baseline="-25000" dirty="0"/>
              <a:t>m-1</a:t>
            </a:r>
            <a:r>
              <a:rPr lang="en-US" dirty="0"/>
              <a:t>×8</a:t>
            </a:r>
            <a:r>
              <a:rPr lang="en-US" baseline="30000" dirty="0"/>
              <a:t>m-1</a:t>
            </a:r>
            <a:r>
              <a:rPr lang="en-US" dirty="0"/>
              <a:t> + · · · +A</a:t>
            </a:r>
            <a:r>
              <a:rPr lang="en-US" baseline="-25000" dirty="0"/>
              <a:t>1</a:t>
            </a:r>
            <a:r>
              <a:rPr lang="en-US" dirty="0"/>
              <a:t>×8</a:t>
            </a:r>
            <a:r>
              <a:rPr lang="en-US" baseline="30000" dirty="0"/>
              <a:t>1</a:t>
            </a:r>
            <a:r>
              <a:rPr lang="en-US" dirty="0"/>
              <a:t> + A</a:t>
            </a:r>
            <a:r>
              <a:rPr lang="en-US" baseline="-25000" dirty="0"/>
              <a:t>0</a:t>
            </a:r>
            <a:r>
              <a:rPr lang="en-US" dirty="0"/>
              <a:t>×8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  <a:p>
            <a:pPr lvl="2">
              <a:buNone/>
            </a:pPr>
            <a:r>
              <a:rPr lang="en-US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</a:t>
            </a:r>
            <a:r>
              <a:rPr lang="en-US" dirty="0"/>
              <a:t>(314)</a:t>
            </a:r>
            <a:r>
              <a:rPr lang="en-US" baseline="-25000" dirty="0"/>
              <a:t>10</a:t>
            </a:r>
            <a:r>
              <a:rPr lang="en-US" dirty="0"/>
              <a:t> = 4×8</a:t>
            </a:r>
            <a:r>
              <a:rPr lang="en-US" baseline="30000" dirty="0"/>
              <a:t>2</a:t>
            </a:r>
            <a:r>
              <a:rPr lang="en-US" dirty="0"/>
              <a:t> + 7×8</a:t>
            </a:r>
            <a:r>
              <a:rPr lang="en-US" baseline="30000" dirty="0"/>
              <a:t>1</a:t>
            </a:r>
            <a:r>
              <a:rPr lang="en-US" dirty="0"/>
              <a:t> +2×8</a:t>
            </a:r>
            <a:r>
              <a:rPr lang="en-US" baseline="30000" dirty="0"/>
              <a:t>0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(472)</a:t>
            </a:r>
            <a:r>
              <a:rPr lang="en-US" baseline="-25000" dirty="0"/>
              <a:t>8</a:t>
            </a:r>
            <a:endParaRPr lang="en-US" dirty="0"/>
          </a:p>
          <a:p>
            <a:pPr>
              <a:buNone/>
            </a:pPr>
            <a:endParaRPr lang="en-US" sz="1800" b="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2" latinLnBrk="1">
              <a:buNone/>
              <a:defRPr/>
            </a:pPr>
            <a:endParaRPr sz="1600" smtClean="0">
              <a:latin typeface="Arial" charset="0"/>
            </a:endParaRPr>
          </a:p>
          <a:p>
            <a:pPr lvl="2" latinLnBrk="1">
              <a:defRPr/>
            </a:pPr>
            <a:endParaRPr lang="ko-KR" altLang="en-US" dirty="0">
              <a:latin typeface="Arial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929454" y="4214818"/>
            <a:ext cx="1573224" cy="1144596"/>
            <a:chOff x="6929454" y="4429132"/>
            <a:chExt cx="1573224" cy="1144596"/>
          </a:xfrm>
        </p:grpSpPr>
        <p:cxnSp>
          <p:nvCxnSpPr>
            <p:cNvPr id="11" name="직선 연결선 10"/>
            <p:cNvCxnSpPr/>
            <p:nvPr/>
          </p:nvCxnSpPr>
          <p:spPr>
            <a:xfrm rot="5400000">
              <a:off x="7069945" y="4926813"/>
              <a:ext cx="29052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215206" y="5572140"/>
              <a:ext cx="64294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>
              <a:off x="7069945" y="4640267"/>
              <a:ext cx="29052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7215206" y="4785528"/>
              <a:ext cx="64294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929454" y="4429132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8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29454" y="4714884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8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86644" y="4429132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314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86644" y="4786322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39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43900" y="4786322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2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43900" y="5147214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7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58082" y="5143512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4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7215206" y="5072074"/>
              <a:ext cx="64294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215206" y="5572140"/>
              <a:ext cx="128588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rot="5400000" flipH="1" flipV="1">
              <a:off x="8144694" y="5214156"/>
              <a:ext cx="71438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786710" y="5143512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···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86710" y="4786322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···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1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>
              <a:defRPr/>
            </a:pPr>
            <a:r>
              <a:rPr lang="en-US" altLang="ko-KR" dirty="0"/>
              <a:t>10</a:t>
            </a:r>
            <a:r>
              <a:rPr smtClean="0"/>
              <a:t>진법과 </a:t>
            </a:r>
            <a:r>
              <a:rPr lang="en-US" altLang="ko-KR" dirty="0" smtClean="0"/>
              <a:t>16</a:t>
            </a:r>
            <a:r>
              <a:rPr smtClean="0"/>
              <a:t>진법 간의 </a:t>
            </a:r>
            <a:r>
              <a:rPr/>
              <a:t>변환</a:t>
            </a:r>
          </a:p>
          <a:p>
            <a:pPr lvl="2" latinLnBrk="1">
              <a:tabLst>
                <a:tab pos="269875" algn="l"/>
              </a:tabLst>
              <a:defRPr/>
            </a:pPr>
            <a:r>
              <a:rPr smtClean="0">
                <a:latin typeface="Arial" charset="0"/>
              </a:rPr>
              <a:t>16</a:t>
            </a:r>
            <a:r>
              <a:rPr lang="ko-KR" altLang="en-US" dirty="0" smtClean="0">
                <a:latin typeface="Arial" charset="0"/>
              </a:rPr>
              <a:t>진법에서 </a:t>
            </a:r>
            <a:r>
              <a:rPr smtClean="0">
                <a:latin typeface="Arial" charset="0"/>
              </a:rPr>
              <a:t>10</a:t>
            </a:r>
            <a:r>
              <a:rPr lang="ko-KR" altLang="en-US" dirty="0" smtClean="0">
                <a:latin typeface="Arial" charset="0"/>
              </a:rPr>
              <a:t>진법으로 변환</a:t>
            </a:r>
            <a:endParaRPr smtClean="0">
              <a:latin typeface="Arial" charset="0"/>
            </a:endParaRPr>
          </a:p>
          <a:p>
            <a:pPr>
              <a:buNone/>
            </a:pP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(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12E0)</a:t>
            </a:r>
            <a:r>
              <a:rPr lang="en-US" sz="1800" b="0" baseline="-25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= 1×16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+ 2×16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+ 14×16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+ 0×16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</a:t>
            </a:r>
            <a:endParaRPr lang="en-US" sz="1800" b="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= 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4096 + 512 + 224 + 0 = (4832)</a:t>
            </a:r>
            <a:r>
              <a:rPr lang="en-US" sz="1800" b="0" baseline="-25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</a:t>
            </a:r>
            <a:endParaRPr lang="en-US" sz="1800" b="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2" latinLnBrk="1">
              <a:defRPr/>
            </a:pPr>
            <a:r>
              <a:rPr smtClean="0">
                <a:latin typeface="Arial" charset="0"/>
              </a:rPr>
              <a:t>10</a:t>
            </a:r>
            <a:r>
              <a:rPr lang="ko-KR" altLang="en-US" dirty="0" smtClean="0">
                <a:latin typeface="Arial" charset="0"/>
              </a:rPr>
              <a:t>진법에서 </a:t>
            </a:r>
            <a:r>
              <a:rPr smtClean="0">
                <a:latin typeface="Arial" charset="0"/>
              </a:rPr>
              <a:t>16</a:t>
            </a:r>
            <a:r>
              <a:rPr lang="ko-KR" altLang="en-US" dirty="0" smtClean="0">
                <a:latin typeface="Arial" charset="0"/>
              </a:rPr>
              <a:t>진법으로 변환</a:t>
            </a:r>
            <a:endParaRPr smtClean="0">
              <a:latin typeface="Arial" charset="0"/>
            </a:endParaRPr>
          </a:p>
          <a:p>
            <a:pPr>
              <a:buNone/>
            </a:pP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(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4832)</a:t>
            </a:r>
            <a:r>
              <a:rPr lang="en-US" sz="1800" b="0" baseline="-25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= 4×10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+ 8×10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+ 3×10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+ 2×10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>
              <a:buNone/>
            </a:pP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= 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1×16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+ 2×16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+ 14×16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+ 0×16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 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12E0)</a:t>
            </a:r>
            <a:r>
              <a:rPr lang="en-US" sz="1800" b="0" baseline="-25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</a:t>
            </a:r>
            <a:endParaRPr lang="en-US" sz="1800" b="0" baseline="-25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2" latinLnBrk="1">
              <a:defRPr/>
            </a:pPr>
            <a:endParaRPr>
              <a:latin typeface="Arial" charset="0"/>
            </a:endParaRPr>
          </a:p>
          <a:p>
            <a:pPr>
              <a:buNone/>
            </a:pP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</a:t>
            </a: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(958)</a:t>
            </a:r>
            <a:r>
              <a:rPr lang="en-US" sz="1800" b="0" baseline="-25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</a:t>
            </a: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 </a:t>
            </a: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9×10</a:t>
            </a:r>
            <a:r>
              <a:rPr lang="en-US" sz="1800" b="0" baseline="30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+ </a:t>
            </a: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5×10</a:t>
            </a:r>
            <a:r>
              <a:rPr lang="en-US" sz="1800" b="0" baseline="30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+ </a:t>
            </a: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8×10</a:t>
            </a:r>
            <a:r>
              <a:rPr lang="en-US" sz="1800" b="0" baseline="30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</a:t>
            </a: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en-US" sz="1800" b="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= 1×16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+ 2×16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+ 14×16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+ 0×16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 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(12E0)</a:t>
            </a:r>
            <a:r>
              <a:rPr lang="en-US" sz="1800" b="0" baseline="-25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</a:t>
            </a:r>
            <a:endParaRPr lang="en-US" sz="1800" b="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     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 </a:t>
            </a: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3×16</a:t>
            </a:r>
            <a:r>
              <a:rPr lang="en-US" sz="1800" b="0" baseline="30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+ </a:t>
            </a: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B×16</a:t>
            </a:r>
            <a:r>
              <a:rPr lang="en-US" sz="1800" b="0" baseline="30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+ </a:t>
            </a: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E×16</a:t>
            </a:r>
            <a:r>
              <a:rPr lang="en-US" sz="1800" b="0" baseline="30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 </a:t>
            </a:r>
            <a:r>
              <a:rPr lang="en-US" sz="1800" b="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</a:t>
            </a:r>
            <a:r>
              <a:rPr lang="en-US" sz="1800" b="0" baseline="300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(3BE)</a:t>
            </a:r>
            <a:r>
              <a:rPr lang="en-US" sz="1800" b="0" baseline="-25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</a:t>
            </a:r>
            <a:endParaRPr lang="en-US" sz="1800" b="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2" latinLnBrk="1">
              <a:buNone/>
              <a:defRPr/>
            </a:pPr>
            <a:endParaRPr smtClean="0">
              <a:latin typeface="Arial" charset="0"/>
            </a:endParaRPr>
          </a:p>
          <a:p>
            <a:pPr lvl="2" latinLnBrk="1">
              <a:defRPr/>
            </a:pPr>
            <a:endParaRPr lang="ko-KR" altLang="en-US" dirty="0">
              <a:latin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15140" y="4214818"/>
            <a:ext cx="1787538" cy="1144596"/>
            <a:chOff x="6715140" y="4429132"/>
            <a:chExt cx="1787538" cy="1144596"/>
          </a:xfrm>
        </p:grpSpPr>
        <p:cxnSp>
          <p:nvCxnSpPr>
            <p:cNvPr id="5" name="직선 연결선 4"/>
            <p:cNvCxnSpPr/>
            <p:nvPr/>
          </p:nvCxnSpPr>
          <p:spPr>
            <a:xfrm rot="5400000">
              <a:off x="7069945" y="4926813"/>
              <a:ext cx="29052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7215206" y="5572140"/>
              <a:ext cx="64294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5400000">
              <a:off x="7069945" y="4640267"/>
              <a:ext cx="29052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7215206" y="4785528"/>
              <a:ext cx="64294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15140" y="4429132"/>
              <a:ext cx="50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16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15140" y="4714884"/>
              <a:ext cx="50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16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86644" y="4429132"/>
              <a:ext cx="64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958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86644" y="4786322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59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3900" y="4786322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E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43900" y="5147214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B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58082" y="5143512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3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7215206" y="5072074"/>
              <a:ext cx="64294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215206" y="5572140"/>
              <a:ext cx="128588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rot="5400000" flipH="1" flipV="1">
              <a:off x="8144694" y="5214156"/>
              <a:ext cx="71438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786710" y="5143512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···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86710" y="4786322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rPr>
                <a:t>···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9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>
              <a:defRPr/>
            </a:pPr>
            <a:r>
              <a:rPr lang="en-US" altLang="ko-KR" dirty="0" smtClean="0"/>
              <a:t>2</a:t>
            </a:r>
            <a:r>
              <a:rPr smtClean="0"/>
              <a:t>진법과 </a:t>
            </a:r>
            <a:r>
              <a:rPr lang="en-US" altLang="ko-KR" dirty="0" smtClean="0"/>
              <a:t>8</a:t>
            </a:r>
            <a:r>
              <a:rPr smtClean="0"/>
              <a:t>진법 간의 </a:t>
            </a:r>
            <a:r>
              <a:rPr/>
              <a:t>변환</a:t>
            </a:r>
          </a:p>
          <a:p>
            <a:pPr lvl="2" latinLnBrk="1">
              <a:tabLst>
                <a:tab pos="269875" algn="l"/>
              </a:tabLst>
              <a:defRPr/>
            </a:pPr>
            <a:r>
              <a:rPr smtClean="0">
                <a:latin typeface="Arial" charset="0"/>
              </a:rPr>
              <a:t>2</a:t>
            </a:r>
            <a:r>
              <a:rPr lang="ko-KR" altLang="en-US" dirty="0" smtClean="0">
                <a:latin typeface="Arial" charset="0"/>
              </a:rPr>
              <a:t>진법에서 </a:t>
            </a:r>
            <a:r>
              <a:rPr smtClean="0">
                <a:latin typeface="Arial" charset="0"/>
              </a:rPr>
              <a:t>8</a:t>
            </a:r>
            <a:r>
              <a:rPr lang="ko-KR" altLang="en-US" dirty="0" smtClean="0">
                <a:latin typeface="Arial" charset="0"/>
              </a:rPr>
              <a:t>진법으로 변환</a:t>
            </a:r>
            <a:r>
              <a:rPr smtClean="0">
                <a:latin typeface="Arial" charset="0"/>
              </a:rPr>
              <a:t>: </a:t>
            </a:r>
            <a:r>
              <a:rPr/>
              <a:t>(</a:t>
            </a:r>
            <a:r>
              <a:rPr smtClean="0"/>
              <a:t>110010111110)</a:t>
            </a:r>
            <a:r>
              <a:rPr baseline="-25000" smtClean="0"/>
              <a:t>2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smtClean="0">
                <a:latin typeface="Arial" charset="0"/>
              </a:rPr>
              <a:t>  - 1</a:t>
            </a:r>
            <a:r>
              <a:rPr lang="ko-KR" altLang="en-US" dirty="0" smtClean="0">
                <a:latin typeface="Arial" charset="0"/>
              </a:rPr>
              <a:t>단계</a:t>
            </a:r>
            <a:r>
              <a:rPr smtClean="0">
                <a:latin typeface="Arial" charset="0"/>
              </a:rPr>
              <a:t>: 3</a:t>
            </a:r>
            <a:r>
              <a:rPr lang="ko-KR" altLang="en-US" dirty="0" smtClean="0">
                <a:latin typeface="Arial" charset="0"/>
              </a:rPr>
              <a:t>비트씩 </a:t>
            </a:r>
            <a:r>
              <a:rPr smtClean="0">
                <a:latin typeface="Arial" charset="0"/>
              </a:rPr>
              <a:t> </a:t>
            </a:r>
            <a:r>
              <a:rPr lang="ko-KR" altLang="en-US" dirty="0" smtClean="0">
                <a:latin typeface="Arial" charset="0"/>
              </a:rPr>
              <a:t>그룹화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>
                <a:latin typeface="Arial" charset="0"/>
              </a:rPr>
              <a:t> </a:t>
            </a:r>
            <a:r>
              <a:rPr lang="ko-KR" altLang="en-US" dirty="0" smtClean="0">
                <a:latin typeface="Arial" charset="0"/>
              </a:rPr>
              <a:t>              </a:t>
            </a:r>
            <a:r>
              <a:rPr smtClean="0"/>
              <a:t>(</a:t>
            </a:r>
            <a:r>
              <a:rPr/>
              <a:t>110 010 111 110)</a:t>
            </a:r>
            <a:r>
              <a:rPr baseline="-25000"/>
              <a:t>2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>
                <a:latin typeface="Arial" charset="0"/>
              </a:rPr>
              <a:t>  </a:t>
            </a:r>
            <a:r>
              <a:rPr>
                <a:latin typeface="Arial" charset="0"/>
              </a:rPr>
              <a:t>- </a:t>
            </a:r>
            <a:r>
              <a:rPr smtClean="0">
                <a:latin typeface="Arial" charset="0"/>
              </a:rPr>
              <a:t>2</a:t>
            </a:r>
            <a:r>
              <a:rPr lang="ko-KR" altLang="en-US" dirty="0" smtClean="0">
                <a:latin typeface="Arial" charset="0"/>
              </a:rPr>
              <a:t>단계</a:t>
            </a:r>
            <a:r>
              <a:rPr>
                <a:latin typeface="Arial" charset="0"/>
              </a:rPr>
              <a:t>: </a:t>
            </a:r>
            <a:r>
              <a:rPr lang="ko-KR" altLang="en-US" dirty="0" smtClean="0">
                <a:latin typeface="Arial" charset="0"/>
              </a:rPr>
              <a:t>각 </a:t>
            </a:r>
            <a:r>
              <a:rPr smtClean="0">
                <a:latin typeface="Arial" charset="0"/>
              </a:rPr>
              <a:t>3</a:t>
            </a:r>
            <a:r>
              <a:rPr lang="ko-KR" altLang="en-US" dirty="0" smtClean="0">
                <a:latin typeface="Arial" charset="0"/>
              </a:rPr>
              <a:t>비트씩 </a:t>
            </a:r>
            <a:r>
              <a:rPr smtClean="0">
                <a:latin typeface="Arial" charset="0"/>
              </a:rPr>
              <a:t>10</a:t>
            </a:r>
            <a:r>
              <a:rPr lang="ko-KR" altLang="en-US" dirty="0" smtClean="0">
                <a:latin typeface="Arial" charset="0"/>
              </a:rPr>
              <a:t>진수로 변환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 </a:t>
            </a:r>
            <a:r>
              <a:rPr smtClean="0">
                <a:latin typeface="Arial" charset="0"/>
              </a:rPr>
              <a:t>             </a:t>
            </a:r>
            <a:r>
              <a:rPr lang="ko-KR" altLang="en-US" dirty="0">
                <a:latin typeface="Arial" charset="0"/>
              </a:rPr>
              <a:t> </a:t>
            </a:r>
            <a:r>
              <a:rPr/>
              <a:t>(110010111110)</a:t>
            </a:r>
            <a:r>
              <a:rPr baseline="-25000"/>
              <a:t>2 </a:t>
            </a:r>
            <a:r>
              <a:rPr/>
              <a:t>= (</a:t>
            </a:r>
            <a:r>
              <a:rPr smtClean="0"/>
              <a:t>6276)</a:t>
            </a:r>
            <a:r>
              <a:rPr baseline="-25000" smtClean="0"/>
              <a:t>8</a:t>
            </a:r>
          </a:p>
          <a:p>
            <a:pPr lvl="2" latinLnBrk="1">
              <a:tabLst>
                <a:tab pos="269875" algn="l"/>
              </a:tabLst>
              <a:defRPr/>
            </a:pPr>
            <a:r>
              <a:rPr lang="en-US" altLang="ko-KR" dirty="0" smtClean="0">
                <a:latin typeface="Arial" charset="0"/>
              </a:rPr>
              <a:t>8</a:t>
            </a:r>
            <a:r>
              <a:rPr smtClean="0">
                <a:latin typeface="Arial" charset="0"/>
              </a:rPr>
              <a:t>진법에서 </a:t>
            </a:r>
            <a:r>
              <a:rPr lang="en-US" dirty="0" smtClean="0">
                <a:latin typeface="Arial" charset="0"/>
              </a:rPr>
              <a:t>2</a:t>
            </a:r>
            <a:r>
              <a:rPr smtClean="0">
                <a:latin typeface="Arial" charset="0"/>
              </a:rPr>
              <a:t>진법으로 변환</a:t>
            </a:r>
            <a:r>
              <a:rPr>
                <a:latin typeface="Arial" charset="0"/>
              </a:rPr>
              <a:t>: </a:t>
            </a:r>
            <a:r>
              <a:rPr/>
              <a:t>(</a:t>
            </a:r>
            <a:r>
              <a:rPr smtClean="0"/>
              <a:t>1374)</a:t>
            </a:r>
            <a:r>
              <a:rPr baseline="-25000" smtClean="0"/>
              <a:t>8</a:t>
            </a:r>
            <a:endParaRPr lang="ko-KR" altLang="en-US" dirty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>
                <a:latin typeface="Arial" charset="0"/>
              </a:rPr>
              <a:t>  </a:t>
            </a:r>
            <a:r>
              <a:rPr>
                <a:latin typeface="Arial" charset="0"/>
              </a:rPr>
              <a:t>- 1</a:t>
            </a:r>
            <a:r>
              <a:rPr lang="ko-KR" altLang="en-US" dirty="0">
                <a:latin typeface="Arial" charset="0"/>
              </a:rPr>
              <a:t>단계</a:t>
            </a:r>
            <a:r>
              <a:rPr>
                <a:latin typeface="Arial" charset="0"/>
              </a:rPr>
              <a:t>: </a:t>
            </a:r>
            <a:r>
              <a:rPr lang="ko-KR" altLang="en-US" dirty="0" smtClean="0">
                <a:latin typeface="Arial" charset="0"/>
              </a:rPr>
              <a:t>각 </a:t>
            </a:r>
            <a:r>
              <a:rPr lang="ko-KR" altLang="en-US" dirty="0" err="1" smtClean="0">
                <a:latin typeface="Arial" charset="0"/>
              </a:rPr>
              <a:t>자리별로</a:t>
            </a:r>
            <a:r>
              <a:rPr lang="ko-KR" altLang="en-US" dirty="0" smtClean="0">
                <a:latin typeface="Arial" charset="0"/>
              </a:rPr>
              <a:t> </a:t>
            </a:r>
            <a:r>
              <a:rPr smtClean="0">
                <a:latin typeface="Arial" charset="0"/>
              </a:rPr>
              <a:t>2</a:t>
            </a:r>
            <a:r>
              <a:rPr lang="ko-KR" altLang="en-US" dirty="0" smtClean="0">
                <a:latin typeface="Arial" charset="0"/>
              </a:rPr>
              <a:t>진수로 변환</a:t>
            </a:r>
            <a:endParaRPr lang="ko-KR" altLang="en-US" dirty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 smtClean="0">
                <a:latin typeface="Arial" charset="0"/>
              </a:rPr>
              <a:t>                </a:t>
            </a:r>
            <a:r>
              <a:rPr/>
              <a:t>(1374)</a:t>
            </a:r>
            <a:r>
              <a:rPr baseline="-25000"/>
              <a:t>8 </a:t>
            </a:r>
            <a:r>
              <a:rPr smtClean="0">
                <a:latin typeface="Arial" charset="0"/>
              </a:rPr>
              <a:t>= </a:t>
            </a:r>
            <a:r>
              <a:rPr smtClean="0"/>
              <a:t>(001 011 </a:t>
            </a:r>
            <a:r>
              <a:rPr/>
              <a:t>111 </a:t>
            </a:r>
            <a:r>
              <a:rPr smtClean="0"/>
              <a:t>100)</a:t>
            </a:r>
            <a:r>
              <a:rPr baseline="-25000" smtClean="0"/>
              <a:t>2</a:t>
            </a:r>
            <a:endParaRPr lang="ko-KR" altLang="en-US" dirty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>
                <a:latin typeface="Arial" charset="0"/>
              </a:rPr>
              <a:t>  </a:t>
            </a:r>
            <a:r>
              <a:rPr>
                <a:latin typeface="Arial" charset="0"/>
              </a:rPr>
              <a:t>- 2</a:t>
            </a:r>
            <a:r>
              <a:rPr lang="ko-KR" altLang="en-US" dirty="0">
                <a:latin typeface="Arial" charset="0"/>
              </a:rPr>
              <a:t>단계</a:t>
            </a:r>
            <a:r>
              <a:rPr>
                <a:latin typeface="Arial" charset="0"/>
              </a:rPr>
              <a:t>: </a:t>
            </a:r>
            <a:r>
              <a:rPr smtClean="0">
                <a:latin typeface="Arial" charset="0"/>
              </a:rPr>
              <a:t>3</a:t>
            </a:r>
            <a:r>
              <a:rPr lang="ko-KR" altLang="en-US" dirty="0">
                <a:latin typeface="Arial" charset="0"/>
              </a:rPr>
              <a:t>비트씩 </a:t>
            </a:r>
            <a:r>
              <a:rPr lang="ko-KR" altLang="en-US" dirty="0" smtClean="0">
                <a:latin typeface="Arial" charset="0"/>
              </a:rPr>
              <a:t>구분된 </a:t>
            </a:r>
            <a:r>
              <a:rPr smtClean="0">
                <a:latin typeface="Arial" charset="0"/>
              </a:rPr>
              <a:t>2</a:t>
            </a:r>
            <a:r>
              <a:rPr lang="ko-KR" altLang="en-US" dirty="0" smtClean="0">
                <a:latin typeface="Arial" charset="0"/>
              </a:rPr>
              <a:t>진수를 하나의 </a:t>
            </a:r>
            <a:r>
              <a:rPr lang="ko-KR" altLang="en-US" dirty="0" err="1" smtClean="0">
                <a:latin typeface="Arial" charset="0"/>
              </a:rPr>
              <a:t>비트열로</a:t>
            </a:r>
            <a:r>
              <a:rPr lang="ko-KR" altLang="en-US" dirty="0" smtClean="0">
                <a:latin typeface="Arial" charset="0"/>
              </a:rPr>
              <a:t> </a:t>
            </a:r>
            <a:r>
              <a:rPr lang="ko-KR" altLang="en-US" dirty="0" err="1" smtClean="0">
                <a:latin typeface="Arial" charset="0"/>
              </a:rPr>
              <a:t>만듬</a:t>
            </a:r>
            <a:endParaRPr lang="ko-KR" altLang="en-US" dirty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 smtClean="0">
                <a:latin typeface="Arial" charset="0"/>
              </a:rPr>
              <a:t>                </a:t>
            </a:r>
            <a:r>
              <a:rPr/>
              <a:t>(001 011 111 100)</a:t>
            </a:r>
            <a:r>
              <a:rPr baseline="-25000"/>
              <a:t>2 </a:t>
            </a:r>
            <a:r>
              <a:rPr smtClean="0"/>
              <a:t>= (1011111100)</a:t>
            </a:r>
            <a:r>
              <a:rPr baseline="-25000" smtClean="0"/>
              <a:t>2</a:t>
            </a:r>
            <a:endParaRPr smtClean="0">
              <a:latin typeface="Arial" charset="0"/>
            </a:endParaRPr>
          </a:p>
          <a:p>
            <a:pPr lvl="2" latinLnBrk="1">
              <a:defRPr/>
            </a:pPr>
            <a:endParaRPr lang="ko-KR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>
              <a:defRPr/>
            </a:pPr>
            <a:r>
              <a:rPr lang="en-US" altLang="ko-KR" dirty="0" smtClean="0"/>
              <a:t>2</a:t>
            </a:r>
            <a:r>
              <a:rPr smtClean="0"/>
              <a:t>진법과 </a:t>
            </a:r>
            <a:r>
              <a:rPr lang="en-US" altLang="ko-KR" dirty="0" smtClean="0"/>
              <a:t>16</a:t>
            </a:r>
            <a:r>
              <a:rPr smtClean="0"/>
              <a:t>진법 간의 </a:t>
            </a:r>
            <a:r>
              <a:rPr/>
              <a:t>변환</a:t>
            </a:r>
          </a:p>
          <a:p>
            <a:pPr lvl="2" latinLnBrk="1">
              <a:tabLst>
                <a:tab pos="269875" algn="l"/>
              </a:tabLst>
              <a:defRPr/>
            </a:pPr>
            <a:r>
              <a:rPr smtClean="0">
                <a:latin typeface="Arial" charset="0"/>
              </a:rPr>
              <a:t>2</a:t>
            </a:r>
            <a:r>
              <a:rPr lang="ko-KR" altLang="en-US" dirty="0" smtClean="0">
                <a:latin typeface="Arial" charset="0"/>
              </a:rPr>
              <a:t>진법에서 </a:t>
            </a:r>
            <a:r>
              <a:rPr smtClean="0">
                <a:latin typeface="Arial" charset="0"/>
              </a:rPr>
              <a:t>16</a:t>
            </a:r>
            <a:r>
              <a:rPr lang="ko-KR" altLang="en-US" dirty="0" smtClean="0">
                <a:latin typeface="Arial" charset="0"/>
              </a:rPr>
              <a:t>진법으로 변환</a:t>
            </a:r>
            <a:r>
              <a:rPr smtClean="0">
                <a:latin typeface="Arial" charset="0"/>
              </a:rPr>
              <a:t>: </a:t>
            </a:r>
            <a:r>
              <a:rPr smtClean="0"/>
              <a:t>(0011001011111000)</a:t>
            </a:r>
            <a:r>
              <a:rPr baseline="-25000" smtClean="0"/>
              <a:t>2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smtClean="0">
                <a:latin typeface="Arial" charset="0"/>
              </a:rPr>
              <a:t>  - 1</a:t>
            </a:r>
            <a:r>
              <a:rPr lang="ko-KR" altLang="en-US" dirty="0" smtClean="0">
                <a:latin typeface="Arial" charset="0"/>
              </a:rPr>
              <a:t>단계</a:t>
            </a:r>
            <a:r>
              <a:rPr smtClean="0">
                <a:latin typeface="Arial" charset="0"/>
              </a:rPr>
              <a:t>: 4</a:t>
            </a:r>
            <a:r>
              <a:rPr lang="ko-KR" altLang="en-US" dirty="0" smtClean="0">
                <a:latin typeface="Arial" charset="0"/>
              </a:rPr>
              <a:t>비트씩 </a:t>
            </a:r>
            <a:r>
              <a:rPr smtClean="0">
                <a:latin typeface="Arial" charset="0"/>
              </a:rPr>
              <a:t> </a:t>
            </a:r>
            <a:r>
              <a:rPr lang="ko-KR" altLang="en-US" dirty="0" smtClean="0">
                <a:latin typeface="Arial" charset="0"/>
              </a:rPr>
              <a:t>그룹화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smtClean="0">
                <a:latin typeface="Arial" charset="0"/>
              </a:rPr>
              <a:t>               </a:t>
            </a:r>
            <a:r>
              <a:rPr/>
              <a:t>(</a:t>
            </a:r>
            <a:r>
              <a:rPr smtClean="0"/>
              <a:t>0011 0010 1111 1000)</a:t>
            </a:r>
            <a:r>
              <a:rPr baseline="-25000" smtClean="0"/>
              <a:t>2</a:t>
            </a: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 smtClean="0">
                <a:latin typeface="Arial" charset="0"/>
              </a:rPr>
              <a:t>  </a:t>
            </a:r>
            <a:r>
              <a:rPr>
                <a:latin typeface="Arial" charset="0"/>
              </a:rPr>
              <a:t>- </a:t>
            </a:r>
            <a:r>
              <a:rPr smtClean="0">
                <a:latin typeface="Arial" charset="0"/>
              </a:rPr>
              <a:t>2</a:t>
            </a:r>
            <a:r>
              <a:rPr lang="ko-KR" altLang="en-US" dirty="0" smtClean="0">
                <a:latin typeface="Arial" charset="0"/>
              </a:rPr>
              <a:t>단계</a:t>
            </a:r>
            <a:r>
              <a:rPr>
                <a:latin typeface="Arial" charset="0"/>
              </a:rPr>
              <a:t>: 4</a:t>
            </a:r>
            <a:r>
              <a:rPr lang="ko-KR" altLang="en-US" dirty="0" smtClean="0">
                <a:latin typeface="Arial" charset="0"/>
              </a:rPr>
              <a:t>비트 단위로 </a:t>
            </a:r>
            <a:r>
              <a:rPr smtClean="0">
                <a:latin typeface="Arial" charset="0"/>
              </a:rPr>
              <a:t>10</a:t>
            </a:r>
            <a:r>
              <a:rPr lang="ko-KR" altLang="en-US" dirty="0" smtClean="0">
                <a:latin typeface="Arial" charset="0"/>
              </a:rPr>
              <a:t>진수로 변환</a:t>
            </a:r>
            <a:endParaRPr lang="ko-KR" altLang="en-US" dirty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>
                <a:latin typeface="Arial" charset="0"/>
              </a:rPr>
              <a:t>               </a:t>
            </a:r>
            <a:r>
              <a:rPr/>
              <a:t>(110 010 111 </a:t>
            </a:r>
            <a:r>
              <a:rPr smtClean="0"/>
              <a:t>110)</a:t>
            </a:r>
            <a:r>
              <a:rPr baseline="-25000" smtClean="0"/>
              <a:t>2 </a:t>
            </a:r>
            <a:r>
              <a:rPr smtClean="0"/>
              <a:t>= </a:t>
            </a:r>
            <a:r>
              <a:rPr/>
              <a:t>(3 2 15 </a:t>
            </a:r>
            <a:r>
              <a:rPr smtClean="0"/>
              <a:t>8)</a:t>
            </a:r>
            <a:r>
              <a:rPr baseline="-25000" smtClean="0"/>
              <a:t>10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>
                <a:latin typeface="Arial" charset="0"/>
              </a:rPr>
              <a:t>  </a:t>
            </a:r>
            <a:r>
              <a:rPr>
                <a:latin typeface="Arial" charset="0"/>
              </a:rPr>
              <a:t>- </a:t>
            </a:r>
            <a:r>
              <a:rPr smtClean="0">
                <a:latin typeface="Arial" charset="0"/>
              </a:rPr>
              <a:t>3</a:t>
            </a:r>
            <a:r>
              <a:rPr lang="ko-KR" altLang="en-US" dirty="0" smtClean="0">
                <a:latin typeface="Arial" charset="0"/>
              </a:rPr>
              <a:t>단계</a:t>
            </a:r>
            <a:r>
              <a:rPr>
                <a:latin typeface="Arial" charset="0"/>
              </a:rPr>
              <a:t>: </a:t>
            </a:r>
            <a:r>
              <a:rPr lang="ko-KR" altLang="en-US" dirty="0" smtClean="0">
                <a:latin typeface="Arial" charset="0"/>
              </a:rPr>
              <a:t>중간 단계의 </a:t>
            </a:r>
            <a:r>
              <a:rPr smtClean="0">
                <a:latin typeface="Arial" charset="0"/>
              </a:rPr>
              <a:t>10</a:t>
            </a:r>
            <a:r>
              <a:rPr lang="ko-KR" altLang="en-US" dirty="0" smtClean="0">
                <a:latin typeface="Arial" charset="0"/>
              </a:rPr>
              <a:t>진수를 각각 </a:t>
            </a:r>
            <a:r>
              <a:rPr smtClean="0">
                <a:latin typeface="Arial" charset="0"/>
              </a:rPr>
              <a:t>16</a:t>
            </a:r>
            <a:r>
              <a:rPr lang="ko-KR" altLang="en-US" dirty="0" smtClean="0">
                <a:latin typeface="Arial" charset="0"/>
              </a:rPr>
              <a:t>진수로 변경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 </a:t>
            </a:r>
            <a:r>
              <a:rPr smtClean="0">
                <a:latin typeface="Arial" charset="0"/>
              </a:rPr>
              <a:t>             </a:t>
            </a:r>
            <a:r>
              <a:rPr lang="ko-KR" altLang="en-US" dirty="0">
                <a:latin typeface="Arial" charset="0"/>
              </a:rPr>
              <a:t> </a:t>
            </a:r>
            <a:r>
              <a:rPr/>
              <a:t>(110010111110)</a:t>
            </a:r>
            <a:r>
              <a:rPr baseline="-25000"/>
              <a:t>2 </a:t>
            </a:r>
            <a:r>
              <a:rPr/>
              <a:t>= (3 2 15 8)</a:t>
            </a:r>
            <a:r>
              <a:rPr baseline="-25000"/>
              <a:t>10</a:t>
            </a:r>
            <a:r>
              <a:rPr/>
              <a:t> = (3 2 F </a:t>
            </a:r>
            <a:r>
              <a:rPr smtClean="0"/>
              <a:t>8)</a:t>
            </a:r>
            <a:r>
              <a:rPr baseline="-25000" smtClean="0"/>
              <a:t>16</a:t>
            </a:r>
            <a:endParaRPr smtClean="0">
              <a:latin typeface="Arial" charset="0"/>
            </a:endParaRPr>
          </a:p>
          <a:p>
            <a:pPr lvl="2" latinLnBrk="1">
              <a:defRPr/>
            </a:pPr>
            <a:endParaRPr lang="ko-KR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>
              <a:defRPr/>
            </a:pPr>
            <a:r>
              <a:rPr lang="en-US" altLang="ko-KR" dirty="0" smtClean="0"/>
              <a:t>2</a:t>
            </a:r>
            <a:r>
              <a:rPr smtClean="0"/>
              <a:t>진법과 </a:t>
            </a:r>
            <a:r>
              <a:rPr lang="en-US" altLang="ko-KR" dirty="0" smtClean="0"/>
              <a:t>16</a:t>
            </a:r>
            <a:r>
              <a:rPr smtClean="0"/>
              <a:t>진법 간의 </a:t>
            </a:r>
            <a:r>
              <a:rPr/>
              <a:t>변환</a:t>
            </a:r>
          </a:p>
          <a:p>
            <a:pPr lvl="2" latinLnBrk="1">
              <a:tabLst>
                <a:tab pos="269875" algn="l"/>
              </a:tabLst>
              <a:defRPr/>
            </a:pPr>
            <a:r>
              <a:rPr smtClean="0">
                <a:latin typeface="Arial" charset="0"/>
              </a:rPr>
              <a:t>16</a:t>
            </a:r>
            <a:r>
              <a:rPr lang="ko-KR" altLang="en-US" dirty="0" smtClean="0">
                <a:latin typeface="Arial" charset="0"/>
              </a:rPr>
              <a:t>진법에서 </a:t>
            </a:r>
            <a:r>
              <a:rPr smtClean="0">
                <a:latin typeface="Arial" charset="0"/>
              </a:rPr>
              <a:t>2</a:t>
            </a:r>
            <a:r>
              <a:rPr lang="ko-KR" altLang="en-US" dirty="0" smtClean="0">
                <a:latin typeface="Arial" charset="0"/>
              </a:rPr>
              <a:t>진법으로 변환</a:t>
            </a:r>
            <a:r>
              <a:rPr smtClean="0">
                <a:latin typeface="Arial" charset="0"/>
              </a:rPr>
              <a:t>: </a:t>
            </a:r>
            <a:r>
              <a:rPr/>
              <a:t>(C4D2)</a:t>
            </a:r>
            <a:r>
              <a:rPr baseline="-25000"/>
              <a:t>16</a:t>
            </a:r>
            <a:endParaRPr/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smtClean="0">
                <a:latin typeface="Arial" charset="0"/>
              </a:rPr>
              <a:t>  - 1</a:t>
            </a:r>
            <a:r>
              <a:rPr lang="ko-KR" altLang="en-US" dirty="0" smtClean="0">
                <a:latin typeface="Arial" charset="0"/>
              </a:rPr>
              <a:t>단계</a:t>
            </a:r>
            <a:r>
              <a:rPr smtClean="0">
                <a:latin typeface="Arial" charset="0"/>
              </a:rPr>
              <a:t>: </a:t>
            </a:r>
            <a:r>
              <a:rPr lang="ko-KR" altLang="en-US" dirty="0" smtClean="0">
                <a:latin typeface="Arial" charset="0"/>
              </a:rPr>
              <a:t>각 </a:t>
            </a:r>
            <a:r>
              <a:rPr lang="ko-KR" altLang="en-US" dirty="0" err="1" smtClean="0">
                <a:latin typeface="Arial" charset="0"/>
              </a:rPr>
              <a:t>자리별로</a:t>
            </a:r>
            <a:r>
              <a:rPr lang="ko-KR" altLang="en-US" dirty="0" smtClean="0">
                <a:latin typeface="Arial" charset="0"/>
              </a:rPr>
              <a:t> </a:t>
            </a:r>
            <a:r>
              <a:rPr smtClean="0">
                <a:latin typeface="Arial" charset="0"/>
              </a:rPr>
              <a:t>10</a:t>
            </a:r>
            <a:r>
              <a:rPr lang="ko-KR" altLang="en-US" dirty="0" smtClean="0">
                <a:latin typeface="Arial" charset="0"/>
              </a:rPr>
              <a:t>진수로 변환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smtClean="0">
                <a:latin typeface="Arial" charset="0"/>
              </a:rPr>
              <a:t>               </a:t>
            </a:r>
            <a:r>
              <a:rPr smtClean="0"/>
              <a:t>(</a:t>
            </a:r>
            <a:r>
              <a:rPr/>
              <a:t>C4D2)</a:t>
            </a:r>
            <a:r>
              <a:rPr baseline="-25000"/>
              <a:t>16 </a:t>
            </a:r>
            <a:r>
              <a:rPr smtClean="0">
                <a:latin typeface="Arial" charset="0"/>
              </a:rPr>
              <a:t>= </a:t>
            </a:r>
            <a:r>
              <a:rPr smtClean="0"/>
              <a:t>(12 4 13 2)</a:t>
            </a:r>
            <a:r>
              <a:rPr baseline="-25000" smtClean="0"/>
              <a:t>10</a:t>
            </a: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 smtClean="0">
                <a:latin typeface="Arial" charset="0"/>
              </a:rPr>
              <a:t>  </a:t>
            </a:r>
            <a:r>
              <a:rPr>
                <a:latin typeface="Arial" charset="0"/>
              </a:rPr>
              <a:t>- </a:t>
            </a:r>
            <a:r>
              <a:rPr smtClean="0">
                <a:latin typeface="Arial" charset="0"/>
              </a:rPr>
              <a:t>2</a:t>
            </a:r>
            <a:r>
              <a:rPr lang="ko-KR" altLang="en-US" dirty="0" smtClean="0">
                <a:latin typeface="Arial" charset="0"/>
              </a:rPr>
              <a:t>단계</a:t>
            </a:r>
            <a:r>
              <a:rPr>
                <a:latin typeface="Arial" charset="0"/>
              </a:rPr>
              <a:t>: </a:t>
            </a:r>
            <a:r>
              <a:rPr lang="ko-KR" altLang="en-US" dirty="0" smtClean="0">
                <a:latin typeface="Arial" charset="0"/>
              </a:rPr>
              <a:t>변환된</a:t>
            </a:r>
            <a:r>
              <a:rPr smtClean="0">
                <a:latin typeface="Arial" charset="0"/>
              </a:rPr>
              <a:t>10</a:t>
            </a:r>
            <a:r>
              <a:rPr lang="ko-KR" altLang="en-US" dirty="0" smtClean="0">
                <a:latin typeface="Arial" charset="0"/>
              </a:rPr>
              <a:t>진수를 각 </a:t>
            </a:r>
            <a:r>
              <a:rPr lang="ko-KR" altLang="en-US" dirty="0" err="1" smtClean="0">
                <a:latin typeface="Arial" charset="0"/>
              </a:rPr>
              <a:t>자리별로</a:t>
            </a:r>
            <a:r>
              <a:rPr lang="ko-KR" altLang="en-US" dirty="0" smtClean="0">
                <a:latin typeface="Arial" charset="0"/>
              </a:rPr>
              <a:t> </a:t>
            </a:r>
            <a:r>
              <a:rPr smtClean="0">
                <a:latin typeface="Arial" charset="0"/>
              </a:rPr>
              <a:t>2</a:t>
            </a:r>
            <a:r>
              <a:rPr lang="ko-KR" altLang="en-US" dirty="0" smtClean="0">
                <a:latin typeface="Arial" charset="0"/>
              </a:rPr>
              <a:t>진수로 변환</a:t>
            </a:r>
            <a:endParaRPr lang="ko-KR" altLang="en-US" dirty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 smtClean="0">
                <a:latin typeface="Arial" charset="0"/>
              </a:rPr>
              <a:t>               </a:t>
            </a:r>
            <a:r>
              <a:rPr/>
              <a:t>(C4D2)</a:t>
            </a:r>
            <a:r>
              <a:rPr baseline="-25000"/>
              <a:t>16 </a:t>
            </a:r>
            <a:r>
              <a:rPr>
                <a:latin typeface="Arial" charset="0"/>
              </a:rPr>
              <a:t>= </a:t>
            </a:r>
            <a:r>
              <a:rPr/>
              <a:t>(12 4 13 </a:t>
            </a:r>
            <a:r>
              <a:rPr smtClean="0"/>
              <a:t>2)</a:t>
            </a:r>
            <a:r>
              <a:rPr baseline="-25000" smtClean="0"/>
              <a:t>10 </a:t>
            </a:r>
            <a:r>
              <a:rPr smtClean="0"/>
              <a:t>= (1100 0100 1101 0010)</a:t>
            </a:r>
            <a:r>
              <a:rPr baseline="-25000" smtClean="0"/>
              <a:t>2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>
                <a:latin typeface="Arial" charset="0"/>
              </a:rPr>
              <a:t>  </a:t>
            </a:r>
            <a:r>
              <a:rPr>
                <a:latin typeface="Arial" charset="0"/>
              </a:rPr>
              <a:t>- </a:t>
            </a:r>
            <a:r>
              <a:rPr smtClean="0">
                <a:latin typeface="Arial" charset="0"/>
              </a:rPr>
              <a:t>3</a:t>
            </a:r>
            <a:r>
              <a:rPr lang="ko-KR" altLang="en-US" dirty="0" smtClean="0">
                <a:latin typeface="Arial" charset="0"/>
              </a:rPr>
              <a:t>단계</a:t>
            </a:r>
            <a:r>
              <a:rPr>
                <a:latin typeface="Arial" charset="0"/>
              </a:rPr>
              <a:t>: </a:t>
            </a:r>
            <a:r>
              <a:rPr lang="ko-KR" altLang="en-US" dirty="0" smtClean="0">
                <a:latin typeface="Arial" charset="0"/>
              </a:rPr>
              <a:t>변환된 </a:t>
            </a:r>
            <a:r>
              <a:rPr smtClean="0">
                <a:latin typeface="Arial" charset="0"/>
              </a:rPr>
              <a:t>2</a:t>
            </a:r>
            <a:r>
              <a:rPr lang="ko-KR" altLang="en-US" dirty="0" smtClean="0">
                <a:latin typeface="Arial" charset="0"/>
              </a:rPr>
              <a:t>진수를 </a:t>
            </a:r>
            <a:r>
              <a:rPr smtClean="0">
                <a:latin typeface="Arial" charset="0"/>
              </a:rPr>
              <a:t>16</a:t>
            </a:r>
            <a:r>
              <a:rPr lang="ko-KR" altLang="en-US" dirty="0" smtClean="0">
                <a:latin typeface="Arial" charset="0"/>
              </a:rPr>
              <a:t>비트의 </a:t>
            </a:r>
            <a:r>
              <a:rPr lang="ko-KR" altLang="en-US" dirty="0" err="1" smtClean="0">
                <a:latin typeface="Arial" charset="0"/>
              </a:rPr>
              <a:t>비트열로</a:t>
            </a:r>
            <a:r>
              <a:rPr lang="ko-KR" altLang="en-US" dirty="0" smtClean="0">
                <a:latin typeface="Arial" charset="0"/>
              </a:rPr>
              <a:t> </a:t>
            </a:r>
            <a:r>
              <a:rPr lang="ko-KR" altLang="en-US" dirty="0" err="1" smtClean="0">
                <a:latin typeface="Arial" charset="0"/>
              </a:rPr>
              <a:t>만듬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smtClean="0">
                <a:latin typeface="Arial" charset="0"/>
              </a:rPr>
              <a:t>               </a:t>
            </a:r>
            <a:r>
              <a:rPr/>
              <a:t>(C4D2)</a:t>
            </a:r>
            <a:r>
              <a:rPr baseline="-25000"/>
              <a:t>16 </a:t>
            </a:r>
            <a:r>
              <a:rPr>
                <a:latin typeface="Arial" charset="0"/>
              </a:rPr>
              <a:t>= </a:t>
            </a:r>
            <a:r>
              <a:rPr smtClean="0"/>
              <a:t>(1100010011010010)</a:t>
            </a:r>
            <a:r>
              <a:rPr baseline="-25000" smtClean="0"/>
              <a:t>2</a:t>
            </a:r>
            <a:endParaRPr lang="ko-KR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>
              <a:defRPr/>
            </a:pPr>
            <a:r>
              <a:rPr lang="en-US" altLang="ko-KR" dirty="0" smtClean="0"/>
              <a:t>8</a:t>
            </a:r>
            <a:r>
              <a:rPr smtClean="0"/>
              <a:t>진법과 </a:t>
            </a:r>
            <a:r>
              <a:rPr lang="en-US" altLang="ko-KR" dirty="0" smtClean="0"/>
              <a:t>16</a:t>
            </a:r>
            <a:r>
              <a:rPr smtClean="0"/>
              <a:t>진법 간의 </a:t>
            </a:r>
            <a:r>
              <a:rPr/>
              <a:t>변환</a:t>
            </a:r>
          </a:p>
          <a:p>
            <a:pPr lvl="2" latinLnBrk="1"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8</a:t>
            </a:r>
            <a:r>
              <a:rPr lang="ko-KR" altLang="en-US" dirty="0" smtClean="0">
                <a:latin typeface="Arial" charset="0"/>
              </a:rPr>
              <a:t>진법에서 </a:t>
            </a:r>
            <a:r>
              <a:rPr smtClean="0">
                <a:latin typeface="Arial" charset="0"/>
              </a:rPr>
              <a:t>16</a:t>
            </a:r>
            <a:r>
              <a:rPr lang="ko-KR" altLang="en-US" dirty="0" smtClean="0">
                <a:latin typeface="Arial" charset="0"/>
              </a:rPr>
              <a:t>진법으로 변환</a:t>
            </a:r>
            <a:r>
              <a:rPr smtClean="0">
                <a:latin typeface="Arial" charset="0"/>
              </a:rPr>
              <a:t>: </a:t>
            </a:r>
            <a:r>
              <a:rPr smtClean="0"/>
              <a:t>(5323)</a:t>
            </a:r>
            <a:r>
              <a:rPr baseline="-25000" smtClean="0"/>
              <a:t>8</a:t>
            </a:r>
            <a:endParaRPr/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smtClean="0">
                <a:latin typeface="Arial" charset="0"/>
              </a:rPr>
              <a:t>  - 1</a:t>
            </a:r>
            <a:r>
              <a:rPr lang="ko-KR" altLang="en-US" dirty="0" smtClean="0">
                <a:latin typeface="Arial" charset="0"/>
              </a:rPr>
              <a:t>단계</a:t>
            </a:r>
            <a:r>
              <a:rPr smtClean="0">
                <a:latin typeface="Arial" charset="0"/>
              </a:rPr>
              <a:t>: 8</a:t>
            </a:r>
            <a:r>
              <a:rPr lang="ko-KR" altLang="en-US" dirty="0" smtClean="0">
                <a:latin typeface="Arial" charset="0"/>
              </a:rPr>
              <a:t>진수의 각 </a:t>
            </a:r>
            <a:r>
              <a:rPr lang="ko-KR" altLang="en-US" dirty="0" err="1" smtClean="0">
                <a:latin typeface="Arial" charset="0"/>
              </a:rPr>
              <a:t>자리별로</a:t>
            </a:r>
            <a:r>
              <a:rPr lang="ko-KR" altLang="en-US" dirty="0" smtClean="0">
                <a:latin typeface="Arial" charset="0"/>
              </a:rPr>
              <a:t> </a:t>
            </a:r>
            <a:r>
              <a:rPr smtClean="0">
                <a:latin typeface="Arial" charset="0"/>
              </a:rPr>
              <a:t>3</a:t>
            </a:r>
            <a:r>
              <a:rPr lang="ko-KR" altLang="en-US" dirty="0" smtClean="0">
                <a:latin typeface="Arial" charset="0"/>
              </a:rPr>
              <a:t>비트의 </a:t>
            </a:r>
            <a:r>
              <a:rPr smtClean="0">
                <a:latin typeface="Arial" charset="0"/>
              </a:rPr>
              <a:t>2</a:t>
            </a:r>
            <a:r>
              <a:rPr lang="ko-KR" altLang="en-US" dirty="0" smtClean="0">
                <a:latin typeface="Arial" charset="0"/>
              </a:rPr>
              <a:t>진수로 변환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smtClean="0">
                <a:latin typeface="Arial" charset="0"/>
              </a:rPr>
              <a:t>               </a:t>
            </a:r>
            <a:r>
              <a:rPr smtClean="0"/>
              <a:t>(</a:t>
            </a:r>
            <a:r>
              <a:rPr/>
              <a:t>5323)</a:t>
            </a:r>
            <a:r>
              <a:rPr baseline="-25000"/>
              <a:t>8 </a:t>
            </a:r>
            <a:r>
              <a:rPr smtClean="0">
                <a:latin typeface="Arial" charset="0"/>
              </a:rPr>
              <a:t>= </a:t>
            </a:r>
            <a:r>
              <a:rPr smtClean="0"/>
              <a:t>(101 011 010 011)</a:t>
            </a:r>
            <a:r>
              <a:rPr baseline="-25000" smtClean="0"/>
              <a:t>2</a:t>
            </a: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 smtClean="0">
                <a:latin typeface="Arial" charset="0"/>
              </a:rPr>
              <a:t>  </a:t>
            </a:r>
            <a:r>
              <a:rPr>
                <a:latin typeface="Arial" charset="0"/>
              </a:rPr>
              <a:t>- </a:t>
            </a:r>
            <a:r>
              <a:rPr smtClean="0">
                <a:latin typeface="Arial" charset="0"/>
              </a:rPr>
              <a:t>2</a:t>
            </a:r>
            <a:r>
              <a:rPr lang="ko-KR" altLang="en-US" dirty="0" smtClean="0">
                <a:latin typeface="Arial" charset="0"/>
              </a:rPr>
              <a:t>단계</a:t>
            </a:r>
            <a:r>
              <a:rPr>
                <a:latin typeface="Arial" charset="0"/>
              </a:rPr>
              <a:t>: </a:t>
            </a:r>
            <a:r>
              <a:rPr lang="ko-KR" altLang="en-US" dirty="0" smtClean="0">
                <a:latin typeface="Arial" charset="0"/>
              </a:rPr>
              <a:t>변환된 </a:t>
            </a:r>
            <a:r>
              <a:rPr smtClean="0">
                <a:latin typeface="Arial" charset="0"/>
              </a:rPr>
              <a:t>2</a:t>
            </a:r>
            <a:r>
              <a:rPr lang="ko-KR" altLang="en-US" dirty="0" smtClean="0">
                <a:latin typeface="Arial" charset="0"/>
              </a:rPr>
              <a:t>진수를 </a:t>
            </a:r>
            <a:r>
              <a:rPr smtClean="0">
                <a:latin typeface="Arial" charset="0"/>
              </a:rPr>
              <a:t>4</a:t>
            </a:r>
            <a:r>
              <a:rPr lang="ko-KR" altLang="en-US" dirty="0" smtClean="0">
                <a:latin typeface="Arial" charset="0"/>
              </a:rPr>
              <a:t>비트 단위로 </a:t>
            </a:r>
            <a:r>
              <a:rPr lang="ko-KR" altLang="en-US" dirty="0" err="1" smtClean="0">
                <a:latin typeface="Arial" charset="0"/>
              </a:rPr>
              <a:t>재분활하고</a:t>
            </a:r>
            <a:r>
              <a:rPr lang="ko-KR" altLang="en-US" dirty="0" smtClean="0">
                <a:latin typeface="Arial" charset="0"/>
              </a:rPr>
              <a:t> </a:t>
            </a:r>
            <a:r>
              <a:rPr smtClean="0">
                <a:latin typeface="Arial" charset="0"/>
              </a:rPr>
              <a:t>10</a:t>
            </a:r>
            <a:r>
              <a:rPr lang="ko-KR" altLang="en-US" dirty="0" smtClean="0">
                <a:latin typeface="Arial" charset="0"/>
              </a:rPr>
              <a:t>진수로 변환</a:t>
            </a:r>
            <a:endParaRPr lang="ko-KR" altLang="en-US" dirty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 smtClean="0">
                <a:latin typeface="Arial" charset="0"/>
              </a:rPr>
              <a:t>               </a:t>
            </a:r>
            <a:r>
              <a:rPr/>
              <a:t>(101 011 010 </a:t>
            </a:r>
            <a:r>
              <a:rPr smtClean="0"/>
              <a:t>011)</a:t>
            </a:r>
            <a:r>
              <a:rPr baseline="-25000" smtClean="0"/>
              <a:t>2 </a:t>
            </a:r>
            <a:r>
              <a:rPr>
                <a:latin typeface="Arial" charset="0"/>
              </a:rPr>
              <a:t>= </a:t>
            </a:r>
            <a:r>
              <a:rPr/>
              <a:t>(</a:t>
            </a:r>
            <a:r>
              <a:rPr smtClean="0"/>
              <a:t>1010 1101 0011)</a:t>
            </a:r>
            <a:r>
              <a:rPr baseline="-25000" smtClean="0"/>
              <a:t>2 </a:t>
            </a:r>
            <a:r>
              <a:rPr smtClean="0"/>
              <a:t>= (10 13 3)</a:t>
            </a:r>
            <a:r>
              <a:rPr baseline="-25000" smtClean="0"/>
              <a:t>10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>
                <a:latin typeface="Arial" charset="0"/>
              </a:rPr>
              <a:t>  </a:t>
            </a:r>
            <a:r>
              <a:rPr>
                <a:latin typeface="Arial" charset="0"/>
              </a:rPr>
              <a:t>- </a:t>
            </a:r>
            <a:r>
              <a:rPr smtClean="0">
                <a:latin typeface="Arial" charset="0"/>
              </a:rPr>
              <a:t>3</a:t>
            </a:r>
            <a:r>
              <a:rPr lang="ko-KR" altLang="en-US" dirty="0" smtClean="0">
                <a:latin typeface="Arial" charset="0"/>
              </a:rPr>
              <a:t>단계</a:t>
            </a:r>
            <a:r>
              <a:rPr>
                <a:latin typeface="Arial" charset="0"/>
              </a:rPr>
              <a:t>: </a:t>
            </a:r>
            <a:r>
              <a:rPr lang="ko-KR" altLang="en-US" dirty="0" smtClean="0">
                <a:latin typeface="Arial" charset="0"/>
              </a:rPr>
              <a:t>중간 단계의 </a:t>
            </a:r>
            <a:r>
              <a:rPr smtClean="0">
                <a:latin typeface="Arial" charset="0"/>
              </a:rPr>
              <a:t>10</a:t>
            </a:r>
            <a:r>
              <a:rPr lang="ko-KR" altLang="en-US" dirty="0" smtClean="0">
                <a:latin typeface="Arial" charset="0"/>
              </a:rPr>
              <a:t>진수를 </a:t>
            </a:r>
            <a:r>
              <a:rPr smtClean="0">
                <a:latin typeface="Arial" charset="0"/>
              </a:rPr>
              <a:t>16</a:t>
            </a:r>
            <a:r>
              <a:rPr lang="ko-KR" altLang="en-US" dirty="0" smtClean="0">
                <a:latin typeface="Arial" charset="0"/>
              </a:rPr>
              <a:t>진수로 변경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smtClean="0"/>
              <a:t>            (</a:t>
            </a:r>
            <a:r>
              <a:rPr/>
              <a:t>101 011 010 011)</a:t>
            </a:r>
            <a:r>
              <a:rPr baseline="-25000"/>
              <a:t>2 </a:t>
            </a:r>
            <a:r>
              <a:rPr>
                <a:latin typeface="Arial" charset="0"/>
              </a:rPr>
              <a:t>= </a:t>
            </a:r>
            <a:r>
              <a:rPr smtClean="0"/>
              <a:t>(</a:t>
            </a:r>
            <a:r>
              <a:rPr/>
              <a:t>10 13 </a:t>
            </a:r>
            <a:r>
              <a:rPr smtClean="0"/>
              <a:t>3)</a:t>
            </a:r>
            <a:r>
              <a:rPr baseline="-25000" smtClean="0"/>
              <a:t>10 </a:t>
            </a:r>
            <a:r>
              <a:rPr>
                <a:latin typeface="Arial" charset="0"/>
              </a:rPr>
              <a:t>= </a:t>
            </a:r>
            <a:r>
              <a:rPr smtClean="0"/>
              <a:t>(A D 3)</a:t>
            </a:r>
            <a:r>
              <a:rPr baseline="-25000" smtClean="0"/>
              <a:t>16</a:t>
            </a:r>
            <a:endParaRPr lang="ko-KR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mtClean="0">
                <a:latin typeface="HY헤드라인M" pitchFamily="18" charset="-127"/>
                <a:ea typeface="HY헤드라인M" pitchFamily="18" charset="-127"/>
              </a:rPr>
              <a:t>컴퓨터 정보의 표현과 저장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>
              <a:defRPr/>
            </a:pPr>
            <a:r>
              <a:rPr lang="en-US" altLang="ko-KR" dirty="0" smtClean="0"/>
              <a:t>8</a:t>
            </a:r>
            <a:r>
              <a:rPr smtClean="0"/>
              <a:t>진법과 </a:t>
            </a:r>
            <a:r>
              <a:rPr lang="en-US" altLang="ko-KR" dirty="0" smtClean="0"/>
              <a:t>16</a:t>
            </a:r>
            <a:r>
              <a:rPr smtClean="0"/>
              <a:t>진법 간의 </a:t>
            </a:r>
            <a:r>
              <a:rPr/>
              <a:t>변환</a:t>
            </a:r>
          </a:p>
          <a:p>
            <a:pPr lvl="2" latinLnBrk="1">
              <a:tabLst>
                <a:tab pos="269875" algn="l"/>
              </a:tabLst>
              <a:defRPr/>
            </a:pPr>
            <a:r>
              <a:rPr smtClean="0">
                <a:latin typeface="Arial" charset="0"/>
              </a:rPr>
              <a:t>16</a:t>
            </a:r>
            <a:r>
              <a:rPr lang="ko-KR" altLang="en-US" dirty="0" smtClean="0">
                <a:latin typeface="Arial" charset="0"/>
              </a:rPr>
              <a:t>진법에서 </a:t>
            </a:r>
            <a:r>
              <a:rPr smtClean="0">
                <a:latin typeface="Arial" charset="0"/>
              </a:rPr>
              <a:t>8</a:t>
            </a:r>
            <a:r>
              <a:rPr lang="ko-KR" altLang="en-US" dirty="0" smtClean="0">
                <a:latin typeface="Arial" charset="0"/>
              </a:rPr>
              <a:t>진법으로 변환</a:t>
            </a:r>
            <a:r>
              <a:rPr smtClean="0">
                <a:latin typeface="Arial" charset="0"/>
              </a:rPr>
              <a:t>: </a:t>
            </a:r>
            <a:r>
              <a:rPr smtClean="0"/>
              <a:t>(4B2)</a:t>
            </a:r>
            <a:r>
              <a:rPr baseline="-25000" smtClean="0"/>
              <a:t>16</a:t>
            </a:r>
            <a:endParaRPr/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smtClean="0">
                <a:latin typeface="Arial" charset="0"/>
              </a:rPr>
              <a:t>  - 1</a:t>
            </a:r>
            <a:r>
              <a:rPr lang="ko-KR" altLang="en-US" dirty="0" smtClean="0">
                <a:latin typeface="Arial" charset="0"/>
              </a:rPr>
              <a:t>단계</a:t>
            </a:r>
            <a:r>
              <a:rPr smtClean="0">
                <a:latin typeface="Arial" charset="0"/>
              </a:rPr>
              <a:t>: </a:t>
            </a:r>
            <a:r>
              <a:rPr lang="ko-KR" altLang="en-US" dirty="0" smtClean="0">
                <a:latin typeface="Arial" charset="0"/>
              </a:rPr>
              <a:t>각 </a:t>
            </a:r>
            <a:r>
              <a:rPr lang="ko-KR" altLang="en-US" dirty="0" err="1" smtClean="0">
                <a:latin typeface="Arial" charset="0"/>
              </a:rPr>
              <a:t>자리별로</a:t>
            </a:r>
            <a:r>
              <a:rPr lang="ko-KR" altLang="en-US" dirty="0" smtClean="0">
                <a:latin typeface="Arial" charset="0"/>
              </a:rPr>
              <a:t> </a:t>
            </a:r>
            <a:r>
              <a:rPr smtClean="0">
                <a:latin typeface="Arial" charset="0"/>
              </a:rPr>
              <a:t>10</a:t>
            </a:r>
            <a:r>
              <a:rPr lang="ko-KR" altLang="en-US" dirty="0" smtClean="0">
                <a:latin typeface="Arial" charset="0"/>
              </a:rPr>
              <a:t>진수로 변환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smtClean="0">
                <a:latin typeface="Arial" charset="0"/>
              </a:rPr>
              <a:t>               </a:t>
            </a:r>
            <a:r>
              <a:rPr/>
              <a:t>(4B2)</a:t>
            </a:r>
            <a:r>
              <a:rPr baseline="-25000"/>
              <a:t>16 </a:t>
            </a:r>
            <a:r>
              <a:rPr smtClean="0">
                <a:latin typeface="Arial" charset="0"/>
              </a:rPr>
              <a:t>= </a:t>
            </a:r>
            <a:r>
              <a:rPr smtClean="0"/>
              <a:t>(4 11 2)</a:t>
            </a:r>
            <a:r>
              <a:rPr baseline="-25000" smtClean="0"/>
              <a:t>10</a:t>
            </a: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 smtClean="0">
                <a:latin typeface="Arial" charset="0"/>
              </a:rPr>
              <a:t>  </a:t>
            </a:r>
            <a:r>
              <a:rPr>
                <a:latin typeface="Arial" charset="0"/>
              </a:rPr>
              <a:t>- </a:t>
            </a:r>
            <a:r>
              <a:rPr smtClean="0">
                <a:latin typeface="Arial" charset="0"/>
              </a:rPr>
              <a:t>2</a:t>
            </a:r>
            <a:r>
              <a:rPr lang="ko-KR" altLang="en-US" dirty="0" smtClean="0">
                <a:latin typeface="Arial" charset="0"/>
              </a:rPr>
              <a:t>단계</a:t>
            </a:r>
            <a:r>
              <a:rPr>
                <a:latin typeface="Arial" charset="0"/>
              </a:rPr>
              <a:t>: </a:t>
            </a:r>
            <a:r>
              <a:rPr lang="ko-KR" altLang="en-US" dirty="0" smtClean="0">
                <a:latin typeface="Arial" charset="0"/>
              </a:rPr>
              <a:t>변환된 </a:t>
            </a:r>
            <a:r>
              <a:rPr smtClean="0">
                <a:latin typeface="Arial" charset="0"/>
              </a:rPr>
              <a:t>10</a:t>
            </a:r>
            <a:r>
              <a:rPr lang="ko-KR" altLang="en-US" dirty="0" smtClean="0">
                <a:latin typeface="Arial" charset="0"/>
              </a:rPr>
              <a:t>진수를 각</a:t>
            </a:r>
            <a:r>
              <a:rPr smtClean="0">
                <a:latin typeface="Arial" charset="0"/>
              </a:rPr>
              <a:t> </a:t>
            </a:r>
            <a:r>
              <a:rPr lang="ko-KR" altLang="en-US" dirty="0" err="1" smtClean="0">
                <a:latin typeface="Arial" charset="0"/>
              </a:rPr>
              <a:t>자리별로</a:t>
            </a:r>
            <a:r>
              <a:rPr lang="ko-KR" altLang="en-US" dirty="0" smtClean="0">
                <a:latin typeface="Arial" charset="0"/>
              </a:rPr>
              <a:t> </a:t>
            </a:r>
            <a:r>
              <a:rPr smtClean="0">
                <a:latin typeface="Arial" charset="0"/>
              </a:rPr>
              <a:t>4</a:t>
            </a:r>
            <a:r>
              <a:rPr lang="ko-KR" altLang="en-US" dirty="0" smtClean="0">
                <a:latin typeface="Arial" charset="0"/>
              </a:rPr>
              <a:t>비트의 </a:t>
            </a:r>
            <a:r>
              <a:rPr smtClean="0">
                <a:latin typeface="Arial" charset="0"/>
              </a:rPr>
              <a:t>2</a:t>
            </a:r>
            <a:r>
              <a:rPr lang="ko-KR" altLang="en-US" dirty="0" smtClean="0">
                <a:latin typeface="Arial" charset="0"/>
              </a:rPr>
              <a:t>진수로 변환</a:t>
            </a:r>
            <a:endParaRPr lang="ko-KR" altLang="en-US" dirty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 smtClean="0">
                <a:latin typeface="Arial" charset="0"/>
              </a:rPr>
              <a:t>               </a:t>
            </a:r>
            <a:r>
              <a:rPr smtClean="0"/>
              <a:t>(</a:t>
            </a:r>
            <a:r>
              <a:rPr/>
              <a:t>4B2)</a:t>
            </a:r>
            <a:r>
              <a:rPr baseline="-25000"/>
              <a:t>16 </a:t>
            </a:r>
            <a:r>
              <a:rPr>
                <a:latin typeface="Arial" charset="0"/>
              </a:rPr>
              <a:t>= </a:t>
            </a:r>
            <a:r>
              <a:rPr/>
              <a:t>(4 11 2)</a:t>
            </a:r>
            <a:r>
              <a:rPr baseline="-25000"/>
              <a:t>10 </a:t>
            </a:r>
            <a:r>
              <a:rPr smtClean="0">
                <a:latin typeface="Arial" charset="0"/>
              </a:rPr>
              <a:t>= </a:t>
            </a:r>
            <a:r>
              <a:rPr smtClean="0"/>
              <a:t>(0100 1011 0010)</a:t>
            </a:r>
            <a:r>
              <a:rPr baseline="-25000" smtClean="0"/>
              <a:t>2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lang="ko-KR" altLang="en-US" dirty="0">
                <a:latin typeface="Arial" charset="0"/>
              </a:rPr>
              <a:t>  </a:t>
            </a:r>
            <a:r>
              <a:rPr>
                <a:latin typeface="Arial" charset="0"/>
              </a:rPr>
              <a:t>- </a:t>
            </a:r>
            <a:r>
              <a:rPr smtClean="0">
                <a:latin typeface="Arial" charset="0"/>
              </a:rPr>
              <a:t>3</a:t>
            </a:r>
            <a:r>
              <a:rPr lang="ko-KR" altLang="en-US" dirty="0" smtClean="0">
                <a:latin typeface="Arial" charset="0"/>
              </a:rPr>
              <a:t>단계</a:t>
            </a:r>
            <a:r>
              <a:rPr>
                <a:latin typeface="Arial" charset="0"/>
              </a:rPr>
              <a:t>: </a:t>
            </a:r>
            <a:r>
              <a:rPr lang="ko-KR" altLang="en-US" dirty="0" smtClean="0">
                <a:latin typeface="Arial" charset="0"/>
              </a:rPr>
              <a:t>변환된 </a:t>
            </a:r>
            <a:r>
              <a:rPr smtClean="0">
                <a:latin typeface="Arial" charset="0"/>
              </a:rPr>
              <a:t>2</a:t>
            </a:r>
            <a:r>
              <a:rPr lang="ko-KR" altLang="en-US" dirty="0" smtClean="0">
                <a:latin typeface="Arial" charset="0"/>
              </a:rPr>
              <a:t>진수를 </a:t>
            </a:r>
            <a:r>
              <a:rPr smtClean="0">
                <a:latin typeface="Arial" charset="0"/>
              </a:rPr>
              <a:t>3</a:t>
            </a:r>
            <a:r>
              <a:rPr lang="ko-KR" altLang="en-US" dirty="0" smtClean="0">
                <a:latin typeface="Arial" charset="0"/>
              </a:rPr>
              <a:t>비트씩 재분할하고 </a:t>
            </a:r>
            <a:r>
              <a:rPr smtClean="0">
                <a:latin typeface="Arial" charset="0"/>
              </a:rPr>
              <a:t>8</a:t>
            </a:r>
            <a:r>
              <a:rPr lang="ko-KR" altLang="en-US" dirty="0" smtClean="0">
                <a:latin typeface="Arial" charset="0"/>
              </a:rPr>
              <a:t>진수로 변환</a:t>
            </a:r>
            <a:endParaRPr smtClean="0">
              <a:latin typeface="Arial" charset="0"/>
            </a:endParaRPr>
          </a:p>
          <a:p>
            <a:pPr lvl="2" latinLnBrk="1">
              <a:buNone/>
              <a:tabLst>
                <a:tab pos="269875" algn="l"/>
              </a:tabLst>
              <a:defRPr/>
            </a:pPr>
            <a:r>
              <a:rPr smtClean="0"/>
              <a:t>            </a:t>
            </a:r>
            <a:r>
              <a:rPr/>
              <a:t>(0100 1011 0010)</a:t>
            </a:r>
            <a:r>
              <a:rPr baseline="-25000"/>
              <a:t>2 </a:t>
            </a:r>
            <a:r>
              <a:rPr smtClean="0">
                <a:latin typeface="Arial" charset="0"/>
              </a:rPr>
              <a:t>= </a:t>
            </a:r>
            <a:r>
              <a:rPr/>
              <a:t>(</a:t>
            </a:r>
            <a:r>
              <a:rPr smtClean="0"/>
              <a:t>010 010 110 010)</a:t>
            </a:r>
            <a:r>
              <a:rPr baseline="-25000" smtClean="0"/>
              <a:t>2 </a:t>
            </a:r>
            <a:r>
              <a:rPr smtClean="0">
                <a:latin typeface="Arial" charset="0"/>
              </a:rPr>
              <a:t>= </a:t>
            </a:r>
            <a:r>
              <a:rPr smtClean="0"/>
              <a:t>(2262)</a:t>
            </a:r>
            <a:r>
              <a:rPr baseline="-25000" smtClean="0"/>
              <a:t>8</a:t>
            </a:r>
            <a:endParaRPr lang="ko-KR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 hasCustomPrompt="1"/>
          </p:nvPr>
        </p:nvSpPr>
        <p:spPr>
          <a:xfrm>
            <a:off x="-1642" y="1556792"/>
            <a:ext cx="9144000" cy="2520280"/>
          </a:xfrm>
          <a:ln>
            <a:solidFill>
              <a:schemeClr val="bg1"/>
            </a:solidFill>
          </a:ln>
        </p:spPr>
        <p:txBody>
          <a:bodyPr/>
          <a:lstStyle>
            <a:lvl1pPr algn="ctr">
              <a:defRPr sz="4400" b="1" i="0" baseline="0"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감사합니다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컴퓨터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rgbClr val="4F81BD"/>
              </a:buClr>
            </a:pPr>
            <a:r>
              <a:rPr lang="ko-KR" altLang="en-US" dirty="0" smtClean="0"/>
              <a:t>비트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워드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비트 </a:t>
            </a:r>
            <a:r>
              <a:rPr lang="en-US" altLang="ko-KR" dirty="0" smtClean="0"/>
              <a:t>: </a:t>
            </a:r>
            <a:r>
              <a:rPr lang="ko-KR" altLang="en-US" dirty="0"/>
              <a:t>정보를 구성하는 최소 </a:t>
            </a:r>
            <a:r>
              <a:rPr lang="ko-KR" altLang="en-US" dirty="0" smtClean="0"/>
              <a:t>단위</a:t>
            </a:r>
            <a:endParaRPr lang="ko-KR" altLang="en-US" dirty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바이트 </a:t>
            </a:r>
            <a:r>
              <a:rPr lang="en-US" altLang="ko-KR" dirty="0" smtClean="0"/>
              <a:t>: </a:t>
            </a:r>
            <a:r>
              <a:rPr lang="ko-KR" altLang="en-US" dirty="0"/>
              <a:t>정보 표현의 기본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워드 </a:t>
            </a:r>
            <a:r>
              <a:rPr lang="en-US" altLang="ko-KR" dirty="0" smtClean="0"/>
              <a:t>: </a:t>
            </a:r>
            <a:r>
              <a:rPr lang="ko-KR" altLang="en-US" dirty="0"/>
              <a:t>중앙처리장치에서 한 번에 처리할 수 있는 비트의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err="1" smtClean="0"/>
              <a:t>니블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ko-KR" altLang="en-US" dirty="0"/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/>
              <a:t>비트와 달리 바이트와 워드는 의미를 가진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입력되는 </a:t>
            </a:r>
            <a:r>
              <a:rPr lang="ko-KR" altLang="en-US" dirty="0"/>
              <a:t>워드 단위 정보를 제어장치는 명령어로 해석하고 연산장치는 수치와 같은 데이터로 </a:t>
            </a:r>
            <a:r>
              <a:rPr lang="ko-KR" altLang="en-US" dirty="0" smtClean="0"/>
              <a:t>취급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다음과 </a:t>
            </a:r>
            <a:r>
              <a:rPr lang="ko-KR" altLang="en-US" dirty="0"/>
              <a:t>같은 비트 조합으로 구성된 워드는 무엇을 의미할까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buClr>
                <a:srgbClr val="4F81BD"/>
              </a:buClr>
            </a:pPr>
            <a:endParaRPr lang="ko-KR" altLang="en-US" dirty="0"/>
          </a:p>
          <a:p>
            <a:pPr lvl="1">
              <a:buClr>
                <a:srgbClr val="4F81BD"/>
              </a:buClr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509120"/>
            <a:ext cx="504056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컴퓨터 하드웨어</a:t>
            </a:r>
            <a:endParaRPr lang="ko-KR" altLang="en-US" dirty="0"/>
          </a:p>
        </p:txBody>
      </p:sp>
      <p:pic>
        <p:nvPicPr>
          <p:cNvPr id="2050" name="Picture 2" descr="AMD ë¼ì´ì   9 3900X (ë§í°ì¤) (ë©í°í©)_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7" t="15961" r="5250" b="11464"/>
          <a:stretch/>
        </p:blipFill>
        <p:spPr bwMode="auto">
          <a:xfrm>
            <a:off x="6444208" y="1916832"/>
            <a:ext cx="258853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개요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컴퓨터의 </a:t>
            </a:r>
            <a:r>
              <a:rPr lang="ko-KR" altLang="en-US" dirty="0"/>
              <a:t>기능을 수행하기 위해 전기적 신호로 구성된 정보를 이동하거나 처리하는 물리적인 실체를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하드웨어 품질은 컴퓨터의 </a:t>
            </a:r>
            <a:r>
              <a:rPr lang="ko-KR" altLang="en-US" dirty="0"/>
              <a:t>정보처리 능력을 결정</a:t>
            </a:r>
          </a:p>
          <a:p>
            <a:pPr lvl="1"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중앙처리장치</a:t>
            </a:r>
            <a:r>
              <a:rPr lang="en-US" altLang="ko-KR" dirty="0" smtClean="0">
                <a:solidFill>
                  <a:prstClr val="black"/>
                </a:solidFill>
              </a:rPr>
              <a:t>(CPU)</a:t>
            </a:r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컴퓨터 </a:t>
            </a:r>
            <a:r>
              <a:rPr lang="ko-KR" altLang="en-US" dirty="0"/>
              <a:t>시스템에 부착된 모든 장치의 동작을 제어하고 명령을 실행하는 장치</a:t>
            </a:r>
          </a:p>
          <a:p>
            <a:pPr lvl="1">
              <a:buClr>
                <a:srgbClr val="4F81BD"/>
              </a:buClr>
            </a:pPr>
            <a:r>
              <a:rPr lang="en-US" altLang="ko-KR" dirty="0" smtClean="0"/>
              <a:t>CPU</a:t>
            </a:r>
            <a:r>
              <a:rPr lang="ko-KR" altLang="en-US" dirty="0"/>
              <a:t>는 컴퓨터 시스템의 논리적 구성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마이크로프로세서는 </a:t>
            </a:r>
            <a:r>
              <a:rPr lang="en-US" altLang="ko-KR" dirty="0"/>
              <a:t>CPU</a:t>
            </a:r>
            <a:r>
              <a:rPr lang="ko-KR" altLang="en-US" dirty="0"/>
              <a:t>를 </a:t>
            </a:r>
            <a:r>
              <a:rPr lang="ko-KR" altLang="en-US" dirty="0" smtClean="0"/>
              <a:t>집적회로</a:t>
            </a:r>
            <a:r>
              <a:rPr lang="en-US" altLang="ko-KR" dirty="0" smtClean="0"/>
              <a:t> </a:t>
            </a:r>
            <a:r>
              <a:rPr lang="ko-KR" altLang="en-US" dirty="0"/>
              <a:t>형태로 만든 물리적 구성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그러나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와 마이크로프로세서를 일반적으로 구분 없이 사용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구성</a:t>
            </a:r>
            <a:endParaRPr lang="ko-KR" altLang="en-US" dirty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제어장치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</a:t>
            </a:r>
            <a:r>
              <a:rPr lang="ko-KR" altLang="en-US" dirty="0"/>
              <a:t>메모리로부터 적절한 순서로 명령어를 인출하고 그 명령어를 해석한 결과에 따라 컴퓨터 시스템의 필요한 부분으로 </a:t>
            </a:r>
            <a:r>
              <a:rPr lang="ko-KR" altLang="en-US" dirty="0" err="1"/>
              <a:t>제어신호를</a:t>
            </a:r>
            <a:r>
              <a:rPr lang="ko-KR" altLang="en-US" dirty="0"/>
              <a:t> </a:t>
            </a:r>
            <a:r>
              <a:rPr lang="ko-KR" altLang="en-US" dirty="0" smtClean="0"/>
              <a:t>전달</a:t>
            </a:r>
            <a:endParaRPr lang="en-US" altLang="ko-KR" dirty="0"/>
          </a:p>
          <a:p>
            <a:pPr lvl="1">
              <a:buClr>
                <a:srgbClr val="4F81BD"/>
              </a:buClr>
            </a:pPr>
            <a:r>
              <a:rPr lang="ko-KR" altLang="en-US" dirty="0" err="1" smtClean="0"/>
              <a:t>연산장치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수행하는 장치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레지스터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연산의 중간 결과 등을 일시 기억하는 고속 기억장치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en-US" altLang="ko-KR" dirty="0" smtClean="0"/>
              <a:t>CPU </a:t>
            </a:r>
            <a:r>
              <a:rPr lang="ko-KR" altLang="en-US" dirty="0" err="1" smtClean="0"/>
              <a:t>내부버스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요소들을 연결하는 </a:t>
            </a:r>
            <a:r>
              <a:rPr lang="ko-KR" altLang="en-US" dirty="0" err="1" smtClean="0"/>
              <a:t>배선집합</a:t>
            </a:r>
            <a:endParaRPr lang="en-US" altLang="ko-KR" dirty="0" smtClean="0"/>
          </a:p>
        </p:txBody>
      </p:sp>
      <p:pic>
        <p:nvPicPr>
          <p:cNvPr id="2054" name="Picture 6" descr="ëì²´ íì¤í¸ ë¸ì¶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6" t="18697" r="11803" b="17800"/>
          <a:stretch/>
        </p:blipFill>
        <p:spPr bwMode="auto">
          <a:xfrm>
            <a:off x="6444209" y="1880828"/>
            <a:ext cx="2588538" cy="21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C:\Documents and Settings\Administrator\바탕 화면\강의 교안\02_컴구조\컴퓨터 구조와 원리 2.0_그림 자료\00_그림 자료\ch01_\ch01-02_3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458569"/>
            <a:ext cx="1726661" cy="139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495435"/>
            <a:ext cx="1440160" cy="113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 descr="C:\Documents and Settings\Administrator\바탕 화면\강의 교안\02_컴구조\컴퓨터 구조와 원리 2.0_그림 자료\00_그림 자료\ch01_\ch01-02_amd_cpu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71" y="5476746"/>
            <a:ext cx="1291253" cy="120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컴퓨터 하드웨어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328592"/>
          </a:xfrm>
        </p:spPr>
        <p:txBody>
          <a:bodyPr/>
          <a:lstStyle/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기억장치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  <a:p>
            <a:pPr lvl="1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  <a:p>
            <a:pPr lvl="1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  <a:p>
            <a:pPr lvl="1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  <a:p>
            <a:pPr lvl="1">
              <a:buClr>
                <a:srgbClr val="4F81BD"/>
              </a:buClr>
            </a:pPr>
            <a:endParaRPr lang="en-US" altLang="ko-KR" dirty="0"/>
          </a:p>
          <a:p>
            <a:pPr>
              <a:buClr>
                <a:srgbClr val="4F81BD"/>
              </a:buClr>
            </a:pPr>
            <a:endParaRPr lang="en-US" altLang="ko-KR" dirty="0" smtClean="0"/>
          </a:p>
          <a:p>
            <a:pPr>
              <a:buClr>
                <a:srgbClr val="4F81BD"/>
              </a:buClr>
            </a:pPr>
            <a:r>
              <a:rPr lang="ko-KR" altLang="en-US" dirty="0" smtClean="0"/>
              <a:t>주변장치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입력장치 </a:t>
            </a:r>
            <a:r>
              <a:rPr lang="en-US" altLang="ko-KR" dirty="0" smtClean="0"/>
              <a:t>: </a:t>
            </a:r>
            <a:r>
              <a:rPr lang="ko-KR" altLang="en-US" dirty="0"/>
              <a:t>컴퓨터에서 처리할 데이터와 정보를 외부에서 입력해주는 역할을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출력장치 </a:t>
            </a:r>
            <a:r>
              <a:rPr lang="en-US" altLang="ko-KR" dirty="0" smtClean="0"/>
              <a:t>: </a:t>
            </a:r>
            <a:r>
              <a:rPr lang="ko-KR" altLang="en-US" dirty="0"/>
              <a:t>컴퓨터 내부에서 처리된 결과를 사용자가 보거나 들을 수 있도록 </a:t>
            </a:r>
            <a:r>
              <a:rPr lang="ko-KR" altLang="en-US" dirty="0" err="1"/>
              <a:t>출력매체를</a:t>
            </a:r>
            <a:r>
              <a:rPr lang="ko-KR" altLang="en-US" dirty="0"/>
              <a:t> 이용해서 </a:t>
            </a:r>
            <a:r>
              <a:rPr lang="ko-KR" altLang="en-US" dirty="0" smtClean="0"/>
              <a:t>내보냄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저장장치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영구적으로 데이터를 저장하는 장치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2771775" cy="2295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9912" y="1844824"/>
            <a:ext cx="4104456" cy="22955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sp>
        <p:nvSpPr>
          <p:cNvPr id="6" name="오른쪽 중괄호 5"/>
          <p:cNvSpPr/>
          <p:nvPr/>
        </p:nvSpPr>
        <p:spPr>
          <a:xfrm>
            <a:off x="3635896" y="1844824"/>
            <a:ext cx="288032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44608" y="3068960"/>
            <a:ext cx="72008" cy="457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endParaRPr lang="ko-KR" alt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04481" y="221571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2000" dirty="0" smtClean="0"/>
              <a:t>내부기억장치</a:t>
            </a:r>
            <a:endParaRPr lang="ko-KR" altLang="en-US" sz="3600" dirty="0" smtClean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05"/>
          <a:stretch/>
        </p:blipFill>
        <p:spPr bwMode="auto">
          <a:xfrm>
            <a:off x="4345636" y="3091819"/>
            <a:ext cx="4211977" cy="108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그룹 1"/>
          <p:cNvGrpSpPr>
            <a:grpSpLocks/>
          </p:cNvGrpSpPr>
          <p:nvPr/>
        </p:nvGrpSpPr>
        <p:grpSpPr bwMode="auto">
          <a:xfrm>
            <a:off x="541984" y="5668763"/>
            <a:ext cx="5112122" cy="1144613"/>
            <a:chOff x="287338" y="4516487"/>
            <a:chExt cx="8799449" cy="2008857"/>
          </a:xfrm>
        </p:grpSpPr>
        <p:pic>
          <p:nvPicPr>
            <p:cNvPr id="12" name="Picture 5" descr="C:\Documents and Settings\Administrator\바탕 화면\강의 교안\02_컴구조\컴퓨터 구조와 원리 2.0_그림 자료\00_그림 자료\ch01_\ch01-05_하드디스크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338" y="4678740"/>
              <a:ext cx="2346260" cy="1656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6" descr="C:\Documents and Settings\Administrator\바탕 화면\강의 교안\02_컴구조\컴퓨터 구조와 원리 2.0_그림 자료\00_그림 자료\ch01_\ch01-05-DVD02.bm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906" y="4550343"/>
              <a:ext cx="1810978" cy="1775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7" descr="C:\Documents and Settings\Administrator\바탕 화면\강의 교안\02_컴구조\컴퓨터 구조와 원리 2.0_그림 자료\00_그림 자료\ch01_\ch01-05-Flash Memory-02.bmp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4516487"/>
              <a:ext cx="2674650" cy="2008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0575" y="4602912"/>
              <a:ext cx="1766212" cy="1807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4" name="Picture 2" descr="ë°±ìíì´í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" t="7894" r="6140" b="19114"/>
          <a:stretch/>
        </p:blipFill>
        <p:spPr bwMode="auto">
          <a:xfrm>
            <a:off x="5940152" y="5250907"/>
            <a:ext cx="3096344" cy="149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46" y="2895603"/>
            <a:ext cx="5228154" cy="36724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컴퓨터 하드웨어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3744416" cy="5400600"/>
          </a:xfrm>
        </p:spPr>
        <p:txBody>
          <a:bodyPr/>
          <a:lstStyle/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기타 하드웨어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시스템 버스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  <a:p>
            <a:pPr lvl="1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  <a:p>
            <a:pPr lvl="1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  <a:p>
            <a:pPr lvl="1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메인보드</a:t>
            </a:r>
            <a:endParaRPr lang="en-US" altLang="ko-KR" dirty="0" smtClean="0"/>
          </a:p>
          <a:p>
            <a:pPr lvl="2">
              <a:buClr>
                <a:srgbClr val="4F81BD"/>
              </a:buClr>
            </a:pPr>
            <a:r>
              <a:rPr lang="ko-KR" altLang="en-US" dirty="0"/>
              <a:t>기능장치 사이의 호환성이나 확장의 범위를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2">
              <a:buClr>
                <a:srgbClr val="4F81BD"/>
              </a:buClr>
            </a:pPr>
            <a:r>
              <a:rPr lang="ko-KR" altLang="en-US" dirty="0" smtClean="0"/>
              <a:t>시스템 </a:t>
            </a:r>
            <a:r>
              <a:rPr lang="ko-KR" altLang="en-US" dirty="0"/>
              <a:t>전반의 안정적인 동작 여부를 좌우</a:t>
            </a:r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3400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컴퓨터 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개요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명령의 </a:t>
            </a:r>
            <a:r>
              <a:rPr lang="ko-KR" altLang="en-US" dirty="0"/>
              <a:t>집합으로 구성된 컴퓨터 프로그램 및 그와 관련된 문서를 총칭하는 개념</a:t>
            </a:r>
          </a:p>
          <a:p>
            <a:pPr lvl="1">
              <a:buClr>
                <a:srgbClr val="4F81BD"/>
              </a:buClr>
            </a:pPr>
            <a:r>
              <a:rPr lang="ko-KR" altLang="en-US" dirty="0"/>
              <a:t>소프트웨어의 품질은 컴퓨터 하드웨어의 사용 효율과 사용 환경을 결정</a:t>
            </a:r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471190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컴퓨터 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3024336" cy="5400600"/>
          </a:xfrm>
        </p:spPr>
        <p:txBody>
          <a:bodyPr/>
          <a:lstStyle/>
          <a:p>
            <a:pPr lvl="0">
              <a:buClr>
                <a:srgbClr val="4F81B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시스템 소프트웨어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 smtClean="0"/>
              <a:t>컴퓨터 </a:t>
            </a:r>
            <a:r>
              <a:rPr lang="ko-KR" altLang="en-US" dirty="0"/>
              <a:t>하드웨어의 기능을 실행하기 위해 필수적인 </a:t>
            </a:r>
            <a:r>
              <a:rPr lang="ko-KR" altLang="en-US" dirty="0" smtClean="0"/>
              <a:t>작업을 </a:t>
            </a:r>
            <a:r>
              <a:rPr lang="ko-KR" altLang="en-US" dirty="0"/>
              <a:t>하거나 응용 소프트웨어의 실행을 지원하는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1">
              <a:buClr>
                <a:srgbClr val="4F81BD"/>
              </a:buClr>
            </a:pPr>
            <a:r>
              <a:rPr lang="ko-KR" altLang="en-US" dirty="0"/>
              <a:t>운영체제 </a:t>
            </a:r>
            <a:r>
              <a:rPr lang="en-US" altLang="ko-KR" dirty="0"/>
              <a:t>: </a:t>
            </a:r>
            <a:r>
              <a:rPr lang="ko-KR" altLang="en-US" dirty="0"/>
              <a:t>컴퓨터 </a:t>
            </a:r>
            <a:r>
              <a:rPr lang="ko-KR" altLang="en-US" dirty="0" smtClean="0"/>
              <a:t>자원을 </a:t>
            </a:r>
            <a:r>
              <a:rPr lang="ko-KR" altLang="en-US" dirty="0"/>
              <a:t>관리하고 응용 프로그램의 실행 환경을 제공하는 소프트웨어 </a:t>
            </a:r>
          </a:p>
          <a:p>
            <a:pPr lvl="1">
              <a:buClr>
                <a:srgbClr val="4F81BD"/>
              </a:buClr>
            </a:pPr>
            <a:r>
              <a:rPr lang="ko-KR" altLang="en-US" dirty="0"/>
              <a:t>디바이스 드라이버 </a:t>
            </a:r>
            <a:r>
              <a:rPr lang="en-US" altLang="ko-KR" dirty="0"/>
              <a:t>: </a:t>
            </a:r>
            <a:r>
              <a:rPr lang="ko-KR" altLang="en-US" dirty="0"/>
              <a:t>컴퓨터에 온라인으로 연결된 주변 기기를 제어하는 운영체제 모듈</a:t>
            </a:r>
          </a:p>
          <a:p>
            <a:pPr lvl="1">
              <a:buClr>
                <a:srgbClr val="4F81BD"/>
              </a:buClr>
            </a:pPr>
            <a:r>
              <a:rPr lang="ko-KR" altLang="en-US" dirty="0"/>
              <a:t>컴파일러와 인터프리터 </a:t>
            </a:r>
            <a:r>
              <a:rPr lang="en-US" altLang="ko-KR" dirty="0"/>
              <a:t>: </a:t>
            </a:r>
            <a:r>
              <a:rPr lang="ko-KR" altLang="en-US" dirty="0"/>
              <a:t>고급언어로 작성된 원시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컴퓨터가 이해하는 저급언어로 변환하는 소프트웨어로서 일종의 번역기</a:t>
            </a:r>
          </a:p>
          <a:p>
            <a:pPr lvl="1">
              <a:buClr>
                <a:srgbClr val="4F81BD"/>
              </a:buClr>
            </a:pPr>
            <a:r>
              <a:rPr lang="ko-KR" altLang="en-US" dirty="0" err="1"/>
              <a:t>링커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다수로 분할하여 작성된 프로그램에 의해 생성된 목적 </a:t>
            </a:r>
            <a:r>
              <a:rPr lang="ko-KR" altLang="en-US" dirty="0" smtClean="0"/>
              <a:t>프로그램 또는 </a:t>
            </a:r>
            <a:r>
              <a:rPr lang="ko-KR" altLang="en-US" dirty="0"/>
              <a:t>라이브러리 루틴을 결합하여 실행 가능한 하나의 프로그램으로 연결하는 소프트웨어</a:t>
            </a:r>
          </a:p>
          <a:p>
            <a:pPr lvl="1">
              <a:buClr>
                <a:srgbClr val="4F81BD"/>
              </a:buClr>
            </a:pPr>
            <a:r>
              <a:rPr lang="ko-KR" altLang="en-US" dirty="0" err="1"/>
              <a:t>로더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디스크와 같은 저장장치에 보관된 프로그램을 읽어 메인 메모리에 적재한 후 실행 가능한 상태로 만드는 소프트웨어</a:t>
            </a:r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3819821" y="1625603"/>
            <a:ext cx="4208563" cy="4611709"/>
            <a:chOff x="3707904" y="1412776"/>
            <a:chExt cx="4208563" cy="46117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04" y="1412776"/>
              <a:ext cx="4208563" cy="427079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5668045"/>
              <a:ext cx="792088" cy="356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5844</TotalTime>
  <Words>2326</Words>
  <Application>Microsoft Office PowerPoint</Application>
  <PresentationFormat>화면 슬라이드 쇼(4:3)</PresentationFormat>
  <Paragraphs>426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52" baseType="lpstr">
      <vt:lpstr>Arial Unicode MS</vt:lpstr>
      <vt:lpstr>HY견고딕</vt:lpstr>
      <vt:lpstr>HY헤드라인M</vt:lpstr>
      <vt:lpstr>굴림</vt:lpstr>
      <vt:lpstr>맑은 고딕</vt:lpstr>
      <vt:lpstr>아리따M</vt:lpstr>
      <vt:lpstr>함초롬바탕</vt:lpstr>
      <vt:lpstr>휴먼둥근헤드라인</vt:lpstr>
      <vt:lpstr>휴먼엑스포</vt:lpstr>
      <vt:lpstr>Arial</vt:lpstr>
      <vt:lpstr>Tahoma</vt:lpstr>
      <vt:lpstr>Wingdings</vt:lpstr>
      <vt:lpstr>Office 테마</vt:lpstr>
      <vt:lpstr>한빛마스터</vt:lpstr>
      <vt:lpstr>Chapter 01. 컴퓨터 시스템의 개요</vt:lpstr>
      <vt:lpstr>01. 컴퓨터 시스템</vt:lpstr>
      <vt:lpstr>하드웨어, 소프트웨어</vt:lpstr>
      <vt:lpstr>01. 컴퓨터 시스템</vt:lpstr>
      <vt:lpstr>02. 컴퓨터 하드웨어</vt:lpstr>
      <vt:lpstr>02. 컴퓨터 하드웨어</vt:lpstr>
      <vt:lpstr>02. 컴퓨터 하드웨어</vt:lpstr>
      <vt:lpstr>03. 컴퓨터 소프트웨어</vt:lpstr>
      <vt:lpstr>03. 컴퓨터 소프트웨어</vt:lpstr>
      <vt:lpstr>03. 컴퓨터 소프트웨어</vt:lpstr>
      <vt:lpstr>04. 운영체제와 부팅</vt:lpstr>
      <vt:lpstr>04. 운영체제와 부팅</vt:lpstr>
      <vt:lpstr>PowerPoint 프레젠테이션</vt:lpstr>
      <vt:lpstr>05. 컴파일러와 인터프리터</vt:lpstr>
      <vt:lpstr>05. 컴파일러와 인터프리터</vt:lpstr>
      <vt:lpstr>06. 컴퓨터의 분류</vt:lpstr>
      <vt:lpstr>06. 컴퓨터의 분류</vt:lpstr>
      <vt:lpstr>07. 컴퓨터 구조, 구성, 실현</vt:lpstr>
      <vt:lpstr>07. 컴퓨터 구조, 구성, 실현</vt:lpstr>
      <vt:lpstr>08. 하드웨어와 소프트웨어 상호조정</vt:lpstr>
      <vt:lpstr>04 컴퓨터 정보의 표현과 저장</vt:lpstr>
      <vt:lpstr>04 컴퓨터 정보의 표현과 저장</vt:lpstr>
      <vt:lpstr>04 컴퓨터 정보의 표현과 저장</vt:lpstr>
      <vt:lpstr>04 컴퓨터 정보의 표현과 저장</vt:lpstr>
      <vt:lpstr>04 컴퓨터 정보의 표현과 저장</vt:lpstr>
      <vt:lpstr>04 컴퓨터 정보의 표현과 저장</vt:lpstr>
      <vt:lpstr>04 컴퓨터 정보의 표현과 저장</vt:lpstr>
      <vt:lpstr>04 컴퓨터 정보의 표현과 저장</vt:lpstr>
      <vt:lpstr>04 컴퓨터 정보의 표현과 저장</vt:lpstr>
      <vt:lpstr>04 컴퓨터 정보의 표현과 저장</vt:lpstr>
      <vt:lpstr>04 컴퓨터 정보의 표현과 저장</vt:lpstr>
      <vt:lpstr>04 컴퓨터 정보의 표현과 저장</vt:lpstr>
      <vt:lpstr>04 컴퓨터 정보의 표현과 저장</vt:lpstr>
      <vt:lpstr>04 컴퓨터 정보의 표현과 저장</vt:lpstr>
      <vt:lpstr>04 컴퓨터 정보의 표현과 저장</vt:lpstr>
      <vt:lpstr>04 컴퓨터 정보의 표현과 저장</vt:lpstr>
      <vt:lpstr>04 컴퓨터 정보의 표현과 저장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it</cp:lastModifiedBy>
  <cp:revision>609</cp:revision>
  <dcterms:created xsi:type="dcterms:W3CDTF">2012-07-11T10:23:22Z</dcterms:created>
  <dcterms:modified xsi:type="dcterms:W3CDTF">2020-09-01T09:40:00Z</dcterms:modified>
</cp:coreProperties>
</file>