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handoutMasterIdLst>
    <p:handoutMasterId r:id="rId95"/>
  </p:handoutMasterIdLst>
  <p:sldIdLst>
    <p:sldId id="256" r:id="rId2"/>
    <p:sldId id="507" r:id="rId3"/>
    <p:sldId id="387" r:id="rId4"/>
    <p:sldId id="468" r:id="rId5"/>
    <p:sldId id="493" r:id="rId6"/>
    <p:sldId id="515" r:id="rId7"/>
    <p:sldId id="516" r:id="rId8"/>
    <p:sldId id="394" r:id="rId9"/>
    <p:sldId id="469" r:id="rId10"/>
    <p:sldId id="474" r:id="rId11"/>
    <p:sldId id="475" r:id="rId12"/>
    <p:sldId id="470" r:id="rId13"/>
    <p:sldId id="471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76" r:id="rId22"/>
    <p:sldId id="494" r:id="rId23"/>
    <p:sldId id="495" r:id="rId24"/>
    <p:sldId id="508" r:id="rId25"/>
    <p:sldId id="411" r:id="rId26"/>
    <p:sldId id="473" r:id="rId27"/>
    <p:sldId id="477" r:id="rId28"/>
    <p:sldId id="415" r:id="rId29"/>
    <p:sldId id="417" r:id="rId30"/>
    <p:sldId id="419" r:id="rId31"/>
    <p:sldId id="478" r:id="rId32"/>
    <p:sldId id="420" r:id="rId33"/>
    <p:sldId id="479" r:id="rId34"/>
    <p:sldId id="481" r:id="rId35"/>
    <p:sldId id="429" r:id="rId36"/>
    <p:sldId id="482" r:id="rId37"/>
    <p:sldId id="509" r:id="rId38"/>
    <p:sldId id="325" r:id="rId39"/>
    <p:sldId id="483" r:id="rId40"/>
    <p:sldId id="326" r:id="rId41"/>
    <p:sldId id="327" r:id="rId42"/>
    <p:sldId id="489" r:id="rId43"/>
    <p:sldId id="490" r:id="rId44"/>
    <p:sldId id="330" r:id="rId45"/>
    <p:sldId id="331" r:id="rId46"/>
    <p:sldId id="510" r:id="rId47"/>
    <p:sldId id="333" r:id="rId48"/>
    <p:sldId id="334" r:id="rId49"/>
    <p:sldId id="335" r:id="rId50"/>
    <p:sldId id="337" r:id="rId51"/>
    <p:sldId id="338" r:id="rId52"/>
    <p:sldId id="339" r:id="rId53"/>
    <p:sldId id="341" r:id="rId54"/>
    <p:sldId id="342" r:id="rId55"/>
    <p:sldId id="343" r:id="rId56"/>
    <p:sldId id="344" r:id="rId57"/>
    <p:sldId id="345" r:id="rId58"/>
    <p:sldId id="346" r:id="rId59"/>
    <p:sldId id="511" r:id="rId60"/>
    <p:sldId id="433" r:id="rId61"/>
    <p:sldId id="497" r:id="rId62"/>
    <p:sldId id="435" r:id="rId63"/>
    <p:sldId id="437" r:id="rId64"/>
    <p:sldId id="498" r:id="rId65"/>
    <p:sldId id="439" r:id="rId66"/>
    <p:sldId id="499" r:id="rId67"/>
    <p:sldId id="441" r:id="rId68"/>
    <p:sldId id="500" r:id="rId69"/>
    <p:sldId id="512" r:id="rId70"/>
    <p:sldId id="442" r:id="rId71"/>
    <p:sldId id="504" r:id="rId72"/>
    <p:sldId id="517" r:id="rId73"/>
    <p:sldId id="446" r:id="rId74"/>
    <p:sldId id="447" r:id="rId75"/>
    <p:sldId id="506" r:id="rId76"/>
    <p:sldId id="448" r:id="rId77"/>
    <p:sldId id="449" r:id="rId78"/>
    <p:sldId id="450" r:id="rId79"/>
    <p:sldId id="451" r:id="rId80"/>
    <p:sldId id="453" r:id="rId81"/>
    <p:sldId id="454" r:id="rId82"/>
    <p:sldId id="455" r:id="rId83"/>
    <p:sldId id="456" r:id="rId84"/>
    <p:sldId id="457" r:id="rId85"/>
    <p:sldId id="458" r:id="rId86"/>
    <p:sldId id="459" r:id="rId87"/>
    <p:sldId id="460" r:id="rId88"/>
    <p:sldId id="461" r:id="rId89"/>
    <p:sldId id="462" r:id="rId90"/>
    <p:sldId id="514" r:id="rId91"/>
    <p:sldId id="463" r:id="rId92"/>
    <p:sldId id="513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1">
          <p15:clr>
            <a:srgbClr val="A4A3A4"/>
          </p15:clr>
        </p15:guide>
        <p15:guide id="2" pos="23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280"/>
    <a:srgbClr val="000045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/>
    <p:restoredTop sz="94674"/>
  </p:normalViewPr>
  <p:slideViewPr>
    <p:cSldViewPr snapToGrid="0">
      <p:cViewPr varScale="1">
        <p:scale>
          <a:sx n="119" d="100"/>
          <a:sy n="119" d="100"/>
        </p:scale>
        <p:origin x="614" y="72"/>
      </p:cViewPr>
      <p:guideLst>
        <p:guide orient="horz" pos="2201"/>
        <p:guide pos="23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34B7E-0B2B-5E49-A918-8AFD6AA366B5}" type="datetime1">
              <a:rPr lang="he-IL"/>
              <a:t>ב'/תשרי/תשפ"ב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E8FCF-8D2F-D148-9A99-80B9EBB50B13}" type="slidenum">
              <a:r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96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1C280-96A2-4249-BF83-22F270A3397E}" type="datetime1">
              <a:rPr lang="he-IL"/>
              <a:t>ב'/תשרי/תשפ"ב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89ABF-3EF1-3E41-BA86-851DA49508B5}" type="slidenum">
              <a:r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885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header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79700" y="2672252"/>
            <a:ext cx="7086600" cy="580147"/>
          </a:xfrm>
        </p:spPr>
        <p:txBody>
          <a:bodyPr>
            <a:normAutofit/>
          </a:bodyPr>
          <a:lstStyle>
            <a:lvl1pPr marL="0" indent="0" algn="ctr">
              <a:spcBef>
                <a:spcPts val="2200"/>
              </a:spcBef>
              <a:buNone/>
              <a:defRPr sz="2200" baseline="0">
                <a:latin typeface="Avenir Medium"/>
                <a:cs typeface="Avenir Medium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 Week I, Unit J: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l="63357" t="5251" r="3343" b="10503"/>
          <a:stretch/>
        </p:blipFill>
        <p:spPr>
          <a:xfrm>
            <a:off x="8923507" y="0"/>
            <a:ext cx="3268493" cy="10413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l="37755" t="5251" r="32968" b="10503"/>
          <a:stretch/>
        </p:blipFill>
        <p:spPr>
          <a:xfrm>
            <a:off x="-1" y="0"/>
            <a:ext cx="8995589" cy="1041399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4207030" y="4706446"/>
            <a:ext cx="393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Avenir Next Medium"/>
                <a:ea typeface="+mn-ea"/>
                <a:cs typeface="Avenir Next Medium"/>
              </a:rPr>
              <a:t>Noam Nisan and Shimon Schocken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2117841" y="3256456"/>
            <a:ext cx="8210317" cy="770121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kern="1200" baseline="0">
                <a:solidFill>
                  <a:schemeClr val="tx1"/>
                </a:solidFill>
                <a:latin typeface="Avenir Medium"/>
                <a:ea typeface="+mn-ea"/>
                <a:cs typeface="Avenir Medium"/>
              </a:defRPr>
            </a:lvl1pPr>
          </a:lstStyle>
          <a:p>
            <a:pPr lvl="0"/>
            <a:r>
              <a:rPr lang="en-US"/>
              <a:t>Title of Unit</a:t>
            </a:r>
          </a:p>
        </p:txBody>
      </p:sp>
      <p:sp>
        <p:nvSpPr>
          <p:cNvPr id="8" name="Footer Placeholder 7"/>
          <p:cNvSpPr txBox="1">
            <a:spLocks/>
          </p:cNvSpPr>
          <p:nvPr userDrawn="1"/>
        </p:nvSpPr>
        <p:spPr>
          <a:xfrm>
            <a:off x="123555" y="116462"/>
            <a:ext cx="4473178" cy="84846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FF6600"/>
                </a:solidFill>
              </a:rPr>
              <a:t>From Nand to Tetris</a:t>
            </a:r>
          </a:p>
          <a:p>
            <a:pPr>
              <a:spcBef>
                <a:spcPts val="300"/>
              </a:spcBef>
            </a:pPr>
            <a:r>
              <a:rPr lang="en-US" sz="1600" i="1" dirty="0">
                <a:solidFill>
                  <a:srgbClr val="FF6600"/>
                </a:solidFill>
              </a:rPr>
              <a:t>Building</a:t>
            </a:r>
            <a:r>
              <a:rPr lang="en-US" sz="1600" i="1" baseline="0" dirty="0">
                <a:solidFill>
                  <a:srgbClr val="FF6600"/>
                </a:solidFill>
              </a:rPr>
              <a:t> a Modern Computer from First Principles</a:t>
            </a:r>
            <a:endParaRPr lang="en-US" sz="1600" i="1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680824" y="6394824"/>
            <a:ext cx="27342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77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7783002" cy="577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341" y="1080229"/>
            <a:ext cx="3509035" cy="52781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15677" y="805985"/>
            <a:ext cx="7821807" cy="36291"/>
          </a:xfrm>
          <a:prstGeom prst="line">
            <a:avLst/>
          </a:prstGeom>
          <a:ln w="19050" cap="flat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502222" y="1090409"/>
            <a:ext cx="4143403" cy="52276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15380" y="6399101"/>
            <a:ext cx="488454" cy="30750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04AB9-C8DC-1643-9750-58A77BC25CE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1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d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10515600" cy="577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341" y="1080229"/>
            <a:ext cx="5039522" cy="52781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15677" y="789704"/>
            <a:ext cx="10571311" cy="52572"/>
          </a:xfrm>
          <a:prstGeom prst="line">
            <a:avLst/>
          </a:prstGeom>
          <a:ln w="19050" cap="flat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15380" y="6399101"/>
            <a:ext cx="488454" cy="30750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04AB9-C8DC-1643-9750-58A77BC25CE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273800" y="1052513"/>
            <a:ext cx="5089525" cy="5326062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144000" tIns="93600" rIns="144000" bIns="93600">
            <a:normAutofit/>
          </a:bodyPr>
          <a:lstStyle>
            <a:lvl1pPr marL="0" indent="0">
              <a:spcBef>
                <a:spcPts val="200"/>
              </a:spcBef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8380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7783002" cy="577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341" y="1080229"/>
            <a:ext cx="3509035" cy="52781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15677" y="805985"/>
            <a:ext cx="7821807" cy="36291"/>
          </a:xfrm>
          <a:prstGeom prst="line">
            <a:avLst/>
          </a:prstGeom>
          <a:ln w="19050" cap="flat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15380" y="6399101"/>
            <a:ext cx="488454" cy="30750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04AB9-C8DC-1643-9750-58A77BC25CE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34142" y="1080945"/>
            <a:ext cx="4019086" cy="5326062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144000" tIns="93600" rIns="144000" bIns="93600">
            <a:normAutofit/>
          </a:bodyPr>
          <a:lstStyle>
            <a:lvl1pPr marL="0" indent="0">
              <a:spcBef>
                <a:spcPts val="200"/>
              </a:spcBef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2865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10515600" cy="577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15677" y="789704"/>
            <a:ext cx="10571311" cy="52572"/>
          </a:xfrm>
          <a:prstGeom prst="line">
            <a:avLst/>
          </a:prstGeom>
          <a:ln w="19050" cap="flat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15380" y="6399101"/>
            <a:ext cx="488454" cy="30750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04AB9-C8DC-1643-9750-58A77BC25CE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627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7799284" cy="577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15677" y="830409"/>
            <a:ext cx="7813666" cy="11867"/>
          </a:xfrm>
          <a:prstGeom prst="line">
            <a:avLst/>
          </a:prstGeom>
          <a:ln w="19050" cap="flat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15380" y="6399101"/>
            <a:ext cx="488454" cy="30750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04AB9-C8DC-1643-9750-58A77BC25CE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21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with RH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0A77B9-4D3D-4F62-8A07-26C68219B0CB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15380" y="6399101"/>
            <a:ext cx="488454" cy="307503"/>
          </a:xfrm>
          <a:prstGeom prst="rect">
            <a:avLst/>
          </a:prstGeom>
        </p:spPr>
        <p:txBody>
          <a:bodyPr/>
          <a:lstStyle/>
          <a:p>
            <a:fld id="{23B1DE4A-A52D-49B4-8882-E63DC06A92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073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7783002" cy="577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341" y="1080229"/>
            <a:ext cx="3509035" cy="52781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15677" y="805985"/>
            <a:ext cx="7821807" cy="36291"/>
          </a:xfrm>
          <a:prstGeom prst="line">
            <a:avLst/>
          </a:prstGeom>
          <a:ln w="19050" cap="flat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34142" y="1942353"/>
            <a:ext cx="4019086" cy="4464654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144000" tIns="93600" rIns="144000" bIns="93600">
            <a:normAutofit/>
          </a:bodyPr>
          <a:lstStyle>
            <a:lvl1pPr marL="0" indent="0">
              <a:spcBef>
                <a:spcPts val="200"/>
              </a:spcBef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52070" y="1583765"/>
            <a:ext cx="3924164" cy="328705"/>
          </a:xfrm>
          <a:noFill/>
          <a:effectLst/>
        </p:spPr>
        <p:txBody>
          <a:bodyPr lIns="144000" tIns="93600" rIns="144000" bIns="93600">
            <a:normAutofit/>
          </a:bodyPr>
          <a:lstStyle>
            <a:lvl1pPr marL="0" indent="0">
              <a:spcBef>
                <a:spcPts val="200"/>
              </a:spcBef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Code title</a:t>
            </a:r>
          </a:p>
        </p:txBody>
      </p:sp>
    </p:spTree>
    <p:extLst>
      <p:ext uri="{BB962C8B-B14F-4D97-AF65-F5344CB8AC3E}">
        <p14:creationId xmlns:p14="http://schemas.microsoft.com/office/powerpoint/2010/main" val="102757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68976" y="1961562"/>
            <a:ext cx="3466297" cy="580147"/>
          </a:xfrm>
        </p:spPr>
        <p:txBody>
          <a:bodyPr>
            <a:normAutofit/>
          </a:bodyPr>
          <a:lstStyle>
            <a:lvl1pPr marL="0" indent="0" algn="ctr">
              <a:spcBef>
                <a:spcPts val="2200"/>
              </a:spcBef>
              <a:buNone/>
              <a:defRPr sz="2200" baseline="0">
                <a:latin typeface="Avenir Medium"/>
                <a:cs typeface="Avenir Medium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 Chapter 1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0"/>
            <a:ext cx="8634431" cy="1041399"/>
            <a:chOff x="0" y="0"/>
            <a:chExt cx="8634431" cy="1041399"/>
          </a:xfrm>
        </p:grpSpPr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/>
            <a:srcRect l="63357" t="5251" r="3343" b="10503"/>
            <a:stretch/>
          </p:blipFill>
          <p:spPr>
            <a:xfrm>
              <a:off x="5365938" y="0"/>
              <a:ext cx="3268493" cy="104139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2"/>
            <a:srcRect l="37755" t="5251" r="32968" b="10503"/>
            <a:stretch/>
          </p:blipFill>
          <p:spPr>
            <a:xfrm>
              <a:off x="0" y="0"/>
              <a:ext cx="5438114" cy="1041399"/>
            </a:xfrm>
            <a:prstGeom prst="rect">
              <a:avLst/>
            </a:prstGeom>
          </p:spPr>
        </p:pic>
      </p:grpSp>
      <p:sp>
        <p:nvSpPr>
          <p:cNvPr id="14" name="Footer Placeholder 7"/>
          <p:cNvSpPr txBox="1">
            <a:spLocks/>
          </p:cNvSpPr>
          <p:nvPr userDrawn="1"/>
        </p:nvSpPr>
        <p:spPr>
          <a:xfrm>
            <a:off x="123555" y="116462"/>
            <a:ext cx="4473178" cy="84846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FF6600"/>
                </a:solidFill>
              </a:rPr>
              <a:t>From Nand to Tetris</a:t>
            </a:r>
          </a:p>
          <a:p>
            <a:pPr>
              <a:spcBef>
                <a:spcPts val="300"/>
              </a:spcBef>
            </a:pPr>
            <a:r>
              <a:rPr lang="en-US" sz="1600" i="1" dirty="0">
                <a:solidFill>
                  <a:srgbClr val="FF6600"/>
                </a:solidFill>
              </a:rPr>
              <a:t>Building</a:t>
            </a:r>
            <a:r>
              <a:rPr lang="en-US" sz="1600" i="1" baseline="0" dirty="0">
                <a:solidFill>
                  <a:srgbClr val="FF6600"/>
                </a:solidFill>
              </a:rPr>
              <a:t> a Modern Computer from First Principles</a:t>
            </a:r>
            <a:endParaRPr lang="en-US" sz="1600" i="1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373021" y="3943628"/>
            <a:ext cx="585250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800" kern="1200" dirty="0">
                <a:solidFill>
                  <a:schemeClr val="tx1"/>
                </a:solidFill>
                <a:latin typeface="Avenir Next Medium"/>
                <a:ea typeface="+mn-ea"/>
                <a:cs typeface="Avenir Next Medium"/>
              </a:rPr>
              <a:t>These slides</a:t>
            </a:r>
            <a:r>
              <a:rPr lang="en-US" sz="1800" kern="1200" baseline="0" dirty="0">
                <a:solidFill>
                  <a:schemeClr val="tx1"/>
                </a:solidFill>
                <a:latin typeface="Avenir Next Medium"/>
                <a:ea typeface="+mn-ea"/>
                <a:cs typeface="Avenir Next Medium"/>
              </a:rPr>
              <a:t> support chapter 1 of the book</a:t>
            </a:r>
          </a:p>
          <a:p>
            <a:pPr algn="ctr">
              <a:spcBef>
                <a:spcPts val="600"/>
              </a:spcBef>
            </a:pPr>
            <a:r>
              <a:rPr lang="en-US" sz="1800" i="1" u="sng" kern="1200" baseline="0" dirty="0">
                <a:solidFill>
                  <a:schemeClr val="tx1"/>
                </a:solidFill>
                <a:latin typeface="Avenir Next Medium"/>
                <a:ea typeface="+mn-ea"/>
                <a:cs typeface="Avenir Next Medium"/>
              </a:rPr>
              <a:t>The Elements of Computing Systems</a:t>
            </a:r>
            <a:r>
              <a:rPr lang="en-US" sz="1800" i="1" kern="1200" baseline="0" dirty="0">
                <a:solidFill>
                  <a:schemeClr val="tx1"/>
                </a:solidFill>
                <a:latin typeface="Avenir Next Medium"/>
                <a:ea typeface="+mn-ea"/>
                <a:cs typeface="Avenir Next Medium"/>
              </a:rPr>
              <a:t> </a:t>
            </a:r>
          </a:p>
          <a:p>
            <a:pPr algn="ctr">
              <a:spcBef>
                <a:spcPts val="600"/>
              </a:spcBef>
            </a:pPr>
            <a:r>
              <a:rPr lang="en-US" sz="1800" kern="1200" baseline="0" dirty="0">
                <a:solidFill>
                  <a:schemeClr val="tx1"/>
                </a:solidFill>
                <a:latin typeface="Avenir Next Medium"/>
                <a:ea typeface="+mn-ea"/>
                <a:cs typeface="Avenir Next Medium"/>
              </a:rPr>
              <a:t>By </a:t>
            </a:r>
            <a:r>
              <a:rPr lang="en-US" sz="1800" kern="1200" dirty="0">
                <a:solidFill>
                  <a:schemeClr val="tx1"/>
                </a:solidFill>
                <a:latin typeface="Avenir Next Medium"/>
                <a:ea typeface="+mn-ea"/>
                <a:cs typeface="Avenir Next Medium"/>
              </a:rPr>
              <a:t>Noam Nisan and Shimon Schocken</a:t>
            </a:r>
          </a:p>
          <a:p>
            <a:pPr algn="ctr">
              <a:spcBef>
                <a:spcPts val="600"/>
              </a:spcBef>
            </a:pPr>
            <a:r>
              <a:rPr lang="en-US" sz="1800" kern="1200" dirty="0">
                <a:solidFill>
                  <a:schemeClr val="tx1"/>
                </a:solidFill>
                <a:latin typeface="Avenir Next Medium"/>
                <a:ea typeface="+mn-ea"/>
                <a:cs typeface="Avenir Next Medium"/>
              </a:rPr>
              <a:t>MIT Press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855586" y="2642252"/>
            <a:ext cx="6893078" cy="770121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kern="1200" baseline="0">
                <a:solidFill>
                  <a:schemeClr val="tx1"/>
                </a:solidFill>
                <a:latin typeface="Avenir Medium"/>
                <a:ea typeface="+mn-ea"/>
                <a:cs typeface="Avenir Medium"/>
              </a:defRPr>
            </a:lvl1pPr>
          </a:lstStyle>
          <a:p>
            <a:pPr lvl="0"/>
            <a:r>
              <a:rPr lang="en-US"/>
              <a:t>Title of Unit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680824" y="6394824"/>
            <a:ext cx="27342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97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end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65400" y="1745093"/>
            <a:ext cx="7086600" cy="580147"/>
          </a:xfrm>
        </p:spPr>
        <p:txBody>
          <a:bodyPr>
            <a:normAutofit/>
          </a:bodyPr>
          <a:lstStyle>
            <a:lvl1pPr marL="0" indent="0" algn="ctr">
              <a:spcBef>
                <a:spcPts val="2200"/>
              </a:spcBef>
              <a:buNone/>
              <a:defRPr sz="2200" baseline="0">
                <a:solidFill>
                  <a:srgbClr val="7F7F7F"/>
                </a:solidFill>
                <a:latin typeface="Avenir Medium"/>
                <a:cs typeface="Avenir Medium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 Week I, Unit J: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l="63357" t="5251" r="3343" b="10503"/>
          <a:stretch/>
        </p:blipFill>
        <p:spPr>
          <a:xfrm>
            <a:off x="8923507" y="0"/>
            <a:ext cx="3268493" cy="10413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l="37755" t="5251" r="32968" b="10503"/>
          <a:stretch/>
        </p:blipFill>
        <p:spPr>
          <a:xfrm>
            <a:off x="-1" y="0"/>
            <a:ext cx="8995589" cy="1041399"/>
          </a:xfrm>
          <a:prstGeom prst="rect">
            <a:avLst/>
          </a:prstGeom>
        </p:spPr>
      </p:pic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2003541" y="2396086"/>
            <a:ext cx="8210317" cy="770121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kern="1200" baseline="0">
                <a:solidFill>
                  <a:srgbClr val="7F7F7F"/>
                </a:solidFill>
                <a:latin typeface="Avenir Medium"/>
                <a:ea typeface="+mn-ea"/>
                <a:cs typeface="Avenir Medium"/>
              </a:defRPr>
            </a:lvl1pPr>
          </a:lstStyle>
          <a:p>
            <a:pPr lvl="0"/>
            <a:r>
              <a:rPr lang="en-US"/>
              <a:t>Title of Unit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2003541" y="4570577"/>
            <a:ext cx="8210317" cy="770121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kern="1200" baseline="0">
                <a:solidFill>
                  <a:schemeClr val="tx1"/>
                </a:solidFill>
                <a:latin typeface="Avenir Medium"/>
                <a:ea typeface="+mn-ea"/>
                <a:cs typeface="Avenir Medium"/>
              </a:defRPr>
            </a:lvl1pPr>
          </a:lstStyle>
          <a:p>
            <a:pPr lvl="0"/>
            <a:r>
              <a:rPr lang="en-US"/>
              <a:t>Title of Next Unit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268835" y="3946251"/>
            <a:ext cx="1679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/>
              <a:t>Coming Up:</a:t>
            </a:r>
          </a:p>
        </p:txBody>
      </p:sp>
      <p:sp>
        <p:nvSpPr>
          <p:cNvPr id="10" name="Footer Placeholder 7"/>
          <p:cNvSpPr txBox="1">
            <a:spLocks/>
          </p:cNvSpPr>
          <p:nvPr userDrawn="1"/>
        </p:nvSpPr>
        <p:spPr>
          <a:xfrm>
            <a:off x="123555" y="116462"/>
            <a:ext cx="4473178" cy="84846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FF6600"/>
                </a:solidFill>
              </a:rPr>
              <a:t>From Nand to Tetris</a:t>
            </a:r>
          </a:p>
          <a:p>
            <a:pPr>
              <a:spcBef>
                <a:spcPts val="300"/>
              </a:spcBef>
            </a:pPr>
            <a:r>
              <a:rPr lang="en-US" sz="1600" i="1" dirty="0">
                <a:solidFill>
                  <a:srgbClr val="FF6600"/>
                </a:solidFill>
              </a:rPr>
              <a:t>Building</a:t>
            </a:r>
            <a:r>
              <a:rPr lang="en-US" sz="1600" i="1" baseline="0" dirty="0">
                <a:solidFill>
                  <a:srgbClr val="FF6600"/>
                </a:solidFill>
              </a:rPr>
              <a:t> a Modern Computer from First Principles</a:t>
            </a:r>
            <a:endParaRPr lang="en-US" sz="1600" i="1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680824" y="6394824"/>
            <a:ext cx="27342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79700" y="1982808"/>
            <a:ext cx="3214304" cy="580147"/>
          </a:xfrm>
        </p:spPr>
        <p:txBody>
          <a:bodyPr>
            <a:normAutofit/>
          </a:bodyPr>
          <a:lstStyle>
            <a:lvl1pPr marL="0" indent="0" algn="ctr">
              <a:spcBef>
                <a:spcPts val="2200"/>
              </a:spcBef>
              <a:buNone/>
              <a:defRPr sz="2200" baseline="0">
                <a:solidFill>
                  <a:srgbClr val="7F7F7F"/>
                </a:solidFill>
                <a:latin typeface="Avenir Medium"/>
                <a:cs typeface="Avenir Medium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 Week i, Unit i-j: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1290600" y="2469358"/>
            <a:ext cx="6023049" cy="770121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kern="1200" baseline="0">
                <a:solidFill>
                  <a:srgbClr val="7F7F7F"/>
                </a:solidFill>
                <a:latin typeface="Avenir Medium"/>
                <a:ea typeface="+mn-ea"/>
                <a:cs typeface="Avenir Medium"/>
              </a:defRPr>
            </a:lvl1pPr>
          </a:lstStyle>
          <a:p>
            <a:pPr lvl="0"/>
            <a:r>
              <a:rPr lang="en-US"/>
              <a:t>Title of Unit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1314992" y="4595001"/>
            <a:ext cx="5974266" cy="770121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kern="1200" baseline="0">
                <a:solidFill>
                  <a:schemeClr val="tx1"/>
                </a:solidFill>
                <a:latin typeface="Avenir Medium"/>
                <a:ea typeface="+mn-ea"/>
                <a:cs typeface="Avenir Medium"/>
              </a:defRPr>
            </a:lvl1pPr>
          </a:lstStyle>
          <a:p>
            <a:pPr lvl="0"/>
            <a:r>
              <a:rPr lang="en-US"/>
              <a:t>Title of Next Unit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3454458" y="3962533"/>
            <a:ext cx="1695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/>
              <a:t>Coming Up: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8634431" cy="1041399"/>
            <a:chOff x="0" y="0"/>
            <a:chExt cx="8634431" cy="1041399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 rotWithShape="1">
            <a:blip r:embed="rId2"/>
            <a:srcRect l="63357" t="5251" r="3343" b="10503"/>
            <a:stretch/>
          </p:blipFill>
          <p:spPr>
            <a:xfrm>
              <a:off x="5365938" y="0"/>
              <a:ext cx="3268493" cy="104139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"/>
            <a:srcRect l="37755" t="5251" r="32968" b="10503"/>
            <a:stretch/>
          </p:blipFill>
          <p:spPr>
            <a:xfrm>
              <a:off x="0" y="0"/>
              <a:ext cx="5438114" cy="1041399"/>
            </a:xfrm>
            <a:prstGeom prst="rect">
              <a:avLst/>
            </a:prstGeom>
          </p:spPr>
        </p:pic>
      </p:grpSp>
      <p:sp>
        <p:nvSpPr>
          <p:cNvPr id="10" name="Footer Placeholder 7"/>
          <p:cNvSpPr txBox="1">
            <a:spLocks/>
          </p:cNvSpPr>
          <p:nvPr userDrawn="1"/>
        </p:nvSpPr>
        <p:spPr>
          <a:xfrm>
            <a:off x="123555" y="116462"/>
            <a:ext cx="4473178" cy="84846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FF6600"/>
                </a:solidFill>
              </a:rPr>
              <a:t>From Nand to Tetris</a:t>
            </a:r>
          </a:p>
          <a:p>
            <a:pPr>
              <a:spcBef>
                <a:spcPts val="300"/>
              </a:spcBef>
            </a:pPr>
            <a:r>
              <a:rPr lang="en-US" sz="1600" i="1" dirty="0">
                <a:solidFill>
                  <a:srgbClr val="FF6600"/>
                </a:solidFill>
              </a:rPr>
              <a:t>Building</a:t>
            </a:r>
            <a:r>
              <a:rPr lang="en-US" sz="1600" i="1" baseline="0" dirty="0">
                <a:solidFill>
                  <a:srgbClr val="FF6600"/>
                </a:solidFill>
              </a:rPr>
              <a:t> a Modern Computer from First Principles</a:t>
            </a:r>
            <a:endParaRPr lang="en-US" sz="1600" i="1" dirty="0">
              <a:solidFill>
                <a:srgbClr val="FF6600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680824" y="6394824"/>
            <a:ext cx="27342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9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10515600" cy="577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341" y="1080229"/>
            <a:ext cx="10515600" cy="52781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15677" y="789704"/>
            <a:ext cx="10571311" cy="52572"/>
          </a:xfrm>
          <a:prstGeom prst="line">
            <a:avLst/>
          </a:prstGeom>
          <a:ln w="19050" cap="flat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15380" y="6399101"/>
            <a:ext cx="488454" cy="30750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04AB9-C8DC-1643-9750-58A77BC25CE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7799284" cy="577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341" y="1080229"/>
            <a:ext cx="7774861" cy="52781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15677" y="830409"/>
            <a:ext cx="7813666" cy="11867"/>
          </a:xfrm>
          <a:prstGeom prst="line">
            <a:avLst/>
          </a:prstGeom>
          <a:ln w="19050" cap="flat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15380" y="6399101"/>
            <a:ext cx="488454" cy="30750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04AB9-C8DC-1643-9750-58A77BC25CE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10515600" cy="577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341" y="1080229"/>
            <a:ext cx="5039522" cy="52781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15677" y="789704"/>
            <a:ext cx="10571311" cy="52572"/>
          </a:xfrm>
          <a:prstGeom prst="line">
            <a:avLst/>
          </a:prstGeom>
          <a:ln w="19050" cap="flat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339164" y="1086087"/>
            <a:ext cx="5039522" cy="52781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15380" y="6399101"/>
            <a:ext cx="488454" cy="30750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04AB9-C8DC-1643-9750-58A77BC25CE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7783002" cy="577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340" y="1031383"/>
            <a:ext cx="3745121" cy="52781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15677" y="805985"/>
            <a:ext cx="7829948" cy="36291"/>
          </a:xfrm>
          <a:prstGeom prst="line">
            <a:avLst/>
          </a:prstGeom>
          <a:ln w="19050" cap="flat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73806" y="1061664"/>
            <a:ext cx="3747398" cy="52781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15380" y="6399101"/>
            <a:ext cx="488454" cy="30750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04AB9-C8DC-1643-9750-58A77BC25CE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7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10515600" cy="577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341" y="1080229"/>
            <a:ext cx="5039522" cy="52781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15677" y="789704"/>
            <a:ext cx="10571311" cy="52572"/>
          </a:xfrm>
          <a:prstGeom prst="line">
            <a:avLst/>
          </a:prstGeom>
          <a:ln w="19050" cap="flat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342063" y="1098550"/>
            <a:ext cx="5006975" cy="52276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15380" y="6399101"/>
            <a:ext cx="488454" cy="30750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04AB9-C8DC-1643-9750-58A77BC25CE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1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36849"/>
            <a:ext cx="10515600" cy="725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8630"/>
            <a:ext cx="10515600" cy="5002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23813" y="6533422"/>
            <a:ext cx="11197483" cy="307777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pPr algn="r"/>
            <a:r>
              <a:rPr lang="en-US" sz="1400" baseline="0" dirty="0">
                <a:solidFill>
                  <a:schemeClr val="bg1">
                    <a:lumMod val="50000"/>
                  </a:schemeClr>
                </a:solidFill>
              </a:rPr>
              <a:t>Slide </a:t>
            </a:r>
            <a:fld id="{08E9334E-AA4E-1C44-B6C7-D333BCD3AF3D}" type="slidenum">
              <a:rPr sz="14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pPr algn="r"/>
              <a:t>‹#›</a:t>
            </a:fld>
            <a:endParaRPr lang="en-US" sz="1400" kern="1200" baseline="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34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2" r:id="rId2"/>
    <p:sldLayoutId id="2147483667" r:id="rId3"/>
    <p:sldLayoutId id="2147483674" r:id="rId4"/>
    <p:sldLayoutId id="2147483650" r:id="rId5"/>
    <p:sldLayoutId id="2147483669" r:id="rId6"/>
    <p:sldLayoutId id="2147483670" r:id="rId7"/>
    <p:sldLayoutId id="2147483671" r:id="rId8"/>
    <p:sldLayoutId id="2147483677" r:id="rId9"/>
    <p:sldLayoutId id="2147483678" r:id="rId10"/>
    <p:sldLayoutId id="2147483681" r:id="rId11"/>
    <p:sldLayoutId id="2147483682" r:id="rId12"/>
    <p:sldLayoutId id="2147483675" r:id="rId13"/>
    <p:sldLayoutId id="2147483676" r:id="rId14"/>
    <p:sldLayoutId id="2147483689" r:id="rId15"/>
    <p:sldLayoutId id="2147483690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Times New Roman"/>
          <a:ea typeface="+mj-ea"/>
          <a:cs typeface="Times New Roman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17550" indent="-260350" algn="l" defTabSz="914400" rtl="0" eaLnBrk="1" latinLnBrk="0" hangingPunct="1">
        <a:lnSpc>
          <a:spcPct val="90000"/>
        </a:lnSpc>
        <a:spcBef>
          <a:spcPts val="1000"/>
        </a:spcBef>
        <a:buSzPct val="50000"/>
        <a:buFont typeface="Wingdings" charset="2"/>
        <a:buChar char="q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0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541565" y="2169476"/>
            <a:ext cx="3466297" cy="580147"/>
          </a:xfrm>
        </p:spPr>
        <p:txBody>
          <a:bodyPr/>
          <a:lstStyle/>
          <a:p>
            <a:r>
              <a:rPr lang="en-US" dirty="0"/>
              <a:t>Chapter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83502" y="2804484"/>
            <a:ext cx="6893078" cy="770121"/>
          </a:xfrm>
        </p:spPr>
        <p:txBody>
          <a:bodyPr/>
          <a:lstStyle/>
          <a:p>
            <a:r>
              <a:rPr lang="en-US" dirty="0"/>
              <a:t>Boolean Logic</a:t>
            </a:r>
          </a:p>
        </p:txBody>
      </p:sp>
    </p:spTree>
    <p:extLst>
      <p:ext uri="{BB962C8B-B14F-4D97-AF65-F5344CB8AC3E}">
        <p14:creationId xmlns:p14="http://schemas.microsoft.com/office/powerpoint/2010/main" val="98309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529" y="1861484"/>
            <a:ext cx="77724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= (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) Or (Not(</a:t>
            </a:r>
            <a:r>
              <a:rPr lang="en-US" i="1" dirty="0"/>
              <a:t>x</a:t>
            </a:r>
            <a:r>
              <a:rPr lang="en-US" dirty="0"/>
              <a:t>) And </a:t>
            </a:r>
            <a:r>
              <a:rPr lang="en-US" i="1" dirty="0"/>
              <a:t>z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17395" y="5281097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n-US" b="1" dirty="0">
                <a:solidFill>
                  <a:srgbClr val="FFFFFF"/>
                </a:solidFill>
              </a:rPr>
              <a:t>f</a:t>
            </a:r>
            <a:endParaRPr lang="en-US" dirty="0">
              <a:latin typeface="Arial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999287"/>
              </p:ext>
            </p:extLst>
          </p:nvPr>
        </p:nvGraphicFramePr>
        <p:xfrm>
          <a:off x="1127214" y="2738805"/>
          <a:ext cx="2548964" cy="3337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37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085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529" y="1861484"/>
            <a:ext cx="77724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= (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) Or (Not(</a:t>
            </a:r>
            <a:r>
              <a:rPr lang="en-US" i="1" dirty="0"/>
              <a:t>x</a:t>
            </a:r>
            <a:r>
              <a:rPr lang="en-US" dirty="0"/>
              <a:t>) And </a:t>
            </a:r>
            <a:r>
              <a:rPr lang="en-US" i="1" dirty="0"/>
              <a:t>z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17395" y="5281097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n-US" b="1" dirty="0">
                <a:solidFill>
                  <a:srgbClr val="FFFFFF"/>
                </a:solidFill>
              </a:rPr>
              <a:t>f</a:t>
            </a:r>
            <a:endParaRPr lang="en-US" dirty="0">
              <a:latin typeface="Arial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4249530" y="3533910"/>
            <a:ext cx="3774142" cy="1300883"/>
          </a:xfrm>
          <a:prstGeom prst="wedgeRoundRectCallout">
            <a:avLst>
              <a:gd name="adj1" fmla="val -62471"/>
              <a:gd name="adj2" fmla="val -39538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 algn="ctr">
              <a:spcBef>
                <a:spcPts val="600"/>
              </a:spcBef>
              <a:buSzPct val="100000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(0  And  0)  Or  (Not(0)  And  1) =</a:t>
            </a:r>
          </a:p>
          <a:p>
            <a:pPr algn="ctr">
              <a:spcBef>
                <a:spcPts val="600"/>
              </a:spcBef>
              <a:buSzPct val="100000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0 Or (1 And 1) =</a:t>
            </a:r>
          </a:p>
          <a:p>
            <a:pPr algn="ctr">
              <a:spcBef>
                <a:spcPts val="600"/>
              </a:spcBef>
              <a:buSzPct val="100000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0 Or 1 = 1</a:t>
            </a:r>
          </a:p>
        </p:txBody>
      </p:sp>
      <p:sp>
        <p:nvSpPr>
          <p:cNvPr id="8" name="Freeform 7"/>
          <p:cNvSpPr/>
          <p:nvPr/>
        </p:nvSpPr>
        <p:spPr>
          <a:xfrm>
            <a:off x="3843130" y="2274958"/>
            <a:ext cx="1943653" cy="1380434"/>
          </a:xfrm>
          <a:custGeom>
            <a:avLst/>
            <a:gdLst>
              <a:gd name="connsiteX0" fmla="*/ 23725 w 3081885"/>
              <a:gd name="connsiteY0" fmla="*/ 0 h 1605280"/>
              <a:gd name="connsiteX1" fmla="*/ 257405 w 3081885"/>
              <a:gd name="connsiteY1" fmla="*/ 203200 h 1605280"/>
              <a:gd name="connsiteX2" fmla="*/ 1862685 w 3081885"/>
              <a:gd name="connsiteY2" fmla="*/ 355600 h 1605280"/>
              <a:gd name="connsiteX3" fmla="*/ 3081885 w 3081885"/>
              <a:gd name="connsiteY3" fmla="*/ 1605280 h 1605280"/>
              <a:gd name="connsiteX4" fmla="*/ 3081885 w 3081885"/>
              <a:gd name="connsiteY4" fmla="*/ 1605280 h 160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1885" h="1605280">
                <a:moveTo>
                  <a:pt x="23725" y="0"/>
                </a:moveTo>
                <a:cubicBezTo>
                  <a:pt x="-12682" y="71966"/>
                  <a:pt x="-49088" y="143933"/>
                  <a:pt x="257405" y="203200"/>
                </a:cubicBezTo>
                <a:cubicBezTo>
                  <a:pt x="563898" y="262467"/>
                  <a:pt x="1391938" y="121920"/>
                  <a:pt x="1862685" y="355600"/>
                </a:cubicBezTo>
                <a:cubicBezTo>
                  <a:pt x="2333432" y="589280"/>
                  <a:pt x="3081885" y="1605280"/>
                  <a:pt x="3081885" y="1605280"/>
                </a:cubicBezTo>
                <a:lnTo>
                  <a:pt x="3081885" y="1605280"/>
                </a:lnTo>
              </a:path>
            </a:pathLst>
          </a:custGeom>
          <a:noFill/>
          <a:ln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4439478" y="2274956"/>
            <a:ext cx="1850870" cy="1404801"/>
          </a:xfrm>
          <a:custGeom>
            <a:avLst/>
            <a:gdLst>
              <a:gd name="connsiteX0" fmla="*/ 23725 w 3081885"/>
              <a:gd name="connsiteY0" fmla="*/ 0 h 1605280"/>
              <a:gd name="connsiteX1" fmla="*/ 257405 w 3081885"/>
              <a:gd name="connsiteY1" fmla="*/ 203200 h 1605280"/>
              <a:gd name="connsiteX2" fmla="*/ 1862685 w 3081885"/>
              <a:gd name="connsiteY2" fmla="*/ 355600 h 1605280"/>
              <a:gd name="connsiteX3" fmla="*/ 3081885 w 3081885"/>
              <a:gd name="connsiteY3" fmla="*/ 1605280 h 1605280"/>
              <a:gd name="connsiteX4" fmla="*/ 3081885 w 3081885"/>
              <a:gd name="connsiteY4" fmla="*/ 1605280 h 160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1885" h="1605280">
                <a:moveTo>
                  <a:pt x="23725" y="0"/>
                </a:moveTo>
                <a:cubicBezTo>
                  <a:pt x="-12682" y="71966"/>
                  <a:pt x="-49088" y="143933"/>
                  <a:pt x="257405" y="203200"/>
                </a:cubicBezTo>
                <a:cubicBezTo>
                  <a:pt x="563898" y="262467"/>
                  <a:pt x="1391938" y="121920"/>
                  <a:pt x="1862685" y="355600"/>
                </a:cubicBezTo>
                <a:cubicBezTo>
                  <a:pt x="2333432" y="589280"/>
                  <a:pt x="3081885" y="1605280"/>
                  <a:pt x="3081885" y="1605280"/>
                </a:cubicBezTo>
                <a:lnTo>
                  <a:pt x="3081885" y="1605280"/>
                </a:lnTo>
              </a:path>
            </a:pathLst>
          </a:custGeom>
          <a:noFill/>
          <a:ln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5444435" y="2230783"/>
            <a:ext cx="1522422" cy="1448975"/>
          </a:xfrm>
          <a:custGeom>
            <a:avLst/>
            <a:gdLst>
              <a:gd name="connsiteX0" fmla="*/ 23725 w 3081885"/>
              <a:gd name="connsiteY0" fmla="*/ 0 h 1605280"/>
              <a:gd name="connsiteX1" fmla="*/ 257405 w 3081885"/>
              <a:gd name="connsiteY1" fmla="*/ 203200 h 1605280"/>
              <a:gd name="connsiteX2" fmla="*/ 1862685 w 3081885"/>
              <a:gd name="connsiteY2" fmla="*/ 355600 h 1605280"/>
              <a:gd name="connsiteX3" fmla="*/ 3081885 w 3081885"/>
              <a:gd name="connsiteY3" fmla="*/ 1605280 h 1605280"/>
              <a:gd name="connsiteX4" fmla="*/ 3081885 w 3081885"/>
              <a:gd name="connsiteY4" fmla="*/ 1605280 h 160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1885" h="1605280">
                <a:moveTo>
                  <a:pt x="23725" y="0"/>
                </a:moveTo>
                <a:cubicBezTo>
                  <a:pt x="-12682" y="71966"/>
                  <a:pt x="-49088" y="143933"/>
                  <a:pt x="257405" y="203200"/>
                </a:cubicBezTo>
                <a:cubicBezTo>
                  <a:pt x="563898" y="262467"/>
                  <a:pt x="1391938" y="121920"/>
                  <a:pt x="1862685" y="355600"/>
                </a:cubicBezTo>
                <a:cubicBezTo>
                  <a:pt x="2333432" y="589280"/>
                  <a:pt x="3081885" y="1605280"/>
                  <a:pt x="3081885" y="1605280"/>
                </a:cubicBezTo>
                <a:lnTo>
                  <a:pt x="3081885" y="1605280"/>
                </a:lnTo>
              </a:path>
            </a:pathLst>
          </a:custGeom>
          <a:noFill/>
          <a:ln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222480"/>
              </p:ext>
            </p:extLst>
          </p:nvPr>
        </p:nvGraphicFramePr>
        <p:xfrm>
          <a:off x="1127214" y="2738805"/>
          <a:ext cx="2548964" cy="3337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37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Freeform 13"/>
          <p:cNvSpPr/>
          <p:nvPr/>
        </p:nvSpPr>
        <p:spPr>
          <a:xfrm>
            <a:off x="2959651" y="2308088"/>
            <a:ext cx="2129183" cy="1378226"/>
          </a:xfrm>
          <a:custGeom>
            <a:avLst/>
            <a:gdLst>
              <a:gd name="connsiteX0" fmla="*/ 23725 w 3081885"/>
              <a:gd name="connsiteY0" fmla="*/ 0 h 1605280"/>
              <a:gd name="connsiteX1" fmla="*/ 257405 w 3081885"/>
              <a:gd name="connsiteY1" fmla="*/ 203200 h 1605280"/>
              <a:gd name="connsiteX2" fmla="*/ 1862685 w 3081885"/>
              <a:gd name="connsiteY2" fmla="*/ 355600 h 1605280"/>
              <a:gd name="connsiteX3" fmla="*/ 3081885 w 3081885"/>
              <a:gd name="connsiteY3" fmla="*/ 1605280 h 1605280"/>
              <a:gd name="connsiteX4" fmla="*/ 3081885 w 3081885"/>
              <a:gd name="connsiteY4" fmla="*/ 1605280 h 160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1885" h="1605280">
                <a:moveTo>
                  <a:pt x="23725" y="0"/>
                </a:moveTo>
                <a:cubicBezTo>
                  <a:pt x="-12682" y="71966"/>
                  <a:pt x="-49088" y="143933"/>
                  <a:pt x="257405" y="203200"/>
                </a:cubicBezTo>
                <a:cubicBezTo>
                  <a:pt x="563898" y="262467"/>
                  <a:pt x="1391938" y="121920"/>
                  <a:pt x="1862685" y="355600"/>
                </a:cubicBezTo>
                <a:cubicBezTo>
                  <a:pt x="2333432" y="589280"/>
                  <a:pt x="3081885" y="1605280"/>
                  <a:pt x="3081885" y="1605280"/>
                </a:cubicBezTo>
                <a:lnTo>
                  <a:pt x="3081885" y="1605280"/>
                </a:lnTo>
              </a:path>
            </a:pathLst>
          </a:custGeom>
          <a:noFill/>
          <a:ln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65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529" y="1861484"/>
            <a:ext cx="77724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= (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) Or (Not(</a:t>
            </a:r>
            <a:r>
              <a:rPr lang="en-US" i="1" dirty="0"/>
              <a:t>x</a:t>
            </a:r>
            <a:r>
              <a:rPr lang="en-US" dirty="0"/>
              <a:t>) And </a:t>
            </a:r>
            <a:r>
              <a:rPr lang="en-US" i="1" dirty="0"/>
              <a:t>z</a:t>
            </a:r>
            <a:r>
              <a:rPr lang="en-US" dirty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760980"/>
              </p:ext>
            </p:extLst>
          </p:nvPr>
        </p:nvGraphicFramePr>
        <p:xfrm>
          <a:off x="1127214" y="2738805"/>
          <a:ext cx="2548964" cy="3337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37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17395" y="5281097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n-US" b="1" dirty="0">
                <a:solidFill>
                  <a:srgbClr val="FFFFFF"/>
                </a:solidFill>
              </a:rPr>
              <a:t>f</a:t>
            </a:r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0634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529" y="1861484"/>
            <a:ext cx="77724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= (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) Or (Not(</a:t>
            </a:r>
            <a:r>
              <a:rPr lang="en-US" i="1" dirty="0"/>
              <a:t>x</a:t>
            </a:r>
            <a:r>
              <a:rPr lang="en-US" dirty="0"/>
              <a:t>) And </a:t>
            </a:r>
            <a:r>
              <a:rPr lang="en-US" i="1" dirty="0"/>
              <a:t>z</a:t>
            </a:r>
            <a:r>
              <a:rPr lang="en-US" dirty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627556"/>
              </p:ext>
            </p:extLst>
          </p:nvPr>
        </p:nvGraphicFramePr>
        <p:xfrm>
          <a:off x="1127214" y="2738805"/>
          <a:ext cx="2548964" cy="3337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37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17395" y="5281097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n-US" b="1" dirty="0">
                <a:solidFill>
                  <a:srgbClr val="FFFFFF"/>
                </a:solidFill>
              </a:rPr>
              <a:t>f</a:t>
            </a:r>
            <a:endParaRPr lang="en-US" dirty="0">
              <a:latin typeface="Arial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66336" y="1790079"/>
            <a:ext cx="1680780" cy="846324"/>
            <a:chOff x="5966336" y="1790079"/>
            <a:chExt cx="1680780" cy="846324"/>
          </a:xfrm>
        </p:grpSpPr>
        <p:sp>
          <p:nvSpPr>
            <p:cNvPr id="6" name="Right Brace 5"/>
            <p:cNvSpPr/>
            <p:nvPr/>
          </p:nvSpPr>
          <p:spPr>
            <a:xfrm>
              <a:off x="5966336" y="1790079"/>
              <a:ext cx="385483" cy="846324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73297" y="1960321"/>
              <a:ext cx="11738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</a:rPr>
                <a:t>formula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02026" y="2765103"/>
            <a:ext cx="2681482" cy="3370348"/>
            <a:chOff x="4002026" y="2765103"/>
            <a:chExt cx="2681482" cy="3370348"/>
          </a:xfrm>
        </p:grpSpPr>
        <p:sp>
          <p:nvSpPr>
            <p:cNvPr id="8" name="TextBox 7"/>
            <p:cNvSpPr txBox="1"/>
            <p:nvPr/>
          </p:nvSpPr>
          <p:spPr>
            <a:xfrm>
              <a:off x="5156377" y="4208401"/>
              <a:ext cx="15271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</a:rPr>
                <a:t>truth table</a:t>
              </a:r>
            </a:p>
          </p:txBody>
        </p:sp>
        <p:sp>
          <p:nvSpPr>
            <p:cNvPr id="9" name="Right Brace 8"/>
            <p:cNvSpPr/>
            <p:nvPr/>
          </p:nvSpPr>
          <p:spPr>
            <a:xfrm>
              <a:off x="4002026" y="2765103"/>
              <a:ext cx="995083" cy="3370348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0869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Identities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982" y="1501913"/>
            <a:ext cx="7772400" cy="475235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 And </a:t>
            </a:r>
            <a:r>
              <a:rPr lang="en-US" sz="2000" i="1" dirty="0"/>
              <a:t>y</a:t>
            </a:r>
            <a:r>
              <a:rPr lang="en-US" sz="2000" dirty="0"/>
              <a:t>) = (</a:t>
            </a:r>
            <a:r>
              <a:rPr lang="en-US" sz="2000" i="1" dirty="0"/>
              <a:t>y</a:t>
            </a:r>
            <a:r>
              <a:rPr lang="en-US" sz="2000" dirty="0"/>
              <a:t> And </a:t>
            </a:r>
            <a:r>
              <a:rPr lang="en-US" sz="2000" i="1" dirty="0"/>
              <a:t>x</a:t>
            </a:r>
            <a:r>
              <a:rPr lang="en-US" sz="2000" dirty="0"/>
              <a:t>)                   </a:t>
            </a:r>
          </a:p>
          <a:p>
            <a:pPr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</a:pP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 Or </a:t>
            </a:r>
            <a:r>
              <a:rPr lang="en-US" sz="2000" i="1" dirty="0"/>
              <a:t>y</a:t>
            </a:r>
            <a:r>
              <a:rPr lang="en-US" sz="2000" dirty="0"/>
              <a:t>) = (</a:t>
            </a:r>
            <a:r>
              <a:rPr lang="en-US" sz="2000" i="1" dirty="0"/>
              <a:t>y</a:t>
            </a:r>
            <a:r>
              <a:rPr lang="en-US" sz="2000" dirty="0"/>
              <a:t> Or </a:t>
            </a:r>
            <a:r>
              <a:rPr lang="en-US" sz="2000" i="1" dirty="0"/>
              <a:t>x</a:t>
            </a:r>
            <a:r>
              <a:rPr lang="en-US" sz="2000" dirty="0"/>
              <a:t>)</a:t>
            </a:r>
          </a:p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 And (</a:t>
            </a:r>
            <a:r>
              <a:rPr lang="en-US" sz="2000" i="1" dirty="0"/>
              <a:t>y</a:t>
            </a:r>
            <a:r>
              <a:rPr lang="en-US" sz="2000" dirty="0"/>
              <a:t> And </a:t>
            </a:r>
            <a:r>
              <a:rPr lang="en-US" sz="2000" i="1" dirty="0"/>
              <a:t>z</a:t>
            </a:r>
            <a:r>
              <a:rPr lang="en-US" sz="2000" dirty="0"/>
              <a:t>)) = ((</a:t>
            </a:r>
            <a:r>
              <a:rPr lang="en-US" sz="2000" i="1" dirty="0"/>
              <a:t>x</a:t>
            </a:r>
            <a:r>
              <a:rPr lang="en-US" sz="2000" dirty="0"/>
              <a:t> And </a:t>
            </a:r>
            <a:r>
              <a:rPr lang="en-US" sz="2000" i="1" dirty="0"/>
              <a:t>y</a:t>
            </a:r>
            <a:r>
              <a:rPr lang="en-US" sz="2000" dirty="0"/>
              <a:t>) And </a:t>
            </a:r>
            <a:r>
              <a:rPr lang="en-US" sz="2000" i="1" dirty="0"/>
              <a:t>z</a:t>
            </a:r>
            <a:r>
              <a:rPr lang="en-US" sz="2000" dirty="0"/>
              <a:t>)</a:t>
            </a:r>
          </a:p>
          <a:p>
            <a:pPr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</a:pP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 Or (</a:t>
            </a:r>
            <a:r>
              <a:rPr lang="en-US" sz="2000" i="1" dirty="0"/>
              <a:t>y</a:t>
            </a:r>
            <a:r>
              <a:rPr lang="en-US" sz="2000" dirty="0"/>
              <a:t> Or </a:t>
            </a:r>
            <a:r>
              <a:rPr lang="en-US" sz="2000" i="1" dirty="0"/>
              <a:t>z</a:t>
            </a:r>
            <a:r>
              <a:rPr lang="en-US" sz="2000" dirty="0"/>
              <a:t>)) = ((</a:t>
            </a:r>
            <a:r>
              <a:rPr lang="en-US" sz="2000" i="1" dirty="0"/>
              <a:t>x</a:t>
            </a:r>
            <a:r>
              <a:rPr lang="en-US" sz="2000" dirty="0"/>
              <a:t> Or </a:t>
            </a:r>
            <a:r>
              <a:rPr lang="en-US" sz="2000" i="1" dirty="0"/>
              <a:t>y</a:t>
            </a:r>
            <a:r>
              <a:rPr lang="en-US" sz="2000" dirty="0"/>
              <a:t>) Or </a:t>
            </a:r>
            <a:r>
              <a:rPr lang="en-US" sz="2000" i="1" dirty="0"/>
              <a:t>z</a:t>
            </a:r>
            <a:r>
              <a:rPr lang="en-US" sz="2000" dirty="0"/>
              <a:t>)</a:t>
            </a:r>
          </a:p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 And (</a:t>
            </a:r>
            <a:r>
              <a:rPr lang="en-US" sz="2000" i="1" dirty="0"/>
              <a:t>y</a:t>
            </a:r>
            <a:r>
              <a:rPr lang="en-US" sz="2000" dirty="0"/>
              <a:t> Or </a:t>
            </a:r>
            <a:r>
              <a:rPr lang="en-US" sz="2000" i="1" dirty="0"/>
              <a:t>z</a:t>
            </a:r>
            <a:r>
              <a:rPr lang="en-US" sz="2000" dirty="0"/>
              <a:t>)) = (</a:t>
            </a:r>
            <a:r>
              <a:rPr lang="en-US" sz="2000" i="1" dirty="0"/>
              <a:t>x</a:t>
            </a:r>
            <a:r>
              <a:rPr lang="en-US" sz="2000" dirty="0"/>
              <a:t> And </a:t>
            </a:r>
            <a:r>
              <a:rPr lang="en-US" sz="2000" i="1" dirty="0"/>
              <a:t>y</a:t>
            </a:r>
            <a:r>
              <a:rPr lang="en-US" sz="2000" dirty="0"/>
              <a:t>) Or (</a:t>
            </a:r>
            <a:r>
              <a:rPr lang="en-US" sz="2000" i="1" dirty="0"/>
              <a:t>x</a:t>
            </a:r>
            <a:r>
              <a:rPr lang="en-US" sz="2000" dirty="0"/>
              <a:t> And </a:t>
            </a:r>
            <a:r>
              <a:rPr lang="en-US" sz="2000" i="1" dirty="0"/>
              <a:t>z</a:t>
            </a:r>
            <a:r>
              <a:rPr lang="en-US" sz="2000" dirty="0"/>
              <a:t>)</a:t>
            </a:r>
          </a:p>
          <a:p>
            <a:pPr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</a:pP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 Or (</a:t>
            </a:r>
            <a:r>
              <a:rPr lang="en-US" sz="2000" i="1" dirty="0"/>
              <a:t>y</a:t>
            </a:r>
            <a:r>
              <a:rPr lang="en-US" sz="2000" dirty="0"/>
              <a:t> And </a:t>
            </a:r>
            <a:r>
              <a:rPr lang="en-US" sz="2000" i="1" dirty="0"/>
              <a:t>z</a:t>
            </a:r>
            <a:r>
              <a:rPr lang="en-US" sz="2000" dirty="0"/>
              <a:t>)) = (</a:t>
            </a:r>
            <a:r>
              <a:rPr lang="en-US" sz="2000" i="1" dirty="0"/>
              <a:t>x</a:t>
            </a:r>
            <a:r>
              <a:rPr lang="en-US" sz="2000" dirty="0"/>
              <a:t> Or </a:t>
            </a:r>
            <a:r>
              <a:rPr lang="en-US" sz="2000" i="1" dirty="0"/>
              <a:t>y</a:t>
            </a:r>
            <a:r>
              <a:rPr lang="en-US" sz="2000" dirty="0"/>
              <a:t>) And (</a:t>
            </a:r>
            <a:r>
              <a:rPr lang="en-US" sz="2000" i="1" dirty="0"/>
              <a:t>x</a:t>
            </a:r>
            <a:r>
              <a:rPr lang="en-US" sz="2000" dirty="0"/>
              <a:t> Or </a:t>
            </a:r>
            <a:r>
              <a:rPr lang="en-US" sz="2000" i="1" dirty="0"/>
              <a:t>z</a:t>
            </a:r>
            <a:r>
              <a:rPr lang="en-US" sz="2000" dirty="0"/>
              <a:t>)</a:t>
            </a:r>
          </a:p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en-US" sz="2000" dirty="0"/>
              <a:t>Not(</a:t>
            </a:r>
            <a:r>
              <a:rPr lang="en-US" sz="2000" i="1" dirty="0"/>
              <a:t>x</a:t>
            </a:r>
            <a:r>
              <a:rPr lang="en-US" sz="2000" dirty="0"/>
              <a:t> And </a:t>
            </a:r>
            <a:r>
              <a:rPr lang="en-US" sz="2000" i="1" dirty="0"/>
              <a:t>y</a:t>
            </a:r>
            <a:r>
              <a:rPr lang="en-US" sz="2000" dirty="0"/>
              <a:t>) = Not(</a:t>
            </a:r>
            <a:r>
              <a:rPr lang="en-US" sz="2000" i="1" dirty="0"/>
              <a:t>x</a:t>
            </a:r>
            <a:r>
              <a:rPr lang="en-US" sz="2000" dirty="0"/>
              <a:t>) Or Not(</a:t>
            </a:r>
            <a:r>
              <a:rPr lang="en-US" sz="2000" i="1" dirty="0"/>
              <a:t>y</a:t>
            </a:r>
            <a:r>
              <a:rPr lang="en-US" sz="2000" dirty="0"/>
              <a:t>)</a:t>
            </a:r>
          </a:p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en-US" sz="2000" dirty="0"/>
              <a:t>Not(</a:t>
            </a:r>
            <a:r>
              <a:rPr lang="en-US" sz="2000" i="1" dirty="0"/>
              <a:t>x</a:t>
            </a:r>
            <a:r>
              <a:rPr lang="en-US" sz="2000" dirty="0"/>
              <a:t> Or </a:t>
            </a:r>
            <a:r>
              <a:rPr lang="en-US" sz="2000" i="1" dirty="0"/>
              <a:t>y</a:t>
            </a:r>
            <a:r>
              <a:rPr lang="en-US" sz="2000" dirty="0"/>
              <a:t>) = Not(</a:t>
            </a:r>
            <a:r>
              <a:rPr lang="en-US" sz="2000" i="1" dirty="0"/>
              <a:t>x</a:t>
            </a:r>
            <a:r>
              <a:rPr lang="en-US" sz="2000" dirty="0"/>
              <a:t>) And Not(</a:t>
            </a:r>
            <a:r>
              <a:rPr lang="en-US" sz="2000" i="1" dirty="0"/>
              <a:t>y</a:t>
            </a:r>
            <a:r>
              <a:rPr lang="en-US" sz="2000" dirty="0"/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58599" y="1601304"/>
            <a:ext cx="2180085" cy="828261"/>
            <a:chOff x="3558599" y="1601304"/>
            <a:chExt cx="2180085" cy="828261"/>
          </a:xfrm>
        </p:grpSpPr>
        <p:sp>
          <p:nvSpPr>
            <p:cNvPr id="4" name="Right Brace 3"/>
            <p:cNvSpPr/>
            <p:nvPr/>
          </p:nvSpPr>
          <p:spPr>
            <a:xfrm>
              <a:off x="3558599" y="1601304"/>
              <a:ext cx="196183" cy="828261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50795" y="1658254"/>
              <a:ext cx="188788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commutative</a:t>
              </a:r>
              <a:br>
                <a:rPr lang="en-US" sz="2000" dirty="0">
                  <a:solidFill>
                    <a:srgbClr val="7030A0"/>
                  </a:solidFill>
                </a:rPr>
              </a:br>
              <a:r>
                <a:rPr lang="en-US" sz="2000" dirty="0">
                  <a:solidFill>
                    <a:srgbClr val="7030A0"/>
                  </a:solidFill>
                </a:rPr>
                <a:t>laws (</a:t>
              </a:r>
              <a:r>
                <a:rPr lang="ko-KR" altLang="en-US" sz="2000" dirty="0" err="1">
                  <a:solidFill>
                    <a:srgbClr val="7030A0"/>
                  </a:solidFill>
                </a:rPr>
                <a:t>교환법칙</a:t>
              </a:r>
              <a:r>
                <a:rPr lang="en-US" altLang="ko-KR" sz="2000" dirty="0">
                  <a:solidFill>
                    <a:srgbClr val="7030A0"/>
                  </a:solidFill>
                </a:rPr>
                <a:t>)</a:t>
              </a:r>
              <a:endParaRPr lang="en-US" sz="20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87059" y="2716696"/>
            <a:ext cx="2146578" cy="795130"/>
            <a:chOff x="5187059" y="2716696"/>
            <a:chExt cx="2146578" cy="795130"/>
          </a:xfrm>
        </p:grpSpPr>
        <p:sp>
          <p:nvSpPr>
            <p:cNvPr id="6" name="Right Brace 5"/>
            <p:cNvSpPr/>
            <p:nvPr/>
          </p:nvSpPr>
          <p:spPr>
            <a:xfrm>
              <a:off x="5187059" y="2716696"/>
              <a:ext cx="157984" cy="79513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45748" y="2793736"/>
              <a:ext cx="188788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associative</a:t>
              </a:r>
            </a:p>
            <a:p>
              <a:r>
                <a:rPr lang="en-US" sz="2000" dirty="0">
                  <a:solidFill>
                    <a:srgbClr val="7030A0"/>
                  </a:solidFill>
                </a:rPr>
                <a:t>laws (</a:t>
              </a:r>
              <a:r>
                <a:rPr lang="ko-KR" altLang="en-US" sz="2000" dirty="0">
                  <a:solidFill>
                    <a:srgbClr val="7030A0"/>
                  </a:solidFill>
                </a:rPr>
                <a:t>결합법칙</a:t>
              </a:r>
              <a:r>
                <a:rPr lang="en-US" altLang="ko-KR" sz="2000" dirty="0">
                  <a:solidFill>
                    <a:srgbClr val="7030A0"/>
                  </a:solidFill>
                </a:rPr>
                <a:t>)</a:t>
              </a:r>
              <a:endParaRPr lang="en-US" sz="20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589307" y="3860270"/>
            <a:ext cx="2770605" cy="779338"/>
            <a:chOff x="5589307" y="3860270"/>
            <a:chExt cx="2770605" cy="779338"/>
          </a:xfrm>
        </p:grpSpPr>
        <p:sp>
          <p:nvSpPr>
            <p:cNvPr id="8" name="Right Brace 7"/>
            <p:cNvSpPr/>
            <p:nvPr/>
          </p:nvSpPr>
          <p:spPr>
            <a:xfrm>
              <a:off x="5589307" y="3860270"/>
              <a:ext cx="268941" cy="753035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68683" y="3931722"/>
              <a:ext cx="23912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distributive</a:t>
              </a:r>
            </a:p>
            <a:p>
              <a:r>
                <a:rPr lang="en-US" sz="2000" dirty="0">
                  <a:solidFill>
                    <a:srgbClr val="7030A0"/>
                  </a:solidFill>
                </a:rPr>
                <a:t> laws (</a:t>
              </a:r>
              <a:r>
                <a:rPr lang="ko-KR" altLang="en-US" sz="2000" dirty="0" err="1">
                  <a:solidFill>
                    <a:srgbClr val="7030A0"/>
                  </a:solidFill>
                </a:rPr>
                <a:t>분배법칙</a:t>
              </a:r>
              <a:r>
                <a:rPr lang="en-US" altLang="ko-KR" sz="2000" dirty="0">
                  <a:solidFill>
                    <a:srgbClr val="7030A0"/>
                  </a:solidFill>
                </a:rPr>
                <a:t>)</a:t>
              </a:r>
              <a:endParaRPr lang="en-US" sz="20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48685" y="4952664"/>
            <a:ext cx="2705667" cy="758676"/>
            <a:chOff x="4748685" y="4952664"/>
            <a:chExt cx="2705667" cy="758676"/>
          </a:xfrm>
        </p:grpSpPr>
        <p:sp>
          <p:nvSpPr>
            <p:cNvPr id="10" name="Right Brace 9"/>
            <p:cNvSpPr/>
            <p:nvPr/>
          </p:nvSpPr>
          <p:spPr>
            <a:xfrm>
              <a:off x="4748685" y="4952664"/>
              <a:ext cx="268941" cy="753035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26393" y="5003454"/>
              <a:ext cx="23279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De Morgan</a:t>
              </a:r>
              <a:br>
                <a:rPr lang="en-US" sz="2000" dirty="0">
                  <a:solidFill>
                    <a:srgbClr val="7030A0"/>
                  </a:solidFill>
                </a:rPr>
              </a:br>
              <a:r>
                <a:rPr lang="en-US" sz="2000" dirty="0">
                  <a:solidFill>
                    <a:srgbClr val="7030A0"/>
                  </a:solidFill>
                </a:rPr>
                <a:t>laws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787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/>
          <a:lstStyle/>
          <a:p>
            <a:pPr marL="0" indent="0">
              <a:spcBef>
                <a:spcPts val="2800"/>
              </a:spcBef>
              <a:buNone/>
            </a:pPr>
            <a:r>
              <a:rPr lang="en-US" dirty="0"/>
              <a:t>Not(Not(</a:t>
            </a:r>
            <a:r>
              <a:rPr lang="en-US" i="1" dirty="0"/>
              <a:t>x</a:t>
            </a:r>
            <a:r>
              <a:rPr lang="en-US" dirty="0"/>
              <a:t>) And Not(</a:t>
            </a:r>
            <a:r>
              <a:rPr lang="en-US" i="1" dirty="0"/>
              <a:t>x</a:t>
            </a:r>
            <a:r>
              <a:rPr lang="en-US" dirty="0"/>
              <a:t> Or </a:t>
            </a:r>
            <a:r>
              <a:rPr lang="en-US" i="1" dirty="0"/>
              <a:t>y</a:t>
            </a:r>
            <a:r>
              <a:rPr lang="en-US" dirty="0"/>
              <a:t>)) =</a:t>
            </a:r>
          </a:p>
        </p:txBody>
      </p:sp>
    </p:spTree>
    <p:extLst>
      <p:ext uri="{BB962C8B-B14F-4D97-AF65-F5344CB8AC3E}">
        <p14:creationId xmlns:p14="http://schemas.microsoft.com/office/powerpoint/2010/main" val="220528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5610086" y="1557130"/>
            <a:ext cx="1943653" cy="627017"/>
          </a:xfrm>
          <a:prstGeom prst="wedgeRoundRectCallout">
            <a:avLst>
              <a:gd name="adj1" fmla="val -95145"/>
              <a:gd name="adj2" fmla="val 31784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 algn="ctr">
              <a:spcBef>
                <a:spcPts val="1200"/>
              </a:spcBef>
              <a:buSzPct val="100000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De Morgan law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/>
          <a:lstStyle/>
          <a:p>
            <a:pPr marL="0" indent="0">
              <a:spcBef>
                <a:spcPts val="2800"/>
              </a:spcBef>
              <a:buNone/>
            </a:pPr>
            <a:r>
              <a:rPr lang="en-US" dirty="0"/>
              <a:t>Not(Not(</a:t>
            </a:r>
            <a:r>
              <a:rPr lang="en-US" i="1" dirty="0"/>
              <a:t>x</a:t>
            </a:r>
            <a:r>
              <a:rPr lang="en-US" dirty="0"/>
              <a:t>) And Not(</a:t>
            </a:r>
            <a:r>
              <a:rPr lang="en-US" i="1" dirty="0"/>
              <a:t>x</a:t>
            </a:r>
            <a:r>
              <a:rPr lang="en-US" dirty="0"/>
              <a:t> Or </a:t>
            </a:r>
            <a:r>
              <a:rPr lang="en-US" i="1" dirty="0"/>
              <a:t>y</a:t>
            </a:r>
            <a:r>
              <a:rPr lang="en-US" dirty="0"/>
              <a:t>)) =</a:t>
            </a:r>
          </a:p>
          <a:p>
            <a:pPr marL="0" indent="0">
              <a:spcBef>
                <a:spcPts val="2800"/>
              </a:spcBef>
              <a:buNone/>
            </a:pPr>
            <a:r>
              <a:rPr lang="en-US" dirty="0"/>
              <a:t>Not(Not(</a:t>
            </a:r>
            <a:r>
              <a:rPr lang="en-US" i="1" dirty="0"/>
              <a:t>x</a:t>
            </a:r>
            <a:r>
              <a:rPr lang="en-US" dirty="0"/>
              <a:t>) And (Not(</a:t>
            </a:r>
            <a:r>
              <a:rPr lang="en-US" i="1" dirty="0"/>
              <a:t>x</a:t>
            </a:r>
            <a:r>
              <a:rPr lang="en-US" dirty="0"/>
              <a:t>) And Not(</a:t>
            </a:r>
            <a:r>
              <a:rPr lang="en-US" i="1" dirty="0"/>
              <a:t>y</a:t>
            </a:r>
            <a:r>
              <a:rPr lang="en-US" dirty="0"/>
              <a:t>))) =</a:t>
            </a:r>
          </a:p>
          <a:p>
            <a:pPr marL="0" indent="0">
              <a:spcBef>
                <a:spcPts val="28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64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6477411" y="2260657"/>
            <a:ext cx="1915633" cy="627017"/>
          </a:xfrm>
          <a:prstGeom prst="wedgeRoundRectCallout">
            <a:avLst>
              <a:gd name="adj1" fmla="val -78401"/>
              <a:gd name="adj2" fmla="val 25393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 algn="ctr">
              <a:spcBef>
                <a:spcPts val="1200"/>
              </a:spcBef>
              <a:buSzPct val="100000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associative law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/>
          <a:lstStyle/>
          <a:p>
            <a:pPr marL="0" indent="0">
              <a:spcBef>
                <a:spcPts val="2800"/>
              </a:spcBef>
              <a:buNone/>
            </a:pPr>
            <a:r>
              <a:rPr lang="en-US" dirty="0"/>
              <a:t>Not(Not(</a:t>
            </a:r>
            <a:r>
              <a:rPr lang="en-US" i="1" dirty="0"/>
              <a:t>x</a:t>
            </a:r>
            <a:r>
              <a:rPr lang="en-US" dirty="0"/>
              <a:t>) And Not(</a:t>
            </a:r>
            <a:r>
              <a:rPr lang="en-US" i="1" dirty="0"/>
              <a:t>x</a:t>
            </a:r>
            <a:r>
              <a:rPr lang="en-US" dirty="0"/>
              <a:t> Or </a:t>
            </a:r>
            <a:r>
              <a:rPr lang="en-US" i="1" dirty="0"/>
              <a:t>y</a:t>
            </a:r>
            <a:r>
              <a:rPr lang="en-US" dirty="0"/>
              <a:t>)) =</a:t>
            </a:r>
          </a:p>
          <a:p>
            <a:pPr marL="0" indent="0">
              <a:spcBef>
                <a:spcPts val="2800"/>
              </a:spcBef>
              <a:buNone/>
            </a:pPr>
            <a:r>
              <a:rPr lang="en-US" dirty="0"/>
              <a:t>Not(Not(</a:t>
            </a:r>
            <a:r>
              <a:rPr lang="en-US" i="1" dirty="0"/>
              <a:t>x</a:t>
            </a:r>
            <a:r>
              <a:rPr lang="en-US" dirty="0"/>
              <a:t>) And (Not(</a:t>
            </a:r>
            <a:r>
              <a:rPr lang="en-US" i="1" dirty="0"/>
              <a:t>x</a:t>
            </a:r>
            <a:r>
              <a:rPr lang="en-US" dirty="0"/>
              <a:t>) And Not(</a:t>
            </a:r>
            <a:r>
              <a:rPr lang="en-US" i="1" dirty="0"/>
              <a:t>y</a:t>
            </a:r>
            <a:r>
              <a:rPr lang="en-US" dirty="0"/>
              <a:t>))) =</a:t>
            </a:r>
          </a:p>
          <a:p>
            <a:pPr marL="0" indent="0">
              <a:spcBef>
                <a:spcPts val="2800"/>
              </a:spcBef>
              <a:buNone/>
            </a:pPr>
            <a:r>
              <a:rPr lang="en-US" dirty="0"/>
              <a:t>Not((Not(</a:t>
            </a:r>
            <a:r>
              <a:rPr lang="en-US" i="1" dirty="0"/>
              <a:t>x</a:t>
            </a:r>
            <a:r>
              <a:rPr lang="en-US" dirty="0"/>
              <a:t>) And Not(</a:t>
            </a:r>
            <a:r>
              <a:rPr lang="en-US" i="1" dirty="0"/>
              <a:t>x</a:t>
            </a:r>
            <a:r>
              <a:rPr lang="en-US" dirty="0"/>
              <a:t>)) And Not(</a:t>
            </a:r>
            <a:r>
              <a:rPr lang="en-US" i="1" dirty="0"/>
              <a:t>y</a:t>
            </a:r>
            <a:r>
              <a:rPr lang="en-US" dirty="0"/>
              <a:t>)) = </a:t>
            </a:r>
          </a:p>
        </p:txBody>
      </p:sp>
    </p:spTree>
    <p:extLst>
      <p:ext uri="{BB962C8B-B14F-4D97-AF65-F5344CB8AC3E}">
        <p14:creationId xmlns:p14="http://schemas.microsoft.com/office/powerpoint/2010/main" val="2203662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6741507" y="3100711"/>
            <a:ext cx="1750928" cy="744024"/>
          </a:xfrm>
          <a:prstGeom prst="wedgeRoundRectCallout">
            <a:avLst>
              <a:gd name="adj1" fmla="val -101570"/>
              <a:gd name="adj2" fmla="val -11967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 algn="ctr">
              <a:spcBef>
                <a:spcPts val="1200"/>
              </a:spcBef>
              <a:buSzPct val="100000"/>
            </a:pP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idempotence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1200"/>
              </a:spcBef>
              <a:buSzPct val="100000"/>
            </a:pPr>
            <a:r>
              <a:rPr lang="en-US" altLang="ko-KR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ko-KR" alt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멱등법칙</a:t>
            </a:r>
            <a:r>
              <a:rPr lang="en-US" altLang="ko-KR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/>
          <a:lstStyle/>
          <a:p>
            <a:pPr marL="0" indent="0">
              <a:spcBef>
                <a:spcPts val="2800"/>
              </a:spcBef>
              <a:buNone/>
            </a:pPr>
            <a:r>
              <a:rPr lang="en-US" dirty="0"/>
              <a:t>Not(Not(</a:t>
            </a:r>
            <a:r>
              <a:rPr lang="en-US" i="1" dirty="0"/>
              <a:t>x</a:t>
            </a:r>
            <a:r>
              <a:rPr lang="en-US" dirty="0"/>
              <a:t>) And Not(</a:t>
            </a:r>
            <a:r>
              <a:rPr lang="en-US" i="1" dirty="0"/>
              <a:t>x</a:t>
            </a:r>
            <a:r>
              <a:rPr lang="en-US" dirty="0"/>
              <a:t> Or </a:t>
            </a:r>
            <a:r>
              <a:rPr lang="en-US" i="1" dirty="0"/>
              <a:t>y</a:t>
            </a:r>
            <a:r>
              <a:rPr lang="en-US" dirty="0"/>
              <a:t>)) =</a:t>
            </a:r>
          </a:p>
          <a:p>
            <a:pPr marL="0" indent="0">
              <a:spcBef>
                <a:spcPts val="2800"/>
              </a:spcBef>
              <a:buNone/>
            </a:pPr>
            <a:r>
              <a:rPr lang="en-US" dirty="0"/>
              <a:t>Not(Not(</a:t>
            </a:r>
            <a:r>
              <a:rPr lang="en-US" i="1" dirty="0"/>
              <a:t>x</a:t>
            </a:r>
            <a:r>
              <a:rPr lang="en-US" dirty="0"/>
              <a:t>) And (Not(</a:t>
            </a:r>
            <a:r>
              <a:rPr lang="en-US" i="1" dirty="0"/>
              <a:t>x</a:t>
            </a:r>
            <a:r>
              <a:rPr lang="en-US" dirty="0"/>
              <a:t>) And Not(</a:t>
            </a:r>
            <a:r>
              <a:rPr lang="en-US" i="1" dirty="0"/>
              <a:t>y</a:t>
            </a:r>
            <a:r>
              <a:rPr lang="en-US" dirty="0"/>
              <a:t>))) =</a:t>
            </a:r>
          </a:p>
          <a:p>
            <a:pPr marL="0" indent="0">
              <a:spcBef>
                <a:spcPts val="2800"/>
              </a:spcBef>
              <a:buNone/>
            </a:pPr>
            <a:r>
              <a:rPr lang="en-US" dirty="0"/>
              <a:t>Not((Not(</a:t>
            </a:r>
            <a:r>
              <a:rPr lang="en-US" i="1" dirty="0"/>
              <a:t>x</a:t>
            </a:r>
            <a:r>
              <a:rPr lang="en-US" dirty="0"/>
              <a:t>) And Not(</a:t>
            </a:r>
            <a:r>
              <a:rPr lang="en-US" i="1" dirty="0"/>
              <a:t>x</a:t>
            </a:r>
            <a:r>
              <a:rPr lang="en-US" dirty="0"/>
              <a:t>)) And Not(</a:t>
            </a:r>
            <a:r>
              <a:rPr lang="en-US" i="1" dirty="0"/>
              <a:t>y</a:t>
            </a:r>
            <a:r>
              <a:rPr lang="en-US" dirty="0"/>
              <a:t>)) = </a:t>
            </a:r>
          </a:p>
          <a:p>
            <a:pPr marL="0" indent="0">
              <a:spcBef>
                <a:spcPts val="2800"/>
              </a:spcBef>
              <a:buNone/>
            </a:pPr>
            <a:r>
              <a:rPr lang="en-US" dirty="0"/>
              <a:t>Not(Not(</a:t>
            </a:r>
            <a:r>
              <a:rPr lang="en-US" i="1" dirty="0"/>
              <a:t>x</a:t>
            </a:r>
            <a:r>
              <a:rPr lang="en-US" dirty="0"/>
              <a:t>) And Not(</a:t>
            </a:r>
            <a:r>
              <a:rPr lang="en-US" i="1" dirty="0"/>
              <a:t>y</a:t>
            </a:r>
            <a:r>
              <a:rPr lang="en-US" dirty="0"/>
              <a:t>)) =</a:t>
            </a:r>
          </a:p>
          <a:p>
            <a:pPr marL="0" indent="0">
              <a:spcBef>
                <a:spcPts val="28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634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5318476" y="3914754"/>
            <a:ext cx="1903960" cy="627017"/>
          </a:xfrm>
          <a:prstGeom prst="wedgeRoundRectCallout">
            <a:avLst>
              <a:gd name="adj1" fmla="val -112359"/>
              <a:gd name="adj2" fmla="val -16698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 algn="ctr">
              <a:spcBef>
                <a:spcPts val="1200"/>
              </a:spcBef>
              <a:buSzPct val="100000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De Morgan law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/>
          <a:lstStyle/>
          <a:p>
            <a:pPr marL="0" indent="0">
              <a:spcBef>
                <a:spcPts val="2800"/>
              </a:spcBef>
              <a:buNone/>
            </a:pPr>
            <a:r>
              <a:rPr lang="en-US" dirty="0"/>
              <a:t>Not(Not(</a:t>
            </a:r>
            <a:r>
              <a:rPr lang="en-US" i="1" dirty="0"/>
              <a:t>x</a:t>
            </a:r>
            <a:r>
              <a:rPr lang="en-US" dirty="0"/>
              <a:t>) And Not(</a:t>
            </a:r>
            <a:r>
              <a:rPr lang="en-US" i="1" dirty="0"/>
              <a:t>x</a:t>
            </a:r>
            <a:r>
              <a:rPr lang="en-US" dirty="0"/>
              <a:t> Or </a:t>
            </a:r>
            <a:r>
              <a:rPr lang="en-US" i="1" dirty="0"/>
              <a:t>y</a:t>
            </a:r>
            <a:r>
              <a:rPr lang="en-US" dirty="0"/>
              <a:t>)) =</a:t>
            </a:r>
          </a:p>
          <a:p>
            <a:pPr marL="0" indent="0">
              <a:spcBef>
                <a:spcPts val="2800"/>
              </a:spcBef>
              <a:buNone/>
            </a:pPr>
            <a:r>
              <a:rPr lang="en-US" dirty="0"/>
              <a:t>Not(Not(</a:t>
            </a:r>
            <a:r>
              <a:rPr lang="en-US" i="1" dirty="0"/>
              <a:t>x</a:t>
            </a:r>
            <a:r>
              <a:rPr lang="en-US" dirty="0"/>
              <a:t>) And (Not(</a:t>
            </a:r>
            <a:r>
              <a:rPr lang="en-US" i="1" dirty="0"/>
              <a:t>x</a:t>
            </a:r>
            <a:r>
              <a:rPr lang="en-US" dirty="0"/>
              <a:t>) And Not(</a:t>
            </a:r>
            <a:r>
              <a:rPr lang="en-US" i="1" dirty="0"/>
              <a:t>y</a:t>
            </a:r>
            <a:r>
              <a:rPr lang="en-US" dirty="0"/>
              <a:t>))) =</a:t>
            </a:r>
          </a:p>
          <a:p>
            <a:pPr marL="0" indent="0">
              <a:spcBef>
                <a:spcPts val="2800"/>
              </a:spcBef>
              <a:buNone/>
            </a:pPr>
            <a:r>
              <a:rPr lang="en-US" dirty="0"/>
              <a:t>Not((Not(</a:t>
            </a:r>
            <a:r>
              <a:rPr lang="en-US" i="1" dirty="0"/>
              <a:t>x</a:t>
            </a:r>
            <a:r>
              <a:rPr lang="en-US" dirty="0"/>
              <a:t>) And Not(</a:t>
            </a:r>
            <a:r>
              <a:rPr lang="en-US" i="1" dirty="0"/>
              <a:t>x</a:t>
            </a:r>
            <a:r>
              <a:rPr lang="en-US" dirty="0"/>
              <a:t>)) And Not(</a:t>
            </a:r>
            <a:r>
              <a:rPr lang="en-US" i="1" dirty="0"/>
              <a:t>y</a:t>
            </a:r>
            <a:r>
              <a:rPr lang="en-US" dirty="0"/>
              <a:t>)) = </a:t>
            </a:r>
          </a:p>
          <a:p>
            <a:pPr marL="0" indent="0">
              <a:spcBef>
                <a:spcPts val="2800"/>
              </a:spcBef>
              <a:buNone/>
            </a:pPr>
            <a:r>
              <a:rPr lang="en-US" dirty="0"/>
              <a:t>Not(Not(</a:t>
            </a:r>
            <a:r>
              <a:rPr lang="en-US" i="1" dirty="0"/>
              <a:t>x</a:t>
            </a:r>
            <a:r>
              <a:rPr lang="en-US" dirty="0"/>
              <a:t>) And Not(</a:t>
            </a:r>
            <a:r>
              <a:rPr lang="en-US" i="1" dirty="0"/>
              <a:t>y</a:t>
            </a:r>
            <a:r>
              <a:rPr lang="en-US" dirty="0"/>
              <a:t>)) =</a:t>
            </a:r>
          </a:p>
          <a:p>
            <a:pPr marL="0" indent="0">
              <a:spcBef>
                <a:spcPts val="2800"/>
              </a:spcBef>
              <a:buNone/>
            </a:pPr>
            <a:r>
              <a:rPr lang="en-US" dirty="0"/>
              <a:t>Not(Not(</a:t>
            </a:r>
            <a:r>
              <a:rPr lang="en-US" i="1" dirty="0"/>
              <a:t>x</a:t>
            </a:r>
            <a:r>
              <a:rPr lang="en-US" dirty="0"/>
              <a:t>)) Or Not(Not(</a:t>
            </a:r>
            <a:r>
              <a:rPr lang="en-US" i="1" dirty="0"/>
              <a:t>y</a:t>
            </a:r>
            <a:r>
              <a:rPr lang="en-US" dirty="0"/>
              <a:t>)) =</a:t>
            </a:r>
          </a:p>
          <a:p>
            <a:pPr marL="0" indent="0">
              <a:spcBef>
                <a:spcPts val="28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2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1583646" y="1482203"/>
            <a:ext cx="50771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spcBef>
                <a:spcPts val="24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Boolean logic</a:t>
            </a:r>
          </a:p>
          <a:p>
            <a:pPr marL="800100" lvl="1" indent="-342900">
              <a:spcBef>
                <a:spcPts val="24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Boolean function synthesis</a:t>
            </a:r>
          </a:p>
          <a:p>
            <a:pPr marL="800100" lvl="1" indent="-342900">
              <a:spcBef>
                <a:spcPts val="24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Hardware description language</a:t>
            </a:r>
          </a:p>
          <a:p>
            <a:pPr marL="800100" lvl="1" indent="-342900">
              <a:spcBef>
                <a:spcPts val="24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Hardware simulation</a:t>
            </a:r>
          </a:p>
          <a:p>
            <a:pPr marL="800100" lvl="1" indent="-342900">
              <a:spcBef>
                <a:spcPts val="24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Multi-bit buses</a:t>
            </a:r>
          </a:p>
          <a:p>
            <a:pPr marL="800100" lvl="1" indent="-342900">
              <a:spcBef>
                <a:spcPts val="24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Project 1 overview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1: Boolean logic</a:t>
            </a:r>
            <a:endParaRPr lang="en-US" sz="2000" dirty="0"/>
          </a:p>
        </p:txBody>
      </p:sp>
      <p:sp>
        <p:nvSpPr>
          <p:cNvPr id="3" name="Right Arrow 2"/>
          <p:cNvSpPr/>
          <p:nvPr/>
        </p:nvSpPr>
        <p:spPr>
          <a:xfrm>
            <a:off x="1719135" y="1482203"/>
            <a:ext cx="537308" cy="40053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8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2800"/>
              </a:spcBef>
              <a:buNone/>
            </a:pPr>
            <a:r>
              <a:rPr lang="en-US" dirty="0"/>
              <a:t>Not(Not(</a:t>
            </a:r>
            <a:r>
              <a:rPr lang="en-US" i="1" dirty="0"/>
              <a:t>x</a:t>
            </a:r>
            <a:r>
              <a:rPr lang="en-US" dirty="0"/>
              <a:t>) And Not(</a:t>
            </a:r>
            <a:r>
              <a:rPr lang="en-US" i="1" dirty="0"/>
              <a:t>x</a:t>
            </a:r>
            <a:r>
              <a:rPr lang="en-US" dirty="0"/>
              <a:t> Or </a:t>
            </a:r>
            <a:r>
              <a:rPr lang="en-US" i="1" dirty="0"/>
              <a:t>y</a:t>
            </a:r>
            <a:r>
              <a:rPr lang="en-US" dirty="0"/>
              <a:t>)) =</a:t>
            </a:r>
          </a:p>
          <a:p>
            <a:pPr marL="0" indent="0">
              <a:spcBef>
                <a:spcPts val="2800"/>
              </a:spcBef>
              <a:buNone/>
            </a:pPr>
            <a:r>
              <a:rPr lang="en-US" dirty="0"/>
              <a:t>Not(Not(</a:t>
            </a:r>
            <a:r>
              <a:rPr lang="en-US" i="1" dirty="0"/>
              <a:t>x</a:t>
            </a:r>
            <a:r>
              <a:rPr lang="en-US" dirty="0"/>
              <a:t>) And (Not(</a:t>
            </a:r>
            <a:r>
              <a:rPr lang="en-US" i="1" dirty="0"/>
              <a:t>x</a:t>
            </a:r>
            <a:r>
              <a:rPr lang="en-US" dirty="0"/>
              <a:t>) And Not(</a:t>
            </a:r>
            <a:r>
              <a:rPr lang="en-US" i="1" dirty="0"/>
              <a:t>y</a:t>
            </a:r>
            <a:r>
              <a:rPr lang="en-US" dirty="0"/>
              <a:t>))) =</a:t>
            </a:r>
          </a:p>
          <a:p>
            <a:pPr marL="0" indent="0">
              <a:spcBef>
                <a:spcPts val="2800"/>
              </a:spcBef>
              <a:buNone/>
            </a:pPr>
            <a:r>
              <a:rPr lang="en-US" dirty="0"/>
              <a:t>Not((Not(</a:t>
            </a:r>
            <a:r>
              <a:rPr lang="en-US" i="1" dirty="0"/>
              <a:t>x</a:t>
            </a:r>
            <a:r>
              <a:rPr lang="en-US" dirty="0"/>
              <a:t>) And Not(</a:t>
            </a:r>
            <a:r>
              <a:rPr lang="en-US" i="1" dirty="0"/>
              <a:t>x</a:t>
            </a:r>
            <a:r>
              <a:rPr lang="en-US" dirty="0"/>
              <a:t>)) And Not(</a:t>
            </a:r>
            <a:r>
              <a:rPr lang="en-US" i="1" dirty="0"/>
              <a:t>y</a:t>
            </a:r>
            <a:r>
              <a:rPr lang="en-US" dirty="0"/>
              <a:t>)) = </a:t>
            </a:r>
          </a:p>
          <a:p>
            <a:pPr marL="0" indent="0">
              <a:spcBef>
                <a:spcPts val="2800"/>
              </a:spcBef>
              <a:buNone/>
            </a:pPr>
            <a:r>
              <a:rPr lang="en-US" dirty="0"/>
              <a:t>Not(Not(</a:t>
            </a:r>
            <a:r>
              <a:rPr lang="en-US" i="1" dirty="0"/>
              <a:t>x</a:t>
            </a:r>
            <a:r>
              <a:rPr lang="en-US" dirty="0"/>
              <a:t>) And Not(</a:t>
            </a:r>
            <a:r>
              <a:rPr lang="en-US" i="1" dirty="0"/>
              <a:t>y</a:t>
            </a:r>
            <a:r>
              <a:rPr lang="en-US" dirty="0"/>
              <a:t>)) =</a:t>
            </a:r>
          </a:p>
          <a:p>
            <a:pPr marL="0" indent="0">
              <a:spcBef>
                <a:spcPts val="2800"/>
              </a:spcBef>
              <a:buNone/>
            </a:pPr>
            <a:r>
              <a:rPr lang="en-US" dirty="0"/>
              <a:t>Not(Not(</a:t>
            </a:r>
            <a:r>
              <a:rPr lang="en-US" i="1" dirty="0"/>
              <a:t>x</a:t>
            </a:r>
            <a:r>
              <a:rPr lang="en-US" dirty="0"/>
              <a:t>)) Or Not(Not(</a:t>
            </a:r>
            <a:r>
              <a:rPr lang="en-US" i="1" dirty="0"/>
              <a:t>y</a:t>
            </a:r>
            <a:r>
              <a:rPr lang="en-US" dirty="0"/>
              <a:t>)) =</a:t>
            </a:r>
          </a:p>
          <a:p>
            <a:pPr marL="0" indent="0">
              <a:spcBef>
                <a:spcPts val="2800"/>
              </a:spcBef>
              <a:buNone/>
            </a:pPr>
            <a:r>
              <a:rPr lang="en-US" i="1" dirty="0"/>
              <a:t>x</a:t>
            </a:r>
            <a:r>
              <a:rPr lang="en-US" dirty="0"/>
              <a:t> Or </a:t>
            </a:r>
            <a:r>
              <a:rPr lang="en-US" i="1" dirty="0"/>
              <a:t>y</a:t>
            </a:r>
          </a:p>
          <a:p>
            <a:pPr>
              <a:spcBef>
                <a:spcPts val="2800"/>
              </a:spcBef>
            </a:pP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556319" y="4413984"/>
            <a:ext cx="1898028" cy="627017"/>
          </a:xfrm>
          <a:prstGeom prst="wedgeRoundRectCallout">
            <a:avLst>
              <a:gd name="adj1" fmla="val -99374"/>
              <a:gd name="adj2" fmla="val 10829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 algn="ctr">
              <a:spcBef>
                <a:spcPts val="1200"/>
              </a:spcBef>
              <a:buSzPct val="100000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double negation</a:t>
            </a:r>
          </a:p>
        </p:txBody>
      </p:sp>
    </p:spTree>
    <p:extLst>
      <p:ext uri="{BB962C8B-B14F-4D97-AF65-F5344CB8AC3E}">
        <p14:creationId xmlns:p14="http://schemas.microsoft.com/office/powerpoint/2010/main" val="2228037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2800"/>
              </a:spcBef>
              <a:buNone/>
            </a:pPr>
            <a:r>
              <a:rPr lang="en-US" dirty="0"/>
              <a:t>Not(Not(</a:t>
            </a:r>
            <a:r>
              <a:rPr lang="en-US" i="1" dirty="0"/>
              <a:t>x</a:t>
            </a:r>
            <a:r>
              <a:rPr lang="en-US" dirty="0"/>
              <a:t>) And Not(</a:t>
            </a:r>
            <a:r>
              <a:rPr lang="en-US" i="1" dirty="0"/>
              <a:t>x</a:t>
            </a:r>
            <a:r>
              <a:rPr lang="en-US" dirty="0"/>
              <a:t> Or </a:t>
            </a:r>
            <a:r>
              <a:rPr lang="en-US" i="1" dirty="0"/>
              <a:t>y</a:t>
            </a:r>
            <a:r>
              <a:rPr lang="en-US" dirty="0"/>
              <a:t>)) =</a:t>
            </a:r>
          </a:p>
          <a:p>
            <a:pPr marL="0" indent="0">
              <a:spcBef>
                <a:spcPts val="2800"/>
              </a:spcBef>
              <a:buNone/>
            </a:pPr>
            <a:endParaRPr lang="he-IL" i="1" dirty="0"/>
          </a:p>
          <a:p>
            <a:pPr marL="0" indent="0">
              <a:spcBef>
                <a:spcPts val="2800"/>
              </a:spcBef>
              <a:buNone/>
            </a:pPr>
            <a:endParaRPr lang="he-IL" i="1" dirty="0"/>
          </a:p>
          <a:p>
            <a:pPr marL="0" indent="0">
              <a:spcBef>
                <a:spcPts val="2800"/>
              </a:spcBef>
              <a:buNone/>
            </a:pPr>
            <a:endParaRPr lang="he-IL" i="1" dirty="0"/>
          </a:p>
          <a:p>
            <a:pPr marL="0" indent="0">
              <a:spcBef>
                <a:spcPts val="2800"/>
              </a:spcBef>
              <a:buNone/>
            </a:pPr>
            <a:endParaRPr lang="he-IL" i="1" dirty="0"/>
          </a:p>
          <a:p>
            <a:pPr marL="0" indent="0">
              <a:spcBef>
                <a:spcPts val="2800"/>
              </a:spcBef>
              <a:buNone/>
            </a:pPr>
            <a:r>
              <a:rPr lang="en-US" i="1" dirty="0"/>
              <a:t>               </a:t>
            </a:r>
          </a:p>
          <a:p>
            <a:pPr marL="0" indent="0">
              <a:spcBef>
                <a:spcPts val="2800"/>
              </a:spcBef>
              <a:buNone/>
            </a:pPr>
            <a:r>
              <a:rPr lang="en-US" i="1" dirty="0"/>
              <a:t>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065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2800"/>
              </a:spcBef>
              <a:buNone/>
            </a:pPr>
            <a:r>
              <a:rPr lang="en-US" dirty="0"/>
              <a:t>Not(Not(</a:t>
            </a:r>
            <a:r>
              <a:rPr lang="en-US" i="1" dirty="0"/>
              <a:t>x</a:t>
            </a:r>
            <a:r>
              <a:rPr lang="en-US" dirty="0"/>
              <a:t>) And Not(</a:t>
            </a:r>
            <a:r>
              <a:rPr lang="en-US" i="1" dirty="0"/>
              <a:t>x</a:t>
            </a:r>
            <a:r>
              <a:rPr lang="en-US" dirty="0"/>
              <a:t> Or </a:t>
            </a:r>
            <a:r>
              <a:rPr lang="en-US" i="1" dirty="0"/>
              <a:t>y</a:t>
            </a:r>
            <a:r>
              <a:rPr lang="en-US" dirty="0"/>
              <a:t>)) =</a:t>
            </a:r>
          </a:p>
          <a:p>
            <a:pPr marL="0" indent="0">
              <a:spcBef>
                <a:spcPts val="2800"/>
              </a:spcBef>
              <a:buNone/>
            </a:pPr>
            <a:endParaRPr lang="he-IL" i="1" dirty="0"/>
          </a:p>
          <a:p>
            <a:pPr marL="0" indent="0">
              <a:spcBef>
                <a:spcPts val="2800"/>
              </a:spcBef>
              <a:buNone/>
            </a:pPr>
            <a:endParaRPr lang="he-IL" i="1" dirty="0"/>
          </a:p>
          <a:p>
            <a:pPr marL="0" indent="0">
              <a:spcBef>
                <a:spcPts val="2800"/>
              </a:spcBef>
              <a:buNone/>
            </a:pPr>
            <a:endParaRPr lang="he-IL" i="1" dirty="0"/>
          </a:p>
          <a:p>
            <a:pPr marL="0" indent="0">
              <a:spcBef>
                <a:spcPts val="2800"/>
              </a:spcBef>
              <a:buNone/>
            </a:pPr>
            <a:endParaRPr lang="he-IL" i="1" dirty="0"/>
          </a:p>
          <a:p>
            <a:pPr marL="0" indent="0">
              <a:spcBef>
                <a:spcPts val="2800"/>
              </a:spcBef>
              <a:buNone/>
            </a:pPr>
            <a:r>
              <a:rPr lang="en-US" i="1" dirty="0"/>
              <a:t>               </a:t>
            </a:r>
          </a:p>
          <a:p>
            <a:pPr marL="0" indent="0">
              <a:spcBef>
                <a:spcPts val="2800"/>
              </a:spcBef>
              <a:buNone/>
            </a:pPr>
            <a:r>
              <a:rPr lang="en-US" i="1" dirty="0"/>
              <a:t>               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092760"/>
              </p:ext>
            </p:extLst>
          </p:nvPr>
        </p:nvGraphicFramePr>
        <p:xfrm>
          <a:off x="1910844" y="3034131"/>
          <a:ext cx="1361523" cy="1828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53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215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2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2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2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2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2294809" y="2397777"/>
            <a:ext cx="601125" cy="4046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91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2800"/>
              </a:spcBef>
              <a:buNone/>
            </a:pPr>
            <a:r>
              <a:rPr lang="en-US" dirty="0"/>
              <a:t>Not(Not(</a:t>
            </a:r>
            <a:r>
              <a:rPr lang="en-US" i="1" dirty="0"/>
              <a:t>x</a:t>
            </a:r>
            <a:r>
              <a:rPr lang="en-US" dirty="0"/>
              <a:t>) And Not(</a:t>
            </a:r>
            <a:r>
              <a:rPr lang="en-US" i="1" dirty="0"/>
              <a:t>x</a:t>
            </a:r>
            <a:r>
              <a:rPr lang="en-US" dirty="0"/>
              <a:t> Or </a:t>
            </a:r>
            <a:r>
              <a:rPr lang="en-US" i="1" dirty="0"/>
              <a:t>y</a:t>
            </a:r>
            <a:r>
              <a:rPr lang="en-US" dirty="0"/>
              <a:t>)) =</a:t>
            </a:r>
          </a:p>
          <a:p>
            <a:pPr marL="0" indent="0">
              <a:spcBef>
                <a:spcPts val="2800"/>
              </a:spcBef>
              <a:buNone/>
            </a:pPr>
            <a:endParaRPr lang="he-IL" i="1" dirty="0"/>
          </a:p>
          <a:p>
            <a:pPr marL="0" indent="0">
              <a:spcBef>
                <a:spcPts val="2800"/>
              </a:spcBef>
              <a:buNone/>
            </a:pPr>
            <a:endParaRPr lang="he-IL" i="1" dirty="0"/>
          </a:p>
          <a:p>
            <a:pPr marL="0" indent="0">
              <a:spcBef>
                <a:spcPts val="2800"/>
              </a:spcBef>
              <a:buNone/>
            </a:pPr>
            <a:endParaRPr lang="he-IL" i="1" dirty="0"/>
          </a:p>
          <a:p>
            <a:pPr marL="0" indent="0">
              <a:spcBef>
                <a:spcPts val="2800"/>
              </a:spcBef>
              <a:buNone/>
            </a:pPr>
            <a:endParaRPr lang="he-IL" i="1" dirty="0"/>
          </a:p>
          <a:p>
            <a:pPr marL="0" indent="0">
              <a:spcBef>
                <a:spcPts val="2800"/>
              </a:spcBef>
              <a:buNone/>
            </a:pPr>
            <a:r>
              <a:rPr lang="en-US" i="1" dirty="0"/>
              <a:t>               </a:t>
            </a:r>
          </a:p>
          <a:p>
            <a:pPr marL="0" indent="0">
              <a:spcBef>
                <a:spcPts val="2800"/>
              </a:spcBef>
              <a:buNone/>
            </a:pPr>
            <a:r>
              <a:rPr lang="en-US" i="1" dirty="0"/>
              <a:t>             ________</a:t>
            </a:r>
          </a:p>
          <a:p>
            <a:pPr>
              <a:spcBef>
                <a:spcPts val="2800"/>
              </a:spcBef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756866"/>
              </p:ext>
            </p:extLst>
          </p:nvPr>
        </p:nvGraphicFramePr>
        <p:xfrm>
          <a:off x="1910844" y="3034131"/>
          <a:ext cx="1361523" cy="1828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53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215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2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2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2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2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2294809" y="2397777"/>
            <a:ext cx="601125" cy="4046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2292917" y="5137874"/>
            <a:ext cx="601125" cy="4046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95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1876030" y="1564427"/>
            <a:ext cx="50771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spcBef>
                <a:spcPts val="24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Boolean logic</a:t>
            </a:r>
          </a:p>
          <a:p>
            <a:pPr marL="800100" lvl="1" indent="-342900">
              <a:spcBef>
                <a:spcPts val="24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Boolean function synthesis</a:t>
            </a:r>
          </a:p>
          <a:p>
            <a:pPr marL="800100" lvl="1" indent="-342900">
              <a:spcBef>
                <a:spcPts val="24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Hardware description language</a:t>
            </a:r>
          </a:p>
          <a:p>
            <a:pPr marL="800100" lvl="1" indent="-342900">
              <a:spcBef>
                <a:spcPts val="24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Hardware simulation</a:t>
            </a:r>
          </a:p>
          <a:p>
            <a:pPr marL="800100" lvl="1" indent="-342900">
              <a:spcBef>
                <a:spcPts val="24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Multi-bit buses</a:t>
            </a:r>
          </a:p>
          <a:p>
            <a:pPr marL="800100" lvl="1" indent="-342900">
              <a:spcBef>
                <a:spcPts val="24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Project 1 overview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1: Boolean logic</a:t>
            </a:r>
            <a:endParaRPr lang="en-US" sz="2000" dirty="0"/>
          </a:p>
        </p:txBody>
      </p:sp>
      <p:sp>
        <p:nvSpPr>
          <p:cNvPr id="3" name="Right Arrow 2"/>
          <p:cNvSpPr/>
          <p:nvPr/>
        </p:nvSpPr>
        <p:spPr>
          <a:xfrm>
            <a:off x="2081858" y="2209322"/>
            <a:ext cx="537308" cy="40053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3477" r="20213"/>
          <a:stretch/>
        </p:blipFill>
        <p:spPr>
          <a:xfrm>
            <a:off x="2256691" y="1484317"/>
            <a:ext cx="488463" cy="48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9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7799284" cy="577278"/>
          </a:xfrm>
        </p:spPr>
        <p:txBody>
          <a:bodyPr/>
          <a:lstStyle/>
          <a:p>
            <a:r>
              <a:rPr lang="en-US" dirty="0"/>
              <a:t>Boolean expression </a:t>
            </a:r>
            <a:r>
              <a:rPr lang="en-US" dirty="0">
                <a:sym typeface="Wingdings" panose="05000000000000000000" pitchFamily="2" charset="2"/>
              </a:rPr>
              <a:t> truth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= (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) Or (Not(</a:t>
            </a:r>
            <a:r>
              <a:rPr lang="en-US" i="1" dirty="0"/>
              <a:t>x</a:t>
            </a:r>
            <a:r>
              <a:rPr lang="en-US" dirty="0"/>
              <a:t>) And </a:t>
            </a:r>
            <a:r>
              <a:rPr lang="en-US" i="1" dirty="0"/>
              <a:t>z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3149346" y="1711740"/>
            <a:ext cx="958827" cy="5803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612284"/>
              </p:ext>
            </p:extLst>
          </p:nvPr>
        </p:nvGraphicFramePr>
        <p:xfrm>
          <a:off x="2372949" y="2581988"/>
          <a:ext cx="2548964" cy="3337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37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712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7799284" cy="577278"/>
          </a:xfrm>
        </p:spPr>
        <p:txBody>
          <a:bodyPr/>
          <a:lstStyle/>
          <a:p>
            <a:r>
              <a:rPr lang="en-US" dirty="0"/>
              <a:t>Boolean expression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</a:t>
            </a:r>
            <a:r>
              <a:rPr lang="en-US" dirty="0">
                <a:sym typeface="Wingdings" panose="05000000000000000000" pitchFamily="2" charset="2"/>
              </a:rPr>
              <a:t> truth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= (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) Or (Not(</a:t>
            </a:r>
            <a:r>
              <a:rPr lang="en-US" i="1" dirty="0"/>
              <a:t>x</a:t>
            </a:r>
            <a:r>
              <a:rPr lang="en-US" dirty="0"/>
              <a:t>) And </a:t>
            </a:r>
            <a:r>
              <a:rPr lang="en-US" i="1" dirty="0"/>
              <a:t>z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57507"/>
              </p:ext>
            </p:extLst>
          </p:nvPr>
        </p:nvGraphicFramePr>
        <p:xfrm>
          <a:off x="2372949" y="2581988"/>
          <a:ext cx="2548964" cy="3337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37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Up Arrow 3"/>
          <p:cNvSpPr/>
          <p:nvPr/>
        </p:nvSpPr>
        <p:spPr>
          <a:xfrm>
            <a:off x="3125304" y="1711739"/>
            <a:ext cx="1082261" cy="62947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81113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7799284" cy="577278"/>
          </a:xfrm>
        </p:spPr>
        <p:txBody>
          <a:bodyPr/>
          <a:lstStyle/>
          <a:p>
            <a:r>
              <a:rPr lang="en-US" dirty="0"/>
              <a:t>From truth table to a Boolean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125614"/>
              </p:ext>
            </p:extLst>
          </p:nvPr>
        </p:nvGraphicFramePr>
        <p:xfrm>
          <a:off x="815820" y="1289906"/>
          <a:ext cx="2729138" cy="3337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37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1 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0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1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0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1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0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0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0</a:t>
                      </a:r>
                      <a:endParaRPr 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658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7799284" cy="577278"/>
          </a:xfrm>
        </p:spPr>
        <p:txBody>
          <a:bodyPr/>
          <a:lstStyle/>
          <a:p>
            <a:r>
              <a:rPr lang="en-US" dirty="0"/>
              <a:t>From truth table to a Boolean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4171406" y="1819555"/>
            <a:ext cx="3396344" cy="505097"/>
          </a:xfrm>
          <a:prstGeom prst="wedgeRectCallout">
            <a:avLst>
              <a:gd name="adj1" fmla="val -64986"/>
              <a:gd name="adj2" fmla="val -40948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(Not(x) And Not(y) And Not(z))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888593"/>
              </p:ext>
            </p:extLst>
          </p:nvPr>
        </p:nvGraphicFramePr>
        <p:xfrm>
          <a:off x="815820" y="1289906"/>
          <a:ext cx="2729138" cy="3337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37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1   </a:t>
                      </a:r>
                      <a:r>
                        <a:rPr lang="en-US" sz="1600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0   </a:t>
                      </a:r>
                      <a:r>
                        <a:rPr lang="en-US" sz="1600" dirty="0">
                          <a:solidFill>
                            <a:srgbClr val="008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1   </a:t>
                      </a:r>
                      <a:r>
                        <a:rPr lang="en-US" sz="1600" dirty="0">
                          <a:solidFill>
                            <a:srgbClr val="008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0   </a:t>
                      </a:r>
                      <a:r>
                        <a:rPr lang="en-US" sz="1600" dirty="0">
                          <a:solidFill>
                            <a:srgbClr val="008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1   </a:t>
                      </a:r>
                      <a:r>
                        <a:rPr lang="en-US" sz="1600" dirty="0">
                          <a:solidFill>
                            <a:srgbClr val="008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0   </a:t>
                      </a:r>
                      <a:r>
                        <a:rPr lang="en-US" sz="1600" dirty="0">
                          <a:solidFill>
                            <a:srgbClr val="008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0   </a:t>
                      </a:r>
                      <a:r>
                        <a:rPr lang="en-US" sz="1600" dirty="0">
                          <a:solidFill>
                            <a:srgbClr val="008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0   </a:t>
                      </a:r>
                      <a:r>
                        <a:rPr lang="en-US" sz="1600" dirty="0">
                          <a:solidFill>
                            <a:srgbClr val="008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17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7799284" cy="577278"/>
          </a:xfrm>
        </p:spPr>
        <p:txBody>
          <a:bodyPr/>
          <a:lstStyle/>
          <a:p>
            <a:r>
              <a:rPr lang="en-US" dirty="0"/>
              <a:t>From truth table to a Boolean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4171407" y="2577737"/>
            <a:ext cx="3396343" cy="505097"/>
          </a:xfrm>
          <a:prstGeom prst="wedgeRectCallout">
            <a:avLst>
              <a:gd name="adj1" fmla="val -64986"/>
              <a:gd name="adj2" fmla="val -4094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(Not(x) And y And Not(z))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853062"/>
              </p:ext>
            </p:extLst>
          </p:nvPr>
        </p:nvGraphicFramePr>
        <p:xfrm>
          <a:off x="815820" y="1289906"/>
          <a:ext cx="2729138" cy="3337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37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1  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0  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1  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0  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1  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0  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0  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0  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44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600"/>
              </a:spcBef>
              <a:buNone/>
            </a:pPr>
            <a:r>
              <a:rPr lang="en-US" dirty="0"/>
              <a:t>               F                  T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dirty="0"/>
              <a:t>               N                  Y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dirty="0"/>
              <a:t>               0                   1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286" y="2039985"/>
            <a:ext cx="1224483" cy="16347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829" y="2053541"/>
            <a:ext cx="1622709" cy="162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6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7799284" cy="577278"/>
          </a:xfrm>
        </p:spPr>
        <p:txBody>
          <a:bodyPr/>
          <a:lstStyle/>
          <a:p>
            <a:r>
              <a:rPr lang="en-US" dirty="0"/>
              <a:t>From truth table to a Boolean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4171407" y="3335919"/>
            <a:ext cx="3396344" cy="505097"/>
          </a:xfrm>
          <a:prstGeom prst="wedgeRectCallout">
            <a:avLst>
              <a:gd name="adj1" fmla="val -64986"/>
              <a:gd name="adj2" fmla="val -40948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(x And Not(y) And Not(z))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974313"/>
              </p:ext>
            </p:extLst>
          </p:nvPr>
        </p:nvGraphicFramePr>
        <p:xfrm>
          <a:off x="815820" y="1289906"/>
          <a:ext cx="2729138" cy="3337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37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1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0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0</a:t>
                      </a:r>
                      <a:r>
                        <a:rPr lang="en-US" sz="1600" dirty="0"/>
                        <a:t>  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1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0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0  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1   </a:t>
                      </a:r>
                      <a:r>
                        <a:rPr lang="en-US" sz="1600" dirty="0">
                          <a:solidFill>
                            <a:srgbClr val="25228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0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0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0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477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7799284" cy="577278"/>
          </a:xfrm>
        </p:spPr>
        <p:txBody>
          <a:bodyPr/>
          <a:lstStyle/>
          <a:p>
            <a:r>
              <a:rPr lang="en-US" dirty="0"/>
              <a:t>From truth table to a Boolean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4171406" y="1819555"/>
            <a:ext cx="3396344" cy="505097"/>
          </a:xfrm>
          <a:prstGeom prst="wedgeRectCallout">
            <a:avLst>
              <a:gd name="adj1" fmla="val -64986"/>
              <a:gd name="adj2" fmla="val -40948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(Not(x) And Not(y) And Not(z))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4171407" y="2577737"/>
            <a:ext cx="3396343" cy="505097"/>
          </a:xfrm>
          <a:prstGeom prst="wedgeRectCallout">
            <a:avLst>
              <a:gd name="adj1" fmla="val -64986"/>
              <a:gd name="adj2" fmla="val -4094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(Not(x) And y And Not(z))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4171407" y="3335919"/>
            <a:ext cx="3396344" cy="505097"/>
          </a:xfrm>
          <a:prstGeom prst="wedgeRectCallout">
            <a:avLst>
              <a:gd name="adj1" fmla="val -64986"/>
              <a:gd name="adj2" fmla="val -40948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(x And Not(y) And Not(z))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485469"/>
              </p:ext>
            </p:extLst>
          </p:nvPr>
        </p:nvGraphicFramePr>
        <p:xfrm>
          <a:off x="815820" y="1289906"/>
          <a:ext cx="2729138" cy="3337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37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1   </a:t>
                      </a:r>
                      <a:r>
                        <a:rPr lang="en-US" sz="1600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0  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1  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0  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1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0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0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0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564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7799284" cy="577278"/>
          </a:xfrm>
        </p:spPr>
        <p:txBody>
          <a:bodyPr/>
          <a:lstStyle/>
          <a:p>
            <a:r>
              <a:rPr lang="en-US" dirty="0"/>
              <a:t>From truth table to a Boolean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4171406" y="1819555"/>
            <a:ext cx="3396344" cy="505097"/>
          </a:xfrm>
          <a:prstGeom prst="wedgeRectCallout">
            <a:avLst>
              <a:gd name="adj1" fmla="val -64986"/>
              <a:gd name="adj2" fmla="val -40948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(Not(x) And Not(y) And Not(z))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4171407" y="2577737"/>
            <a:ext cx="3396343" cy="505097"/>
          </a:xfrm>
          <a:prstGeom prst="wedgeRectCallout">
            <a:avLst>
              <a:gd name="adj1" fmla="val -64986"/>
              <a:gd name="adj2" fmla="val -4094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(Not(x) And y And Not(z))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4171407" y="3335919"/>
            <a:ext cx="3396344" cy="505097"/>
          </a:xfrm>
          <a:prstGeom prst="wedgeRectCallout">
            <a:avLst>
              <a:gd name="adj1" fmla="val -64986"/>
              <a:gd name="adj2" fmla="val -40948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(x And Not(y) And Not(z))</a:t>
            </a:r>
          </a:p>
        </p:txBody>
      </p:sp>
      <p:sp>
        <p:nvSpPr>
          <p:cNvPr id="9" name="Rectangle 8"/>
          <p:cNvSpPr/>
          <p:nvPr/>
        </p:nvSpPr>
        <p:spPr>
          <a:xfrm>
            <a:off x="7733070" y="1819555"/>
            <a:ext cx="722811" cy="50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33070" y="2577736"/>
            <a:ext cx="722811" cy="50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953661"/>
              </p:ext>
            </p:extLst>
          </p:nvPr>
        </p:nvGraphicFramePr>
        <p:xfrm>
          <a:off x="815820" y="1289906"/>
          <a:ext cx="2729138" cy="3337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37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</a:t>
                      </a:r>
                      <a:r>
                        <a:rPr lang="en-US" sz="1600" dirty="0">
                          <a:solidFill>
                            <a:srgbClr val="008000"/>
                          </a:solidFill>
                        </a:rPr>
                        <a:t> 1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0  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 1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0  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 1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0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0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0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3967088" y="407975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000"/>
              </a:spcBef>
            </a:pPr>
            <a:r>
              <a:rPr lang="en-US" dirty="0">
                <a:latin typeface="Times New Roman"/>
                <a:cs typeface="Times New Roman"/>
              </a:rPr>
              <a:t>(Not(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>
                <a:latin typeface="Times New Roman"/>
                <a:cs typeface="Times New Roman"/>
              </a:rPr>
              <a:t>) And Not(</a:t>
            </a:r>
            <a:r>
              <a:rPr lang="en-US" i="1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) And Not(</a:t>
            </a:r>
            <a:r>
              <a:rPr lang="en-US" i="1" dirty="0">
                <a:latin typeface="Times New Roman"/>
                <a:cs typeface="Times New Roman"/>
              </a:rPr>
              <a:t>z</a:t>
            </a:r>
            <a:r>
              <a:rPr lang="en-US" dirty="0">
                <a:latin typeface="Times New Roman"/>
                <a:cs typeface="Times New Roman"/>
              </a:rPr>
              <a:t>)) Or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(Not(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>
                <a:latin typeface="Times New Roman"/>
                <a:cs typeface="Times New Roman"/>
              </a:rPr>
              <a:t>) And </a:t>
            </a:r>
            <a:r>
              <a:rPr lang="en-US" i="1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 And Not(</a:t>
            </a:r>
            <a:r>
              <a:rPr lang="en-US" i="1" dirty="0">
                <a:latin typeface="Times New Roman"/>
                <a:cs typeface="Times New Roman"/>
              </a:rPr>
              <a:t>z</a:t>
            </a:r>
            <a:r>
              <a:rPr lang="en-US" dirty="0">
                <a:latin typeface="Times New Roman"/>
                <a:cs typeface="Times New Roman"/>
              </a:rPr>
              <a:t>)) Or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>
                <a:latin typeface="Times New Roman"/>
                <a:cs typeface="Times New Roman"/>
              </a:rPr>
              <a:t> And Not(</a:t>
            </a:r>
            <a:r>
              <a:rPr lang="en-US" i="1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) And Not(</a:t>
            </a:r>
            <a:r>
              <a:rPr lang="en-US" i="1" dirty="0">
                <a:latin typeface="Times New Roman"/>
                <a:cs typeface="Times New Roman"/>
              </a:rPr>
              <a:t>z</a:t>
            </a:r>
            <a:r>
              <a:rPr lang="en-US" dirty="0">
                <a:latin typeface="Times New Roman"/>
                <a:cs typeface="Times New Roman"/>
              </a:rPr>
              <a:t>)) = </a:t>
            </a:r>
          </a:p>
        </p:txBody>
      </p:sp>
    </p:spTree>
    <p:extLst>
      <p:ext uri="{BB962C8B-B14F-4D97-AF65-F5344CB8AC3E}">
        <p14:creationId xmlns:p14="http://schemas.microsoft.com/office/powerpoint/2010/main" val="212868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7799284" cy="577278"/>
          </a:xfrm>
        </p:spPr>
        <p:txBody>
          <a:bodyPr/>
          <a:lstStyle/>
          <a:p>
            <a:r>
              <a:rPr lang="en-US" dirty="0"/>
              <a:t>From truth table to a Boolean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4171406" y="1819555"/>
            <a:ext cx="3396344" cy="505097"/>
          </a:xfrm>
          <a:prstGeom prst="wedgeRectCallout">
            <a:avLst>
              <a:gd name="adj1" fmla="val -64986"/>
              <a:gd name="adj2" fmla="val -40948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(Not(x) And Not(y) And Not(z))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4171407" y="2577737"/>
            <a:ext cx="3396343" cy="505097"/>
          </a:xfrm>
          <a:prstGeom prst="wedgeRectCallout">
            <a:avLst>
              <a:gd name="adj1" fmla="val -64986"/>
              <a:gd name="adj2" fmla="val -4094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(Not(x) And y And Not(z))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4171407" y="3335919"/>
            <a:ext cx="3396344" cy="505097"/>
          </a:xfrm>
          <a:prstGeom prst="wedgeRectCallout">
            <a:avLst>
              <a:gd name="adj1" fmla="val -64986"/>
              <a:gd name="adj2" fmla="val -40948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(x And Not(y) And Not(z))</a:t>
            </a:r>
          </a:p>
        </p:txBody>
      </p:sp>
      <p:sp>
        <p:nvSpPr>
          <p:cNvPr id="9" name="Rectangle 8"/>
          <p:cNvSpPr/>
          <p:nvPr/>
        </p:nvSpPr>
        <p:spPr>
          <a:xfrm>
            <a:off x="7733070" y="1819555"/>
            <a:ext cx="722811" cy="50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33070" y="2577736"/>
            <a:ext cx="722811" cy="50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99677"/>
              </p:ext>
            </p:extLst>
          </p:nvPr>
        </p:nvGraphicFramePr>
        <p:xfrm>
          <a:off x="815820" y="1289906"/>
          <a:ext cx="2729138" cy="3337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37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  1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  0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  1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  0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  1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  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  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  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967088" y="4079758"/>
            <a:ext cx="6096000" cy="21390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000"/>
              </a:spcBef>
            </a:pPr>
            <a:r>
              <a:rPr lang="en-US" dirty="0">
                <a:latin typeface="Times New Roman"/>
                <a:cs typeface="Times New Roman"/>
              </a:rPr>
              <a:t>(Not(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>
                <a:latin typeface="Times New Roman"/>
                <a:cs typeface="Times New Roman"/>
              </a:rPr>
              <a:t>) And Not(</a:t>
            </a:r>
            <a:r>
              <a:rPr lang="en-US" i="1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) And Not(</a:t>
            </a:r>
            <a:r>
              <a:rPr lang="en-US" i="1" dirty="0">
                <a:latin typeface="Times New Roman"/>
                <a:cs typeface="Times New Roman"/>
              </a:rPr>
              <a:t>z</a:t>
            </a:r>
            <a:r>
              <a:rPr lang="en-US" dirty="0">
                <a:latin typeface="Times New Roman"/>
                <a:cs typeface="Times New Roman"/>
              </a:rPr>
              <a:t>)) Or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(Not(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>
                <a:latin typeface="Times New Roman"/>
                <a:cs typeface="Times New Roman"/>
              </a:rPr>
              <a:t>) And </a:t>
            </a:r>
            <a:r>
              <a:rPr lang="en-US" i="1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 And Not(</a:t>
            </a:r>
            <a:r>
              <a:rPr lang="en-US" i="1" dirty="0">
                <a:latin typeface="Times New Roman"/>
                <a:cs typeface="Times New Roman"/>
              </a:rPr>
              <a:t>z</a:t>
            </a:r>
            <a:r>
              <a:rPr lang="en-US" dirty="0">
                <a:latin typeface="Times New Roman"/>
                <a:cs typeface="Times New Roman"/>
              </a:rPr>
              <a:t>)) Or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>
                <a:latin typeface="Times New Roman"/>
                <a:cs typeface="Times New Roman"/>
              </a:rPr>
              <a:t> And Not(</a:t>
            </a:r>
            <a:r>
              <a:rPr lang="en-US" i="1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) And Not(</a:t>
            </a:r>
            <a:r>
              <a:rPr lang="en-US" i="1" dirty="0">
                <a:latin typeface="Times New Roman"/>
                <a:cs typeface="Times New Roman"/>
              </a:rPr>
              <a:t>z</a:t>
            </a:r>
            <a:r>
              <a:rPr lang="en-US" dirty="0">
                <a:latin typeface="Times New Roman"/>
                <a:cs typeface="Times New Roman"/>
              </a:rPr>
              <a:t>)) = </a:t>
            </a:r>
          </a:p>
          <a:p>
            <a:pPr>
              <a:spcBef>
                <a:spcPts val="1000"/>
              </a:spcBef>
            </a:pPr>
            <a:r>
              <a:rPr lang="en-US" dirty="0">
                <a:latin typeface="Times New Roman"/>
                <a:cs typeface="Times New Roman"/>
              </a:rPr>
              <a:t>(Not(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>
                <a:latin typeface="Times New Roman"/>
                <a:cs typeface="Times New Roman"/>
              </a:rPr>
              <a:t>) And Not(</a:t>
            </a:r>
            <a:r>
              <a:rPr lang="en-US" i="1" dirty="0">
                <a:latin typeface="Times New Roman"/>
                <a:cs typeface="Times New Roman"/>
              </a:rPr>
              <a:t>z</a:t>
            </a:r>
            <a:r>
              <a:rPr lang="en-US" dirty="0">
                <a:latin typeface="Times New Roman"/>
                <a:cs typeface="Times New Roman"/>
              </a:rPr>
              <a:t>)) Or (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>
                <a:latin typeface="Times New Roman"/>
                <a:cs typeface="Times New Roman"/>
              </a:rPr>
              <a:t> And Not(</a:t>
            </a:r>
            <a:r>
              <a:rPr lang="en-US" i="1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) And Not(</a:t>
            </a:r>
            <a:r>
              <a:rPr lang="en-US" i="1" dirty="0">
                <a:latin typeface="Times New Roman"/>
                <a:cs typeface="Times New Roman"/>
              </a:rPr>
              <a:t>z</a:t>
            </a:r>
            <a:r>
              <a:rPr lang="en-US" dirty="0">
                <a:latin typeface="Times New Roman"/>
                <a:cs typeface="Times New Roman"/>
              </a:rPr>
              <a:t>))  =</a:t>
            </a:r>
          </a:p>
          <a:p>
            <a:pPr>
              <a:spcBef>
                <a:spcPts val="1000"/>
              </a:spcBef>
            </a:pPr>
            <a:r>
              <a:rPr lang="en-US" dirty="0">
                <a:latin typeface="Times New Roman"/>
                <a:cs typeface="Times New Roman"/>
              </a:rPr>
              <a:t>(Not(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>
                <a:latin typeface="Times New Roman"/>
                <a:cs typeface="Times New Roman"/>
              </a:rPr>
              <a:t>) And Not(</a:t>
            </a:r>
            <a:r>
              <a:rPr lang="en-US" i="1" dirty="0">
                <a:latin typeface="Times New Roman"/>
                <a:cs typeface="Times New Roman"/>
              </a:rPr>
              <a:t>z</a:t>
            </a:r>
            <a:r>
              <a:rPr lang="en-US" dirty="0">
                <a:latin typeface="Times New Roman"/>
                <a:cs typeface="Times New Roman"/>
              </a:rPr>
              <a:t>)) Or (Not(</a:t>
            </a:r>
            <a:r>
              <a:rPr lang="en-US" i="1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) And Not(z))  =</a:t>
            </a:r>
          </a:p>
          <a:p>
            <a:pPr>
              <a:spcBef>
                <a:spcPts val="1000"/>
              </a:spcBef>
            </a:pPr>
            <a:r>
              <a:rPr lang="en-US" dirty="0">
                <a:latin typeface="Times New Roman"/>
                <a:cs typeface="Times New Roman"/>
              </a:rPr>
              <a:t>Not(z) And (Not(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>
                <a:latin typeface="Times New Roman"/>
                <a:cs typeface="Times New Roman"/>
              </a:rPr>
              <a:t>) Or Not(</a:t>
            </a:r>
            <a:r>
              <a:rPr lang="en-US" i="1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09863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7799284" cy="577278"/>
          </a:xfrm>
        </p:spPr>
        <p:txBody>
          <a:bodyPr/>
          <a:lstStyle/>
          <a:p>
            <a:r>
              <a:rPr lang="en-US" dirty="0"/>
              <a:t>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341" y="969794"/>
            <a:ext cx="7774861" cy="5689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 dirty="0"/>
              <a:t>Lemma:</a:t>
            </a:r>
            <a:r>
              <a:rPr lang="en-US" sz="1800" dirty="0"/>
              <a:t> Any Boolean function can be represented using an expression containing And, Or And Not operations.</a:t>
            </a:r>
          </a:p>
          <a:p>
            <a:pPr marL="0" indent="0">
              <a:buNone/>
            </a:pPr>
            <a:r>
              <a:rPr lang="en-US" sz="1800" b="1" dirty="0"/>
              <a:t>Proof:</a:t>
            </a:r>
          </a:p>
          <a:p>
            <a:pPr marL="0" indent="0">
              <a:buNone/>
            </a:pPr>
            <a:r>
              <a:rPr lang="en-US" sz="1800" dirty="0"/>
              <a:t>Use the truth table to Boolean expression method</a:t>
            </a:r>
            <a:endParaRPr lang="en-US" sz="1800" u="sng" dirty="0"/>
          </a:p>
          <a:p>
            <a:pPr marL="0" indent="0">
              <a:buNone/>
            </a:pPr>
            <a:endParaRPr lang="en-US" sz="1800" u="sng" dirty="0"/>
          </a:p>
          <a:p>
            <a:pPr marL="0" indent="0">
              <a:buNone/>
            </a:pPr>
            <a:r>
              <a:rPr lang="en-US" sz="1800" u="sng" dirty="0"/>
              <a:t>Lemma:</a:t>
            </a:r>
            <a:r>
              <a:rPr lang="en-US" sz="1800" dirty="0"/>
              <a:t> Any Boolean function can be represented using an expression containing And and Not operations.</a:t>
            </a:r>
          </a:p>
          <a:p>
            <a:pPr marL="0" indent="0">
              <a:buNone/>
            </a:pPr>
            <a:r>
              <a:rPr lang="en-US" sz="1800" b="1" dirty="0"/>
              <a:t>Proof:</a:t>
            </a:r>
          </a:p>
          <a:p>
            <a:pPr marL="0" indent="0">
              <a:buNone/>
            </a:pPr>
            <a:r>
              <a:rPr lang="en-US" sz="1800" dirty="0"/>
              <a:t>(x Or y) = Not(Not(x) And Not(y))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Can we do better than this?</a:t>
            </a:r>
          </a:p>
          <a:p>
            <a:pPr marL="0" indent="0">
              <a:buNone/>
            </a:pPr>
            <a:endParaRPr lang="en-US" sz="1800" u="sng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014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7799284" cy="577278"/>
          </a:xfrm>
        </p:spPr>
        <p:txBody>
          <a:bodyPr/>
          <a:lstStyle/>
          <a:p>
            <a:r>
              <a:rPr lang="en-US" dirty="0"/>
              <a:t>____________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(</a:t>
            </a:r>
            <a:r>
              <a:rPr lang="en-US" i="1" dirty="0"/>
              <a:t>x</a:t>
            </a:r>
            <a:r>
              <a:rPr lang="en-US" dirty="0"/>
              <a:t> _______ </a:t>
            </a:r>
            <a:r>
              <a:rPr lang="en-US" i="1" dirty="0"/>
              <a:t>y</a:t>
            </a:r>
            <a:r>
              <a:rPr lang="en-US" dirty="0"/>
              <a:t>) = Not(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711664"/>
              </p:ext>
            </p:extLst>
          </p:nvPr>
        </p:nvGraphicFramePr>
        <p:xfrm>
          <a:off x="1354576" y="1505040"/>
          <a:ext cx="1969510" cy="23128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00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2579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Nand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5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5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5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5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4031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7799284" cy="577278"/>
          </a:xfrm>
        </p:spPr>
        <p:txBody>
          <a:bodyPr/>
          <a:lstStyle/>
          <a:p>
            <a:r>
              <a:rPr lang="en-US" dirty="0"/>
              <a:t>Theorem </a:t>
            </a:r>
            <a:r>
              <a:rPr lang="en-US" sz="2000" dirty="0"/>
              <a:t>(revisited)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341" y="969794"/>
            <a:ext cx="7774861" cy="5689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 dirty="0"/>
              <a:t>Lemma:</a:t>
            </a:r>
            <a:r>
              <a:rPr lang="en-US" sz="1800" dirty="0"/>
              <a:t> Any Boolean function can be represented using an expression containing And, Or And Not operations.</a:t>
            </a:r>
          </a:p>
          <a:p>
            <a:pPr marL="0" indent="0">
              <a:buNone/>
            </a:pPr>
            <a:r>
              <a:rPr lang="en-US" sz="1800" b="1" dirty="0"/>
              <a:t>Proof:</a:t>
            </a:r>
          </a:p>
          <a:p>
            <a:pPr marL="0" indent="0">
              <a:buNone/>
            </a:pPr>
            <a:r>
              <a:rPr lang="en-US" sz="1800" dirty="0"/>
              <a:t>Use the truth table to Boolean expression method</a:t>
            </a:r>
            <a:endParaRPr lang="en-US" sz="1800" u="sng" dirty="0"/>
          </a:p>
          <a:p>
            <a:pPr marL="0" indent="0">
              <a:buNone/>
            </a:pPr>
            <a:endParaRPr lang="en-US" sz="1800" u="sng" dirty="0"/>
          </a:p>
          <a:p>
            <a:pPr marL="0" indent="0">
              <a:buNone/>
            </a:pPr>
            <a:r>
              <a:rPr lang="en-US" sz="1800" u="sng" dirty="0"/>
              <a:t>Lemma:</a:t>
            </a:r>
            <a:r>
              <a:rPr lang="en-US" sz="1800" dirty="0"/>
              <a:t> Any Boolean function can be represented using an expression containing And and Not operations.</a:t>
            </a:r>
          </a:p>
          <a:p>
            <a:pPr marL="0" indent="0">
              <a:buNone/>
            </a:pPr>
            <a:r>
              <a:rPr lang="en-US" sz="1800" b="1" dirty="0"/>
              <a:t>Proof:</a:t>
            </a:r>
          </a:p>
          <a:p>
            <a:pPr marL="0" indent="0">
              <a:buNone/>
            </a:pPr>
            <a:r>
              <a:rPr lang="en-US" sz="1800" dirty="0"/>
              <a:t>(x Or y) = ___________________</a:t>
            </a:r>
          </a:p>
          <a:p>
            <a:pPr marL="0" indent="0">
              <a:buNone/>
            </a:pPr>
            <a:endParaRPr lang="en-US" sz="1800" u="sng" dirty="0"/>
          </a:p>
          <a:p>
            <a:pPr marL="0" indent="0">
              <a:buNone/>
            </a:pPr>
            <a:r>
              <a:rPr lang="en-US" sz="1800" u="sng" dirty="0"/>
              <a:t>Theorem:</a:t>
            </a:r>
            <a:r>
              <a:rPr lang="en-US" sz="1800" dirty="0"/>
              <a:t> Any Boolean function can be represented using an expression containing Nand operations only.</a:t>
            </a:r>
          </a:p>
          <a:p>
            <a:pPr marL="0" indent="0">
              <a:buNone/>
            </a:pPr>
            <a:r>
              <a:rPr lang="en-US" sz="1800" b="1" dirty="0"/>
              <a:t>Proof: </a:t>
            </a:r>
            <a:endParaRPr lang="en-US" sz="1800" dirty="0"/>
          </a:p>
          <a:p>
            <a:r>
              <a:rPr lang="en-US" sz="1800" dirty="0"/>
              <a:t>Not(x) = (x ________ x)</a:t>
            </a:r>
          </a:p>
          <a:p>
            <a:r>
              <a:rPr lang="en-US" sz="1800" dirty="0"/>
              <a:t>(x And y) = ______________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90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1876030" y="1564427"/>
            <a:ext cx="50771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spcBef>
                <a:spcPts val="24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Boolean logic</a:t>
            </a:r>
          </a:p>
          <a:p>
            <a:pPr marL="800100" lvl="1" indent="-342900">
              <a:spcBef>
                <a:spcPts val="24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Boolean function synthesis</a:t>
            </a:r>
          </a:p>
          <a:p>
            <a:pPr marL="800100" lvl="1" indent="-342900">
              <a:spcBef>
                <a:spcPts val="24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Hardware description language</a:t>
            </a:r>
          </a:p>
          <a:p>
            <a:pPr marL="800100" lvl="1" indent="-342900">
              <a:spcBef>
                <a:spcPts val="24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Hardware simulation</a:t>
            </a:r>
          </a:p>
          <a:p>
            <a:pPr marL="800100" lvl="1" indent="-342900">
              <a:spcBef>
                <a:spcPts val="24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Multi-bit buses</a:t>
            </a:r>
          </a:p>
          <a:p>
            <a:pPr marL="800100" lvl="1" indent="-342900">
              <a:spcBef>
                <a:spcPts val="24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Project 1 overview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1: Boolean logic</a:t>
            </a:r>
            <a:endParaRPr lang="en-US" sz="2000" dirty="0"/>
          </a:p>
        </p:txBody>
      </p:sp>
      <p:sp>
        <p:nvSpPr>
          <p:cNvPr id="3" name="Right Arrow 2"/>
          <p:cNvSpPr/>
          <p:nvPr/>
        </p:nvSpPr>
        <p:spPr>
          <a:xfrm>
            <a:off x="2040739" y="2797700"/>
            <a:ext cx="537308" cy="40053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3477" r="20213"/>
          <a:stretch/>
        </p:blipFill>
        <p:spPr>
          <a:xfrm>
            <a:off x="2256691" y="1484317"/>
            <a:ext cx="488463" cy="4865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3477" r="20213"/>
          <a:stretch/>
        </p:blipFill>
        <p:spPr>
          <a:xfrm>
            <a:off x="2272322" y="2076332"/>
            <a:ext cx="488463" cy="48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6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logic 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1536" y="3693293"/>
            <a:ext cx="5219372" cy="2527517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2200"/>
              </a:spcBef>
              <a:buNone/>
            </a:pPr>
            <a:r>
              <a:rPr lang="en-US" u="sng" dirty="0"/>
              <a:t>The Process:</a:t>
            </a:r>
          </a:p>
          <a:p>
            <a:pPr>
              <a:spcBef>
                <a:spcPts val="1600"/>
              </a:spcBef>
              <a:buFont typeface="Arial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Design the gate architecture</a:t>
            </a:r>
          </a:p>
          <a:p>
            <a:pPr>
              <a:spcBef>
                <a:spcPts val="1600"/>
              </a:spcBef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 Specify the architecture in </a:t>
            </a:r>
            <a:r>
              <a:rPr lang="en-US">
                <a:solidFill>
                  <a:srgbClr val="000000"/>
                </a:solidFill>
              </a:rPr>
              <a:t>HDL</a:t>
            </a:r>
            <a:endParaRPr lang="en-US" dirty="0">
              <a:solidFill>
                <a:srgbClr val="000000"/>
              </a:solidFill>
            </a:endParaRPr>
          </a:p>
          <a:p>
            <a:pPr>
              <a:spcBef>
                <a:spcPts val="1600"/>
              </a:spcBef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 Test the chip in a hardware simulator</a:t>
            </a:r>
          </a:p>
          <a:p>
            <a:pPr>
              <a:spcBef>
                <a:spcPts val="1600"/>
              </a:spcBef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 Optimize the design</a:t>
            </a:r>
          </a:p>
          <a:p>
            <a:pPr>
              <a:spcBef>
                <a:spcPts val="1600"/>
              </a:spcBef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 Realize the optimized design in silicon.</a:t>
            </a:r>
          </a:p>
          <a:p>
            <a:pPr>
              <a:spcBef>
                <a:spcPts val="2200"/>
              </a:spcBef>
            </a:pP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70370" y="1194137"/>
            <a:ext cx="4105433" cy="1875598"/>
            <a:chOff x="4369404" y="1241524"/>
            <a:chExt cx="4105433" cy="187559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4039" y="1241524"/>
              <a:ext cx="2500798" cy="1875598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6606215" y="2081064"/>
              <a:ext cx="568686" cy="587591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4369404" y="1635632"/>
              <a:ext cx="1203719" cy="73922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52760" y="1195654"/>
            <a:ext cx="3166506" cy="2038995"/>
            <a:chOff x="1094534" y="1788914"/>
            <a:chExt cx="3166506" cy="2038995"/>
          </a:xfrm>
        </p:grpSpPr>
        <p:grpSp>
          <p:nvGrpSpPr>
            <p:cNvPr id="16" name="Group 15"/>
            <p:cNvGrpSpPr/>
            <p:nvPr/>
          </p:nvGrpSpPr>
          <p:grpSpPr>
            <a:xfrm>
              <a:off x="1094534" y="1788914"/>
              <a:ext cx="3009900" cy="1513841"/>
              <a:chOff x="952500" y="1463039"/>
              <a:chExt cx="3009900" cy="1513841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3"/>
              <a:srcRect t="12396" b="16567"/>
              <a:stretch/>
            </p:blipFill>
            <p:spPr>
              <a:xfrm>
                <a:off x="952500" y="1463039"/>
                <a:ext cx="3009900" cy="1513841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2234719" y="1997329"/>
                <a:ext cx="609404" cy="319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/>
                    <a:cs typeface="Consolas"/>
                  </a:rPr>
                  <a:t>Xor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206520" y="1698541"/>
                <a:ext cx="3106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onsolas"/>
                    <a:cs typeface="Consolas"/>
                  </a:rPr>
                  <a:t>a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24096" y="2357632"/>
                <a:ext cx="3106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onsolas"/>
                    <a:cs typeface="Consolas"/>
                  </a:rPr>
                  <a:t>b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289283" y="2023692"/>
                <a:ext cx="47758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onsolas"/>
                    <a:cs typeface="Consolas"/>
                  </a:rPr>
                  <a:t>out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385448" y="3181578"/>
              <a:ext cx="28755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outputs 1 if one, and only one, of its inputs, is 1.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377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logic 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1536" y="3693293"/>
            <a:ext cx="5219372" cy="2527517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2200"/>
              </a:spcBef>
              <a:buNone/>
            </a:pPr>
            <a:r>
              <a:rPr lang="en-US" u="sng" dirty="0"/>
              <a:t>The Process:</a:t>
            </a:r>
          </a:p>
          <a:p>
            <a:pPr>
              <a:spcBef>
                <a:spcPts val="1600"/>
              </a:spcBef>
              <a:buClr>
                <a:srgbClr val="0000FF"/>
              </a:buClr>
              <a:buFont typeface="Wingdings" charset="2"/>
              <a:buChar char="ü"/>
            </a:pPr>
            <a:r>
              <a:rPr lang="en-US" dirty="0"/>
              <a:t> Design the gate architecture</a:t>
            </a:r>
          </a:p>
          <a:p>
            <a:pPr>
              <a:spcBef>
                <a:spcPts val="1600"/>
              </a:spcBef>
              <a:buClr>
                <a:srgbClr val="0000FF"/>
              </a:buClr>
              <a:buFont typeface="Wingdings" charset="2"/>
              <a:buChar char="ü"/>
            </a:pPr>
            <a:r>
              <a:rPr lang="en-US" dirty="0"/>
              <a:t> Specify the architecture in </a:t>
            </a:r>
            <a:r>
              <a:rPr lang="en-US"/>
              <a:t>HDL</a:t>
            </a:r>
            <a:endParaRPr lang="en-US" dirty="0"/>
          </a:p>
          <a:p>
            <a:pPr>
              <a:spcBef>
                <a:spcPts val="1600"/>
              </a:spcBef>
              <a:buClr>
                <a:srgbClr val="0000FF"/>
              </a:buClr>
              <a:buFont typeface="Wingdings" charset="2"/>
              <a:buChar char="ü"/>
            </a:pPr>
            <a:r>
              <a:rPr lang="en-US" dirty="0"/>
              <a:t> Test the chip in a hardware simulator</a:t>
            </a:r>
          </a:p>
          <a:p>
            <a:pPr>
              <a:spcBef>
                <a:spcPts val="16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Optimize the design</a:t>
            </a:r>
          </a:p>
          <a:p>
            <a:pPr>
              <a:spcBef>
                <a:spcPts val="16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Realize the optimized design in silicon.</a:t>
            </a:r>
          </a:p>
          <a:p>
            <a:pPr>
              <a:spcBef>
                <a:spcPts val="2200"/>
              </a:spcBef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170370" y="1194137"/>
            <a:ext cx="4105433" cy="1875598"/>
            <a:chOff x="4369404" y="1241524"/>
            <a:chExt cx="4105433" cy="187559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4039" y="1241524"/>
              <a:ext cx="2500798" cy="1875598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6606215" y="2081064"/>
              <a:ext cx="568686" cy="587591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4369404" y="1635632"/>
              <a:ext cx="1203719" cy="73922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52760" y="1195654"/>
            <a:ext cx="3166506" cy="2038995"/>
            <a:chOff x="1094534" y="1788914"/>
            <a:chExt cx="3166506" cy="2038995"/>
          </a:xfrm>
        </p:grpSpPr>
        <p:grpSp>
          <p:nvGrpSpPr>
            <p:cNvPr id="16" name="Group 15"/>
            <p:cNvGrpSpPr/>
            <p:nvPr/>
          </p:nvGrpSpPr>
          <p:grpSpPr>
            <a:xfrm>
              <a:off x="1094534" y="1788914"/>
              <a:ext cx="3009900" cy="1513841"/>
              <a:chOff x="952500" y="1463039"/>
              <a:chExt cx="3009900" cy="1513841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3"/>
              <a:srcRect t="12396" b="16567"/>
              <a:stretch/>
            </p:blipFill>
            <p:spPr>
              <a:xfrm>
                <a:off x="952500" y="1463039"/>
                <a:ext cx="3009900" cy="1513841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2234719" y="1997329"/>
                <a:ext cx="609404" cy="319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/>
                    <a:cs typeface="Consolas"/>
                  </a:rPr>
                  <a:t>Xor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206520" y="1698541"/>
                <a:ext cx="3106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onsolas"/>
                    <a:cs typeface="Consolas"/>
                  </a:rPr>
                  <a:t>a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24096" y="2357632"/>
                <a:ext cx="3106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onsolas"/>
                    <a:cs typeface="Consolas"/>
                  </a:rPr>
                  <a:t>b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289282" y="2023692"/>
                <a:ext cx="609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onsolas"/>
                    <a:cs typeface="Consolas"/>
                  </a:rPr>
                  <a:t>out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385448" y="3181578"/>
              <a:ext cx="28755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outputs 1 if one, and only one, of its inputs, is 1.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020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Operations</a:t>
            </a:r>
          </a:p>
        </p:txBody>
      </p:sp>
    </p:spTree>
    <p:extLst>
      <p:ext uri="{BB962C8B-B14F-4D97-AF65-F5344CB8AC3E}">
        <p14:creationId xmlns:p14="http://schemas.microsoft.com/office/powerpoint/2010/main" val="37572674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Design: from</a:t>
            </a:r>
            <a:r>
              <a:rPr lang="he-IL" dirty="0"/>
              <a:t> </a:t>
            </a:r>
            <a:r>
              <a:rPr lang="en-US" dirty="0"/>
              <a:t>requirements to interface</a:t>
            </a:r>
          </a:p>
        </p:txBody>
      </p:sp>
      <p:graphicFrame>
        <p:nvGraphicFramePr>
          <p:cNvPr id="3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7625779"/>
              </p:ext>
            </p:extLst>
          </p:nvPr>
        </p:nvGraphicFramePr>
        <p:xfrm>
          <a:off x="4551260" y="1358484"/>
          <a:ext cx="966547" cy="1524000"/>
        </p:xfrm>
        <a:graphic>
          <a:graphicData uri="http://schemas.openxmlformats.org/drawingml/2006/table">
            <a:tbl>
              <a:tblPr firstRow="1" lastCol="1" bandRow="1">
                <a:tableStyleId>{B301B821-A1FF-4177-AEE7-76D212191A09}</a:tableStyleId>
              </a:tblPr>
              <a:tblGrid>
                <a:gridCol w="285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57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onsolas"/>
                          <a:cs typeface="Consola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onsolas"/>
                          <a:cs typeface="Consolas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onsolas"/>
                          <a:cs typeface="Consolas"/>
                        </a:rPr>
                        <a:t>out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7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7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57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57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886394" y="1102410"/>
            <a:ext cx="7599642" cy="2164697"/>
            <a:chOff x="886394" y="1102410"/>
            <a:chExt cx="7599642" cy="2164697"/>
          </a:xfrm>
        </p:grpSpPr>
        <p:sp>
          <p:nvSpPr>
            <p:cNvPr id="29" name="Rectangle 28"/>
            <p:cNvSpPr/>
            <p:nvPr/>
          </p:nvSpPr>
          <p:spPr>
            <a:xfrm>
              <a:off x="886394" y="1102410"/>
              <a:ext cx="5529152" cy="2164697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69" name="Rounded Rectangular Callout 68"/>
            <p:cNvSpPr/>
            <p:nvPr/>
          </p:nvSpPr>
          <p:spPr>
            <a:xfrm>
              <a:off x="6742397" y="1474932"/>
              <a:ext cx="1743639" cy="1348784"/>
            </a:xfrm>
            <a:prstGeom prst="wedgeRoundRectCallout">
              <a:avLst>
                <a:gd name="adj1" fmla="val -88889"/>
                <a:gd name="adj2" fmla="val 33482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46800" rtlCol="0" anchor="t" anchorCtr="0"/>
            <a:lstStyle/>
            <a:p>
              <a:pPr>
                <a:spcBef>
                  <a:spcPts val="1200"/>
                </a:spcBef>
                <a:buSzPct val="100000"/>
              </a:pPr>
              <a:r>
                <a:rPr lang="en-US" sz="1600" u="sng" dirty="0">
                  <a:solidFill>
                    <a:srgbClr val="000000"/>
                  </a:solidFill>
                  <a:latin typeface="Times New Roman"/>
                  <a:cs typeface="Times New Roman"/>
                </a:rPr>
                <a:t>Requirement:</a:t>
              </a:r>
            </a:p>
            <a:p>
              <a:pPr>
                <a:spcBef>
                  <a:spcPts val="1200"/>
                </a:spcBef>
                <a:buSzPct val="100000"/>
              </a:pPr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Build a gate that delivers this functionality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52760" y="1195654"/>
            <a:ext cx="3166506" cy="2038995"/>
            <a:chOff x="1094534" y="1788914"/>
            <a:chExt cx="3166506" cy="2038995"/>
          </a:xfrm>
        </p:grpSpPr>
        <p:grpSp>
          <p:nvGrpSpPr>
            <p:cNvPr id="79" name="Group 78"/>
            <p:cNvGrpSpPr/>
            <p:nvPr/>
          </p:nvGrpSpPr>
          <p:grpSpPr>
            <a:xfrm>
              <a:off x="1094534" y="1788914"/>
              <a:ext cx="3009900" cy="1513841"/>
              <a:chOff x="952500" y="1463039"/>
              <a:chExt cx="3009900" cy="1513841"/>
            </a:xfrm>
          </p:grpSpPr>
          <p:pic>
            <p:nvPicPr>
              <p:cNvPr id="81" name="Picture 80"/>
              <p:cNvPicPr>
                <a:picLocks noChangeAspect="1"/>
              </p:cNvPicPr>
              <p:nvPr/>
            </p:nvPicPr>
            <p:blipFill rotWithShape="1">
              <a:blip r:embed="rId2"/>
              <a:srcRect t="12396" b="16567"/>
              <a:stretch/>
            </p:blipFill>
            <p:spPr>
              <a:xfrm>
                <a:off x="952500" y="1463039"/>
                <a:ext cx="3009900" cy="1513841"/>
              </a:xfrm>
              <a:prstGeom prst="rect">
                <a:avLst/>
              </a:prstGeom>
            </p:spPr>
          </p:pic>
          <p:sp>
            <p:nvSpPr>
              <p:cNvPr id="82" name="TextBox 81"/>
              <p:cNvSpPr txBox="1"/>
              <p:nvPr/>
            </p:nvSpPr>
            <p:spPr>
              <a:xfrm>
                <a:off x="2234719" y="1997329"/>
                <a:ext cx="609404" cy="319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/>
                    <a:cs typeface="Consolas"/>
                  </a:rPr>
                  <a:t>Xor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206520" y="1698541"/>
                <a:ext cx="3106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onsolas"/>
                    <a:cs typeface="Consolas"/>
                  </a:rPr>
                  <a:t>a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224096" y="2357632"/>
                <a:ext cx="3106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onsolas"/>
                    <a:cs typeface="Consolas"/>
                  </a:rPr>
                  <a:t>b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3289282" y="2023692"/>
                <a:ext cx="66951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onsolas"/>
                    <a:cs typeface="Consolas"/>
                  </a:rPr>
                  <a:t>out</a:t>
                </a: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1385448" y="3181578"/>
              <a:ext cx="28755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outputs 1 if one, and only one, of its inputs, is 1.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62813" y="3636593"/>
            <a:ext cx="5608319" cy="2334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01600" tIns="144000" rIns="93600" bIns="144000"/>
          <a:lstStyle>
            <a:defPPr>
              <a:defRPr lang="en-US"/>
            </a:defPPr>
            <a:lvl1pPr marL="342900" indent="-342900" algn="just">
              <a:spcBef>
                <a:spcPct val="15000"/>
              </a:spcBef>
              <a:buClr>
                <a:srgbClr val="006600"/>
              </a:buClr>
              <a:buSzPct val="85000"/>
              <a:buFont typeface="Wingdings" charset="0"/>
              <a:buNone/>
              <a:defRPr sz="130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8000"/>
                </a:solidFill>
              </a:rPr>
              <a:t>/** Xor gate: out = (a And Not(b)) Or (Not(a) And b)) */</a:t>
            </a:r>
          </a:p>
          <a:p>
            <a:endParaRPr lang="en-US" dirty="0"/>
          </a:p>
          <a:p>
            <a:r>
              <a:rPr lang="en-US" dirty="0"/>
              <a:t>CHIP Xor {</a:t>
            </a:r>
          </a:p>
          <a:p>
            <a:r>
              <a:rPr lang="en-US" dirty="0"/>
              <a:t>    IN a, b;</a:t>
            </a:r>
          </a:p>
          <a:p>
            <a:r>
              <a:rPr lang="en-US" dirty="0"/>
              <a:t>    OUT out;</a:t>
            </a:r>
          </a:p>
          <a:p>
            <a:endParaRPr lang="en-US" dirty="0"/>
          </a:p>
          <a:p>
            <a:r>
              <a:rPr lang="en-US" dirty="0"/>
              <a:t>    PARTS: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8000"/>
                </a:solidFill>
              </a:rPr>
              <a:t>// Implementation missing</a:t>
            </a:r>
          </a:p>
          <a:p>
            <a:r>
              <a:rPr lang="en-US" dirty="0"/>
              <a:t>}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6818160" y="4025101"/>
            <a:ext cx="1727218" cy="1221522"/>
          </a:xfrm>
          <a:prstGeom prst="wedgeRoundRectCallout">
            <a:avLst>
              <a:gd name="adj1" fmla="val -96501"/>
              <a:gd name="adj2" fmla="val 33482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t" anchorCtr="0"/>
          <a:lstStyle/>
          <a:p>
            <a:pPr>
              <a:spcBef>
                <a:spcPts val="1200"/>
              </a:spcBef>
              <a:buSzPct val="100000"/>
            </a:pPr>
            <a:r>
              <a:rPr lang="en-US" sz="1600" u="sng" dirty="0">
                <a:solidFill>
                  <a:srgbClr val="000000"/>
                </a:solidFill>
                <a:latin typeface="Times New Roman"/>
                <a:cs typeface="Times New Roman"/>
              </a:rPr>
              <a:t>Gate interface</a:t>
            </a:r>
          </a:p>
          <a:p>
            <a:pPr>
              <a:spcBef>
                <a:spcPts val="1200"/>
              </a:spcBef>
              <a:buSzPct val="100000"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Expressed as an </a:t>
            </a:r>
            <a:r>
              <a:rPr lang="en-US" sz="1600">
                <a:solidFill>
                  <a:srgbClr val="000000"/>
                </a:solidFill>
                <a:latin typeface="Times New Roman"/>
                <a:cs typeface="Times New Roman"/>
              </a:rPr>
              <a:t>HDL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stub file</a:t>
            </a:r>
          </a:p>
        </p:txBody>
      </p:sp>
      <p:sp>
        <p:nvSpPr>
          <p:cNvPr id="38" name="Oval 37"/>
          <p:cNvSpPr/>
          <p:nvPr/>
        </p:nvSpPr>
        <p:spPr>
          <a:xfrm>
            <a:off x="1173321" y="4948003"/>
            <a:ext cx="2885733" cy="853999"/>
          </a:xfrm>
          <a:prstGeom prst="ellipse">
            <a:avLst/>
          </a:prstGeom>
          <a:noFill/>
          <a:ln w="28575"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6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Design: from</a:t>
            </a:r>
            <a:r>
              <a:rPr lang="he-IL" dirty="0"/>
              <a:t> </a:t>
            </a:r>
            <a:r>
              <a:rPr lang="en-US" dirty="0"/>
              <a:t>requirements to gate diagram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363717" y="4291129"/>
            <a:ext cx="746760" cy="1178560"/>
            <a:chOff x="3114040" y="4307840"/>
            <a:chExt cx="746760" cy="1178560"/>
          </a:xfrm>
        </p:grpSpPr>
        <p:sp>
          <p:nvSpPr>
            <p:cNvPr id="47" name="Right Arrow 46"/>
            <p:cNvSpPr/>
            <p:nvPr/>
          </p:nvSpPr>
          <p:spPr>
            <a:xfrm>
              <a:off x="3114040" y="5186680"/>
              <a:ext cx="746760" cy="299720"/>
            </a:xfrm>
            <a:prstGeom prst="rightArrow">
              <a:avLst/>
            </a:prstGeom>
            <a:solidFill>
              <a:srgbClr val="DD6C4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graphicFrame>
          <p:nvGraphicFramePr>
            <p:cNvPr id="48" name="Objec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16481838"/>
                </p:ext>
              </p:extLst>
            </p:nvPr>
          </p:nvGraphicFramePr>
          <p:xfrm>
            <a:off x="3134024" y="4307840"/>
            <a:ext cx="680720" cy="812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0" name="Clip" r:id="rId3" imgW="987425" imgH="1473200" progId="MS_ClipArt_Gallery.2">
                    <p:embed/>
                  </p:oleObj>
                </mc:Choice>
                <mc:Fallback>
                  <p:oleObj name="Clip" r:id="rId3" imgW="987425" imgH="147320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4024" y="4307840"/>
                          <a:ext cx="680720" cy="812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" name="Group 49"/>
          <p:cNvGrpSpPr/>
          <p:nvPr/>
        </p:nvGrpSpPr>
        <p:grpSpPr>
          <a:xfrm>
            <a:off x="3993141" y="3296012"/>
            <a:ext cx="5384129" cy="2874813"/>
            <a:chOff x="3383228" y="814350"/>
            <a:chExt cx="5384129" cy="2874813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62695" y="814350"/>
              <a:ext cx="5184706" cy="287481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5984187" y="2361713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83228" y="1153771"/>
              <a:ext cx="68072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20844" y="1732891"/>
              <a:ext cx="531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8000"/>
                  </a:solidFill>
                  <a:latin typeface="Consolas"/>
                  <a:cs typeface="Consolas"/>
                </a:rPr>
                <a:t>Not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31004" y="2507995"/>
              <a:ext cx="531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8000"/>
                  </a:solidFill>
                  <a:latin typeface="Consolas"/>
                  <a:cs typeface="Consolas"/>
                </a:rPr>
                <a:t>Not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215499" y="1321743"/>
              <a:ext cx="531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Consolas"/>
                  <a:cs typeface="Consolas"/>
                </a:rPr>
                <a:t>And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205339" y="3042867"/>
              <a:ext cx="531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Consolas"/>
                  <a:cs typeface="Consolas"/>
                </a:rPr>
                <a:t>And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437639" y="2210411"/>
              <a:ext cx="531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A70000"/>
                  </a:solidFill>
                  <a:latin typeface="Consolas"/>
                  <a:cs typeface="Consolas"/>
                </a:rPr>
                <a:t>Or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464508" y="3174947"/>
              <a:ext cx="57912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Consolas"/>
                  <a:cs typeface="Consolas"/>
                </a:rPr>
                <a:t>b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144094" y="2183554"/>
              <a:ext cx="62326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/>
                  <a:cs typeface="Consolas"/>
                </a:rPr>
                <a:t>out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15602" y="3853946"/>
            <a:ext cx="2404586" cy="1955208"/>
            <a:chOff x="715602" y="3853946"/>
            <a:chExt cx="2404586" cy="1955208"/>
          </a:xfrm>
        </p:grpSpPr>
        <p:sp>
          <p:nvSpPr>
            <p:cNvPr id="46" name="Content Placeholder 2"/>
            <p:cNvSpPr txBox="1">
              <a:spLocks/>
            </p:cNvSpPr>
            <p:nvPr/>
          </p:nvSpPr>
          <p:spPr>
            <a:xfrm>
              <a:off x="1242291" y="3990514"/>
              <a:ext cx="1877897" cy="18186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1pPr>
              <a:lvl2pPr marL="717550" indent="-2603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50000"/>
                <a:buFont typeface="Wingdings" charset="2"/>
                <a:buChar char="q"/>
                <a:defRPr sz="20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u="sng" dirty="0"/>
                <a:t>General idea: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>
                  <a:latin typeface="Consolas"/>
                  <a:cs typeface="Consolas"/>
                </a:rPr>
                <a:t>out=1 </a:t>
              </a:r>
              <a:r>
                <a:rPr lang="en-US" sz="1800" dirty="0"/>
                <a:t>when: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>
                  <a:latin typeface="Consolas"/>
                  <a:cs typeface="Consolas"/>
                </a:rPr>
                <a:t>a</a:t>
              </a:r>
              <a:r>
                <a:rPr lang="en-US" sz="1800" dirty="0"/>
                <a:t> </a:t>
              </a:r>
              <a:r>
                <a:rPr lang="en-US" sz="1600" dirty="0"/>
                <a:t>And</a:t>
              </a:r>
              <a:r>
                <a:rPr lang="en-US" sz="1800" dirty="0"/>
                <a:t> </a:t>
              </a:r>
              <a:r>
                <a:rPr lang="en-US" sz="1600" dirty="0"/>
                <a:t>Not(</a:t>
              </a:r>
              <a:r>
                <a:rPr lang="en-US" sz="1600" dirty="0">
                  <a:latin typeface="Consolas"/>
                  <a:cs typeface="Consolas"/>
                </a:rPr>
                <a:t>b</a:t>
              </a:r>
              <a:r>
                <a:rPr lang="en-US" sz="1600" dirty="0"/>
                <a:t>)</a:t>
              </a:r>
            </a:p>
            <a:p>
              <a:pPr marL="0" indent="0">
                <a:buNone/>
              </a:pPr>
              <a:r>
                <a:rPr lang="en-US" sz="1600" dirty="0"/>
                <a:t>Or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>
                  <a:latin typeface="Consolas"/>
                  <a:cs typeface="Consolas"/>
                </a:rPr>
                <a:t>b</a:t>
              </a:r>
              <a:r>
                <a:rPr lang="en-US" sz="1800" dirty="0"/>
                <a:t> </a:t>
              </a:r>
              <a:r>
                <a:rPr lang="en-US" sz="1600" dirty="0"/>
                <a:t>And</a:t>
              </a:r>
              <a:r>
                <a:rPr lang="en-US" sz="1800" dirty="0"/>
                <a:t> </a:t>
              </a:r>
              <a:r>
                <a:rPr lang="en-US" sz="1600" dirty="0"/>
                <a:t>Not(</a:t>
              </a:r>
              <a:r>
                <a:rPr lang="en-US" sz="1600" dirty="0">
                  <a:latin typeface="Consolas"/>
                  <a:cs typeface="Consolas"/>
                </a:rPr>
                <a:t>a</a:t>
              </a:r>
              <a:r>
                <a:rPr lang="en-US" sz="1600" dirty="0"/>
                <a:t>)</a:t>
              </a:r>
            </a:p>
          </p:txBody>
        </p:sp>
        <p:pic>
          <p:nvPicPr>
            <p:cNvPr id="86" name="Picture 85" descr="Click To Downloa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602" y="3853946"/>
              <a:ext cx="609600" cy="609600"/>
            </a:xfrm>
            <a:prstGeom prst="rect">
              <a:avLst/>
            </a:prstGeom>
            <a:solidFill>
              <a:srgbClr val="F3F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" name="Rectangle 32"/>
          <p:cNvSpPr/>
          <p:nvPr/>
        </p:nvSpPr>
        <p:spPr>
          <a:xfrm>
            <a:off x="886394" y="1102410"/>
            <a:ext cx="5529152" cy="2164697"/>
          </a:xfrm>
          <a:prstGeom prst="rect">
            <a:avLst/>
          </a:prstGeom>
          <a:noFill/>
          <a:ln w="952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3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2279889"/>
              </p:ext>
            </p:extLst>
          </p:nvPr>
        </p:nvGraphicFramePr>
        <p:xfrm>
          <a:off x="4551260" y="1358484"/>
          <a:ext cx="966547" cy="1524000"/>
        </p:xfrm>
        <a:graphic>
          <a:graphicData uri="http://schemas.openxmlformats.org/drawingml/2006/table">
            <a:tbl>
              <a:tblPr firstRow="1" lastCol="1" bandRow="1">
                <a:tableStyleId>{B301B821-A1FF-4177-AEE7-76D212191A09}</a:tableStyleId>
              </a:tblPr>
              <a:tblGrid>
                <a:gridCol w="285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57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onsolas"/>
                          <a:cs typeface="Consola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onsolas"/>
                          <a:cs typeface="Consolas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onsolas"/>
                          <a:cs typeface="Consolas"/>
                        </a:rPr>
                        <a:t>out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7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7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57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57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1052760" y="1195654"/>
            <a:ext cx="3166506" cy="2038995"/>
            <a:chOff x="1094534" y="1788914"/>
            <a:chExt cx="3166506" cy="2038995"/>
          </a:xfrm>
        </p:grpSpPr>
        <p:grpSp>
          <p:nvGrpSpPr>
            <p:cNvPr id="38" name="Group 37"/>
            <p:cNvGrpSpPr/>
            <p:nvPr/>
          </p:nvGrpSpPr>
          <p:grpSpPr>
            <a:xfrm>
              <a:off x="1094534" y="1788914"/>
              <a:ext cx="3009900" cy="1513841"/>
              <a:chOff x="952500" y="1463039"/>
              <a:chExt cx="3009900" cy="1513841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 rotWithShape="1">
              <a:blip r:embed="rId7"/>
              <a:srcRect t="12396" b="16567"/>
              <a:stretch/>
            </p:blipFill>
            <p:spPr>
              <a:xfrm>
                <a:off x="952500" y="1463039"/>
                <a:ext cx="3009900" cy="1513841"/>
              </a:xfrm>
              <a:prstGeom prst="rect">
                <a:avLst/>
              </a:prstGeom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2234719" y="1997329"/>
                <a:ext cx="609404" cy="319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/>
                    <a:cs typeface="Consolas"/>
                  </a:rPr>
                  <a:t>Xor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206520" y="1698541"/>
                <a:ext cx="3106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onsolas"/>
                    <a:cs typeface="Consolas"/>
                  </a:rPr>
                  <a:t>a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224096" y="2357632"/>
                <a:ext cx="3106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onsolas"/>
                    <a:cs typeface="Consolas"/>
                  </a:rPr>
                  <a:t>b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289283" y="2023692"/>
                <a:ext cx="60359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onsolas"/>
                    <a:cs typeface="Consolas"/>
                  </a:rPr>
                  <a:t>out</a:t>
                </a: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1385448" y="3181578"/>
              <a:ext cx="28755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outputs 1 if one, and only one, of its inputs, is 1.</a:t>
              </a:r>
            </a:p>
          </p:txBody>
        </p:sp>
      </p:grpSp>
      <p:sp>
        <p:nvSpPr>
          <p:cNvPr id="45" name="Rounded Rectangular Callout 44"/>
          <p:cNvSpPr/>
          <p:nvPr/>
        </p:nvSpPr>
        <p:spPr>
          <a:xfrm>
            <a:off x="6742397" y="1474932"/>
            <a:ext cx="1743639" cy="1348784"/>
          </a:xfrm>
          <a:prstGeom prst="wedgeRoundRectCallout">
            <a:avLst>
              <a:gd name="adj1" fmla="val -88889"/>
              <a:gd name="adj2" fmla="val 33482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t" anchorCtr="0"/>
          <a:lstStyle/>
          <a:p>
            <a:pPr>
              <a:spcBef>
                <a:spcPts val="1200"/>
              </a:spcBef>
              <a:buSzPct val="100000"/>
            </a:pPr>
            <a:r>
              <a:rPr lang="en-US" sz="1600" u="sng" dirty="0">
                <a:solidFill>
                  <a:srgbClr val="000000"/>
                </a:solidFill>
                <a:latin typeface="Times New Roman"/>
                <a:cs typeface="Times New Roman"/>
              </a:rPr>
              <a:t>Requirement:</a:t>
            </a:r>
          </a:p>
          <a:p>
            <a:pPr>
              <a:spcBef>
                <a:spcPts val="1200"/>
              </a:spcBef>
              <a:buSzPct val="100000"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Build a gate that delivers this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74868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460970" y="1042285"/>
            <a:ext cx="5765473" cy="2573577"/>
            <a:chOff x="926865" y="1077895"/>
            <a:chExt cx="5765473" cy="2573577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 rotWithShape="1">
            <a:blip r:embed="rId2"/>
            <a:srcRect t="9749" b="1602"/>
            <a:stretch/>
          </p:blipFill>
          <p:spPr>
            <a:xfrm>
              <a:off x="1006781" y="1077895"/>
              <a:ext cx="5214013" cy="2573577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542526" y="2357458"/>
              <a:ext cx="185710" cy="372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26865" y="1137635"/>
              <a:ext cx="684568" cy="3418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72042" y="1722451"/>
              <a:ext cx="534829" cy="27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8000"/>
                  </a:solidFill>
                  <a:latin typeface="Consolas"/>
                  <a:cs typeface="Consolas"/>
                </a:rPr>
                <a:t>Not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282259" y="2505178"/>
              <a:ext cx="534829" cy="27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8000"/>
                  </a:solidFill>
                  <a:latin typeface="Consolas"/>
                  <a:cs typeface="Consolas"/>
                </a:rPr>
                <a:t>Not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75146" y="1307259"/>
              <a:ext cx="534829" cy="27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Consolas"/>
                  <a:cs typeface="Consolas"/>
                </a:rPr>
                <a:t>And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64928" y="3045311"/>
              <a:ext cx="534829" cy="27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Consolas"/>
                  <a:cs typeface="Consolas"/>
                </a:rPr>
                <a:t>And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004194" y="2204667"/>
              <a:ext cx="534829" cy="27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A70000"/>
                  </a:solidFill>
                  <a:latin typeface="Consolas"/>
                  <a:cs typeface="Consolas"/>
                </a:rPr>
                <a:t>Or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08604" y="3178690"/>
              <a:ext cx="582393" cy="3418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Consolas"/>
                  <a:cs typeface="Consolas"/>
                </a:rPr>
                <a:t>b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065552" y="2177546"/>
              <a:ext cx="626786" cy="3418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/>
                  <a:cs typeface="Consolas"/>
                </a:rPr>
                <a:t>out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Design: from gate diagram to </a:t>
            </a:r>
            <a:r>
              <a:rPr lang="en-US"/>
              <a:t>HDL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38785" y="2452877"/>
            <a:ext cx="399743" cy="276999"/>
          </a:xfrm>
          <a:prstGeom prst="rect">
            <a:avLst/>
          </a:prstGeom>
          <a:solidFill>
            <a:schemeClr val="bg1">
              <a:alpha val="36000"/>
            </a:schemeClr>
          </a:solidFill>
        </p:spPr>
        <p:txBody>
          <a:bodyPr wrap="square" lIns="0" rIns="0" rtlCol="0" anchor="ctr" anchorCtr="0">
            <a:spAutoFit/>
          </a:bodyPr>
          <a:lstStyle>
            <a:defPPr>
              <a:defRPr lang="en-US"/>
            </a:defPPr>
            <a:lvl1pPr>
              <a:defRPr sz="1200">
                <a:latin typeface="Consolas"/>
                <a:cs typeface="Consolas"/>
              </a:defRPr>
            </a:lvl1pPr>
          </a:lstStyle>
          <a:p>
            <a:r>
              <a:rPr lang="en-US" dirty="0"/>
              <a:t>nota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36313" y="1826311"/>
            <a:ext cx="416560" cy="276999"/>
          </a:xfrm>
          <a:prstGeom prst="rect">
            <a:avLst/>
          </a:prstGeom>
          <a:solidFill>
            <a:schemeClr val="bg1">
              <a:alpha val="36000"/>
            </a:schemeClr>
          </a:solidFill>
        </p:spPr>
        <p:txBody>
          <a:bodyPr wrap="square" lIns="0" rIns="0" rtlCol="0" anchor="ctr" anchorCtr="0">
            <a:spAutoFit/>
          </a:bodyPr>
          <a:lstStyle/>
          <a:p>
            <a:r>
              <a:rPr lang="en-US" sz="1200" dirty="0">
                <a:latin typeface="Consolas"/>
                <a:cs typeface="Consolas"/>
              </a:rPr>
              <a:t>notb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24675" y="1635345"/>
            <a:ext cx="724863" cy="276999"/>
          </a:xfrm>
          <a:prstGeom prst="rect">
            <a:avLst/>
          </a:prstGeom>
          <a:solidFill>
            <a:schemeClr val="bg1">
              <a:alpha val="36000"/>
            </a:schemeClr>
          </a:solidFill>
        </p:spPr>
        <p:txBody>
          <a:bodyPr wrap="square" lIns="0" rIns="0" rtlCol="0" anchor="ctr" anchorCtr="0">
            <a:spAutoFit/>
          </a:bodyPr>
          <a:lstStyle>
            <a:defPPr>
              <a:defRPr lang="en-US"/>
            </a:defPPr>
            <a:lvl1pPr>
              <a:defRPr sz="1200">
                <a:latin typeface="Consolas"/>
                <a:cs typeface="Consolas"/>
              </a:defRPr>
            </a:lvl1pPr>
          </a:lstStyle>
          <a:p>
            <a:r>
              <a:rPr lang="en-US" dirty="0"/>
              <a:t>aAndNotb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47935" y="2691797"/>
            <a:ext cx="704543" cy="276999"/>
          </a:xfrm>
          <a:prstGeom prst="rect">
            <a:avLst/>
          </a:prstGeom>
          <a:solidFill>
            <a:schemeClr val="bg1">
              <a:alpha val="36000"/>
            </a:schemeClr>
          </a:solidFill>
        </p:spPr>
        <p:txBody>
          <a:bodyPr wrap="square" lIns="0" rIns="0" rtlCol="0" anchor="ctr" anchorCtr="0">
            <a:spAutoFit/>
          </a:bodyPr>
          <a:lstStyle>
            <a:defPPr>
              <a:defRPr lang="en-US"/>
            </a:defPPr>
            <a:lvl1pPr>
              <a:defRPr sz="1200">
                <a:latin typeface="Consolas"/>
                <a:cs typeface="Consolas"/>
              </a:defRPr>
            </a:lvl1pPr>
          </a:lstStyle>
          <a:p>
            <a:r>
              <a:rPr lang="en-US" dirty="0"/>
              <a:t>notaAndb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30424" y="1028055"/>
            <a:ext cx="4102043" cy="263144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576921" y="1035980"/>
            <a:ext cx="3870290" cy="2326545"/>
            <a:chOff x="2034461" y="1071588"/>
            <a:chExt cx="3870290" cy="2326545"/>
          </a:xfrm>
        </p:grpSpPr>
        <p:sp>
          <p:nvSpPr>
            <p:cNvPr id="31" name="TextBox 30"/>
            <p:cNvSpPr txBox="1"/>
            <p:nvPr/>
          </p:nvSpPr>
          <p:spPr>
            <a:xfrm>
              <a:off x="5362768" y="2177417"/>
              <a:ext cx="5419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A70000"/>
                  </a:solidFill>
                  <a:latin typeface="Consolas"/>
                  <a:cs typeface="Consolas"/>
                </a:rPr>
                <a:t>out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13367" y="3151912"/>
              <a:ext cx="2879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  <a:latin typeface="Consolas"/>
                  <a:cs typeface="Consolas"/>
                </a:rPr>
                <a:t>b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13367" y="2826792"/>
              <a:ext cx="2879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98462" y="1396708"/>
              <a:ext cx="2879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  <a:latin typeface="Consolas"/>
                  <a:cs typeface="Consolas"/>
                </a:rPr>
                <a:t>b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98462" y="1071588"/>
              <a:ext cx="2879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034461" y="1644722"/>
              <a:ext cx="3657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8000"/>
                  </a:solidFill>
                  <a:latin typeface="Consolas"/>
                  <a:cs typeface="Consolas"/>
                </a:rPr>
                <a:t>in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035036" y="2625126"/>
              <a:ext cx="3657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8000"/>
                  </a:solidFill>
                  <a:latin typeface="Consolas"/>
                  <a:cs typeface="Consolas"/>
                </a:rPr>
                <a:t>in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76140" y="1647182"/>
              <a:ext cx="4571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8000"/>
                  </a:solidFill>
                  <a:latin typeface="Consolas"/>
                  <a:cs typeface="Consolas"/>
                </a:rPr>
                <a:t>out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12241" y="2635666"/>
              <a:ext cx="4571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8000"/>
                  </a:solidFill>
                  <a:latin typeface="Consolas"/>
                  <a:cs typeface="Consolas"/>
                </a:rPr>
                <a:t>out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39317" y="1221983"/>
              <a:ext cx="4607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  <a:latin typeface="Consolas"/>
                  <a:cs typeface="Consolas"/>
                </a:rPr>
                <a:t>out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158487" y="2980446"/>
              <a:ext cx="4607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  <a:latin typeface="Consolas"/>
                  <a:cs typeface="Consolas"/>
                </a:rPr>
                <a:t>out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03590" y="2334552"/>
              <a:ext cx="2879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A70000"/>
                  </a:solidFill>
                  <a:latin typeface="Consolas"/>
                  <a:cs typeface="Consolas"/>
                </a:rPr>
                <a:t>b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703590" y="2009432"/>
              <a:ext cx="2879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A70000"/>
                  </a:solidFill>
                  <a:latin typeface="Consolas"/>
                  <a:cs typeface="Consolas"/>
                </a:rPr>
                <a:t>a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323452" y="3835298"/>
            <a:ext cx="5608319" cy="2845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01600" tIns="50400" rIns="93600" bIns="144000"/>
          <a:lstStyle>
            <a:defPPr>
              <a:defRPr lang="en-US"/>
            </a:defPPr>
            <a:lvl1pPr marL="342900" indent="-342900" algn="just">
              <a:spcBef>
                <a:spcPct val="15000"/>
              </a:spcBef>
              <a:buClr>
                <a:srgbClr val="006600"/>
              </a:buClr>
              <a:buSzPct val="85000"/>
              <a:buFont typeface="Wingdings" charset="0"/>
              <a:buNone/>
              <a:defRPr sz="1300">
                <a:solidFill>
                  <a:srgbClr val="008000"/>
                </a:solidFill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/** Xor gate: out = (a And Not(b)) Or (Not(a) And b))  */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CHIP Xor {</a:t>
            </a:r>
          </a:p>
          <a:p>
            <a:r>
              <a:rPr lang="en-US" dirty="0">
                <a:solidFill>
                  <a:schemeClr val="tx1"/>
                </a:solidFill>
              </a:rPr>
              <a:t>    IN a, b;</a:t>
            </a:r>
          </a:p>
          <a:p>
            <a:r>
              <a:rPr lang="en-US" dirty="0">
                <a:solidFill>
                  <a:schemeClr val="tx1"/>
                </a:solidFill>
              </a:rPr>
              <a:t>    OUT out;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PARTS: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he-IL" dirty="0">
                <a:solidFill>
                  <a:schemeClr val="tx1"/>
                </a:solidFill>
              </a:rPr>
              <a:t> </a:t>
            </a:r>
            <a:r>
              <a:rPr lang="en-US" dirty="0"/>
              <a:t>// implementation missing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760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23452" y="3835298"/>
            <a:ext cx="5608319" cy="2845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01600" tIns="50400" rIns="93600" bIns="144000"/>
          <a:lstStyle>
            <a:defPPr>
              <a:defRPr lang="en-US"/>
            </a:defPPr>
            <a:lvl1pPr marL="342900" indent="-342900" algn="just">
              <a:spcBef>
                <a:spcPct val="15000"/>
              </a:spcBef>
              <a:buClr>
                <a:srgbClr val="006600"/>
              </a:buClr>
              <a:buSzPct val="85000"/>
              <a:buFont typeface="Wingdings" charset="0"/>
              <a:buNone/>
              <a:defRPr sz="1300">
                <a:solidFill>
                  <a:srgbClr val="008000"/>
                </a:solidFill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/** Xor gate: out = (a And Not(b)) Or (Not(a) And b))  */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CHIP Xor {</a:t>
            </a:r>
          </a:p>
          <a:p>
            <a:r>
              <a:rPr lang="en-US" dirty="0">
                <a:solidFill>
                  <a:schemeClr val="tx1"/>
                </a:solidFill>
              </a:rPr>
              <a:t>    IN a, b;</a:t>
            </a:r>
          </a:p>
          <a:p>
            <a:r>
              <a:rPr lang="en-US" dirty="0">
                <a:solidFill>
                  <a:schemeClr val="tx1"/>
                </a:solidFill>
              </a:rPr>
              <a:t>    OUT out;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PARTS: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Not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/>
              <a:t>in</a:t>
            </a:r>
            <a:r>
              <a:rPr lang="en-US" dirty="0">
                <a:solidFill>
                  <a:schemeClr val="tx1"/>
                </a:solidFill>
              </a:rPr>
              <a:t>=a, </a:t>
            </a:r>
            <a:r>
              <a:rPr lang="en-US" dirty="0"/>
              <a:t>out</a:t>
            </a:r>
            <a:r>
              <a:rPr lang="en-US" dirty="0">
                <a:solidFill>
                  <a:schemeClr val="tx1"/>
                </a:solidFill>
              </a:rPr>
              <a:t>=nota);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Not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/>
              <a:t>_______________________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0000FF"/>
                </a:solidFill>
              </a:rPr>
              <a:t>And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=a, </a:t>
            </a:r>
            <a:r>
              <a:rPr lang="en-US" dirty="0">
                <a:solidFill>
                  <a:srgbClr val="0000FF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=notb, </a:t>
            </a:r>
            <a:r>
              <a:rPr lang="en-US" dirty="0">
                <a:solidFill>
                  <a:srgbClr val="0000FF"/>
                </a:solidFill>
              </a:rPr>
              <a:t>out</a:t>
            </a:r>
            <a:r>
              <a:rPr lang="en-US" dirty="0">
                <a:solidFill>
                  <a:schemeClr val="tx1"/>
                </a:solidFill>
              </a:rPr>
              <a:t>=aAndNotb);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0000FF"/>
                </a:solidFill>
              </a:rPr>
              <a:t>And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=nota, </a:t>
            </a:r>
            <a:r>
              <a:rPr lang="en-US" dirty="0">
                <a:solidFill>
                  <a:srgbClr val="0000FF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=b, </a:t>
            </a:r>
            <a:r>
              <a:rPr lang="en-US" dirty="0">
                <a:solidFill>
                  <a:srgbClr val="0000FF"/>
                </a:solidFill>
              </a:rPr>
              <a:t>out</a:t>
            </a:r>
            <a:r>
              <a:rPr lang="en-US" dirty="0">
                <a:solidFill>
                  <a:schemeClr val="tx1"/>
                </a:solidFill>
              </a:rPr>
              <a:t>=notaAndb);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Or</a:t>
            </a:r>
            <a:r>
              <a:rPr lang="en-US" dirty="0">
                <a:solidFill>
                  <a:schemeClr val="tx1"/>
                </a:solidFill>
              </a:rPr>
              <a:t>  (</a:t>
            </a:r>
            <a:r>
              <a:rPr lang="en-US" dirty="0">
                <a:solidFill>
                  <a:srgbClr val="FF0000"/>
                </a:solidFill>
              </a:rPr>
              <a:t>______________________________________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Design: from gate diagram to </a:t>
            </a:r>
            <a:r>
              <a:rPr lang="en-US"/>
              <a:t>HDL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46437" y="3975149"/>
            <a:ext cx="1207539" cy="979824"/>
            <a:chOff x="1129520" y="3975149"/>
            <a:chExt cx="1207539" cy="979824"/>
          </a:xfrm>
        </p:grpSpPr>
        <p:sp>
          <p:nvSpPr>
            <p:cNvPr id="71" name="Left Brace 70"/>
            <p:cNvSpPr/>
            <p:nvPr/>
          </p:nvSpPr>
          <p:spPr>
            <a:xfrm>
              <a:off x="2116406" y="3975149"/>
              <a:ext cx="220653" cy="979824"/>
            </a:xfrm>
            <a:prstGeom prst="leftBrace">
              <a:avLst>
                <a:gd name="adj1" fmla="val 5143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29520" y="4172758"/>
              <a:ext cx="1033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/>
                  <a:cs typeface="Times New Roman"/>
                </a:rPr>
                <a:t>interface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96440" y="5090684"/>
            <a:ext cx="1652872" cy="1284770"/>
            <a:chOff x="667654" y="5090684"/>
            <a:chExt cx="1652872" cy="1284770"/>
          </a:xfrm>
        </p:grpSpPr>
        <p:sp>
          <p:nvSpPr>
            <p:cNvPr id="74" name="Left Brace 73"/>
            <p:cNvSpPr/>
            <p:nvPr/>
          </p:nvSpPr>
          <p:spPr>
            <a:xfrm>
              <a:off x="2099873" y="5090684"/>
              <a:ext cx="220653" cy="1284770"/>
            </a:xfrm>
            <a:prstGeom prst="leftBrace">
              <a:avLst>
                <a:gd name="adj1" fmla="val 5143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7654" y="5523854"/>
              <a:ext cx="1627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/>
                  <a:cs typeface="Times New Roman"/>
                </a:rPr>
                <a:t>implementation</a:t>
              </a:r>
            </a:p>
          </p:txBody>
        </p:sp>
      </p:grpSp>
      <p:sp>
        <p:nvSpPr>
          <p:cNvPr id="77" name="Rounded Rectangular Callout 76"/>
          <p:cNvSpPr/>
          <p:nvPr/>
        </p:nvSpPr>
        <p:spPr>
          <a:xfrm>
            <a:off x="6203535" y="4401382"/>
            <a:ext cx="1499174" cy="788307"/>
          </a:xfrm>
          <a:prstGeom prst="wedgeRoundRectCallout">
            <a:avLst>
              <a:gd name="adj1" fmla="val -127371"/>
              <a:gd name="adj2" fmla="val 77685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t" anchorCtr="0"/>
          <a:lstStyle/>
          <a:p>
            <a:pPr algn="ctr">
              <a:spcBef>
                <a:spcPts val="1200"/>
              </a:spcBef>
              <a:buSzPct val="100000"/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Other Xor implementations are possible!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460970" y="1042285"/>
            <a:ext cx="5765473" cy="2573577"/>
            <a:chOff x="926865" y="1077895"/>
            <a:chExt cx="5765473" cy="2573577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2"/>
            <a:srcRect t="9749" b="1602"/>
            <a:stretch/>
          </p:blipFill>
          <p:spPr>
            <a:xfrm>
              <a:off x="1006781" y="1077895"/>
              <a:ext cx="5214013" cy="2573577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542526" y="2357458"/>
              <a:ext cx="185710" cy="372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26865" y="1137635"/>
              <a:ext cx="684568" cy="3418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72042" y="1722451"/>
              <a:ext cx="534829" cy="27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8000"/>
                  </a:solidFill>
                  <a:latin typeface="Consolas"/>
                  <a:cs typeface="Consolas"/>
                </a:rPr>
                <a:t>Not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82259" y="2505178"/>
              <a:ext cx="534829" cy="27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8000"/>
                  </a:solidFill>
                  <a:latin typeface="Consolas"/>
                  <a:cs typeface="Consolas"/>
                </a:rPr>
                <a:t>Not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775146" y="1307259"/>
              <a:ext cx="534829" cy="27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Consolas"/>
                  <a:cs typeface="Consolas"/>
                </a:rPr>
                <a:t>And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64928" y="3045311"/>
              <a:ext cx="534829" cy="27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Consolas"/>
                  <a:cs typeface="Consolas"/>
                </a:rPr>
                <a:t>And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004194" y="2204667"/>
              <a:ext cx="534829" cy="27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A70000"/>
                  </a:solidFill>
                  <a:latin typeface="Consolas"/>
                  <a:cs typeface="Consolas"/>
                </a:rPr>
                <a:t>Or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08604" y="3178690"/>
              <a:ext cx="582393" cy="3418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Consolas"/>
                  <a:cs typeface="Consolas"/>
                </a:rPr>
                <a:t>b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065552" y="2177546"/>
              <a:ext cx="626786" cy="3418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/>
                  <a:cs typeface="Consolas"/>
                </a:rPr>
                <a:t>out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738785" y="2452877"/>
            <a:ext cx="399743" cy="276999"/>
          </a:xfrm>
          <a:prstGeom prst="rect">
            <a:avLst/>
          </a:prstGeom>
          <a:solidFill>
            <a:schemeClr val="bg1">
              <a:alpha val="36000"/>
            </a:schemeClr>
          </a:solidFill>
        </p:spPr>
        <p:txBody>
          <a:bodyPr wrap="square" lIns="0" rIns="0" rtlCol="0" anchor="ctr" anchorCtr="0">
            <a:spAutoFit/>
          </a:bodyPr>
          <a:lstStyle>
            <a:defPPr>
              <a:defRPr lang="en-US"/>
            </a:defPPr>
            <a:lvl1pPr>
              <a:defRPr sz="1200">
                <a:latin typeface="Consolas"/>
                <a:cs typeface="Consolas"/>
              </a:defRPr>
            </a:lvl1pPr>
          </a:lstStyle>
          <a:p>
            <a:r>
              <a:rPr lang="en-US" dirty="0"/>
              <a:t>nota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736313" y="1826311"/>
            <a:ext cx="416560" cy="276999"/>
          </a:xfrm>
          <a:prstGeom prst="rect">
            <a:avLst/>
          </a:prstGeom>
          <a:solidFill>
            <a:schemeClr val="bg1">
              <a:alpha val="36000"/>
            </a:schemeClr>
          </a:solidFill>
        </p:spPr>
        <p:txBody>
          <a:bodyPr wrap="square" lIns="0" rIns="0" rtlCol="0" anchor="ctr" anchorCtr="0">
            <a:spAutoFit/>
          </a:bodyPr>
          <a:lstStyle/>
          <a:p>
            <a:r>
              <a:rPr lang="en-US" sz="1200" dirty="0">
                <a:latin typeface="Consolas"/>
                <a:cs typeface="Consolas"/>
              </a:rPr>
              <a:t>notb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824675" y="1635345"/>
            <a:ext cx="724863" cy="276999"/>
          </a:xfrm>
          <a:prstGeom prst="rect">
            <a:avLst/>
          </a:prstGeom>
          <a:solidFill>
            <a:schemeClr val="bg1">
              <a:alpha val="36000"/>
            </a:schemeClr>
          </a:solidFill>
        </p:spPr>
        <p:txBody>
          <a:bodyPr wrap="square" lIns="0" rIns="0" rtlCol="0" anchor="ctr" anchorCtr="0">
            <a:spAutoFit/>
          </a:bodyPr>
          <a:lstStyle>
            <a:defPPr>
              <a:defRPr lang="en-US"/>
            </a:defPPr>
            <a:lvl1pPr>
              <a:defRPr sz="1200">
                <a:latin typeface="Consolas"/>
                <a:cs typeface="Consolas"/>
              </a:defRPr>
            </a:lvl1pPr>
          </a:lstStyle>
          <a:p>
            <a:r>
              <a:rPr lang="en-US" dirty="0"/>
              <a:t>aAndNotb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7935" y="2691797"/>
            <a:ext cx="704543" cy="276999"/>
          </a:xfrm>
          <a:prstGeom prst="rect">
            <a:avLst/>
          </a:prstGeom>
          <a:solidFill>
            <a:schemeClr val="bg1">
              <a:alpha val="36000"/>
            </a:schemeClr>
          </a:solidFill>
        </p:spPr>
        <p:txBody>
          <a:bodyPr wrap="square" lIns="0" rIns="0" rtlCol="0" anchor="ctr" anchorCtr="0">
            <a:spAutoFit/>
          </a:bodyPr>
          <a:lstStyle>
            <a:defPPr>
              <a:defRPr lang="en-US"/>
            </a:defPPr>
            <a:lvl1pPr>
              <a:defRPr sz="1200">
                <a:latin typeface="Consolas"/>
                <a:cs typeface="Consolas"/>
              </a:defRPr>
            </a:lvl1pPr>
          </a:lstStyle>
          <a:p>
            <a:r>
              <a:rPr lang="en-US" dirty="0"/>
              <a:t>notaAndb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330424" y="1028055"/>
            <a:ext cx="4102043" cy="263144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2576921" y="1035980"/>
            <a:ext cx="3870290" cy="2326545"/>
            <a:chOff x="2034461" y="1071588"/>
            <a:chExt cx="3870290" cy="2326545"/>
          </a:xfrm>
        </p:grpSpPr>
        <p:sp>
          <p:nvSpPr>
            <p:cNvPr id="87" name="TextBox 86"/>
            <p:cNvSpPr txBox="1"/>
            <p:nvPr/>
          </p:nvSpPr>
          <p:spPr>
            <a:xfrm>
              <a:off x="5362768" y="2177417"/>
              <a:ext cx="5419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A70000"/>
                  </a:solidFill>
                  <a:latin typeface="Consolas"/>
                  <a:cs typeface="Consolas"/>
                </a:rPr>
                <a:t>out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513367" y="3151912"/>
              <a:ext cx="2879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  <a:latin typeface="Consolas"/>
                  <a:cs typeface="Consolas"/>
                </a:rPr>
                <a:t>b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513367" y="2826792"/>
              <a:ext cx="2879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498462" y="1396708"/>
              <a:ext cx="2879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  <a:latin typeface="Consolas"/>
                  <a:cs typeface="Consolas"/>
                </a:rPr>
                <a:t>b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498462" y="1071588"/>
              <a:ext cx="2879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034461" y="1644722"/>
              <a:ext cx="3657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8000"/>
                  </a:solidFill>
                  <a:latin typeface="Consolas"/>
                  <a:cs typeface="Consolas"/>
                </a:rPr>
                <a:t>in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035036" y="2625126"/>
              <a:ext cx="3657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8000"/>
                  </a:solidFill>
                  <a:latin typeface="Consolas"/>
                  <a:cs typeface="Consolas"/>
                </a:rPr>
                <a:t>in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776140" y="1647182"/>
              <a:ext cx="4571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8000"/>
                  </a:solidFill>
                  <a:latin typeface="Consolas"/>
                  <a:cs typeface="Consolas"/>
                </a:rPr>
                <a:t>out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712241" y="2635666"/>
              <a:ext cx="4571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8000"/>
                  </a:solidFill>
                  <a:latin typeface="Consolas"/>
                  <a:cs typeface="Consolas"/>
                </a:rPr>
                <a:t>out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139317" y="1221983"/>
              <a:ext cx="4607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  <a:latin typeface="Consolas"/>
                  <a:cs typeface="Consolas"/>
                </a:rPr>
                <a:t>out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158487" y="2980446"/>
              <a:ext cx="4607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  <a:latin typeface="Consolas"/>
                  <a:cs typeface="Consolas"/>
                </a:rPr>
                <a:t>out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703590" y="2334552"/>
              <a:ext cx="2879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A70000"/>
                  </a:solidFill>
                  <a:latin typeface="Consolas"/>
                  <a:cs typeface="Consolas"/>
                </a:rPr>
                <a:t>b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703590" y="2009432"/>
              <a:ext cx="2879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A70000"/>
                  </a:solidFill>
                  <a:latin typeface="Consolas"/>
                  <a:cs typeface="Consolas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600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HDL</a:t>
            </a:r>
            <a:r>
              <a:rPr lang="en-US" dirty="0"/>
              <a:t>: some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221" y="4373199"/>
            <a:ext cx="8368779" cy="2071243"/>
          </a:xfrm>
        </p:spPr>
        <p:txBody>
          <a:bodyPr>
            <a:normAutofit/>
          </a:bodyPr>
          <a:lstStyle/>
          <a:p>
            <a:r>
              <a:rPr lang="en-US" sz="1800"/>
              <a:t>HDL</a:t>
            </a:r>
            <a:r>
              <a:rPr lang="en-US" sz="1800" dirty="0"/>
              <a:t> is a functional / declarative language</a:t>
            </a:r>
          </a:p>
          <a:p>
            <a:r>
              <a:rPr lang="en-US" sz="1800" dirty="0"/>
              <a:t>The order of </a:t>
            </a:r>
            <a:r>
              <a:rPr lang="en-US" sz="1800"/>
              <a:t>HDL</a:t>
            </a:r>
            <a:r>
              <a:rPr lang="en-US" sz="1800" dirty="0"/>
              <a:t> statements is insignificant</a:t>
            </a:r>
          </a:p>
          <a:p>
            <a:r>
              <a:rPr lang="en-US" sz="1800" dirty="0"/>
              <a:t>Before using a chip part, you must know its interface. For example:</a:t>
            </a:r>
          </a:p>
          <a:p>
            <a:pPr marL="457200" lvl="1" indent="0">
              <a:buNone/>
            </a:pPr>
            <a:r>
              <a:rPr lang="en-US" sz="1400" dirty="0">
                <a:latin typeface="Consolas"/>
                <a:cs typeface="Consolas"/>
              </a:rPr>
              <a:t>Not(in= ,out=)</a:t>
            </a:r>
            <a:r>
              <a:rPr lang="en-US" sz="1800" dirty="0"/>
              <a:t>,    </a:t>
            </a:r>
            <a:r>
              <a:rPr lang="en-US" sz="1400" dirty="0">
                <a:latin typeface="Consolas"/>
                <a:cs typeface="Consolas"/>
              </a:rPr>
              <a:t>And(a= ,b= ,out= )</a:t>
            </a:r>
            <a:r>
              <a:rPr lang="en-US" sz="1800" dirty="0"/>
              <a:t>,    </a:t>
            </a:r>
            <a:r>
              <a:rPr lang="en-US" sz="1400" dirty="0">
                <a:latin typeface="Consolas"/>
                <a:cs typeface="Consolas"/>
              </a:rPr>
              <a:t>Or(a= ,b= ,out= )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800" dirty="0"/>
              <a:t>Connection patterns like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chipName(</a:t>
            </a:r>
            <a:r>
              <a:rPr lang="en-US" sz="1400" b="1" dirty="0">
                <a:solidFill>
                  <a:srgbClr val="000000"/>
                </a:solidFill>
                <a:latin typeface="Consolas"/>
                <a:cs typeface="Consolas"/>
              </a:rPr>
              <a:t>a=a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,…)</a:t>
            </a:r>
            <a:r>
              <a:rPr lang="en-US" sz="1800" dirty="0"/>
              <a:t> and </a:t>
            </a:r>
            <a:r>
              <a:rPr lang="en-US" sz="1400" dirty="0">
                <a:latin typeface="Consolas"/>
                <a:cs typeface="Consolas"/>
              </a:rPr>
              <a:t>chipName(…,</a:t>
            </a:r>
            <a:r>
              <a:rPr lang="en-US" sz="1400" b="1" dirty="0">
                <a:latin typeface="Consolas"/>
                <a:cs typeface="Consolas"/>
              </a:rPr>
              <a:t>out=out</a:t>
            </a:r>
            <a:r>
              <a:rPr lang="en-US" sz="1400" dirty="0">
                <a:latin typeface="Consolas"/>
                <a:cs typeface="Consolas"/>
              </a:rPr>
              <a:t>)</a:t>
            </a:r>
            <a:r>
              <a:rPr lang="en-US" sz="1800" dirty="0"/>
              <a:t> are common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49440" y="47853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73761" y="1107440"/>
            <a:ext cx="7945119" cy="2956560"/>
            <a:chOff x="873761" y="1107440"/>
            <a:chExt cx="7945119" cy="2956560"/>
          </a:xfrm>
        </p:grpSpPr>
        <p:sp>
          <p:nvSpPr>
            <p:cNvPr id="23" name="TextBox 22"/>
            <p:cNvSpPr txBox="1"/>
            <p:nvPr/>
          </p:nvSpPr>
          <p:spPr>
            <a:xfrm>
              <a:off x="873761" y="1107440"/>
              <a:ext cx="5608319" cy="29565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01600" tIns="50400" rIns="93600" bIns="144000"/>
            <a:lstStyle>
              <a:defPPr>
                <a:defRPr lang="en-US"/>
              </a:defPPr>
              <a:lvl1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 sz="1300"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008000"/>
                  </a:solidFill>
                </a:rPr>
                <a:t>/** Xor gate: out = (a And Not(b)) Or (Not(a) And b))   */</a:t>
              </a:r>
            </a:p>
            <a:p>
              <a:endParaRPr lang="en-US" sz="800" dirty="0"/>
            </a:p>
            <a:p>
              <a:r>
                <a:rPr lang="en-US" dirty="0"/>
                <a:t>CHIP Xor {</a:t>
              </a:r>
            </a:p>
            <a:p>
              <a:r>
                <a:rPr lang="en-US" dirty="0"/>
                <a:t>    IN a, b;</a:t>
              </a:r>
            </a:p>
            <a:p>
              <a:r>
                <a:rPr lang="en-US" dirty="0"/>
                <a:t>    OUT out;</a:t>
              </a:r>
            </a:p>
            <a:p>
              <a:endParaRPr lang="en-US" dirty="0"/>
            </a:p>
            <a:p>
              <a:r>
                <a:rPr lang="en-US" dirty="0"/>
                <a:t>    PARTS:</a:t>
              </a:r>
            </a:p>
            <a:p>
              <a:r>
                <a:rPr lang="en-US" dirty="0"/>
                <a:t>    Not (in=a, out=nota);</a:t>
              </a:r>
            </a:p>
            <a:p>
              <a:r>
                <a:rPr lang="en-US" dirty="0"/>
                <a:t>    Not (in=b, out=notb);</a:t>
              </a:r>
            </a:p>
            <a:p>
              <a:r>
                <a:rPr lang="en-US" dirty="0"/>
                <a:t>    And (a=a, b=notb, out=aAndNotb);</a:t>
              </a:r>
            </a:p>
            <a:p>
              <a:r>
                <a:rPr lang="en-US" dirty="0"/>
                <a:t>    And (a=nota, b=b, out=notaAndb);</a:t>
              </a:r>
            </a:p>
            <a:p>
              <a:r>
                <a:rPr lang="en-US" dirty="0"/>
                <a:t>    Or  (a=aAndNotb, b=notaAndb, out=out);</a:t>
              </a:r>
            </a:p>
            <a:p>
              <a:r>
                <a:rPr lang="en-US" dirty="0"/>
                <a:t>}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5502" t="11037" r="2016" b="8168"/>
            <a:stretch/>
          </p:blipFill>
          <p:spPr>
            <a:xfrm>
              <a:off x="5232400" y="1635760"/>
              <a:ext cx="3586480" cy="1859280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70716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description languages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6639" y="3057593"/>
            <a:ext cx="9407105" cy="208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u="sng" dirty="0">
                <a:latin typeface="Times New Roman"/>
                <a:cs typeface="Times New Roman"/>
              </a:rPr>
              <a:t>Our </a:t>
            </a:r>
            <a:r>
              <a:rPr lang="en-US" sz="2400" u="sng">
                <a:latin typeface="Times New Roman"/>
                <a:cs typeface="Times New Roman"/>
              </a:rPr>
              <a:t>HDL</a:t>
            </a:r>
            <a:endParaRPr lang="en-US" sz="2400" u="sng" dirty="0">
              <a:latin typeface="Times New Roman"/>
              <a:cs typeface="Times New Roman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Similar in spirit to other HDLs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Minimal and simple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Provides all you need for this course</a:t>
            </a:r>
          </a:p>
          <a:p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46341" y="1174310"/>
            <a:ext cx="7774861" cy="2102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Common HDLs:</a:t>
            </a:r>
          </a:p>
          <a:p>
            <a:r>
              <a:rPr lang="en-US" sz="2000" dirty="0">
                <a:latin typeface="Consolas"/>
                <a:cs typeface="Consolas"/>
              </a:rPr>
              <a:t>VHDL</a:t>
            </a:r>
          </a:p>
          <a:p>
            <a:r>
              <a:rPr lang="en-US" sz="2000" dirty="0">
                <a:latin typeface="Consolas"/>
                <a:cs typeface="Consolas"/>
              </a:rPr>
              <a:t>Verilog</a:t>
            </a:r>
          </a:p>
          <a:p>
            <a:r>
              <a:rPr lang="en-US" dirty="0"/>
              <a:t>Many more HDLs…</a:t>
            </a:r>
          </a:p>
          <a:p>
            <a:endParaRPr lang="en-US" sz="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846639" y="4923513"/>
            <a:ext cx="9407105" cy="1054484"/>
            <a:chOff x="846639" y="4923513"/>
            <a:chExt cx="9407105" cy="105448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/>
            <a:srcRect l="67569" t="12648" r="20630" b="10503"/>
            <a:stretch/>
          </p:blipFill>
          <p:spPr>
            <a:xfrm>
              <a:off x="1212708" y="5428947"/>
              <a:ext cx="669430" cy="549050"/>
            </a:xfrm>
            <a:prstGeom prst="rect">
              <a:avLst/>
            </a:prstGeom>
          </p:spPr>
        </p:pic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1948160" y="5362559"/>
              <a:ext cx="5737339" cy="5961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1pPr>
              <a:lvl2pPr marL="717550" indent="-2603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50000"/>
                <a:buFont typeface="Wingdings" charset="2"/>
                <a:buChar char="q"/>
                <a:defRPr sz="20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lvl="1" indent="-174625"/>
              <a:r>
                <a:rPr lang="en-US" sz="1800" dirty="0"/>
                <a:t>Textbook / Appendix A</a:t>
              </a:r>
              <a:endParaRPr lang="he-IL" sz="1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174625" lvl="1" indent="-174625"/>
              <a:r>
                <a:rPr lang="en-US" sz="1800" dirty="0"/>
                <a:t>Lecture material / HDL Survival Guide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6639" y="4923513"/>
              <a:ext cx="9407105" cy="70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r>
                <a:rPr lang="en-US" sz="2400">
                  <a:latin typeface="Times New Roman"/>
                  <a:cs typeface="Times New Roman"/>
                </a:rPr>
                <a:t>HDL</a:t>
              </a:r>
              <a:r>
                <a:rPr lang="en-US" sz="2400" dirty="0">
                  <a:latin typeface="Times New Roman"/>
                  <a:cs typeface="Times New Roman"/>
                </a:rPr>
                <a:t> Documentation: 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585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1876030" y="1564427"/>
            <a:ext cx="50771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spcBef>
                <a:spcPts val="24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Boolean logic</a:t>
            </a:r>
          </a:p>
          <a:p>
            <a:pPr marL="800100" lvl="1" indent="-342900">
              <a:spcBef>
                <a:spcPts val="24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Boolean function synthesis</a:t>
            </a:r>
          </a:p>
          <a:p>
            <a:pPr marL="800100" lvl="1" indent="-342900">
              <a:spcBef>
                <a:spcPts val="24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Hardware description language</a:t>
            </a:r>
          </a:p>
          <a:p>
            <a:pPr marL="800100" lvl="1" indent="-342900">
              <a:spcBef>
                <a:spcPts val="24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Hardware simulation</a:t>
            </a:r>
          </a:p>
          <a:p>
            <a:pPr marL="800100" lvl="1" indent="-342900">
              <a:spcBef>
                <a:spcPts val="24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Multi-bit buses</a:t>
            </a:r>
          </a:p>
          <a:p>
            <a:pPr marL="800100" lvl="1" indent="-342900">
              <a:spcBef>
                <a:spcPts val="24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Project 1 overview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1: Boolean logic</a:t>
            </a:r>
            <a:endParaRPr lang="en-US" sz="2000" dirty="0"/>
          </a:p>
        </p:txBody>
      </p:sp>
      <p:sp>
        <p:nvSpPr>
          <p:cNvPr id="3" name="Right Arrow 2"/>
          <p:cNvSpPr/>
          <p:nvPr/>
        </p:nvSpPr>
        <p:spPr>
          <a:xfrm>
            <a:off x="2070024" y="3402072"/>
            <a:ext cx="537308" cy="40053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3477" r="20213"/>
          <a:stretch/>
        </p:blipFill>
        <p:spPr>
          <a:xfrm>
            <a:off x="2256691" y="1484317"/>
            <a:ext cx="488463" cy="4865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3477" r="20213"/>
          <a:stretch/>
        </p:blipFill>
        <p:spPr>
          <a:xfrm>
            <a:off x="2272322" y="2076332"/>
            <a:ext cx="488463" cy="4865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3477" r="20213"/>
          <a:stretch/>
        </p:blipFill>
        <p:spPr>
          <a:xfrm>
            <a:off x="2278183" y="2678116"/>
            <a:ext cx="488463" cy="48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simulation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7429" y="4258027"/>
            <a:ext cx="4636513" cy="1682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Simulation options:</a:t>
            </a:r>
          </a:p>
          <a:p>
            <a:r>
              <a:rPr lang="en-US" sz="2000" dirty="0"/>
              <a:t>Interactive</a:t>
            </a:r>
          </a:p>
          <a:p>
            <a:r>
              <a:rPr lang="en-US" sz="2000" dirty="0"/>
              <a:t>Script-based</a:t>
            </a:r>
          </a:p>
          <a:p>
            <a:r>
              <a:rPr lang="en-US" sz="2000" dirty="0"/>
              <a:t>With / without output and compare files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06606" y="1435903"/>
            <a:ext cx="2429469" cy="1345069"/>
            <a:chOff x="906606" y="1435903"/>
            <a:chExt cx="2429469" cy="1345069"/>
          </a:xfrm>
        </p:grpSpPr>
        <p:sp>
          <p:nvSpPr>
            <p:cNvPr id="9" name="TextBox 8"/>
            <p:cNvSpPr txBox="1"/>
            <p:nvPr/>
          </p:nvSpPr>
          <p:spPr>
            <a:xfrm>
              <a:off x="906606" y="1435903"/>
              <a:ext cx="2429469" cy="13450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lIns="144000" tIns="0" rIns="144000" bIns="0" rtlCol="0" anchor="ctr" anchorCtr="0">
              <a:normAutofit fontScale="92500"/>
            </a:bodyPr>
            <a:lstStyle>
              <a:lvl1pPr indent="0">
                <a:lnSpc>
                  <a:spcPct val="90000"/>
                </a:lnSpc>
                <a:spcBef>
                  <a:spcPct val="20000"/>
                </a:spcBef>
                <a:buClr>
                  <a:srgbClr val="006600"/>
                </a:buClr>
                <a:buSzPct val="85000"/>
                <a:buFont typeface="Arial" panose="020B0604020202020204" pitchFamily="34" charset="0"/>
                <a:buNone/>
                <a:defRPr sz="1400">
                  <a:solidFill>
                    <a:srgbClr val="000000"/>
                  </a:solidFill>
                  <a:latin typeface="Consolas"/>
                  <a:cs typeface="Consolas"/>
                </a:defRPr>
              </a:lvl1pPr>
              <a:lvl2pPr indent="0">
                <a:lnSpc>
                  <a:spcPct val="90000"/>
                </a:lnSpc>
                <a:spcBef>
                  <a:spcPts val="1000"/>
                </a:spcBef>
                <a:buSzPct val="50000"/>
                <a:buFont typeface="Wingdings" charset="2"/>
                <a:buNone/>
                <a:defRPr sz="2000">
                  <a:latin typeface="Times New Roman"/>
                  <a:cs typeface="Times New Roman"/>
                </a:defRPr>
              </a:lvl2pPr>
              <a:lvl3pPr inden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>
                  <a:latin typeface="Times New Roman"/>
                  <a:cs typeface="Times New Roman"/>
                </a:defRPr>
              </a:lvl3pPr>
              <a:lvl4pPr inden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>
                  <a:latin typeface="Times New Roman"/>
                  <a:cs typeface="Times New Roman"/>
                </a:defRPr>
              </a:lvl4pPr>
              <a:lvl5pPr inden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>
                  <a:latin typeface="Times New Roman"/>
                  <a:cs typeface="Times New Roman"/>
                </a:defRPr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sz="800" dirty="0"/>
                <a:t>CHIP Xor {</a:t>
              </a:r>
            </a:p>
            <a:p>
              <a:r>
                <a:rPr lang="en-US" sz="800" dirty="0"/>
                <a:t>    IN a, b;</a:t>
              </a:r>
            </a:p>
            <a:p>
              <a:r>
                <a:rPr lang="en-US" sz="800" dirty="0"/>
                <a:t>    OUT out;</a:t>
              </a:r>
            </a:p>
            <a:p>
              <a:endParaRPr lang="en-US" sz="800" dirty="0"/>
            </a:p>
            <a:p>
              <a:r>
                <a:rPr lang="en-US" sz="800" dirty="0"/>
                <a:t>    </a:t>
              </a:r>
              <a:r>
                <a:rPr lang="en-US" sz="800" dirty="0">
                  <a:solidFill>
                    <a:schemeClr val="tx1"/>
                  </a:solidFill>
                </a:rPr>
                <a:t>PARTS: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    Not (in=a, out=nota);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    Not (in=b, out=notb);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    And (a=a, b=notb, out=aAndNotb);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    And (a=nota, b=b, out=notaAndb);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    Or  (a=aAndNotb, b=notaAndb, out=out);</a:t>
              </a:r>
            </a:p>
            <a:p>
              <a:r>
                <a:rPr lang="en-US" sz="800" dirty="0"/>
                <a:t>}</a:t>
              </a:r>
            </a:p>
          </p:txBody>
        </p:sp>
        <p:sp>
          <p:nvSpPr>
            <p:cNvPr id="19" name="Rounded Rectangular Callout 18"/>
            <p:cNvSpPr/>
            <p:nvPr/>
          </p:nvSpPr>
          <p:spPr>
            <a:xfrm>
              <a:off x="2277191" y="1576616"/>
              <a:ext cx="929009" cy="350461"/>
            </a:xfrm>
            <a:prstGeom prst="wedgeRoundRectCallout">
              <a:avLst>
                <a:gd name="adj1" fmla="val 23144"/>
                <a:gd name="adj2" fmla="val 43334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46800" rtlCol="0" anchor="t" anchorCtr="0"/>
            <a:lstStyle/>
            <a:p>
              <a:pPr algn="ctr">
                <a:spcBef>
                  <a:spcPts val="1200"/>
                </a:spcBef>
                <a:buSzPct val="100000"/>
              </a:pPr>
              <a:r>
                <a:rPr lang="en-US" sz="1400">
                  <a:solidFill>
                    <a:srgbClr val="000000"/>
                  </a:solidFill>
                  <a:latin typeface="Times New Roman"/>
                  <a:cs typeface="Times New Roman"/>
                </a:rPr>
                <a:t>HDL</a:t>
              </a:r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code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64085" y="2376610"/>
            <a:ext cx="2396412" cy="1313106"/>
            <a:chOff x="1464085" y="2376610"/>
            <a:chExt cx="2396412" cy="1313106"/>
          </a:xfrm>
        </p:grpSpPr>
        <p:sp>
          <p:nvSpPr>
            <p:cNvPr id="17" name="TextBox 16"/>
            <p:cNvSpPr txBox="1"/>
            <p:nvPr/>
          </p:nvSpPr>
          <p:spPr>
            <a:xfrm>
              <a:off x="1464085" y="2376610"/>
              <a:ext cx="2396412" cy="13131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lIns="144000" tIns="0" rIns="144000" bIns="0" rtlCol="0" anchor="ctr" anchorCtr="0">
              <a:normAutofit/>
            </a:bodyPr>
            <a:lstStyle>
              <a:lvl1pPr indent="0">
                <a:lnSpc>
                  <a:spcPct val="90000"/>
                </a:lnSpc>
                <a:spcBef>
                  <a:spcPct val="20000"/>
                </a:spcBef>
                <a:buClr>
                  <a:srgbClr val="006600"/>
                </a:buClr>
                <a:buSzPct val="85000"/>
                <a:buFont typeface="Arial" panose="020B0604020202020204" pitchFamily="34" charset="0"/>
                <a:buNone/>
                <a:defRPr sz="1400">
                  <a:solidFill>
                    <a:srgbClr val="000000"/>
                  </a:solidFill>
                  <a:latin typeface="Consolas"/>
                  <a:cs typeface="Consolas"/>
                </a:defRPr>
              </a:lvl1pPr>
              <a:lvl2pPr indent="0">
                <a:lnSpc>
                  <a:spcPct val="90000"/>
                </a:lnSpc>
                <a:spcBef>
                  <a:spcPts val="1000"/>
                </a:spcBef>
                <a:buSzPct val="50000"/>
                <a:buFont typeface="Wingdings" charset="2"/>
                <a:buNone/>
                <a:defRPr sz="2000">
                  <a:latin typeface="Times New Roman"/>
                  <a:cs typeface="Times New Roman"/>
                </a:defRPr>
              </a:lvl2pPr>
              <a:lvl3pPr inden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>
                  <a:latin typeface="Times New Roman"/>
                  <a:cs typeface="Times New Roman"/>
                </a:defRPr>
              </a:lvl3pPr>
              <a:lvl4pPr inden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>
                  <a:latin typeface="Times New Roman"/>
                  <a:cs typeface="Times New Roman"/>
                </a:defRPr>
              </a:lvl4pPr>
              <a:lvl5pPr inden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>
                  <a:latin typeface="Times New Roman"/>
                  <a:cs typeface="Times New Roman"/>
                </a:defRPr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algn="just">
                <a:spcBef>
                  <a:spcPct val="15000"/>
                </a:spcBef>
              </a:pPr>
              <a:r>
                <a:rPr lang="en-US" sz="800" dirty="0"/>
                <a:t>load Xor.hdl,</a:t>
              </a:r>
            </a:p>
            <a:p>
              <a:pPr algn="just">
                <a:spcBef>
                  <a:spcPct val="15000"/>
                </a:spcBef>
              </a:pPr>
              <a:r>
                <a:rPr lang="en-US" sz="800" dirty="0"/>
                <a:t>output-file And.out,</a:t>
              </a:r>
            </a:p>
            <a:p>
              <a:pPr algn="just">
                <a:spcBef>
                  <a:spcPct val="15000"/>
                </a:spcBef>
              </a:pPr>
              <a:r>
                <a:rPr lang="en-US" sz="800" dirty="0"/>
                <a:t>output-list a b out;</a:t>
              </a:r>
            </a:p>
            <a:p>
              <a:pPr algn="just">
                <a:spcBef>
                  <a:spcPct val="15000"/>
                </a:spcBef>
              </a:pPr>
              <a:r>
                <a:rPr lang="en-US" sz="800" dirty="0"/>
                <a:t>set a 0, set b 0, eval, output;</a:t>
              </a:r>
            </a:p>
            <a:p>
              <a:pPr algn="just">
                <a:spcBef>
                  <a:spcPct val="15000"/>
                </a:spcBef>
              </a:pPr>
              <a:r>
                <a:rPr lang="en-US" sz="800" dirty="0"/>
                <a:t>set a 0, set b 1, eval, output;</a:t>
              </a:r>
            </a:p>
            <a:p>
              <a:pPr algn="just">
                <a:spcBef>
                  <a:spcPct val="15000"/>
                </a:spcBef>
              </a:pPr>
              <a:r>
                <a:rPr lang="en-US" sz="800" dirty="0"/>
                <a:t>set a 1, set b 0, eval, output;</a:t>
              </a:r>
            </a:p>
            <a:p>
              <a:pPr algn="just">
                <a:spcBef>
                  <a:spcPct val="15000"/>
                </a:spcBef>
              </a:pPr>
              <a:r>
                <a:rPr lang="en-US" sz="800" dirty="0"/>
                <a:t>set a 1, set b 1, eval, output;</a:t>
              </a:r>
            </a:p>
          </p:txBody>
        </p:sp>
        <p:sp>
          <p:nvSpPr>
            <p:cNvPr id="20" name="Rounded Rectangular Callout 19"/>
            <p:cNvSpPr/>
            <p:nvPr/>
          </p:nvSpPr>
          <p:spPr>
            <a:xfrm>
              <a:off x="2812773" y="2462579"/>
              <a:ext cx="926314" cy="370314"/>
            </a:xfrm>
            <a:prstGeom prst="wedgeRoundRectCallout">
              <a:avLst>
                <a:gd name="adj1" fmla="val 23144"/>
                <a:gd name="adj2" fmla="val 43334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46800" rtlCol="0" anchor="t" anchorCtr="0"/>
            <a:lstStyle/>
            <a:p>
              <a:pPr algn="ctr">
                <a:spcBef>
                  <a:spcPts val="1200"/>
                </a:spcBef>
                <a:buSzPct val="100000"/>
              </a:pPr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test script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170370" y="1267268"/>
            <a:ext cx="4483722" cy="2481298"/>
            <a:chOff x="4170370" y="1267268"/>
            <a:chExt cx="4483722" cy="248129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23677" y="1267268"/>
              <a:ext cx="3530415" cy="2481298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4170370" y="1894811"/>
              <a:ext cx="1238427" cy="795994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8000" rIns="0" rtlCol="0" anchor="ctr"/>
            <a:lstStyle/>
            <a:p>
              <a:pPr algn="ctr">
                <a:lnSpc>
                  <a:spcPts val="1620"/>
                </a:lnSpc>
              </a:pPr>
              <a:r>
                <a:rPr lang="en-US" sz="1600" dirty="0">
                  <a:solidFill>
                    <a:srgbClr val="000000"/>
                  </a:solidFill>
                </a:rPr>
                <a:t>simulate</a:t>
              </a:r>
            </a:p>
          </p:txBody>
        </p:sp>
        <p:sp>
          <p:nvSpPr>
            <p:cNvPr id="21" name="Rounded Rectangular Callout 20"/>
            <p:cNvSpPr/>
            <p:nvPr/>
          </p:nvSpPr>
          <p:spPr>
            <a:xfrm>
              <a:off x="7263111" y="2468287"/>
              <a:ext cx="1165377" cy="710948"/>
            </a:xfrm>
            <a:prstGeom prst="wedgeRoundRectCallout">
              <a:avLst>
                <a:gd name="adj1" fmla="val 23144"/>
                <a:gd name="adj2" fmla="val 43334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46800" rtlCol="0" anchor="t" anchorCtr="0"/>
            <a:lstStyle/>
            <a:p>
              <a:pPr algn="ctr">
                <a:spcBef>
                  <a:spcPts val="1200"/>
                </a:spcBef>
                <a:buSzPct val="100000"/>
              </a:pPr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hardware simulator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357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simulation</a:t>
            </a:r>
            <a:r>
              <a:rPr lang="en-US" sz="1600" dirty="0"/>
              <a:t>  </a:t>
            </a:r>
            <a:r>
              <a:rPr lang="en-US" sz="1800" dirty="0"/>
              <a:t>(using </a:t>
            </a:r>
            <a:r>
              <a:rPr lang="en-US" sz="1800" dirty="0">
                <a:latin typeface="Consolas"/>
                <a:cs typeface="Consolas"/>
              </a:rPr>
              <a:t>Xor</a:t>
            </a:r>
            <a:r>
              <a:rPr lang="en-US" sz="1800" dirty="0"/>
              <a:t> as an 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910" y="3887935"/>
            <a:ext cx="8368779" cy="25298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u="sng" dirty="0"/>
              <a:t>Simulation process:</a:t>
            </a:r>
          </a:p>
          <a:p>
            <a:r>
              <a:rPr lang="en-US" sz="1800" dirty="0"/>
              <a:t>Load the </a:t>
            </a:r>
            <a:r>
              <a:rPr lang="en-US" sz="1800"/>
              <a:t>HDL</a:t>
            </a:r>
            <a:r>
              <a:rPr lang="en-US" sz="1800" dirty="0"/>
              <a:t> file into the hardware simulator</a:t>
            </a:r>
          </a:p>
          <a:p>
            <a:r>
              <a:rPr lang="en-US" sz="1800" dirty="0"/>
              <a:t>Enter values (0’s and 1’s) into the chip’s input pins (e.g.  </a:t>
            </a:r>
            <a:r>
              <a:rPr lang="en-US" sz="1400" dirty="0">
                <a:latin typeface="Consolas"/>
                <a:cs typeface="Consolas"/>
              </a:rPr>
              <a:t>a</a:t>
            </a:r>
            <a:r>
              <a:rPr lang="en-US" sz="1800" dirty="0"/>
              <a:t> and </a:t>
            </a:r>
            <a:r>
              <a:rPr lang="en-US" sz="1400" dirty="0">
                <a:latin typeface="Consolas"/>
                <a:cs typeface="Consolas"/>
              </a:rPr>
              <a:t>b</a:t>
            </a:r>
            <a:r>
              <a:rPr lang="en-US" sz="1800" dirty="0"/>
              <a:t>)</a:t>
            </a:r>
          </a:p>
          <a:p>
            <a:r>
              <a:rPr lang="en-US" sz="1800" dirty="0"/>
              <a:t>Evaluate the chip’s logic</a:t>
            </a:r>
          </a:p>
          <a:p>
            <a:r>
              <a:rPr lang="en-US" sz="1800" dirty="0"/>
              <a:t>Inspect the resulting values of:</a:t>
            </a:r>
          </a:p>
          <a:p>
            <a:pPr lvl="1"/>
            <a:r>
              <a:rPr lang="en-US" sz="1800" dirty="0"/>
              <a:t>Output pins (e.g.  </a:t>
            </a:r>
            <a:r>
              <a:rPr lang="en-US" sz="1400" dirty="0">
                <a:latin typeface="Consolas"/>
                <a:cs typeface="Consolas"/>
              </a:rPr>
              <a:t>out</a:t>
            </a:r>
            <a:r>
              <a:rPr lang="en-US" sz="1800" dirty="0"/>
              <a:t>) </a:t>
            </a:r>
          </a:p>
          <a:p>
            <a:pPr lvl="1"/>
            <a:r>
              <a:rPr lang="en-US" sz="1800" dirty="0"/>
              <a:t>Internal pins (</a:t>
            </a:r>
            <a:r>
              <a:rPr lang="en-US" sz="1600" dirty="0"/>
              <a:t>e.g.  </a:t>
            </a:r>
            <a:r>
              <a:rPr lang="en-US" sz="1400" dirty="0">
                <a:latin typeface="Consolas"/>
                <a:cs typeface="Consolas"/>
              </a:rPr>
              <a:t>nota</a:t>
            </a:r>
            <a:r>
              <a:rPr lang="en-US" sz="1800" dirty="0"/>
              <a:t>, </a:t>
            </a:r>
            <a:r>
              <a:rPr lang="en-US" sz="1400" dirty="0">
                <a:latin typeface="Consolas"/>
                <a:cs typeface="Consolas"/>
              </a:rPr>
              <a:t>notb</a:t>
            </a:r>
            <a:r>
              <a:rPr lang="en-US" sz="1800" dirty="0"/>
              <a:t>, </a:t>
            </a:r>
            <a:r>
              <a:rPr lang="en-US" sz="1400" dirty="0">
                <a:latin typeface="Consolas"/>
                <a:cs typeface="Consolas"/>
              </a:rPr>
              <a:t>aAndNotb</a:t>
            </a:r>
            <a:r>
              <a:rPr lang="en-US" sz="1800" dirty="0"/>
              <a:t>, </a:t>
            </a:r>
            <a:r>
              <a:rPr lang="en-US" sz="1400" dirty="0">
                <a:latin typeface="Consolas"/>
                <a:cs typeface="Consolas"/>
              </a:rPr>
              <a:t>notaAndb</a:t>
            </a:r>
            <a:r>
              <a:rPr lang="en-US" sz="1800" dirty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49440" y="47853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33989" y="906943"/>
            <a:ext cx="8332448" cy="2800069"/>
            <a:chOff x="633989" y="966293"/>
            <a:chExt cx="8332448" cy="2800069"/>
          </a:xfrm>
        </p:grpSpPr>
        <p:grpSp>
          <p:nvGrpSpPr>
            <p:cNvPr id="7" name="Group 6"/>
            <p:cNvGrpSpPr/>
            <p:nvPr/>
          </p:nvGrpSpPr>
          <p:grpSpPr>
            <a:xfrm>
              <a:off x="4563344" y="1274971"/>
              <a:ext cx="4403093" cy="2206719"/>
              <a:chOff x="4563344" y="1274971"/>
              <a:chExt cx="4403093" cy="2206719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2"/>
              <a:srcRect t="9749" b="1602"/>
              <a:stretch/>
            </p:blipFill>
            <p:spPr>
              <a:xfrm>
                <a:off x="4563344" y="1274971"/>
                <a:ext cx="4398694" cy="2206719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6702573" y="2372135"/>
                <a:ext cx="156670" cy="319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38249" y="1326195"/>
                <a:ext cx="57752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latin typeface="Consolas"/>
                    <a:cs typeface="Consolas"/>
                  </a:rPr>
                  <a:t>a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608860" y="1794800"/>
                <a:ext cx="451197" cy="239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8000"/>
                    </a:solidFill>
                    <a:latin typeface="Consolas"/>
                    <a:cs typeface="Consolas"/>
                  </a:rPr>
                  <a:t>Not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617479" y="2465951"/>
                <a:ext cx="451197" cy="239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8000"/>
                    </a:solidFill>
                    <a:latin typeface="Consolas"/>
                    <a:cs typeface="Consolas"/>
                  </a:rPr>
                  <a:t>Not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865974" y="1460691"/>
                <a:ext cx="451197" cy="239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00FF"/>
                    </a:solidFill>
                    <a:latin typeface="Consolas"/>
                    <a:cs typeface="Consolas"/>
                  </a:rPr>
                  <a:t>And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857354" y="2950987"/>
                <a:ext cx="451197" cy="239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00FF"/>
                    </a:solidFill>
                    <a:latin typeface="Consolas"/>
                    <a:cs typeface="Consolas"/>
                  </a:rPr>
                  <a:t>And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935679" y="2241124"/>
                <a:ext cx="451197" cy="239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A70000"/>
                    </a:solidFill>
                    <a:latin typeface="Consolas"/>
                    <a:cs typeface="Consolas"/>
                  </a:rPr>
                  <a:t>Or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07206" y="3076302"/>
                <a:ext cx="49132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latin typeface="Consolas"/>
                    <a:cs typeface="Consolas"/>
                  </a:rPr>
                  <a:t>b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437662" y="2228818"/>
                <a:ext cx="52877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onsolas"/>
                    <a:cs typeface="Consolas"/>
                  </a:rPr>
                  <a:t>out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445299" y="2521328"/>
                <a:ext cx="399743" cy="276999"/>
              </a:xfrm>
              <a:prstGeom prst="rect">
                <a:avLst/>
              </a:prstGeom>
              <a:solidFill>
                <a:schemeClr val="bg1">
                  <a:alpha val="36000"/>
                </a:schemeClr>
              </a:solidFill>
            </p:spPr>
            <p:txBody>
              <a:bodyPr wrap="square" lIns="0" rIns="0" rtlCol="0" anchor="ctr" anchorCtr="0">
                <a:spAutoFit/>
              </a:bodyPr>
              <a:lstStyle>
                <a:defPPr>
                  <a:defRPr lang="en-US"/>
                </a:defPPr>
                <a:lvl1pPr>
                  <a:defRPr sz="1200">
                    <a:latin typeface="Consolas"/>
                    <a:cs typeface="Consolas"/>
                  </a:defRPr>
                </a:lvl1pPr>
              </a:lstStyle>
              <a:p>
                <a:r>
                  <a:rPr lang="en-US" dirty="0"/>
                  <a:t>nota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431879" y="1861915"/>
                <a:ext cx="416560" cy="276999"/>
              </a:xfrm>
              <a:prstGeom prst="rect">
                <a:avLst/>
              </a:prstGeom>
              <a:solidFill>
                <a:schemeClr val="bg1">
                  <a:alpha val="36000"/>
                </a:schemeClr>
              </a:solidFill>
            </p:spPr>
            <p:txBody>
              <a:bodyPr wrap="square" lIns="0" rIns="0" rtlCol="0" anchor="ctr" anchorCtr="0">
                <a:spAutoFit/>
              </a:bodyPr>
              <a:lstStyle/>
              <a:p>
                <a:r>
                  <a:rPr lang="en-US" sz="1200" dirty="0">
                    <a:latin typeface="Consolas"/>
                    <a:cs typeface="Consolas"/>
                  </a:rPr>
                  <a:t>notb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301280" y="1802337"/>
                <a:ext cx="724863" cy="276999"/>
              </a:xfrm>
              <a:prstGeom prst="rect">
                <a:avLst/>
              </a:prstGeom>
              <a:solidFill>
                <a:schemeClr val="bg1">
                  <a:alpha val="36000"/>
                </a:schemeClr>
              </a:solidFill>
            </p:spPr>
            <p:txBody>
              <a:bodyPr wrap="square" lIns="0" rIns="0" rtlCol="0" anchor="ctr" anchorCtr="0">
                <a:spAutoFit/>
              </a:bodyPr>
              <a:lstStyle>
                <a:defPPr>
                  <a:defRPr lang="en-US"/>
                </a:defPPr>
                <a:lvl1pPr>
                  <a:defRPr sz="1200">
                    <a:latin typeface="Consolas"/>
                    <a:cs typeface="Consolas"/>
                  </a:defRPr>
                </a:lvl1pPr>
              </a:lstStyle>
              <a:p>
                <a:r>
                  <a:rPr lang="en-US" dirty="0"/>
                  <a:t>aAndNotb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302644" y="2650762"/>
                <a:ext cx="704543" cy="276999"/>
              </a:xfrm>
              <a:prstGeom prst="rect">
                <a:avLst/>
              </a:prstGeom>
              <a:solidFill>
                <a:schemeClr val="bg1">
                  <a:alpha val="36000"/>
                </a:schemeClr>
              </a:solidFill>
            </p:spPr>
            <p:txBody>
              <a:bodyPr wrap="square" lIns="0" rIns="0" rtlCol="0" anchor="ctr" anchorCtr="0">
                <a:spAutoFit/>
              </a:bodyPr>
              <a:lstStyle>
                <a:defPPr>
                  <a:defRPr lang="en-US"/>
                </a:defPPr>
                <a:lvl1pPr>
                  <a:defRPr sz="1200">
                    <a:latin typeface="Consolas"/>
                    <a:cs typeface="Consolas"/>
                  </a:defRPr>
                </a:lvl1pPr>
              </a:lstStyle>
              <a:p>
                <a:r>
                  <a:rPr lang="en-US" dirty="0"/>
                  <a:t>notaAndb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633989" y="966293"/>
              <a:ext cx="1873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/>
                  <a:cs typeface="Consolas"/>
                </a:rPr>
                <a:t>Xor.hdl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8593" y="1271673"/>
              <a:ext cx="4107593" cy="24946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01600" tIns="50400" rIns="93600" bIns="144000"/>
            <a:lstStyle>
              <a:defPPr>
                <a:defRPr lang="en-US"/>
              </a:defPPr>
              <a:lvl1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 sz="1300">
                  <a:solidFill>
                    <a:srgbClr val="008000"/>
                  </a:solidFill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CHIP Xor {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 IN a, b;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 OUT out;</a:t>
              </a:r>
            </a:p>
            <a:p>
              <a:endParaRPr lang="en-US" sz="800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    PARTS: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 Not (in=a, out=nota);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 Not (in=b, out=notb);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 And (a=a, b=notb, out=aAndNotb);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 And (a=nota, b=b, out=notaAndb);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 Or  (a=aAndNotb, b=notaAndb, out=out);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55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simulation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96" y="974435"/>
            <a:ext cx="8014381" cy="5795975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1853265" y="6117926"/>
            <a:ext cx="730908" cy="473970"/>
          </a:xfrm>
          <a:prstGeom prst="wedgeRoundRectCallout">
            <a:avLst>
              <a:gd name="adj1" fmla="val -43629"/>
              <a:gd name="adj2" fmla="val -89361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tlCol="0" anchor="t" anchorCtr="0"/>
          <a:lstStyle/>
          <a:p>
            <a:pPr algn="ctr">
              <a:buSzPct val="100000"/>
            </a:pPr>
            <a:r>
              <a:rPr lang="en-US" sz="1400">
                <a:solidFill>
                  <a:srgbClr val="000000"/>
                </a:solidFill>
                <a:latin typeface="Times New Roman"/>
                <a:cs typeface="Times New Roman"/>
              </a:rPr>
              <a:t>HDL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code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270001" y="2408715"/>
            <a:ext cx="1598383" cy="1276617"/>
            <a:chOff x="1270001" y="2408715"/>
            <a:chExt cx="1598383" cy="1276617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1270001" y="3235553"/>
              <a:ext cx="1243992" cy="449779"/>
            </a:xfrm>
            <a:prstGeom prst="wedgeRoundRectCallout">
              <a:avLst>
                <a:gd name="adj1" fmla="val 53354"/>
                <a:gd name="adj2" fmla="val -118738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tlCol="0" anchor="t" anchorCtr="0"/>
            <a:lstStyle/>
            <a:p>
              <a:pPr algn="ctr">
                <a:buSzPct val="100000"/>
              </a:pPr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1. manipulate</a:t>
              </a:r>
            </a:p>
            <a:p>
              <a:pPr algn="ctr">
                <a:buSzPct val="100000"/>
              </a:pPr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input pins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2500696" y="2408715"/>
              <a:ext cx="367688" cy="503641"/>
            </a:xfrm>
            <a:prstGeom prst="ellipse">
              <a:avLst/>
            </a:prstGeom>
            <a:noFill/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404781" y="2418782"/>
            <a:ext cx="1866951" cy="1077909"/>
            <a:chOff x="4404781" y="2418782"/>
            <a:chExt cx="1866951" cy="1077909"/>
          </a:xfrm>
        </p:grpSpPr>
        <p:sp>
          <p:nvSpPr>
            <p:cNvPr id="11" name="Rounded Rectangular Callout 10"/>
            <p:cNvSpPr/>
            <p:nvPr/>
          </p:nvSpPr>
          <p:spPr>
            <a:xfrm>
              <a:off x="5119077" y="2916410"/>
              <a:ext cx="1152655" cy="580281"/>
            </a:xfrm>
            <a:prstGeom prst="wedgeRoundRectCallout">
              <a:avLst>
                <a:gd name="adj1" fmla="val -83758"/>
                <a:gd name="adj2" fmla="val -63010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tlCol="0" anchor="t" anchorCtr="0"/>
            <a:lstStyle/>
            <a:p>
              <a:pPr algn="ctr">
                <a:buSzPct val="100000"/>
              </a:pPr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3. inspect</a:t>
              </a:r>
              <a:b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output pins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404781" y="2418782"/>
              <a:ext cx="367688" cy="503641"/>
            </a:xfrm>
            <a:prstGeom prst="ellipse">
              <a:avLst/>
            </a:prstGeom>
            <a:noFill/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393832" y="4484550"/>
            <a:ext cx="1995246" cy="1191781"/>
            <a:chOff x="4393832" y="4484550"/>
            <a:chExt cx="1995246" cy="1191781"/>
          </a:xfrm>
        </p:grpSpPr>
        <p:sp>
          <p:nvSpPr>
            <p:cNvPr id="13" name="Rounded Rectangular Callout 12"/>
            <p:cNvSpPr/>
            <p:nvPr/>
          </p:nvSpPr>
          <p:spPr>
            <a:xfrm>
              <a:off x="5156435" y="5149911"/>
              <a:ext cx="1232643" cy="526420"/>
            </a:xfrm>
            <a:prstGeom prst="wedgeRoundRectCallout">
              <a:avLst>
                <a:gd name="adj1" fmla="val -88561"/>
                <a:gd name="adj2" fmla="val -70161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tlCol="0" anchor="t" anchorCtr="0"/>
            <a:lstStyle/>
            <a:p>
              <a:pPr algn="ctr">
                <a:buSzPct val="100000"/>
              </a:pPr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4. inspect</a:t>
              </a:r>
              <a:b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internal pins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4393832" y="4484550"/>
              <a:ext cx="367688" cy="832985"/>
            </a:xfrm>
            <a:prstGeom prst="ellipse">
              <a:avLst/>
            </a:prstGeom>
            <a:noFill/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9934" t="19129" r="46981" b="50238"/>
          <a:stretch/>
        </p:blipFill>
        <p:spPr>
          <a:xfrm>
            <a:off x="2593401" y="1348711"/>
            <a:ext cx="352744" cy="396838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548550" y="1166401"/>
            <a:ext cx="2263456" cy="1062719"/>
            <a:chOff x="2548550" y="1166401"/>
            <a:chExt cx="2263456" cy="1062719"/>
          </a:xfrm>
        </p:grpSpPr>
        <p:sp>
          <p:nvSpPr>
            <p:cNvPr id="21" name="Rounded Rectangular Callout 20"/>
            <p:cNvSpPr/>
            <p:nvPr/>
          </p:nvSpPr>
          <p:spPr>
            <a:xfrm>
              <a:off x="3521714" y="1642673"/>
              <a:ext cx="1290292" cy="586447"/>
            </a:xfrm>
            <a:prstGeom prst="wedgeRoundRectCallout">
              <a:avLst>
                <a:gd name="adj1" fmla="val -88226"/>
                <a:gd name="adj2" fmla="val -41617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46800" rtlCol="0" anchor="t" anchorCtr="0"/>
            <a:lstStyle/>
            <a:p>
              <a:pPr algn="ctr">
                <a:spcBef>
                  <a:spcPts val="1200"/>
                </a:spcBef>
                <a:buSzPct val="100000"/>
              </a:pPr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2. evaluate the chip logic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2548550" y="1166401"/>
              <a:ext cx="457874" cy="682560"/>
            </a:xfrm>
            <a:prstGeom prst="ellipse">
              <a:avLst/>
            </a:prstGeom>
            <a:noFill/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902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345134"/>
              </p:ext>
            </p:extLst>
          </p:nvPr>
        </p:nvGraphicFramePr>
        <p:xfrm>
          <a:off x="948178" y="2953948"/>
          <a:ext cx="1867647" cy="23128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22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2579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5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5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5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5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960367" y="4740118"/>
            <a:ext cx="572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n-US" b="1" dirty="0">
                <a:solidFill>
                  <a:srgbClr val="FFFFFF"/>
                </a:solidFill>
              </a:rPr>
              <a:t>And</a:t>
            </a:r>
            <a:endParaRPr lang="en-US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5214" y="2297682"/>
                <a:ext cx="135763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charset="0"/>
                        </a:rPr>
                        <m:t> ∧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14" y="2297682"/>
                <a:ext cx="1357633" cy="307777"/>
              </a:xfrm>
              <a:prstGeom prst="rect">
                <a:avLst/>
              </a:prstGeom>
              <a:blipFill>
                <a:blip r:embed="rId2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                       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341734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Script-based simulation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88501" y="987175"/>
            <a:ext cx="3815053" cy="2982428"/>
            <a:chOff x="5388501" y="987175"/>
            <a:chExt cx="3815053" cy="2982428"/>
          </a:xfrm>
        </p:grpSpPr>
        <p:sp>
          <p:nvSpPr>
            <p:cNvPr id="11" name="TextBox 10"/>
            <p:cNvSpPr txBox="1"/>
            <p:nvPr/>
          </p:nvSpPr>
          <p:spPr>
            <a:xfrm>
              <a:off x="5388501" y="987175"/>
              <a:ext cx="11404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/>
                  <a:cs typeface="Consolas"/>
                </a:rPr>
                <a:t>Xor.tst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5401896" y="1322395"/>
              <a:ext cx="2955541" cy="16036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01600" tIns="144000" rIns="93600" bIns="14400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load </a:t>
              </a:r>
              <a:r>
                <a:rPr lang="en-US" sz="1400" dirty="0">
                  <a:latin typeface="Consolas"/>
                  <a:cs typeface="Consolas"/>
                </a:rPr>
                <a:t>Xor.hdl;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set a 0, set b 0, eval;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set a 0, set b 1, eval;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set a 1, set b 0, eval;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set a 1, set b 1, eval;</a:t>
              </a:r>
            </a:p>
          </p:txBody>
        </p:sp>
        <p:sp>
          <p:nvSpPr>
            <p:cNvPr id="14" name="Rounded Rectangular Callout 13"/>
            <p:cNvSpPr/>
            <p:nvPr/>
          </p:nvSpPr>
          <p:spPr>
            <a:xfrm>
              <a:off x="6671007" y="3240430"/>
              <a:ext cx="2532547" cy="729173"/>
            </a:xfrm>
            <a:prstGeom prst="wedgeRoundRectCallout">
              <a:avLst>
                <a:gd name="adj1" fmla="val -51519"/>
                <a:gd name="adj2" fmla="val -129835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93600" rtlCol="0" anchor="t" anchorCtr="0"/>
            <a:lstStyle/>
            <a:p>
              <a:pPr algn="ctr">
                <a:buSzPct val="100000"/>
              </a:pPr>
              <a:r>
                <a:rPr lang="en-US" sz="1600" u="sng" dirty="0">
                  <a:solidFill>
                    <a:srgbClr val="000000"/>
                  </a:solidFill>
                  <a:latin typeface="Times New Roman"/>
                  <a:cs typeface="Times New Roman"/>
                </a:rPr>
                <a:t>test script</a:t>
              </a:r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= series of commands to the simulator</a:t>
              </a:r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819364" y="4626638"/>
            <a:ext cx="7626888" cy="1571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Benefits:</a:t>
            </a:r>
          </a:p>
          <a:p>
            <a:r>
              <a:rPr lang="en-US" dirty="0"/>
              <a:t>“Automatic” testing</a:t>
            </a:r>
          </a:p>
          <a:p>
            <a:r>
              <a:rPr lang="en-US" dirty="0"/>
              <a:t>Replicable testing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33989" y="942553"/>
            <a:ext cx="4279604" cy="2847549"/>
            <a:chOff x="633989" y="942553"/>
            <a:chExt cx="4279604" cy="2847549"/>
          </a:xfrm>
        </p:grpSpPr>
        <p:sp>
          <p:nvSpPr>
            <p:cNvPr id="16" name="TextBox 15"/>
            <p:cNvSpPr txBox="1"/>
            <p:nvPr/>
          </p:nvSpPr>
          <p:spPr>
            <a:xfrm>
              <a:off x="633989" y="942553"/>
              <a:ext cx="1873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/>
                  <a:cs typeface="Consolas"/>
                </a:rPr>
                <a:t>Xor.hdl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0462" y="1295413"/>
              <a:ext cx="4203131" cy="24946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01600" tIns="50400" rIns="93600" bIns="144000"/>
            <a:lstStyle>
              <a:defPPr>
                <a:defRPr lang="en-US"/>
              </a:defPPr>
              <a:lvl1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 sz="1300">
                  <a:solidFill>
                    <a:srgbClr val="008000"/>
                  </a:solidFill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CHIP Xor {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 IN a, b;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 OUT out;</a:t>
              </a:r>
            </a:p>
            <a:p>
              <a:endParaRPr lang="en-US" sz="800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    PARTS: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 Not (in=a, out=nota);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 Not (in=b, out=notb);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 And (a=a, b=notb, out=aAndNotb);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 And (a=nota, b=b, out=notaAndb);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 Or  (a=aAndNotb, b=notaAndb, out=out);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12" name="Rounded Rectangular Callout 11"/>
            <p:cNvSpPr/>
            <p:nvPr/>
          </p:nvSpPr>
          <p:spPr>
            <a:xfrm>
              <a:off x="3593916" y="1569330"/>
              <a:ext cx="1014730" cy="580281"/>
            </a:xfrm>
            <a:prstGeom prst="wedgeRoundRectCallout">
              <a:avLst>
                <a:gd name="adj1" fmla="val -43550"/>
                <a:gd name="adj2" fmla="val 17801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tlCol="0" anchor="t" anchorCtr="0"/>
            <a:lstStyle/>
            <a:p>
              <a:pPr algn="ctr">
                <a:buSzPct val="100000"/>
              </a:pPr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tested chip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491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Script-based simulation, with an output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773" y="3911375"/>
            <a:ext cx="5152046" cy="255331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u="sng" dirty="0"/>
              <a:t>The logic of a typical test script</a:t>
            </a:r>
          </a:p>
          <a:p>
            <a:pPr>
              <a:lnSpc>
                <a:spcPct val="100000"/>
              </a:lnSpc>
              <a:spcBef>
                <a:spcPts val="400"/>
              </a:spcBef>
              <a:buSzPct val="50000"/>
              <a:buFont typeface="Wingdings" charset="2"/>
              <a:buChar char="q"/>
            </a:pPr>
            <a:r>
              <a:rPr lang="en-US" sz="1800" dirty="0"/>
              <a:t>Initialize: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600" dirty="0"/>
              <a:t>Load an </a:t>
            </a:r>
            <a:r>
              <a:rPr lang="en-US" sz="1600"/>
              <a:t>HDL</a:t>
            </a:r>
            <a:r>
              <a:rPr lang="en-US" sz="1600" dirty="0"/>
              <a:t> file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600" dirty="0"/>
              <a:t>Create an empty output file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600" dirty="0"/>
              <a:t>List the names of the pins whose</a:t>
            </a:r>
            <a:br>
              <a:rPr lang="en-US" sz="1600" dirty="0"/>
            </a:br>
            <a:r>
              <a:rPr lang="en-US" sz="1600" dirty="0"/>
              <a:t>values will be written to the output file</a:t>
            </a:r>
          </a:p>
          <a:p>
            <a:pPr>
              <a:lnSpc>
                <a:spcPct val="100000"/>
              </a:lnSpc>
              <a:spcBef>
                <a:spcPts val="400"/>
              </a:spcBef>
              <a:buSzPct val="50000"/>
              <a:buFont typeface="Wingdings" charset="2"/>
              <a:buChar char="q"/>
            </a:pPr>
            <a:r>
              <a:rPr lang="en-US" sz="1800" dirty="0"/>
              <a:t>Repeat:</a:t>
            </a:r>
            <a:endParaRPr lang="en-US" sz="1800" dirty="0">
              <a:latin typeface="Consolas"/>
              <a:cs typeface="Consolas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600" dirty="0">
                <a:latin typeface="Consolas"/>
                <a:cs typeface="Consolas"/>
              </a:rPr>
              <a:t>set</a:t>
            </a:r>
            <a:r>
              <a:rPr lang="en-US" sz="1600" dirty="0"/>
              <a:t> – </a:t>
            </a:r>
            <a:r>
              <a:rPr lang="en-US" sz="1600" dirty="0">
                <a:latin typeface="Consolas"/>
                <a:cs typeface="Consolas"/>
              </a:rPr>
              <a:t>eval</a:t>
            </a:r>
            <a:r>
              <a:rPr lang="en-US" sz="1600" dirty="0"/>
              <a:t> - </a:t>
            </a:r>
            <a:r>
              <a:rPr lang="en-US" sz="1600" dirty="0">
                <a:latin typeface="Consolas"/>
                <a:cs typeface="Consolas"/>
              </a:rPr>
              <a:t>output</a:t>
            </a:r>
            <a:endParaRPr lang="en-US" sz="16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800" dirty="0"/>
          </a:p>
        </p:txBody>
      </p:sp>
      <p:sp>
        <p:nvSpPr>
          <p:cNvPr id="26" name="TextBox 25"/>
          <p:cNvSpPr txBox="1"/>
          <p:nvPr/>
        </p:nvSpPr>
        <p:spPr>
          <a:xfrm>
            <a:off x="6918960" y="3810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378341" y="3577975"/>
            <a:ext cx="3999339" cy="1898265"/>
            <a:chOff x="5378341" y="3577975"/>
            <a:chExt cx="3999339" cy="1898265"/>
          </a:xfrm>
        </p:grpSpPr>
        <p:grpSp>
          <p:nvGrpSpPr>
            <p:cNvPr id="13" name="Group 12"/>
            <p:cNvGrpSpPr/>
            <p:nvPr/>
          </p:nvGrpSpPr>
          <p:grpSpPr>
            <a:xfrm>
              <a:off x="5378341" y="3577975"/>
              <a:ext cx="1764139" cy="1898265"/>
              <a:chOff x="9472821" y="1312295"/>
              <a:chExt cx="1764139" cy="1898265"/>
            </a:xfrm>
          </p:grpSpPr>
          <p:sp>
            <p:nvSpPr>
              <p:cNvPr id="15" name="Text Box 7"/>
              <p:cNvSpPr txBox="1">
                <a:spLocks noChangeArrowheads="1"/>
              </p:cNvSpPr>
              <p:nvPr/>
            </p:nvSpPr>
            <p:spPr bwMode="auto">
              <a:xfrm>
                <a:off x="9526856" y="1627195"/>
                <a:ext cx="1710104" cy="15833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63500" dist="89803" dir="2700000" algn="ctr" rotWithShape="0">
                  <a:srgbClr val="293973">
                    <a:alpha val="74998"/>
                  </a:srgbClr>
                </a:outerShdw>
              </a:effectLst>
            </p:spPr>
            <p:txBody>
              <a:bodyPr lIns="201600" tIns="144000" rIns="93600" bIns="144000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just">
                  <a:spcBef>
                    <a:spcPct val="15000"/>
                  </a:spcBef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4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| a | b |out|</a:t>
                </a:r>
              </a:p>
              <a:p>
                <a:pPr algn="just">
                  <a:spcBef>
                    <a:spcPct val="15000"/>
                  </a:spcBef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4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| 0 | 0 | 0 |</a:t>
                </a:r>
              </a:p>
              <a:p>
                <a:pPr algn="just">
                  <a:spcBef>
                    <a:spcPct val="15000"/>
                  </a:spcBef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4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| 0 | 1 | 1 |</a:t>
                </a:r>
              </a:p>
              <a:p>
                <a:pPr algn="just">
                  <a:spcBef>
                    <a:spcPct val="15000"/>
                  </a:spcBef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4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| 1 | 0 | 1 |</a:t>
                </a:r>
              </a:p>
              <a:p>
                <a:pPr algn="just">
                  <a:spcBef>
                    <a:spcPct val="15000"/>
                  </a:spcBef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4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| 1 | 1 | 0 |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472821" y="1312295"/>
                <a:ext cx="11404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/>
                    <a:cs typeface="Consolas"/>
                  </a:rPr>
                  <a:t>Xor.out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7" name="Rounded Rectangular Callout 16"/>
            <p:cNvSpPr/>
            <p:nvPr/>
          </p:nvSpPr>
          <p:spPr>
            <a:xfrm>
              <a:off x="7376159" y="4114800"/>
              <a:ext cx="2001521" cy="1158240"/>
            </a:xfrm>
            <a:prstGeom prst="wedgeRoundRectCallout">
              <a:avLst>
                <a:gd name="adj1" fmla="val -67323"/>
                <a:gd name="adj2" fmla="val -7582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tlCol="0" anchor="t" anchorCtr="0"/>
            <a:lstStyle/>
            <a:p>
              <a:pPr algn="ctr">
                <a:buSzPct val="100000"/>
              </a:pPr>
              <a:r>
                <a:rPr lang="en-US" sz="1600" u="sng" dirty="0">
                  <a:solidFill>
                    <a:srgbClr val="000000"/>
                  </a:solidFill>
                  <a:latin typeface="Times New Roman"/>
                  <a:cs typeface="Times New Roman"/>
                </a:rPr>
                <a:t>Output File</a:t>
              </a:r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, created by the test script as a side-effect of the simulation process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408821" y="997335"/>
            <a:ext cx="3524309" cy="2373944"/>
            <a:chOff x="5408821" y="997335"/>
            <a:chExt cx="3524309" cy="2373944"/>
          </a:xfrm>
        </p:grpSpPr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5422216" y="1332555"/>
              <a:ext cx="3510914" cy="20387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01600" tIns="144000" rIns="93600" bIns="14400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latin typeface="Consolas"/>
                  <a:cs typeface="Consolas"/>
                </a:rPr>
                <a:t>load Xor.hdl,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A70000"/>
                  </a:solidFill>
                  <a:latin typeface="Consolas"/>
                  <a:cs typeface="Consolas"/>
                </a:rPr>
                <a:t>output-file Xor.out,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A70000"/>
                  </a:solidFill>
                  <a:latin typeface="Consolas"/>
                  <a:cs typeface="Consolas"/>
                </a:rPr>
                <a:t>output-list a b out;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set a 0, set b 0, eval, </a:t>
              </a:r>
              <a:r>
                <a:rPr lang="en-US" sz="1400" dirty="0">
                  <a:solidFill>
                    <a:srgbClr val="A70000"/>
                  </a:solidFill>
                  <a:latin typeface="Consolas"/>
                  <a:cs typeface="Consolas"/>
                </a:rPr>
                <a:t>output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;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set a 0, set b 1, eval, </a:t>
              </a:r>
              <a:r>
                <a:rPr lang="en-US" sz="1400" dirty="0">
                  <a:solidFill>
                    <a:srgbClr val="A70000"/>
                  </a:solidFill>
                  <a:latin typeface="Consolas"/>
                  <a:cs typeface="Consolas"/>
                </a:rPr>
                <a:t>output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;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set a 1, set b 0, eval, </a:t>
              </a:r>
              <a:r>
                <a:rPr lang="en-US" sz="1400" dirty="0">
                  <a:solidFill>
                    <a:srgbClr val="A70000"/>
                  </a:solidFill>
                  <a:latin typeface="Consolas"/>
                  <a:cs typeface="Consolas"/>
                </a:rPr>
                <a:t>output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;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set a 1, set b 1, eval, </a:t>
              </a:r>
              <a:r>
                <a:rPr lang="en-US" sz="1400" dirty="0">
                  <a:solidFill>
                    <a:srgbClr val="A70000"/>
                  </a:solidFill>
                  <a:latin typeface="Consolas"/>
                  <a:cs typeface="Consolas"/>
                </a:rPr>
                <a:t>output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;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08821" y="997335"/>
              <a:ext cx="11404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/>
                  <a:cs typeface="Consolas"/>
                </a:rPr>
                <a:t>Xor.tst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9" name="Rounded Rectangular Callout 18"/>
            <p:cNvSpPr/>
            <p:nvPr/>
          </p:nvSpPr>
          <p:spPr>
            <a:xfrm>
              <a:off x="7910742" y="1467731"/>
              <a:ext cx="778899" cy="503310"/>
            </a:xfrm>
            <a:prstGeom prst="wedgeRoundRectCallout">
              <a:avLst>
                <a:gd name="adj1" fmla="val -43550"/>
                <a:gd name="adj2" fmla="val 17801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tlCol="0" anchor="t" anchorCtr="0"/>
            <a:lstStyle/>
            <a:p>
              <a:pPr algn="ctr">
                <a:buSzPct val="100000"/>
              </a:pPr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test</a:t>
              </a:r>
            </a:p>
            <a:p>
              <a:pPr algn="ctr">
                <a:buSzPct val="100000"/>
              </a:pPr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script</a:t>
              </a:r>
            </a:p>
          </p:txBody>
        </p:sp>
      </p:grpSp>
      <p:sp>
        <p:nvSpPr>
          <p:cNvPr id="21" name="Rounded Rectangular Callout 20"/>
          <p:cNvSpPr/>
          <p:nvPr/>
        </p:nvSpPr>
        <p:spPr>
          <a:xfrm>
            <a:off x="3641392" y="1569330"/>
            <a:ext cx="1014730" cy="580281"/>
          </a:xfrm>
          <a:prstGeom prst="wedgeRoundRectCallout">
            <a:avLst>
              <a:gd name="adj1" fmla="val -43550"/>
              <a:gd name="adj2" fmla="val 17801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tlCol="0" anchor="t" anchorCtr="0"/>
          <a:lstStyle/>
          <a:p>
            <a:pPr algn="ctr">
              <a:buSzPct val="100000"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tested chip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33989" y="942553"/>
            <a:ext cx="4279604" cy="2847549"/>
            <a:chOff x="633989" y="942553"/>
            <a:chExt cx="4279604" cy="2847549"/>
          </a:xfrm>
        </p:grpSpPr>
        <p:sp>
          <p:nvSpPr>
            <p:cNvPr id="20" name="TextBox 19"/>
            <p:cNvSpPr txBox="1"/>
            <p:nvPr/>
          </p:nvSpPr>
          <p:spPr>
            <a:xfrm>
              <a:off x="633989" y="942553"/>
              <a:ext cx="1873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/>
                  <a:cs typeface="Consolas"/>
                </a:rPr>
                <a:t>Xor.hdl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0462" y="1295413"/>
              <a:ext cx="4203131" cy="24946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01600" tIns="50400" rIns="93600" bIns="144000"/>
            <a:lstStyle>
              <a:defPPr>
                <a:defRPr lang="en-US"/>
              </a:defPPr>
              <a:lvl1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 sz="1300">
                  <a:solidFill>
                    <a:srgbClr val="008000"/>
                  </a:solidFill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CHIP Xor {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 IN a, b;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 OUT out;</a:t>
              </a:r>
            </a:p>
            <a:p>
              <a:endParaRPr lang="en-US" sz="800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    PARTS: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 Not (in=a, out=nota);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 Not (in=b, out=notb);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 And (a=a, b=notb, out=aAndNotb);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 And (a=nota, b=b, out=notaAndb);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 Or  (a=aAndNotb, b=notaAndb, out=out);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24" name="Rounded Rectangular Callout 23"/>
            <p:cNvSpPr/>
            <p:nvPr/>
          </p:nvSpPr>
          <p:spPr>
            <a:xfrm>
              <a:off x="3593916" y="1569330"/>
              <a:ext cx="1014730" cy="580281"/>
            </a:xfrm>
            <a:prstGeom prst="wedgeRoundRectCallout">
              <a:avLst>
                <a:gd name="adj1" fmla="val -43550"/>
                <a:gd name="adj2" fmla="val 17801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tlCol="0" anchor="t" anchorCtr="0"/>
            <a:lstStyle/>
            <a:p>
              <a:pPr algn="ctr">
                <a:buSzPct val="100000"/>
              </a:pPr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tested chip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591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Script-based simulation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97" y="949755"/>
            <a:ext cx="7696467" cy="5409344"/>
          </a:xfrm>
          <a:prstGeom prst="rect">
            <a:avLst/>
          </a:prstGeom>
        </p:spPr>
      </p:pic>
      <p:sp>
        <p:nvSpPr>
          <p:cNvPr id="24" name="Rounded Rectangular Callout 23"/>
          <p:cNvSpPr/>
          <p:nvPr/>
        </p:nvSpPr>
        <p:spPr>
          <a:xfrm>
            <a:off x="3160837" y="5431794"/>
            <a:ext cx="912020" cy="608988"/>
          </a:xfrm>
          <a:prstGeom prst="wedgeRoundRectCallout">
            <a:avLst>
              <a:gd name="adj1" fmla="val -99910"/>
              <a:gd name="adj2" fmla="val -34157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tlCol="0" anchor="t" anchorCtr="0"/>
          <a:lstStyle/>
          <a:p>
            <a:pPr algn="ctr">
              <a:buSzPct val="100000"/>
            </a:pPr>
            <a:r>
              <a:rPr lang="en-US" sz="1600">
                <a:solidFill>
                  <a:srgbClr val="000000"/>
                </a:solidFill>
                <a:latin typeface="Times New Roman"/>
                <a:cs typeface="Times New Roman"/>
              </a:rPr>
              <a:t>HDL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code</a:t>
            </a:r>
          </a:p>
        </p:txBody>
      </p:sp>
      <p:sp>
        <p:nvSpPr>
          <p:cNvPr id="25" name="Rounded Rectangular Callout 24"/>
          <p:cNvSpPr/>
          <p:nvPr/>
        </p:nvSpPr>
        <p:spPr>
          <a:xfrm>
            <a:off x="5986112" y="3590296"/>
            <a:ext cx="778899" cy="580281"/>
          </a:xfrm>
          <a:prstGeom prst="wedgeRoundRectCallout">
            <a:avLst>
              <a:gd name="adj1" fmla="val -108647"/>
              <a:gd name="adj2" fmla="val -173341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tlCol="0" anchor="t" anchorCtr="0"/>
          <a:lstStyle/>
          <a:p>
            <a:pPr algn="ctr">
              <a:buSzPct val="100000"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test script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201725" y="1252382"/>
            <a:ext cx="2359672" cy="1129749"/>
            <a:chOff x="6201725" y="1252382"/>
            <a:chExt cx="2359672" cy="1129749"/>
          </a:xfrm>
        </p:grpSpPr>
        <p:sp>
          <p:nvSpPr>
            <p:cNvPr id="9" name="Rounded Rectangular Callout 8"/>
            <p:cNvSpPr/>
            <p:nvPr/>
          </p:nvSpPr>
          <p:spPr>
            <a:xfrm>
              <a:off x="7297534" y="1801850"/>
              <a:ext cx="1263863" cy="580281"/>
            </a:xfrm>
            <a:prstGeom prst="wedgeRoundRectCallout">
              <a:avLst>
                <a:gd name="adj1" fmla="val -81696"/>
                <a:gd name="adj2" fmla="val -61107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tlCol="0" anchor="t" anchorCtr="0"/>
            <a:lstStyle/>
            <a:p>
              <a:pPr algn="ctr">
                <a:buSzPct val="100000"/>
              </a:pPr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inspect the output file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201725" y="1252382"/>
              <a:ext cx="920146" cy="503641"/>
            </a:xfrm>
            <a:prstGeom prst="ellipse">
              <a:avLst/>
            </a:prstGeom>
            <a:noFill/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68657" y="1200961"/>
            <a:ext cx="1371384" cy="1462044"/>
            <a:chOff x="1468657" y="1200961"/>
            <a:chExt cx="1371384" cy="1462044"/>
          </a:xfrm>
        </p:grpSpPr>
        <p:sp>
          <p:nvSpPr>
            <p:cNvPr id="12" name="Rounded Rectangular Callout 11"/>
            <p:cNvSpPr/>
            <p:nvPr/>
          </p:nvSpPr>
          <p:spPr>
            <a:xfrm>
              <a:off x="1860807" y="2076558"/>
              <a:ext cx="979234" cy="586447"/>
            </a:xfrm>
            <a:prstGeom prst="wedgeRoundRectCallout">
              <a:avLst>
                <a:gd name="adj1" fmla="val -48881"/>
                <a:gd name="adj2" fmla="val -96617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tlCol="0" anchor="t" anchorCtr="0"/>
            <a:lstStyle/>
            <a:p>
              <a:pPr algn="ctr">
                <a:buSzPct val="100000"/>
              </a:pPr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run</a:t>
              </a:r>
              <a:b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the script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468657" y="1200961"/>
              <a:ext cx="461926" cy="682560"/>
            </a:xfrm>
            <a:prstGeom prst="ellipse">
              <a:avLst/>
            </a:prstGeom>
            <a:noFill/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805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simulators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341" y="1080229"/>
            <a:ext cx="7774861" cy="3247931"/>
          </a:xfrm>
        </p:spPr>
        <p:txBody>
          <a:bodyPr>
            <a:normAutofit/>
          </a:bodyPr>
          <a:lstStyle/>
          <a:p>
            <a:r>
              <a:rPr lang="en-US" dirty="0"/>
              <a:t>There are many of them!</a:t>
            </a:r>
          </a:p>
          <a:p>
            <a:endParaRPr lang="en-US" sz="800" dirty="0"/>
          </a:p>
          <a:p>
            <a:pPr marL="0" indent="0">
              <a:buNone/>
            </a:pPr>
            <a:r>
              <a:rPr lang="en-US" u="sng" dirty="0"/>
              <a:t>Our hardware simulator</a:t>
            </a:r>
          </a:p>
          <a:p>
            <a:r>
              <a:rPr lang="en-US" dirty="0"/>
              <a:t>Minimal and simple</a:t>
            </a:r>
          </a:p>
          <a:p>
            <a:r>
              <a:rPr lang="en-US" dirty="0"/>
              <a:t>Provides all you need for this course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50136" y="3106898"/>
            <a:ext cx="7546366" cy="1136958"/>
            <a:chOff x="1165016" y="3201362"/>
            <a:chExt cx="7546366" cy="113695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/>
            <a:srcRect l="67569" t="12648" r="20630" b="10503"/>
            <a:stretch/>
          </p:blipFill>
          <p:spPr>
            <a:xfrm>
              <a:off x="1609568" y="3742845"/>
              <a:ext cx="558800" cy="458314"/>
            </a:xfrm>
            <a:prstGeom prst="rect">
              <a:avLst/>
            </a:prstGeom>
          </p:spPr>
        </p:pic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2191749" y="3742149"/>
              <a:ext cx="5737339" cy="5961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1pPr>
              <a:lvl2pPr marL="717550" indent="-2603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50000"/>
                <a:buFont typeface="Wingdings" charset="2"/>
                <a:buChar char="q"/>
                <a:defRPr sz="20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>
                  <a:solidFill>
                    <a:srgbClr val="000000"/>
                  </a:solidFill>
                </a:rPr>
                <a:t>Hardware </a:t>
              </a:r>
              <a:r>
                <a:rPr lang="en-US" sz="2000" dirty="0"/>
                <a:t>Simulator Tutorial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5016" y="3201362"/>
              <a:ext cx="75463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/>
                <a:buChar char="•"/>
              </a:pPr>
              <a:r>
                <a:rPr lang="en-US" sz="2400" dirty="0">
                  <a:latin typeface="Times New Roman"/>
                  <a:cs typeface="Times New Roman"/>
                </a:rPr>
                <a:t>Hardware simulator documentation: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938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Revisiting script-based simulation with output files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1721" y="987402"/>
            <a:ext cx="4164599" cy="3054511"/>
            <a:chOff x="681721" y="987402"/>
            <a:chExt cx="4164599" cy="3054511"/>
          </a:xfrm>
        </p:grpSpPr>
        <p:sp>
          <p:nvSpPr>
            <p:cNvPr id="23" name="TextBox 22"/>
            <p:cNvSpPr txBox="1"/>
            <p:nvPr/>
          </p:nvSpPr>
          <p:spPr>
            <a:xfrm>
              <a:off x="734396" y="1325627"/>
              <a:ext cx="4111924" cy="27162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01600" tIns="144000" rIns="93600" bIns="144000"/>
            <a:lstStyle>
              <a:defPPr>
                <a:defRPr lang="en-US"/>
              </a:defPPr>
              <a:lvl1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 sz="1400">
                  <a:solidFill>
                    <a:srgbClr val="000000"/>
                  </a:solidFill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300" dirty="0"/>
                <a:t>CHIP Xor {</a:t>
              </a:r>
            </a:p>
            <a:p>
              <a:r>
                <a:rPr lang="en-US" sz="1300" dirty="0"/>
                <a:t>    IN a, b;</a:t>
              </a:r>
            </a:p>
            <a:p>
              <a:r>
                <a:rPr lang="en-US" sz="1300" dirty="0"/>
                <a:t>    OUT out;</a:t>
              </a:r>
            </a:p>
            <a:p>
              <a:endParaRPr lang="en-US" sz="1300" dirty="0"/>
            </a:p>
            <a:p>
              <a:r>
                <a:rPr lang="en-US" sz="1300" dirty="0"/>
                <a:t>    PARTS:</a:t>
              </a:r>
            </a:p>
            <a:p>
              <a:r>
                <a:rPr lang="en-US" sz="1300" dirty="0"/>
                <a:t>    Not (in=a, out=nota);</a:t>
              </a:r>
            </a:p>
            <a:p>
              <a:r>
                <a:rPr lang="en-US" sz="1300" dirty="0"/>
                <a:t>    Not (in=b, out=notb);</a:t>
              </a:r>
            </a:p>
            <a:p>
              <a:r>
                <a:rPr lang="en-US" sz="1300" dirty="0"/>
                <a:t>    And (a=a, b=notb, out=aAndNotb);</a:t>
              </a:r>
            </a:p>
            <a:p>
              <a:r>
                <a:rPr lang="en-US" sz="1300" dirty="0"/>
                <a:t>    And (a=nota, b=b, out=notaAndb);</a:t>
              </a:r>
            </a:p>
            <a:p>
              <a:r>
                <a:rPr lang="en-US" sz="1300" dirty="0"/>
                <a:t>    Or  (a=aAndNotb, b=notaAndb, out=out);</a:t>
              </a:r>
            </a:p>
            <a:p>
              <a:r>
                <a:rPr lang="en-US" sz="1300" dirty="0"/>
                <a:t>}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1721" y="987402"/>
              <a:ext cx="18122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Consolas"/>
                  <a:cs typeface="Consolas"/>
                </a:defRPr>
              </a:lvl1pPr>
            </a:lstStyle>
            <a:p>
              <a:r>
                <a:rPr lang="en-US" dirty="0"/>
                <a:t>Xor.hdl</a:t>
              </a:r>
            </a:p>
          </p:txBody>
        </p:sp>
        <p:sp>
          <p:nvSpPr>
            <p:cNvPr id="12" name="Rounded Rectangular Callout 11"/>
            <p:cNvSpPr/>
            <p:nvPr/>
          </p:nvSpPr>
          <p:spPr>
            <a:xfrm>
              <a:off x="3125382" y="1528690"/>
              <a:ext cx="778899" cy="580281"/>
            </a:xfrm>
            <a:prstGeom prst="wedgeRoundRectCallout">
              <a:avLst>
                <a:gd name="adj1" fmla="val -29202"/>
                <a:gd name="adj2" fmla="val 33559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tlCol="0" anchor="t" anchorCtr="0"/>
            <a:lstStyle/>
            <a:p>
              <a:pPr algn="ctr">
                <a:buSzPct val="100000"/>
              </a:pPr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tested chip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246261" y="977015"/>
            <a:ext cx="3524309" cy="2578986"/>
            <a:chOff x="5246261" y="977015"/>
            <a:chExt cx="3524309" cy="2578986"/>
          </a:xfrm>
        </p:grpSpPr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5259656" y="1312235"/>
              <a:ext cx="3510914" cy="22437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01600" tIns="144000" rIns="93600" bIns="14400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load Xor.hdl,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b="1" dirty="0">
                  <a:solidFill>
                    <a:srgbClr val="000000"/>
                  </a:solidFill>
                  <a:latin typeface="Consolas"/>
                  <a:cs typeface="Consolas"/>
                </a:rPr>
                <a:t>output-file Xor.out,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b="1" dirty="0">
                  <a:solidFill>
                    <a:srgbClr val="000000"/>
                  </a:solidFill>
                  <a:latin typeface="Consolas"/>
                  <a:cs typeface="Consolas"/>
                </a:rPr>
                <a:t>output-list a b out;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set a 0, set b 0, eval, output;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set a 0, set b 1, eval, output;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set a 1, set b 0, eval, output;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set a 1, set b 1, eval, output;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46261" y="977015"/>
              <a:ext cx="11404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/>
                  <a:cs typeface="Consolas"/>
                </a:rPr>
                <a:t>Xor.tst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9" name="Rounded Rectangular Callout 18"/>
            <p:cNvSpPr/>
            <p:nvPr/>
          </p:nvSpPr>
          <p:spPr>
            <a:xfrm>
              <a:off x="7697382" y="1518530"/>
              <a:ext cx="778899" cy="580281"/>
            </a:xfrm>
            <a:prstGeom prst="wedgeRoundRectCallout">
              <a:avLst>
                <a:gd name="adj1" fmla="val -29202"/>
                <a:gd name="adj2" fmla="val 33559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tlCol="0" anchor="t" anchorCtr="0"/>
            <a:lstStyle/>
            <a:p>
              <a:pPr algn="ctr">
                <a:buSzPct val="100000"/>
              </a:pPr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test script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876181" y="4116455"/>
            <a:ext cx="1764139" cy="1898265"/>
            <a:chOff x="9472821" y="1312295"/>
            <a:chExt cx="1764139" cy="1898265"/>
          </a:xfrm>
        </p:grpSpPr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9526856" y="1627195"/>
              <a:ext cx="1710104" cy="15833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01600" tIns="144000" rIns="93600" bIns="14400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| a | b |out|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| 0 | 0 | 0 |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| 0 | 1 | 1 |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| 1 | 0 | 1 |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| 1 | 1 | 0 |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72821" y="1312295"/>
              <a:ext cx="11404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/>
                  <a:cs typeface="Consolas"/>
                </a:rPr>
                <a:t>Xor.out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  <p:sp>
        <p:nvSpPr>
          <p:cNvPr id="14" name="Rounded Rectangular Callout 13"/>
          <p:cNvSpPr/>
          <p:nvPr/>
        </p:nvSpPr>
        <p:spPr>
          <a:xfrm>
            <a:off x="1788159" y="4998720"/>
            <a:ext cx="2540001" cy="863600"/>
          </a:xfrm>
          <a:prstGeom prst="wedgeRoundRectCallout">
            <a:avLst>
              <a:gd name="adj1" fmla="val 108677"/>
              <a:gd name="adj2" fmla="val -32288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tlCol="0" anchor="t" anchorCtr="0"/>
          <a:lstStyle/>
          <a:p>
            <a:pPr algn="ctr">
              <a:buSzPct val="100000"/>
            </a:pPr>
            <a:r>
              <a:rPr lang="en-US" sz="1600" u="sng" dirty="0">
                <a:solidFill>
                  <a:srgbClr val="000000"/>
                </a:solidFill>
                <a:latin typeface="Times New Roman"/>
                <a:cs typeface="Times New Roman"/>
              </a:rPr>
              <a:t>Output file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, created by the test script as a side-effect of the simulation process</a:t>
            </a:r>
          </a:p>
        </p:txBody>
      </p:sp>
    </p:spTree>
    <p:extLst>
      <p:ext uri="{BB962C8B-B14F-4D97-AF65-F5344CB8AC3E}">
        <p14:creationId xmlns:p14="http://schemas.microsoft.com/office/powerpoint/2010/main" val="144225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Script-based simulation, with compare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359" y="4307001"/>
            <a:ext cx="4346207" cy="2170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 dirty="0"/>
              <a:t>Simulation-with-compare-file logic</a:t>
            </a:r>
          </a:p>
          <a:p>
            <a:r>
              <a:rPr lang="en-US" sz="1800" dirty="0"/>
              <a:t>When each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rPr>
              <a:t>output</a:t>
            </a:r>
            <a:r>
              <a:rPr lang="en-US" sz="1800" dirty="0"/>
              <a:t> command is executed, the outputted line is compared to the corresponding line in the compare file</a:t>
            </a:r>
          </a:p>
          <a:p>
            <a:r>
              <a:rPr lang="en-US" sz="1800" dirty="0"/>
              <a:t>If the two lines are not the same, the simulator throws a comparison error.</a:t>
            </a:r>
          </a:p>
          <a:p>
            <a:endParaRPr lang="en-US" sz="1800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259656" y="1312235"/>
            <a:ext cx="3510914" cy="2243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01600" tIns="144000" rIns="93600" bIns="14400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spcBef>
                <a:spcPct val="150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load Xor.hdl,</a:t>
            </a:r>
          </a:p>
          <a:p>
            <a:pPr algn="just">
              <a:spcBef>
                <a:spcPct val="150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output-file Xor.out,</a:t>
            </a:r>
          </a:p>
          <a:p>
            <a:pPr algn="just">
              <a:spcBef>
                <a:spcPct val="15000"/>
              </a:spcBef>
              <a:buClr>
                <a:srgbClr val="006600"/>
              </a:buClr>
              <a:buSzPct val="85000"/>
            </a:pPr>
            <a:r>
              <a:rPr lang="en-US" sz="1400" b="1" dirty="0">
                <a:solidFill>
                  <a:srgbClr val="A50021"/>
                </a:solidFill>
                <a:latin typeface="Consolas"/>
                <a:cs typeface="Consolas"/>
              </a:rPr>
              <a:t>compare-to Xor.cmp</a:t>
            </a:r>
            <a:r>
              <a:rPr lang="en-US" sz="1400" dirty="0">
                <a:solidFill>
                  <a:srgbClr val="A50021"/>
                </a:solidFill>
                <a:latin typeface="Consolas"/>
                <a:cs typeface="Consolas"/>
              </a:rPr>
              <a:t>,</a:t>
            </a:r>
          </a:p>
          <a:p>
            <a:pPr algn="just">
              <a:spcBef>
                <a:spcPct val="150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output-list a b out;</a:t>
            </a:r>
          </a:p>
          <a:p>
            <a:pPr algn="just">
              <a:spcBef>
                <a:spcPct val="150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set a 0, set b 0, eval, output;</a:t>
            </a:r>
          </a:p>
          <a:p>
            <a:pPr algn="just">
              <a:spcBef>
                <a:spcPct val="150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set a 0, set b 1, eval, output;</a:t>
            </a:r>
          </a:p>
          <a:p>
            <a:pPr algn="just">
              <a:spcBef>
                <a:spcPct val="150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set a 1, set b 0, eval, output;</a:t>
            </a:r>
          </a:p>
          <a:p>
            <a:pPr algn="just">
              <a:spcBef>
                <a:spcPct val="150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set a 1, set b 1, eval, output;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46261" y="977015"/>
            <a:ext cx="1140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Xor.tst</a:t>
            </a:r>
            <a:endParaRPr lang="en-US" dirty="0">
              <a:latin typeface="Times New Roman"/>
              <a:cs typeface="Times New Roman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876181" y="4116455"/>
            <a:ext cx="1764139" cy="1898265"/>
            <a:chOff x="9472821" y="1312295"/>
            <a:chExt cx="1764139" cy="1898265"/>
          </a:xfrm>
        </p:grpSpPr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9526856" y="1627195"/>
              <a:ext cx="1710104" cy="15833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01600" tIns="144000" rIns="93600" bIns="14400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| a | b |out|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| 0 | 0 | 0 |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| 0 | 1 | 1 |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| 1 | 0 | 1 |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| 1 | 1 | 0 |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72821" y="1312295"/>
              <a:ext cx="11404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/>
                  <a:cs typeface="Consolas"/>
                </a:rPr>
                <a:t>Xor.out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014101" y="3791335"/>
            <a:ext cx="1764139" cy="1898265"/>
            <a:chOff x="9472821" y="1312295"/>
            <a:chExt cx="1764139" cy="1898265"/>
          </a:xfrm>
        </p:grpSpPr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9526856" y="1627195"/>
              <a:ext cx="1710104" cy="15833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01600" tIns="144000" rIns="93600" bIns="14400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| a | b |out|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| 0 | 0 | 0 |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| 0 | 1 | 1 |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| 1 | 0 | 1 |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| 1 | 1 | 0 |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472821" y="1312295"/>
              <a:ext cx="11404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/>
                  <a:cs typeface="Consolas"/>
                </a:rPr>
                <a:t>Xor.cmp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34396" y="1325627"/>
            <a:ext cx="4111924" cy="2716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01600" tIns="144000" rIns="93600" bIns="144000"/>
          <a:lstStyle>
            <a:defPPr>
              <a:defRPr lang="en-US"/>
            </a:defPPr>
            <a:lvl1pPr marL="342900" indent="-342900" algn="just">
              <a:spcBef>
                <a:spcPct val="15000"/>
              </a:spcBef>
              <a:buClr>
                <a:srgbClr val="006600"/>
              </a:buClr>
              <a:buSzPct val="85000"/>
              <a:buFont typeface="Wingdings" charset="0"/>
              <a:buNone/>
              <a:defRPr sz="1400">
                <a:solidFill>
                  <a:srgbClr val="000000"/>
                </a:solidFill>
                <a:latin typeface="Consolas"/>
                <a:ea typeface="ＭＳ Ｐゴシック" charset="0"/>
                <a:cs typeface="Consolas"/>
              </a:defRPr>
            </a:lvl1pPr>
            <a:lvl2pPr marL="742950" indent="-285750">
              <a:defRPr sz="2400"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charset="0"/>
              </a:defRPr>
            </a:lvl9pPr>
          </a:lstStyle>
          <a:p>
            <a:r>
              <a:rPr lang="en-US" sz="1300" dirty="0"/>
              <a:t>CHIP Xor {</a:t>
            </a:r>
          </a:p>
          <a:p>
            <a:r>
              <a:rPr lang="en-US" sz="1300" dirty="0"/>
              <a:t>    IN a, b;</a:t>
            </a:r>
          </a:p>
          <a:p>
            <a:r>
              <a:rPr lang="en-US" sz="1300" dirty="0"/>
              <a:t>    OUT out;</a:t>
            </a:r>
          </a:p>
          <a:p>
            <a:endParaRPr lang="en-US" sz="1300" dirty="0"/>
          </a:p>
          <a:p>
            <a:r>
              <a:rPr lang="en-US" sz="1300" dirty="0"/>
              <a:t>    PARTS:</a:t>
            </a:r>
          </a:p>
          <a:p>
            <a:r>
              <a:rPr lang="en-US" sz="1300" dirty="0"/>
              <a:t>    Not (in=a, out=nota);</a:t>
            </a:r>
          </a:p>
          <a:p>
            <a:r>
              <a:rPr lang="en-US" sz="1300" dirty="0"/>
              <a:t>    Not (in=b, out=notb);</a:t>
            </a:r>
          </a:p>
          <a:p>
            <a:r>
              <a:rPr lang="en-US" sz="1300" dirty="0"/>
              <a:t>    And (a=a, b=notb, out=aAndNotb);</a:t>
            </a:r>
          </a:p>
          <a:p>
            <a:r>
              <a:rPr lang="en-US" sz="1300" dirty="0"/>
              <a:t>    And (a=nota, b=b, out=notaAndb);</a:t>
            </a:r>
          </a:p>
          <a:p>
            <a:r>
              <a:rPr lang="en-US" sz="1300" dirty="0"/>
              <a:t>    Or  (a=aAndNotb, b=notaAndb, out=out);</a:t>
            </a:r>
          </a:p>
          <a:p>
            <a:r>
              <a:rPr lang="en-US" sz="1300" dirty="0"/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1721" y="987402"/>
            <a:ext cx="1812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Consolas"/>
                <a:cs typeface="Consolas"/>
              </a:defRPr>
            </a:lvl1pPr>
          </a:lstStyle>
          <a:p>
            <a:r>
              <a:rPr lang="en-US" dirty="0"/>
              <a:t>Xor.hdl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3125382" y="1528690"/>
            <a:ext cx="778899" cy="580281"/>
          </a:xfrm>
          <a:prstGeom prst="wedgeRoundRectCallout">
            <a:avLst>
              <a:gd name="adj1" fmla="val -29202"/>
              <a:gd name="adj2" fmla="val 33559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tlCol="0" anchor="t" anchorCtr="0"/>
          <a:lstStyle/>
          <a:p>
            <a:pPr algn="ctr">
              <a:buSzPct val="100000"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tested chip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7697382" y="1518530"/>
            <a:ext cx="778899" cy="580281"/>
          </a:xfrm>
          <a:prstGeom prst="wedgeRoundRectCallout">
            <a:avLst>
              <a:gd name="adj1" fmla="val -29202"/>
              <a:gd name="adj2" fmla="val 33559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tlCol="0" anchor="t" anchorCtr="0"/>
          <a:lstStyle/>
          <a:p>
            <a:pPr algn="ctr">
              <a:buSzPct val="100000"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test script</a:t>
            </a:r>
          </a:p>
        </p:txBody>
      </p:sp>
    </p:spTree>
    <p:extLst>
      <p:ext uri="{BB962C8B-B14F-4D97-AF65-F5344CB8AC3E}">
        <p14:creationId xmlns:p14="http://schemas.microsoft.com/office/powerpoint/2010/main" val="360549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634" y="3916321"/>
            <a:ext cx="4112108" cy="2681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Behavioral simulation:</a:t>
            </a:r>
          </a:p>
          <a:p>
            <a:r>
              <a:rPr lang="en-US" sz="2000" dirty="0"/>
              <a:t>The chip logic (abstraction) can be implemented in some high-level language</a:t>
            </a:r>
          </a:p>
          <a:p>
            <a:r>
              <a:rPr lang="en-US" sz="2000" dirty="0"/>
              <a:t>Enables high-level planning and testing of a hardware architecture before writing any </a:t>
            </a:r>
            <a:r>
              <a:rPr lang="en-US" sz="2000"/>
              <a:t>HDL</a:t>
            </a:r>
            <a:r>
              <a:rPr lang="en-US" sz="2000" dirty="0"/>
              <a:t> code.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246261" y="977015"/>
            <a:ext cx="3524309" cy="2578986"/>
            <a:chOff x="5246261" y="977015"/>
            <a:chExt cx="3524309" cy="2578986"/>
          </a:xfrm>
        </p:grpSpPr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5259656" y="1312235"/>
              <a:ext cx="3510914" cy="22437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01600" tIns="144000" rIns="93600" bIns="14400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load Xor.hdl,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output-file Xor.out,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output-list a b out;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set a 0, set b 0, eval, output;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set a 0, set b 1, eval, output;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set a 1, set b 0, eval, output;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set a 1, set b 1, eval, output;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46261" y="977015"/>
              <a:ext cx="11404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/>
                  <a:cs typeface="Consolas"/>
                </a:rPr>
                <a:t>Xor.tst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9" name="Rounded Rectangular Callout 18"/>
            <p:cNvSpPr/>
            <p:nvPr/>
          </p:nvSpPr>
          <p:spPr>
            <a:xfrm>
              <a:off x="7697382" y="1518530"/>
              <a:ext cx="778899" cy="580281"/>
            </a:xfrm>
            <a:prstGeom prst="wedgeRoundRectCallout">
              <a:avLst>
                <a:gd name="adj1" fmla="val -29202"/>
                <a:gd name="adj2" fmla="val 33559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tlCol="0" anchor="t" anchorCtr="0"/>
            <a:lstStyle/>
            <a:p>
              <a:pPr algn="ctr">
                <a:buSzPct val="100000"/>
              </a:pPr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test script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1721" y="987403"/>
            <a:ext cx="4164599" cy="2575788"/>
            <a:chOff x="681721" y="987403"/>
            <a:chExt cx="4164599" cy="2575788"/>
          </a:xfrm>
        </p:grpSpPr>
        <p:sp>
          <p:nvSpPr>
            <p:cNvPr id="17" name="TextBox 16"/>
            <p:cNvSpPr txBox="1"/>
            <p:nvPr/>
          </p:nvSpPr>
          <p:spPr>
            <a:xfrm>
              <a:off x="734396" y="1307054"/>
              <a:ext cx="4111924" cy="22561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01600" tIns="50400" rIns="93600" bIns="144000"/>
            <a:lstStyle>
              <a:defPPr>
                <a:defRPr lang="en-US"/>
              </a:defPPr>
              <a:lvl1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 sz="1400">
                  <a:solidFill>
                    <a:srgbClr val="000000"/>
                  </a:solidFill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300" dirty="0"/>
                <a:t>CHIP Xor {</a:t>
              </a:r>
            </a:p>
            <a:p>
              <a:r>
                <a:rPr lang="en-US" sz="1300" dirty="0"/>
                <a:t>    IN a, b;</a:t>
              </a:r>
            </a:p>
            <a:p>
              <a:r>
                <a:rPr lang="en-US" sz="1300" dirty="0"/>
                <a:t>    OUT out;</a:t>
              </a:r>
            </a:p>
            <a:p>
              <a:endParaRPr lang="en-US" sz="1300" dirty="0"/>
            </a:p>
            <a:p>
              <a:r>
                <a:rPr lang="en-US" sz="1300" dirty="0"/>
                <a:t>    BUILTIN Xor</a:t>
              </a:r>
            </a:p>
            <a:p>
              <a:r>
                <a:rPr lang="en-US" sz="1300" dirty="0"/>
                <a:t>    </a:t>
              </a:r>
              <a:r>
                <a:rPr lang="en-US" sz="1300" dirty="0">
                  <a:solidFill>
                    <a:srgbClr val="008000"/>
                  </a:solidFill>
                </a:rPr>
                <a:t>// Built-in chip implementation,</a:t>
              </a:r>
            </a:p>
            <a:p>
              <a:r>
                <a:rPr lang="en-US" sz="1300" dirty="0">
                  <a:solidFill>
                    <a:srgbClr val="008000"/>
                  </a:solidFill>
                </a:rPr>
                <a:t>    // can execute in the hardware</a:t>
              </a:r>
            </a:p>
            <a:p>
              <a:r>
                <a:rPr lang="en-US" sz="1300" dirty="0">
                  <a:solidFill>
                    <a:srgbClr val="008000"/>
                  </a:solidFill>
                </a:rPr>
                <a:t>    // simulator like any other chip. </a:t>
              </a:r>
            </a:p>
            <a:p>
              <a:r>
                <a:rPr lang="en-US" sz="1300" dirty="0"/>
                <a:t>}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1721" y="987403"/>
              <a:ext cx="1812291" cy="319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/>
                  <a:cs typeface="Consolas"/>
                </a:rPr>
                <a:t>Xor.hdl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27" name="Rounded Rectangular Callout 26"/>
            <p:cNvSpPr/>
            <p:nvPr/>
          </p:nvSpPr>
          <p:spPr>
            <a:xfrm>
              <a:off x="2722880" y="1498966"/>
              <a:ext cx="1676400" cy="715723"/>
            </a:xfrm>
            <a:prstGeom prst="wedgeRoundRectCallout">
              <a:avLst>
                <a:gd name="adj1" fmla="val -29202"/>
                <a:gd name="adj2" fmla="val 33559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46800" rtlCol="0" anchor="t" anchorCtr="0"/>
            <a:lstStyle/>
            <a:p>
              <a:pPr algn="ctr">
                <a:buSzPct val="100000"/>
              </a:pPr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built-in chip implementation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43061" y="3352800"/>
            <a:ext cx="1753979" cy="2529840"/>
            <a:chOff x="5043061" y="3352800"/>
            <a:chExt cx="1753979" cy="2529840"/>
          </a:xfrm>
        </p:grpSpPr>
        <p:grpSp>
          <p:nvGrpSpPr>
            <p:cNvPr id="6" name="Group 5"/>
            <p:cNvGrpSpPr/>
            <p:nvPr/>
          </p:nvGrpSpPr>
          <p:grpSpPr>
            <a:xfrm>
              <a:off x="5043061" y="3984375"/>
              <a:ext cx="1753979" cy="1898265"/>
              <a:chOff x="9472821" y="1312295"/>
              <a:chExt cx="1764139" cy="1898265"/>
            </a:xfrm>
          </p:grpSpPr>
          <p:sp>
            <p:nvSpPr>
              <p:cNvPr id="13" name="Text Box 7"/>
              <p:cNvSpPr txBox="1">
                <a:spLocks noChangeArrowheads="1"/>
              </p:cNvSpPr>
              <p:nvPr/>
            </p:nvSpPr>
            <p:spPr bwMode="auto">
              <a:xfrm>
                <a:off x="9526856" y="1627195"/>
                <a:ext cx="1710104" cy="15833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63500" dist="89803" dir="2700000" algn="ctr" rotWithShape="0">
                  <a:srgbClr val="293973">
                    <a:alpha val="74998"/>
                  </a:srgbClr>
                </a:outerShdw>
              </a:effectLst>
            </p:spPr>
            <p:txBody>
              <a:bodyPr lIns="201600" tIns="144000" rIns="93600" bIns="144000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just">
                  <a:spcBef>
                    <a:spcPct val="15000"/>
                  </a:spcBef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4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| a | b |out|</a:t>
                </a:r>
              </a:p>
              <a:p>
                <a:pPr algn="just">
                  <a:spcBef>
                    <a:spcPct val="15000"/>
                  </a:spcBef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4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| 0 | 0 | 0 |</a:t>
                </a:r>
              </a:p>
              <a:p>
                <a:pPr algn="just">
                  <a:spcBef>
                    <a:spcPct val="15000"/>
                  </a:spcBef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4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| 0 | 1 | 1 |</a:t>
                </a:r>
              </a:p>
              <a:p>
                <a:pPr algn="just">
                  <a:spcBef>
                    <a:spcPct val="15000"/>
                  </a:spcBef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4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| 1 | 0 | 1 |</a:t>
                </a:r>
              </a:p>
              <a:p>
                <a:pPr algn="just">
                  <a:spcBef>
                    <a:spcPct val="15000"/>
                  </a:spcBef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4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| 1 | 1 | 0 |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9472821" y="1312295"/>
                <a:ext cx="11404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/>
                    <a:cs typeface="Consolas"/>
                  </a:rPr>
                  <a:t>Xor.out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39" name="Right Arrow 38"/>
            <p:cNvSpPr/>
            <p:nvPr/>
          </p:nvSpPr>
          <p:spPr>
            <a:xfrm rot="5400000">
              <a:off x="5759458" y="3630908"/>
              <a:ext cx="1008366" cy="452150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8000" rIns="0" rtlCol="0" anchor="ctr"/>
            <a:lstStyle/>
            <a:p>
              <a:pPr algn="ctr">
                <a:lnSpc>
                  <a:spcPts val="1620"/>
                </a:lnSpc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24321" y="3964055"/>
            <a:ext cx="2265679" cy="1898265"/>
            <a:chOff x="6624321" y="3964055"/>
            <a:chExt cx="2265679" cy="1898265"/>
          </a:xfrm>
        </p:grpSpPr>
        <p:grpSp>
          <p:nvGrpSpPr>
            <p:cNvPr id="21" name="Group 20"/>
            <p:cNvGrpSpPr/>
            <p:nvPr/>
          </p:nvGrpSpPr>
          <p:grpSpPr>
            <a:xfrm>
              <a:off x="7237621" y="3964055"/>
              <a:ext cx="1652379" cy="1898265"/>
              <a:chOff x="9472821" y="1312295"/>
              <a:chExt cx="1764139" cy="1898265"/>
            </a:xfrm>
          </p:grpSpPr>
          <p:sp>
            <p:nvSpPr>
              <p:cNvPr id="22" name="Text Box 7"/>
              <p:cNvSpPr txBox="1">
                <a:spLocks noChangeArrowheads="1"/>
              </p:cNvSpPr>
              <p:nvPr/>
            </p:nvSpPr>
            <p:spPr bwMode="auto">
              <a:xfrm>
                <a:off x="9526856" y="1627195"/>
                <a:ext cx="1710104" cy="15833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63500" dist="89803" dir="2700000" algn="ctr" rotWithShape="0">
                  <a:srgbClr val="293973">
                    <a:alpha val="74998"/>
                  </a:srgbClr>
                </a:outerShdw>
              </a:effectLst>
            </p:spPr>
            <p:txBody>
              <a:bodyPr lIns="201600" tIns="144000" rIns="93600" bIns="144000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just">
                  <a:spcBef>
                    <a:spcPct val="15000"/>
                  </a:spcBef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4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| a | b |out|</a:t>
                </a:r>
              </a:p>
              <a:p>
                <a:pPr algn="just">
                  <a:spcBef>
                    <a:spcPct val="15000"/>
                  </a:spcBef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4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| 0 | 0 | 0 |</a:t>
                </a:r>
              </a:p>
              <a:p>
                <a:pPr algn="just">
                  <a:spcBef>
                    <a:spcPct val="15000"/>
                  </a:spcBef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4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| 0 | 1 | 1 |</a:t>
                </a:r>
              </a:p>
              <a:p>
                <a:pPr algn="just">
                  <a:spcBef>
                    <a:spcPct val="15000"/>
                  </a:spcBef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4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| 1 | 0 | 1 |</a:t>
                </a:r>
              </a:p>
              <a:p>
                <a:pPr algn="just">
                  <a:spcBef>
                    <a:spcPct val="15000"/>
                  </a:spcBef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4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| 1 | 1 | 0 |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472821" y="1312295"/>
                <a:ext cx="11404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/>
                    <a:cs typeface="Consolas"/>
                  </a:rPr>
                  <a:t>Xor.cmp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37" name="Right Arrow 36"/>
            <p:cNvSpPr/>
            <p:nvPr/>
          </p:nvSpPr>
          <p:spPr>
            <a:xfrm>
              <a:off x="6624321" y="4749771"/>
              <a:ext cx="843280" cy="452150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8000" rIns="0" rtlCol="0" anchor="ctr"/>
            <a:lstStyle/>
            <a:p>
              <a:pPr algn="ctr">
                <a:lnSpc>
                  <a:spcPts val="1620"/>
                </a:lnSpc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486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construction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players </a:t>
            </a:r>
            <a:r>
              <a:rPr lang="en-US" sz="1600" dirty="0"/>
              <a:t>(first approximation)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System architects</a:t>
            </a:r>
          </a:p>
          <a:p>
            <a:pPr lvl="1"/>
            <a:r>
              <a:rPr lang="en-US" dirty="0"/>
              <a:t>Developers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system architect decides which chips are needed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 each chip, the architect creates</a:t>
            </a:r>
          </a:p>
          <a:p>
            <a:pPr lvl="1"/>
            <a:r>
              <a:rPr lang="en-US" dirty="0"/>
              <a:t>A chip API</a:t>
            </a:r>
          </a:p>
          <a:p>
            <a:pPr lvl="1"/>
            <a:r>
              <a:rPr lang="en-US" dirty="0"/>
              <a:t>A test script</a:t>
            </a:r>
          </a:p>
          <a:p>
            <a:pPr lvl="1"/>
            <a:r>
              <a:rPr lang="en-US" dirty="0"/>
              <a:t>A compare file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Given these resources, the developers can build the chips. </a:t>
            </a:r>
          </a:p>
        </p:txBody>
      </p:sp>
    </p:spTree>
    <p:extLst>
      <p:ext uri="{BB962C8B-B14F-4D97-AF65-F5344CB8AC3E}">
        <p14:creationId xmlns:p14="http://schemas.microsoft.com/office/powerpoint/2010/main" val="255466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614"/>
            <a:ext cx="8285480" cy="577278"/>
          </a:xfrm>
        </p:spPr>
        <p:txBody>
          <a:bodyPr>
            <a:normAutofit/>
          </a:bodyPr>
          <a:lstStyle/>
          <a:p>
            <a:r>
              <a:rPr lang="en-US" dirty="0"/>
              <a:t>The developer’s view </a:t>
            </a:r>
            <a:r>
              <a:rPr lang="en-US" sz="2000" dirty="0"/>
              <a:t>(of, say, a</a:t>
            </a:r>
            <a:r>
              <a:rPr lang="en-US" sz="2400" dirty="0"/>
              <a:t> </a:t>
            </a:r>
            <a:r>
              <a:rPr lang="en-US" sz="1600" dirty="0">
                <a:latin typeface="Consolas"/>
                <a:cs typeface="Consolas"/>
              </a:rPr>
              <a:t>Xor</a:t>
            </a:r>
            <a:r>
              <a:rPr lang="en-US" dirty="0"/>
              <a:t> </a:t>
            </a:r>
            <a:r>
              <a:rPr lang="en-US" sz="2000" dirty="0"/>
              <a:t>gate)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3" y="4022903"/>
            <a:ext cx="4647800" cy="2245359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Taken together, the three files provide</a:t>
            </a:r>
            <a:br>
              <a:rPr lang="en-US" sz="1800" dirty="0"/>
            </a:br>
            <a:r>
              <a:rPr lang="en-US" sz="1800" dirty="0"/>
              <a:t>a convenient specification of:</a:t>
            </a:r>
          </a:p>
          <a:p>
            <a:pPr lvl="1"/>
            <a:r>
              <a:rPr lang="en-US" sz="1800" dirty="0"/>
              <a:t>The chip interface (</a:t>
            </a:r>
            <a:r>
              <a:rPr lang="en-US" sz="1600" dirty="0">
                <a:latin typeface="Consolas"/>
                <a:cs typeface="Consolas"/>
              </a:rPr>
              <a:t>.hdl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What the chip is supposed to do (</a:t>
            </a:r>
            <a:r>
              <a:rPr lang="en-US" sz="1600" dirty="0">
                <a:latin typeface="Consolas"/>
                <a:cs typeface="Consolas"/>
              </a:rPr>
              <a:t>.cmp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How to test the chip (</a:t>
            </a:r>
            <a:r>
              <a:rPr lang="en-US" sz="1600" dirty="0">
                <a:latin typeface="Consolas"/>
                <a:cs typeface="Consolas"/>
              </a:rPr>
              <a:t>.tst</a:t>
            </a:r>
            <a:r>
              <a:rPr lang="en-US" sz="1800" dirty="0"/>
              <a:t>)</a:t>
            </a:r>
          </a:p>
          <a:p>
            <a:r>
              <a:rPr lang="en-US" sz="1800" dirty="0"/>
              <a:t>The developer’s task:</a:t>
            </a:r>
            <a:br>
              <a:rPr lang="en-US" sz="1800" dirty="0"/>
            </a:br>
            <a:r>
              <a:rPr lang="en-US" sz="1800" dirty="0"/>
              <a:t>implement the chip, using these resources.</a:t>
            </a:r>
          </a:p>
          <a:p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5246261" y="977015"/>
            <a:ext cx="3524309" cy="2578986"/>
            <a:chOff x="5246261" y="977015"/>
            <a:chExt cx="3524309" cy="2578986"/>
          </a:xfrm>
        </p:grpSpPr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5259656" y="1312235"/>
              <a:ext cx="3510914" cy="22437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01600" tIns="144000" rIns="93600" bIns="14400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load Xor.hdl,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output-file Xor.out,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compare-to Xor.cmp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output-list a b out;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set a 0, set b 0, eval, output;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set a 0, set b 1, eval, output;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set a 1, set b 0, eval, output;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set a 1, set b 1, eval, output;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46261" y="977015"/>
              <a:ext cx="11404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/>
                  <a:cs typeface="Consolas"/>
                </a:rPr>
                <a:t>Xor.tst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9" name="Rounded Rectangular Callout 18"/>
            <p:cNvSpPr/>
            <p:nvPr/>
          </p:nvSpPr>
          <p:spPr>
            <a:xfrm>
              <a:off x="7697382" y="1518530"/>
              <a:ext cx="778899" cy="580281"/>
            </a:xfrm>
            <a:prstGeom prst="wedgeRoundRectCallout">
              <a:avLst>
                <a:gd name="adj1" fmla="val -29202"/>
                <a:gd name="adj2" fmla="val 33559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tlCol="0" anchor="t" anchorCtr="0"/>
            <a:lstStyle/>
            <a:p>
              <a:pPr algn="ctr">
                <a:buSzPct val="100000"/>
              </a:pPr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test script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37549" y="1041735"/>
            <a:ext cx="4188451" cy="2493945"/>
            <a:chOff x="637549" y="1041735"/>
            <a:chExt cx="4188451" cy="2493945"/>
          </a:xfrm>
        </p:grpSpPr>
        <p:sp>
          <p:nvSpPr>
            <p:cNvPr id="29" name="TextBox 28"/>
            <p:cNvSpPr txBox="1"/>
            <p:nvPr/>
          </p:nvSpPr>
          <p:spPr>
            <a:xfrm>
              <a:off x="714076" y="1377329"/>
              <a:ext cx="4111924" cy="21583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01600" tIns="50400" rIns="93600" bIns="144000"/>
            <a:lstStyle>
              <a:defPPr>
                <a:defRPr lang="en-US"/>
              </a:defPPr>
              <a:lvl1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  <a:defRPr sz="1400">
                  <a:solidFill>
                    <a:srgbClr val="000000"/>
                  </a:solidFill>
                  <a:latin typeface="Consolas"/>
                  <a:ea typeface="ＭＳ Ｐゴシック" charset="0"/>
                  <a:cs typeface="Consolas"/>
                </a:defRPr>
              </a:lvl1pPr>
              <a:lvl2pPr marL="742950" indent="-285750">
                <a:defRPr sz="2400"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300" dirty="0">
                  <a:solidFill>
                    <a:srgbClr val="008000"/>
                  </a:solidFill>
                </a:rPr>
                <a:t>/** returns 1 if (a != b) */ </a:t>
              </a:r>
            </a:p>
            <a:p>
              <a:endParaRPr lang="en-US" sz="1300" dirty="0"/>
            </a:p>
            <a:p>
              <a:r>
                <a:rPr lang="en-US" sz="1300" dirty="0"/>
                <a:t>CHIP Xor {</a:t>
              </a:r>
            </a:p>
            <a:p>
              <a:r>
                <a:rPr lang="en-US" sz="1300" dirty="0"/>
                <a:t>    IN a, b;</a:t>
              </a:r>
            </a:p>
            <a:p>
              <a:r>
                <a:rPr lang="en-US" sz="1300" dirty="0"/>
                <a:t>    OUT out;</a:t>
              </a:r>
            </a:p>
            <a:p>
              <a:endParaRPr lang="en-US" sz="1300" dirty="0"/>
            </a:p>
            <a:p>
              <a:r>
                <a:rPr lang="en-US" sz="1300" dirty="0"/>
                <a:t>    PARTS:</a:t>
              </a:r>
            </a:p>
            <a:p>
              <a:r>
                <a:rPr lang="en-US" sz="1300" dirty="0"/>
                <a:t>    </a:t>
              </a:r>
              <a:r>
                <a:rPr lang="en-US" sz="1300" dirty="0">
                  <a:solidFill>
                    <a:srgbClr val="008000"/>
                  </a:solidFill>
                </a:rPr>
                <a:t>// Implementation missing</a:t>
              </a:r>
            </a:p>
            <a:p>
              <a:r>
                <a:rPr lang="en-US" sz="1300" dirty="0"/>
                <a:t>}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7549" y="1041735"/>
              <a:ext cx="3646439" cy="408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/>
                  <a:cs typeface="Consolas"/>
                </a:rPr>
                <a:t>Xor.hdl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31" name="Rounded Rectangular Callout 30"/>
            <p:cNvSpPr/>
            <p:nvPr/>
          </p:nvSpPr>
          <p:spPr>
            <a:xfrm>
              <a:off x="3775622" y="1626847"/>
              <a:ext cx="778899" cy="700930"/>
            </a:xfrm>
            <a:prstGeom prst="wedgeRoundRectCallout">
              <a:avLst>
                <a:gd name="adj1" fmla="val -29202"/>
                <a:gd name="adj2" fmla="val 33559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46800" rtlCol="0" anchor="t" anchorCtr="0"/>
            <a:lstStyle/>
            <a:p>
              <a:pPr algn="ctr">
                <a:buSzPct val="100000"/>
              </a:pPr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stub</a:t>
              </a:r>
              <a:b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file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76181" y="4094480"/>
            <a:ext cx="3217019" cy="1920240"/>
            <a:chOff x="5876181" y="4094480"/>
            <a:chExt cx="3217019" cy="1920240"/>
          </a:xfrm>
        </p:grpSpPr>
        <p:grpSp>
          <p:nvGrpSpPr>
            <p:cNvPr id="6" name="Group 5"/>
            <p:cNvGrpSpPr/>
            <p:nvPr/>
          </p:nvGrpSpPr>
          <p:grpSpPr>
            <a:xfrm>
              <a:off x="5876181" y="4116455"/>
              <a:ext cx="1764139" cy="1898265"/>
              <a:chOff x="9472821" y="1312295"/>
              <a:chExt cx="1764139" cy="1898265"/>
            </a:xfrm>
          </p:grpSpPr>
          <p:sp>
            <p:nvSpPr>
              <p:cNvPr id="13" name="Text Box 7"/>
              <p:cNvSpPr txBox="1">
                <a:spLocks noChangeArrowheads="1"/>
              </p:cNvSpPr>
              <p:nvPr/>
            </p:nvSpPr>
            <p:spPr bwMode="auto">
              <a:xfrm>
                <a:off x="9526856" y="1627195"/>
                <a:ext cx="1710104" cy="15833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63500" dist="89803" dir="2700000" algn="ctr" rotWithShape="0">
                  <a:srgbClr val="293973">
                    <a:alpha val="74998"/>
                  </a:srgbClr>
                </a:outerShdw>
              </a:effectLst>
            </p:spPr>
            <p:txBody>
              <a:bodyPr lIns="201600" tIns="144000" rIns="93600" bIns="144000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just">
                  <a:spcBef>
                    <a:spcPct val="15000"/>
                  </a:spcBef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4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| a | b |out|</a:t>
                </a:r>
              </a:p>
              <a:p>
                <a:pPr algn="just">
                  <a:spcBef>
                    <a:spcPct val="15000"/>
                  </a:spcBef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4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| 0 | 0 | 0 |</a:t>
                </a:r>
              </a:p>
              <a:p>
                <a:pPr algn="just">
                  <a:spcBef>
                    <a:spcPct val="15000"/>
                  </a:spcBef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4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| 0 | 1 | 1 |</a:t>
                </a:r>
              </a:p>
              <a:p>
                <a:pPr algn="just">
                  <a:spcBef>
                    <a:spcPct val="15000"/>
                  </a:spcBef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4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| 1 | 0 | 1 |</a:t>
                </a:r>
              </a:p>
              <a:p>
                <a:pPr algn="just">
                  <a:spcBef>
                    <a:spcPct val="15000"/>
                  </a:spcBef>
                  <a:buClr>
                    <a:srgbClr val="006600"/>
                  </a:buClr>
                  <a:buSzPct val="85000"/>
                  <a:buFont typeface="Wingdings" charset="0"/>
                  <a:buNone/>
                </a:pPr>
                <a:r>
                  <a:rPr lang="en-US" sz="14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| 1 | 1 | 0 |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9472821" y="1312295"/>
                <a:ext cx="11404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/>
                    <a:cs typeface="Consolas"/>
                  </a:rPr>
                  <a:t>Xor.cmp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32" name="Rounded Rectangular Callout 31"/>
            <p:cNvSpPr/>
            <p:nvPr/>
          </p:nvSpPr>
          <p:spPr>
            <a:xfrm>
              <a:off x="7985759" y="4094480"/>
              <a:ext cx="1107441" cy="650240"/>
            </a:xfrm>
            <a:prstGeom prst="wedgeRoundRectCallout">
              <a:avLst>
                <a:gd name="adj1" fmla="val -96827"/>
                <a:gd name="adj2" fmla="val 48962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46800" rtlCol="0" anchor="t" anchorCtr="0"/>
            <a:lstStyle/>
            <a:p>
              <a:pPr algn="ctr">
                <a:buSzPct val="100000"/>
              </a:pPr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compare</a:t>
              </a:r>
              <a:b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010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1876030" y="1564427"/>
            <a:ext cx="50771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spcBef>
                <a:spcPts val="24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Boolean logic</a:t>
            </a:r>
          </a:p>
          <a:p>
            <a:pPr marL="800100" lvl="1" indent="-342900">
              <a:spcBef>
                <a:spcPts val="24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Boolean function synthesis</a:t>
            </a:r>
          </a:p>
          <a:p>
            <a:pPr marL="800100" lvl="1" indent="-342900">
              <a:spcBef>
                <a:spcPts val="24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Hardware description language</a:t>
            </a:r>
          </a:p>
          <a:p>
            <a:pPr marL="800100" lvl="1" indent="-342900">
              <a:spcBef>
                <a:spcPts val="24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Hardware simulation</a:t>
            </a:r>
          </a:p>
          <a:p>
            <a:pPr marL="800100" lvl="1" indent="-342900">
              <a:spcBef>
                <a:spcPts val="24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Multi-bit buses</a:t>
            </a:r>
          </a:p>
          <a:p>
            <a:pPr marL="800100" lvl="1" indent="-342900">
              <a:spcBef>
                <a:spcPts val="24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Project 1 overview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1: Boolean logic</a:t>
            </a:r>
            <a:endParaRPr lang="en-US" sz="2000" dirty="0"/>
          </a:p>
        </p:txBody>
      </p:sp>
      <p:sp>
        <p:nvSpPr>
          <p:cNvPr id="3" name="Right Arrow 2"/>
          <p:cNvSpPr/>
          <p:nvPr/>
        </p:nvSpPr>
        <p:spPr>
          <a:xfrm>
            <a:off x="2091518" y="3975780"/>
            <a:ext cx="537308" cy="40053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3477" r="20213"/>
          <a:stretch/>
        </p:blipFill>
        <p:spPr>
          <a:xfrm>
            <a:off x="2256691" y="1484317"/>
            <a:ext cx="488463" cy="4865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3477" r="20213"/>
          <a:stretch/>
        </p:blipFill>
        <p:spPr>
          <a:xfrm>
            <a:off x="2272322" y="2076332"/>
            <a:ext cx="488463" cy="4865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3477" r="20213"/>
          <a:stretch/>
        </p:blipFill>
        <p:spPr>
          <a:xfrm>
            <a:off x="2278183" y="2678116"/>
            <a:ext cx="488463" cy="4865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3477" r="20213"/>
          <a:stretch/>
        </p:blipFill>
        <p:spPr>
          <a:xfrm>
            <a:off x="2244628" y="3326948"/>
            <a:ext cx="488463" cy="48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                        </a:t>
            </a:r>
            <a:r>
              <a:rPr lang="en-US" i="1" dirty="0"/>
              <a:t>x</a:t>
            </a:r>
            <a:r>
              <a:rPr lang="en-US" dirty="0"/>
              <a:t> Or </a:t>
            </a:r>
            <a:r>
              <a:rPr lang="en-US" i="1" dirty="0"/>
              <a:t>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48178" y="2953948"/>
          <a:ext cx="1867647" cy="23128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22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2579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5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5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5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5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960367" y="4740118"/>
            <a:ext cx="572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n-US" b="1" dirty="0">
                <a:solidFill>
                  <a:srgbClr val="FFFFFF"/>
                </a:solidFill>
              </a:rPr>
              <a:t>And</a:t>
            </a:r>
            <a:endParaRPr lang="en-US" dirty="0">
              <a:latin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640577" y="2929653"/>
          <a:ext cx="1867647" cy="23128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22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2579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5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5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5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5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5214" y="2297682"/>
                <a:ext cx="135763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charset="0"/>
                        </a:rPr>
                        <m:t> ∧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14" y="2297682"/>
                <a:ext cx="1357633" cy="307777"/>
              </a:xfrm>
              <a:prstGeom prst="rect">
                <a:avLst/>
              </a:prstGeom>
              <a:blipFill rotWithShape="0">
                <a:blip r:embed="rId2"/>
                <a:stretch>
                  <a:fillRect t="-146000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407495" y="2270165"/>
                <a:ext cx="172056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∨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495" y="2270165"/>
                <a:ext cx="1720560" cy="307777"/>
              </a:xfrm>
              <a:prstGeom prst="rect">
                <a:avLst/>
              </a:prstGeom>
              <a:blipFill rotWithShape="0">
                <a:blip r:embed="rId3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252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lang="en-US" sz="2000" dirty="0"/>
              <a:t>Sometimes we wish to manipulate an array of bits as one group</a:t>
            </a:r>
          </a:p>
          <a:p>
            <a:pPr>
              <a:spcBef>
                <a:spcPts val="2200"/>
              </a:spcBef>
            </a:pPr>
            <a:r>
              <a:rPr lang="en-US" sz="2000" dirty="0"/>
              <a:t>It’s convenient to think about such a group of bits as a single entity, sometime termed “bus”</a:t>
            </a:r>
          </a:p>
          <a:p>
            <a:pPr>
              <a:spcBef>
                <a:spcPts val="2200"/>
              </a:spcBef>
            </a:pPr>
            <a:r>
              <a:rPr lang="en-US" sz="2000" dirty="0"/>
              <a:t>HDLs usually provide notation and means for handling buses.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504AB9-C8DC-1643-9750-58A77BC25CE8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16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adding 16-bit integers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504AB9-C8DC-1643-9750-58A77BC25CE8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6342" y="1080229"/>
            <a:ext cx="3045676" cy="2453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lIns="144000" tIns="93600" rIns="144000" bIns="93600" rtlCol="0" anchor="ctr" anchorCtr="0">
            <a:normAutofit lnSpcReduction="10000"/>
          </a:bodyPr>
          <a:lstStyle>
            <a:lvl1pPr indent="0">
              <a:lnSpc>
                <a:spcPct val="90000"/>
              </a:lnSpc>
              <a:spcBef>
                <a:spcPct val="20000"/>
              </a:spcBef>
              <a:buClr>
                <a:srgbClr val="006600"/>
              </a:buClr>
              <a:buSzPct val="85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Consolas"/>
                <a:cs typeface="Consolas"/>
              </a:defRPr>
            </a:lvl1pPr>
            <a:lvl2pPr indent="0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None/>
              <a:defRPr sz="2000">
                <a:latin typeface="Times New Roman"/>
                <a:cs typeface="Times New Roman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latin typeface="Times New Roman"/>
                <a:cs typeface="Times New Roman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Times New Roman"/>
                <a:cs typeface="Times New Roman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Times New Roman"/>
                <a:cs typeface="Times New Roman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solidFill>
                  <a:srgbClr val="008000"/>
                </a:solidFill>
              </a:rPr>
              <a:t>/* </a:t>
            </a:r>
          </a:p>
          <a:p>
            <a:r>
              <a:rPr lang="en-US" dirty="0">
                <a:solidFill>
                  <a:srgbClr val="008000"/>
                </a:solidFill>
              </a:rPr>
              <a:t> * Adds two 16-bit inputs. </a:t>
            </a:r>
          </a:p>
          <a:p>
            <a:r>
              <a:rPr lang="en-US" dirty="0">
                <a:solidFill>
                  <a:srgbClr val="008000"/>
                </a:solidFill>
              </a:rPr>
              <a:t> */ </a:t>
            </a:r>
          </a:p>
          <a:p>
            <a:r>
              <a:rPr lang="en-US" dirty="0"/>
              <a:t>CHIP Add16 { </a:t>
            </a:r>
          </a:p>
          <a:p>
            <a:r>
              <a:rPr lang="en-US" dirty="0"/>
              <a:t>   IN __________, _________; </a:t>
            </a:r>
          </a:p>
          <a:p>
            <a:r>
              <a:rPr lang="en-US" dirty="0"/>
              <a:t>   OUT _____________; </a:t>
            </a:r>
          </a:p>
          <a:p>
            <a:endParaRPr lang="en-US" dirty="0"/>
          </a:p>
          <a:p>
            <a:r>
              <a:rPr lang="en-US" dirty="0"/>
              <a:t>   PARTS: </a:t>
            </a:r>
          </a:p>
          <a:p>
            <a:r>
              <a:rPr lang="en-US" dirty="0"/>
              <a:t>   ...</a:t>
            </a:r>
          </a:p>
          <a:p>
            <a:r>
              <a:rPr lang="en-US" dirty="0"/>
              <a:t>}</a:t>
            </a:r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805" y="1103928"/>
            <a:ext cx="3258063" cy="18291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38717" y="2913467"/>
            <a:ext cx="4807325" cy="32827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lIns="252000" tIns="187200" rIns="144000" bIns="93600" rtlCol="0" anchor="t" anchorCtr="0">
            <a:normAutofit/>
          </a:bodyPr>
          <a:lstStyle>
            <a:lvl1pPr indent="0">
              <a:lnSpc>
                <a:spcPct val="90000"/>
              </a:lnSpc>
              <a:spcBef>
                <a:spcPct val="20000"/>
              </a:spcBef>
              <a:buClr>
                <a:srgbClr val="006600"/>
              </a:buClr>
              <a:buSzPct val="85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Consolas"/>
                <a:cs typeface="Consolas"/>
              </a:defRPr>
            </a:lvl1pPr>
            <a:lvl2pPr indent="0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None/>
              <a:defRPr sz="2000">
                <a:latin typeface="Times New Roman"/>
                <a:cs typeface="Times New Roman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latin typeface="Times New Roman"/>
                <a:cs typeface="Times New Roman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Times New Roman"/>
                <a:cs typeface="Times New Roman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Times New Roman"/>
                <a:cs typeface="Times New Roman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rgbClr val="008000"/>
                </a:solidFill>
              </a:rPr>
              <a:t>/*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8000"/>
                </a:solidFill>
              </a:rPr>
              <a:t> * Adds three 16-bit inputs.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8000"/>
                </a:solidFill>
              </a:rPr>
              <a:t> */ </a:t>
            </a:r>
          </a:p>
          <a:p>
            <a:pPr>
              <a:lnSpc>
                <a:spcPct val="100000"/>
              </a:lnSpc>
            </a:pPr>
            <a:r>
              <a:rPr lang="en-US" dirty="0"/>
              <a:t>CHIP Add3Way16 { </a:t>
            </a:r>
          </a:p>
          <a:p>
            <a:pPr>
              <a:lnSpc>
                <a:spcPct val="100000"/>
              </a:lnSpc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435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adding 16-bit integers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504AB9-C8DC-1643-9750-58A77BC25CE8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6342" y="1080229"/>
            <a:ext cx="3045676" cy="2453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lIns="144000" tIns="93600" rIns="144000" bIns="93600" rtlCol="0" anchor="ctr" anchorCtr="0">
            <a:normAutofit lnSpcReduction="10000"/>
          </a:bodyPr>
          <a:lstStyle>
            <a:lvl1pPr indent="0">
              <a:lnSpc>
                <a:spcPct val="90000"/>
              </a:lnSpc>
              <a:spcBef>
                <a:spcPct val="20000"/>
              </a:spcBef>
              <a:buClr>
                <a:srgbClr val="006600"/>
              </a:buClr>
              <a:buSzPct val="85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Consolas"/>
                <a:cs typeface="Consolas"/>
              </a:defRPr>
            </a:lvl1pPr>
            <a:lvl2pPr indent="0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None/>
              <a:defRPr sz="2000">
                <a:latin typeface="Times New Roman"/>
                <a:cs typeface="Times New Roman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latin typeface="Times New Roman"/>
                <a:cs typeface="Times New Roman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Times New Roman"/>
                <a:cs typeface="Times New Roman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Times New Roman"/>
                <a:cs typeface="Times New Roman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solidFill>
                  <a:srgbClr val="008000"/>
                </a:solidFill>
              </a:rPr>
              <a:t>/* </a:t>
            </a:r>
          </a:p>
          <a:p>
            <a:r>
              <a:rPr lang="en-US" dirty="0">
                <a:solidFill>
                  <a:srgbClr val="008000"/>
                </a:solidFill>
              </a:rPr>
              <a:t> * Adds two 16-bit values. </a:t>
            </a:r>
          </a:p>
          <a:p>
            <a:r>
              <a:rPr lang="en-US" dirty="0">
                <a:solidFill>
                  <a:srgbClr val="008000"/>
                </a:solidFill>
              </a:rPr>
              <a:t> */ </a:t>
            </a:r>
          </a:p>
          <a:p>
            <a:r>
              <a:rPr lang="en-US" dirty="0"/>
              <a:t>CHIP Add16 { </a:t>
            </a:r>
          </a:p>
          <a:p>
            <a:r>
              <a:rPr lang="en-US" dirty="0"/>
              <a:t>   IN a[16], b[16]; </a:t>
            </a:r>
          </a:p>
          <a:p>
            <a:r>
              <a:rPr lang="en-US" dirty="0"/>
              <a:t>   OUT out[16]; </a:t>
            </a:r>
          </a:p>
          <a:p>
            <a:endParaRPr lang="en-US" dirty="0"/>
          </a:p>
          <a:p>
            <a:r>
              <a:rPr lang="en-US" dirty="0"/>
              <a:t>   PARTS: </a:t>
            </a:r>
          </a:p>
          <a:p>
            <a:r>
              <a:rPr lang="en-US" dirty="0"/>
              <a:t>   ...</a:t>
            </a:r>
          </a:p>
          <a:p>
            <a:r>
              <a:rPr lang="en-US" dirty="0"/>
              <a:t>}</a:t>
            </a:r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805" y="1103928"/>
            <a:ext cx="3258063" cy="1829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38717" y="2913467"/>
            <a:ext cx="4807325" cy="32827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lIns="252000" tIns="187200" rIns="144000" bIns="93600" rtlCol="0" anchor="t" anchorCtr="0">
            <a:normAutofit/>
          </a:bodyPr>
          <a:lstStyle>
            <a:lvl1pPr indent="0">
              <a:lnSpc>
                <a:spcPct val="90000"/>
              </a:lnSpc>
              <a:spcBef>
                <a:spcPct val="20000"/>
              </a:spcBef>
              <a:buClr>
                <a:srgbClr val="006600"/>
              </a:buClr>
              <a:buSzPct val="85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Consolas"/>
                <a:cs typeface="Consolas"/>
              </a:defRPr>
            </a:lvl1pPr>
            <a:lvl2pPr indent="0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None/>
              <a:defRPr sz="2000">
                <a:latin typeface="Times New Roman"/>
                <a:cs typeface="Times New Roman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latin typeface="Times New Roman"/>
                <a:cs typeface="Times New Roman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Times New Roman"/>
                <a:cs typeface="Times New Roman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Times New Roman"/>
                <a:cs typeface="Times New Roman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rgbClr val="008000"/>
                </a:solidFill>
              </a:rPr>
              <a:t>/*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8000"/>
                </a:solidFill>
              </a:rPr>
              <a:t> * Adds three 16-bit inputs.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8000"/>
                </a:solidFill>
              </a:rPr>
              <a:t> */ </a:t>
            </a:r>
          </a:p>
          <a:p>
            <a:pPr>
              <a:lnSpc>
                <a:spcPct val="100000"/>
              </a:lnSpc>
            </a:pPr>
            <a:r>
              <a:rPr lang="en-US" dirty="0"/>
              <a:t>CHIP Add3Way16 { </a:t>
            </a:r>
          </a:p>
          <a:p>
            <a:pPr>
              <a:lnSpc>
                <a:spcPct val="100000"/>
              </a:lnSpc>
            </a:pPr>
            <a:r>
              <a:rPr lang="en-US" dirty="0"/>
              <a:t>   IN first[16], second[16], third[16]; </a:t>
            </a:r>
          </a:p>
          <a:p>
            <a:pPr>
              <a:lnSpc>
                <a:spcPct val="100000"/>
              </a:lnSpc>
            </a:pPr>
            <a:r>
              <a:rPr lang="en-US" dirty="0"/>
              <a:t>   OUT out[16];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  PARTS:</a:t>
            </a:r>
          </a:p>
          <a:p>
            <a:pPr>
              <a:lnSpc>
                <a:spcPct val="100000"/>
              </a:lnSpc>
              <a:spcBef>
                <a:spcPts val="936"/>
              </a:spcBef>
            </a:pPr>
            <a:r>
              <a:rPr lang="en-US" dirty="0"/>
              <a:t>   Add16(a=first, b=second, out=temp);</a:t>
            </a:r>
          </a:p>
          <a:p>
            <a:pPr>
              <a:lnSpc>
                <a:spcPct val="100000"/>
              </a:lnSpc>
            </a:pPr>
            <a:r>
              <a:rPr lang="en-US" dirty="0"/>
              <a:t>   Add16(a=temp, b=third, out=out);          </a:t>
            </a:r>
          </a:p>
          <a:p>
            <a:pPr>
              <a:lnSpc>
                <a:spcPct val="100000"/>
              </a:lnSpc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855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individual bits within buses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504AB9-C8DC-1643-9750-58A77BC25CE8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6341" y="1080229"/>
            <a:ext cx="4172313" cy="35899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lIns="252000" tIns="187200" rIns="144000" bIns="93600" rtlCol="0" anchor="t" anchorCtr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ct val="20000"/>
              </a:spcBef>
              <a:buClr>
                <a:srgbClr val="006600"/>
              </a:buClr>
              <a:buSzPct val="85000"/>
              <a:buFont typeface="Arial" panose="020B0604020202020204" pitchFamily="34" charset="0"/>
              <a:buNone/>
              <a:defRPr sz="1400">
                <a:solidFill>
                  <a:srgbClr val="008000"/>
                </a:solidFill>
                <a:latin typeface="Consolas"/>
                <a:cs typeface="Consolas"/>
              </a:defRPr>
            </a:lvl1pPr>
            <a:lvl2pPr indent="0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None/>
              <a:defRPr sz="2000">
                <a:latin typeface="Times New Roman"/>
                <a:cs typeface="Times New Roman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latin typeface="Times New Roman"/>
                <a:cs typeface="Times New Roman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Times New Roman"/>
                <a:cs typeface="Times New Roman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Times New Roman"/>
                <a:cs typeface="Times New Roman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/* </a:t>
            </a:r>
          </a:p>
          <a:p>
            <a:r>
              <a:rPr lang="en-US" dirty="0"/>
              <a:t> * 4-way And: Ands 4 bits. </a:t>
            </a:r>
          </a:p>
          <a:p>
            <a:r>
              <a:rPr lang="en-US" dirty="0"/>
              <a:t> */ </a:t>
            </a:r>
          </a:p>
          <a:p>
            <a:r>
              <a:rPr lang="en-US" dirty="0">
                <a:solidFill>
                  <a:schemeClr val="tx1"/>
                </a:solidFill>
              </a:rPr>
              <a:t>CHIP And4Way { 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20012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individual bits within buses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504AB9-C8DC-1643-9750-58A77BC25CE8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6341" y="1080229"/>
            <a:ext cx="4172313" cy="35899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lIns="252000" tIns="187200" rIns="144000" bIns="93600" rtlCol="0" anchor="t" anchorCtr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ct val="20000"/>
              </a:spcBef>
              <a:buClr>
                <a:srgbClr val="006600"/>
              </a:buClr>
              <a:buSzPct val="85000"/>
              <a:buFont typeface="Arial" panose="020B0604020202020204" pitchFamily="34" charset="0"/>
              <a:buNone/>
              <a:defRPr sz="1400">
                <a:solidFill>
                  <a:srgbClr val="008000"/>
                </a:solidFill>
                <a:latin typeface="Consolas"/>
                <a:cs typeface="Consolas"/>
              </a:defRPr>
            </a:lvl1pPr>
            <a:lvl2pPr indent="0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None/>
              <a:defRPr sz="2000">
                <a:latin typeface="Times New Roman"/>
                <a:cs typeface="Times New Roman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latin typeface="Times New Roman"/>
                <a:cs typeface="Times New Roman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Times New Roman"/>
                <a:cs typeface="Times New Roman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Times New Roman"/>
                <a:cs typeface="Times New Roman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/* </a:t>
            </a:r>
          </a:p>
          <a:p>
            <a:r>
              <a:rPr lang="en-US" dirty="0"/>
              <a:t> * 4-way And: Ands 4 bits. </a:t>
            </a:r>
          </a:p>
          <a:p>
            <a:r>
              <a:rPr lang="en-US" dirty="0"/>
              <a:t> */ </a:t>
            </a:r>
          </a:p>
          <a:p>
            <a:r>
              <a:rPr lang="en-US" dirty="0">
                <a:solidFill>
                  <a:schemeClr val="tx1"/>
                </a:solidFill>
              </a:rPr>
              <a:t>CHIP And4Way { </a:t>
            </a:r>
          </a:p>
          <a:p>
            <a:r>
              <a:rPr lang="en-US" dirty="0">
                <a:solidFill>
                  <a:schemeClr val="tx1"/>
                </a:solidFill>
              </a:rPr>
              <a:t>   IN a[4]; </a:t>
            </a:r>
          </a:p>
          <a:p>
            <a:r>
              <a:rPr lang="en-US" dirty="0">
                <a:solidFill>
                  <a:schemeClr val="tx1"/>
                </a:solidFill>
              </a:rPr>
              <a:t>   OUT out;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PARTS: </a:t>
            </a:r>
          </a:p>
          <a:p>
            <a:pPr>
              <a:spcBef>
                <a:spcPts val="936"/>
              </a:spcBef>
            </a:pPr>
            <a:r>
              <a:rPr lang="en-US" dirty="0">
                <a:solidFill>
                  <a:schemeClr val="tx1"/>
                </a:solidFill>
              </a:rPr>
              <a:t>   And(a=a[0], b=a[1], out=_________);</a:t>
            </a:r>
          </a:p>
          <a:p>
            <a:r>
              <a:rPr lang="en-US" dirty="0">
                <a:solidFill>
                  <a:schemeClr val="tx1"/>
                </a:solidFill>
              </a:rPr>
              <a:t>   And(a=________,  b=a[2], out=t012);</a:t>
            </a:r>
          </a:p>
          <a:p>
            <a:r>
              <a:rPr lang="en-US" dirty="0">
                <a:solidFill>
                  <a:schemeClr val="tx1"/>
                </a:solidFill>
              </a:rPr>
              <a:t>   And(a=t012, b=a[3], out=out);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328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individual bits within buses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504AB9-C8DC-1643-9750-58A77BC25CE8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6343" y="1080229"/>
            <a:ext cx="4221542" cy="3733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lIns="252000" tIns="187200" rIns="144000" bIns="93600" rtlCol="0" anchor="t" anchorCtr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ct val="20000"/>
              </a:spcBef>
              <a:buClr>
                <a:srgbClr val="006600"/>
              </a:buClr>
              <a:buSzPct val="85000"/>
              <a:buFont typeface="Arial" panose="020B0604020202020204" pitchFamily="34" charset="0"/>
              <a:buNone/>
              <a:defRPr sz="1400">
                <a:solidFill>
                  <a:srgbClr val="008000"/>
                </a:solidFill>
                <a:latin typeface="Consolas"/>
                <a:cs typeface="Consolas"/>
              </a:defRPr>
            </a:lvl1pPr>
            <a:lvl2pPr indent="0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None/>
              <a:defRPr sz="2000">
                <a:latin typeface="Times New Roman"/>
                <a:cs typeface="Times New Roman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latin typeface="Times New Roman"/>
                <a:cs typeface="Times New Roman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Times New Roman"/>
                <a:cs typeface="Times New Roman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Times New Roman"/>
                <a:cs typeface="Times New Roman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/* </a:t>
            </a:r>
          </a:p>
          <a:p>
            <a:r>
              <a:rPr lang="en-US" dirty="0"/>
              <a:t> * Bit-wise And of two 4-bit inputs</a:t>
            </a:r>
          </a:p>
          <a:p>
            <a:r>
              <a:rPr lang="en-US" dirty="0"/>
              <a:t> */ </a:t>
            </a:r>
          </a:p>
          <a:p>
            <a:r>
              <a:rPr lang="en-US" dirty="0">
                <a:solidFill>
                  <a:schemeClr val="tx1"/>
                </a:solidFill>
              </a:rPr>
              <a:t>CHIP And4 { 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70484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individual bits within buses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504AB9-C8DC-1643-9750-58A77BC25CE8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6343" y="1080229"/>
            <a:ext cx="4221542" cy="3733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lIns="252000" tIns="187200" rIns="144000" bIns="93600" rtlCol="0" anchor="t" anchorCtr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ct val="20000"/>
              </a:spcBef>
              <a:buClr>
                <a:srgbClr val="006600"/>
              </a:buClr>
              <a:buSzPct val="85000"/>
              <a:buFont typeface="Arial" panose="020B0604020202020204" pitchFamily="34" charset="0"/>
              <a:buNone/>
              <a:defRPr sz="1400">
                <a:solidFill>
                  <a:srgbClr val="008000"/>
                </a:solidFill>
                <a:latin typeface="Consolas"/>
                <a:cs typeface="Consolas"/>
              </a:defRPr>
            </a:lvl1pPr>
            <a:lvl2pPr indent="0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None/>
              <a:defRPr sz="2000">
                <a:latin typeface="Times New Roman"/>
                <a:cs typeface="Times New Roman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latin typeface="Times New Roman"/>
                <a:cs typeface="Times New Roman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Times New Roman"/>
                <a:cs typeface="Times New Roman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Times New Roman"/>
                <a:cs typeface="Times New Roman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/* </a:t>
            </a:r>
          </a:p>
          <a:p>
            <a:r>
              <a:rPr lang="en-US" dirty="0"/>
              <a:t> * Bit-wise And of two 4-bit inputs</a:t>
            </a:r>
          </a:p>
          <a:p>
            <a:r>
              <a:rPr lang="en-US" dirty="0"/>
              <a:t> */ </a:t>
            </a:r>
          </a:p>
          <a:p>
            <a:r>
              <a:rPr lang="en-US" dirty="0">
                <a:solidFill>
                  <a:schemeClr val="tx1"/>
                </a:solidFill>
              </a:rPr>
              <a:t>CHIP And4 { </a:t>
            </a:r>
          </a:p>
          <a:p>
            <a:r>
              <a:rPr lang="en-US" dirty="0">
                <a:solidFill>
                  <a:schemeClr val="tx1"/>
                </a:solidFill>
              </a:rPr>
              <a:t>   IN a[4], b[4]; </a:t>
            </a:r>
          </a:p>
          <a:p>
            <a:r>
              <a:rPr lang="en-US" dirty="0">
                <a:solidFill>
                  <a:schemeClr val="tx1"/>
                </a:solidFill>
              </a:rPr>
              <a:t>   OUT out[4];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PARTS: </a:t>
            </a:r>
          </a:p>
          <a:p>
            <a:pPr>
              <a:spcBef>
                <a:spcPts val="936"/>
              </a:spcBef>
            </a:pPr>
            <a:r>
              <a:rPr lang="en-US" dirty="0">
                <a:solidFill>
                  <a:schemeClr val="tx1"/>
                </a:solidFill>
              </a:rPr>
              <a:t>   And(a=a[0], b=b[0], out=_________);</a:t>
            </a:r>
          </a:p>
          <a:p>
            <a:r>
              <a:rPr lang="en-US" dirty="0">
                <a:solidFill>
                  <a:schemeClr val="tx1"/>
                </a:solidFill>
              </a:rPr>
              <a:t>   And(a=a[1], b=b[1], out=out[1]);</a:t>
            </a:r>
          </a:p>
          <a:p>
            <a:r>
              <a:rPr lang="en-US" dirty="0">
                <a:solidFill>
                  <a:schemeClr val="tx1"/>
                </a:solidFill>
              </a:rPr>
              <a:t>   And(a=a[2], b=b[2], out=out[2]);</a:t>
            </a:r>
          </a:p>
          <a:p>
            <a:r>
              <a:rPr lang="en-US" dirty="0">
                <a:solidFill>
                  <a:schemeClr val="tx1"/>
                </a:solidFill>
              </a:rPr>
              <a:t>   And(a=a[3], b=b[3], out=out[3]);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73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Sub-buses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341" y="1044619"/>
            <a:ext cx="7774861" cy="5278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Buses can be composed from (and decomposed into) sub-buses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504AB9-C8DC-1643-9750-58A77BC25CE8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7309" y="1598863"/>
            <a:ext cx="5124833" cy="16763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lIns="252000" tIns="187200" rIns="144000" bIns="93600" rtlCol="0" anchor="t" anchorCtr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ct val="20000"/>
              </a:spcBef>
              <a:buClr>
                <a:srgbClr val="006600"/>
              </a:buClr>
              <a:buSzPct val="85000"/>
              <a:buFont typeface="Arial" panose="020B0604020202020204" pitchFamily="34" charset="0"/>
              <a:buNone/>
              <a:defRPr sz="1400">
                <a:solidFill>
                  <a:srgbClr val="008000"/>
                </a:solidFill>
                <a:latin typeface="Consolas"/>
                <a:cs typeface="Consolas"/>
              </a:defRPr>
            </a:lvl1pPr>
            <a:lvl2pPr indent="0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None/>
              <a:defRPr sz="2000">
                <a:latin typeface="Times New Roman"/>
                <a:cs typeface="Times New Roman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latin typeface="Times New Roman"/>
                <a:cs typeface="Times New Roman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Times New Roman"/>
                <a:cs typeface="Times New Roman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Times New Roman"/>
                <a:cs typeface="Times New Roman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solidFill>
                  <a:srgbClr val="000000"/>
                </a:solidFill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</a:rPr>
              <a:t>IN lsb[8], msb[8], …</a:t>
            </a:r>
          </a:p>
          <a:p>
            <a:r>
              <a:rPr lang="en-US" dirty="0">
                <a:solidFill>
                  <a:srgbClr val="000000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4752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Sub-buses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Buses can be composed from (and decomposed into) sub-buses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u="sng" dirty="0"/>
              <a:t>Some syntactic choices of our HDL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buses are indexed right to left: if </a:t>
            </a:r>
            <a:r>
              <a:rPr lang="en-US" sz="1400" dirty="0">
                <a:latin typeface="Consolas"/>
                <a:cs typeface="Consolas"/>
              </a:rPr>
              <a:t>foo</a:t>
            </a:r>
            <a:r>
              <a:rPr lang="en-US" sz="2000" dirty="0"/>
              <a:t> is a 16-bit bus,</a:t>
            </a:r>
            <a:br>
              <a:rPr lang="en-US" sz="2000" dirty="0"/>
            </a:br>
            <a:r>
              <a:rPr lang="en-US" sz="2000" dirty="0"/>
              <a:t>then </a:t>
            </a:r>
            <a:r>
              <a:rPr lang="en-US" sz="1400" dirty="0">
                <a:latin typeface="Consolas"/>
                <a:cs typeface="Consolas"/>
              </a:rPr>
              <a:t>foo[0]</a:t>
            </a:r>
            <a:r>
              <a:rPr lang="en-US" sz="2000" dirty="0"/>
              <a:t> is the right-most bit, and </a:t>
            </a:r>
            <a:r>
              <a:rPr lang="en-US" sz="1400" dirty="0">
                <a:latin typeface="Consolas"/>
                <a:cs typeface="Consolas"/>
              </a:rPr>
              <a:t>foo[15] </a:t>
            </a:r>
            <a:r>
              <a:rPr lang="en-US" sz="2000" dirty="0"/>
              <a:t>is the left-most bit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overlaps of sub-buses are allowed in output buses of parts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width of internal pin buses is deduced automatically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The </a:t>
            </a:r>
            <a:r>
              <a:rPr lang="en-US" sz="1400" dirty="0">
                <a:latin typeface="Consolas"/>
                <a:cs typeface="Consolas"/>
              </a:rPr>
              <a:t>false</a:t>
            </a:r>
            <a:r>
              <a:rPr lang="en-US" sz="2000" dirty="0"/>
              <a:t> and </a:t>
            </a:r>
            <a:r>
              <a:rPr lang="en-US" sz="1400" dirty="0">
                <a:latin typeface="Consolas"/>
                <a:cs typeface="Consolas"/>
              </a:rPr>
              <a:t>true</a:t>
            </a:r>
            <a:r>
              <a:rPr lang="en-US" sz="2000" dirty="0"/>
              <a:t> constants may be used as buses of any width.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504AB9-C8DC-1643-9750-58A77BC25CE8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7309" y="1598863"/>
            <a:ext cx="5124833" cy="16763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lIns="252000" tIns="187200" rIns="144000" bIns="93600" rtlCol="0" anchor="t" anchorCtr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ct val="20000"/>
              </a:spcBef>
              <a:buClr>
                <a:srgbClr val="006600"/>
              </a:buClr>
              <a:buSzPct val="85000"/>
              <a:buFont typeface="Arial" panose="020B0604020202020204" pitchFamily="34" charset="0"/>
              <a:buNone/>
              <a:defRPr sz="1400">
                <a:solidFill>
                  <a:srgbClr val="008000"/>
                </a:solidFill>
                <a:latin typeface="Consolas"/>
                <a:cs typeface="Consolas"/>
              </a:defRPr>
            </a:lvl1pPr>
            <a:lvl2pPr indent="0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None/>
              <a:defRPr sz="2000">
                <a:latin typeface="Times New Roman"/>
                <a:cs typeface="Times New Roman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latin typeface="Times New Roman"/>
                <a:cs typeface="Times New Roman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Times New Roman"/>
                <a:cs typeface="Times New Roman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Times New Roman"/>
                <a:cs typeface="Times New Roman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solidFill>
                  <a:srgbClr val="000000"/>
                </a:solidFill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</a:rPr>
              <a:t>IN lsb[8], msb[8], …</a:t>
            </a:r>
          </a:p>
          <a:p>
            <a:r>
              <a:rPr lang="en-US" dirty="0">
                <a:solidFill>
                  <a:srgbClr val="000000"/>
                </a:solidFill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</a:rPr>
              <a:t>Add16(a[0..7]=lsb, a[8..15]=msb, b=…, out=…);</a:t>
            </a:r>
          </a:p>
          <a:p>
            <a:pPr>
              <a:spcBef>
                <a:spcPts val="936"/>
              </a:spcBef>
            </a:pPr>
            <a:r>
              <a:rPr lang="en-US" dirty="0">
                <a:solidFill>
                  <a:srgbClr val="000000"/>
                </a:solidFill>
              </a:rPr>
              <a:t>Add16(…, out[0..3]=t1, out[4..15]=t2);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DCDF4-58CA-4453-8F9B-6248E6B433F7}"/>
              </a:ext>
            </a:extLst>
          </p:cNvPr>
          <p:cNvSpPr txBox="1"/>
          <p:nvPr/>
        </p:nvSpPr>
        <p:spPr>
          <a:xfrm>
            <a:off x="8171234" y="1348902"/>
            <a:ext cx="3320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내부핀</a:t>
            </a:r>
            <a:r>
              <a:rPr lang="en-US" altLang="ko-KR" dirty="0"/>
              <a:t>f </a:t>
            </a:r>
            <a:r>
              <a:rPr lang="ko-KR" altLang="en-US" dirty="0"/>
              <a:t>에 대해서 </a:t>
            </a:r>
            <a:endParaRPr lang="en-US" altLang="ko-KR" dirty="0"/>
          </a:p>
          <a:p>
            <a:r>
              <a:rPr lang="en-US" altLang="ko-KR" dirty="0"/>
              <a:t>x=f[0..3] </a:t>
            </a:r>
            <a:r>
              <a:rPr lang="ko-KR" altLang="en-US" dirty="0"/>
              <a:t>이런 표현은 안됨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입력핀</a:t>
            </a:r>
            <a:r>
              <a:rPr lang="en-US" altLang="ko-KR" dirty="0" err="1"/>
              <a:t>i</a:t>
            </a:r>
            <a:r>
              <a:rPr lang="ko-KR" altLang="en-US" dirty="0"/>
              <a:t>에 대해서는 </a:t>
            </a:r>
            <a:endParaRPr lang="en-US" altLang="ko-KR" dirty="0"/>
          </a:p>
          <a:p>
            <a:r>
              <a:rPr lang="en-US" altLang="ko-KR" dirty="0"/>
              <a:t>w=</a:t>
            </a:r>
            <a:r>
              <a:rPr lang="en-US" altLang="ko-KR" dirty="0" err="1"/>
              <a:t>i</a:t>
            </a:r>
            <a:r>
              <a:rPr lang="en-US" altLang="ko-KR" dirty="0"/>
              <a:t>[0..3]</a:t>
            </a:r>
            <a:r>
              <a:rPr lang="ko-KR" altLang="en-US" dirty="0"/>
              <a:t> 은 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최종 </a:t>
            </a:r>
            <a:r>
              <a:rPr lang="en-US" altLang="ko-KR" dirty="0"/>
              <a:t>out </a:t>
            </a:r>
            <a:r>
              <a:rPr lang="ko-KR" altLang="en-US" dirty="0"/>
              <a:t>핀에 대해서</a:t>
            </a:r>
            <a:endParaRPr lang="en-US" altLang="ko-KR" dirty="0"/>
          </a:p>
          <a:p>
            <a:r>
              <a:rPr lang="en-US" altLang="ko-KR" dirty="0"/>
              <a:t>y=out[0..3] </a:t>
            </a:r>
            <a:r>
              <a:rPr lang="ko-KR" altLang="en-US" dirty="0"/>
              <a:t>이런 표현도 안됨</a:t>
            </a:r>
          </a:p>
        </p:txBody>
      </p:sp>
    </p:spTree>
    <p:extLst>
      <p:ext uri="{BB962C8B-B14F-4D97-AF65-F5344CB8AC3E}">
        <p14:creationId xmlns:p14="http://schemas.microsoft.com/office/powerpoint/2010/main" val="60559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1876030" y="1564427"/>
            <a:ext cx="50771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spcBef>
                <a:spcPts val="24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Boolean logic</a:t>
            </a:r>
          </a:p>
          <a:p>
            <a:pPr marL="800100" lvl="1" indent="-342900">
              <a:spcBef>
                <a:spcPts val="24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Boolean function synthesis</a:t>
            </a:r>
          </a:p>
          <a:p>
            <a:pPr marL="800100" lvl="1" indent="-342900">
              <a:spcBef>
                <a:spcPts val="24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Hardware description language</a:t>
            </a:r>
          </a:p>
          <a:p>
            <a:pPr marL="800100" lvl="1" indent="-342900">
              <a:spcBef>
                <a:spcPts val="24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Hardware simulation</a:t>
            </a:r>
          </a:p>
          <a:p>
            <a:pPr marL="800100" lvl="1" indent="-342900">
              <a:spcBef>
                <a:spcPts val="24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Multi-bit buses</a:t>
            </a:r>
          </a:p>
          <a:p>
            <a:pPr marL="800100" lvl="1" indent="-342900">
              <a:spcBef>
                <a:spcPts val="24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Project 1 overview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1: Boolean logic</a:t>
            </a:r>
            <a:endParaRPr lang="en-US" sz="2000" dirty="0"/>
          </a:p>
        </p:txBody>
      </p:sp>
      <p:sp>
        <p:nvSpPr>
          <p:cNvPr id="3" name="Right Arrow 2"/>
          <p:cNvSpPr/>
          <p:nvPr/>
        </p:nvSpPr>
        <p:spPr>
          <a:xfrm>
            <a:off x="2065453" y="4617050"/>
            <a:ext cx="537308" cy="40053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3477" r="20213"/>
          <a:stretch/>
        </p:blipFill>
        <p:spPr>
          <a:xfrm>
            <a:off x="2256691" y="1484317"/>
            <a:ext cx="488463" cy="4865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3477" r="20213"/>
          <a:stretch/>
        </p:blipFill>
        <p:spPr>
          <a:xfrm>
            <a:off x="2272322" y="2076332"/>
            <a:ext cx="488463" cy="4865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3477" r="20213"/>
          <a:stretch/>
        </p:blipFill>
        <p:spPr>
          <a:xfrm>
            <a:off x="2278183" y="2678116"/>
            <a:ext cx="488463" cy="4865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3477" r="20213"/>
          <a:stretch/>
        </p:blipFill>
        <p:spPr>
          <a:xfrm>
            <a:off x="2244628" y="3326948"/>
            <a:ext cx="488463" cy="4865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23477" r="20213"/>
          <a:stretch/>
        </p:blipFill>
        <p:spPr>
          <a:xfrm>
            <a:off x="2260259" y="3918963"/>
            <a:ext cx="488463" cy="48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                        </a:t>
            </a:r>
            <a:r>
              <a:rPr lang="en-US" i="1" dirty="0"/>
              <a:t>x</a:t>
            </a:r>
            <a:r>
              <a:rPr lang="en-US" dirty="0"/>
              <a:t> Or </a:t>
            </a:r>
            <a:r>
              <a:rPr lang="en-US" i="1" dirty="0"/>
              <a:t>y</a:t>
            </a:r>
            <a:r>
              <a:rPr lang="en-US" dirty="0"/>
              <a:t>                           Not(x)</a:t>
            </a:r>
          </a:p>
          <a:p>
            <a:pPr marL="0" indent="0">
              <a:buNone/>
            </a:pPr>
            <a:r>
              <a:rPr lang="en-US" dirty="0"/>
              <a:t>  </a:t>
            </a: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48178" y="2953948"/>
          <a:ext cx="1867647" cy="23128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22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2579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5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5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5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5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960367" y="4740118"/>
            <a:ext cx="572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n-US" b="1" dirty="0">
                <a:solidFill>
                  <a:srgbClr val="FFFFFF"/>
                </a:solidFill>
              </a:rPr>
              <a:t>And</a:t>
            </a:r>
            <a:endParaRPr lang="en-US" dirty="0">
              <a:latin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640577" y="2929653"/>
          <a:ext cx="1867647" cy="23128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22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2579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5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5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5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5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542290" y="2960575"/>
          <a:ext cx="1245098" cy="138773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22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579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Not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5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5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5214" y="2297682"/>
                <a:ext cx="135763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charset="0"/>
                        </a:rPr>
                        <m:t>𝑥</m:t>
                      </m:r>
                      <m:r>
                        <a:rPr lang="en-US" altLang="ko-KR" sz="2000" i="1" smtClean="0">
                          <a:latin typeface="Cambria Math" charset="0"/>
                        </a:rPr>
                        <m:t> ∧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14" y="2297682"/>
                <a:ext cx="1357633" cy="307777"/>
              </a:xfrm>
              <a:prstGeom prst="rect">
                <a:avLst/>
              </a:prstGeom>
              <a:blipFill>
                <a:blip r:embed="rId2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407495" y="2270165"/>
                <a:ext cx="172056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∨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495" y="2270165"/>
                <a:ext cx="1720560" cy="307777"/>
              </a:xfrm>
              <a:prstGeom prst="rect">
                <a:avLst/>
              </a:prstGeom>
              <a:blipFill>
                <a:blip r:embed="rId3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52567" y="2297682"/>
                <a:ext cx="87420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¬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567" y="2297682"/>
                <a:ext cx="874207" cy="307777"/>
              </a:xfrm>
              <a:prstGeom prst="rect">
                <a:avLst/>
              </a:prstGeom>
              <a:blipFill rotWithShape="0">
                <a:blip r:embed="rId4"/>
                <a:stretch>
                  <a:fillRect t="-146000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연결선 5"/>
          <p:cNvCxnSpPr/>
          <p:nvPr/>
        </p:nvCxnSpPr>
        <p:spPr>
          <a:xfrm>
            <a:off x="3836355" y="2605459"/>
            <a:ext cx="11137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0056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Nand to Tetris course methodology</a:t>
            </a:r>
          </a:p>
        </p:txBody>
      </p:sp>
      <p:pic>
        <p:nvPicPr>
          <p:cNvPr id="16" name="Shape 167"/>
          <p:cNvPicPr preferRelativeResize="0"/>
          <p:nvPr/>
        </p:nvPicPr>
        <p:blipFill rotWithShape="1">
          <a:blip r:embed="rId2">
            <a:alphaModFix/>
          </a:blip>
          <a:srcRect l="-124" t="1871" r="8752" b="755"/>
          <a:stretch/>
        </p:blipFill>
        <p:spPr>
          <a:xfrm>
            <a:off x="710641" y="1269357"/>
            <a:ext cx="7927353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1"/>
          <p:cNvSpPr/>
          <p:nvPr/>
        </p:nvSpPr>
        <p:spPr>
          <a:xfrm>
            <a:off x="1936191" y="1918644"/>
            <a:ext cx="762000" cy="457200"/>
          </a:xfrm>
          <a:prstGeom prst="wedgeRoundRectCallout">
            <a:avLst>
              <a:gd name="adj1" fmla="val -44792"/>
              <a:gd name="adj2" fmla="val 91667"/>
              <a:gd name="adj3" fmla="val 16667"/>
            </a:avLst>
          </a:prstGeom>
          <a:solidFill>
            <a:srgbClr val="FFFFC5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6800" rIns="108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rgbClr val="00007A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how?</a:t>
            </a:r>
          </a:p>
        </p:txBody>
      </p:sp>
      <p:sp>
        <p:nvSpPr>
          <p:cNvPr id="18" name="Shape 172"/>
          <p:cNvSpPr/>
          <p:nvPr/>
        </p:nvSpPr>
        <p:spPr>
          <a:xfrm>
            <a:off x="5080807" y="4489133"/>
            <a:ext cx="1148620" cy="636378"/>
          </a:xfrm>
          <a:prstGeom prst="wedgeRoundRectCallout">
            <a:avLst>
              <a:gd name="adj1" fmla="val 14463"/>
              <a:gd name="adj2" fmla="val -164028"/>
              <a:gd name="adj3" fmla="val 16667"/>
            </a:avLst>
          </a:prstGeom>
          <a:solidFill>
            <a:srgbClr val="FFFFC5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6800" rIns="108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rgbClr val="00007A"/>
                </a:solidFill>
                <a:latin typeface="Comic Sans MS"/>
                <a:ea typeface="Comic Sans MS"/>
                <a:cs typeface="Comic Sans MS"/>
                <a:sym typeface="Comic Sans MS"/>
              </a:rPr>
              <a:t>one step</a:t>
            </a:r>
            <a:br>
              <a:rPr lang="en-US" sz="1600" dirty="0">
                <a:solidFill>
                  <a:srgbClr val="00007A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600" dirty="0">
                <a:solidFill>
                  <a:srgbClr val="00007A"/>
                </a:solidFill>
                <a:latin typeface="Comic Sans MS"/>
                <a:ea typeface="Comic Sans MS"/>
                <a:cs typeface="Comic Sans MS"/>
                <a:sym typeface="Comic Sans MS"/>
              </a:rPr>
              <a:t>at a time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417185" y="1354891"/>
            <a:ext cx="2156300" cy="2347305"/>
            <a:chOff x="3417185" y="1354891"/>
            <a:chExt cx="2156300" cy="2347305"/>
          </a:xfrm>
        </p:grpSpPr>
        <p:sp>
          <p:nvSpPr>
            <p:cNvPr id="20" name="Shape 170"/>
            <p:cNvSpPr/>
            <p:nvPr/>
          </p:nvSpPr>
          <p:spPr>
            <a:xfrm>
              <a:off x="3417185" y="1354891"/>
              <a:ext cx="2156300" cy="783022"/>
            </a:xfrm>
            <a:prstGeom prst="wedgeRoundRectCallout">
              <a:avLst>
                <a:gd name="adj1" fmla="val 63584"/>
                <a:gd name="adj2" fmla="val 41495"/>
                <a:gd name="adj3" fmla="val 16667"/>
              </a:avLst>
            </a:prstGeom>
            <a:solidFill>
              <a:srgbClr val="FFFFC5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6800" rIns="108000" bIns="46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600" dirty="0">
                  <a:solidFill>
                    <a:srgbClr val="00007A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here’s a logic gate,</a:t>
              </a:r>
              <a:br>
                <a:rPr lang="en-US" sz="1600" dirty="0">
                  <a:solidFill>
                    <a:srgbClr val="00007A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</a:br>
              <a:r>
                <a:rPr lang="en-US" sz="1600" dirty="0">
                  <a:solidFill>
                    <a:srgbClr val="00007A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go build computer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869728" y="3094346"/>
              <a:ext cx="1288049" cy="607850"/>
              <a:chOff x="3869728" y="3094346"/>
              <a:chExt cx="1288049" cy="60785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3869728" y="3094346"/>
                <a:ext cx="1288049" cy="607850"/>
                <a:chOff x="8897653" y="4933922"/>
                <a:chExt cx="1288049" cy="607850"/>
              </a:xfrm>
            </p:grpSpPr>
            <p:pic>
              <p:nvPicPr>
                <p:cNvPr id="33" name="Shape 173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8897653" y="4933922"/>
                  <a:ext cx="1288049" cy="607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34" name="Straight Connector 33"/>
                <p:cNvCxnSpPr/>
                <p:nvPr/>
              </p:nvCxnSpPr>
              <p:spPr>
                <a:xfrm>
                  <a:off x="9926525" y="5282686"/>
                  <a:ext cx="225777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9062925" y="5405323"/>
                  <a:ext cx="225777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>
              <a:xfrm>
                <a:off x="4152122" y="3340994"/>
                <a:ext cx="130206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itle 1"/>
          <p:cNvSpPr txBox="1">
            <a:spLocks/>
          </p:cNvSpPr>
          <p:nvPr/>
        </p:nvSpPr>
        <p:spPr>
          <a:xfrm>
            <a:off x="3112269" y="5734231"/>
            <a:ext cx="6002802" cy="616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 sz="2400" dirty="0"/>
              <a:t>Project 1: the first step</a:t>
            </a:r>
          </a:p>
        </p:txBody>
      </p:sp>
    </p:spTree>
    <p:extLst>
      <p:ext uri="{BB962C8B-B14F-4D97-AF65-F5344CB8AC3E}">
        <p14:creationId xmlns:p14="http://schemas.microsoft.com/office/powerpoint/2010/main" val="201492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3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070882" y="856396"/>
            <a:ext cx="5793533" cy="578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u="sng" dirty="0">
                <a:latin typeface="Times New Roman"/>
                <a:cs typeface="Times New Roman"/>
              </a:rPr>
              <a:t>Given:</a:t>
            </a:r>
            <a:r>
              <a:rPr lang="en-US" sz="2000" dirty="0">
                <a:latin typeface="Times New Roman"/>
                <a:cs typeface="Times New Roman"/>
              </a:rPr>
              <a:t>   </a:t>
            </a:r>
            <a:r>
              <a:rPr lang="en-US" sz="1600" dirty="0">
                <a:latin typeface="Consolas"/>
                <a:cs typeface="Consolas"/>
              </a:rPr>
              <a:t>Nand</a:t>
            </a:r>
          </a:p>
          <a:p>
            <a:pPr marL="0" indent="0">
              <a:buFont typeface="Arial"/>
              <a:buNone/>
            </a:pPr>
            <a:r>
              <a:rPr lang="en-US" sz="2000" u="sng" dirty="0">
                <a:latin typeface="Times New Roman"/>
                <a:cs typeface="Times New Roman"/>
              </a:rPr>
              <a:t>Goal:</a:t>
            </a:r>
            <a:r>
              <a:rPr lang="en-US" sz="2000" dirty="0">
                <a:latin typeface="Times New Roman"/>
                <a:cs typeface="Times New Roman"/>
              </a:rPr>
              <a:t>     Build the following gates: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30581" y="4675374"/>
            <a:ext cx="8511757" cy="1992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/>
              <a:buNone/>
            </a:pPr>
            <a:r>
              <a:rPr lang="en-US" sz="2000" u="sng" dirty="0">
                <a:latin typeface="Times New Roman"/>
                <a:cs typeface="Times New Roman"/>
              </a:rPr>
              <a:t>Why these 15 particular gates?</a:t>
            </a:r>
          </a:p>
          <a:p>
            <a:pPr marL="265113" indent="-265113">
              <a:spcBef>
                <a:spcPts val="1200"/>
              </a:spcBef>
              <a:buSzPct val="120000"/>
            </a:pPr>
            <a:r>
              <a:rPr lang="en-US" sz="2000" dirty="0">
                <a:latin typeface="Times New Roman"/>
                <a:cs typeface="Times New Roman"/>
              </a:rPr>
              <a:t>Commonly used gates</a:t>
            </a:r>
          </a:p>
          <a:p>
            <a:pPr marL="265113" indent="-265113">
              <a:spcBef>
                <a:spcPts val="1200"/>
              </a:spcBef>
              <a:buSzPct val="120000"/>
            </a:pPr>
            <a:r>
              <a:rPr lang="en-US" sz="2000" dirty="0">
                <a:latin typeface="Times New Roman"/>
                <a:cs typeface="Times New Roman"/>
              </a:rPr>
              <a:t>Comprise all the elementary logic gates needed to build our computer.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89292" y="1740516"/>
            <a:ext cx="6054705" cy="3051663"/>
            <a:chOff x="769308" y="1108847"/>
            <a:chExt cx="6054705" cy="3345484"/>
          </a:xfrm>
        </p:grpSpPr>
        <p:sp>
          <p:nvSpPr>
            <p:cNvPr id="9" name="Rounded Rectangle 8"/>
            <p:cNvSpPr/>
            <p:nvPr/>
          </p:nvSpPr>
          <p:spPr>
            <a:xfrm>
              <a:off x="769308" y="1108847"/>
              <a:ext cx="6054705" cy="307591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196092" y="1175723"/>
              <a:ext cx="2274475" cy="3278608"/>
              <a:chOff x="561459" y="1123713"/>
              <a:chExt cx="2274475" cy="3278608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61459" y="1123713"/>
                <a:ext cx="1737360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u="sng" dirty="0">
                    <a:latin typeface="Times New Roman"/>
                    <a:cs typeface="Times New Roman"/>
                  </a:rPr>
                  <a:t>Elementary logic gates</a:t>
                </a:r>
              </a:p>
            </p:txBody>
          </p:sp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580414" y="1829339"/>
                <a:ext cx="2255520" cy="257298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68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Comic Sans MS"/>
                    <a:ea typeface="+mn-ea"/>
                    <a:cs typeface="Comic Sans MS"/>
                  </a:defRPr>
                </a:lvl1pPr>
                <a:lvl2pPr marL="742950" indent="-285750" algn="l" defTabSz="457200" rtl="0" eaLnBrk="1" latinLnBrk="0" hangingPunct="1">
                  <a:spcBef>
                    <a:spcPts val="1680"/>
                  </a:spcBef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Comic Sans MS"/>
                    <a:ea typeface="+mn-ea"/>
                    <a:cs typeface="Comic Sans MS"/>
                  </a:defRPr>
                </a:lvl2pPr>
                <a:lvl3pPr marL="1143000" indent="-228600" algn="l" defTabSz="457200" rtl="0" eaLnBrk="1" latinLnBrk="0" hangingPunct="1">
                  <a:spcBef>
                    <a:spcPts val="168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68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68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indent="-182563">
                  <a:spcBef>
                    <a:spcPts val="672"/>
                  </a:spcBef>
                  <a:buSzPct val="50000"/>
                  <a:buFont typeface="Wingdings" charset="2"/>
                  <a:buChar char="q"/>
                </a:pPr>
                <a:r>
                  <a:rPr lang="en-US" sz="1600" dirty="0">
                    <a:latin typeface="Consolas"/>
                    <a:cs typeface="Consolas"/>
                  </a:rPr>
                  <a:t>Not</a:t>
                </a:r>
              </a:p>
              <a:p>
                <a:pPr marL="182563" indent="-182563">
                  <a:spcBef>
                    <a:spcPts val="672"/>
                  </a:spcBef>
                  <a:buSzPct val="50000"/>
                  <a:buFont typeface="Wingdings" charset="2"/>
                  <a:buChar char="q"/>
                </a:pPr>
                <a:r>
                  <a:rPr lang="en-US" sz="1600" dirty="0">
                    <a:latin typeface="Consolas"/>
                    <a:cs typeface="Consolas"/>
                  </a:rPr>
                  <a:t>And</a:t>
                </a:r>
              </a:p>
              <a:p>
                <a:pPr marL="182563" indent="-182563">
                  <a:spcBef>
                    <a:spcPts val="672"/>
                  </a:spcBef>
                  <a:buSzPct val="50000"/>
                  <a:buFont typeface="Wingdings" charset="2"/>
                  <a:buChar char="q"/>
                </a:pPr>
                <a:r>
                  <a:rPr lang="en-US" sz="1600" dirty="0">
                    <a:latin typeface="Consolas"/>
                    <a:cs typeface="Consolas"/>
                  </a:rPr>
                  <a:t>Or</a:t>
                </a:r>
              </a:p>
              <a:p>
                <a:pPr marL="182563" indent="-182563">
                  <a:spcBef>
                    <a:spcPts val="672"/>
                  </a:spcBef>
                  <a:buSzPct val="50000"/>
                  <a:buFont typeface="Wingdings" charset="2"/>
                  <a:buChar char="q"/>
                </a:pPr>
                <a:r>
                  <a:rPr lang="en-US" sz="1600" dirty="0">
                    <a:latin typeface="Consolas"/>
                    <a:cs typeface="Consolas"/>
                  </a:rPr>
                  <a:t>Xor</a:t>
                </a:r>
              </a:p>
              <a:p>
                <a:pPr marL="182563" indent="-182563">
                  <a:spcBef>
                    <a:spcPts val="672"/>
                  </a:spcBef>
                  <a:buSzPct val="50000"/>
                  <a:buFont typeface="Wingdings" charset="2"/>
                  <a:buChar char="q"/>
                </a:pPr>
                <a:r>
                  <a:rPr lang="en-US" sz="1600" dirty="0">
                    <a:latin typeface="Consolas"/>
                    <a:cs typeface="Consolas"/>
                  </a:rPr>
                  <a:t>Mux</a:t>
                </a:r>
              </a:p>
              <a:p>
                <a:pPr marL="182563" indent="-182563">
                  <a:spcBef>
                    <a:spcPts val="672"/>
                  </a:spcBef>
                  <a:buSzPct val="50000"/>
                  <a:buFont typeface="Wingdings" charset="2"/>
                  <a:buChar char="q"/>
                </a:pPr>
                <a:r>
                  <a:rPr lang="en-US" sz="1600">
                    <a:latin typeface="Consolas"/>
                    <a:cs typeface="Consolas"/>
                  </a:rPr>
                  <a:t>DMux</a:t>
                </a:r>
                <a:endParaRPr lang="en-US" sz="1600" dirty="0">
                  <a:latin typeface="Consolas"/>
                  <a:cs typeface="Consolas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5075467" y="1821033"/>
            <a:ext cx="2474408" cy="2963842"/>
            <a:chOff x="3733652" y="1137354"/>
            <a:chExt cx="2474408" cy="2963842"/>
          </a:xfrm>
        </p:grpSpPr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3733652" y="1829338"/>
              <a:ext cx="1703653" cy="22718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68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Comic Sans MS"/>
                  <a:ea typeface="+mn-ea"/>
                  <a:cs typeface="Comic Sans MS"/>
                </a:defRPr>
              </a:lvl1pPr>
              <a:lvl2pPr marL="742950" indent="-285750" algn="l" defTabSz="457200" rtl="0" eaLnBrk="1" latinLnBrk="0" hangingPunct="1">
                <a:spcBef>
                  <a:spcPts val="168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Comic Sans MS"/>
                  <a:ea typeface="+mn-ea"/>
                  <a:cs typeface="Comic Sans MS"/>
                </a:defRPr>
              </a:lvl2pPr>
              <a:lvl3pPr marL="1143000" indent="-228600" algn="l" defTabSz="457200" rtl="0" eaLnBrk="1" latinLnBrk="0" hangingPunct="1">
                <a:spcBef>
                  <a:spcPts val="168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68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68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563" indent="-182563">
                <a:spcBef>
                  <a:spcPts val="1272"/>
                </a:spcBef>
                <a:buSzPct val="50000"/>
                <a:buFont typeface="Wingdings" charset="2"/>
                <a:buChar char="q"/>
              </a:pPr>
              <a:r>
                <a:rPr lang="en-US" sz="1600" dirty="0">
                  <a:latin typeface="Consolas"/>
                  <a:cs typeface="Consolas"/>
                </a:rPr>
                <a:t>Or8Way</a:t>
              </a:r>
            </a:p>
            <a:p>
              <a:pPr marL="182563" indent="-182563">
                <a:spcBef>
                  <a:spcPts val="672"/>
                </a:spcBef>
                <a:buSzPct val="50000"/>
                <a:buFont typeface="Wingdings" charset="2"/>
                <a:buChar char="q"/>
              </a:pPr>
              <a:r>
                <a:rPr lang="en-US" sz="1600" dirty="0">
                  <a:latin typeface="Consolas"/>
                  <a:cs typeface="Consolas"/>
                </a:rPr>
                <a:t>Mux4Way16</a:t>
              </a:r>
            </a:p>
            <a:p>
              <a:pPr marL="182563" indent="-182563">
                <a:spcBef>
                  <a:spcPts val="672"/>
                </a:spcBef>
                <a:buSzPct val="50000"/>
                <a:buFont typeface="Wingdings" charset="2"/>
                <a:buChar char="q"/>
              </a:pPr>
              <a:r>
                <a:rPr lang="en-US" sz="1600" dirty="0">
                  <a:latin typeface="Consolas"/>
                  <a:cs typeface="Consolas"/>
                </a:rPr>
                <a:t>Mux8Way16</a:t>
              </a:r>
            </a:p>
            <a:p>
              <a:pPr marL="182563" indent="-182563">
                <a:spcBef>
                  <a:spcPts val="672"/>
                </a:spcBef>
                <a:buSzPct val="50000"/>
                <a:buFont typeface="Wingdings" charset="2"/>
                <a:buChar char="q"/>
              </a:pPr>
              <a:r>
                <a:rPr lang="en-US" sz="1600" dirty="0">
                  <a:latin typeface="Consolas"/>
                  <a:cs typeface="Consolas"/>
                </a:rPr>
                <a:t>DMux4Way</a:t>
              </a:r>
            </a:p>
            <a:p>
              <a:pPr marL="182563" indent="-182563">
                <a:spcBef>
                  <a:spcPts val="672"/>
                </a:spcBef>
                <a:buSzPct val="50000"/>
                <a:buFont typeface="Wingdings" charset="2"/>
                <a:buChar char="q"/>
              </a:pPr>
              <a:r>
                <a:rPr lang="en-US" sz="1600" dirty="0">
                  <a:latin typeface="Consolas"/>
                  <a:cs typeface="Consolas"/>
                </a:rPr>
                <a:t>DMux8Way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49021" y="1137354"/>
              <a:ext cx="24590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>
                  <a:latin typeface="Times New Roman"/>
                  <a:cs typeface="Times New Roman"/>
                </a:rPr>
                <a:t>Multi-way</a:t>
              </a:r>
              <a:br>
                <a:rPr lang="en-US" u="sng" dirty="0">
                  <a:latin typeface="Times New Roman"/>
                  <a:cs typeface="Times New Roman"/>
                </a:rPr>
              </a:br>
              <a:r>
                <a:rPr lang="en-US" u="sng" dirty="0">
                  <a:latin typeface="Times New Roman"/>
                  <a:cs typeface="Times New Roman"/>
                </a:rPr>
                <a:t>variants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13315" y="1847732"/>
            <a:ext cx="1315621" cy="2482349"/>
            <a:chOff x="2667214" y="1183007"/>
            <a:chExt cx="1315621" cy="2482349"/>
          </a:xfrm>
        </p:grpSpPr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2667214" y="1841599"/>
              <a:ext cx="1298589" cy="182375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68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Comic Sans MS"/>
                  <a:ea typeface="+mn-ea"/>
                  <a:cs typeface="Comic Sans MS"/>
                </a:defRPr>
              </a:lvl1pPr>
              <a:lvl2pPr marL="742950" indent="-285750" algn="l" defTabSz="457200" rtl="0" eaLnBrk="1" latinLnBrk="0" hangingPunct="1">
                <a:spcBef>
                  <a:spcPts val="168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Comic Sans MS"/>
                  <a:ea typeface="+mn-ea"/>
                  <a:cs typeface="Comic Sans MS"/>
                </a:defRPr>
              </a:lvl2pPr>
              <a:lvl3pPr marL="1143000" indent="-228600" algn="l" defTabSz="457200" rtl="0" eaLnBrk="1" latinLnBrk="0" hangingPunct="1">
                <a:spcBef>
                  <a:spcPts val="168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68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68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563" indent="-182563">
                <a:spcBef>
                  <a:spcPts val="1272"/>
                </a:spcBef>
                <a:buSzPct val="50000"/>
                <a:buFont typeface="Wingdings" charset="2"/>
                <a:buChar char="q"/>
              </a:pPr>
              <a:r>
                <a:rPr lang="en-US" sz="1600" dirty="0">
                  <a:latin typeface="Consolas"/>
                  <a:cs typeface="Consolas"/>
                </a:rPr>
                <a:t>Not16</a:t>
              </a:r>
            </a:p>
            <a:p>
              <a:pPr marL="182563" indent="-182563">
                <a:spcBef>
                  <a:spcPts val="672"/>
                </a:spcBef>
                <a:buSzPct val="50000"/>
                <a:buFont typeface="Wingdings" charset="2"/>
                <a:buChar char="q"/>
              </a:pPr>
              <a:r>
                <a:rPr lang="en-US" sz="1600" dirty="0">
                  <a:latin typeface="Consolas"/>
                  <a:cs typeface="Consolas"/>
                </a:rPr>
                <a:t>And16</a:t>
              </a:r>
            </a:p>
            <a:p>
              <a:pPr marL="182563" indent="-182563">
                <a:spcBef>
                  <a:spcPts val="672"/>
                </a:spcBef>
                <a:buSzPct val="50000"/>
                <a:buFont typeface="Wingdings" charset="2"/>
                <a:buChar char="q"/>
              </a:pPr>
              <a:r>
                <a:rPr lang="en-US" sz="1600" dirty="0">
                  <a:latin typeface="Consolas"/>
                  <a:cs typeface="Consolas"/>
                </a:rPr>
                <a:t>Or16</a:t>
              </a:r>
            </a:p>
            <a:p>
              <a:pPr marL="182563" indent="-182563">
                <a:spcBef>
                  <a:spcPts val="672"/>
                </a:spcBef>
                <a:buSzPct val="50000"/>
                <a:buFont typeface="Wingdings" charset="2"/>
                <a:buChar char="q"/>
              </a:pPr>
              <a:r>
                <a:rPr lang="en-US" sz="1600" dirty="0">
                  <a:latin typeface="Consolas"/>
                  <a:cs typeface="Consolas"/>
                </a:rPr>
                <a:t>Mux16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68838" y="1183007"/>
              <a:ext cx="1313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>
                  <a:latin typeface="Times New Roman"/>
                  <a:cs typeface="Times New Roman"/>
                </a:rPr>
                <a:t>16-bit</a:t>
              </a:r>
              <a:br>
                <a:rPr lang="en-US" u="sng" dirty="0">
                  <a:latin typeface="Times New Roman"/>
                  <a:cs typeface="Times New Roman"/>
                </a:rPr>
              </a:br>
              <a:r>
                <a:rPr lang="en-US" u="sng" dirty="0">
                  <a:latin typeface="Times New Roman"/>
                  <a:cs typeface="Times New Roman"/>
                </a:rPr>
                <a:t>variants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255607" y="3824889"/>
            <a:ext cx="349485" cy="563511"/>
            <a:chOff x="2011885" y="3604693"/>
            <a:chExt cx="349485" cy="563511"/>
          </a:xfrm>
        </p:grpSpPr>
        <p:sp>
          <p:nvSpPr>
            <p:cNvPr id="26" name="Right Arrow 25"/>
            <p:cNvSpPr/>
            <p:nvPr/>
          </p:nvSpPr>
          <p:spPr>
            <a:xfrm rot="10800000">
              <a:off x="2011885" y="3604693"/>
              <a:ext cx="340007" cy="238725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7" name="Right Arrow 26"/>
            <p:cNvSpPr/>
            <p:nvPr/>
          </p:nvSpPr>
          <p:spPr>
            <a:xfrm rot="10800000">
              <a:off x="2021363" y="3929479"/>
              <a:ext cx="340007" cy="238725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</p:grpSp>
      <p:sp>
        <p:nvSpPr>
          <p:cNvPr id="28" name="Right Arrow 27"/>
          <p:cNvSpPr/>
          <p:nvPr/>
        </p:nvSpPr>
        <p:spPr>
          <a:xfrm rot="10800000">
            <a:off x="4254809" y="2899617"/>
            <a:ext cx="340007" cy="23872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 rot="10800000">
            <a:off x="6472753" y="2916371"/>
            <a:ext cx="340007" cy="23872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0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" grpId="0" build="p"/>
      <p:bldP spid="28" grpId="0" animBg="1"/>
      <p:bldP spid="2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070882" y="856396"/>
            <a:ext cx="5793533" cy="578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u="sng" dirty="0">
                <a:latin typeface="Times New Roman"/>
                <a:cs typeface="Times New Roman"/>
              </a:rPr>
              <a:t>Given:</a:t>
            </a:r>
            <a:r>
              <a:rPr lang="en-US" sz="2000" dirty="0">
                <a:latin typeface="Times New Roman"/>
                <a:cs typeface="Times New Roman"/>
              </a:rPr>
              <a:t>   </a:t>
            </a:r>
            <a:r>
              <a:rPr lang="en-US" sz="1600" dirty="0">
                <a:latin typeface="Consolas"/>
                <a:cs typeface="Consolas"/>
              </a:rPr>
              <a:t>Nand</a:t>
            </a:r>
          </a:p>
          <a:p>
            <a:pPr marL="0" indent="0">
              <a:buFont typeface="Arial"/>
              <a:buNone/>
            </a:pPr>
            <a:r>
              <a:rPr lang="en-US" sz="2000" u="sng" dirty="0">
                <a:latin typeface="Times New Roman"/>
                <a:cs typeface="Times New Roman"/>
              </a:rPr>
              <a:t>Goal:</a:t>
            </a:r>
            <a:r>
              <a:rPr lang="en-US" sz="2000" dirty="0">
                <a:latin typeface="Times New Roman"/>
                <a:cs typeface="Times New Roman"/>
              </a:rPr>
              <a:t>     Build the following gates: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89292" y="1740516"/>
            <a:ext cx="6054705" cy="3051663"/>
            <a:chOff x="769308" y="1108847"/>
            <a:chExt cx="6054705" cy="3345484"/>
          </a:xfrm>
        </p:grpSpPr>
        <p:sp>
          <p:nvSpPr>
            <p:cNvPr id="9" name="Rounded Rectangle 8"/>
            <p:cNvSpPr/>
            <p:nvPr/>
          </p:nvSpPr>
          <p:spPr>
            <a:xfrm>
              <a:off x="769308" y="1108847"/>
              <a:ext cx="6054705" cy="307591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196092" y="1175723"/>
              <a:ext cx="2274475" cy="3278608"/>
              <a:chOff x="561459" y="1123713"/>
              <a:chExt cx="2274475" cy="3278608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61459" y="1123713"/>
                <a:ext cx="1737360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u="sng" dirty="0">
                    <a:latin typeface="Times New Roman"/>
                    <a:cs typeface="Times New Roman"/>
                  </a:rPr>
                  <a:t>Elementary logic gates</a:t>
                </a:r>
              </a:p>
            </p:txBody>
          </p:sp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580414" y="1829339"/>
                <a:ext cx="2255520" cy="257298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68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Comic Sans MS"/>
                    <a:ea typeface="+mn-ea"/>
                    <a:cs typeface="Comic Sans MS"/>
                  </a:defRPr>
                </a:lvl1pPr>
                <a:lvl2pPr marL="742950" indent="-285750" algn="l" defTabSz="457200" rtl="0" eaLnBrk="1" latinLnBrk="0" hangingPunct="1">
                  <a:spcBef>
                    <a:spcPts val="1680"/>
                  </a:spcBef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Comic Sans MS"/>
                    <a:ea typeface="+mn-ea"/>
                    <a:cs typeface="Comic Sans MS"/>
                  </a:defRPr>
                </a:lvl2pPr>
                <a:lvl3pPr marL="1143000" indent="-228600" algn="l" defTabSz="457200" rtl="0" eaLnBrk="1" latinLnBrk="0" hangingPunct="1">
                  <a:spcBef>
                    <a:spcPts val="168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68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68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indent="-182563">
                  <a:spcBef>
                    <a:spcPts val="672"/>
                  </a:spcBef>
                  <a:buSzPct val="50000"/>
                  <a:buFont typeface="Wingdings" charset="2"/>
                  <a:buChar char="q"/>
                </a:pPr>
                <a:r>
                  <a:rPr lang="en-US" sz="1600" dirty="0">
                    <a:latin typeface="Consolas"/>
                    <a:cs typeface="Consolas"/>
                  </a:rPr>
                  <a:t>Not</a:t>
                </a:r>
              </a:p>
              <a:p>
                <a:pPr marL="182563" indent="-182563">
                  <a:spcBef>
                    <a:spcPts val="672"/>
                  </a:spcBef>
                  <a:buSzPct val="50000"/>
                  <a:buFont typeface="Wingdings" charset="2"/>
                  <a:buChar char="q"/>
                </a:pPr>
                <a:r>
                  <a:rPr lang="en-US" sz="1600" dirty="0">
                    <a:latin typeface="Consolas"/>
                    <a:cs typeface="Consolas"/>
                  </a:rPr>
                  <a:t>And</a:t>
                </a:r>
              </a:p>
              <a:p>
                <a:pPr marL="182563" indent="-182563">
                  <a:spcBef>
                    <a:spcPts val="672"/>
                  </a:spcBef>
                  <a:buSzPct val="50000"/>
                  <a:buFont typeface="Wingdings" charset="2"/>
                  <a:buChar char="q"/>
                </a:pPr>
                <a:r>
                  <a:rPr lang="en-US" sz="1600" dirty="0">
                    <a:latin typeface="Consolas"/>
                    <a:cs typeface="Consolas"/>
                  </a:rPr>
                  <a:t>Or</a:t>
                </a:r>
              </a:p>
              <a:p>
                <a:pPr marL="182563" indent="-182563">
                  <a:spcBef>
                    <a:spcPts val="672"/>
                  </a:spcBef>
                  <a:buSzPct val="50000"/>
                  <a:buFont typeface="Wingdings" charset="2"/>
                  <a:buChar char="q"/>
                </a:pPr>
                <a:r>
                  <a:rPr lang="en-US" sz="1600" dirty="0">
                    <a:latin typeface="Consolas"/>
                    <a:cs typeface="Consolas"/>
                  </a:rPr>
                  <a:t>Xor</a:t>
                </a:r>
              </a:p>
              <a:p>
                <a:pPr marL="182563" indent="-182563">
                  <a:spcBef>
                    <a:spcPts val="672"/>
                  </a:spcBef>
                  <a:buSzPct val="50000"/>
                  <a:buFont typeface="Wingdings" charset="2"/>
                  <a:buChar char="q"/>
                </a:pPr>
                <a:r>
                  <a:rPr lang="en-US" sz="1600" dirty="0">
                    <a:latin typeface="Consolas"/>
                    <a:cs typeface="Consolas"/>
                  </a:rPr>
                  <a:t>Mux</a:t>
                </a:r>
              </a:p>
              <a:p>
                <a:pPr marL="182563" indent="-182563">
                  <a:spcBef>
                    <a:spcPts val="672"/>
                  </a:spcBef>
                  <a:buSzPct val="50000"/>
                  <a:buFont typeface="Wingdings" charset="2"/>
                  <a:buChar char="q"/>
                </a:pPr>
                <a:r>
                  <a:rPr lang="en-US" sz="1600">
                    <a:latin typeface="Consolas"/>
                    <a:cs typeface="Consolas"/>
                  </a:rPr>
                  <a:t>DMux</a:t>
                </a:r>
                <a:endParaRPr lang="en-US" sz="1600" dirty="0">
                  <a:latin typeface="Consolas"/>
                  <a:cs typeface="Consolas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5075467" y="1821033"/>
            <a:ext cx="2474408" cy="2963842"/>
            <a:chOff x="3733652" y="1137354"/>
            <a:chExt cx="2474408" cy="2963842"/>
          </a:xfrm>
        </p:grpSpPr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3733652" y="1829338"/>
              <a:ext cx="1703653" cy="22718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68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Comic Sans MS"/>
                  <a:ea typeface="+mn-ea"/>
                  <a:cs typeface="Comic Sans MS"/>
                </a:defRPr>
              </a:lvl1pPr>
              <a:lvl2pPr marL="742950" indent="-285750" algn="l" defTabSz="457200" rtl="0" eaLnBrk="1" latinLnBrk="0" hangingPunct="1">
                <a:spcBef>
                  <a:spcPts val="168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Comic Sans MS"/>
                  <a:ea typeface="+mn-ea"/>
                  <a:cs typeface="Comic Sans MS"/>
                </a:defRPr>
              </a:lvl2pPr>
              <a:lvl3pPr marL="1143000" indent="-228600" algn="l" defTabSz="457200" rtl="0" eaLnBrk="1" latinLnBrk="0" hangingPunct="1">
                <a:spcBef>
                  <a:spcPts val="168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68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68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563" indent="-182563">
                <a:spcBef>
                  <a:spcPts val="1272"/>
                </a:spcBef>
                <a:buSzPct val="50000"/>
                <a:buFont typeface="Wingdings" charset="2"/>
                <a:buChar char="q"/>
              </a:pPr>
              <a:r>
                <a:rPr lang="en-US" sz="1600" dirty="0">
                  <a:latin typeface="Consolas"/>
                  <a:cs typeface="Consolas"/>
                </a:rPr>
                <a:t>Or8Way</a:t>
              </a:r>
            </a:p>
            <a:p>
              <a:pPr marL="182563" indent="-182563">
                <a:spcBef>
                  <a:spcPts val="672"/>
                </a:spcBef>
                <a:buSzPct val="50000"/>
                <a:buFont typeface="Wingdings" charset="2"/>
                <a:buChar char="q"/>
              </a:pPr>
              <a:r>
                <a:rPr lang="en-US" sz="1600" dirty="0">
                  <a:latin typeface="Consolas"/>
                  <a:cs typeface="Consolas"/>
                </a:rPr>
                <a:t>Mux4Way16</a:t>
              </a:r>
            </a:p>
            <a:p>
              <a:pPr marL="182563" indent="-182563">
                <a:spcBef>
                  <a:spcPts val="672"/>
                </a:spcBef>
                <a:buSzPct val="50000"/>
                <a:buFont typeface="Wingdings" charset="2"/>
                <a:buChar char="q"/>
              </a:pPr>
              <a:r>
                <a:rPr lang="en-US" sz="1600" dirty="0">
                  <a:latin typeface="Consolas"/>
                  <a:cs typeface="Consolas"/>
                </a:rPr>
                <a:t>Mux8Way16</a:t>
              </a:r>
            </a:p>
            <a:p>
              <a:pPr marL="182563" indent="-182563">
                <a:spcBef>
                  <a:spcPts val="672"/>
                </a:spcBef>
                <a:buSzPct val="50000"/>
                <a:buFont typeface="Wingdings" charset="2"/>
                <a:buChar char="q"/>
              </a:pPr>
              <a:r>
                <a:rPr lang="en-US" sz="1600" dirty="0">
                  <a:latin typeface="Consolas"/>
                  <a:cs typeface="Consolas"/>
                </a:rPr>
                <a:t>DMux4Way</a:t>
              </a:r>
            </a:p>
            <a:p>
              <a:pPr marL="182563" indent="-182563">
                <a:spcBef>
                  <a:spcPts val="672"/>
                </a:spcBef>
                <a:buSzPct val="50000"/>
                <a:buFont typeface="Wingdings" charset="2"/>
                <a:buChar char="q"/>
              </a:pPr>
              <a:r>
                <a:rPr lang="en-US" sz="1600" dirty="0">
                  <a:latin typeface="Consolas"/>
                  <a:cs typeface="Consolas"/>
                </a:rPr>
                <a:t>DMux8Way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49021" y="1137354"/>
              <a:ext cx="24590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>
                  <a:latin typeface="Times New Roman"/>
                  <a:cs typeface="Times New Roman"/>
                </a:rPr>
                <a:t>Multi-way</a:t>
              </a:r>
              <a:br>
                <a:rPr lang="en-US" u="sng" dirty="0">
                  <a:latin typeface="Times New Roman"/>
                  <a:cs typeface="Times New Roman"/>
                </a:rPr>
              </a:br>
              <a:r>
                <a:rPr lang="en-US" u="sng" dirty="0">
                  <a:latin typeface="Times New Roman"/>
                  <a:cs typeface="Times New Roman"/>
                </a:rPr>
                <a:t>variants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13315" y="1847732"/>
            <a:ext cx="1315621" cy="2482349"/>
            <a:chOff x="2667214" y="1183007"/>
            <a:chExt cx="1315621" cy="2482349"/>
          </a:xfrm>
        </p:grpSpPr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2667214" y="1841599"/>
              <a:ext cx="1298589" cy="182375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68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Comic Sans MS"/>
                  <a:ea typeface="+mn-ea"/>
                  <a:cs typeface="Comic Sans MS"/>
                </a:defRPr>
              </a:lvl1pPr>
              <a:lvl2pPr marL="742950" indent="-285750" algn="l" defTabSz="457200" rtl="0" eaLnBrk="1" latinLnBrk="0" hangingPunct="1">
                <a:spcBef>
                  <a:spcPts val="168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Comic Sans MS"/>
                  <a:ea typeface="+mn-ea"/>
                  <a:cs typeface="Comic Sans MS"/>
                </a:defRPr>
              </a:lvl2pPr>
              <a:lvl3pPr marL="1143000" indent="-228600" algn="l" defTabSz="457200" rtl="0" eaLnBrk="1" latinLnBrk="0" hangingPunct="1">
                <a:spcBef>
                  <a:spcPts val="168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68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68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563" indent="-182563">
                <a:spcBef>
                  <a:spcPts val="1272"/>
                </a:spcBef>
                <a:buSzPct val="50000"/>
                <a:buFont typeface="Wingdings" charset="2"/>
                <a:buChar char="q"/>
              </a:pPr>
              <a:r>
                <a:rPr lang="en-US" sz="1600" dirty="0">
                  <a:latin typeface="Consolas"/>
                  <a:cs typeface="Consolas"/>
                </a:rPr>
                <a:t>Not16</a:t>
              </a:r>
            </a:p>
            <a:p>
              <a:pPr marL="182563" indent="-182563">
                <a:spcBef>
                  <a:spcPts val="672"/>
                </a:spcBef>
                <a:buSzPct val="50000"/>
                <a:buFont typeface="Wingdings" charset="2"/>
                <a:buChar char="q"/>
              </a:pPr>
              <a:r>
                <a:rPr lang="en-US" sz="1600" dirty="0">
                  <a:latin typeface="Consolas"/>
                  <a:cs typeface="Consolas"/>
                </a:rPr>
                <a:t>And16</a:t>
              </a:r>
            </a:p>
            <a:p>
              <a:pPr marL="182563" indent="-182563">
                <a:spcBef>
                  <a:spcPts val="672"/>
                </a:spcBef>
                <a:buSzPct val="50000"/>
                <a:buFont typeface="Wingdings" charset="2"/>
                <a:buChar char="q"/>
              </a:pPr>
              <a:r>
                <a:rPr lang="en-US" sz="1600" dirty="0">
                  <a:latin typeface="Consolas"/>
                  <a:cs typeface="Consolas"/>
                </a:rPr>
                <a:t>Or16</a:t>
              </a:r>
            </a:p>
            <a:p>
              <a:pPr marL="182563" indent="-182563">
                <a:spcBef>
                  <a:spcPts val="672"/>
                </a:spcBef>
                <a:buSzPct val="50000"/>
                <a:buFont typeface="Wingdings" charset="2"/>
                <a:buChar char="q"/>
              </a:pPr>
              <a:r>
                <a:rPr lang="en-US" sz="1600" dirty="0">
                  <a:latin typeface="Consolas"/>
                  <a:cs typeface="Consolas"/>
                </a:rPr>
                <a:t>Mux16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68838" y="1183007"/>
              <a:ext cx="1313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>
                  <a:latin typeface="Times New Roman"/>
                  <a:cs typeface="Times New Roman"/>
                </a:rPr>
                <a:t>16-bit</a:t>
              </a:r>
              <a:br>
                <a:rPr lang="en-US" u="sng" dirty="0">
                  <a:latin typeface="Times New Roman"/>
                  <a:cs typeface="Times New Roman"/>
                </a:rPr>
              </a:br>
              <a:r>
                <a:rPr lang="en-US" u="sng" dirty="0">
                  <a:latin typeface="Times New Roman"/>
                  <a:cs typeface="Times New Roman"/>
                </a:rPr>
                <a:t>variants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255607" y="3824889"/>
            <a:ext cx="349485" cy="563511"/>
            <a:chOff x="2011885" y="3604693"/>
            <a:chExt cx="349485" cy="563511"/>
          </a:xfrm>
        </p:grpSpPr>
        <p:sp>
          <p:nvSpPr>
            <p:cNvPr id="26" name="Right Arrow 25"/>
            <p:cNvSpPr/>
            <p:nvPr/>
          </p:nvSpPr>
          <p:spPr>
            <a:xfrm rot="10800000">
              <a:off x="2011885" y="3604693"/>
              <a:ext cx="340007" cy="238725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7" name="Right Arrow 26"/>
            <p:cNvSpPr/>
            <p:nvPr/>
          </p:nvSpPr>
          <p:spPr>
            <a:xfrm rot="10800000">
              <a:off x="2021363" y="3929479"/>
              <a:ext cx="340007" cy="238725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60954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Multiplexor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2616" b="3094"/>
          <a:stretch/>
        </p:blipFill>
        <p:spPr>
          <a:xfrm>
            <a:off x="1306132" y="1109379"/>
            <a:ext cx="2120192" cy="1622450"/>
          </a:xfrm>
        </p:spPr>
      </p:pic>
      <p:grpSp>
        <p:nvGrpSpPr>
          <p:cNvPr id="3" name="Group 2"/>
          <p:cNvGrpSpPr/>
          <p:nvPr/>
        </p:nvGrpSpPr>
        <p:grpSpPr>
          <a:xfrm>
            <a:off x="7295174" y="1121123"/>
            <a:ext cx="1262275" cy="1976113"/>
            <a:chOff x="7295174" y="1121123"/>
            <a:chExt cx="1262275" cy="1976113"/>
          </a:xfrm>
        </p:grpSpPr>
        <p:graphicFrame>
          <p:nvGraphicFramePr>
            <p:cNvPr id="7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58040828"/>
                </p:ext>
              </p:extLst>
            </p:nvPr>
          </p:nvGraphicFramePr>
          <p:xfrm>
            <a:off x="7354952" y="1121123"/>
            <a:ext cx="1202497" cy="914400"/>
          </p:xfrm>
          <a:graphic>
            <a:graphicData uri="http://schemas.openxmlformats.org/drawingml/2006/table">
              <a:tbl>
                <a:tblPr firstRow="1" lastCol="1" bandRow="1">
                  <a:tableStyleId>{B301B821-A1FF-4177-AEE7-76D212191A09}</a:tableStyleId>
                </a:tblPr>
                <a:tblGrid>
                  <a:gridCol w="5251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7733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0" dirty="0">
                            <a:solidFill>
                              <a:srgbClr val="000000"/>
                            </a:solidFill>
                            <a:latin typeface="Consolas"/>
                            <a:cs typeface="Consolas"/>
                          </a:rPr>
                          <a:t>sel</a:t>
                        </a: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0" dirty="0">
                            <a:solidFill>
                              <a:srgbClr val="000000"/>
                            </a:solidFill>
                            <a:latin typeface="Consolas"/>
                            <a:cs typeface="Consolas"/>
                          </a:rPr>
                          <a:t>out</a:t>
                        </a:r>
                      </a:p>
                    </a:txBody>
                    <a:tcPr marL="0" marR="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69555"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a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69555"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b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9" name="Rounded Rectangular Callout 8"/>
            <p:cNvSpPr/>
            <p:nvPr/>
          </p:nvSpPr>
          <p:spPr>
            <a:xfrm>
              <a:off x="7295174" y="2483298"/>
              <a:ext cx="1174697" cy="613938"/>
            </a:xfrm>
            <a:prstGeom prst="wedgeRoundRectCallout">
              <a:avLst>
                <a:gd name="adj1" fmla="val -19702"/>
                <a:gd name="adj2" fmla="val -96003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46800" rtlCol="0" anchor="t" anchorCtr="0"/>
            <a:lstStyle/>
            <a:p>
              <a:pPr algn="ctr">
                <a:buSzPct val="100000"/>
              </a:pPr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abbreviated truth table</a:t>
              </a:r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610588" y="4575701"/>
            <a:ext cx="7932377" cy="1992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/>
            <a:r>
              <a:rPr lang="en-US" sz="2000" dirty="0">
                <a:latin typeface="Times New Roman"/>
                <a:cs typeface="Times New Roman"/>
              </a:rPr>
              <a:t>A 2-way multiplexor enables </a:t>
            </a:r>
            <a:r>
              <a:rPr lang="en-US" sz="2000" u="sng" dirty="0">
                <a:latin typeface="Times New Roman"/>
                <a:cs typeface="Times New Roman"/>
              </a:rPr>
              <a:t>selecting</a:t>
            </a:r>
            <a:r>
              <a:rPr lang="en-US" sz="2000" dirty="0">
                <a:latin typeface="Times New Roman"/>
                <a:cs typeface="Times New Roman"/>
              </a:rPr>
              <a:t>, and outputting,</a:t>
            </a:r>
            <a:br>
              <a:rPr lang="en-US" sz="2000" dirty="0">
                <a:latin typeface="Times New Roman"/>
                <a:cs typeface="Times New Roman"/>
              </a:rPr>
            </a:br>
            <a:r>
              <a:rPr lang="en-US" sz="2000" dirty="0">
                <a:latin typeface="Times New Roman"/>
                <a:cs typeface="Times New Roman"/>
              </a:rPr>
              <a:t>one of two possible inputs</a:t>
            </a:r>
          </a:p>
          <a:p>
            <a:pPr marL="265113" indent="-265113"/>
            <a:r>
              <a:rPr lang="en-US" sz="2000" dirty="0">
                <a:latin typeface="Times New Roman"/>
                <a:cs typeface="Times New Roman"/>
              </a:rPr>
              <a:t>Widely used in:</a:t>
            </a:r>
          </a:p>
          <a:p>
            <a:pPr marL="665163" lvl="1" indent="-265113"/>
            <a:r>
              <a:rPr lang="en-US" sz="2000" dirty="0">
                <a:latin typeface="Times New Roman"/>
                <a:cs typeface="Times New Roman"/>
              </a:rPr>
              <a:t>Digital design</a:t>
            </a:r>
          </a:p>
          <a:p>
            <a:pPr marL="665163" lvl="1" indent="-265113"/>
            <a:r>
              <a:rPr lang="en-US" sz="2000" dirty="0">
                <a:latin typeface="Times New Roman"/>
                <a:cs typeface="Times New Roman"/>
              </a:rPr>
              <a:t>Communications networks</a:t>
            </a:r>
          </a:p>
          <a:p>
            <a:pPr marL="0" indent="0">
              <a:buFont typeface="Arial"/>
              <a:buNone/>
            </a:pPr>
            <a:endParaRPr lang="en-US" sz="2000" dirty="0">
              <a:latin typeface="Times New Roman"/>
              <a:cs typeface="Times New Roman"/>
            </a:endParaRPr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3321436"/>
              </p:ext>
            </p:extLst>
          </p:nvPr>
        </p:nvGraphicFramePr>
        <p:xfrm>
          <a:off x="4346133" y="1154754"/>
          <a:ext cx="2259133" cy="2743200"/>
        </p:xfrm>
        <a:graphic>
          <a:graphicData uri="http://schemas.openxmlformats.org/drawingml/2006/table">
            <a:tbl>
              <a:tblPr firstRow="1" lastCol="1" bandRow="1">
                <a:tableStyleId>{B301B821-A1FF-4177-AEE7-76D212191A09}</a:tableStyleId>
              </a:tblPr>
              <a:tblGrid>
                <a:gridCol w="51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onsolas"/>
                          <a:cs typeface="Consola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onsolas"/>
                          <a:cs typeface="Consolas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onsolas"/>
                          <a:cs typeface="Consolas"/>
                        </a:rPr>
                        <a:t>sel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onsolas"/>
                          <a:cs typeface="Consolas"/>
                        </a:rPr>
                        <a:t>out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5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5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5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5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5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5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274573" y="2960188"/>
            <a:ext cx="2297942" cy="1215141"/>
          </a:xfrm>
          <a:prstGeom prst="rect">
            <a:avLst/>
          </a:prstGeom>
          <a:noFill/>
          <a:effectLst/>
        </p:spPr>
        <p:txBody>
          <a:bodyPr vert="horz" lIns="216000" tIns="93600" rIns="0" bIns="93600" rtlCol="0" anchor="ctr" anchorCtr="0">
            <a:normAutofit/>
          </a:bodyPr>
          <a:lstStyle>
            <a:lvl1pPr indent="0">
              <a:lnSpc>
                <a:spcPct val="90000"/>
              </a:lnSpc>
              <a:spcBef>
                <a:spcPct val="20000"/>
              </a:spcBef>
              <a:buClr>
                <a:srgbClr val="006600"/>
              </a:buClr>
              <a:buSzPct val="85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Consolas"/>
                <a:cs typeface="Consolas"/>
              </a:defRPr>
            </a:lvl1pPr>
            <a:lvl2pPr indent="0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None/>
              <a:defRPr sz="2000">
                <a:latin typeface="Times New Roman"/>
                <a:cs typeface="Times New Roman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latin typeface="Times New Roman"/>
                <a:cs typeface="Times New Roman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Times New Roman"/>
                <a:cs typeface="Times New Roman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Times New Roman"/>
                <a:cs typeface="Times New Roman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600" dirty="0"/>
              <a:t>if (sel==0) </a:t>
            </a:r>
          </a:p>
          <a:p>
            <a:r>
              <a:rPr lang="en-US" sz="1600" dirty="0"/>
              <a:t>   out=a</a:t>
            </a:r>
          </a:p>
          <a:p>
            <a:r>
              <a:rPr lang="en-US" sz="1600" dirty="0"/>
              <a:t>else </a:t>
            </a:r>
          </a:p>
          <a:p>
            <a:r>
              <a:rPr lang="en-US" sz="1600" dirty="0"/>
              <a:t>   out=b</a:t>
            </a:r>
          </a:p>
        </p:txBody>
      </p:sp>
    </p:spTree>
    <p:extLst>
      <p:ext uri="{BB962C8B-B14F-4D97-AF65-F5344CB8AC3E}">
        <p14:creationId xmlns:p14="http://schemas.microsoft.com/office/powerpoint/2010/main" val="181819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62400" y="855827"/>
            <a:ext cx="3306219" cy="3135642"/>
            <a:chOff x="689811" y="1021880"/>
            <a:chExt cx="3306219" cy="313564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811" y="1021880"/>
              <a:ext cx="3306219" cy="2103122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060312" y="3126471"/>
              <a:ext cx="2650197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en-US" sz="1400" dirty="0">
                  <a:latin typeface="Consolas"/>
                  <a:cs typeface="Consolas"/>
                </a:rPr>
                <a:t>if (sel==0)</a:t>
              </a:r>
            </a:p>
            <a:p>
              <a:pPr>
                <a:spcBef>
                  <a:spcPts val="200"/>
                </a:spcBef>
              </a:pPr>
              <a:r>
                <a:rPr lang="en-US" sz="1400" dirty="0">
                  <a:latin typeface="Consolas"/>
                  <a:cs typeface="Consolas"/>
                </a:rPr>
                <a:t>   out = (a And b)</a:t>
              </a:r>
            </a:p>
            <a:p>
              <a:pPr>
                <a:spcBef>
                  <a:spcPts val="200"/>
                </a:spcBef>
              </a:pPr>
              <a:r>
                <a:rPr lang="en-US" sz="1400" dirty="0">
                  <a:latin typeface="Consolas"/>
                  <a:cs typeface="Consolas"/>
                </a:rPr>
                <a:t>else</a:t>
              </a:r>
            </a:p>
            <a:p>
              <a:pPr>
                <a:spcBef>
                  <a:spcPts val="200"/>
                </a:spcBef>
              </a:pPr>
              <a:r>
                <a:rPr lang="en-US" sz="1400" dirty="0">
                  <a:latin typeface="Consolas"/>
                  <a:cs typeface="Consolas"/>
                </a:rPr>
                <a:t>   out = (a Or b)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using mux logic to build a programmable gate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285101" y="803602"/>
            <a:ext cx="4352022" cy="2743200"/>
            <a:chOff x="4285101" y="978786"/>
            <a:chExt cx="4352022" cy="2743200"/>
          </a:xfrm>
        </p:grpSpPr>
        <p:graphicFrame>
          <p:nvGraphicFramePr>
            <p:cNvPr id="6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96815074"/>
                </p:ext>
              </p:extLst>
            </p:nvPr>
          </p:nvGraphicFramePr>
          <p:xfrm>
            <a:off x="4285101" y="978786"/>
            <a:ext cx="2259133" cy="2743200"/>
          </p:xfrm>
          <a:graphic>
            <a:graphicData uri="http://schemas.openxmlformats.org/drawingml/2006/table">
              <a:tbl>
                <a:tblPr firstRow="1" lastCol="1" bandRow="1">
                  <a:tableStyleId>{B301B821-A1FF-4177-AEE7-76D212191A09}</a:tableStyleId>
                </a:tblPr>
                <a:tblGrid>
                  <a:gridCol w="5190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6890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2670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44502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0" dirty="0">
                            <a:solidFill>
                              <a:srgbClr val="000000"/>
                            </a:solidFill>
                            <a:latin typeface="Consolas"/>
                            <a:cs typeface="Consolas"/>
                          </a:rPr>
                          <a:t>a</a:t>
                        </a: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0" dirty="0">
                            <a:solidFill>
                              <a:srgbClr val="000000"/>
                            </a:solidFill>
                            <a:latin typeface="Consolas"/>
                            <a:cs typeface="Consolas"/>
                          </a:rPr>
                          <a:t>b</a:t>
                        </a: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0" dirty="0">
                            <a:solidFill>
                              <a:srgbClr val="000000"/>
                            </a:solidFill>
                            <a:latin typeface="Consolas"/>
                            <a:cs typeface="Consolas"/>
                          </a:rPr>
                          <a:t>sel</a:t>
                        </a: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0" dirty="0">
                            <a:solidFill>
                              <a:srgbClr val="000000"/>
                            </a:solidFill>
                            <a:latin typeface="Consolas"/>
                            <a:cs typeface="Consolas"/>
                          </a:rPr>
                          <a:t>out</a:t>
                        </a:r>
                      </a:p>
                    </a:txBody>
                    <a:tcPr marL="0" marR="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6955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FF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6955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FF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6955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FF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6955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FF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26955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FF0000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26955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FF0000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26955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FF0000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26955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FF0000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11" name="Left Brace 10"/>
            <p:cNvSpPr/>
            <p:nvPr/>
          </p:nvSpPr>
          <p:spPr>
            <a:xfrm rot="10800000" flipV="1">
              <a:off x="6612610" y="1324790"/>
              <a:ext cx="300725" cy="1182462"/>
            </a:xfrm>
            <a:prstGeom prst="leftBrace">
              <a:avLst>
                <a:gd name="adj1" fmla="val 5143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52404" y="1523166"/>
              <a:ext cx="15527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/>
                  <a:cs typeface="Times New Roman"/>
                </a:rPr>
                <a:t>When </a:t>
              </a:r>
              <a:r>
                <a:rPr lang="en-US" sz="1600" dirty="0">
                  <a:latin typeface="Consolas"/>
                  <a:cs typeface="Consolas"/>
                </a:rPr>
                <a:t>sel==</a:t>
              </a:r>
              <a:r>
                <a:rPr lang="en-US" sz="1600" dirty="0">
                  <a:solidFill>
                    <a:srgbClr val="0000FF"/>
                  </a:solidFill>
                  <a:latin typeface="Consolas"/>
                  <a:cs typeface="Consolas"/>
                </a:rPr>
                <a:t>0</a:t>
              </a:r>
              <a:r>
                <a:rPr lang="en-US" sz="1600" dirty="0">
                  <a:latin typeface="Times New Roman"/>
                  <a:cs typeface="Times New Roman"/>
                </a:rPr>
                <a:t> the gate acts like an </a:t>
              </a:r>
              <a:r>
                <a:rPr lang="en-US" sz="1600" dirty="0">
                  <a:latin typeface="Consolas"/>
                  <a:cs typeface="Consolas"/>
                </a:rPr>
                <a:t>And</a:t>
              </a:r>
              <a:r>
                <a:rPr lang="en-US" sz="1600" dirty="0">
                  <a:latin typeface="Times New Roman"/>
                  <a:cs typeface="Times New Roman"/>
                </a:rPr>
                <a:t> gate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48369" y="3329465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Left Brace 13"/>
            <p:cNvSpPr/>
            <p:nvPr/>
          </p:nvSpPr>
          <p:spPr>
            <a:xfrm rot="10800000" flipV="1">
              <a:off x="6611738" y="2539215"/>
              <a:ext cx="300725" cy="1182462"/>
            </a:xfrm>
            <a:prstGeom prst="leftBrace">
              <a:avLst>
                <a:gd name="adj1" fmla="val 5143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84376" y="2693802"/>
              <a:ext cx="15527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/>
                  <a:cs typeface="Times New Roman"/>
                </a:rPr>
                <a:t>When </a:t>
              </a:r>
              <a:r>
                <a:rPr lang="en-US" sz="1600" dirty="0">
                  <a:latin typeface="Consolas"/>
                  <a:cs typeface="Consolas"/>
                </a:rPr>
                <a:t>sel==</a:t>
              </a:r>
              <a:r>
                <a:rPr lang="en-US" sz="1600" dirty="0">
                  <a:solidFill>
                    <a:srgbClr val="FF0000"/>
                  </a:solidFill>
                  <a:latin typeface="Consolas"/>
                  <a:cs typeface="Consolas"/>
                </a:rPr>
                <a:t>1</a:t>
              </a:r>
              <a:r>
                <a:rPr lang="en-US" sz="1600" dirty="0">
                  <a:latin typeface="Times New Roman"/>
                  <a:cs typeface="Times New Roman"/>
                </a:rPr>
                <a:t> the gate acts like an </a:t>
              </a:r>
              <a:r>
                <a:rPr lang="en-US" sz="1600" dirty="0">
                  <a:latin typeface="Consolas"/>
                  <a:cs typeface="Consolas"/>
                </a:rPr>
                <a:t>Or</a:t>
              </a:r>
              <a:r>
                <a:rPr lang="en-US" sz="1600" dirty="0">
                  <a:latin typeface="Times New Roman"/>
                  <a:cs typeface="Times New Roman"/>
                </a:rPr>
                <a:t> gate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88" y="3920907"/>
            <a:ext cx="3962992" cy="293709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287058" y="3892332"/>
            <a:ext cx="4471366" cy="2594890"/>
            <a:chOff x="4287058" y="3892332"/>
            <a:chExt cx="4471366" cy="2594890"/>
          </a:xfrm>
        </p:grpSpPr>
        <p:sp>
          <p:nvSpPr>
            <p:cNvPr id="10" name="TextBox 9"/>
            <p:cNvSpPr txBox="1"/>
            <p:nvPr/>
          </p:nvSpPr>
          <p:spPr>
            <a:xfrm>
              <a:off x="4335420" y="4220840"/>
              <a:ext cx="4423004" cy="22663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lIns="108000" tIns="187200" rIns="0" bIns="93600" rtlCol="0" anchor="t" anchorCtr="0">
              <a:normAutofit/>
            </a:bodyPr>
            <a:lstStyle>
              <a:lvl1pPr indent="0">
                <a:lnSpc>
                  <a:spcPct val="90000"/>
                </a:lnSpc>
                <a:spcBef>
                  <a:spcPct val="20000"/>
                </a:spcBef>
                <a:buClr>
                  <a:srgbClr val="006600"/>
                </a:buClr>
                <a:buSzPct val="85000"/>
                <a:buFont typeface="Arial" panose="020B0604020202020204" pitchFamily="34" charset="0"/>
                <a:buNone/>
                <a:defRPr sz="1400">
                  <a:solidFill>
                    <a:srgbClr val="000000"/>
                  </a:solidFill>
                  <a:latin typeface="Consolas"/>
                  <a:cs typeface="Consolas"/>
                </a:defRPr>
              </a:lvl1pPr>
              <a:lvl2pPr indent="0">
                <a:lnSpc>
                  <a:spcPct val="90000"/>
                </a:lnSpc>
                <a:spcBef>
                  <a:spcPts val="1000"/>
                </a:spcBef>
                <a:buSzPct val="50000"/>
                <a:buFont typeface="Wingdings" charset="2"/>
                <a:buNone/>
                <a:defRPr sz="2000">
                  <a:latin typeface="Times New Roman"/>
                  <a:cs typeface="Times New Roman"/>
                </a:defRPr>
              </a:lvl2pPr>
              <a:lvl3pPr inden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>
                  <a:latin typeface="Times New Roman"/>
                  <a:cs typeface="Times New Roman"/>
                </a:defRPr>
              </a:lvl3pPr>
              <a:lvl4pPr inden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>
                  <a:latin typeface="Times New Roman"/>
                  <a:cs typeface="Times New Roman"/>
                </a:defRPr>
              </a:lvl4pPr>
              <a:lvl5pPr inden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>
                  <a:latin typeface="Times New Roman"/>
                  <a:cs typeface="Times New Roman"/>
                </a:defRPr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sz="1300" dirty="0"/>
                <a:t>CHIP AndMuxOr {</a:t>
              </a:r>
            </a:p>
            <a:p>
              <a:r>
                <a:rPr lang="en-US" sz="1300" dirty="0"/>
                <a:t>    IN a, b, sel;</a:t>
              </a:r>
            </a:p>
            <a:p>
              <a:r>
                <a:rPr lang="en-US" sz="1300" dirty="0"/>
                <a:t>    OUT out;</a:t>
              </a:r>
            </a:p>
            <a:p>
              <a:endParaRPr lang="en-US" sz="1300" dirty="0"/>
            </a:p>
            <a:p>
              <a:r>
                <a:rPr lang="en-US" sz="1300" dirty="0"/>
                <a:t>    </a:t>
              </a:r>
            </a:p>
          </p:txBody>
        </p:sp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4287058" y="3892332"/>
              <a:ext cx="1405208" cy="38349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Comic Sans MS"/>
                  <a:ea typeface="+mn-ea"/>
                  <a:cs typeface="Comic Sans M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Comic Sans MS"/>
                  <a:ea typeface="+mn-ea"/>
                  <a:cs typeface="Comic Sans M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>
                  <a:latin typeface="Consolas"/>
                  <a:cs typeface="Consolas"/>
                </a:rPr>
                <a:t>Mux.hdl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158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62400" y="855827"/>
            <a:ext cx="3306219" cy="3135642"/>
            <a:chOff x="689811" y="1021880"/>
            <a:chExt cx="3306219" cy="313564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811" y="1021880"/>
              <a:ext cx="3306219" cy="2103122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060312" y="3126471"/>
              <a:ext cx="2650197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en-US" sz="1400" dirty="0">
                  <a:latin typeface="Consolas"/>
                  <a:cs typeface="Consolas"/>
                </a:rPr>
                <a:t>if (sel==0)</a:t>
              </a:r>
            </a:p>
            <a:p>
              <a:pPr>
                <a:spcBef>
                  <a:spcPts val="200"/>
                </a:spcBef>
              </a:pPr>
              <a:r>
                <a:rPr lang="en-US" sz="1400" dirty="0">
                  <a:latin typeface="Consolas"/>
                  <a:cs typeface="Consolas"/>
                </a:rPr>
                <a:t>   out = (a And b)</a:t>
              </a:r>
            </a:p>
            <a:p>
              <a:pPr>
                <a:spcBef>
                  <a:spcPts val="200"/>
                </a:spcBef>
              </a:pPr>
              <a:r>
                <a:rPr lang="en-US" sz="1400" dirty="0">
                  <a:latin typeface="Consolas"/>
                  <a:cs typeface="Consolas"/>
                </a:rPr>
                <a:t>else</a:t>
              </a:r>
            </a:p>
            <a:p>
              <a:pPr>
                <a:spcBef>
                  <a:spcPts val="200"/>
                </a:spcBef>
              </a:pPr>
              <a:r>
                <a:rPr lang="en-US" sz="1400" dirty="0">
                  <a:latin typeface="Consolas"/>
                  <a:cs typeface="Consolas"/>
                </a:rPr>
                <a:t>   out = (a Or b)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using mux logic to build a programmable gate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285101" y="803602"/>
            <a:ext cx="4352022" cy="2743200"/>
            <a:chOff x="4285101" y="978786"/>
            <a:chExt cx="4352022" cy="2743200"/>
          </a:xfrm>
        </p:grpSpPr>
        <p:graphicFrame>
          <p:nvGraphicFramePr>
            <p:cNvPr id="6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97796728"/>
                </p:ext>
              </p:extLst>
            </p:nvPr>
          </p:nvGraphicFramePr>
          <p:xfrm>
            <a:off x="4285101" y="978786"/>
            <a:ext cx="2259133" cy="2743200"/>
          </p:xfrm>
          <a:graphic>
            <a:graphicData uri="http://schemas.openxmlformats.org/drawingml/2006/table">
              <a:tbl>
                <a:tblPr firstRow="1" lastCol="1" bandRow="1">
                  <a:tableStyleId>{B301B821-A1FF-4177-AEE7-76D212191A09}</a:tableStyleId>
                </a:tblPr>
                <a:tblGrid>
                  <a:gridCol w="5190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6890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2670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44502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0" dirty="0">
                            <a:solidFill>
                              <a:srgbClr val="000000"/>
                            </a:solidFill>
                            <a:latin typeface="Consolas"/>
                            <a:cs typeface="Consolas"/>
                          </a:rPr>
                          <a:t>a</a:t>
                        </a: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0" dirty="0">
                            <a:solidFill>
                              <a:srgbClr val="000000"/>
                            </a:solidFill>
                            <a:latin typeface="Consolas"/>
                            <a:cs typeface="Consolas"/>
                          </a:rPr>
                          <a:t>b</a:t>
                        </a: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0" dirty="0">
                            <a:solidFill>
                              <a:srgbClr val="000000"/>
                            </a:solidFill>
                            <a:latin typeface="Consolas"/>
                            <a:cs typeface="Consolas"/>
                          </a:rPr>
                          <a:t>sel</a:t>
                        </a: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0" dirty="0">
                            <a:solidFill>
                              <a:srgbClr val="000000"/>
                            </a:solidFill>
                            <a:latin typeface="Consolas"/>
                            <a:cs typeface="Consolas"/>
                          </a:rPr>
                          <a:t>out</a:t>
                        </a:r>
                      </a:p>
                    </a:txBody>
                    <a:tcPr marL="0" marR="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6955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FF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6955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FF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6955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FF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6955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FF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26955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FF0000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26955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FF0000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26955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FF0000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26955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FF0000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rgbClr r="0" g="0" b="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11" name="Left Brace 10"/>
            <p:cNvSpPr/>
            <p:nvPr/>
          </p:nvSpPr>
          <p:spPr>
            <a:xfrm rot="10800000" flipV="1">
              <a:off x="6612610" y="1324790"/>
              <a:ext cx="300725" cy="1182462"/>
            </a:xfrm>
            <a:prstGeom prst="leftBrace">
              <a:avLst>
                <a:gd name="adj1" fmla="val 5143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52404" y="1523166"/>
              <a:ext cx="15527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/>
                  <a:cs typeface="Times New Roman"/>
                </a:rPr>
                <a:t>When </a:t>
              </a:r>
              <a:r>
                <a:rPr lang="en-US" sz="1600" dirty="0">
                  <a:latin typeface="Consolas"/>
                  <a:cs typeface="Consolas"/>
                </a:rPr>
                <a:t>sel==</a:t>
              </a:r>
              <a:r>
                <a:rPr lang="en-US" sz="1600" dirty="0">
                  <a:solidFill>
                    <a:srgbClr val="0000FF"/>
                  </a:solidFill>
                  <a:latin typeface="Consolas"/>
                  <a:cs typeface="Consolas"/>
                </a:rPr>
                <a:t>0</a:t>
              </a:r>
              <a:r>
                <a:rPr lang="en-US" sz="1600" dirty="0">
                  <a:latin typeface="Times New Roman"/>
                  <a:cs typeface="Times New Roman"/>
                </a:rPr>
                <a:t> the gate acts like an </a:t>
              </a:r>
              <a:r>
                <a:rPr lang="en-US" sz="1600" dirty="0">
                  <a:latin typeface="Consolas"/>
                  <a:cs typeface="Consolas"/>
                </a:rPr>
                <a:t>And</a:t>
              </a:r>
              <a:r>
                <a:rPr lang="en-US" sz="1600" dirty="0">
                  <a:latin typeface="Times New Roman"/>
                  <a:cs typeface="Times New Roman"/>
                </a:rPr>
                <a:t> gate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48369" y="3329465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Left Brace 13"/>
            <p:cNvSpPr/>
            <p:nvPr/>
          </p:nvSpPr>
          <p:spPr>
            <a:xfrm rot="10800000" flipV="1">
              <a:off x="6611738" y="2539215"/>
              <a:ext cx="300725" cy="1182462"/>
            </a:xfrm>
            <a:prstGeom prst="leftBrace">
              <a:avLst>
                <a:gd name="adj1" fmla="val 5143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84376" y="2693802"/>
              <a:ext cx="15527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/>
                  <a:cs typeface="Times New Roman"/>
                </a:rPr>
                <a:t>When </a:t>
              </a:r>
              <a:r>
                <a:rPr lang="en-US" sz="1600" dirty="0">
                  <a:latin typeface="Consolas"/>
                  <a:cs typeface="Consolas"/>
                </a:rPr>
                <a:t>sel==</a:t>
              </a:r>
              <a:r>
                <a:rPr lang="en-US" sz="1600" dirty="0">
                  <a:solidFill>
                    <a:srgbClr val="FF0000"/>
                  </a:solidFill>
                  <a:latin typeface="Consolas"/>
                  <a:cs typeface="Consolas"/>
                </a:rPr>
                <a:t>1</a:t>
              </a:r>
              <a:r>
                <a:rPr lang="en-US" sz="1600" dirty="0">
                  <a:latin typeface="Times New Roman"/>
                  <a:cs typeface="Times New Roman"/>
                </a:rPr>
                <a:t> the gate acts like an </a:t>
              </a:r>
              <a:r>
                <a:rPr lang="en-US" sz="1600" dirty="0">
                  <a:latin typeface="Consolas"/>
                  <a:cs typeface="Consolas"/>
                </a:rPr>
                <a:t>Or</a:t>
              </a:r>
              <a:r>
                <a:rPr lang="en-US" sz="1600" dirty="0">
                  <a:latin typeface="Times New Roman"/>
                  <a:cs typeface="Times New Roman"/>
                </a:rPr>
                <a:t> gate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88" y="3920907"/>
            <a:ext cx="3962992" cy="2937093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4287058" y="3892332"/>
            <a:ext cx="4471366" cy="2594890"/>
            <a:chOff x="4287058" y="3892332"/>
            <a:chExt cx="4471366" cy="2594890"/>
          </a:xfrm>
        </p:grpSpPr>
        <p:sp>
          <p:nvSpPr>
            <p:cNvPr id="19" name="TextBox 18"/>
            <p:cNvSpPr txBox="1"/>
            <p:nvPr/>
          </p:nvSpPr>
          <p:spPr>
            <a:xfrm>
              <a:off x="4335420" y="4220840"/>
              <a:ext cx="4423004" cy="22663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lIns="108000" tIns="187200" rIns="0" bIns="93600" rtlCol="0" anchor="t" anchorCtr="0">
              <a:normAutofit/>
            </a:bodyPr>
            <a:lstStyle>
              <a:lvl1pPr indent="0">
                <a:lnSpc>
                  <a:spcPct val="90000"/>
                </a:lnSpc>
                <a:spcBef>
                  <a:spcPct val="20000"/>
                </a:spcBef>
                <a:buClr>
                  <a:srgbClr val="006600"/>
                </a:buClr>
                <a:buSzPct val="85000"/>
                <a:buFont typeface="Arial" panose="020B0604020202020204" pitchFamily="34" charset="0"/>
                <a:buNone/>
                <a:defRPr sz="1400">
                  <a:solidFill>
                    <a:srgbClr val="000000"/>
                  </a:solidFill>
                  <a:latin typeface="Consolas"/>
                  <a:cs typeface="Consolas"/>
                </a:defRPr>
              </a:lvl1pPr>
              <a:lvl2pPr indent="0">
                <a:lnSpc>
                  <a:spcPct val="90000"/>
                </a:lnSpc>
                <a:spcBef>
                  <a:spcPts val="1000"/>
                </a:spcBef>
                <a:buSzPct val="50000"/>
                <a:buFont typeface="Wingdings" charset="2"/>
                <a:buNone/>
                <a:defRPr sz="2000">
                  <a:latin typeface="Times New Roman"/>
                  <a:cs typeface="Times New Roman"/>
                </a:defRPr>
              </a:lvl2pPr>
              <a:lvl3pPr inden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>
                  <a:latin typeface="Times New Roman"/>
                  <a:cs typeface="Times New Roman"/>
                </a:defRPr>
              </a:lvl3pPr>
              <a:lvl4pPr inden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>
                  <a:latin typeface="Times New Roman"/>
                  <a:cs typeface="Times New Roman"/>
                </a:defRPr>
              </a:lvl4pPr>
              <a:lvl5pPr inden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>
                  <a:latin typeface="Times New Roman"/>
                  <a:cs typeface="Times New Roman"/>
                </a:defRPr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sz="1300" dirty="0"/>
                <a:t>CHIP AndMuxOr {</a:t>
              </a:r>
            </a:p>
            <a:p>
              <a:r>
                <a:rPr lang="en-US" sz="1300" dirty="0"/>
                <a:t>    IN a, b, sel;</a:t>
              </a:r>
            </a:p>
            <a:p>
              <a:r>
                <a:rPr lang="en-US" sz="1300" dirty="0"/>
                <a:t>    OUT out;</a:t>
              </a:r>
            </a:p>
            <a:p>
              <a:endParaRPr lang="en-US" sz="1300" dirty="0"/>
            </a:p>
            <a:p>
              <a:r>
                <a:rPr lang="en-US" sz="1300" dirty="0"/>
                <a:t>    PARTS:</a:t>
              </a:r>
            </a:p>
            <a:p>
              <a:r>
                <a:rPr lang="en-US" sz="1300" dirty="0"/>
                <a:t>    </a:t>
              </a:r>
              <a:r>
                <a:rPr lang="en-US" sz="1300" dirty="0">
                  <a:solidFill>
                    <a:srgbClr val="0000FF"/>
                  </a:solidFill>
                </a:rPr>
                <a:t>And</a:t>
              </a:r>
              <a:r>
                <a:rPr lang="en-US" sz="1300" dirty="0"/>
                <a:t> (</a:t>
              </a:r>
              <a:r>
                <a:rPr lang="en-US" sz="1300" dirty="0">
                  <a:solidFill>
                    <a:srgbClr val="0000FF"/>
                  </a:solidFill>
                </a:rPr>
                <a:t>a</a:t>
              </a:r>
              <a:r>
                <a:rPr lang="en-US" sz="1300" dirty="0"/>
                <a:t>=a, </a:t>
              </a:r>
              <a:r>
                <a:rPr lang="en-US" sz="1300" dirty="0">
                  <a:solidFill>
                    <a:srgbClr val="0000FF"/>
                  </a:solidFill>
                </a:rPr>
                <a:t>b</a:t>
              </a:r>
              <a:r>
                <a:rPr lang="en-US" sz="1300" dirty="0"/>
                <a:t>=b, </a:t>
              </a:r>
              <a:r>
                <a:rPr lang="en-US" sz="1300" dirty="0">
                  <a:solidFill>
                    <a:srgbClr val="0000FF"/>
                  </a:solidFill>
                </a:rPr>
                <a:t>out</a:t>
              </a:r>
              <a:r>
                <a:rPr lang="en-US" sz="1300" dirty="0"/>
                <a:t>=andOut);</a:t>
              </a:r>
            </a:p>
            <a:p>
              <a:r>
                <a:rPr lang="en-US" sz="1300" dirty="0"/>
                <a:t>    </a:t>
              </a:r>
              <a:r>
                <a:rPr lang="en-US" sz="1300" dirty="0">
                  <a:solidFill>
                    <a:srgbClr val="0000FF"/>
                  </a:solidFill>
                </a:rPr>
                <a:t>Or</a:t>
              </a:r>
              <a:r>
                <a:rPr lang="en-US" sz="1300" dirty="0"/>
                <a:t>  (</a:t>
              </a:r>
              <a:r>
                <a:rPr lang="en-US" sz="1300" dirty="0">
                  <a:solidFill>
                    <a:srgbClr val="0000FF"/>
                  </a:solidFill>
                </a:rPr>
                <a:t>a</a:t>
              </a:r>
              <a:r>
                <a:rPr lang="en-US" sz="1300" dirty="0"/>
                <a:t>=a, b=b, </a:t>
              </a:r>
              <a:r>
                <a:rPr lang="en-US" sz="1300" dirty="0">
                  <a:solidFill>
                    <a:srgbClr val="0000FF"/>
                  </a:solidFill>
                </a:rPr>
                <a:t>out</a:t>
              </a:r>
              <a:r>
                <a:rPr lang="en-US" sz="1300" dirty="0"/>
                <a:t>=orOut);</a:t>
              </a:r>
            </a:p>
            <a:p>
              <a:r>
                <a:rPr lang="en-US" sz="1300" dirty="0"/>
                <a:t>    </a:t>
              </a:r>
              <a:r>
                <a:rPr lang="en-US" sz="1300" dirty="0">
                  <a:solidFill>
                    <a:srgbClr val="0000FF"/>
                  </a:solidFill>
                </a:rPr>
                <a:t>Mux</a:t>
              </a:r>
              <a:r>
                <a:rPr lang="en-US" sz="1300" dirty="0"/>
                <a:t> (</a:t>
              </a:r>
              <a:r>
                <a:rPr lang="en-US" sz="1300" dirty="0">
                  <a:solidFill>
                    <a:srgbClr val="0000FF"/>
                  </a:solidFill>
                </a:rPr>
                <a:t>a</a:t>
              </a:r>
              <a:r>
                <a:rPr lang="en-US" sz="1300" dirty="0"/>
                <a:t>=andOut, </a:t>
              </a:r>
              <a:r>
                <a:rPr lang="en-US" sz="1300" dirty="0">
                  <a:solidFill>
                    <a:srgbClr val="0000FF"/>
                  </a:solidFill>
                </a:rPr>
                <a:t>b</a:t>
              </a:r>
              <a:r>
                <a:rPr lang="en-US" sz="1300" dirty="0"/>
                <a:t>=orOut, </a:t>
              </a:r>
              <a:r>
                <a:rPr lang="en-US" sz="1300" dirty="0">
                  <a:solidFill>
                    <a:srgbClr val="0000FF"/>
                  </a:solidFill>
                </a:rPr>
                <a:t>sel</a:t>
              </a:r>
              <a:r>
                <a:rPr lang="en-US" sz="1300" dirty="0"/>
                <a:t>=sel, </a:t>
              </a:r>
              <a:r>
                <a:rPr lang="en-US" sz="1300" dirty="0">
                  <a:solidFill>
                    <a:srgbClr val="0000FF"/>
                  </a:solidFill>
                </a:rPr>
                <a:t>out</a:t>
              </a:r>
              <a:r>
                <a:rPr lang="en-US" sz="1300" dirty="0"/>
                <a:t>=out);</a:t>
              </a:r>
            </a:p>
            <a:p>
              <a:r>
                <a:rPr lang="en-US" sz="1300" dirty="0"/>
                <a:t>}</a:t>
              </a:r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4287058" y="3892332"/>
              <a:ext cx="1405208" cy="38349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Comic Sans MS"/>
                  <a:ea typeface="+mn-ea"/>
                  <a:cs typeface="Comic Sans M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Comic Sans MS"/>
                  <a:ea typeface="+mn-ea"/>
                  <a:cs typeface="Comic Sans M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>
                  <a:latin typeface="Consolas"/>
                  <a:cs typeface="Consolas"/>
                </a:rPr>
                <a:t>Mux.hdl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84097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Multiplexor implementation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2616" b="3094"/>
          <a:stretch/>
        </p:blipFill>
        <p:spPr>
          <a:xfrm>
            <a:off x="1223901" y="1361321"/>
            <a:ext cx="2351276" cy="1799283"/>
          </a:xfrm>
        </p:spPr>
      </p:pic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9400671"/>
              </p:ext>
            </p:extLst>
          </p:nvPr>
        </p:nvGraphicFramePr>
        <p:xfrm>
          <a:off x="6788466" y="1678440"/>
          <a:ext cx="1202497" cy="914400"/>
        </p:xfrm>
        <a:graphic>
          <a:graphicData uri="http://schemas.openxmlformats.org/drawingml/2006/table">
            <a:tbl>
              <a:tblPr firstRow="1" lastCol="1" bandRow="1">
                <a:tableStyleId>{B301B821-A1FF-4177-AEE7-76D212191A09}</a:tableStyleId>
              </a:tblPr>
              <a:tblGrid>
                <a:gridCol w="525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onsolas"/>
                          <a:cs typeface="Consolas"/>
                        </a:rPr>
                        <a:t>sel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onsolas"/>
                          <a:cs typeface="Consolas"/>
                        </a:rPr>
                        <a:t>out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5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55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5462263" y="4128017"/>
            <a:ext cx="3162935" cy="1481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u="sng" dirty="0">
                <a:latin typeface="Times New Roman"/>
                <a:cs typeface="Times New Roman"/>
              </a:rPr>
              <a:t>Implementation tip:</a:t>
            </a:r>
          </a:p>
          <a:p>
            <a:pPr marL="0" indent="0">
              <a:buNone/>
            </a:pPr>
            <a:r>
              <a:rPr lang="en-US" sz="2000" dirty="0">
                <a:latin typeface="Times New Roman"/>
                <a:cs typeface="Times New Roman"/>
              </a:rPr>
              <a:t>Can be implemented with </a:t>
            </a:r>
            <a:br>
              <a:rPr lang="en-US" sz="2000" dirty="0">
                <a:latin typeface="Times New Roman"/>
                <a:cs typeface="Times New Roman"/>
              </a:rPr>
            </a:br>
            <a:r>
              <a:rPr lang="en-US" sz="1600" dirty="0">
                <a:latin typeface="Consolas"/>
                <a:cs typeface="Consolas"/>
              </a:rPr>
              <a:t>And</a:t>
            </a:r>
            <a:r>
              <a:rPr lang="en-US" sz="2000" dirty="0">
                <a:latin typeface="Times New Roman"/>
                <a:cs typeface="Times New Roman"/>
              </a:rPr>
              <a:t>, </a:t>
            </a:r>
            <a:r>
              <a:rPr lang="en-US" sz="1600" dirty="0">
                <a:latin typeface="Consolas"/>
                <a:cs typeface="Consolas"/>
              </a:rPr>
              <a:t>Or</a:t>
            </a:r>
            <a:r>
              <a:rPr lang="en-US" sz="2000" dirty="0">
                <a:latin typeface="Times New Roman"/>
                <a:cs typeface="Times New Roman"/>
              </a:rPr>
              <a:t>, and </a:t>
            </a:r>
            <a:r>
              <a:rPr lang="en-US" sz="1600" dirty="0">
                <a:latin typeface="Consolas"/>
                <a:cs typeface="Consolas"/>
              </a:rPr>
              <a:t>Not</a:t>
            </a:r>
            <a:r>
              <a:rPr lang="en-US" sz="2000" dirty="0">
                <a:latin typeface="Times New Roman"/>
                <a:cs typeface="Times New Roman"/>
              </a:rPr>
              <a:t> gates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25704" y="3718746"/>
            <a:ext cx="2848832" cy="2046315"/>
            <a:chOff x="1125704" y="3718746"/>
            <a:chExt cx="2848832" cy="2046315"/>
          </a:xfrm>
        </p:grpSpPr>
        <p:sp>
          <p:nvSpPr>
            <p:cNvPr id="10" name="TextBox 9"/>
            <p:cNvSpPr txBox="1"/>
            <p:nvPr/>
          </p:nvSpPr>
          <p:spPr>
            <a:xfrm>
              <a:off x="1173821" y="4037623"/>
              <a:ext cx="2800715" cy="17274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lIns="144000" tIns="93600" rIns="144000" bIns="93600" rtlCol="0" anchor="ctr" anchorCtr="0">
              <a:normAutofit/>
            </a:bodyPr>
            <a:lstStyle>
              <a:lvl1pPr indent="0">
                <a:lnSpc>
                  <a:spcPct val="90000"/>
                </a:lnSpc>
                <a:spcBef>
                  <a:spcPct val="20000"/>
                </a:spcBef>
                <a:buClr>
                  <a:srgbClr val="006600"/>
                </a:buClr>
                <a:buSzPct val="85000"/>
                <a:buFont typeface="Arial" panose="020B0604020202020204" pitchFamily="34" charset="0"/>
                <a:buNone/>
                <a:defRPr sz="1400">
                  <a:solidFill>
                    <a:srgbClr val="000000"/>
                  </a:solidFill>
                  <a:latin typeface="Consolas"/>
                  <a:cs typeface="Consolas"/>
                </a:defRPr>
              </a:lvl1pPr>
              <a:lvl2pPr indent="0">
                <a:lnSpc>
                  <a:spcPct val="90000"/>
                </a:lnSpc>
                <a:spcBef>
                  <a:spcPts val="1000"/>
                </a:spcBef>
                <a:buSzPct val="50000"/>
                <a:buFont typeface="Wingdings" charset="2"/>
                <a:buNone/>
                <a:defRPr sz="2000">
                  <a:latin typeface="Times New Roman"/>
                  <a:cs typeface="Times New Roman"/>
                </a:defRPr>
              </a:lvl2pPr>
              <a:lvl3pPr inden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>
                  <a:latin typeface="Times New Roman"/>
                  <a:cs typeface="Times New Roman"/>
                </a:defRPr>
              </a:lvl3pPr>
              <a:lvl4pPr inden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>
                  <a:latin typeface="Times New Roman"/>
                  <a:cs typeface="Times New Roman"/>
                </a:defRPr>
              </a:lvl4pPr>
              <a:lvl5pPr inden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>
                  <a:latin typeface="Times New Roman"/>
                  <a:cs typeface="Times New Roman"/>
                </a:defRPr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sz="1300" dirty="0"/>
                <a:t>CHIP Mux {</a:t>
              </a:r>
            </a:p>
            <a:p>
              <a:r>
                <a:rPr lang="en-US" sz="1300" dirty="0"/>
                <a:t>    IN a, b, sel;</a:t>
              </a:r>
            </a:p>
            <a:p>
              <a:r>
                <a:rPr lang="en-US" sz="1300" dirty="0"/>
                <a:t>    OUT out;</a:t>
              </a:r>
            </a:p>
            <a:p>
              <a:endParaRPr lang="en-US" sz="800" dirty="0"/>
            </a:p>
            <a:p>
              <a:r>
                <a:rPr lang="en-US" sz="1300" dirty="0"/>
                <a:t>    PARTS:</a:t>
              </a:r>
            </a:p>
            <a:p>
              <a:r>
                <a:rPr lang="en-US" sz="1300" dirty="0"/>
                <a:t>    </a:t>
              </a:r>
              <a:r>
                <a:rPr lang="en-US" sz="1300" dirty="0">
                  <a:solidFill>
                    <a:srgbClr val="008000"/>
                  </a:solidFill>
                </a:rPr>
                <a:t>// Put your code here:</a:t>
              </a:r>
            </a:p>
            <a:p>
              <a:r>
                <a:rPr lang="en-US" sz="1300" dirty="0"/>
                <a:t>}</a:t>
              </a: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1125704" y="3718746"/>
              <a:ext cx="1405208" cy="38349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Comic Sans MS"/>
                  <a:ea typeface="+mn-ea"/>
                  <a:cs typeface="Comic Sans M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Comic Sans MS"/>
                  <a:ea typeface="+mn-ea"/>
                  <a:cs typeface="Comic Sans M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>
                  <a:latin typeface="Consolas"/>
                  <a:cs typeface="Consolas"/>
                </a:rPr>
                <a:t>Mux.hdl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974535" y="1726778"/>
            <a:ext cx="246695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if (sel==0)</a:t>
            </a:r>
          </a:p>
          <a:p>
            <a:r>
              <a:rPr lang="en-US" sz="1600" dirty="0">
                <a:latin typeface="Consolas"/>
                <a:cs typeface="Consolas"/>
              </a:rPr>
              <a:t>   out=a</a:t>
            </a:r>
          </a:p>
          <a:p>
            <a:r>
              <a:rPr lang="en-US" sz="1600" dirty="0">
                <a:latin typeface="Consolas"/>
                <a:cs typeface="Consolas"/>
              </a:rPr>
              <a:t>else</a:t>
            </a:r>
          </a:p>
          <a:p>
            <a:r>
              <a:rPr lang="en-US" sz="1600" dirty="0">
                <a:latin typeface="Consolas"/>
                <a:cs typeface="Consolas"/>
              </a:rPr>
              <a:t>   out=b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9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Demultiplexor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8861379"/>
              </p:ext>
            </p:extLst>
          </p:nvPr>
        </p:nvGraphicFramePr>
        <p:xfrm>
          <a:off x="6379904" y="1319274"/>
          <a:ext cx="2002284" cy="1524000"/>
        </p:xfrm>
        <a:graphic>
          <a:graphicData uri="http://schemas.openxmlformats.org/drawingml/2006/table">
            <a:tbl>
              <a:tblPr firstRow="1" lastCol="1" bandRow="1">
                <a:tableStyleId>{B301B821-A1FF-4177-AEE7-76D212191A09}</a:tableStyleId>
              </a:tblPr>
              <a:tblGrid>
                <a:gridCol w="51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onsolas"/>
                          <a:cs typeface="Consolas"/>
                        </a:rPr>
                        <a:t>in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onsolas"/>
                          <a:cs typeface="Consolas"/>
                        </a:rPr>
                        <a:t>sel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onsolas"/>
                          <a:cs typeface="Consola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onsolas"/>
                          <a:cs typeface="Consolas"/>
                        </a:rPr>
                        <a:t>b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nsola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nsola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5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nsola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nsola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5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nsola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nsola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nsola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nsola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19068" y="1564685"/>
            <a:ext cx="2500271" cy="126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latin typeface="Consolas"/>
                <a:cs typeface="Consolas"/>
              </a:rPr>
              <a:t>if (sel==0)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/>
                <a:cs typeface="Consolas"/>
              </a:rPr>
              <a:t>   {a,b}={in,0}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/>
                <a:cs typeface="Consolas"/>
              </a:rPr>
              <a:t>else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/>
                <a:cs typeface="Consolas"/>
              </a:rPr>
              <a:t>   {a,b}={0,in}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31" y="1400515"/>
            <a:ext cx="2263913" cy="1643798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876872" y="3746153"/>
            <a:ext cx="2784873" cy="2011507"/>
            <a:chOff x="5876872" y="3746153"/>
            <a:chExt cx="2784873" cy="2011507"/>
          </a:xfrm>
        </p:grpSpPr>
        <p:sp>
          <p:nvSpPr>
            <p:cNvPr id="8" name="TextBox 7"/>
            <p:cNvSpPr txBox="1"/>
            <p:nvPr/>
          </p:nvSpPr>
          <p:spPr>
            <a:xfrm>
              <a:off x="5919784" y="4071558"/>
              <a:ext cx="2741961" cy="16861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lIns="144000" tIns="93600" rIns="144000" bIns="93600" rtlCol="0" anchor="ctr" anchorCtr="0">
              <a:normAutofit/>
            </a:bodyPr>
            <a:lstStyle>
              <a:lvl1pPr indent="0">
                <a:lnSpc>
                  <a:spcPct val="90000"/>
                </a:lnSpc>
                <a:spcBef>
                  <a:spcPct val="20000"/>
                </a:spcBef>
                <a:buClr>
                  <a:srgbClr val="006600"/>
                </a:buClr>
                <a:buSzPct val="85000"/>
                <a:buFont typeface="Arial" panose="020B0604020202020204" pitchFamily="34" charset="0"/>
                <a:buNone/>
                <a:defRPr sz="1400">
                  <a:solidFill>
                    <a:srgbClr val="000000"/>
                  </a:solidFill>
                  <a:latin typeface="Consolas"/>
                  <a:cs typeface="Consolas"/>
                </a:defRPr>
              </a:lvl1pPr>
              <a:lvl2pPr indent="0">
                <a:lnSpc>
                  <a:spcPct val="90000"/>
                </a:lnSpc>
                <a:spcBef>
                  <a:spcPts val="1000"/>
                </a:spcBef>
                <a:buSzPct val="50000"/>
                <a:buFont typeface="Wingdings" charset="2"/>
                <a:buNone/>
                <a:defRPr sz="2000">
                  <a:latin typeface="Times New Roman"/>
                  <a:cs typeface="Times New Roman"/>
                </a:defRPr>
              </a:lvl2pPr>
              <a:lvl3pPr inden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>
                  <a:latin typeface="Times New Roman"/>
                  <a:cs typeface="Times New Roman"/>
                </a:defRPr>
              </a:lvl3pPr>
              <a:lvl4pPr inden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>
                  <a:latin typeface="Times New Roman"/>
                  <a:cs typeface="Times New Roman"/>
                </a:defRPr>
              </a:lvl4pPr>
              <a:lvl5pPr inden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>
                  <a:latin typeface="Times New Roman"/>
                  <a:cs typeface="Times New Roman"/>
                </a:defRPr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sz="1300" dirty="0"/>
                <a:t>CHIP </a:t>
              </a:r>
              <a:r>
                <a:rPr lang="en-US" sz="1300"/>
                <a:t>DMux</a:t>
              </a:r>
              <a:r>
                <a:rPr lang="en-US" sz="1300" dirty="0"/>
                <a:t> {</a:t>
              </a:r>
            </a:p>
            <a:p>
              <a:r>
                <a:rPr lang="en-US" sz="1300" dirty="0"/>
                <a:t>    IN in, sel;</a:t>
              </a:r>
            </a:p>
            <a:p>
              <a:r>
                <a:rPr lang="en-US" sz="1300" dirty="0"/>
                <a:t>    OUT a, b;</a:t>
              </a:r>
            </a:p>
            <a:p>
              <a:endParaRPr lang="en-US" sz="800" dirty="0"/>
            </a:p>
            <a:p>
              <a:r>
                <a:rPr lang="en-US" sz="1300" dirty="0"/>
                <a:t>    PARTS:</a:t>
              </a:r>
            </a:p>
            <a:p>
              <a:r>
                <a:rPr lang="en-US" sz="1300" dirty="0"/>
                <a:t>    </a:t>
              </a:r>
              <a:r>
                <a:rPr lang="en-US" sz="1300" dirty="0">
                  <a:solidFill>
                    <a:srgbClr val="008000"/>
                  </a:solidFill>
                </a:rPr>
                <a:t>// Put your code here:</a:t>
              </a:r>
            </a:p>
            <a:p>
              <a:r>
                <a:rPr lang="en-US" sz="1300" dirty="0"/>
                <a:t>}</a:t>
              </a:r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5876872" y="3746153"/>
              <a:ext cx="1213579" cy="38349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Comic Sans MS"/>
                  <a:ea typeface="+mn-ea"/>
                  <a:cs typeface="Comic Sans M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Comic Sans MS"/>
                  <a:ea typeface="+mn-ea"/>
                  <a:cs typeface="Comic Sans M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>
                  <a:latin typeface="Consolas"/>
                  <a:cs typeface="Consolas"/>
                </a:rPr>
                <a:t>DMux.hdl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902969" y="4036654"/>
            <a:ext cx="4633969" cy="1481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/>
            <a:r>
              <a:rPr lang="en-US" sz="2000" dirty="0">
                <a:latin typeface="Times New Roman"/>
                <a:cs typeface="Times New Roman"/>
              </a:rPr>
              <a:t>Acts like the “inverse” of a multiplexor</a:t>
            </a:r>
            <a:endParaRPr lang="en-US" sz="1600" dirty="0">
              <a:latin typeface="Consolas"/>
              <a:cs typeface="Consolas"/>
            </a:endParaRPr>
          </a:p>
          <a:p>
            <a:pPr marL="265113" indent="-265113"/>
            <a:r>
              <a:rPr lang="en-US" sz="2000" dirty="0">
                <a:latin typeface="Times New Roman"/>
                <a:cs typeface="Times New Roman"/>
              </a:rPr>
              <a:t>Distributes the single input value into one of two possible destinations</a:t>
            </a:r>
          </a:p>
        </p:txBody>
      </p:sp>
    </p:spTree>
    <p:extLst>
      <p:ext uri="{BB962C8B-B14F-4D97-AF65-F5344CB8AC3E}">
        <p14:creationId xmlns:p14="http://schemas.microsoft.com/office/powerpoint/2010/main" val="117148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US" sz="2200" dirty="0"/>
              <a:t>Multiplexing / demultiplexing in communications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803" y="4047418"/>
            <a:ext cx="7380457" cy="2192733"/>
          </a:xfrm>
        </p:spPr>
        <p:txBody>
          <a:bodyPr>
            <a:normAutofit/>
          </a:bodyPr>
          <a:lstStyle/>
          <a:p>
            <a:r>
              <a:rPr lang="en-US" sz="2000" dirty="0"/>
              <a:t>Each </a:t>
            </a:r>
            <a:r>
              <a:rPr lang="en-US" sz="1400" dirty="0">
                <a:latin typeface="Consolas"/>
                <a:cs typeface="Consolas"/>
              </a:rPr>
              <a:t>sel</a:t>
            </a:r>
            <a:r>
              <a:rPr lang="en-US" sz="2000" dirty="0"/>
              <a:t> bit is connected to an oscillator that produces a repetitive train of alternating 0 and 1 signals</a:t>
            </a:r>
          </a:p>
          <a:p>
            <a:r>
              <a:rPr lang="en-US" sz="2000" dirty="0"/>
              <a:t>Enables transmitting multiple messages on a single, shared communications line</a:t>
            </a:r>
          </a:p>
          <a:p>
            <a:r>
              <a:rPr lang="en-US" sz="2000" dirty="0"/>
              <a:t>A common use of multiplexing / demultiplexing logic</a:t>
            </a:r>
          </a:p>
          <a:p>
            <a:r>
              <a:rPr lang="en-US" sz="2000" dirty="0">
                <a:solidFill>
                  <a:srgbClr val="000090"/>
                </a:solidFill>
              </a:rPr>
              <a:t>Unrelated to this course.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90899" y="1105821"/>
            <a:ext cx="7205372" cy="2740598"/>
            <a:chOff x="1090899" y="1105820"/>
            <a:chExt cx="7371928" cy="310943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t="7066" b="6597"/>
            <a:stretch/>
          </p:blipFill>
          <p:spPr>
            <a:xfrm>
              <a:off x="1090899" y="1105820"/>
              <a:ext cx="7339085" cy="3109435"/>
            </a:xfrm>
            <a:prstGeom prst="rect">
              <a:avLst/>
            </a:prstGeom>
          </p:spPr>
        </p:pic>
        <p:sp>
          <p:nvSpPr>
            <p:cNvPr id="10" name="Cloud Callout 9"/>
            <p:cNvSpPr/>
            <p:nvPr/>
          </p:nvSpPr>
          <p:spPr>
            <a:xfrm>
              <a:off x="1394945" y="2366245"/>
              <a:ext cx="1068361" cy="644650"/>
            </a:xfrm>
            <a:prstGeom prst="cloudCallout">
              <a:avLst>
                <a:gd name="adj1" fmla="val -7530"/>
                <a:gd name="adj2" fmla="val 31369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/>
            <a:lstStyle/>
            <a:p>
              <a:pPr algn="ctr"/>
              <a:r>
                <a:rPr lang="en-US" sz="1400" b="1" dirty="0"/>
                <a:t>source</a:t>
              </a:r>
            </a:p>
          </p:txBody>
        </p:sp>
        <p:sp>
          <p:nvSpPr>
            <p:cNvPr id="13" name="Cloud Callout 12"/>
            <p:cNvSpPr/>
            <p:nvPr/>
          </p:nvSpPr>
          <p:spPr>
            <a:xfrm>
              <a:off x="7043256" y="2398212"/>
              <a:ext cx="1419571" cy="644649"/>
            </a:xfrm>
            <a:prstGeom prst="cloudCallout">
              <a:avLst>
                <a:gd name="adj1" fmla="val -7530"/>
                <a:gd name="adj2" fmla="val 31369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/>
            <a:lstStyle/>
            <a:p>
              <a:pPr algn="ctr"/>
              <a:r>
                <a:rPr lang="en-US" sz="1400" b="1" dirty="0"/>
                <a:t>destination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77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834997" y="1360668"/>
            <a:ext cx="6054705" cy="3051663"/>
            <a:chOff x="769308" y="1108847"/>
            <a:chExt cx="6054705" cy="3345484"/>
          </a:xfrm>
        </p:grpSpPr>
        <p:sp>
          <p:nvSpPr>
            <p:cNvPr id="21" name="Rounded Rectangle 20"/>
            <p:cNvSpPr/>
            <p:nvPr/>
          </p:nvSpPr>
          <p:spPr>
            <a:xfrm>
              <a:off x="769308" y="1108847"/>
              <a:ext cx="6054705" cy="325070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196092" y="1175723"/>
              <a:ext cx="2274475" cy="3278608"/>
              <a:chOff x="561459" y="1123713"/>
              <a:chExt cx="2274475" cy="3278608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61459" y="1123713"/>
                <a:ext cx="1737360" cy="708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>
                    <a:solidFill>
                      <a:srgbClr val="7F7F7F"/>
                    </a:solidFill>
                    <a:latin typeface="Times New Roman"/>
                    <a:cs typeface="Times New Roman"/>
                  </a:rPr>
                  <a:t>Elementary logic gates</a:t>
                </a:r>
              </a:p>
            </p:txBody>
          </p:sp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580414" y="1829339"/>
                <a:ext cx="2255520" cy="25729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68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Comic Sans MS"/>
                    <a:ea typeface="+mn-ea"/>
                    <a:cs typeface="Comic Sans MS"/>
                  </a:defRPr>
                </a:lvl1pPr>
                <a:lvl2pPr marL="742950" indent="-285750" algn="l" defTabSz="457200" rtl="0" eaLnBrk="1" latinLnBrk="0" hangingPunct="1">
                  <a:spcBef>
                    <a:spcPts val="1680"/>
                  </a:spcBef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Comic Sans MS"/>
                    <a:ea typeface="+mn-ea"/>
                    <a:cs typeface="Comic Sans MS"/>
                  </a:defRPr>
                </a:lvl2pPr>
                <a:lvl3pPr marL="1143000" indent="-228600" algn="l" defTabSz="457200" rtl="0" eaLnBrk="1" latinLnBrk="0" hangingPunct="1">
                  <a:spcBef>
                    <a:spcPts val="168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68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68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indent="-182563">
                  <a:spcBef>
                    <a:spcPts val="672"/>
                  </a:spcBef>
                  <a:buSzPct val="50000"/>
                  <a:buFont typeface="Wingdings" charset="2"/>
                  <a:buChar char="q"/>
                </a:pPr>
                <a:r>
                  <a:rPr lang="en-US" sz="1600" dirty="0">
                    <a:solidFill>
                      <a:srgbClr val="7F7F7F"/>
                    </a:solidFill>
                    <a:latin typeface="Consolas"/>
                    <a:cs typeface="Consolas"/>
                  </a:rPr>
                  <a:t>Not</a:t>
                </a:r>
              </a:p>
              <a:p>
                <a:pPr marL="182563" indent="-182563">
                  <a:spcBef>
                    <a:spcPts val="672"/>
                  </a:spcBef>
                  <a:buSzPct val="50000"/>
                  <a:buFont typeface="Wingdings" charset="2"/>
                  <a:buChar char="q"/>
                </a:pPr>
                <a:r>
                  <a:rPr lang="en-US" sz="1600" dirty="0">
                    <a:solidFill>
                      <a:srgbClr val="7F7F7F"/>
                    </a:solidFill>
                    <a:latin typeface="Consolas"/>
                    <a:cs typeface="Consolas"/>
                  </a:rPr>
                  <a:t>And</a:t>
                </a:r>
              </a:p>
              <a:p>
                <a:pPr marL="182563" indent="-182563">
                  <a:spcBef>
                    <a:spcPts val="672"/>
                  </a:spcBef>
                  <a:buSzPct val="50000"/>
                  <a:buFont typeface="Wingdings" charset="2"/>
                  <a:buChar char="q"/>
                </a:pPr>
                <a:r>
                  <a:rPr lang="en-US" sz="1600" dirty="0">
                    <a:solidFill>
                      <a:srgbClr val="7F7F7F"/>
                    </a:solidFill>
                    <a:latin typeface="Consolas"/>
                    <a:cs typeface="Consolas"/>
                  </a:rPr>
                  <a:t>Or</a:t>
                </a:r>
              </a:p>
              <a:p>
                <a:pPr marL="182563" indent="-182563">
                  <a:spcBef>
                    <a:spcPts val="672"/>
                  </a:spcBef>
                  <a:buSzPct val="50000"/>
                  <a:buFont typeface="Wingdings" charset="2"/>
                  <a:buChar char="q"/>
                </a:pPr>
                <a:r>
                  <a:rPr lang="en-US" sz="1600" dirty="0">
                    <a:solidFill>
                      <a:srgbClr val="7F7F7F"/>
                    </a:solidFill>
                    <a:latin typeface="Consolas"/>
                    <a:cs typeface="Consolas"/>
                  </a:rPr>
                  <a:t>Xor</a:t>
                </a:r>
              </a:p>
              <a:p>
                <a:pPr marL="182563" indent="-182563">
                  <a:spcBef>
                    <a:spcPts val="672"/>
                  </a:spcBef>
                  <a:buSzPct val="50000"/>
                  <a:buFont typeface="Wingdings" charset="2"/>
                  <a:buChar char="q"/>
                </a:pPr>
                <a:r>
                  <a:rPr lang="en-US" sz="1600" dirty="0">
                    <a:solidFill>
                      <a:srgbClr val="7F7F7F"/>
                    </a:solidFill>
                    <a:latin typeface="Consolas"/>
                    <a:cs typeface="Consolas"/>
                  </a:rPr>
                  <a:t>Mux</a:t>
                </a:r>
              </a:p>
              <a:p>
                <a:pPr marL="182563" indent="-182563">
                  <a:spcBef>
                    <a:spcPts val="672"/>
                  </a:spcBef>
                  <a:buSzPct val="50000"/>
                  <a:buFont typeface="Wingdings" charset="2"/>
                  <a:buChar char="q"/>
                </a:pPr>
                <a:r>
                  <a:rPr lang="en-US" sz="1600">
                    <a:solidFill>
                      <a:srgbClr val="7F7F7F"/>
                    </a:solidFill>
                    <a:latin typeface="Consolas"/>
                    <a:cs typeface="Consolas"/>
                  </a:rPr>
                  <a:t>DMux</a:t>
                </a:r>
                <a:endParaRPr lang="en-US" sz="1600" dirty="0">
                  <a:solidFill>
                    <a:srgbClr val="7F7F7F"/>
                  </a:solidFill>
                  <a:latin typeface="Consolas"/>
                  <a:cs typeface="Consolas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4921172" y="1441185"/>
            <a:ext cx="2474408" cy="2963842"/>
            <a:chOff x="3733652" y="1137354"/>
            <a:chExt cx="2474408" cy="2963842"/>
          </a:xfrm>
        </p:grpSpPr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3733652" y="1829338"/>
              <a:ext cx="1703653" cy="22718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68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Comic Sans MS"/>
                  <a:ea typeface="+mn-ea"/>
                  <a:cs typeface="Comic Sans MS"/>
                </a:defRPr>
              </a:lvl1pPr>
              <a:lvl2pPr marL="742950" indent="-285750" algn="l" defTabSz="457200" rtl="0" eaLnBrk="1" latinLnBrk="0" hangingPunct="1">
                <a:spcBef>
                  <a:spcPts val="168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Comic Sans MS"/>
                  <a:ea typeface="+mn-ea"/>
                  <a:cs typeface="Comic Sans MS"/>
                </a:defRPr>
              </a:lvl2pPr>
              <a:lvl3pPr marL="1143000" indent="-228600" algn="l" defTabSz="457200" rtl="0" eaLnBrk="1" latinLnBrk="0" hangingPunct="1">
                <a:spcBef>
                  <a:spcPts val="168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68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68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563" indent="-182563">
                <a:spcBef>
                  <a:spcPts val="1272"/>
                </a:spcBef>
                <a:buSzPct val="50000"/>
                <a:buFont typeface="Wingdings" charset="2"/>
                <a:buChar char="q"/>
              </a:pPr>
              <a:r>
                <a:rPr lang="en-US" sz="1600" dirty="0">
                  <a:solidFill>
                    <a:srgbClr val="7F7F7F"/>
                  </a:solidFill>
                  <a:latin typeface="Consolas"/>
                  <a:cs typeface="Consolas"/>
                </a:rPr>
                <a:t>Or8Way</a:t>
              </a:r>
            </a:p>
            <a:p>
              <a:pPr marL="182563" indent="-182563">
                <a:spcBef>
                  <a:spcPts val="672"/>
                </a:spcBef>
                <a:buSzPct val="50000"/>
                <a:buFont typeface="Wingdings" charset="2"/>
                <a:buChar char="q"/>
              </a:pPr>
              <a:r>
                <a:rPr lang="en-US" sz="1600" dirty="0">
                  <a:solidFill>
                    <a:srgbClr val="7F7F7F"/>
                  </a:solidFill>
                  <a:latin typeface="Consolas"/>
                  <a:cs typeface="Consolas"/>
                </a:rPr>
                <a:t>Mux4Way16</a:t>
              </a:r>
            </a:p>
            <a:p>
              <a:pPr marL="182563" indent="-182563">
                <a:spcBef>
                  <a:spcPts val="672"/>
                </a:spcBef>
                <a:buSzPct val="50000"/>
                <a:buFont typeface="Wingdings" charset="2"/>
                <a:buChar char="q"/>
              </a:pPr>
              <a:r>
                <a:rPr lang="en-US" sz="1600" dirty="0">
                  <a:solidFill>
                    <a:srgbClr val="7F7F7F"/>
                  </a:solidFill>
                  <a:latin typeface="Consolas"/>
                  <a:cs typeface="Consolas"/>
                </a:rPr>
                <a:t>Mux8Way16</a:t>
              </a:r>
            </a:p>
            <a:p>
              <a:pPr marL="182563" indent="-182563">
                <a:spcBef>
                  <a:spcPts val="672"/>
                </a:spcBef>
                <a:buSzPct val="50000"/>
                <a:buFont typeface="Wingdings" charset="2"/>
                <a:buChar char="q"/>
              </a:pPr>
              <a:r>
                <a:rPr lang="en-US" sz="1600" dirty="0">
                  <a:solidFill>
                    <a:srgbClr val="7F7F7F"/>
                  </a:solidFill>
                  <a:latin typeface="Consolas"/>
                  <a:cs typeface="Consolas"/>
                </a:rPr>
                <a:t>DMux4Way</a:t>
              </a:r>
            </a:p>
            <a:p>
              <a:pPr marL="182563" indent="-182563">
                <a:spcBef>
                  <a:spcPts val="672"/>
                </a:spcBef>
                <a:buSzPct val="50000"/>
                <a:buFont typeface="Wingdings" charset="2"/>
                <a:buChar char="q"/>
              </a:pPr>
              <a:r>
                <a:rPr lang="en-US" sz="1600" dirty="0">
                  <a:solidFill>
                    <a:srgbClr val="7F7F7F"/>
                  </a:solidFill>
                  <a:latin typeface="Consolas"/>
                  <a:cs typeface="Consolas"/>
                </a:rPr>
                <a:t>DMux8Way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49021" y="1137354"/>
              <a:ext cx="24590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>
                  <a:solidFill>
                    <a:srgbClr val="7F7F7F"/>
                  </a:solidFill>
                  <a:latin typeface="Times New Roman"/>
                  <a:cs typeface="Times New Roman"/>
                </a:rPr>
                <a:t>Multi-way</a:t>
              </a:r>
              <a:br>
                <a:rPr lang="en-US" u="sng" dirty="0">
                  <a:solidFill>
                    <a:srgbClr val="7F7F7F"/>
                  </a:solidFill>
                  <a:latin typeface="Times New Roman"/>
                  <a:cs typeface="Times New Roman"/>
                </a:rPr>
              </a:br>
              <a:r>
                <a:rPr lang="en-US" u="sng" dirty="0">
                  <a:solidFill>
                    <a:srgbClr val="7F7F7F"/>
                  </a:solidFill>
                  <a:latin typeface="Times New Roman"/>
                  <a:cs typeface="Times New Roman"/>
                </a:rPr>
                <a:t>variants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159020" y="1467884"/>
            <a:ext cx="1315621" cy="2482349"/>
            <a:chOff x="2667214" y="1183007"/>
            <a:chExt cx="1315621" cy="2482349"/>
          </a:xfrm>
        </p:grpSpPr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2667214" y="1841599"/>
              <a:ext cx="1298589" cy="182375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68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Comic Sans MS"/>
                  <a:ea typeface="+mn-ea"/>
                  <a:cs typeface="Comic Sans MS"/>
                </a:defRPr>
              </a:lvl1pPr>
              <a:lvl2pPr marL="742950" indent="-285750" algn="l" defTabSz="457200" rtl="0" eaLnBrk="1" latinLnBrk="0" hangingPunct="1">
                <a:spcBef>
                  <a:spcPts val="168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Comic Sans MS"/>
                  <a:ea typeface="+mn-ea"/>
                  <a:cs typeface="Comic Sans MS"/>
                </a:defRPr>
              </a:lvl2pPr>
              <a:lvl3pPr marL="1143000" indent="-228600" algn="l" defTabSz="457200" rtl="0" eaLnBrk="1" latinLnBrk="0" hangingPunct="1">
                <a:spcBef>
                  <a:spcPts val="168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68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68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563" indent="-182563">
                <a:spcBef>
                  <a:spcPts val="1272"/>
                </a:spcBef>
                <a:buSzPct val="50000"/>
                <a:buFont typeface="Wingdings" charset="2"/>
                <a:buChar char="q"/>
              </a:pPr>
              <a:r>
                <a:rPr lang="en-US" sz="1600" dirty="0">
                  <a:latin typeface="Consolas"/>
                  <a:cs typeface="Consolas"/>
                </a:rPr>
                <a:t>Not16</a:t>
              </a:r>
            </a:p>
            <a:p>
              <a:pPr marL="182563" indent="-182563">
                <a:spcBef>
                  <a:spcPts val="672"/>
                </a:spcBef>
                <a:buSzPct val="50000"/>
                <a:buFont typeface="Wingdings" charset="2"/>
                <a:buChar char="q"/>
              </a:pPr>
              <a:r>
                <a:rPr lang="en-US" sz="1600" dirty="0">
                  <a:latin typeface="Consolas"/>
                  <a:cs typeface="Consolas"/>
                </a:rPr>
                <a:t>And16</a:t>
              </a:r>
            </a:p>
            <a:p>
              <a:pPr marL="182563" indent="-182563">
                <a:spcBef>
                  <a:spcPts val="672"/>
                </a:spcBef>
                <a:buSzPct val="50000"/>
                <a:buFont typeface="Wingdings" charset="2"/>
                <a:buChar char="q"/>
              </a:pPr>
              <a:r>
                <a:rPr lang="en-US" sz="1600" dirty="0">
                  <a:latin typeface="Consolas"/>
                  <a:cs typeface="Consolas"/>
                </a:rPr>
                <a:t>Or16</a:t>
              </a:r>
            </a:p>
            <a:p>
              <a:pPr marL="182563" indent="-182563">
                <a:spcBef>
                  <a:spcPts val="672"/>
                </a:spcBef>
                <a:buSzPct val="50000"/>
                <a:buFont typeface="Wingdings" charset="2"/>
                <a:buChar char="q"/>
              </a:pPr>
              <a:r>
                <a:rPr lang="en-US" sz="1600" dirty="0">
                  <a:latin typeface="Consolas"/>
                  <a:cs typeface="Consolas"/>
                </a:rPr>
                <a:t>Mux16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68838" y="1183007"/>
              <a:ext cx="1313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>
                  <a:latin typeface="Times New Roman"/>
                  <a:cs typeface="Times New Roman"/>
                </a:rPr>
                <a:t>16-bit</a:t>
              </a:r>
              <a:br>
                <a:rPr lang="en-US" u="sng" dirty="0">
                  <a:latin typeface="Times New Roman"/>
                  <a:cs typeface="Times New Roman"/>
                </a:rPr>
              </a:br>
              <a:r>
                <a:rPr lang="en-US" u="sng" dirty="0">
                  <a:latin typeface="Times New Roman"/>
                  <a:cs typeface="Times New Roman"/>
                </a:rPr>
                <a:t>variants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17" name="Right Arrow 16"/>
          <p:cNvSpPr/>
          <p:nvPr/>
        </p:nvSpPr>
        <p:spPr>
          <a:xfrm rot="10800000">
            <a:off x="4076776" y="2531639"/>
            <a:ext cx="340007" cy="23872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9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2200"/>
              </a:spcBef>
              <a:buNone/>
            </a:pPr>
            <a:r>
              <a:rPr lang="en-US" dirty="0"/>
              <a:t>Not(0 Or (1 And 1)) = </a:t>
            </a:r>
          </a:p>
          <a:p>
            <a:pPr marL="0" indent="0">
              <a:spcBef>
                <a:spcPts val="2200"/>
              </a:spcBef>
              <a:buNone/>
            </a:pPr>
            <a:r>
              <a:rPr lang="en-US" dirty="0"/>
              <a:t>Not(0 Or 1) =</a:t>
            </a:r>
          </a:p>
          <a:p>
            <a:pPr marL="0" indent="0">
              <a:spcBef>
                <a:spcPts val="2200"/>
              </a:spcBef>
              <a:buNone/>
            </a:pPr>
            <a:r>
              <a:rPr lang="en-US" dirty="0"/>
              <a:t>Not(1) =</a:t>
            </a:r>
          </a:p>
          <a:p>
            <a:pPr marL="0" indent="0">
              <a:spcBef>
                <a:spcPts val="2200"/>
              </a:spcBef>
              <a:buNone/>
            </a:pPr>
            <a:r>
              <a:rPr lang="en-US" dirty="0"/>
              <a:t>__________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5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143000" y="31891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7" name="Content Placeholder 2"/>
          <p:cNvSpPr>
            <a:spLocks noGrp="1"/>
          </p:cNvSpPr>
          <p:nvPr>
            <p:ph idx="1"/>
          </p:nvPr>
        </p:nvSpPr>
        <p:spPr>
          <a:xfrm>
            <a:off x="810753" y="5329714"/>
            <a:ext cx="9215120" cy="1148274"/>
          </a:xfrm>
        </p:spPr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lang="en-US" dirty="0"/>
              <a:t>A straightforward 16-bit extension of the elementary </a:t>
            </a:r>
            <a:r>
              <a:rPr lang="en-US" sz="2000" dirty="0">
                <a:latin typeface="Consolas"/>
                <a:cs typeface="Consolas"/>
              </a:rPr>
              <a:t>And</a:t>
            </a:r>
            <a:r>
              <a:rPr lang="en-US" dirty="0"/>
              <a:t> gate</a:t>
            </a:r>
          </a:p>
          <a:p>
            <a:pPr>
              <a:spcBef>
                <a:spcPts val="2200"/>
              </a:spcBef>
              <a:buClr>
                <a:schemeClr val="bg1"/>
              </a:buClr>
            </a:pPr>
            <a:r>
              <a:rPr lang="en-US" dirty="0"/>
              <a:t>(See previous slides on working with multi-bit buses)  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815460" y="1477305"/>
            <a:ext cx="2758901" cy="17501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lIns="144000" tIns="93600" rIns="144000" bIns="93600" rtlCol="0" anchor="ctr" anchorCtr="0">
            <a:normAutofit/>
          </a:bodyPr>
          <a:lstStyle>
            <a:lvl1pPr indent="0">
              <a:lnSpc>
                <a:spcPct val="90000"/>
              </a:lnSpc>
              <a:spcBef>
                <a:spcPct val="20000"/>
              </a:spcBef>
              <a:buClr>
                <a:srgbClr val="006600"/>
              </a:buClr>
              <a:buSzPct val="85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Consolas"/>
                <a:cs typeface="Consolas"/>
              </a:defRPr>
            </a:lvl1pPr>
            <a:lvl2pPr indent="0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None/>
              <a:defRPr sz="2000">
                <a:latin typeface="Times New Roman"/>
                <a:cs typeface="Times New Roman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latin typeface="Times New Roman"/>
                <a:cs typeface="Times New Roman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Times New Roman"/>
                <a:cs typeface="Times New Roman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Times New Roman"/>
                <a:cs typeface="Times New Roman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CHIP And16 {</a:t>
            </a:r>
          </a:p>
          <a:p>
            <a:r>
              <a:rPr lang="en-US" sz="1300" dirty="0"/>
              <a:t>    IN a[16], b[16];</a:t>
            </a:r>
          </a:p>
          <a:p>
            <a:r>
              <a:rPr lang="en-US" sz="1300" dirty="0"/>
              <a:t>    OUT out[16];</a:t>
            </a:r>
          </a:p>
          <a:p>
            <a:endParaRPr lang="en-US" sz="800" dirty="0"/>
          </a:p>
          <a:p>
            <a:r>
              <a:rPr lang="en-US" sz="1300" dirty="0"/>
              <a:t>    PARTS:</a:t>
            </a:r>
          </a:p>
          <a:p>
            <a:r>
              <a:rPr lang="en-US" sz="1300" dirty="0"/>
              <a:t>    </a:t>
            </a:r>
            <a:r>
              <a:rPr lang="en-US" sz="1300" dirty="0">
                <a:solidFill>
                  <a:srgbClr val="008000"/>
                </a:solidFill>
              </a:rPr>
              <a:t>// Put your code here:</a:t>
            </a:r>
          </a:p>
          <a:p>
            <a:r>
              <a:rPr lang="en-US" sz="1300" dirty="0"/>
              <a:t>}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981900" y="4590010"/>
            <a:ext cx="487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out = 0 0 1 0 1 0 0 1 0 0 0 0 1 0 0 0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1243729" y="3816297"/>
            <a:ext cx="4824692" cy="756390"/>
            <a:chOff x="1691777" y="3816297"/>
            <a:chExt cx="4824692" cy="756390"/>
          </a:xfrm>
        </p:grpSpPr>
        <p:sp>
          <p:nvSpPr>
            <p:cNvPr id="144" name="TextBox 143"/>
            <p:cNvSpPr txBox="1"/>
            <p:nvPr/>
          </p:nvSpPr>
          <p:spPr>
            <a:xfrm>
              <a:off x="1695681" y="3816297"/>
              <a:ext cx="4820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/>
                  <a:cs typeface="Consolas"/>
                </a:rPr>
                <a:t>a = 1 0 1 0 1 0 1 1 0 1 0 1 1 1 0 0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691777" y="4173846"/>
              <a:ext cx="4820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/>
                  <a:cs typeface="Consolas"/>
                </a:rPr>
                <a:t>b = 0 0 1 0 1 1 0 1 0 0 1 0 1 0 1 0</a:t>
              </a:r>
            </a:p>
          </p:txBody>
        </p:sp>
        <p:cxnSp>
          <p:nvCxnSpPr>
            <p:cNvPr id="146" name="Straight Connector 145"/>
            <p:cNvCxnSpPr/>
            <p:nvPr/>
          </p:nvCxnSpPr>
          <p:spPr>
            <a:xfrm>
              <a:off x="1987266" y="4543178"/>
              <a:ext cx="4358133" cy="295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937" y="1202037"/>
            <a:ext cx="3780585" cy="219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0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build="p"/>
      <p:bldP spid="64" grpId="0" animBg="1"/>
      <p:bldP spid="14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834997" y="1360668"/>
            <a:ext cx="6054705" cy="3051663"/>
            <a:chOff x="769308" y="1108847"/>
            <a:chExt cx="6054705" cy="3345484"/>
          </a:xfrm>
        </p:grpSpPr>
        <p:sp>
          <p:nvSpPr>
            <p:cNvPr id="21" name="Rounded Rectangle 20"/>
            <p:cNvSpPr/>
            <p:nvPr/>
          </p:nvSpPr>
          <p:spPr>
            <a:xfrm>
              <a:off x="769308" y="1108847"/>
              <a:ext cx="6054705" cy="325070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196092" y="1175723"/>
              <a:ext cx="2274475" cy="3278608"/>
              <a:chOff x="561459" y="1123713"/>
              <a:chExt cx="2274475" cy="3278608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61459" y="1123713"/>
                <a:ext cx="1737360" cy="708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>
                    <a:solidFill>
                      <a:srgbClr val="7F7F7F"/>
                    </a:solidFill>
                    <a:latin typeface="Times New Roman"/>
                    <a:cs typeface="Times New Roman"/>
                  </a:rPr>
                  <a:t>Elementary logic gates</a:t>
                </a:r>
              </a:p>
            </p:txBody>
          </p:sp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580414" y="1829339"/>
                <a:ext cx="2255520" cy="25729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68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Comic Sans MS"/>
                    <a:ea typeface="+mn-ea"/>
                    <a:cs typeface="Comic Sans MS"/>
                  </a:defRPr>
                </a:lvl1pPr>
                <a:lvl2pPr marL="742950" indent="-285750" algn="l" defTabSz="457200" rtl="0" eaLnBrk="1" latinLnBrk="0" hangingPunct="1">
                  <a:spcBef>
                    <a:spcPts val="1680"/>
                  </a:spcBef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Comic Sans MS"/>
                    <a:ea typeface="+mn-ea"/>
                    <a:cs typeface="Comic Sans MS"/>
                  </a:defRPr>
                </a:lvl2pPr>
                <a:lvl3pPr marL="1143000" indent="-228600" algn="l" defTabSz="457200" rtl="0" eaLnBrk="1" latinLnBrk="0" hangingPunct="1">
                  <a:spcBef>
                    <a:spcPts val="168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68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68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indent="-182563">
                  <a:spcBef>
                    <a:spcPts val="672"/>
                  </a:spcBef>
                  <a:buSzPct val="50000"/>
                  <a:buFont typeface="Wingdings" charset="2"/>
                  <a:buChar char="q"/>
                </a:pPr>
                <a:r>
                  <a:rPr lang="en-US" sz="1600" dirty="0">
                    <a:solidFill>
                      <a:srgbClr val="7F7F7F"/>
                    </a:solidFill>
                    <a:latin typeface="Consolas"/>
                    <a:cs typeface="Consolas"/>
                  </a:rPr>
                  <a:t>Not</a:t>
                </a:r>
              </a:p>
              <a:p>
                <a:pPr marL="182563" indent="-182563">
                  <a:spcBef>
                    <a:spcPts val="672"/>
                  </a:spcBef>
                  <a:buSzPct val="50000"/>
                  <a:buFont typeface="Wingdings" charset="2"/>
                  <a:buChar char="q"/>
                </a:pPr>
                <a:r>
                  <a:rPr lang="en-US" sz="1600" dirty="0">
                    <a:solidFill>
                      <a:srgbClr val="7F7F7F"/>
                    </a:solidFill>
                    <a:latin typeface="Consolas"/>
                    <a:cs typeface="Consolas"/>
                  </a:rPr>
                  <a:t>And</a:t>
                </a:r>
              </a:p>
              <a:p>
                <a:pPr marL="182563" indent="-182563">
                  <a:spcBef>
                    <a:spcPts val="672"/>
                  </a:spcBef>
                  <a:buSzPct val="50000"/>
                  <a:buFont typeface="Wingdings" charset="2"/>
                  <a:buChar char="q"/>
                </a:pPr>
                <a:r>
                  <a:rPr lang="en-US" sz="1600" dirty="0">
                    <a:solidFill>
                      <a:srgbClr val="7F7F7F"/>
                    </a:solidFill>
                    <a:latin typeface="Consolas"/>
                    <a:cs typeface="Consolas"/>
                  </a:rPr>
                  <a:t>Or</a:t>
                </a:r>
              </a:p>
              <a:p>
                <a:pPr marL="182563" indent="-182563">
                  <a:spcBef>
                    <a:spcPts val="672"/>
                  </a:spcBef>
                  <a:buSzPct val="50000"/>
                  <a:buFont typeface="Wingdings" charset="2"/>
                  <a:buChar char="q"/>
                </a:pPr>
                <a:r>
                  <a:rPr lang="en-US" sz="1600" dirty="0">
                    <a:solidFill>
                      <a:srgbClr val="7F7F7F"/>
                    </a:solidFill>
                    <a:latin typeface="Consolas"/>
                    <a:cs typeface="Consolas"/>
                  </a:rPr>
                  <a:t>Xor</a:t>
                </a:r>
              </a:p>
              <a:p>
                <a:pPr marL="182563" indent="-182563">
                  <a:spcBef>
                    <a:spcPts val="672"/>
                  </a:spcBef>
                  <a:buSzPct val="50000"/>
                  <a:buFont typeface="Wingdings" charset="2"/>
                  <a:buChar char="q"/>
                </a:pPr>
                <a:r>
                  <a:rPr lang="en-US" sz="1600" dirty="0">
                    <a:solidFill>
                      <a:srgbClr val="7F7F7F"/>
                    </a:solidFill>
                    <a:latin typeface="Consolas"/>
                    <a:cs typeface="Consolas"/>
                  </a:rPr>
                  <a:t>Mux</a:t>
                </a:r>
              </a:p>
              <a:p>
                <a:pPr marL="182563" indent="-182563">
                  <a:spcBef>
                    <a:spcPts val="672"/>
                  </a:spcBef>
                  <a:buSzPct val="50000"/>
                  <a:buFont typeface="Wingdings" charset="2"/>
                  <a:buChar char="q"/>
                </a:pPr>
                <a:r>
                  <a:rPr lang="en-US" sz="1600">
                    <a:solidFill>
                      <a:srgbClr val="7F7F7F"/>
                    </a:solidFill>
                    <a:latin typeface="Consolas"/>
                    <a:cs typeface="Consolas"/>
                  </a:rPr>
                  <a:t>DMux</a:t>
                </a:r>
                <a:endParaRPr lang="en-US" sz="1600" dirty="0">
                  <a:solidFill>
                    <a:srgbClr val="7F7F7F"/>
                  </a:solidFill>
                  <a:latin typeface="Consolas"/>
                  <a:cs typeface="Consolas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4921172" y="1441185"/>
            <a:ext cx="2474408" cy="2963842"/>
            <a:chOff x="3733652" y="1137354"/>
            <a:chExt cx="2474408" cy="2963842"/>
          </a:xfrm>
        </p:grpSpPr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3733652" y="1829338"/>
              <a:ext cx="1703653" cy="22718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68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Comic Sans MS"/>
                  <a:ea typeface="+mn-ea"/>
                  <a:cs typeface="Comic Sans MS"/>
                </a:defRPr>
              </a:lvl1pPr>
              <a:lvl2pPr marL="742950" indent="-285750" algn="l" defTabSz="457200" rtl="0" eaLnBrk="1" latinLnBrk="0" hangingPunct="1">
                <a:spcBef>
                  <a:spcPts val="168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Comic Sans MS"/>
                  <a:ea typeface="+mn-ea"/>
                  <a:cs typeface="Comic Sans MS"/>
                </a:defRPr>
              </a:lvl2pPr>
              <a:lvl3pPr marL="1143000" indent="-228600" algn="l" defTabSz="457200" rtl="0" eaLnBrk="1" latinLnBrk="0" hangingPunct="1">
                <a:spcBef>
                  <a:spcPts val="168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68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68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563" indent="-182563">
                <a:spcBef>
                  <a:spcPts val="1272"/>
                </a:spcBef>
                <a:buSzPct val="50000"/>
                <a:buFont typeface="Wingdings" charset="2"/>
                <a:buChar char="q"/>
              </a:pPr>
              <a:r>
                <a:rPr lang="en-US" sz="1600" dirty="0">
                  <a:latin typeface="Consolas"/>
                  <a:cs typeface="Consolas"/>
                </a:rPr>
                <a:t>Or8Way</a:t>
              </a:r>
            </a:p>
            <a:p>
              <a:pPr marL="182563" indent="-182563">
                <a:spcBef>
                  <a:spcPts val="672"/>
                </a:spcBef>
                <a:buSzPct val="50000"/>
                <a:buFont typeface="Wingdings" charset="2"/>
                <a:buChar char="q"/>
              </a:pPr>
              <a:r>
                <a:rPr lang="en-US" sz="1600" dirty="0">
                  <a:latin typeface="Consolas"/>
                  <a:cs typeface="Consolas"/>
                </a:rPr>
                <a:t>Mux4Way16</a:t>
              </a:r>
            </a:p>
            <a:p>
              <a:pPr marL="182563" indent="-182563">
                <a:spcBef>
                  <a:spcPts val="672"/>
                </a:spcBef>
                <a:buSzPct val="50000"/>
                <a:buFont typeface="Wingdings" charset="2"/>
                <a:buChar char="q"/>
              </a:pPr>
              <a:r>
                <a:rPr lang="en-US" sz="1600" dirty="0">
                  <a:latin typeface="Consolas"/>
                  <a:cs typeface="Consolas"/>
                </a:rPr>
                <a:t>Mux8Way16</a:t>
              </a:r>
            </a:p>
            <a:p>
              <a:pPr marL="182563" indent="-182563">
                <a:spcBef>
                  <a:spcPts val="672"/>
                </a:spcBef>
                <a:buSzPct val="50000"/>
                <a:buFont typeface="Wingdings" charset="2"/>
                <a:buChar char="q"/>
              </a:pPr>
              <a:r>
                <a:rPr lang="en-US" sz="1600" dirty="0">
                  <a:latin typeface="Consolas"/>
                  <a:cs typeface="Consolas"/>
                </a:rPr>
                <a:t>DMux4Way</a:t>
              </a:r>
            </a:p>
            <a:p>
              <a:pPr marL="182563" indent="-182563">
                <a:spcBef>
                  <a:spcPts val="672"/>
                </a:spcBef>
                <a:buSzPct val="50000"/>
                <a:buFont typeface="Wingdings" charset="2"/>
                <a:buChar char="q"/>
              </a:pPr>
              <a:r>
                <a:rPr lang="en-US" sz="1600" dirty="0">
                  <a:latin typeface="Consolas"/>
                  <a:cs typeface="Consolas"/>
                </a:rPr>
                <a:t>DMux8Way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49021" y="1137354"/>
              <a:ext cx="24590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>
                  <a:latin typeface="Times New Roman"/>
                  <a:cs typeface="Times New Roman"/>
                </a:rPr>
                <a:t>Multi-way</a:t>
              </a:r>
              <a:br>
                <a:rPr lang="en-US" u="sng" dirty="0">
                  <a:latin typeface="Times New Roman"/>
                  <a:cs typeface="Times New Roman"/>
                </a:rPr>
              </a:br>
              <a:r>
                <a:rPr lang="en-US" u="sng" dirty="0">
                  <a:latin typeface="Times New Roman"/>
                  <a:cs typeface="Times New Roman"/>
                </a:rPr>
                <a:t>variants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159020" y="1467884"/>
            <a:ext cx="1315621" cy="2482349"/>
            <a:chOff x="2667214" y="1183007"/>
            <a:chExt cx="1315621" cy="2482349"/>
          </a:xfrm>
        </p:grpSpPr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2667214" y="1841599"/>
              <a:ext cx="1298589" cy="182375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68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Comic Sans MS"/>
                  <a:ea typeface="+mn-ea"/>
                  <a:cs typeface="Comic Sans MS"/>
                </a:defRPr>
              </a:lvl1pPr>
              <a:lvl2pPr marL="742950" indent="-285750" algn="l" defTabSz="457200" rtl="0" eaLnBrk="1" latinLnBrk="0" hangingPunct="1">
                <a:spcBef>
                  <a:spcPts val="168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Comic Sans MS"/>
                  <a:ea typeface="+mn-ea"/>
                  <a:cs typeface="Comic Sans MS"/>
                </a:defRPr>
              </a:lvl2pPr>
              <a:lvl3pPr marL="1143000" indent="-228600" algn="l" defTabSz="457200" rtl="0" eaLnBrk="1" latinLnBrk="0" hangingPunct="1">
                <a:spcBef>
                  <a:spcPts val="168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68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68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563" indent="-182563">
                <a:spcBef>
                  <a:spcPts val="1272"/>
                </a:spcBef>
                <a:buSzPct val="50000"/>
                <a:buFont typeface="Wingdings" charset="2"/>
                <a:buChar char="q"/>
              </a:pPr>
              <a:r>
                <a:rPr lang="en-US" sz="1600" dirty="0">
                  <a:solidFill>
                    <a:srgbClr val="7F7F7F"/>
                  </a:solidFill>
                  <a:latin typeface="Consolas"/>
                  <a:cs typeface="Consolas"/>
                </a:rPr>
                <a:t>Not16</a:t>
              </a:r>
            </a:p>
            <a:p>
              <a:pPr marL="182563" indent="-182563">
                <a:spcBef>
                  <a:spcPts val="672"/>
                </a:spcBef>
                <a:buSzPct val="50000"/>
                <a:buFont typeface="Wingdings" charset="2"/>
                <a:buChar char="q"/>
              </a:pPr>
              <a:r>
                <a:rPr lang="en-US" sz="1600" dirty="0">
                  <a:solidFill>
                    <a:srgbClr val="7F7F7F"/>
                  </a:solidFill>
                  <a:latin typeface="Consolas"/>
                  <a:cs typeface="Consolas"/>
                </a:rPr>
                <a:t>And16</a:t>
              </a:r>
            </a:p>
            <a:p>
              <a:pPr marL="182563" indent="-182563">
                <a:spcBef>
                  <a:spcPts val="672"/>
                </a:spcBef>
                <a:buSzPct val="50000"/>
                <a:buFont typeface="Wingdings" charset="2"/>
                <a:buChar char="q"/>
              </a:pPr>
              <a:r>
                <a:rPr lang="en-US" sz="1600" dirty="0">
                  <a:solidFill>
                    <a:srgbClr val="7F7F7F"/>
                  </a:solidFill>
                  <a:latin typeface="Consolas"/>
                  <a:cs typeface="Consolas"/>
                </a:rPr>
                <a:t>Or16</a:t>
              </a:r>
            </a:p>
            <a:p>
              <a:pPr marL="182563" indent="-182563">
                <a:spcBef>
                  <a:spcPts val="672"/>
                </a:spcBef>
                <a:buSzPct val="50000"/>
                <a:buFont typeface="Wingdings" charset="2"/>
                <a:buChar char="q"/>
              </a:pPr>
              <a:r>
                <a:rPr lang="en-US" sz="1600" dirty="0">
                  <a:solidFill>
                    <a:srgbClr val="7F7F7F"/>
                  </a:solidFill>
                  <a:latin typeface="Consolas"/>
                  <a:cs typeface="Consolas"/>
                </a:rPr>
                <a:t>Mux16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68838" y="1183007"/>
              <a:ext cx="1313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>
                  <a:solidFill>
                    <a:srgbClr val="7F7F7F"/>
                  </a:solidFill>
                  <a:latin typeface="Times New Roman"/>
                  <a:cs typeface="Times New Roman"/>
                </a:rPr>
                <a:t>16-bit</a:t>
              </a:r>
              <a:br>
                <a:rPr lang="en-US" u="sng" dirty="0">
                  <a:solidFill>
                    <a:srgbClr val="7F7F7F"/>
                  </a:solidFill>
                  <a:latin typeface="Times New Roman"/>
                  <a:cs typeface="Times New Roman"/>
                </a:rPr>
              </a:br>
              <a:r>
                <a:rPr lang="en-US" u="sng" dirty="0">
                  <a:solidFill>
                    <a:srgbClr val="7F7F7F"/>
                  </a:solidFill>
                  <a:latin typeface="Times New Roman"/>
                  <a:cs typeface="Times New Roman"/>
                </a:rPr>
                <a:t>variants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18" name="Right Arrow 17"/>
          <p:cNvSpPr/>
          <p:nvPr/>
        </p:nvSpPr>
        <p:spPr>
          <a:xfrm rot="10800000">
            <a:off x="6294720" y="2548393"/>
            <a:ext cx="340007" cy="23872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69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16-bit, 4-way multiplexor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27" y="1067974"/>
            <a:ext cx="3772424" cy="2458671"/>
          </a:xfrm>
          <a:prstGeom prst="rect">
            <a:avLst/>
          </a:prstGeom>
        </p:spPr>
      </p:pic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5165154"/>
              </p:ext>
            </p:extLst>
          </p:nvPr>
        </p:nvGraphicFramePr>
        <p:xfrm>
          <a:off x="5519943" y="1520064"/>
          <a:ext cx="2629163" cy="1737360"/>
        </p:xfrm>
        <a:graphic>
          <a:graphicData uri="http://schemas.openxmlformats.org/drawingml/2006/table">
            <a:tbl>
              <a:tblPr firstRow="1" lastCol="1" bandRow="1">
                <a:tableStyleId>{B301B821-A1FF-4177-AEE7-76D212191A09}</a:tableStyleId>
              </a:tblPr>
              <a:tblGrid>
                <a:gridCol w="77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onsolas"/>
                          <a:cs typeface="Consolas"/>
                        </a:rPr>
                        <a:t>sel[1]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onsolas"/>
                          <a:cs typeface="Consolas"/>
                        </a:rPr>
                        <a:t>sel[0]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onsolas"/>
                          <a:cs typeface="Consolas"/>
                        </a:rPr>
                        <a:t>out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5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5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5034411" y="4128017"/>
            <a:ext cx="4541020" cy="1481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u="sng" dirty="0">
                <a:latin typeface="Times New Roman"/>
                <a:cs typeface="Times New Roman"/>
              </a:rPr>
              <a:t>Implementation tip:</a:t>
            </a:r>
          </a:p>
          <a:p>
            <a:pPr marL="0" indent="0">
              <a:buNone/>
            </a:pPr>
            <a:r>
              <a:rPr lang="en-US" sz="2000" dirty="0">
                <a:latin typeface="Times New Roman"/>
                <a:cs typeface="Times New Roman"/>
              </a:rPr>
              <a:t>Can be built from several 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Mux16</a:t>
            </a:r>
            <a:r>
              <a:rPr lang="en-US" sz="2000" dirty="0">
                <a:latin typeface="Times New Roman"/>
                <a:cs typeface="Times New Roman"/>
              </a:rPr>
              <a:t> gates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36748" y="3883200"/>
            <a:ext cx="3813916" cy="2192045"/>
            <a:chOff x="836748" y="3883200"/>
            <a:chExt cx="3813916" cy="2192045"/>
          </a:xfrm>
        </p:grpSpPr>
        <p:sp>
          <p:nvSpPr>
            <p:cNvPr id="8" name="TextBox 7"/>
            <p:cNvSpPr txBox="1"/>
            <p:nvPr/>
          </p:nvSpPr>
          <p:spPr>
            <a:xfrm>
              <a:off x="890522" y="4225654"/>
              <a:ext cx="3760142" cy="18495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lIns="144000" tIns="93600" rIns="144000" bIns="93600" rtlCol="0" anchor="ctr" anchorCtr="0">
              <a:normAutofit/>
            </a:bodyPr>
            <a:lstStyle>
              <a:lvl1pPr indent="0">
                <a:lnSpc>
                  <a:spcPct val="90000"/>
                </a:lnSpc>
                <a:spcBef>
                  <a:spcPct val="20000"/>
                </a:spcBef>
                <a:buClr>
                  <a:srgbClr val="006600"/>
                </a:buClr>
                <a:buSzPct val="85000"/>
                <a:buFont typeface="Arial" panose="020B0604020202020204" pitchFamily="34" charset="0"/>
                <a:buNone/>
                <a:defRPr sz="1400">
                  <a:solidFill>
                    <a:srgbClr val="000000"/>
                  </a:solidFill>
                  <a:latin typeface="Consolas"/>
                  <a:cs typeface="Consolas"/>
                </a:defRPr>
              </a:lvl1pPr>
              <a:lvl2pPr indent="0">
                <a:lnSpc>
                  <a:spcPct val="90000"/>
                </a:lnSpc>
                <a:spcBef>
                  <a:spcPts val="1000"/>
                </a:spcBef>
                <a:buSzPct val="50000"/>
                <a:buFont typeface="Wingdings" charset="2"/>
                <a:buNone/>
                <a:defRPr sz="2000">
                  <a:latin typeface="Times New Roman"/>
                  <a:cs typeface="Times New Roman"/>
                </a:defRPr>
              </a:lvl2pPr>
              <a:lvl3pPr inden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>
                  <a:latin typeface="Times New Roman"/>
                  <a:cs typeface="Times New Roman"/>
                </a:defRPr>
              </a:lvl3pPr>
              <a:lvl4pPr inden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>
                  <a:latin typeface="Times New Roman"/>
                  <a:cs typeface="Times New Roman"/>
                </a:defRPr>
              </a:lvl4pPr>
              <a:lvl5pPr inden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>
                  <a:latin typeface="Times New Roman"/>
                  <a:cs typeface="Times New Roman"/>
                </a:defRPr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sz="1300" dirty="0"/>
                <a:t>CHIP Mux4Way16 {</a:t>
              </a:r>
            </a:p>
            <a:p>
              <a:r>
                <a:rPr lang="en-US" sz="1300" dirty="0"/>
                <a:t>    IN a[16], b[16], c[16], d[16],</a:t>
              </a:r>
            </a:p>
            <a:p>
              <a:r>
                <a:rPr lang="en-US" sz="1300" dirty="0"/>
                <a:t>       sel[2];</a:t>
              </a:r>
            </a:p>
            <a:p>
              <a:r>
                <a:rPr lang="en-US" sz="1300" dirty="0"/>
                <a:t>    OUT out[16];</a:t>
              </a:r>
            </a:p>
            <a:p>
              <a:endParaRPr lang="en-US" sz="800" dirty="0"/>
            </a:p>
            <a:p>
              <a:r>
                <a:rPr lang="en-US" sz="1300" dirty="0"/>
                <a:t>    PARTS:</a:t>
              </a:r>
            </a:p>
            <a:p>
              <a:r>
                <a:rPr lang="en-US" sz="1300" dirty="0"/>
                <a:t>    </a:t>
              </a:r>
              <a:r>
                <a:rPr lang="en-US" sz="1300" dirty="0">
                  <a:solidFill>
                    <a:srgbClr val="008000"/>
                  </a:solidFill>
                </a:rPr>
                <a:t>// Put your code here:</a:t>
              </a:r>
            </a:p>
            <a:p>
              <a:r>
                <a:rPr lang="en-US" sz="1300" dirty="0"/>
                <a:t>}</a:t>
              </a:r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836748" y="3883200"/>
              <a:ext cx="2187551" cy="38349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Comic Sans MS"/>
                  <a:ea typeface="+mn-ea"/>
                  <a:cs typeface="Comic Sans M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Comic Sans MS"/>
                  <a:ea typeface="+mn-ea"/>
                  <a:cs typeface="Comic Sans M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>
                  <a:latin typeface="Consolas"/>
                  <a:cs typeface="Consolas"/>
                </a:rPr>
                <a:t>Mux4Way16.hdl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217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03007" y="4932485"/>
            <a:ext cx="4815658" cy="1558813"/>
            <a:chOff x="703007" y="4539620"/>
            <a:chExt cx="4815658" cy="1558813"/>
          </a:xfrm>
        </p:grpSpPr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2323109" y="5002333"/>
              <a:ext cx="3195556" cy="5797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Comic Sans MS"/>
                  <a:ea typeface="+mn-ea"/>
                  <a:cs typeface="Comic Sans M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Comic Sans MS"/>
                  <a:ea typeface="+mn-ea"/>
                  <a:cs typeface="Comic Sans M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2000" dirty="0">
                  <a:latin typeface="Times New Roman"/>
                  <a:cs typeface="Times New Roman"/>
                </a:rPr>
                <a:t>So how to actually </a:t>
              </a:r>
              <a:r>
                <a:rPr lang="en-US" sz="2000" u="sng" dirty="0">
                  <a:latin typeface="Times New Roman"/>
                  <a:cs typeface="Times New Roman"/>
                </a:rPr>
                <a:t>build</a:t>
              </a:r>
              <a:br>
                <a:rPr lang="en-US" sz="2000" u="sng" dirty="0">
                  <a:latin typeface="Times New Roman"/>
                  <a:cs typeface="Times New Roman"/>
                </a:rPr>
              </a:br>
              <a:r>
                <a:rPr lang="en-US" sz="2000" dirty="0">
                  <a:latin typeface="Times New Roman"/>
                  <a:cs typeface="Times New Roman"/>
                </a:rPr>
                <a:t>these gates?</a:t>
              </a:r>
            </a:p>
            <a:p>
              <a:pPr>
                <a:spcBef>
                  <a:spcPts val="1200"/>
                </a:spcBef>
                <a:buSzPct val="60000"/>
                <a:buFont typeface="Wingdings" charset="2"/>
                <a:buChar char="q"/>
              </a:pPr>
              <a:endParaRPr lang="en-US" sz="2000" dirty="0"/>
            </a:p>
            <a:p>
              <a:pPr marL="0" indent="0">
                <a:buNone/>
              </a:pPr>
              <a:endParaRPr lang="en-US" sz="2000" dirty="0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2"/>
            <a:srcRect b="14334"/>
            <a:stretch/>
          </p:blipFill>
          <p:spPr>
            <a:xfrm>
              <a:off x="703007" y="4539620"/>
              <a:ext cx="1701819" cy="1558813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670530" y="986966"/>
            <a:ext cx="6560583" cy="3900458"/>
            <a:chOff x="670530" y="986966"/>
            <a:chExt cx="6560583" cy="3900458"/>
          </a:xfrm>
        </p:grpSpPr>
        <p:grpSp>
          <p:nvGrpSpPr>
            <p:cNvPr id="5" name="Group 4"/>
            <p:cNvGrpSpPr/>
            <p:nvPr/>
          </p:nvGrpSpPr>
          <p:grpSpPr>
            <a:xfrm>
              <a:off x="670530" y="1835761"/>
              <a:ext cx="6560583" cy="3051663"/>
              <a:chOff x="834997" y="1360668"/>
              <a:chExt cx="6560583" cy="3051663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834997" y="1360668"/>
                <a:ext cx="6054705" cy="3051663"/>
                <a:chOff x="769308" y="1108847"/>
                <a:chExt cx="6054705" cy="3345484"/>
              </a:xfrm>
            </p:grpSpPr>
            <p:sp>
              <p:nvSpPr>
                <p:cNvPr id="26" name="Rounded Rectangle 25"/>
                <p:cNvSpPr/>
                <p:nvPr/>
              </p:nvSpPr>
              <p:spPr>
                <a:xfrm>
                  <a:off x="769308" y="1108847"/>
                  <a:ext cx="6054705" cy="3250709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1196092" y="1175723"/>
                  <a:ext cx="2274475" cy="3278608"/>
                  <a:chOff x="561459" y="1123713"/>
                  <a:chExt cx="2274475" cy="3278608"/>
                </a:xfrm>
              </p:grpSpPr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561459" y="1123713"/>
                    <a:ext cx="173736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u="sng" dirty="0">
                        <a:latin typeface="Times New Roman"/>
                        <a:cs typeface="Times New Roman"/>
                      </a:rPr>
                      <a:t>Elementary logic gates</a:t>
                    </a:r>
                  </a:p>
                </p:txBody>
              </p:sp>
              <p:sp>
                <p:nvSpPr>
                  <p:cNvPr id="30" name="Content Placeholder 2"/>
                  <p:cNvSpPr txBox="1">
                    <a:spLocks/>
                  </p:cNvSpPr>
                  <p:nvPr/>
                </p:nvSpPr>
                <p:spPr>
                  <a:xfrm>
                    <a:off x="580414" y="1829339"/>
                    <a:ext cx="2255520" cy="2572982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/>
                  </a:bodyPr>
                  <a:lstStyle>
                    <a:lvl1pPr marL="342900" indent="-342900" algn="l" defTabSz="457200" rtl="0" eaLnBrk="1" latinLnBrk="0" hangingPunct="1">
                      <a:spcBef>
                        <a:spcPts val="1680"/>
                      </a:spcBef>
                      <a:buFont typeface="Arial"/>
                      <a:buChar char="•"/>
                      <a:defRPr sz="2000" kern="1200">
                        <a:solidFill>
                          <a:schemeClr val="tx1"/>
                        </a:solidFill>
                        <a:latin typeface="Comic Sans MS"/>
                        <a:ea typeface="+mn-ea"/>
                        <a:cs typeface="Comic Sans MS"/>
                      </a:defRPr>
                    </a:lvl1pPr>
                    <a:lvl2pPr marL="742950" indent="-285750" algn="l" defTabSz="457200" rtl="0" eaLnBrk="1" latinLnBrk="0" hangingPunct="1">
                      <a:spcBef>
                        <a:spcPts val="1680"/>
                      </a:spcBef>
                      <a:buFont typeface="Arial"/>
                      <a:buChar char="–"/>
                      <a:defRPr sz="1800" kern="1200">
                        <a:solidFill>
                          <a:schemeClr val="tx1"/>
                        </a:solidFill>
                        <a:latin typeface="Comic Sans MS"/>
                        <a:ea typeface="+mn-ea"/>
                        <a:cs typeface="Comic Sans MS"/>
                      </a:defRPr>
                    </a:lvl2pPr>
                    <a:lvl3pPr marL="1143000" indent="-228600" algn="l" defTabSz="457200" rtl="0" eaLnBrk="1" latinLnBrk="0" hangingPunct="1">
                      <a:spcBef>
                        <a:spcPts val="1680"/>
                      </a:spcBef>
                      <a:buFont typeface="Arial"/>
                      <a:buChar char="•"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57200" rtl="0" eaLnBrk="1" latinLnBrk="0" hangingPunct="1">
                      <a:spcBef>
                        <a:spcPts val="1680"/>
                      </a:spcBef>
                      <a:buFont typeface="Arial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57200" rtl="0" eaLnBrk="1" latinLnBrk="0" hangingPunct="1">
                      <a:spcBef>
                        <a:spcPts val="1680"/>
                      </a:spcBef>
                      <a:buFont typeface="Arial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457200" rtl="0" eaLnBrk="1" latinLnBrk="0" hangingPunct="1">
                      <a:spcBef>
                        <a:spcPct val="20000"/>
                      </a:spcBef>
                      <a:buFont typeface="Arial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457200" rtl="0" eaLnBrk="1" latinLnBrk="0" hangingPunct="1">
                      <a:spcBef>
                        <a:spcPct val="20000"/>
                      </a:spcBef>
                      <a:buFont typeface="Arial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457200" rtl="0" eaLnBrk="1" latinLnBrk="0" hangingPunct="1">
                      <a:spcBef>
                        <a:spcPct val="20000"/>
                      </a:spcBef>
                      <a:buFont typeface="Arial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457200" rtl="0" eaLnBrk="1" latinLnBrk="0" hangingPunct="1">
                      <a:spcBef>
                        <a:spcPct val="20000"/>
                      </a:spcBef>
                      <a:buFont typeface="Arial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82563" indent="-182563">
                      <a:spcBef>
                        <a:spcPts val="672"/>
                      </a:spcBef>
                      <a:buSzPct val="50000"/>
                      <a:buFont typeface="Wingdings" charset="2"/>
                      <a:buChar char="q"/>
                    </a:pPr>
                    <a:r>
                      <a:rPr lang="en-US" sz="1600" dirty="0">
                        <a:latin typeface="Consolas"/>
                        <a:cs typeface="Consolas"/>
                      </a:rPr>
                      <a:t>Not</a:t>
                    </a:r>
                  </a:p>
                  <a:p>
                    <a:pPr marL="182563" indent="-182563">
                      <a:spcBef>
                        <a:spcPts val="672"/>
                      </a:spcBef>
                      <a:buSzPct val="50000"/>
                      <a:buFont typeface="Wingdings" charset="2"/>
                      <a:buChar char="q"/>
                    </a:pPr>
                    <a:r>
                      <a:rPr lang="en-US" sz="1600" dirty="0">
                        <a:latin typeface="Consolas"/>
                        <a:cs typeface="Consolas"/>
                      </a:rPr>
                      <a:t>And</a:t>
                    </a:r>
                  </a:p>
                  <a:p>
                    <a:pPr marL="182563" indent="-182563">
                      <a:spcBef>
                        <a:spcPts val="672"/>
                      </a:spcBef>
                      <a:buSzPct val="50000"/>
                      <a:buFont typeface="Wingdings" charset="2"/>
                      <a:buChar char="q"/>
                    </a:pPr>
                    <a:r>
                      <a:rPr lang="en-US" sz="1600" dirty="0">
                        <a:latin typeface="Consolas"/>
                        <a:cs typeface="Consolas"/>
                      </a:rPr>
                      <a:t>Or</a:t>
                    </a:r>
                  </a:p>
                  <a:p>
                    <a:pPr marL="182563" indent="-182563">
                      <a:spcBef>
                        <a:spcPts val="672"/>
                      </a:spcBef>
                      <a:buSzPct val="50000"/>
                      <a:buFont typeface="Wingdings" charset="2"/>
                      <a:buChar char="q"/>
                    </a:pPr>
                    <a:r>
                      <a:rPr lang="en-US" sz="1600" dirty="0">
                        <a:latin typeface="Consolas"/>
                        <a:cs typeface="Consolas"/>
                      </a:rPr>
                      <a:t>Xor</a:t>
                    </a:r>
                  </a:p>
                  <a:p>
                    <a:pPr marL="182563" indent="-182563">
                      <a:spcBef>
                        <a:spcPts val="672"/>
                      </a:spcBef>
                      <a:buSzPct val="50000"/>
                      <a:buFont typeface="Wingdings" charset="2"/>
                      <a:buChar char="q"/>
                    </a:pPr>
                    <a:r>
                      <a:rPr lang="en-US" sz="1600" dirty="0">
                        <a:latin typeface="Consolas"/>
                        <a:cs typeface="Consolas"/>
                      </a:rPr>
                      <a:t>Mux</a:t>
                    </a:r>
                  </a:p>
                  <a:p>
                    <a:pPr marL="182563" indent="-182563">
                      <a:spcBef>
                        <a:spcPts val="672"/>
                      </a:spcBef>
                      <a:buSzPct val="50000"/>
                      <a:buFont typeface="Wingdings" charset="2"/>
                      <a:buChar char="q"/>
                    </a:pPr>
                    <a:r>
                      <a:rPr lang="en-US" sz="1600">
                        <a:latin typeface="Consolas"/>
                        <a:cs typeface="Consolas"/>
                      </a:rPr>
                      <a:t>DMux</a:t>
                    </a:r>
                    <a:endParaRPr lang="en-US" sz="1600" dirty="0">
                      <a:latin typeface="Consolas"/>
                      <a:cs typeface="Consolas"/>
                    </a:endParaRPr>
                  </a:p>
                </p:txBody>
              </p:sp>
            </p:grpSp>
          </p:grpSp>
          <p:grpSp>
            <p:nvGrpSpPr>
              <p:cNvPr id="31" name="Group 30"/>
              <p:cNvGrpSpPr/>
              <p:nvPr/>
            </p:nvGrpSpPr>
            <p:grpSpPr>
              <a:xfrm>
                <a:off x="4921172" y="1441185"/>
                <a:ext cx="2474408" cy="2963842"/>
                <a:chOff x="3733652" y="1137354"/>
                <a:chExt cx="2474408" cy="2963842"/>
              </a:xfrm>
            </p:grpSpPr>
            <p:sp>
              <p:nvSpPr>
                <p:cNvPr id="32" name="Content Placeholder 2"/>
                <p:cNvSpPr txBox="1">
                  <a:spLocks/>
                </p:cNvSpPr>
                <p:nvPr/>
              </p:nvSpPr>
              <p:spPr>
                <a:xfrm>
                  <a:off x="3733652" y="1829338"/>
                  <a:ext cx="1703653" cy="227185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342900" indent="-342900" algn="l" defTabSz="457200" rtl="0" eaLnBrk="1" latinLnBrk="0" hangingPunct="1">
                    <a:spcBef>
                      <a:spcPts val="168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Comic Sans MS"/>
                      <a:ea typeface="+mn-ea"/>
                      <a:cs typeface="Comic Sans MS"/>
                    </a:defRPr>
                  </a:lvl1pPr>
                  <a:lvl2pPr marL="742950" indent="-285750" algn="l" defTabSz="457200" rtl="0" eaLnBrk="1" latinLnBrk="0" hangingPunct="1">
                    <a:spcBef>
                      <a:spcPts val="1680"/>
                    </a:spcBef>
                    <a:buFont typeface="Arial"/>
                    <a:buChar char="–"/>
                    <a:defRPr sz="1800" kern="1200">
                      <a:solidFill>
                        <a:schemeClr val="tx1"/>
                      </a:solidFill>
                      <a:latin typeface="Comic Sans MS"/>
                      <a:ea typeface="+mn-ea"/>
                      <a:cs typeface="Comic Sans MS"/>
                    </a:defRPr>
                  </a:lvl2pPr>
                  <a:lvl3pPr marL="1143000" indent="-228600" algn="l" defTabSz="457200" rtl="0" eaLnBrk="1" latinLnBrk="0" hangingPunct="1">
                    <a:spcBef>
                      <a:spcPts val="1680"/>
                    </a:spcBef>
                    <a:buFont typeface="Arial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57200" rtl="0" eaLnBrk="1" latinLnBrk="0" hangingPunct="1">
                    <a:spcBef>
                      <a:spcPts val="1680"/>
                    </a:spcBef>
                    <a:buFont typeface="Arial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57200" rtl="0" eaLnBrk="1" latinLnBrk="0" hangingPunct="1">
                    <a:spcBef>
                      <a:spcPts val="1680"/>
                    </a:spcBef>
                    <a:buFont typeface="Arial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82563" indent="-182563">
                    <a:spcBef>
                      <a:spcPts val="1272"/>
                    </a:spcBef>
                    <a:buSzPct val="50000"/>
                    <a:buFont typeface="Wingdings" charset="2"/>
                    <a:buChar char="q"/>
                  </a:pPr>
                  <a:r>
                    <a:rPr lang="en-US" sz="1600" dirty="0">
                      <a:latin typeface="Consolas"/>
                      <a:cs typeface="Consolas"/>
                    </a:rPr>
                    <a:t>Or8Way</a:t>
                  </a:r>
                </a:p>
                <a:p>
                  <a:pPr marL="182563" indent="-182563">
                    <a:spcBef>
                      <a:spcPts val="672"/>
                    </a:spcBef>
                    <a:buSzPct val="50000"/>
                    <a:buFont typeface="Wingdings" charset="2"/>
                    <a:buChar char="q"/>
                  </a:pPr>
                  <a:r>
                    <a:rPr lang="en-US" sz="1600" dirty="0">
                      <a:latin typeface="Consolas"/>
                      <a:cs typeface="Consolas"/>
                    </a:rPr>
                    <a:t>Mux4Way16</a:t>
                  </a:r>
                </a:p>
                <a:p>
                  <a:pPr marL="182563" indent="-182563">
                    <a:spcBef>
                      <a:spcPts val="672"/>
                    </a:spcBef>
                    <a:buSzPct val="50000"/>
                    <a:buFont typeface="Wingdings" charset="2"/>
                    <a:buChar char="q"/>
                  </a:pPr>
                  <a:r>
                    <a:rPr lang="en-US" sz="1600" dirty="0">
                      <a:latin typeface="Consolas"/>
                      <a:cs typeface="Consolas"/>
                    </a:rPr>
                    <a:t>Mux8Way16</a:t>
                  </a:r>
                </a:p>
                <a:p>
                  <a:pPr marL="182563" indent="-182563">
                    <a:spcBef>
                      <a:spcPts val="672"/>
                    </a:spcBef>
                    <a:buSzPct val="50000"/>
                    <a:buFont typeface="Wingdings" charset="2"/>
                    <a:buChar char="q"/>
                  </a:pPr>
                  <a:r>
                    <a:rPr lang="en-US" sz="1600" dirty="0">
                      <a:latin typeface="Consolas"/>
                      <a:cs typeface="Consolas"/>
                    </a:rPr>
                    <a:t>DMux4Way</a:t>
                  </a:r>
                </a:p>
                <a:p>
                  <a:pPr marL="182563" indent="-182563">
                    <a:spcBef>
                      <a:spcPts val="672"/>
                    </a:spcBef>
                    <a:buSzPct val="50000"/>
                    <a:buFont typeface="Wingdings" charset="2"/>
                    <a:buChar char="q"/>
                  </a:pPr>
                  <a:r>
                    <a:rPr lang="en-US" sz="1600" dirty="0">
                      <a:latin typeface="Consolas"/>
                      <a:cs typeface="Consolas"/>
                    </a:rPr>
                    <a:t>DMux8Way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749021" y="1137354"/>
                  <a:ext cx="245903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u="sng" dirty="0">
                      <a:latin typeface="Times New Roman"/>
                      <a:cs typeface="Times New Roman"/>
                    </a:rPr>
                    <a:t>Multi-way</a:t>
                  </a:r>
                  <a:br>
                    <a:rPr lang="en-US" u="sng" dirty="0">
                      <a:latin typeface="Times New Roman"/>
                      <a:cs typeface="Times New Roman"/>
                    </a:rPr>
                  </a:br>
                  <a:r>
                    <a:rPr lang="en-US" u="sng" dirty="0">
                      <a:latin typeface="Times New Roman"/>
                      <a:cs typeface="Times New Roman"/>
                    </a:rPr>
                    <a:t>variants</a:t>
                  </a: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3159020" y="1467884"/>
                <a:ext cx="1315621" cy="2482349"/>
                <a:chOff x="2667214" y="1183007"/>
                <a:chExt cx="1315621" cy="2482349"/>
              </a:xfrm>
            </p:grpSpPr>
            <p:sp>
              <p:nvSpPr>
                <p:cNvPr id="35" name="Content Placeholder 2"/>
                <p:cNvSpPr txBox="1">
                  <a:spLocks/>
                </p:cNvSpPr>
                <p:nvPr/>
              </p:nvSpPr>
              <p:spPr>
                <a:xfrm>
                  <a:off x="2667214" y="1841599"/>
                  <a:ext cx="1298589" cy="182375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342900" indent="-342900" algn="l" defTabSz="457200" rtl="0" eaLnBrk="1" latinLnBrk="0" hangingPunct="1">
                    <a:spcBef>
                      <a:spcPts val="168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Comic Sans MS"/>
                      <a:ea typeface="+mn-ea"/>
                      <a:cs typeface="Comic Sans MS"/>
                    </a:defRPr>
                  </a:lvl1pPr>
                  <a:lvl2pPr marL="742950" indent="-285750" algn="l" defTabSz="457200" rtl="0" eaLnBrk="1" latinLnBrk="0" hangingPunct="1">
                    <a:spcBef>
                      <a:spcPts val="1680"/>
                    </a:spcBef>
                    <a:buFont typeface="Arial"/>
                    <a:buChar char="–"/>
                    <a:defRPr sz="1800" kern="1200">
                      <a:solidFill>
                        <a:schemeClr val="tx1"/>
                      </a:solidFill>
                      <a:latin typeface="Comic Sans MS"/>
                      <a:ea typeface="+mn-ea"/>
                      <a:cs typeface="Comic Sans MS"/>
                    </a:defRPr>
                  </a:lvl2pPr>
                  <a:lvl3pPr marL="1143000" indent="-228600" algn="l" defTabSz="457200" rtl="0" eaLnBrk="1" latinLnBrk="0" hangingPunct="1">
                    <a:spcBef>
                      <a:spcPts val="1680"/>
                    </a:spcBef>
                    <a:buFont typeface="Arial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57200" rtl="0" eaLnBrk="1" latinLnBrk="0" hangingPunct="1">
                    <a:spcBef>
                      <a:spcPts val="1680"/>
                    </a:spcBef>
                    <a:buFont typeface="Arial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57200" rtl="0" eaLnBrk="1" latinLnBrk="0" hangingPunct="1">
                    <a:spcBef>
                      <a:spcPts val="1680"/>
                    </a:spcBef>
                    <a:buFont typeface="Arial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82563" indent="-182563">
                    <a:spcBef>
                      <a:spcPts val="1272"/>
                    </a:spcBef>
                    <a:buSzPct val="50000"/>
                    <a:buFont typeface="Wingdings" charset="2"/>
                    <a:buChar char="q"/>
                  </a:pPr>
                  <a:r>
                    <a:rPr lang="en-US" sz="1600" dirty="0">
                      <a:latin typeface="Consolas"/>
                      <a:cs typeface="Consolas"/>
                    </a:rPr>
                    <a:t>Not16</a:t>
                  </a:r>
                </a:p>
                <a:p>
                  <a:pPr marL="182563" indent="-182563">
                    <a:spcBef>
                      <a:spcPts val="672"/>
                    </a:spcBef>
                    <a:buSzPct val="50000"/>
                    <a:buFont typeface="Wingdings" charset="2"/>
                    <a:buChar char="q"/>
                  </a:pPr>
                  <a:r>
                    <a:rPr lang="en-US" sz="1600" dirty="0">
                      <a:latin typeface="Consolas"/>
                      <a:cs typeface="Consolas"/>
                    </a:rPr>
                    <a:t>And16</a:t>
                  </a:r>
                </a:p>
                <a:p>
                  <a:pPr marL="182563" indent="-182563">
                    <a:spcBef>
                      <a:spcPts val="672"/>
                    </a:spcBef>
                    <a:buSzPct val="50000"/>
                    <a:buFont typeface="Wingdings" charset="2"/>
                    <a:buChar char="q"/>
                  </a:pPr>
                  <a:r>
                    <a:rPr lang="en-US" sz="1600" dirty="0">
                      <a:latin typeface="Consolas"/>
                      <a:cs typeface="Consolas"/>
                    </a:rPr>
                    <a:t>Or16</a:t>
                  </a:r>
                </a:p>
                <a:p>
                  <a:pPr marL="182563" indent="-182563">
                    <a:spcBef>
                      <a:spcPts val="672"/>
                    </a:spcBef>
                    <a:buSzPct val="50000"/>
                    <a:buFont typeface="Wingdings" charset="2"/>
                    <a:buChar char="q"/>
                  </a:pPr>
                  <a:r>
                    <a:rPr lang="en-US" sz="1600" dirty="0">
                      <a:latin typeface="Consolas"/>
                      <a:cs typeface="Consolas"/>
                    </a:rPr>
                    <a:t>Mux16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668838" y="1183007"/>
                  <a:ext cx="131399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u="sng" dirty="0">
                      <a:latin typeface="Times New Roman"/>
                      <a:cs typeface="Times New Roman"/>
                    </a:rPr>
                    <a:t>16-bit</a:t>
                  </a:r>
                  <a:br>
                    <a:rPr lang="en-US" u="sng" dirty="0">
                      <a:latin typeface="Times New Roman"/>
                      <a:cs typeface="Times New Roman"/>
                    </a:rPr>
                  </a:br>
                  <a:r>
                    <a:rPr lang="en-US" u="sng" dirty="0">
                      <a:latin typeface="Times New Roman"/>
                      <a:cs typeface="Times New Roman"/>
                    </a:rPr>
                    <a:t>variants</a:t>
                  </a:r>
                </a:p>
              </p:txBody>
            </p:sp>
          </p:grpSp>
        </p:grpSp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1070882" y="986966"/>
              <a:ext cx="5793533" cy="57869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Comic Sans MS"/>
                  <a:ea typeface="+mn-ea"/>
                  <a:cs typeface="Comic Sans M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Comic Sans MS"/>
                  <a:ea typeface="+mn-ea"/>
                  <a:cs typeface="Comic Sans M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2000" u="sng" dirty="0">
                  <a:latin typeface="Times New Roman"/>
                  <a:cs typeface="Times New Roman"/>
                </a:rPr>
                <a:t>Given:</a:t>
              </a:r>
              <a:r>
                <a:rPr lang="en-US" sz="2000" dirty="0">
                  <a:latin typeface="Times New Roman"/>
                  <a:cs typeface="Times New Roman"/>
                </a:rPr>
                <a:t>   </a:t>
              </a:r>
              <a:r>
                <a:rPr lang="en-US" sz="1800" dirty="0">
                  <a:latin typeface="Consolas"/>
                  <a:cs typeface="Consolas"/>
                </a:rPr>
                <a:t>Nand</a:t>
              </a:r>
            </a:p>
            <a:p>
              <a:pPr marL="0" indent="0">
                <a:buFont typeface="Arial"/>
                <a:buNone/>
              </a:pPr>
              <a:r>
                <a:rPr lang="en-US" sz="2000" u="sng" dirty="0">
                  <a:latin typeface="Times New Roman"/>
                  <a:cs typeface="Times New Roman"/>
                </a:rPr>
                <a:t>Goal:</a:t>
              </a:r>
              <a:r>
                <a:rPr lang="en-US" sz="2000" dirty="0">
                  <a:latin typeface="Times New Roman"/>
                  <a:cs typeface="Times New Roman"/>
                </a:rPr>
                <a:t>     Build the following gates: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155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 building materials </a:t>
            </a:r>
            <a:r>
              <a:rPr lang="en-US" sz="2000" dirty="0"/>
              <a:t>(using </a:t>
            </a:r>
            <a:r>
              <a:rPr lang="en-US" sz="1600" dirty="0">
                <a:latin typeface="Consolas"/>
                <a:cs typeface="Consolas"/>
              </a:rPr>
              <a:t>Xor</a:t>
            </a:r>
            <a:r>
              <a:rPr lang="en-US" sz="2000" dirty="0"/>
              <a:t> as an example)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70590" y="3425675"/>
            <a:ext cx="3482941" cy="2351172"/>
            <a:chOff x="570590" y="3776335"/>
            <a:chExt cx="3482941" cy="1938024"/>
          </a:xfrm>
        </p:grpSpPr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636836" y="4086023"/>
              <a:ext cx="3416695" cy="16283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01600" tIns="144000" rIns="93600" bIns="14400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CHIP Xor {</a:t>
              </a:r>
            </a:p>
            <a:p>
              <a:pPr>
                <a:spcBef>
                  <a:spcPct val="20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     IN  a, b;</a:t>
              </a:r>
            </a:p>
            <a:p>
              <a:pPr>
                <a:spcBef>
                  <a:spcPct val="20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     OUT out;</a:t>
              </a:r>
            </a:p>
            <a:p>
              <a:pPr>
                <a:spcBef>
                  <a:spcPct val="20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endParaRPr lang="en-US" sz="1400" dirty="0">
                <a:solidFill>
                  <a:srgbClr val="000000"/>
                </a:solidFill>
                <a:latin typeface="Consolas"/>
                <a:cs typeface="Consolas"/>
              </a:endParaRPr>
            </a:p>
            <a:p>
              <a:pPr>
                <a:spcBef>
                  <a:spcPct val="20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     PARTS:</a:t>
              </a:r>
            </a:p>
            <a:p>
              <a:pPr>
                <a:spcBef>
                  <a:spcPct val="20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     </a:t>
              </a:r>
              <a:r>
                <a:rPr lang="en-US" sz="1400" dirty="0">
                  <a:solidFill>
                    <a:srgbClr val="008000"/>
                  </a:solidFill>
                  <a:latin typeface="Consolas"/>
                  <a:cs typeface="Consolas"/>
                </a:rPr>
                <a:t>// Put your code here.</a:t>
              </a:r>
            </a:p>
            <a:p>
              <a:pPr>
                <a:spcBef>
                  <a:spcPct val="20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}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70590" y="3776335"/>
              <a:ext cx="1208816" cy="353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Consolas"/>
                  <a:cs typeface="Consolas"/>
                </a:rPr>
                <a:t>Xor.hdl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381140" y="1040292"/>
            <a:ext cx="1295400" cy="1862303"/>
            <a:chOff x="3229495" y="1040292"/>
            <a:chExt cx="1295400" cy="1862303"/>
          </a:xfrm>
        </p:grpSpPr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3312797" y="1421292"/>
              <a:ext cx="1054958" cy="14813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01600" tIns="97200" rIns="93600" bIns="14400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a b out</a:t>
              </a:r>
            </a:p>
            <a:p>
              <a:pPr>
                <a:spcBef>
                  <a:spcPct val="20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0 0  0</a:t>
              </a:r>
            </a:p>
            <a:p>
              <a:pPr>
                <a:spcBef>
                  <a:spcPct val="20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0 1  1</a:t>
              </a:r>
            </a:p>
            <a:p>
              <a:pPr>
                <a:spcBef>
                  <a:spcPct val="20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1 0  1</a:t>
              </a:r>
            </a:p>
            <a:p>
              <a:pPr>
                <a:spcBef>
                  <a:spcPct val="20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1 1  0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229495" y="1040292"/>
              <a:ext cx="1295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Consolas"/>
                  <a:cs typeface="Consolas"/>
                </a:rPr>
                <a:t>Xor.cmp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69907" y="3425675"/>
            <a:ext cx="3590093" cy="2646016"/>
            <a:chOff x="4869907" y="3425675"/>
            <a:chExt cx="3590093" cy="2646016"/>
          </a:xfrm>
        </p:grpSpPr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4949086" y="3785691"/>
              <a:ext cx="3510914" cy="228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01600" tIns="144000" rIns="93600" bIns="14400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load </a:t>
              </a:r>
              <a:r>
                <a:rPr lang="en-US" sz="1400" dirty="0">
                  <a:solidFill>
                    <a:srgbClr val="A50021"/>
                  </a:solidFill>
                  <a:latin typeface="Consolas"/>
                  <a:cs typeface="Consolas"/>
                </a:rPr>
                <a:t>Xor.hdl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,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output-file </a:t>
              </a:r>
              <a:r>
                <a:rPr lang="en-US" sz="1400" dirty="0">
                  <a:solidFill>
                    <a:srgbClr val="A50021"/>
                  </a:solidFill>
                  <a:latin typeface="Consolas"/>
                  <a:cs typeface="Consolas"/>
                </a:rPr>
                <a:t>Xor.out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,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compare-to </a:t>
              </a:r>
              <a:r>
                <a:rPr lang="en-US" sz="1400" dirty="0">
                  <a:solidFill>
                    <a:srgbClr val="A50021"/>
                  </a:solidFill>
                  <a:latin typeface="Consolas"/>
                  <a:cs typeface="Consolas"/>
                </a:rPr>
                <a:t>Xor.cmp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,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output-list a b out;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set a 0, set b 0, eval, output;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set a 0, set b 1, eval, output;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set a 1, set b 0, eval, output;</a:t>
              </a:r>
            </a:p>
            <a:p>
              <a:pPr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set a 1, set b 1, eval, output;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4869907" y="3425675"/>
              <a:ext cx="134603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Consolas"/>
                  <a:cs typeface="Consolas"/>
                </a:rPr>
                <a:t>Xor.tst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067488" y="1030815"/>
            <a:ext cx="3530494" cy="1862303"/>
            <a:chOff x="940463" y="3822107"/>
            <a:chExt cx="3516014" cy="2142850"/>
          </a:xfrm>
        </p:grpSpPr>
        <p:sp>
          <p:nvSpPr>
            <p:cNvPr id="26" name="Text Box 7"/>
            <p:cNvSpPr txBox="1">
              <a:spLocks noChangeArrowheads="1"/>
            </p:cNvSpPr>
            <p:nvPr/>
          </p:nvSpPr>
          <p:spPr bwMode="auto">
            <a:xfrm>
              <a:off x="1016663" y="4203107"/>
              <a:ext cx="3439814" cy="1761850"/>
            </a:xfrm>
            <a:prstGeom prst="rect">
              <a:avLst/>
            </a:prstGeom>
            <a:solidFill>
              <a:srgbClr val="FFFAC9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wrap="square" lIns="0" tIns="93600" rIns="288000" bIns="50400"/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indent="0">
                <a:lnSpc>
                  <a:spcPct val="12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Comic Sans MS"/>
                  <a:cs typeface="Comic Sans MS"/>
                </a:rPr>
                <a:t>When running your 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Xor.hdl</a:t>
              </a:r>
              <a:r>
                <a:rPr lang="en-US" sz="1600" dirty="0">
                  <a:solidFill>
                    <a:srgbClr val="000000"/>
                  </a:solidFill>
                  <a:latin typeface="Comic Sans MS"/>
                  <a:cs typeface="Comic Sans MS"/>
                </a:rPr>
                <a:t> on the supplied 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Xor.tst</a:t>
              </a:r>
              <a:r>
                <a:rPr lang="en-US" sz="1600" dirty="0">
                  <a:solidFill>
                    <a:srgbClr val="000000"/>
                  </a:solidFill>
                  <a:latin typeface="Comic Sans MS"/>
                  <a:cs typeface="Comic Sans MS"/>
                </a:rPr>
                <a:t>, </a:t>
              </a:r>
              <a:br>
                <a:rPr lang="en-US" sz="1600" dirty="0">
                  <a:solidFill>
                    <a:srgbClr val="000000"/>
                  </a:solidFill>
                  <a:latin typeface="Comic Sans MS"/>
                  <a:cs typeface="Comic Sans MS"/>
                </a:rPr>
              </a:br>
              <a:r>
                <a:rPr lang="en-US" sz="1600" dirty="0">
                  <a:solidFill>
                    <a:srgbClr val="000000"/>
                  </a:solidFill>
                  <a:latin typeface="Comic Sans MS"/>
                  <a:cs typeface="Comic Sans MS"/>
                </a:rPr>
                <a:t>your 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Xor.out</a:t>
              </a:r>
              <a:r>
                <a:rPr lang="en-US" sz="1600" dirty="0">
                  <a:solidFill>
                    <a:srgbClr val="000000"/>
                  </a:solidFill>
                  <a:latin typeface="Comic Sans MS"/>
                  <a:cs typeface="Comic Sans MS"/>
                </a:rPr>
                <a:t> should be the same as the supplied 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cs typeface="Consolas"/>
                </a:rPr>
                <a:t>Xor.cmp</a:t>
              </a:r>
              <a:endParaRPr lang="en-US" sz="1400" dirty="0">
                <a:solidFill>
                  <a:srgbClr val="000000"/>
                </a:solidFill>
                <a:latin typeface="Comic Sans MS"/>
                <a:cs typeface="Comic Sans MS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940463" y="3822107"/>
              <a:ext cx="249075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Comic Sans MS"/>
                  <a:cs typeface="Comic Sans MS"/>
                </a:rPr>
                <a:t>The contract: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3310" y="1062971"/>
            <a:ext cx="3166506" cy="1731218"/>
            <a:chOff x="1094534" y="1788914"/>
            <a:chExt cx="3166506" cy="1731218"/>
          </a:xfrm>
        </p:grpSpPr>
        <p:grpSp>
          <p:nvGrpSpPr>
            <p:cNvPr id="32" name="Group 31"/>
            <p:cNvGrpSpPr/>
            <p:nvPr/>
          </p:nvGrpSpPr>
          <p:grpSpPr>
            <a:xfrm>
              <a:off x="1094534" y="1788914"/>
              <a:ext cx="3009900" cy="1513841"/>
              <a:chOff x="952500" y="1463039"/>
              <a:chExt cx="3009900" cy="1513841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2"/>
              <a:srcRect t="12396" b="16567"/>
              <a:stretch/>
            </p:blipFill>
            <p:spPr>
              <a:xfrm>
                <a:off x="952500" y="1463039"/>
                <a:ext cx="3009900" cy="1513841"/>
              </a:xfrm>
              <a:prstGeom prst="rect">
                <a:avLst/>
              </a:prstGeom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2234719" y="1997329"/>
                <a:ext cx="609404" cy="319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/>
                    <a:cs typeface="Consolas"/>
                  </a:rPr>
                  <a:t>Xor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206520" y="1698541"/>
                <a:ext cx="3106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onsolas"/>
                    <a:cs typeface="Consolas"/>
                  </a:rPr>
                  <a:t>a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224096" y="2357632"/>
                <a:ext cx="3106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onsolas"/>
                    <a:cs typeface="Consolas"/>
                  </a:rPr>
                  <a:t>b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289283" y="2023692"/>
                <a:ext cx="47758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72000" rIns="0" rtlCol="0">
                <a:spAutoFit/>
              </a:bodyPr>
              <a:lstStyle/>
              <a:p>
                <a:r>
                  <a:rPr lang="en-US" sz="1400" dirty="0">
                    <a:latin typeface="Consolas"/>
                    <a:cs typeface="Consolas"/>
                  </a:rPr>
                  <a:t>out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385448" y="3181578"/>
              <a:ext cx="28755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/>
                  <a:cs typeface="Consolas"/>
                </a:rPr>
                <a:t>outputs 1 if a !=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71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1 Resources</a:t>
            </a:r>
            <a:endParaRPr lang="en-US" sz="1800" dirty="0">
              <a:latin typeface="Consolas"/>
              <a:cs typeface="Consola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6231" y="819119"/>
            <a:ext cx="7766073" cy="5709972"/>
            <a:chOff x="656231" y="819119"/>
            <a:chExt cx="7766073" cy="57099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13928"/>
            <a:stretch/>
          </p:blipFill>
          <p:spPr>
            <a:xfrm>
              <a:off x="656231" y="819119"/>
              <a:ext cx="7766073" cy="5709972"/>
            </a:xfrm>
            <a:prstGeom prst="rect">
              <a:avLst/>
            </a:prstGeom>
          </p:spPr>
        </p:pic>
        <p:sp>
          <p:nvSpPr>
            <p:cNvPr id="6" name="Subtitle 2"/>
            <p:cNvSpPr txBox="1">
              <a:spLocks/>
            </p:cNvSpPr>
            <p:nvPr/>
          </p:nvSpPr>
          <p:spPr>
            <a:xfrm>
              <a:off x="839642" y="1290965"/>
              <a:ext cx="1920240" cy="4906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457200" rtl="0" eaLnBrk="1" latinLnBrk="0" hangingPunct="1">
                <a:spcBef>
                  <a:spcPts val="168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Comic Sans MS"/>
                  <a:ea typeface="+mn-ea"/>
                  <a:cs typeface="Comic Sans MS"/>
                </a:defRPr>
              </a:lvl1pPr>
              <a:lvl2pPr marL="457200" indent="0" algn="ctr" defTabSz="457200" rtl="0" eaLnBrk="1" latinLnBrk="0" hangingPunct="1">
                <a:spcBef>
                  <a:spcPts val="1680"/>
                </a:spcBef>
                <a:buFont typeface="Arial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Comic Sans MS"/>
                  <a:ea typeface="+mn-ea"/>
                  <a:cs typeface="Comic Sans MS"/>
                </a:defRPr>
              </a:lvl2pPr>
              <a:lvl3pPr marL="914400" indent="0" algn="ctr" defTabSz="457200" rtl="0" eaLnBrk="1" latinLnBrk="0" hangingPunct="1">
                <a:spcBef>
                  <a:spcPts val="1680"/>
                </a:spcBef>
                <a:buFont typeface="Arial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ts val="168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ts val="168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www.nand2tetris.org</a:t>
              </a:r>
              <a:endParaRPr lang="en-US" sz="1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/>
                <a:cs typeface="Arial"/>
              </a:endParaRPr>
            </a:p>
          </p:txBody>
        </p:sp>
      </p:grpSp>
      <p:sp>
        <p:nvSpPr>
          <p:cNvPr id="8" name="Rounded Rectangular Callout 7"/>
          <p:cNvSpPr/>
          <p:nvPr/>
        </p:nvSpPr>
        <p:spPr>
          <a:xfrm>
            <a:off x="6300421" y="4866040"/>
            <a:ext cx="2624752" cy="1069051"/>
          </a:xfrm>
          <a:prstGeom prst="wedgeRoundRectCallout">
            <a:avLst>
              <a:gd name="adj1" fmla="val -71505"/>
              <a:gd name="adj2" fmla="val 22314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46800" rtlCol="0" anchor="t" anchorCtr="0"/>
          <a:lstStyle/>
          <a:p>
            <a:pPr algn="ctr">
              <a:lnSpc>
                <a:spcPts val="2180"/>
              </a:lnSpc>
              <a:buSzPct val="100000"/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All the necessary project 1 files are available in:</a:t>
            </a:r>
          </a:p>
          <a:p>
            <a:pPr algn="ctr">
              <a:lnSpc>
                <a:spcPts val="2180"/>
              </a:lnSpc>
              <a:buSzPct val="100000"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nand2tetris/projects/01</a:t>
            </a:r>
          </a:p>
        </p:txBody>
      </p:sp>
    </p:spTree>
    <p:extLst>
      <p:ext uri="{BB962C8B-B14F-4D97-AF65-F5344CB8AC3E}">
        <p14:creationId xmlns:p14="http://schemas.microsoft.com/office/powerpoint/2010/main" val="73670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183" y="1135048"/>
            <a:ext cx="5719674" cy="2428143"/>
          </a:xfrm>
        </p:spPr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lang="en-US" sz="2000" dirty="0"/>
              <a:t>Text editor (for writing your HDL files)</a:t>
            </a:r>
          </a:p>
          <a:p>
            <a:pPr>
              <a:spcBef>
                <a:spcPts val="2200"/>
              </a:spcBef>
            </a:pPr>
            <a:r>
              <a:rPr lang="en-US" sz="2000" dirty="0"/>
              <a:t>HDL Survival Guide</a:t>
            </a:r>
          </a:p>
          <a:p>
            <a:pPr>
              <a:spcBef>
                <a:spcPts val="2200"/>
              </a:spcBef>
            </a:pPr>
            <a:r>
              <a:rPr lang="en-US" sz="2000" dirty="0"/>
              <a:t>Hardware Simulator Tutorial</a:t>
            </a:r>
          </a:p>
          <a:p>
            <a:pPr>
              <a:spcBef>
                <a:spcPts val="2200"/>
              </a:spcBef>
            </a:pPr>
            <a:r>
              <a:rPr lang="en-US" sz="2000" dirty="0"/>
              <a:t>nand2tetris Q&amp;A forum</a:t>
            </a:r>
            <a:br>
              <a:rPr lang="en-US" sz="2000" dirty="0"/>
            </a:b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4376616" y="1787769"/>
            <a:ext cx="5248725" cy="1318846"/>
            <a:chOff x="4376616" y="1787769"/>
            <a:chExt cx="5248725" cy="1318846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4843837" y="2201301"/>
              <a:ext cx="4781504" cy="5398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1pPr>
              <a:lvl2pPr marL="717550" indent="-2603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50000"/>
                <a:buFont typeface="Wingdings" charset="2"/>
                <a:buChar char="q"/>
                <a:defRPr sz="20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/>
                <a:t>All available in:</a:t>
              </a:r>
              <a:r>
                <a:rPr lang="en-US" dirty="0"/>
                <a:t> </a:t>
              </a:r>
              <a:r>
                <a:rPr lang="en-US" sz="1600" dirty="0">
                  <a:latin typeface="Consolas"/>
                  <a:cs typeface="Consolas"/>
                </a:rPr>
                <a:t>www.nand2tetris.org</a:t>
              </a:r>
              <a:endParaRPr lang="en-US" dirty="0"/>
            </a:p>
          </p:txBody>
        </p:sp>
        <p:sp>
          <p:nvSpPr>
            <p:cNvPr id="6" name="Right Brace 5"/>
            <p:cNvSpPr/>
            <p:nvPr/>
          </p:nvSpPr>
          <p:spPr>
            <a:xfrm>
              <a:off x="4376616" y="1787769"/>
              <a:ext cx="322385" cy="1318846"/>
            </a:xfrm>
            <a:prstGeom prst="rightBrace">
              <a:avLst>
                <a:gd name="adj1" fmla="val 38636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760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 chipset API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926865" y="1071590"/>
            <a:ext cx="5660203" cy="2510824"/>
            <a:chOff x="926865" y="1071590"/>
            <a:chExt cx="5765473" cy="2579882"/>
          </a:xfrm>
        </p:grpSpPr>
        <p:grpSp>
          <p:nvGrpSpPr>
            <p:cNvPr id="11" name="Group 10"/>
            <p:cNvGrpSpPr/>
            <p:nvPr/>
          </p:nvGrpSpPr>
          <p:grpSpPr>
            <a:xfrm>
              <a:off x="926865" y="1077895"/>
              <a:ext cx="5765473" cy="2573577"/>
              <a:chOff x="926865" y="1077895"/>
              <a:chExt cx="5765473" cy="2573577"/>
            </a:xfrm>
          </p:grpSpPr>
          <p:pic>
            <p:nvPicPr>
              <p:cNvPr id="60" name="Picture 59"/>
              <p:cNvPicPr>
                <a:picLocks noChangeAspect="1"/>
              </p:cNvPicPr>
              <p:nvPr/>
            </p:nvPicPr>
            <p:blipFill rotWithShape="1">
              <a:blip r:embed="rId2"/>
              <a:srcRect t="9749" b="1602"/>
              <a:stretch/>
            </p:blipFill>
            <p:spPr>
              <a:xfrm>
                <a:off x="1006781" y="1077895"/>
                <a:ext cx="5214013" cy="2573577"/>
              </a:xfrm>
              <a:prstGeom prst="rect">
                <a:avLst/>
              </a:prstGeom>
            </p:spPr>
          </p:pic>
          <p:sp>
            <p:nvSpPr>
              <p:cNvPr id="61" name="TextBox 60"/>
              <p:cNvSpPr txBox="1"/>
              <p:nvPr/>
            </p:nvSpPr>
            <p:spPr>
              <a:xfrm>
                <a:off x="3542526" y="2357458"/>
                <a:ext cx="185710" cy="3729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926865" y="1137635"/>
                <a:ext cx="684568" cy="34188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latin typeface="Consolas"/>
                    <a:cs typeface="Consolas"/>
                  </a:rPr>
                  <a:t>a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272042" y="1722451"/>
                <a:ext cx="534829" cy="279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8000"/>
                    </a:solidFill>
                    <a:latin typeface="Consolas"/>
                    <a:cs typeface="Consolas"/>
                  </a:rPr>
                  <a:t>Not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282259" y="2505178"/>
                <a:ext cx="534829" cy="279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8000"/>
                    </a:solidFill>
                    <a:latin typeface="Consolas"/>
                    <a:cs typeface="Consolas"/>
                  </a:rPr>
                  <a:t>Not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775146" y="1307259"/>
                <a:ext cx="534829" cy="279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00FF"/>
                    </a:solidFill>
                    <a:latin typeface="Consolas"/>
                    <a:cs typeface="Consolas"/>
                  </a:rPr>
                  <a:t>And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764928" y="3045311"/>
                <a:ext cx="534829" cy="279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00FF"/>
                    </a:solidFill>
                    <a:latin typeface="Consolas"/>
                    <a:cs typeface="Consolas"/>
                  </a:rPr>
                  <a:t>And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004194" y="2204667"/>
                <a:ext cx="534829" cy="279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A70000"/>
                    </a:solidFill>
                    <a:latin typeface="Consolas"/>
                    <a:cs typeface="Consolas"/>
                  </a:rPr>
                  <a:t>Or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008604" y="3178690"/>
                <a:ext cx="582393" cy="34188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latin typeface="Consolas"/>
                    <a:cs typeface="Consolas"/>
                  </a:rPr>
                  <a:t>b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065552" y="2177546"/>
                <a:ext cx="626786" cy="34188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/>
                    <a:cs typeface="Consolas"/>
                  </a:rPr>
                  <a:t>out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042816" y="1071590"/>
              <a:ext cx="3870290" cy="2326545"/>
              <a:chOff x="2034461" y="1071588"/>
              <a:chExt cx="3870290" cy="2326545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5362768" y="2177417"/>
                <a:ext cx="5419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A70000"/>
                    </a:solidFill>
                    <a:latin typeface="Consolas"/>
                    <a:cs typeface="Consolas"/>
                  </a:rPr>
                  <a:t>out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513367" y="3151912"/>
                <a:ext cx="2879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0000FF"/>
                    </a:solidFill>
                    <a:latin typeface="Consolas"/>
                    <a:cs typeface="Consolas"/>
                  </a:rPr>
                  <a:t>b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513367" y="2826792"/>
                <a:ext cx="2879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0000FF"/>
                    </a:solidFill>
                    <a:latin typeface="Consolas"/>
                    <a:cs typeface="Consolas"/>
                  </a:rPr>
                  <a:t>a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498462" y="1396708"/>
                <a:ext cx="2879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0000FF"/>
                    </a:solidFill>
                    <a:latin typeface="Consolas"/>
                    <a:cs typeface="Consolas"/>
                  </a:rPr>
                  <a:t>b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498462" y="1071588"/>
                <a:ext cx="2879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0000FF"/>
                    </a:solidFill>
                    <a:latin typeface="Consolas"/>
                    <a:cs typeface="Consolas"/>
                  </a:rPr>
                  <a:t>a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034461" y="1644722"/>
                <a:ext cx="3657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008000"/>
                    </a:solidFill>
                    <a:latin typeface="Consolas"/>
                    <a:cs typeface="Consolas"/>
                  </a:rPr>
                  <a:t>in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035036" y="2625126"/>
                <a:ext cx="3657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008000"/>
                    </a:solidFill>
                    <a:latin typeface="Consolas"/>
                    <a:cs typeface="Consolas"/>
                  </a:rPr>
                  <a:t>in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776140" y="1647182"/>
                <a:ext cx="4571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008000"/>
                    </a:solidFill>
                    <a:latin typeface="Consolas"/>
                    <a:cs typeface="Consolas"/>
                  </a:rPr>
                  <a:t>out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712241" y="2635666"/>
                <a:ext cx="4571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008000"/>
                    </a:solidFill>
                    <a:latin typeface="Consolas"/>
                    <a:cs typeface="Consolas"/>
                  </a:rPr>
                  <a:t>out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139317" y="1221983"/>
                <a:ext cx="46070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0000FF"/>
                    </a:solidFill>
                    <a:latin typeface="Consolas"/>
                    <a:cs typeface="Consolas"/>
                  </a:rPr>
                  <a:t>out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58487" y="2980446"/>
                <a:ext cx="46070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0000FF"/>
                    </a:solidFill>
                    <a:latin typeface="Consolas"/>
                    <a:cs typeface="Consolas"/>
                  </a:rPr>
                  <a:t>out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703590" y="2334552"/>
                <a:ext cx="2879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A70000"/>
                    </a:solidFill>
                    <a:latin typeface="Consolas"/>
                    <a:cs typeface="Consolas"/>
                  </a:rPr>
                  <a:t>b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703590" y="2009432"/>
                <a:ext cx="2879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A70000"/>
                    </a:solidFill>
                    <a:latin typeface="Consolas"/>
                    <a:cs typeface="Consolas"/>
                  </a:rPr>
                  <a:t>a</a:t>
                </a: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5513313" y="3168074"/>
            <a:ext cx="3157570" cy="3145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lIns="144000" tIns="93600" rIns="144000" bIns="93600" rtlCol="0" anchor="ctr" anchorCtr="0">
            <a:noAutofit/>
          </a:bodyPr>
          <a:lstStyle>
            <a:lvl1pPr indent="0">
              <a:lnSpc>
                <a:spcPct val="90000"/>
              </a:lnSpc>
              <a:spcBef>
                <a:spcPct val="20000"/>
              </a:spcBef>
              <a:buClr>
                <a:srgbClr val="006600"/>
              </a:buClr>
              <a:buSzPct val="85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Consolas"/>
                <a:cs typeface="Consolas"/>
              </a:defRPr>
            </a:lvl1pPr>
            <a:lvl2pPr indent="0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None/>
              <a:defRPr sz="2000">
                <a:latin typeface="Times New Roman"/>
                <a:cs typeface="Times New Roman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latin typeface="Times New Roman"/>
                <a:cs typeface="Times New Roman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Times New Roman"/>
                <a:cs typeface="Times New Roman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Times New Roman"/>
                <a:cs typeface="Times New Roman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CHIP Xor {</a:t>
            </a:r>
          </a:p>
          <a:p>
            <a:pPr>
              <a:spcBef>
                <a:spcPts val="600"/>
              </a:spcBef>
            </a:pPr>
            <a:r>
              <a:rPr lang="en-US" dirty="0"/>
              <a:t>    IN a, b;</a:t>
            </a:r>
          </a:p>
          <a:p>
            <a:pPr>
              <a:spcBef>
                <a:spcPts val="600"/>
              </a:spcBef>
            </a:pPr>
            <a:r>
              <a:rPr lang="en-US" dirty="0"/>
              <a:t>    OUT out;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    PARTS:</a:t>
            </a:r>
          </a:p>
          <a:p>
            <a:pPr>
              <a:spcBef>
                <a:spcPts val="600"/>
              </a:spcBef>
            </a:pPr>
            <a:r>
              <a:rPr lang="en-US" dirty="0"/>
              <a:t>    </a:t>
            </a:r>
            <a:r>
              <a:rPr lang="en-US" dirty="0">
                <a:solidFill>
                  <a:srgbClr val="008000"/>
                </a:solidFill>
              </a:rPr>
              <a:t>Not </a:t>
            </a:r>
            <a:r>
              <a:rPr lang="en-US" dirty="0"/>
              <a:t>(</a:t>
            </a:r>
            <a:r>
              <a:rPr lang="en-US" dirty="0">
                <a:solidFill>
                  <a:srgbClr val="008000"/>
                </a:solidFill>
              </a:rPr>
              <a:t>in</a:t>
            </a:r>
            <a:r>
              <a:rPr lang="en-US" dirty="0"/>
              <a:t>= , </a:t>
            </a:r>
            <a:r>
              <a:rPr lang="en-US" dirty="0">
                <a:solidFill>
                  <a:srgbClr val="008000"/>
                </a:solidFill>
              </a:rPr>
              <a:t>out</a:t>
            </a:r>
            <a:r>
              <a:rPr lang="en-US" dirty="0"/>
              <a:t>=);</a:t>
            </a:r>
          </a:p>
          <a:p>
            <a:pPr>
              <a:spcBef>
                <a:spcPts val="600"/>
              </a:spcBef>
            </a:pPr>
            <a:r>
              <a:rPr lang="en-US" dirty="0"/>
              <a:t>    </a:t>
            </a:r>
            <a:r>
              <a:rPr lang="en-US" dirty="0">
                <a:solidFill>
                  <a:srgbClr val="008000"/>
                </a:solidFill>
              </a:rPr>
              <a:t>Not </a:t>
            </a:r>
            <a:r>
              <a:rPr lang="en-US" dirty="0"/>
              <a:t>(</a:t>
            </a:r>
            <a:r>
              <a:rPr lang="en-US" dirty="0">
                <a:solidFill>
                  <a:srgbClr val="008000"/>
                </a:solidFill>
              </a:rPr>
              <a:t>in</a:t>
            </a:r>
            <a:r>
              <a:rPr lang="en-US" dirty="0"/>
              <a:t>= , </a:t>
            </a:r>
            <a:r>
              <a:rPr lang="en-US" dirty="0">
                <a:solidFill>
                  <a:srgbClr val="008000"/>
                </a:solidFill>
              </a:rPr>
              <a:t>out</a:t>
            </a:r>
            <a:r>
              <a:rPr lang="en-US" dirty="0"/>
              <a:t>=);</a:t>
            </a:r>
          </a:p>
          <a:p>
            <a:pPr>
              <a:spcBef>
                <a:spcPts val="600"/>
              </a:spcBef>
            </a:pP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And 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en-US" dirty="0"/>
              <a:t>= , </a:t>
            </a:r>
            <a:r>
              <a:rPr lang="en-US" dirty="0">
                <a:solidFill>
                  <a:srgbClr val="0000FF"/>
                </a:solidFill>
              </a:rPr>
              <a:t>b</a:t>
            </a:r>
            <a:r>
              <a:rPr lang="en-US" dirty="0"/>
              <a:t>= , </a:t>
            </a:r>
            <a:r>
              <a:rPr lang="en-US" dirty="0">
                <a:solidFill>
                  <a:srgbClr val="0000FF"/>
                </a:solidFill>
              </a:rPr>
              <a:t>out</a:t>
            </a:r>
            <a:r>
              <a:rPr lang="en-US" dirty="0"/>
              <a:t>=);</a:t>
            </a:r>
          </a:p>
          <a:p>
            <a:pPr>
              <a:spcBef>
                <a:spcPts val="600"/>
              </a:spcBef>
            </a:pP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And 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en-US" dirty="0"/>
              <a:t>= , </a:t>
            </a:r>
            <a:r>
              <a:rPr lang="en-US" dirty="0">
                <a:solidFill>
                  <a:srgbClr val="0000FF"/>
                </a:solidFill>
              </a:rPr>
              <a:t>b</a:t>
            </a:r>
            <a:r>
              <a:rPr lang="en-US" dirty="0"/>
              <a:t>=b , </a:t>
            </a:r>
            <a:r>
              <a:rPr lang="en-US" dirty="0">
                <a:solidFill>
                  <a:srgbClr val="0000FF"/>
                </a:solidFill>
              </a:rPr>
              <a:t>out</a:t>
            </a:r>
            <a:r>
              <a:rPr lang="en-US" dirty="0"/>
              <a:t>=);</a:t>
            </a:r>
          </a:p>
          <a:p>
            <a:pPr>
              <a:spcBef>
                <a:spcPts val="600"/>
              </a:spcBef>
            </a:pPr>
            <a:r>
              <a:rPr lang="en-US" dirty="0"/>
              <a:t>    </a:t>
            </a:r>
            <a:r>
              <a:rPr lang="en-US" dirty="0">
                <a:solidFill>
                  <a:srgbClr val="A70000"/>
                </a:solidFill>
              </a:rPr>
              <a:t>Or  </a:t>
            </a:r>
            <a:r>
              <a:rPr lang="en-US" dirty="0"/>
              <a:t>(</a:t>
            </a:r>
            <a:r>
              <a:rPr lang="en-US" dirty="0">
                <a:solidFill>
                  <a:srgbClr val="A70000"/>
                </a:solidFill>
              </a:rPr>
              <a:t>a</a:t>
            </a:r>
            <a:r>
              <a:rPr lang="en-US" dirty="0"/>
              <a:t>= , </a:t>
            </a:r>
            <a:r>
              <a:rPr lang="en-US" dirty="0">
                <a:solidFill>
                  <a:srgbClr val="A70000"/>
                </a:solidFill>
              </a:rPr>
              <a:t>b</a:t>
            </a:r>
            <a:r>
              <a:rPr lang="en-US" dirty="0"/>
              <a:t>= , </a:t>
            </a:r>
            <a:r>
              <a:rPr lang="en-US" dirty="0">
                <a:solidFill>
                  <a:srgbClr val="A70000"/>
                </a:solidFill>
              </a:rPr>
              <a:t>out</a:t>
            </a:r>
            <a:r>
              <a:rPr lang="en-US" dirty="0"/>
              <a:t>=);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51326" y="4084805"/>
            <a:ext cx="3804689" cy="1612884"/>
            <a:chOff x="1251326" y="4084805"/>
            <a:chExt cx="3804689" cy="1612884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3"/>
            <a:srcRect l="13269" b="15104"/>
            <a:stretch/>
          </p:blipFill>
          <p:spPr>
            <a:xfrm>
              <a:off x="1251326" y="4084805"/>
              <a:ext cx="1551926" cy="1544796"/>
            </a:xfrm>
            <a:prstGeom prst="rect">
              <a:avLst/>
            </a:prstGeom>
          </p:spPr>
        </p:pic>
        <p:sp>
          <p:nvSpPr>
            <p:cNvPr id="33" name="Rounded Rectangular Callout 32"/>
            <p:cNvSpPr/>
            <p:nvPr/>
          </p:nvSpPr>
          <p:spPr>
            <a:xfrm>
              <a:off x="2860328" y="4189439"/>
              <a:ext cx="2195687" cy="1508250"/>
            </a:xfrm>
            <a:prstGeom prst="wedgeRoundRectCallout">
              <a:avLst>
                <a:gd name="adj1" fmla="val 88585"/>
                <a:gd name="adj2" fmla="val 24566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8000" tIns="46800" rtlCol="0" anchor="t" anchorCtr="0"/>
            <a:lstStyle/>
            <a:p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When deciding to use some chip-parts, how do I know the names of their input and output pins?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835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 chipset API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44359" y="988316"/>
            <a:ext cx="5628767" cy="4712789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  Add16 (a= ,b= ,out= );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  ALU (x= ,y= ,zx= ,nx= ,zy= ,ny= ,f= ,no= ,out= ,zr= ,ng= );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  And16 (a= ,b= ,out= );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  And (a= ,b= ,out= );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  Aregister (in= ,load= ,out= );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  Bit (in= ,load= ,out= );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  CPU (inM= ,instruction= ,reset= ,outM= ,writeM= ,addressM= ,pc= );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  DFF (in= ,out= );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  DMux4Way (in= ,sel= ,a= ,b= ,c= ,d= );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  DMux8Way (in= ,sel= ,a= ,b= ,c= ,d= ,e= ,f= ,g= ,h= );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  Dmux (in= ,sel= ,a= ,b= );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  Dregister (in= ,load= ,out= );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  FullAdder (a= ,b= ,c= ,sum= ,carry= );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  HalfAdder (a= ,b= ,sum= , carry= );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  Inc16 (in= ,out= );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  Keyboard (out= );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  Memory (in= ,load= ,address= ,out= );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  Mux16 (a= ,b= ,sel= ,out= );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  Mux4Way16 (a= ,b= ,c= ,d= ,sel= ,out= );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  Mux8Way16 (a= ,b= ,c= ,d= ,e= ,f= ,g= ,h= ,sel= ,out= );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   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77836" y="1591756"/>
            <a:ext cx="4633225" cy="4438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100">
                <a:latin typeface="Consolas"/>
                <a:cs typeface="Consolas"/>
              </a:defRPr>
            </a:lvl1pPr>
            <a:lvl2pPr marL="717550" indent="-260350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>
                <a:latin typeface="Times New Roman"/>
                <a:cs typeface="Times New Roman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Times New Roman"/>
                <a:cs typeface="Times New Roman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Times New Roman"/>
                <a:cs typeface="Times New Roman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Times New Roman"/>
                <a:cs typeface="Times New Roman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spcBef>
                <a:spcPts val="600"/>
              </a:spcBef>
            </a:pPr>
            <a:r>
              <a:rPr lang="en-US" dirty="0"/>
              <a:t>  Mux8Way (a= ,b= ,c= ,d= ,e= ,f= ,g= ,h= ,sel= ,out= ); </a:t>
            </a:r>
          </a:p>
          <a:p>
            <a:pPr>
              <a:spcBef>
                <a:spcPts val="600"/>
              </a:spcBef>
            </a:pPr>
            <a:r>
              <a:rPr lang="en-US" dirty="0"/>
              <a:t>  Mux (a= ,b= ,sel= ,out= ); </a:t>
            </a:r>
          </a:p>
          <a:p>
            <a:pPr>
              <a:spcBef>
                <a:spcPts val="600"/>
              </a:spcBef>
            </a:pPr>
            <a:r>
              <a:rPr lang="en-US" dirty="0"/>
              <a:t>  Nand (a= ,b= ,out= ); </a:t>
            </a:r>
          </a:p>
          <a:p>
            <a:pPr>
              <a:spcBef>
                <a:spcPts val="600"/>
              </a:spcBef>
            </a:pPr>
            <a:r>
              <a:rPr lang="en-US" dirty="0"/>
              <a:t>  Not16 (in= ,out= ); </a:t>
            </a:r>
          </a:p>
          <a:p>
            <a:pPr>
              <a:spcBef>
                <a:spcPts val="600"/>
              </a:spcBef>
            </a:pPr>
            <a:r>
              <a:rPr lang="en-US" dirty="0"/>
              <a:t>  Not (in= ,out= ); </a:t>
            </a:r>
          </a:p>
          <a:p>
            <a:pPr>
              <a:spcBef>
                <a:spcPts val="600"/>
              </a:spcBef>
            </a:pPr>
            <a:r>
              <a:rPr lang="en-US" dirty="0"/>
              <a:t>  Or16 (a= ,b= ,out= ); </a:t>
            </a:r>
          </a:p>
          <a:p>
            <a:pPr>
              <a:spcBef>
                <a:spcPts val="600"/>
              </a:spcBef>
            </a:pPr>
            <a:r>
              <a:rPr lang="en-US" dirty="0"/>
              <a:t>  Or8Way (in= ,out= ); </a:t>
            </a:r>
          </a:p>
          <a:p>
            <a:pPr>
              <a:spcBef>
                <a:spcPts val="600"/>
              </a:spcBef>
            </a:pPr>
            <a:r>
              <a:rPr lang="en-US" dirty="0"/>
              <a:t>  Or (a= ,b= ,out= ); </a:t>
            </a:r>
          </a:p>
          <a:p>
            <a:pPr>
              <a:spcBef>
                <a:spcPts val="600"/>
              </a:spcBef>
            </a:pPr>
            <a:r>
              <a:rPr lang="en-US" dirty="0"/>
              <a:t>  PC (in= ,load= ,inc= ,reset= ,out= ); </a:t>
            </a:r>
          </a:p>
          <a:p>
            <a:pPr>
              <a:spcBef>
                <a:spcPts val="600"/>
              </a:spcBef>
            </a:pPr>
            <a:r>
              <a:rPr lang="en-US" dirty="0"/>
              <a:t>  PCLoadLogic (cinstr= ,j1= ,j2= ,j3= ,load= ,inc= ); </a:t>
            </a:r>
          </a:p>
          <a:p>
            <a:pPr>
              <a:spcBef>
                <a:spcPts val="600"/>
              </a:spcBef>
            </a:pPr>
            <a:r>
              <a:rPr lang="en-US" dirty="0"/>
              <a:t>  RAM16K (in= ,load= ,address= ,out= ); </a:t>
            </a:r>
          </a:p>
          <a:p>
            <a:pPr>
              <a:spcBef>
                <a:spcPts val="600"/>
              </a:spcBef>
            </a:pPr>
            <a:r>
              <a:rPr lang="en-US" dirty="0"/>
              <a:t>  RAM4K (in= ,load= ,address= ,out= ); </a:t>
            </a:r>
          </a:p>
          <a:p>
            <a:pPr>
              <a:spcBef>
                <a:spcPts val="600"/>
              </a:spcBef>
            </a:pPr>
            <a:r>
              <a:rPr lang="en-US" dirty="0"/>
              <a:t>  RAM512 (in= ,load= ,address= ,out= ); </a:t>
            </a:r>
          </a:p>
          <a:p>
            <a:pPr>
              <a:spcBef>
                <a:spcPts val="600"/>
              </a:spcBef>
            </a:pPr>
            <a:r>
              <a:rPr lang="en-US" dirty="0"/>
              <a:t>  RAM64 (in= ,load= ,address= ,out= ); </a:t>
            </a:r>
          </a:p>
          <a:p>
            <a:pPr>
              <a:spcBef>
                <a:spcPts val="600"/>
              </a:spcBef>
            </a:pPr>
            <a:r>
              <a:rPr lang="en-US" dirty="0"/>
              <a:t>  RAM8 (in= ,load= ,address= ,out= ); </a:t>
            </a:r>
          </a:p>
          <a:p>
            <a:pPr>
              <a:spcBef>
                <a:spcPts val="600"/>
              </a:spcBef>
            </a:pPr>
            <a:r>
              <a:rPr lang="en-US" dirty="0"/>
              <a:t>  Register (in= ,load= ,out= ); </a:t>
            </a:r>
          </a:p>
          <a:p>
            <a:pPr>
              <a:spcBef>
                <a:spcPts val="600"/>
              </a:spcBef>
            </a:pPr>
            <a:r>
              <a:rPr lang="en-US" dirty="0"/>
              <a:t>  ROM32K (address= ,out= ); </a:t>
            </a:r>
          </a:p>
          <a:p>
            <a:pPr>
              <a:spcBef>
                <a:spcPts val="600"/>
              </a:spcBef>
            </a:pPr>
            <a:r>
              <a:rPr lang="en-US" dirty="0"/>
              <a:t>  Screen (in= ,load= ,address= ,out= ); </a:t>
            </a:r>
          </a:p>
          <a:p>
            <a:pPr>
              <a:spcBef>
                <a:spcPts val="600"/>
              </a:spcBef>
            </a:pPr>
            <a:r>
              <a:rPr lang="en-US" dirty="0"/>
              <a:t>  Xor (a= ,b= ,out= );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40562" y="6036956"/>
            <a:ext cx="6186854" cy="473861"/>
            <a:chOff x="4285912" y="341182"/>
            <a:chExt cx="6186854" cy="47386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67569" t="12648" r="20630" b="10503"/>
            <a:stretch/>
          </p:blipFill>
          <p:spPr>
            <a:xfrm>
              <a:off x="4285912" y="341182"/>
              <a:ext cx="465525" cy="381812"/>
            </a:xfrm>
            <a:prstGeom prst="rect">
              <a:avLst/>
            </a:prstGeom>
          </p:spPr>
        </p:pic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4735427" y="415617"/>
              <a:ext cx="5737339" cy="3994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1pPr>
              <a:lvl2pPr marL="717550" indent="-2603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50000"/>
                <a:buFont typeface="Wingdings" charset="2"/>
                <a:buChar char="q"/>
                <a:defRPr sz="20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/>
                  <a:ea typeface="+mn-ea"/>
                  <a:cs typeface="Times New Roman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dirty="0"/>
                <a:t>(see </a:t>
              </a:r>
              <a:r>
                <a:rPr lang="en-US" sz="1600" i="1" dirty="0"/>
                <a:t>HDL Survival Gui</a:t>
              </a:r>
              <a:r>
                <a:rPr lang="en-US" sz="1800" i="1" dirty="0"/>
                <a:t>de</a:t>
              </a:r>
              <a:r>
                <a:rPr lang="en-US" sz="1800" dirty="0"/>
                <a:t> </a:t>
              </a:r>
              <a:r>
                <a:rPr lang="en-US" sz="1400" dirty="0"/>
                <a:t>@</a:t>
              </a:r>
              <a:r>
                <a:rPr lang="en-US" sz="1800" dirty="0"/>
                <a:t> </a:t>
              </a:r>
              <a:r>
                <a:rPr lang="en-US" sz="1400" dirty="0">
                  <a:latin typeface="Consolas"/>
                  <a:cs typeface="Consolas"/>
                </a:rPr>
                <a:t>www.nand2tetris.org</a:t>
              </a:r>
              <a:r>
                <a:rPr lang="en-US" sz="18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59861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chips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192" y="996500"/>
            <a:ext cx="2189062" cy="25695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lIns="144000" tIns="93600" rIns="144000" bIns="93600" rtlCol="0" anchor="ctr" anchorCtr="0">
            <a:noAutofit/>
          </a:bodyPr>
          <a:lstStyle>
            <a:lvl1pPr indent="0">
              <a:lnSpc>
                <a:spcPct val="90000"/>
              </a:lnSpc>
              <a:spcBef>
                <a:spcPct val="20000"/>
              </a:spcBef>
              <a:buClr>
                <a:srgbClr val="006600"/>
              </a:buClr>
              <a:buSzPct val="85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Consolas"/>
                <a:cs typeface="Consolas"/>
              </a:defRPr>
            </a:lvl1pPr>
            <a:lvl2pPr indent="0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None/>
              <a:defRPr sz="2000">
                <a:latin typeface="Times New Roman"/>
                <a:cs typeface="Times New Roman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latin typeface="Times New Roman"/>
                <a:cs typeface="Times New Roman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Times New Roman"/>
                <a:cs typeface="Times New Roman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Times New Roman"/>
                <a:cs typeface="Times New Roman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CHIP Foo {</a:t>
            </a:r>
          </a:p>
          <a:p>
            <a:pPr>
              <a:spcBef>
                <a:spcPts val="600"/>
              </a:spcBef>
            </a:pPr>
            <a:r>
              <a:rPr lang="en-US" dirty="0"/>
              <a:t>    IN ...;</a:t>
            </a:r>
          </a:p>
          <a:p>
            <a:pPr>
              <a:spcBef>
                <a:spcPts val="600"/>
              </a:spcBef>
            </a:pPr>
            <a:r>
              <a:rPr lang="en-US" dirty="0"/>
              <a:t>    OUT ...;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    PARTS: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...</a:t>
            </a:r>
          </a:p>
          <a:p>
            <a:pPr>
              <a:spcBef>
                <a:spcPts val="600"/>
              </a:spcBef>
            </a:pP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Mux16(...)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dirty="0"/>
              <a:t>...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425600" y="1918643"/>
            <a:ext cx="4587428" cy="1352183"/>
          </a:xfrm>
          <a:prstGeom prst="wedgeRoundRectCallout">
            <a:avLst>
              <a:gd name="adj1" fmla="val -70118"/>
              <a:gd name="adj2" fmla="val 1688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4000" tIns="46800" rtlCol="0" anchor="t" anchorCtr="0"/>
          <a:lstStyle/>
          <a:p>
            <a:pPr marL="265113" indent="-265113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Q: What happens if there is no 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Mux16.hdl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file in the current directory?</a:t>
            </a:r>
          </a:p>
        </p:txBody>
      </p:sp>
    </p:spTree>
    <p:extLst>
      <p:ext uri="{BB962C8B-B14F-4D97-AF65-F5344CB8AC3E}">
        <p14:creationId xmlns:p14="http://schemas.microsoft.com/office/powerpoint/2010/main" val="203594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529" y="1861484"/>
            <a:ext cx="77724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= (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) Or (Not(</a:t>
            </a:r>
            <a:r>
              <a:rPr lang="en-US" i="1" dirty="0"/>
              <a:t>x</a:t>
            </a:r>
            <a:r>
              <a:rPr lang="en-US" dirty="0"/>
              <a:t>) And </a:t>
            </a:r>
            <a:r>
              <a:rPr lang="en-US" i="1" dirty="0"/>
              <a:t>z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310004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chips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192" y="996500"/>
            <a:ext cx="2189062" cy="25695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lIns="144000" tIns="93600" rIns="144000" bIns="93600" rtlCol="0" anchor="ctr" anchorCtr="0">
            <a:noAutofit/>
          </a:bodyPr>
          <a:lstStyle>
            <a:lvl1pPr indent="0">
              <a:lnSpc>
                <a:spcPct val="90000"/>
              </a:lnSpc>
              <a:spcBef>
                <a:spcPct val="20000"/>
              </a:spcBef>
              <a:buClr>
                <a:srgbClr val="006600"/>
              </a:buClr>
              <a:buSzPct val="85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Consolas"/>
                <a:cs typeface="Consolas"/>
              </a:defRPr>
            </a:lvl1pPr>
            <a:lvl2pPr indent="0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None/>
              <a:defRPr sz="2000">
                <a:latin typeface="Times New Roman"/>
                <a:cs typeface="Times New Roman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latin typeface="Times New Roman"/>
                <a:cs typeface="Times New Roman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Times New Roman"/>
                <a:cs typeface="Times New Roman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Times New Roman"/>
                <a:cs typeface="Times New Roman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CHIP Foo {</a:t>
            </a:r>
          </a:p>
          <a:p>
            <a:pPr>
              <a:spcBef>
                <a:spcPts val="600"/>
              </a:spcBef>
            </a:pPr>
            <a:r>
              <a:rPr lang="en-US" dirty="0"/>
              <a:t>    IN ...;</a:t>
            </a:r>
          </a:p>
          <a:p>
            <a:pPr>
              <a:spcBef>
                <a:spcPts val="600"/>
              </a:spcBef>
            </a:pPr>
            <a:r>
              <a:rPr lang="en-US" dirty="0"/>
              <a:t>    OUT ...;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    PARTS: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...</a:t>
            </a:r>
          </a:p>
          <a:p>
            <a:pPr>
              <a:spcBef>
                <a:spcPts val="600"/>
              </a:spcBef>
            </a:pP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Mux16(...)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dirty="0"/>
              <a:t>...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5338" y="3822200"/>
            <a:ext cx="7803122" cy="2635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17550" indent="-260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600"/>
              </a:spcBef>
            </a:pPr>
            <a:r>
              <a:rPr lang="en-US" sz="2000" dirty="0"/>
              <a:t>The supplied simulator software features built-in chip implementations of all the chips in the Hack chip set</a:t>
            </a:r>
          </a:p>
          <a:p>
            <a:pPr>
              <a:spcBef>
                <a:spcPts val="1600"/>
              </a:spcBef>
            </a:pPr>
            <a:r>
              <a:rPr lang="en-US" sz="2000" dirty="0"/>
              <a:t>If you don’t implement some chips from the Hack chipset,</a:t>
            </a:r>
            <a:br>
              <a:rPr lang="en-US" sz="2000" dirty="0"/>
            </a:br>
            <a:r>
              <a:rPr lang="en-US" sz="2000" dirty="0"/>
              <a:t>you can still use them as chip-parts of other chips:</a:t>
            </a:r>
          </a:p>
          <a:p>
            <a:pPr lvl="1">
              <a:spcBef>
                <a:spcPts val="1600"/>
              </a:spcBef>
            </a:pPr>
            <a:r>
              <a:rPr lang="en-US" sz="1600" dirty="0"/>
              <a:t>Just rename their given stub files to, say, </a:t>
            </a:r>
            <a:r>
              <a:rPr lang="en-US" sz="1200" dirty="0">
                <a:latin typeface="Consolas"/>
                <a:cs typeface="Consolas"/>
              </a:rPr>
              <a:t>Mux16.hdl1</a:t>
            </a:r>
            <a:endParaRPr lang="en-US" sz="1200" dirty="0"/>
          </a:p>
          <a:p>
            <a:pPr lvl="1">
              <a:spcBef>
                <a:spcPts val="1600"/>
              </a:spcBef>
            </a:pPr>
            <a:r>
              <a:rPr lang="en-US" sz="1600" dirty="0"/>
              <a:t>This will cause the simulator to use the built-in chip implementation.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425600" y="1918643"/>
            <a:ext cx="4587428" cy="1352183"/>
          </a:xfrm>
          <a:prstGeom prst="wedgeRoundRectCallout">
            <a:avLst>
              <a:gd name="adj1" fmla="val -70118"/>
              <a:gd name="adj2" fmla="val 1688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4000" tIns="46800" rtlCol="0" anchor="t" anchorCtr="0"/>
          <a:lstStyle/>
          <a:p>
            <a:pPr marL="265113" indent="-265113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Q: What happens if there is no 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Mux16.hdl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file in the current directory?</a:t>
            </a:r>
          </a:p>
          <a:p>
            <a:pPr marL="265113" indent="-265113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A: The simulator invokes, and evaluates, the built-in version of 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Mux16 (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if such exists).</a:t>
            </a:r>
          </a:p>
        </p:txBody>
      </p:sp>
    </p:spTree>
    <p:extLst>
      <p:ext uri="{BB962C8B-B14F-4D97-AF65-F5344CB8AC3E}">
        <p14:creationId xmlns:p14="http://schemas.microsoft.com/office/powerpoint/2010/main" val="88404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200"/>
              </a:spcBef>
            </a:pPr>
            <a:r>
              <a:rPr lang="en-US" sz="2000" dirty="0"/>
              <a:t>Try to implement the chips in the given order</a:t>
            </a:r>
          </a:p>
          <a:p>
            <a:pPr>
              <a:lnSpc>
                <a:spcPct val="100000"/>
              </a:lnSpc>
              <a:spcBef>
                <a:spcPts val="2200"/>
              </a:spcBef>
            </a:pPr>
            <a:r>
              <a:rPr lang="en-US" sz="2000" dirty="0"/>
              <a:t>If you don’t implement some chips, you can still use them as chip-parts in other chips (the built-in implementations will kick in)</a:t>
            </a:r>
          </a:p>
          <a:p>
            <a:pPr>
              <a:lnSpc>
                <a:spcPct val="100000"/>
              </a:lnSpc>
              <a:spcBef>
                <a:spcPts val="2200"/>
              </a:spcBef>
            </a:pPr>
            <a:r>
              <a:rPr lang="en-US" sz="2000" dirty="0"/>
              <a:t>You can invent new, “helper chips”;</a:t>
            </a:r>
            <a:br>
              <a:rPr lang="en-US" sz="2000" dirty="0"/>
            </a:br>
            <a:r>
              <a:rPr lang="en-US" sz="2000" dirty="0"/>
              <a:t>however, this is not required: you can build any chip using previously-built chips only</a:t>
            </a:r>
          </a:p>
          <a:p>
            <a:pPr>
              <a:lnSpc>
                <a:spcPct val="100000"/>
              </a:lnSpc>
              <a:spcBef>
                <a:spcPts val="2200"/>
              </a:spcBef>
            </a:pPr>
            <a:r>
              <a:rPr lang="en-US" sz="2000" dirty="0"/>
              <a:t>Strive to use as few chip-parts as possible.</a:t>
            </a:r>
          </a:p>
        </p:txBody>
      </p:sp>
    </p:spTree>
    <p:extLst>
      <p:ext uri="{BB962C8B-B14F-4D97-AF65-F5344CB8AC3E}">
        <p14:creationId xmlns:p14="http://schemas.microsoft.com/office/powerpoint/2010/main" val="155013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1876030" y="1564427"/>
            <a:ext cx="50771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spcBef>
                <a:spcPts val="24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Boolean logic</a:t>
            </a:r>
          </a:p>
          <a:p>
            <a:pPr marL="800100" lvl="1" indent="-342900">
              <a:spcBef>
                <a:spcPts val="24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Boolean function synthesis</a:t>
            </a:r>
          </a:p>
          <a:p>
            <a:pPr marL="800100" lvl="1" indent="-342900">
              <a:spcBef>
                <a:spcPts val="24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Hardware description language</a:t>
            </a:r>
          </a:p>
          <a:p>
            <a:pPr marL="800100" lvl="1" indent="-342900">
              <a:spcBef>
                <a:spcPts val="24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Hardware simulation</a:t>
            </a:r>
          </a:p>
          <a:p>
            <a:pPr marL="800100" lvl="1" indent="-342900">
              <a:spcBef>
                <a:spcPts val="24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Multi-bit buses</a:t>
            </a:r>
          </a:p>
          <a:p>
            <a:pPr marL="800100" lvl="1" indent="-342900">
              <a:spcBef>
                <a:spcPts val="24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Project 1 overview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1: Boolean logic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3477" r="20213"/>
          <a:stretch/>
        </p:blipFill>
        <p:spPr>
          <a:xfrm>
            <a:off x="2256691" y="1484317"/>
            <a:ext cx="488463" cy="4865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3477" r="20213"/>
          <a:stretch/>
        </p:blipFill>
        <p:spPr>
          <a:xfrm>
            <a:off x="2272322" y="2076332"/>
            <a:ext cx="488463" cy="4865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3477" r="20213"/>
          <a:stretch/>
        </p:blipFill>
        <p:spPr>
          <a:xfrm>
            <a:off x="2278183" y="2678116"/>
            <a:ext cx="488463" cy="4865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3477" r="20213"/>
          <a:stretch/>
        </p:blipFill>
        <p:spPr>
          <a:xfrm>
            <a:off x="2244628" y="3326948"/>
            <a:ext cx="488463" cy="4865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23477" r="20213"/>
          <a:stretch/>
        </p:blipFill>
        <p:spPr>
          <a:xfrm>
            <a:off x="2260259" y="3918963"/>
            <a:ext cx="488463" cy="4865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23477" r="20213"/>
          <a:stretch/>
        </p:blipFill>
        <p:spPr>
          <a:xfrm>
            <a:off x="2257333" y="4519046"/>
            <a:ext cx="488463" cy="48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06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3782</TotalTime>
  <Words>7568</Words>
  <Application>Microsoft Office PowerPoint</Application>
  <PresentationFormat>Widescreen</PresentationFormat>
  <Paragraphs>1994</Paragraphs>
  <Slides>92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5" baseType="lpstr">
      <vt:lpstr>Avenir Medium</vt:lpstr>
      <vt:lpstr>Avenir Next Medium</vt:lpstr>
      <vt:lpstr>ＭＳ Ｐゴシック</vt:lpstr>
      <vt:lpstr>맑은 고딕</vt:lpstr>
      <vt:lpstr>Arial</vt:lpstr>
      <vt:lpstr>Calibri</vt:lpstr>
      <vt:lpstr>Cambria Math</vt:lpstr>
      <vt:lpstr>Comic Sans MS</vt:lpstr>
      <vt:lpstr>Consolas</vt:lpstr>
      <vt:lpstr>Times New Roman</vt:lpstr>
      <vt:lpstr>Wingdings</vt:lpstr>
      <vt:lpstr>Office Theme</vt:lpstr>
      <vt:lpstr>Clip</vt:lpstr>
      <vt:lpstr>PowerPoint Presentation</vt:lpstr>
      <vt:lpstr>Chapter 1: Boolean logic</vt:lpstr>
      <vt:lpstr>Boolean Values</vt:lpstr>
      <vt:lpstr>Boolean Operations</vt:lpstr>
      <vt:lpstr>Boolean Operations</vt:lpstr>
      <vt:lpstr>Boolean Operations</vt:lpstr>
      <vt:lpstr>Boolean Operations</vt:lpstr>
      <vt:lpstr>Boolean Expressions</vt:lpstr>
      <vt:lpstr>Boolean Functions</vt:lpstr>
      <vt:lpstr>Boolean Functions</vt:lpstr>
      <vt:lpstr>Boolean Functions</vt:lpstr>
      <vt:lpstr>Boolean Functions</vt:lpstr>
      <vt:lpstr>Boolean Functions</vt:lpstr>
      <vt:lpstr>Boolean Identities</vt:lpstr>
      <vt:lpstr>Boolean Algebra</vt:lpstr>
      <vt:lpstr>Boolean Algebra</vt:lpstr>
      <vt:lpstr>Boolean Algebra</vt:lpstr>
      <vt:lpstr>Boolean Algebra</vt:lpstr>
      <vt:lpstr>Boolean Algebra</vt:lpstr>
      <vt:lpstr>Boolean Algebra</vt:lpstr>
      <vt:lpstr>Boolean Algebra</vt:lpstr>
      <vt:lpstr>Boolean Algebra</vt:lpstr>
      <vt:lpstr>Boolean Algebra</vt:lpstr>
      <vt:lpstr>Chapter 1: Boolean logic</vt:lpstr>
      <vt:lpstr>Boolean expression  truth table</vt:lpstr>
      <vt:lpstr>Boolean expression  truth table</vt:lpstr>
      <vt:lpstr>From truth table to a Boolean expression</vt:lpstr>
      <vt:lpstr>From truth table to a Boolean expression</vt:lpstr>
      <vt:lpstr>From truth table to a Boolean expression</vt:lpstr>
      <vt:lpstr>From truth table to a Boolean expression</vt:lpstr>
      <vt:lpstr>From truth table to a Boolean expression</vt:lpstr>
      <vt:lpstr>From truth table to a Boolean expression</vt:lpstr>
      <vt:lpstr>From truth table to a Boolean expression</vt:lpstr>
      <vt:lpstr>Theorem</vt:lpstr>
      <vt:lpstr>____________</vt:lpstr>
      <vt:lpstr>Theorem (revisited)</vt:lpstr>
      <vt:lpstr>Chapter 1: Boolean logic</vt:lpstr>
      <vt:lpstr>Building a logic gate</vt:lpstr>
      <vt:lpstr>Building a logic gate</vt:lpstr>
      <vt:lpstr>Design: from requirements to interface</vt:lpstr>
      <vt:lpstr>Design: from requirements to gate diagram</vt:lpstr>
      <vt:lpstr>Design: from gate diagram to HDL</vt:lpstr>
      <vt:lpstr>Design: from gate diagram to HDL</vt:lpstr>
      <vt:lpstr>HDL: some comments</vt:lpstr>
      <vt:lpstr>Hardware description languages</vt:lpstr>
      <vt:lpstr>Chapter 1: Boolean logic</vt:lpstr>
      <vt:lpstr>Hardware simulation in a nutshell</vt:lpstr>
      <vt:lpstr>Interactive simulation  (using Xor as an example)</vt:lpstr>
      <vt:lpstr>Interactive simulation</vt:lpstr>
      <vt:lpstr>Script-based simulation</vt:lpstr>
      <vt:lpstr>Script-based simulation, with an output file</vt:lpstr>
      <vt:lpstr>Script-based simulation</vt:lpstr>
      <vt:lpstr>Hardware simulators</vt:lpstr>
      <vt:lpstr>Revisiting script-based simulation with output files</vt:lpstr>
      <vt:lpstr>Script-based simulation, with compare files</vt:lpstr>
      <vt:lpstr>Behavioral simulation</vt:lpstr>
      <vt:lpstr>Hardware construction projects</vt:lpstr>
      <vt:lpstr>The developer’s view (of, say, a Xor gate)</vt:lpstr>
      <vt:lpstr>Chapter 1: Boolean logic</vt:lpstr>
      <vt:lpstr>Arrays of Bits</vt:lpstr>
      <vt:lpstr>Example: adding 16-bit integers</vt:lpstr>
      <vt:lpstr>Example: adding 16-bit integers</vt:lpstr>
      <vt:lpstr>Working with individual bits within buses</vt:lpstr>
      <vt:lpstr>Working with individual bits within buses</vt:lpstr>
      <vt:lpstr>Working with individual bits within buses</vt:lpstr>
      <vt:lpstr>Working with individual bits within buses</vt:lpstr>
      <vt:lpstr>Sub-buses</vt:lpstr>
      <vt:lpstr>Sub-buses</vt:lpstr>
      <vt:lpstr>Chapter 1: Boolean logic</vt:lpstr>
      <vt:lpstr>Nand to Tetris course methodology</vt:lpstr>
      <vt:lpstr>Project 1</vt:lpstr>
      <vt:lpstr>Project 1</vt:lpstr>
      <vt:lpstr>Multiplexor</vt:lpstr>
      <vt:lpstr>Example: using mux logic to build a programmable gate</vt:lpstr>
      <vt:lpstr>Example: using mux logic to build a programmable gate</vt:lpstr>
      <vt:lpstr>Multiplexor implementation</vt:lpstr>
      <vt:lpstr>Demultiplexor</vt:lpstr>
      <vt:lpstr>Example: Multiplexing / demultiplexing in communications networks</vt:lpstr>
      <vt:lpstr>Project 1</vt:lpstr>
      <vt:lpstr>And16</vt:lpstr>
      <vt:lpstr>Project 1</vt:lpstr>
      <vt:lpstr>16-bit, 4-way multiplexor</vt:lpstr>
      <vt:lpstr>Project 1</vt:lpstr>
      <vt:lpstr>Chip building materials (using Xor as an example)</vt:lpstr>
      <vt:lpstr>Project 1 Resources</vt:lpstr>
      <vt:lpstr>More resources</vt:lpstr>
      <vt:lpstr>Hack chipset API</vt:lpstr>
      <vt:lpstr>Hack chipset API</vt:lpstr>
      <vt:lpstr>Built-in chips</vt:lpstr>
      <vt:lpstr>Built-in chips</vt:lpstr>
      <vt:lpstr>Best practice advice</vt:lpstr>
      <vt:lpstr>Chapter 1: Boolean logic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Noam Nisan</dc:creator>
  <cp:lastModifiedBy>wgpak</cp:lastModifiedBy>
  <cp:revision>160</cp:revision>
  <cp:lastPrinted>2018-02-14T08:43:01Z</cp:lastPrinted>
  <dcterms:created xsi:type="dcterms:W3CDTF">2014-04-29T07:30:19Z</dcterms:created>
  <dcterms:modified xsi:type="dcterms:W3CDTF">2021-09-07T23:24:38Z</dcterms:modified>
</cp:coreProperties>
</file>