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941" r:id="rId2"/>
    <p:sldId id="661" r:id="rId3"/>
    <p:sldId id="662" r:id="rId4"/>
    <p:sldId id="940" r:id="rId5"/>
    <p:sldId id="680" r:id="rId6"/>
    <p:sldId id="709" r:id="rId7"/>
    <p:sldId id="713" r:id="rId8"/>
    <p:sldId id="715" r:id="rId9"/>
    <p:sldId id="717" r:id="rId10"/>
    <p:sldId id="742" r:id="rId11"/>
    <p:sldId id="747" r:id="rId12"/>
    <p:sldId id="750" r:id="rId13"/>
    <p:sldId id="752" r:id="rId14"/>
    <p:sldId id="754" r:id="rId15"/>
    <p:sldId id="756" r:id="rId16"/>
    <p:sldId id="758" r:id="rId17"/>
    <p:sldId id="765" r:id="rId18"/>
    <p:sldId id="773" r:id="rId19"/>
    <p:sldId id="775" r:id="rId20"/>
    <p:sldId id="783" r:id="rId21"/>
    <p:sldId id="788" r:id="rId22"/>
    <p:sldId id="790" r:id="rId23"/>
    <p:sldId id="800" r:id="rId24"/>
    <p:sldId id="811" r:id="rId25"/>
    <p:sldId id="820" r:id="rId26"/>
    <p:sldId id="821" r:id="rId27"/>
    <p:sldId id="830" r:id="rId28"/>
    <p:sldId id="838" r:id="rId29"/>
    <p:sldId id="840" r:id="rId30"/>
    <p:sldId id="843" r:id="rId31"/>
    <p:sldId id="937" r:id="rId32"/>
    <p:sldId id="855" r:id="rId33"/>
    <p:sldId id="857" r:id="rId34"/>
    <p:sldId id="860" r:id="rId35"/>
    <p:sldId id="865" r:id="rId36"/>
    <p:sldId id="876" r:id="rId37"/>
    <p:sldId id="887" r:id="rId38"/>
    <p:sldId id="891" r:id="rId39"/>
    <p:sldId id="915" r:id="rId40"/>
    <p:sldId id="924" r:id="rId41"/>
  </p:sldIdLst>
  <p:sldSz cx="9144000" cy="6858000" type="screen4x3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3300"/>
    <a:srgbClr val="F99107"/>
    <a:srgbClr val="CC9900"/>
    <a:srgbClr val="660033"/>
    <a:srgbClr val="800080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2" autoAdjust="0"/>
    <p:restoredTop sz="91319" autoAdjust="0"/>
  </p:normalViewPr>
  <p:slideViewPr>
    <p:cSldViewPr snapToGrid="0">
      <p:cViewPr varScale="1">
        <p:scale>
          <a:sx n="87" d="100"/>
          <a:sy n="87" d="100"/>
        </p:scale>
        <p:origin x="3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1116" y="504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51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51.wmf"/><Relationship Id="rId4" Type="http://schemas.openxmlformats.org/officeDocument/2006/relationships/image" Target="../media/image56.wmf"/><Relationship Id="rId9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8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0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2075"/>
            <a:ext cx="1873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91" tIns="46444" rIns="92891" bIns="46444" numCol="1" anchor="ctr" anchorCtr="0" compatLnSpc="1">
            <a:prstTxWarp prst="textNoShape">
              <a:avLst/>
            </a:prstTxWarp>
            <a:spAutoFit/>
          </a:bodyPr>
          <a:lstStyle>
            <a:lvl1pPr algn="l" defTabSz="930275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446838" y="92075"/>
            <a:ext cx="1873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91" tIns="46444" rIns="92891" bIns="46444" numCol="1" anchor="ctr" anchorCtr="0" compatLnSpc="1">
            <a:prstTxWarp prst="textNoShape">
              <a:avLst/>
            </a:prstTxWarp>
            <a:spAutoFit/>
          </a:bodyPr>
          <a:lstStyle>
            <a:lvl1pPr algn="r" defTabSz="930275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7238"/>
            <a:ext cx="1873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91" tIns="46444" rIns="92891" bIns="46444" numCol="1" anchor="b" anchorCtr="0" compatLnSpc="1">
            <a:prstTxWarp prst="textNoShape">
              <a:avLst/>
            </a:prstTxWarp>
            <a:spAutoFit/>
          </a:bodyPr>
          <a:lstStyle>
            <a:lvl1pPr algn="l" defTabSz="930275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16650" y="9647238"/>
            <a:ext cx="4175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91" tIns="46444" rIns="92891" bIns="46444" numCol="1" anchor="b" anchorCtr="0" compatLnSpc="1">
            <a:prstTxWarp prst="textNoShape">
              <a:avLst/>
            </a:prstTxWarp>
            <a:spAutoFit/>
          </a:bodyPr>
          <a:lstStyle>
            <a:lvl1pPr algn="r" defTabSz="930275">
              <a:defRPr/>
            </a:lvl1pPr>
          </a:lstStyle>
          <a:p>
            <a:pPr>
              <a:defRPr/>
            </a:pPr>
            <a:fld id="{D7638AD8-2984-4455-A5E4-0771F05766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68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41" tIns="46120" rIns="92241" bIns="46120" numCol="1" anchor="t" anchorCtr="0" compatLnSpc="1">
            <a:prstTxWarp prst="textNoShape">
              <a:avLst/>
            </a:prstTxWarp>
          </a:bodyPr>
          <a:lstStyle>
            <a:lvl1pPr algn="l" defTabSz="923925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41" tIns="46120" rIns="92241" bIns="46120" numCol="1" anchor="t" anchorCtr="0" compatLnSpc="1">
            <a:prstTxWarp prst="textNoShape">
              <a:avLst/>
            </a:prstTxWarp>
          </a:bodyPr>
          <a:lstStyle>
            <a:lvl1pPr algn="r" defTabSz="923925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2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41" tIns="46120" rIns="92241" bIns="46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41" tIns="46120" rIns="92241" bIns="46120" numCol="1" anchor="b" anchorCtr="0" compatLnSpc="1">
            <a:prstTxWarp prst="textNoShape">
              <a:avLst/>
            </a:prstTxWarp>
          </a:bodyPr>
          <a:lstStyle>
            <a:lvl1pPr algn="l" defTabSz="923925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41" tIns="46120" rIns="92241" bIns="46120" numCol="1" anchor="b" anchorCtr="0" compatLnSpc="1">
            <a:prstTxWarp prst="textNoShape">
              <a:avLst/>
            </a:prstTxWarp>
          </a:bodyPr>
          <a:lstStyle>
            <a:lvl1pPr algn="r" defTabSz="923925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276D920-B094-4613-B06E-17C81F241D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735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7" Type="http://schemas.openxmlformats.org/officeDocument/2006/relationships/image" Target="../media/image93.wmf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5.bin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47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Linear : f</a:t>
            </a:r>
            <a:r>
              <a:rPr lang="en-US" altLang="ko-KR" baseline="-25000" smtClean="0"/>
              <a:t>1</a:t>
            </a:r>
            <a:r>
              <a:rPr lang="en-US" altLang="ko-KR" smtClean="0"/>
              <a:t>, f</a:t>
            </a:r>
            <a:r>
              <a:rPr lang="en-US" altLang="ko-KR" baseline="-25000" smtClean="0"/>
              <a:t>2</a:t>
            </a:r>
            <a:r>
              <a:rPr lang="ko-KR" altLang="en-US" smtClean="0"/>
              <a:t>의 선형결합이 입력으로 들어가면 </a:t>
            </a:r>
            <a:r>
              <a:rPr lang="en-US" altLang="ko-KR" smtClean="0"/>
              <a:t>f</a:t>
            </a:r>
            <a:r>
              <a:rPr lang="en-US" altLang="ko-KR" baseline="-25000" smtClean="0"/>
              <a:t>1</a:t>
            </a:r>
            <a:r>
              <a:rPr lang="en-US" altLang="ko-KR" smtClean="0"/>
              <a:t>, f</a:t>
            </a:r>
            <a:r>
              <a:rPr lang="en-US" altLang="ko-KR" baseline="-25000" smtClean="0"/>
              <a:t>2</a:t>
            </a:r>
            <a:r>
              <a:rPr lang="ko-KR" altLang="en-US" smtClean="0"/>
              <a:t>가 각각 입력으로</a:t>
            </a:r>
            <a:endParaRPr lang="en-US" altLang="ko-KR" smtClean="0"/>
          </a:p>
          <a:p>
            <a:r>
              <a:rPr lang="en-US" altLang="ko-KR" smtClean="0"/>
              <a:t>              </a:t>
            </a:r>
            <a:r>
              <a:rPr lang="ko-KR" altLang="en-US" smtClean="0"/>
              <a:t>들어간 것의 결과에 선형결합과 같다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747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1352A12-3BF2-4E55-B3C4-4BD0EC7CB73B}" type="slidenum">
              <a:rPr lang="en-US" altLang="ko-KR" smtClean="0">
                <a:latin typeface="Times New Roman" pitchFamily="18" charset="0"/>
              </a:rPr>
              <a:pPr eaLnBrk="1" hangingPunct="1"/>
              <a:t>2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4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27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027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4098954-B11E-4B4A-AE05-24211D9F9493}" type="slidenum">
              <a:rPr lang="en-US" altLang="ko-KR" smtClean="0">
                <a:latin typeface="Times New Roman" pitchFamily="18" charset="0"/>
              </a:rPr>
              <a:pPr eaLnBrk="1" hangingPunct="1"/>
              <a:t>11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8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58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058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95CB1E1-9B93-4FBC-9869-69865C16B098}" type="slidenum">
              <a:rPr lang="en-US" altLang="ko-KR" smtClean="0">
                <a:latin typeface="Times New Roman" pitchFamily="18" charset="0"/>
              </a:rPr>
              <a:pPr eaLnBrk="1" hangingPunct="1"/>
              <a:t>12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1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79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079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FAE0AB8-CD4C-4E4E-ABCD-9DFE22C11227}" type="slidenum">
              <a:rPr lang="en-US" altLang="ko-KR" smtClean="0">
                <a:latin typeface="Times New Roman" pitchFamily="18" charset="0"/>
              </a:rPr>
              <a:pPr eaLnBrk="1" hangingPunct="1"/>
              <a:t>13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76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99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099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AA527C3-0431-4521-951B-FF88247A3F84}" type="slidenum">
              <a:rPr lang="en-US" altLang="ko-KR" smtClean="0">
                <a:latin typeface="Times New Roman" pitchFamily="18" charset="0"/>
              </a:rPr>
              <a:pPr eaLnBrk="1" hangingPunct="1"/>
              <a:t>14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43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120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2CB072A-3558-4B04-AB23-4F1559703726}" type="slidenum">
              <a:rPr lang="en-US" altLang="ko-KR" smtClean="0">
                <a:latin typeface="Times New Roman" pitchFamily="18" charset="0"/>
              </a:rPr>
              <a:pPr eaLnBrk="1" hangingPunct="1"/>
              <a:t>15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7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40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140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F1794BC-BE93-4924-949A-3887D36A5248}" type="slidenum">
              <a:rPr lang="en-US" altLang="ko-KR" smtClean="0">
                <a:latin typeface="Times New Roman" pitchFamily="18" charset="0"/>
              </a:rPr>
              <a:pPr eaLnBrk="1" hangingPunct="1"/>
              <a:t>16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60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8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18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9833072-0D6A-4222-BF6E-68E7EBB1B2A0}" type="slidenum">
              <a:rPr lang="en-US" altLang="ko-KR" smtClean="0">
                <a:latin typeface="Times New Roman" pitchFamily="18" charset="0"/>
              </a:rPr>
              <a:pPr eaLnBrk="1" hangingPunct="1"/>
              <a:t>17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66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63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26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B60A928-C4A2-4B87-9F9A-78B02C7C2655}" type="slidenum">
              <a:rPr lang="en-US" altLang="ko-KR" smtClean="0">
                <a:latin typeface="Times New Roman" pitchFamily="18" charset="0"/>
              </a:rPr>
              <a:pPr eaLnBrk="1" hangingPunct="1"/>
              <a:t>18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18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83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28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B2EFFCC-47ED-4E8A-8750-5D9B3BAF66F6}" type="slidenum">
              <a:rPr lang="en-US" altLang="ko-KR" smtClean="0">
                <a:latin typeface="Times New Roman" pitchFamily="18" charset="0"/>
              </a:rPr>
              <a:pPr eaLnBrk="1" hangingPunct="1"/>
              <a:t>19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6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36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3F8B1BF-23E1-4AD7-A782-2F6AB764F46C}" type="slidenum">
              <a:rPr lang="en-US" altLang="ko-KR" smtClean="0">
                <a:latin typeface="Times New Roman" pitchFamily="18" charset="0"/>
              </a:rPr>
              <a:pPr eaLnBrk="1" hangingPunct="1"/>
              <a:t>20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29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 </a:t>
            </a:r>
          </a:p>
          <a:p>
            <a:endParaRPr lang="en-US" altLang="ko-KR" smtClean="0"/>
          </a:p>
          <a:p>
            <a:r>
              <a:rPr lang="en-US" altLang="ko-KR" smtClean="0"/>
              <a:t>Parseval’s theorem : </a:t>
            </a:r>
            <a:r>
              <a:rPr lang="ko-KR" altLang="en-US" smtClean="0"/>
              <a:t>원소들의 제곱의 합은 원신호의 에너지와 같다</a:t>
            </a:r>
            <a:r>
              <a:rPr lang="en-US" altLang="ko-KR" smtClean="0"/>
              <a:t>.</a:t>
            </a:r>
          </a:p>
        </p:txBody>
      </p:sp>
      <p:sp>
        <p:nvSpPr>
          <p:cNvPr id="3829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E0B25E9-2686-46DA-87C5-ECAA2FFE463C}" type="slidenum">
              <a:rPr lang="en-US" altLang="ko-KR" smtClean="0">
                <a:latin typeface="Times New Roman" pitchFamily="18" charset="0"/>
              </a:rPr>
              <a:pPr eaLnBrk="1" hangingPunct="1"/>
              <a:t>3</a:t>
            </a:fld>
            <a:endParaRPr lang="en-US" altLang="ko-KR" smtClean="0">
              <a:latin typeface="Times New Roman" pitchFamily="18" charset="0"/>
            </a:endParaRPr>
          </a:p>
        </p:txBody>
      </p:sp>
      <p:graphicFrame>
        <p:nvGraphicFramePr>
          <p:cNvPr id="382981" name="Object 5"/>
          <p:cNvGraphicFramePr>
            <a:graphicFrameLocks noChangeAspect="1"/>
          </p:cNvGraphicFramePr>
          <p:nvPr/>
        </p:nvGraphicFramePr>
        <p:xfrm>
          <a:off x="982663" y="4737100"/>
          <a:ext cx="12954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17" name="Equation" r:id="rId4" imgW="1320227" imgH="253890" progId="Equation.DSMT4">
                  <p:embed/>
                </p:oleObj>
              </mc:Choice>
              <mc:Fallback>
                <p:oleObj name="Equation" r:id="rId4" imgW="1320227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737100"/>
                        <a:ext cx="12954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108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1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541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6E1F616-46D4-4C14-B756-9008CB7CA723}" type="slidenum">
              <a:rPr lang="en-US" altLang="ko-KR" smtClean="0">
                <a:latin typeface="Times New Roman" pitchFamily="18" charset="0"/>
              </a:rPr>
              <a:pPr eaLnBrk="1" hangingPunct="1"/>
              <a:t>21</a:t>
            </a:fld>
            <a:endParaRPr lang="en-US" altLang="ko-KR" smtClean="0">
              <a:latin typeface="Times New Roman" pitchFamily="18" charset="0"/>
            </a:endParaRPr>
          </a:p>
        </p:txBody>
      </p:sp>
      <p:graphicFrame>
        <p:nvGraphicFramePr>
          <p:cNvPr id="541701" name="Object 2"/>
          <p:cNvGraphicFramePr>
            <a:graphicFrameLocks noChangeAspect="1"/>
          </p:cNvGraphicFramePr>
          <p:nvPr/>
        </p:nvGraphicFramePr>
        <p:xfrm>
          <a:off x="4011613" y="2628900"/>
          <a:ext cx="896937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71" name="Equation" r:id="rId4" imgW="452253" imgH="678380" progId="Equation.DSMT4">
                  <p:embed/>
                </p:oleObj>
              </mc:Choice>
              <mc:Fallback>
                <p:oleObj name="Equation" r:id="rId4" imgW="452253" imgH="6783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2628900"/>
                        <a:ext cx="896937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2" name="Object 3"/>
          <p:cNvGraphicFramePr>
            <a:graphicFrameLocks noChangeAspect="1"/>
          </p:cNvGraphicFramePr>
          <p:nvPr/>
        </p:nvGraphicFramePr>
        <p:xfrm>
          <a:off x="911225" y="4695825"/>
          <a:ext cx="3525838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72" name="Equation" r:id="rId6" imgW="3594100" imgH="1968500" progId="Equation.DSMT4">
                  <p:embed/>
                </p:oleObj>
              </mc:Choice>
              <mc:Fallback>
                <p:oleObj name="Equation" r:id="rId6" imgW="3594100" imgH="196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695825"/>
                        <a:ext cx="3525838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621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3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43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1F9C8E1-3F13-4500-95ED-0A90B7601049}" type="slidenum">
              <a:rPr lang="en-US" altLang="ko-KR" smtClean="0">
                <a:latin typeface="Times New Roman" pitchFamily="18" charset="0"/>
              </a:rPr>
              <a:pPr eaLnBrk="1" hangingPunct="1"/>
              <a:t>22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52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1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51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791449C-1A58-4423-BA0B-29698761DA02}" type="slidenum">
              <a:rPr lang="en-US" altLang="ko-KR" smtClean="0">
                <a:latin typeface="Times New Roman" pitchFamily="18" charset="0"/>
              </a:rPr>
              <a:pPr eaLnBrk="1" hangingPunct="1"/>
              <a:t>23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81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11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611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13835C0-2C95-445C-88A3-9424AA53744C}" type="slidenum">
              <a:rPr lang="en-US" altLang="ko-KR" smtClean="0">
                <a:latin typeface="Times New Roman" pitchFamily="18" charset="0"/>
              </a:rPr>
              <a:pPr eaLnBrk="1" hangingPunct="1"/>
              <a:t>24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1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0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70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C6F9A0C-16C7-40EF-85E8-D14967D7463C}" type="slidenum">
              <a:rPr lang="en-US" altLang="ko-KR" smtClean="0">
                <a:latin typeface="Times New Roman" pitchFamily="18" charset="0"/>
              </a:rPr>
              <a:pPr eaLnBrk="1" hangingPunct="1"/>
              <a:t>25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80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1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71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355D3CE-34D4-4B4E-BC29-317C2CC399E6}" type="slidenum">
              <a:rPr lang="en-US" altLang="ko-KR" smtClean="0">
                <a:latin typeface="Times New Roman" pitchFamily="18" charset="0"/>
              </a:rPr>
              <a:pPr eaLnBrk="1" hangingPunct="1"/>
              <a:t>26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38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9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79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28DBE00-6E73-4E4E-B4B7-F3D817178A74}" type="slidenum">
              <a:rPr lang="en-US" altLang="ko-KR" smtClean="0">
                <a:latin typeface="Times New Roman" pitchFamily="18" charset="0"/>
              </a:rPr>
              <a:pPr eaLnBrk="1" hangingPunct="1"/>
              <a:t>27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76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7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877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8B33D74-0548-4E5B-9E31-5406FB48A717}" type="slidenum">
              <a:rPr lang="en-US" altLang="ko-KR" smtClean="0">
                <a:latin typeface="Times New Roman" pitchFamily="18" charset="0"/>
              </a:rPr>
              <a:pPr eaLnBrk="1" hangingPunct="1"/>
              <a:t>28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38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9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89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F7E7573-28CC-41FA-94F0-7E5B4ABAE305}" type="slidenum">
              <a:rPr lang="en-US" altLang="ko-KR" smtClean="0">
                <a:latin typeface="Times New Roman" pitchFamily="18" charset="0"/>
              </a:rPr>
              <a:pPr eaLnBrk="1" hangingPunct="1"/>
              <a:t>29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88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28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929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C04020F-3E05-4AFF-9871-A767BFAB95C0}" type="slidenum">
              <a:rPr lang="en-US" altLang="ko-KR" smtClean="0">
                <a:latin typeface="Times New Roman" pitchFamily="18" charset="0"/>
              </a:rPr>
              <a:pPr eaLnBrk="1" hangingPunct="1"/>
              <a:t>30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198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10E6EFA-B949-4083-8C7A-10ED95A2F3F0}" type="slidenum">
              <a:rPr lang="en-US" altLang="ko-KR" smtClean="0">
                <a:latin typeface="Times New Roman" pitchFamily="18" charset="0"/>
              </a:rPr>
              <a:pPr eaLnBrk="1" hangingPunct="1"/>
              <a:t>4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28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4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94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5594074-64FE-456A-AC0A-72D671E08722}" type="slidenum">
              <a:rPr lang="en-US" altLang="ko-KR" smtClean="0">
                <a:latin typeface="Times New Roman" pitchFamily="18" charset="0"/>
              </a:rPr>
              <a:pPr eaLnBrk="1" hangingPunct="1"/>
              <a:t>31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46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4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94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5594074-64FE-456A-AC0A-72D671E08722}" type="slidenum">
              <a:rPr lang="en-US" altLang="ko-KR" smtClean="0">
                <a:latin typeface="Times New Roman" pitchFamily="18" charset="0"/>
              </a:rPr>
              <a:pPr eaLnBrk="1" hangingPunct="1"/>
              <a:t>32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3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69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969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725FE14-F18A-4D8F-8134-28F0D64DEE80}" type="slidenum">
              <a:rPr lang="en-US" altLang="ko-KR" smtClean="0">
                <a:latin typeface="Times New Roman" pitchFamily="18" charset="0"/>
              </a:rPr>
              <a:pPr eaLnBrk="1" hangingPunct="1"/>
              <a:t>33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80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0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00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58099E9-5E6B-47FB-B933-AADE6D50D346}" type="slidenum">
              <a:rPr lang="en-US" altLang="ko-KR" smtClean="0">
                <a:latin typeface="Times New Roman" pitchFamily="18" charset="0"/>
              </a:rPr>
              <a:pPr eaLnBrk="1" hangingPunct="1"/>
              <a:t>34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81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31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031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1115B9A-E665-42A0-8844-52037C563BBC}" type="slidenum">
              <a:rPr lang="en-US" altLang="ko-KR" smtClean="0">
                <a:latin typeface="Times New Roman" pitchFamily="18" charset="0"/>
              </a:rPr>
              <a:pPr eaLnBrk="1" hangingPunct="1"/>
              <a:t>35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1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F</a:t>
            </a:r>
            <a:r>
              <a:rPr lang="en-US" altLang="ko-KR" baseline="-25000" smtClean="0"/>
              <a:t>n</a:t>
            </a:r>
            <a:r>
              <a:rPr lang="en-US" altLang="ko-KR" smtClean="0"/>
              <a:t> : </a:t>
            </a:r>
            <a:r>
              <a:rPr lang="ko-KR" altLang="en-US" smtClean="0"/>
              <a:t>비주기 신호의 </a:t>
            </a:r>
            <a:r>
              <a:rPr lang="en-US" altLang="ko-KR" smtClean="0"/>
              <a:t>fourier transform</a:t>
            </a:r>
            <a:r>
              <a:rPr lang="ko-KR" altLang="en-US" smtClean="0"/>
              <a:t>을 구하면 이를 이용하여 주기 신호를</a:t>
            </a:r>
            <a:endParaRPr lang="en-US" altLang="ko-KR" smtClean="0"/>
          </a:p>
          <a:p>
            <a:r>
              <a:rPr lang="en-US" altLang="ko-KR" smtClean="0"/>
              <a:t>   </a:t>
            </a:r>
            <a:r>
              <a:rPr lang="ko-KR" altLang="en-US" smtClean="0"/>
              <a:t>   구할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41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2D8B4CE-6139-4381-BB8D-2BB3DE9FE401}" type="slidenum">
              <a:rPr lang="en-US" altLang="ko-KR" smtClean="0">
                <a:latin typeface="Times New Roman" pitchFamily="18" charset="0"/>
              </a:rPr>
              <a:pPr eaLnBrk="1" hangingPunct="1"/>
              <a:t>5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5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659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0DE3435-0762-43F5-9F1E-59BC8FDB43B1}" type="slidenum">
              <a:rPr lang="en-US" altLang="ko-KR" smtClean="0">
                <a:latin typeface="Times New Roman" pitchFamily="18" charset="0"/>
              </a:rPr>
              <a:pPr eaLnBrk="1" hangingPunct="1"/>
              <a:t>6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2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00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700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3C64B0F-D8F5-4841-A33B-048CADADC2F9}" type="slidenum">
              <a:rPr lang="en-US" altLang="ko-KR" smtClean="0">
                <a:latin typeface="Times New Roman" pitchFamily="18" charset="0"/>
              </a:rPr>
              <a:pPr eaLnBrk="1" hangingPunct="1"/>
              <a:t>7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3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2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72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677FAC6-FA67-4392-B7F5-4BAAB6302238}" type="slidenum">
              <a:rPr lang="en-US" altLang="ko-KR" smtClean="0">
                <a:latin typeface="Times New Roman" pitchFamily="18" charset="0"/>
              </a:rPr>
              <a:pPr eaLnBrk="1" hangingPunct="1"/>
              <a:t>8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7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41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741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BDAB357-590A-41BA-9AAC-0E3B00BFBF43}" type="slidenum">
              <a:rPr lang="en-US" altLang="ko-KR" smtClean="0">
                <a:latin typeface="Times New Roman" pitchFamily="18" charset="0"/>
              </a:rPr>
              <a:pPr eaLnBrk="1" hangingPunct="1"/>
              <a:t>9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9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76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976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DF2425E-C4E9-4553-9453-C65CACADE2EF}" type="slidenum">
              <a:rPr lang="en-US" altLang="ko-KR" smtClean="0">
                <a:latin typeface="Times New Roman" pitchFamily="18" charset="0"/>
              </a:rPr>
              <a:pPr eaLnBrk="1" hangingPunct="1"/>
              <a:t>10</a:t>
            </a:fld>
            <a:endParaRPr lang="en-US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2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1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265113"/>
            <a:ext cx="1943100" cy="5794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65113"/>
            <a:ext cx="5676900" cy="5794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9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563" y="265113"/>
            <a:ext cx="7689850" cy="4048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866775"/>
            <a:ext cx="3810000" cy="5192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66775"/>
            <a:ext cx="3810000" cy="5192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2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563" y="265113"/>
            <a:ext cx="7689850" cy="4048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866775"/>
            <a:ext cx="3810000" cy="5192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66775"/>
            <a:ext cx="3810000" cy="2519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538538"/>
            <a:ext cx="3810000" cy="25209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8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563" y="265113"/>
            <a:ext cx="7689850" cy="4048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866775"/>
            <a:ext cx="3810000" cy="5192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66775"/>
            <a:ext cx="3810000" cy="2519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538538"/>
            <a:ext cx="3810000" cy="25209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9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90563" y="265113"/>
            <a:ext cx="7689850" cy="4048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866775"/>
            <a:ext cx="3810000" cy="2519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66775"/>
            <a:ext cx="3810000" cy="2519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85800" y="3538538"/>
            <a:ext cx="3810000" cy="25209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538538"/>
            <a:ext cx="3810000" cy="25209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477838" y="6246813"/>
            <a:ext cx="8077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Introduction to communication systems,    Kwonhue Choi                                                 spring, 2006</a:t>
            </a:r>
            <a:r>
              <a:rPr lang="en-US" altLang="ko-KR">
                <a:solidFill>
                  <a:srgbClr val="0033CC"/>
                </a:solidFill>
                <a:latin typeface="Times New Roman" pitchFamily="18" charset="0"/>
              </a:rPr>
              <a:t>	                                                                             </a:t>
            </a:r>
            <a:r>
              <a:rPr lang="en-US" altLang="ko-KR" sz="1000"/>
              <a:t>- </a:t>
            </a:r>
            <a:fld id="{58A99A17-AAD1-4915-A212-CBC21E3341C3}" type="slidenum">
              <a:rPr lang="en-US" altLang="ko-KR" sz="1000"/>
              <a:pPr>
                <a:defRPr/>
              </a:pPr>
              <a:t>‹#›</a:t>
            </a:fld>
            <a:r>
              <a:rPr lang="en-US" altLang="ko-KR" sz="1000"/>
              <a:t> -</a:t>
            </a:r>
            <a:r>
              <a:rPr lang="en-US" altLang="ko-KR"/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0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1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728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866775"/>
            <a:ext cx="3810000" cy="519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66775"/>
            <a:ext cx="3810000" cy="519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6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26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316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5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0563" y="265113"/>
            <a:ext cx="7689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66775"/>
            <a:ext cx="7772400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533400" y="6153150"/>
            <a:ext cx="8153400" cy="76200"/>
          </a:xfrm>
          <a:prstGeom prst="rect">
            <a:avLst/>
          </a:prstGeom>
          <a:gradFill rotWithShape="0">
            <a:gsLst>
              <a:gs pos="0">
                <a:srgbClr val="66003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0" name="Rectangle 30"/>
          <p:cNvSpPr>
            <a:spLocks noChangeArrowheads="1"/>
          </p:cNvSpPr>
          <p:nvPr/>
        </p:nvSpPr>
        <p:spPr bwMode="auto">
          <a:xfrm>
            <a:off x="544513" y="733425"/>
            <a:ext cx="8077200" cy="76200"/>
          </a:xfrm>
          <a:prstGeom prst="rect">
            <a:avLst/>
          </a:prstGeom>
          <a:gradFill rotWithShape="0">
            <a:gsLst>
              <a:gs pos="0">
                <a:srgbClr val="CC00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1" name="Rectangle 37"/>
          <p:cNvSpPr>
            <a:spLocks noChangeArrowheads="1"/>
          </p:cNvSpPr>
          <p:nvPr/>
        </p:nvSpPr>
        <p:spPr bwMode="auto">
          <a:xfrm>
            <a:off x="503238" y="6230938"/>
            <a:ext cx="807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2B0BE9"/>
                </a:solidFill>
              </a:rPr>
              <a:t>Introduction to Communication Systems,  Kwonhue Choi                                                       </a:t>
            </a:r>
            <a:r>
              <a:rPr lang="en-US" altLang="ko-KR">
                <a:solidFill>
                  <a:srgbClr val="0033CC"/>
                </a:solidFill>
                <a:latin typeface="Times New Roman" pitchFamily="18" charset="0"/>
              </a:rPr>
              <a:t>	                                                                             </a:t>
            </a:r>
            <a:r>
              <a:rPr lang="en-US" altLang="ko-KR" sz="1000" b="1">
                <a:solidFill>
                  <a:srgbClr val="2B0BE9"/>
                </a:solidFill>
              </a:rPr>
              <a:t>- </a:t>
            </a:r>
            <a:fld id="{D1CB9540-3A81-440C-9932-3E95D712E051}" type="slidenum">
              <a:rPr lang="en-US" altLang="ko-KR" sz="1000" b="1">
                <a:solidFill>
                  <a:srgbClr val="2B0BE9"/>
                </a:solidFill>
              </a:rPr>
              <a:pPr eaLnBrk="1" hangingPunct="1"/>
              <a:t>‹#›</a:t>
            </a:fld>
            <a:r>
              <a:rPr lang="en-US" altLang="ko-KR" sz="1000" b="1">
                <a:solidFill>
                  <a:srgbClr val="2B0BE9"/>
                </a:solidFill>
              </a:rPr>
              <a:t> -</a:t>
            </a:r>
            <a:r>
              <a:rPr lang="en-US" altLang="ko-KR" b="1">
                <a:solidFill>
                  <a:srgbClr val="2B0BE9"/>
                </a:solidFill>
              </a:rPr>
              <a:t> </a:t>
            </a:r>
            <a:endParaRPr lang="en-US" altLang="ko-KR" b="1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20000"/>
        </a:spcAft>
        <a:buClr>
          <a:srgbClr val="800080"/>
        </a:buClr>
        <a:buSzPct val="110000"/>
        <a:buFont typeface="ZapfDingbats" pitchFamily="82" charset="2"/>
        <a:buChar char="q"/>
        <a:defRPr kumimoji="1" sz="32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20000"/>
        </a:spcAft>
        <a:buClr>
          <a:srgbClr val="CC0066"/>
        </a:buClr>
        <a:buSzPct val="80000"/>
        <a:buFont typeface="Monotype Sorts" charset="2"/>
        <a:buChar char="u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20000"/>
        </a:spcAft>
        <a:buClr>
          <a:srgbClr val="FF3300"/>
        </a:buClr>
        <a:buChar char="–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20000"/>
        </a:spcAft>
        <a:buClr>
          <a:srgbClr val="800080"/>
        </a:buClr>
        <a:buChar char="&gt;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20000"/>
        </a:spcAft>
        <a:buClr>
          <a:srgbClr val="80008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20000"/>
        </a:spcAft>
        <a:buClr>
          <a:srgbClr val="80008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20000"/>
        </a:spcAft>
        <a:buClr>
          <a:srgbClr val="80008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20000"/>
        </a:spcAft>
        <a:buClr>
          <a:srgbClr val="80008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20000"/>
        </a:spcAft>
        <a:buClr>
          <a:srgbClr val="80008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cw.net/home/search/kemView.do?kemId=1174945" TargetMode="External"/><Relationship Id="rId2" Type="http://schemas.openxmlformats.org/officeDocument/2006/relationships/hyperlink" Target="http://yucc.yu.ac.kr/em/58fc74477ce9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12" Type="http://schemas.openxmlformats.org/officeDocument/2006/relationships/image" Target="../media/image35.png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png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Relationship Id="rId1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5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47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8.wmf"/><Relationship Id="rId1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59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4.wmf"/><Relationship Id="rId5" Type="http://schemas.openxmlformats.org/officeDocument/2006/relationships/image" Target="../media/image46.wmf"/><Relationship Id="rId15" Type="http://schemas.openxmlformats.org/officeDocument/2006/relationships/image" Target="../media/image56.wmf"/><Relationship Id="rId23" Type="http://schemas.openxmlformats.org/officeDocument/2006/relationships/image" Target="../media/image51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65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47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61.wmf"/><Relationship Id="rId23" Type="http://schemas.openxmlformats.org/officeDocument/2006/relationships/image" Target="../media/image51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5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4.wmf"/><Relationship Id="rId5" Type="http://schemas.openxmlformats.org/officeDocument/2006/relationships/image" Target="../media/image62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8.png"/><Relationship Id="rId14" Type="http://schemas.openxmlformats.org/officeDocument/2006/relationships/oleObject" Target="../embeddings/oleObject7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80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77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4.wmf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8.png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9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1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9.png"/><Relationship Id="rId11" Type="http://schemas.openxmlformats.org/officeDocument/2006/relationships/oleObject" Target="../embeddings/oleObject100.bin"/><Relationship Id="rId5" Type="http://schemas.openxmlformats.org/officeDocument/2006/relationships/image" Target="../media/image94.wmf"/><Relationship Id="rId10" Type="http://schemas.openxmlformats.org/officeDocument/2006/relationships/image" Target="../media/image96.wmf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89.wmf"/><Relationship Id="rId10" Type="http://schemas.openxmlformats.org/officeDocument/2006/relationships/image" Target="../media/image101.wmf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7.wmf"/><Relationship Id="rId1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1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26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1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5.bin"/><Relationship Id="rId20" Type="http://schemas.openxmlformats.org/officeDocument/2006/relationships/image" Target="../media/image122.png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21.png"/><Relationship Id="rId5" Type="http://schemas.openxmlformats.org/officeDocument/2006/relationships/image" Target="../media/image114.wmf"/><Relationship Id="rId15" Type="http://schemas.openxmlformats.org/officeDocument/2006/relationships/image" Target="../media/image118.wmf"/><Relationship Id="rId10" Type="http://schemas.openxmlformats.org/officeDocument/2006/relationships/image" Target="../media/image116.wmf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2.bin"/><Relationship Id="rId14" Type="http://schemas.openxmlformats.org/officeDocument/2006/relationships/oleObject" Target="../embeddings/oleObject12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2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2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3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9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wmf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yucc.yu.ac.kr/em/58fc74477ce9d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4481" y="3390441"/>
            <a:ext cx="6400800" cy="1752600"/>
          </a:xfrm>
        </p:spPr>
        <p:txBody>
          <a:bodyPr/>
          <a:lstStyle/>
          <a:p>
            <a:r>
              <a:rPr lang="en-US" altLang="ko-KR" sz="2000" dirty="0">
                <a:hlinkClick r:id="rId3"/>
              </a:rPr>
              <a:t>http://</a:t>
            </a:r>
            <a:r>
              <a:rPr lang="en-US" altLang="ko-KR" sz="2000" dirty="0" smtClean="0">
                <a:hlinkClick r:id="rId3"/>
              </a:rPr>
              <a:t>www.kocw.net/home/search/kemView.do?kemId=1174945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12</a:t>
            </a:r>
            <a:r>
              <a:rPr lang="ko-KR" altLang="en-US" sz="2000" dirty="0"/>
              <a:t>장 </a:t>
            </a:r>
            <a:r>
              <a:rPr lang="en-US" altLang="ko-KR" sz="2000" dirty="0"/>
              <a:t>Part 1: </a:t>
            </a:r>
            <a:r>
              <a:rPr lang="ko-KR" altLang="en-US" sz="2000" dirty="0"/>
              <a:t>처음</a:t>
            </a:r>
            <a:r>
              <a:rPr lang="en-US" altLang="ko-KR" sz="2000" dirty="0"/>
              <a:t>~21 </a:t>
            </a:r>
            <a:r>
              <a:rPr lang="ko-KR" altLang="en-US" sz="2000" dirty="0" smtClean="0"/>
              <a:t>분</a:t>
            </a:r>
            <a:endParaRPr lang="en-US" altLang="ko-KR" sz="2000" dirty="0" smtClean="0"/>
          </a:p>
          <a:p>
            <a:r>
              <a:rPr lang="en-US" altLang="ko-KR" sz="2000" dirty="0" smtClean="0"/>
              <a:t>13</a:t>
            </a:r>
            <a:r>
              <a:rPr lang="ko-KR" altLang="en-US" sz="2000" dirty="0"/>
              <a:t>장 </a:t>
            </a:r>
            <a:r>
              <a:rPr lang="en-US" altLang="ko-KR" sz="2000" dirty="0"/>
              <a:t>Part 1: </a:t>
            </a:r>
            <a:r>
              <a:rPr lang="ko-KR" altLang="en-US" sz="2000" dirty="0"/>
              <a:t>처음</a:t>
            </a:r>
            <a:r>
              <a:rPr lang="en-US" altLang="ko-KR" sz="2000" dirty="0"/>
              <a:t>~18</a:t>
            </a:r>
            <a:r>
              <a:rPr lang="ko-KR" altLang="en-US" sz="2000" dirty="0"/>
              <a:t>분</a:t>
            </a:r>
            <a:r>
              <a:rPr lang="en-US" altLang="ko-KR" sz="2000" dirty="0"/>
              <a:t>:30</a:t>
            </a:r>
            <a:r>
              <a:rPr lang="ko-KR" altLang="en-US" sz="2000" dirty="0" smtClean="0"/>
              <a:t>초 </a:t>
            </a:r>
            <a:endParaRPr lang="en-US" altLang="ko-KR" sz="2000" dirty="0" smtClean="0"/>
          </a:p>
          <a:p>
            <a:r>
              <a:rPr lang="ko-KR" altLang="en-US" sz="2000" dirty="0" smtClean="0"/>
              <a:t>기말고사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0462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174750"/>
            <a:ext cx="8220075" cy="5086350"/>
          </a:xfrm>
        </p:spPr>
        <p:txBody>
          <a:bodyPr/>
          <a:lstStyle/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ko-KR" sz="1400" dirty="0" smtClean="0"/>
              <a:t>어떤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Distortion-less LPF (</a:t>
            </a:r>
            <a:r>
              <a:rPr lang="ko-KR" altLang="ko-KR" sz="1400" dirty="0" err="1"/>
              <a:t>무왜곡</a:t>
            </a:r>
            <a:r>
              <a:rPr lang="ko-KR" altLang="ko-KR" sz="1400" dirty="0"/>
              <a:t> </a:t>
            </a:r>
            <a:r>
              <a:rPr lang="ko-KR" altLang="ko-KR" sz="1400" dirty="0" err="1"/>
              <a:t>저역통과필터</a:t>
            </a:r>
            <a:r>
              <a:rPr lang="en-US" altLang="ko-KR" sz="1400" dirty="0"/>
              <a:t>)</a:t>
            </a:r>
            <a:r>
              <a:rPr lang="ko-KR" altLang="ko-KR" sz="1400" dirty="0"/>
              <a:t>의</a:t>
            </a:r>
            <a:r>
              <a:rPr lang="en-US" altLang="ko-KR" sz="1400" dirty="0"/>
              <a:t> Frequency transfer </a:t>
            </a:r>
            <a:r>
              <a:rPr lang="en-US" altLang="ko-KR" sz="1400" dirty="0" smtClean="0"/>
              <a:t>function </a:t>
            </a:r>
            <a:r>
              <a:rPr lang="ko-KR" altLang="ko-KR" sz="1400" dirty="0" smtClean="0"/>
              <a:t>을 </a:t>
            </a:r>
            <a:endParaRPr lang="en-US" altLang="ko-KR" sz="1400" dirty="0" smtClean="0"/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/>
              <a:t>             </a:t>
            </a:r>
            <a:r>
              <a:rPr lang="ko-KR" altLang="ko-KR" sz="1400" dirty="0" smtClean="0"/>
              <a:t>라 할 때</a:t>
            </a:r>
            <a:r>
              <a:rPr lang="en-US" altLang="ko-KR" sz="1400" dirty="0" smtClean="0"/>
              <a:t>,           </a:t>
            </a:r>
            <a:r>
              <a:rPr lang="ko-KR" altLang="ko-KR" sz="1400" dirty="0" smtClean="0"/>
              <a:t>의</a:t>
            </a:r>
            <a:r>
              <a:rPr lang="en-US" altLang="ko-KR" sz="1400" dirty="0" smtClean="0"/>
              <a:t> magnitude spectrum</a:t>
            </a:r>
            <a:r>
              <a:rPr lang="ko-KR" altLang="ko-KR" sz="1400" dirty="0" smtClean="0"/>
              <a:t>은 아래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그림의 왼편과 같다</a:t>
            </a:r>
            <a:r>
              <a:rPr lang="en-US" altLang="ko-KR" sz="1400" dirty="0" smtClean="0"/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/>
              <a:t>   </a:t>
            </a:r>
            <a:r>
              <a:rPr lang="ko-KR" altLang="ko-KR" sz="1400" dirty="0" smtClean="0"/>
              <a:t>또</a:t>
            </a:r>
            <a:r>
              <a:rPr lang="en-US" altLang="ko-KR" sz="1400" dirty="0"/>
              <a:t>, </a:t>
            </a:r>
            <a:r>
              <a:rPr lang="ko-KR" altLang="ko-KR" sz="1400" dirty="0"/>
              <a:t>이 시스템에 </a:t>
            </a:r>
            <a:r>
              <a:rPr lang="en-US" altLang="ko-KR" sz="1400" dirty="0" smtClean="0"/>
              <a:t>                </a:t>
            </a:r>
            <a:r>
              <a:rPr lang="ko-KR" altLang="ko-KR" sz="1400" dirty="0" smtClean="0"/>
              <a:t>을 </a:t>
            </a:r>
            <a:r>
              <a:rPr lang="ko-KR" altLang="ko-KR" sz="1400" dirty="0"/>
              <a:t>입력하였더니 </a:t>
            </a:r>
            <a:r>
              <a:rPr lang="en-US" altLang="ko-KR" sz="1400" dirty="0" smtClean="0"/>
              <a:t>                           </a:t>
            </a:r>
            <a:r>
              <a:rPr lang="ko-KR" altLang="ko-KR" sz="1400" dirty="0" smtClean="0"/>
              <a:t>이 </a:t>
            </a:r>
            <a:r>
              <a:rPr lang="ko-KR" altLang="ko-KR" sz="1400" dirty="0"/>
              <a:t>출력되었다</a:t>
            </a:r>
            <a:r>
              <a:rPr lang="en-US" altLang="ko-KR" sz="1400" dirty="0" smtClean="0"/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/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/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/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/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/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/>
              <a:t>(a) A</a:t>
            </a:r>
            <a:r>
              <a:rPr lang="ko-KR" altLang="en-US" sz="1400" dirty="0" smtClean="0"/>
              <a:t>는 얼마인가</a:t>
            </a:r>
            <a:r>
              <a:rPr lang="en-US" altLang="ko-KR" sz="1400" dirty="0" smtClean="0"/>
              <a:t>?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/>
              <a:t>(b) </a:t>
            </a:r>
            <a:r>
              <a:rPr lang="ko-KR" altLang="en-US" sz="1400" dirty="0" smtClean="0"/>
              <a:t>시스템의 </a:t>
            </a:r>
            <a:r>
              <a:rPr lang="en-US" altLang="ko-KR" sz="1400" dirty="0" smtClean="0"/>
              <a:t>Phase spectrum(</a:t>
            </a:r>
            <a:r>
              <a:rPr lang="ko-KR" altLang="en-US" sz="1400" dirty="0" smtClean="0"/>
              <a:t>위상 스펙트럼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즉              를 </a:t>
            </a:r>
            <a:r>
              <a:rPr lang="en-US" altLang="ko-KR" sz="1400" dirty="0" smtClean="0"/>
              <a:t>magnitude spectrum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오른편에 정확히 그리시오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수식으로도 표현하시오</a:t>
            </a:r>
            <a:r>
              <a:rPr lang="en-US" altLang="ko-KR" sz="1400" dirty="0" smtClean="0"/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/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/>
              <a:t>(c) </a:t>
            </a:r>
            <a:r>
              <a:rPr lang="ko-KR" altLang="en-US" sz="1400" dirty="0" smtClean="0"/>
              <a:t>입력이             일 때 출력을 쓰시오</a:t>
            </a:r>
            <a:r>
              <a:rPr lang="en-US" altLang="ko-KR" sz="1400" dirty="0" smtClean="0"/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/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/>
              <a:t>(d) </a:t>
            </a:r>
            <a:r>
              <a:rPr lang="ko-KR" altLang="en-US" sz="1400" dirty="0" smtClean="0"/>
              <a:t>입력이               일 때 출력을 쓰시오</a:t>
            </a:r>
            <a:r>
              <a:rPr lang="en-US" altLang="ko-KR" sz="1400" dirty="0" smtClean="0"/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/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6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55653" name="개체 10"/>
          <p:cNvGraphicFramePr>
            <a:graphicFrameLocks noChangeAspect="1"/>
          </p:cNvGraphicFramePr>
          <p:nvPr/>
        </p:nvGraphicFramePr>
        <p:xfrm>
          <a:off x="2651125" y="1849438"/>
          <a:ext cx="84613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1" name="Equation" r:id="rId4" imgW="583947" imgH="203112" progId="Equation.DSMT4">
                  <p:embed/>
                </p:oleObj>
              </mc:Choice>
              <mc:Fallback>
                <p:oleObj name="Equation" r:id="rId4" imgW="583947" imgH="203112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1849438"/>
                        <a:ext cx="84613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개체 9"/>
          <p:cNvGraphicFramePr>
            <a:graphicFrameLocks noChangeAspect="1"/>
          </p:cNvGraphicFramePr>
          <p:nvPr/>
        </p:nvGraphicFramePr>
        <p:xfrm>
          <a:off x="4835525" y="1814513"/>
          <a:ext cx="15065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2" name="Equation" r:id="rId6" imgW="1040948" imgH="253890" progId="Equation.DSMT4">
                  <p:embed/>
                </p:oleObj>
              </mc:Choice>
              <mc:Fallback>
                <p:oleObj name="Equation" r:id="rId6" imgW="1040948" imgH="25389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1814513"/>
                        <a:ext cx="150653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개체 15"/>
          <p:cNvGraphicFramePr>
            <a:graphicFrameLocks noChangeAspect="1"/>
          </p:cNvGraphicFramePr>
          <p:nvPr/>
        </p:nvGraphicFramePr>
        <p:xfrm>
          <a:off x="1300163" y="1563688"/>
          <a:ext cx="56991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3" name="Equation" r:id="rId8" imgW="393529" imgH="203112" progId="Equation.DSMT4">
                  <p:embed/>
                </p:oleObj>
              </mc:Choice>
              <mc:Fallback>
                <p:oleObj name="Equation" r:id="rId8" imgW="393529" imgH="203112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563688"/>
                        <a:ext cx="56991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개체 16"/>
          <p:cNvGraphicFramePr>
            <a:graphicFrameLocks noChangeAspect="1"/>
          </p:cNvGraphicFramePr>
          <p:nvPr/>
        </p:nvGraphicFramePr>
        <p:xfrm>
          <a:off x="2620963" y="1563688"/>
          <a:ext cx="56991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4" name="Equation" r:id="rId10" imgW="393529" imgH="203112" progId="Equation.DSMT4">
                  <p:embed/>
                </p:oleObj>
              </mc:Choice>
              <mc:Fallback>
                <p:oleObj name="Equation" r:id="rId10" imgW="393529" imgH="203112" progId="Equation.DSMT4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1563688"/>
                        <a:ext cx="56991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657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192338"/>
            <a:ext cx="3124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658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192338"/>
            <a:ext cx="3124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5659" name="개체 17"/>
          <p:cNvGraphicFramePr>
            <a:graphicFrameLocks noChangeAspect="1"/>
          </p:cNvGraphicFramePr>
          <p:nvPr/>
        </p:nvGraphicFramePr>
        <p:xfrm>
          <a:off x="5089525" y="3973513"/>
          <a:ext cx="73501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5" name="Equation" r:id="rId13" imgW="507780" imgH="203112" progId="Equation.DSMT4">
                  <p:embed/>
                </p:oleObj>
              </mc:Choice>
              <mc:Fallback>
                <p:oleObj name="Equation" r:id="rId13" imgW="507780" imgH="203112" progId="Equation.DSMT4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973513"/>
                        <a:ext cx="73501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0" name="개체 18"/>
          <p:cNvGraphicFramePr>
            <a:graphicFrameLocks noChangeAspect="1"/>
          </p:cNvGraphicFramePr>
          <p:nvPr/>
        </p:nvGraphicFramePr>
        <p:xfrm>
          <a:off x="2022475" y="5424488"/>
          <a:ext cx="80962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6" name="Equation" r:id="rId15" imgW="558558" imgH="203112" progId="Equation.DSMT4">
                  <p:embed/>
                </p:oleObj>
              </mc:Choice>
              <mc:Fallback>
                <p:oleObj name="Equation" r:id="rId15" imgW="558558" imgH="203112" progId="Equation.DSMT4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5424488"/>
                        <a:ext cx="80962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1" name="개체 19"/>
          <p:cNvGraphicFramePr>
            <a:graphicFrameLocks noChangeAspect="1"/>
          </p:cNvGraphicFramePr>
          <p:nvPr/>
        </p:nvGraphicFramePr>
        <p:xfrm>
          <a:off x="2012950" y="4848225"/>
          <a:ext cx="68103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7" name="Equation" r:id="rId17" imgW="469696" imgH="203112" progId="Equation.DSMT4">
                  <p:embed/>
                </p:oleObj>
              </mc:Choice>
              <mc:Fallback>
                <p:oleObj name="Equation" r:id="rId17" imgW="469696" imgH="203112" progId="Equation.DSMT4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4848225"/>
                        <a:ext cx="681038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2225" y="839788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204913"/>
            <a:ext cx="8220075" cy="5086350"/>
          </a:xfrm>
        </p:spPr>
        <p:txBody>
          <a:bodyPr/>
          <a:lstStyle/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/>
              <a:t>(e) </a:t>
            </a:r>
            <a:r>
              <a:rPr lang="ko-KR" altLang="en-US" sz="1400" dirty="0" smtClean="0"/>
              <a:t>입력이                                 일 때 출력을 쓰시오</a:t>
            </a:r>
            <a:r>
              <a:rPr lang="en-US" altLang="ko-KR" sz="1400" dirty="0" smtClean="0"/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/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/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/>
              <a:t>(f) </a:t>
            </a:r>
            <a:r>
              <a:rPr lang="ko-KR" altLang="en-US" sz="1400" dirty="0" smtClean="0"/>
              <a:t>입력이         일 때 출력         를 정확히 쓰시오</a:t>
            </a:r>
            <a:r>
              <a:rPr lang="en-US" altLang="ko-KR" sz="1400" dirty="0" smtClean="0"/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/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7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60773" name="개체 17"/>
          <p:cNvGraphicFramePr>
            <a:graphicFrameLocks noChangeAspect="1"/>
          </p:cNvGraphicFramePr>
          <p:nvPr/>
        </p:nvGraphicFramePr>
        <p:xfrm>
          <a:off x="2019300" y="2122488"/>
          <a:ext cx="42386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79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122488"/>
                        <a:ext cx="42386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개체 2"/>
          <p:cNvGraphicFramePr>
            <a:graphicFrameLocks noChangeAspect="1"/>
          </p:cNvGraphicFramePr>
          <p:nvPr/>
        </p:nvGraphicFramePr>
        <p:xfrm>
          <a:off x="2035175" y="1231900"/>
          <a:ext cx="17653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80" name="Equation" r:id="rId6" imgW="1218671" imgH="203112" progId="Equation.DSMT4">
                  <p:embed/>
                </p:oleObj>
              </mc:Choice>
              <mc:Fallback>
                <p:oleObj name="Equation" r:id="rId6" imgW="1218671" imgH="203112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1231900"/>
                        <a:ext cx="17653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개체 7"/>
          <p:cNvGraphicFramePr>
            <a:graphicFrameLocks noChangeAspect="1"/>
          </p:cNvGraphicFramePr>
          <p:nvPr/>
        </p:nvGraphicFramePr>
        <p:xfrm>
          <a:off x="3309938" y="2122488"/>
          <a:ext cx="4064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81" name="Equation" r:id="rId8" imgW="279279" imgH="203112" progId="Equation.DSMT4">
                  <p:embed/>
                </p:oleObj>
              </mc:Choice>
              <mc:Fallback>
                <p:oleObj name="Equation" r:id="rId8" imgW="279279" imgH="203112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2122488"/>
                        <a:ext cx="4064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2225" y="839788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904875"/>
            <a:ext cx="8220075" cy="3087688"/>
          </a:xfrm>
        </p:spPr>
        <p:txBody>
          <a:bodyPr/>
          <a:lstStyle/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/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/>
              <a:t>(g) </a:t>
            </a:r>
            <a:r>
              <a:rPr lang="ko-KR" altLang="en-US" sz="1400" dirty="0" smtClean="0"/>
              <a:t>입력이       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일 때 출력을        라 하고                               라 하자</a:t>
            </a:r>
            <a:r>
              <a:rPr lang="en-US" altLang="ko-KR" sz="1400" dirty="0" smtClean="0"/>
              <a:t>.       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magnitude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spectrum            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아래에 그리시오</a:t>
            </a:r>
            <a:r>
              <a:rPr lang="en-US" altLang="ko-KR" sz="1400" dirty="0" smtClean="0"/>
              <a:t>.     </a:t>
            </a:r>
            <a:r>
              <a:rPr lang="ko-KR" altLang="en-US" sz="1400" dirty="0" smtClean="0"/>
              <a:t>축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범위는 </a:t>
            </a:r>
            <a:r>
              <a:rPr lang="en-US" altLang="ko-KR" sz="1400" dirty="0" smtClean="0"/>
              <a:t>-15 rad/sec ~ 15 rad/sec </a:t>
            </a:r>
            <a:r>
              <a:rPr lang="ko-KR" altLang="en-US" sz="1400" dirty="0" smtClean="0"/>
              <a:t>에서 그릴 것</a:t>
            </a:r>
            <a:r>
              <a:rPr lang="en-US" altLang="ko-KR" sz="1400" dirty="0" smtClean="0"/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/>
              <a:t>         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63845" name="개체 5"/>
          <p:cNvGraphicFramePr>
            <a:graphicFrameLocks noChangeAspect="1"/>
          </p:cNvGraphicFramePr>
          <p:nvPr/>
        </p:nvGraphicFramePr>
        <p:xfrm>
          <a:off x="4516438" y="1209675"/>
          <a:ext cx="16351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7" name="Equation" r:id="rId4" imgW="1129810" imgH="203112" progId="Equation.DSMT4">
                  <p:embed/>
                </p:oleObj>
              </mc:Choice>
              <mc:Fallback>
                <p:oleObj name="Equation" r:id="rId4" imgW="1129810" imgH="203112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1209675"/>
                        <a:ext cx="16351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개체 8"/>
          <p:cNvGraphicFramePr>
            <a:graphicFrameLocks noChangeAspect="1"/>
          </p:cNvGraphicFramePr>
          <p:nvPr/>
        </p:nvGraphicFramePr>
        <p:xfrm>
          <a:off x="1981200" y="1222375"/>
          <a:ext cx="423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8" name="Equation" r:id="rId6" imgW="291973" imgH="203112" progId="Equation.DSMT4">
                  <p:embed/>
                </p:oleObj>
              </mc:Choice>
              <mc:Fallback>
                <p:oleObj name="Equation" r:id="rId6" imgW="291973" imgH="203112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22375"/>
                        <a:ext cx="42386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개체 11"/>
          <p:cNvGraphicFramePr>
            <a:graphicFrameLocks noChangeAspect="1"/>
          </p:cNvGraphicFramePr>
          <p:nvPr/>
        </p:nvGraphicFramePr>
        <p:xfrm>
          <a:off x="3436938" y="1222375"/>
          <a:ext cx="406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9" name="Equation" r:id="rId8" imgW="279279" imgH="203112" progId="Equation.DSMT4">
                  <p:embed/>
                </p:oleObj>
              </mc:Choice>
              <mc:Fallback>
                <p:oleObj name="Equation" r:id="rId8" imgW="279279" imgH="203112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1222375"/>
                        <a:ext cx="406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개체 12"/>
          <p:cNvGraphicFramePr>
            <a:graphicFrameLocks noChangeAspect="1"/>
          </p:cNvGraphicFramePr>
          <p:nvPr/>
        </p:nvGraphicFramePr>
        <p:xfrm>
          <a:off x="6883400" y="1206500"/>
          <a:ext cx="423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0" name="Equation" r:id="rId10" imgW="291973" imgH="203112" progId="Equation.DSMT4">
                  <p:embed/>
                </p:oleObj>
              </mc:Choice>
              <mc:Fallback>
                <p:oleObj name="Equation" r:id="rId10" imgW="291973" imgH="203112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1206500"/>
                        <a:ext cx="42386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개체 14"/>
          <p:cNvGraphicFramePr>
            <a:graphicFrameLocks noChangeAspect="1"/>
          </p:cNvGraphicFramePr>
          <p:nvPr/>
        </p:nvGraphicFramePr>
        <p:xfrm>
          <a:off x="4567238" y="1574800"/>
          <a:ext cx="18415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1" name="Equation" r:id="rId12" imgW="126835" imgH="139518" progId="Equation.DSMT4">
                  <p:embed/>
                </p:oleObj>
              </mc:Choice>
              <mc:Fallback>
                <p:oleObj name="Equation" r:id="rId12" imgW="126835" imgH="139518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1574800"/>
                        <a:ext cx="18415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개체 20"/>
          <p:cNvGraphicFramePr>
            <a:graphicFrameLocks noChangeAspect="1"/>
          </p:cNvGraphicFramePr>
          <p:nvPr/>
        </p:nvGraphicFramePr>
        <p:xfrm>
          <a:off x="2220913" y="1519238"/>
          <a:ext cx="6064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2" name="Equation" r:id="rId14" imgW="418918" imgH="253890" progId="Equation.DSMT4">
                  <p:embed/>
                </p:oleObj>
              </mc:Choice>
              <mc:Fallback>
                <p:oleObj name="Equation" r:id="rId14" imgW="418918" imgH="253890" progId="Equation.DSMT4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1519238"/>
                        <a:ext cx="6064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51" name="Picture 3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2163763"/>
            <a:ext cx="7340600" cy="158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2225" y="839788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2811462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는 주기                 인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주기신호이고                                                    를 만족한다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(a)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Fourier transform(Spectrum)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를 자세히 그리시오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축  범위는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-15 rad/sec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~ 15 rad/sec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에서 그릴 것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8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65893" name="개체 2"/>
          <p:cNvGraphicFramePr>
            <a:graphicFrameLocks noChangeAspect="1"/>
          </p:cNvGraphicFramePr>
          <p:nvPr/>
        </p:nvGraphicFramePr>
        <p:xfrm>
          <a:off x="2392363" y="1139825"/>
          <a:ext cx="7191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05" name="Equation" r:id="rId4" imgW="494870" imgH="304536" progId="Equation.DSMT4">
                  <p:embed/>
                </p:oleObj>
              </mc:Choice>
              <mc:Fallback>
                <p:oleObj name="Equation" r:id="rId4" imgW="494870" imgH="304536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1139825"/>
                        <a:ext cx="7191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개체 3"/>
          <p:cNvGraphicFramePr>
            <a:graphicFrameLocks noChangeAspect="1"/>
          </p:cNvGraphicFramePr>
          <p:nvPr/>
        </p:nvGraphicFramePr>
        <p:xfrm>
          <a:off x="4473575" y="1023938"/>
          <a:ext cx="22463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06" name="Equation" r:id="rId6" imgW="1549400" imgH="469900" progId="Equation.DSMT4">
                  <p:embed/>
                </p:oleObj>
              </mc:Choice>
              <mc:Fallback>
                <p:oleObj name="Equation" r:id="rId6" imgW="1549400" imgH="469900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1023938"/>
                        <a:ext cx="22463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개체 5"/>
          <p:cNvGraphicFramePr>
            <a:graphicFrameLocks noChangeAspect="1"/>
          </p:cNvGraphicFramePr>
          <p:nvPr/>
        </p:nvGraphicFramePr>
        <p:xfrm>
          <a:off x="1382713" y="1862138"/>
          <a:ext cx="44291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07" name="Equation" r:id="rId8" imgW="304536" imgH="203024" progId="Equation.DSMT4">
                  <p:embed/>
                </p:oleObj>
              </mc:Choice>
              <mc:Fallback>
                <p:oleObj name="Equation" r:id="rId8" imgW="304536" imgH="203024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862138"/>
                        <a:ext cx="44291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개체 6"/>
          <p:cNvGraphicFramePr>
            <a:graphicFrameLocks noChangeAspect="1"/>
          </p:cNvGraphicFramePr>
          <p:nvPr/>
        </p:nvGraphicFramePr>
        <p:xfrm>
          <a:off x="4165600" y="1879600"/>
          <a:ext cx="5175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08" name="Equation" r:id="rId10" imgW="355292" imgH="203024" progId="Equation.DSMT4">
                  <p:embed/>
                </p:oleObj>
              </mc:Choice>
              <mc:Fallback>
                <p:oleObj name="Equation" r:id="rId10" imgW="355292" imgH="203024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1879600"/>
                        <a:ext cx="5175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7" name="개체 7"/>
          <p:cNvGraphicFramePr>
            <a:graphicFrameLocks noChangeAspect="1"/>
          </p:cNvGraphicFramePr>
          <p:nvPr/>
        </p:nvGraphicFramePr>
        <p:xfrm>
          <a:off x="6375400" y="1900238"/>
          <a:ext cx="18415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09" name="Equation" r:id="rId12" imgW="126835" imgH="139518" progId="Equation.DSMT4">
                  <p:embed/>
                </p:oleObj>
              </mc:Choice>
              <mc:Fallback>
                <p:oleObj name="Equation" r:id="rId12" imgW="126835" imgH="139518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1900238"/>
                        <a:ext cx="184150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5898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466975"/>
            <a:ext cx="74041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2225" y="839788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graphicFrame>
        <p:nvGraphicFramePr>
          <p:cNvPr id="165900" name="Object 8"/>
          <p:cNvGraphicFramePr>
            <a:graphicFrameLocks noChangeAspect="1"/>
          </p:cNvGraphicFramePr>
          <p:nvPr/>
        </p:nvGraphicFramePr>
        <p:xfrm>
          <a:off x="1362075" y="1206500"/>
          <a:ext cx="4429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10" name="Equation" r:id="rId15" imgW="304536" imgH="203024" progId="Equation.DSMT4">
                  <p:embed/>
                </p:oleObj>
              </mc:Choice>
              <mc:Fallback>
                <p:oleObj name="Equation" r:id="rId15" imgW="304536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206500"/>
                        <a:ext cx="44291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2187575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는 주기                 인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주기신호이고                                                    </a:t>
            </a:r>
            <a:r>
              <a:rPr lang="ko-KR" altLang="en-US" sz="1400" dirty="0" err="1" smtClean="0">
                <a:latin typeface="Times New Roman" pitchFamily="18" charset="0"/>
                <a:cs typeface="Times New Roman" pitchFamily="18" charset="0"/>
              </a:rPr>
              <a:t>를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만족한다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(b)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Null-to-Null Bandwidth(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대역폭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이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 rad/sec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인 임의의 음성신호이다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    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와 문제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1.(f)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         를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convolution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하였을 때 결과를           라 하자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즉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이다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결과 식을           가 들어간 식으로 정확히 쓰시오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주파수 영역에서 생각하면 쉬움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9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67941" name="개체 2"/>
          <p:cNvGraphicFramePr>
            <a:graphicFrameLocks noChangeAspect="1"/>
          </p:cNvGraphicFramePr>
          <p:nvPr/>
        </p:nvGraphicFramePr>
        <p:xfrm>
          <a:off x="2392363" y="1139825"/>
          <a:ext cx="7191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12" name="Equation" r:id="rId4" imgW="494870" imgH="304536" progId="Equation.DSMT4">
                  <p:embed/>
                </p:oleObj>
              </mc:Choice>
              <mc:Fallback>
                <p:oleObj name="Equation" r:id="rId4" imgW="494870" imgH="304536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1139825"/>
                        <a:ext cx="7191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개체 3"/>
          <p:cNvGraphicFramePr>
            <a:graphicFrameLocks noChangeAspect="1"/>
          </p:cNvGraphicFramePr>
          <p:nvPr/>
        </p:nvGraphicFramePr>
        <p:xfrm>
          <a:off x="4473575" y="1023938"/>
          <a:ext cx="22463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13" name="Equation" r:id="rId6" imgW="1549400" imgH="469900" progId="Equation.DSMT4">
                  <p:embed/>
                </p:oleObj>
              </mc:Choice>
              <mc:Fallback>
                <p:oleObj name="Equation" r:id="rId6" imgW="1549400" imgH="469900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1023938"/>
                        <a:ext cx="22463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개체 8"/>
          <p:cNvGraphicFramePr>
            <a:graphicFrameLocks noChangeAspect="1"/>
          </p:cNvGraphicFramePr>
          <p:nvPr/>
        </p:nvGraphicFramePr>
        <p:xfrm>
          <a:off x="7224713" y="1811338"/>
          <a:ext cx="7762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14" name="Equation" r:id="rId8" imgW="533169" imgH="203112" progId="Equation.DSMT4">
                  <p:embed/>
                </p:oleObj>
              </mc:Choice>
              <mc:Fallback>
                <p:oleObj name="Equation" r:id="rId8" imgW="533169" imgH="203112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713" y="1811338"/>
                        <a:ext cx="7762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개체 11"/>
          <p:cNvGraphicFramePr>
            <a:graphicFrameLocks noChangeAspect="1"/>
          </p:cNvGraphicFramePr>
          <p:nvPr/>
        </p:nvGraphicFramePr>
        <p:xfrm>
          <a:off x="2913063" y="2432050"/>
          <a:ext cx="406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15" name="Equation" r:id="rId10" imgW="279279" imgH="203112" progId="Equation.DSMT4">
                  <p:embed/>
                </p:oleObj>
              </mc:Choice>
              <mc:Fallback>
                <p:oleObj name="Equation" r:id="rId10" imgW="279279" imgH="203112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2432050"/>
                        <a:ext cx="406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개체 12"/>
          <p:cNvGraphicFramePr>
            <a:graphicFrameLocks noChangeAspect="1"/>
          </p:cNvGraphicFramePr>
          <p:nvPr/>
        </p:nvGraphicFramePr>
        <p:xfrm>
          <a:off x="4876800" y="2124075"/>
          <a:ext cx="423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16" name="Equation" r:id="rId12" imgW="291973" imgH="203112" progId="Equation.DSMT4">
                  <p:embed/>
                </p:oleObj>
              </mc:Choice>
              <mc:Fallback>
                <p:oleObj name="Equation" r:id="rId12" imgW="291973" imgH="203112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24075"/>
                        <a:ext cx="42386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개체 13"/>
          <p:cNvGraphicFramePr>
            <a:graphicFrameLocks noChangeAspect="1"/>
          </p:cNvGraphicFramePr>
          <p:nvPr/>
        </p:nvGraphicFramePr>
        <p:xfrm>
          <a:off x="1439863" y="1847850"/>
          <a:ext cx="406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17" name="Equation" r:id="rId14" imgW="279279" imgH="203112" progId="Equation.DSMT4">
                  <p:embed/>
                </p:oleObj>
              </mc:Choice>
              <mc:Fallback>
                <p:oleObj name="Equation" r:id="rId14" imgW="279279" imgH="203112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847850"/>
                        <a:ext cx="406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개체 14"/>
          <p:cNvGraphicFramePr>
            <a:graphicFrameLocks noChangeAspect="1"/>
          </p:cNvGraphicFramePr>
          <p:nvPr/>
        </p:nvGraphicFramePr>
        <p:xfrm>
          <a:off x="6278563" y="2098675"/>
          <a:ext cx="20335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18" name="Equation" r:id="rId16" imgW="1396394" imgH="253890" progId="Equation.DSMT4">
                  <p:embed/>
                </p:oleObj>
              </mc:Choice>
              <mc:Fallback>
                <p:oleObj name="Equation" r:id="rId16" imgW="1396394" imgH="253890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2098675"/>
                        <a:ext cx="20335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개체 20"/>
          <p:cNvGraphicFramePr>
            <a:graphicFrameLocks noChangeAspect="1"/>
          </p:cNvGraphicFramePr>
          <p:nvPr/>
        </p:nvGraphicFramePr>
        <p:xfrm>
          <a:off x="2046288" y="2139950"/>
          <a:ext cx="4079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19" name="Equation" r:id="rId18" imgW="279279" imgH="203112" progId="Equation.DSMT4">
                  <p:embed/>
                </p:oleObj>
              </mc:Choice>
              <mc:Fallback>
                <p:oleObj name="Equation" r:id="rId18" imgW="279279" imgH="203112" progId="Equation.DSMT4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139950"/>
                        <a:ext cx="4079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개체 21"/>
          <p:cNvGraphicFramePr>
            <a:graphicFrameLocks noChangeAspect="1"/>
          </p:cNvGraphicFramePr>
          <p:nvPr/>
        </p:nvGraphicFramePr>
        <p:xfrm>
          <a:off x="1379538" y="2441575"/>
          <a:ext cx="4254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20" name="Equation" r:id="rId20" imgW="291973" imgH="203112" progId="Equation.DSMT4">
                  <p:embed/>
                </p:oleObj>
              </mc:Choice>
              <mc:Fallback>
                <p:oleObj name="Equation" r:id="rId20" imgW="291973" imgH="203112" progId="Equation.DSMT4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2441575"/>
                        <a:ext cx="42545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2225" y="839788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graphicFrame>
        <p:nvGraphicFramePr>
          <p:cNvPr id="167951" name="Object 15"/>
          <p:cNvGraphicFramePr>
            <a:graphicFrameLocks noChangeAspect="1"/>
          </p:cNvGraphicFramePr>
          <p:nvPr/>
        </p:nvGraphicFramePr>
        <p:xfrm>
          <a:off x="1362075" y="1206500"/>
          <a:ext cx="4429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21" name="Equation" r:id="rId22" imgW="304536" imgH="203024" progId="Equation.DSMT4">
                  <p:embed/>
                </p:oleObj>
              </mc:Choice>
              <mc:Fallback>
                <p:oleObj name="Equation" r:id="rId22" imgW="304536" imgH="20302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206500"/>
                        <a:ext cx="44291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497013"/>
            <a:ext cx="8220075" cy="1481137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(c)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Null-to-Null Bandwidth(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대역폭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이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 rad/sec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인 임의의 음성신호이다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    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와 문제 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1.(g)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         를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convolution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하였을 때 결과를           라 하자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즉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이다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결과 식을           가 들어간 식으로 정확히 쓰시오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주파수 영역에서 생각하면 쉬움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9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69989" name="개체 8"/>
          <p:cNvGraphicFramePr>
            <a:graphicFrameLocks noChangeAspect="1"/>
          </p:cNvGraphicFramePr>
          <p:nvPr/>
        </p:nvGraphicFramePr>
        <p:xfrm>
          <a:off x="7224713" y="1752600"/>
          <a:ext cx="7762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37" name="Equation" r:id="rId4" imgW="533169" imgH="203112" progId="Equation.DSMT4">
                  <p:embed/>
                </p:oleObj>
              </mc:Choice>
              <mc:Fallback>
                <p:oleObj name="Equation" r:id="rId4" imgW="533169" imgH="203112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713" y="1752600"/>
                        <a:ext cx="7762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개체 11"/>
          <p:cNvGraphicFramePr>
            <a:graphicFrameLocks noChangeAspect="1"/>
          </p:cNvGraphicFramePr>
          <p:nvPr/>
        </p:nvGraphicFramePr>
        <p:xfrm>
          <a:off x="2913063" y="2382838"/>
          <a:ext cx="4064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38" name="Equation" r:id="rId6" imgW="279279" imgH="203112" progId="Equation.DSMT4">
                  <p:embed/>
                </p:oleObj>
              </mc:Choice>
              <mc:Fallback>
                <p:oleObj name="Equation" r:id="rId6" imgW="279279" imgH="203112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2382838"/>
                        <a:ext cx="4064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개체 12"/>
          <p:cNvGraphicFramePr>
            <a:graphicFrameLocks noChangeAspect="1"/>
          </p:cNvGraphicFramePr>
          <p:nvPr/>
        </p:nvGraphicFramePr>
        <p:xfrm>
          <a:off x="4903788" y="2065338"/>
          <a:ext cx="4238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39" name="Equation" r:id="rId8" imgW="291973" imgH="203112" progId="Equation.DSMT4">
                  <p:embed/>
                </p:oleObj>
              </mc:Choice>
              <mc:Fallback>
                <p:oleObj name="Equation" r:id="rId8" imgW="291973" imgH="203112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2065338"/>
                        <a:ext cx="4238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개체 13"/>
          <p:cNvGraphicFramePr>
            <a:graphicFrameLocks noChangeAspect="1"/>
          </p:cNvGraphicFramePr>
          <p:nvPr/>
        </p:nvGraphicFramePr>
        <p:xfrm>
          <a:off x="1439863" y="1798638"/>
          <a:ext cx="4064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40" name="Equation" r:id="rId10" imgW="279279" imgH="203112" progId="Equation.DSMT4">
                  <p:embed/>
                </p:oleObj>
              </mc:Choice>
              <mc:Fallback>
                <p:oleObj name="Equation" r:id="rId10" imgW="279279" imgH="203112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798638"/>
                        <a:ext cx="4064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개체 14"/>
          <p:cNvGraphicFramePr>
            <a:graphicFrameLocks noChangeAspect="1"/>
          </p:cNvGraphicFramePr>
          <p:nvPr/>
        </p:nvGraphicFramePr>
        <p:xfrm>
          <a:off x="6269038" y="2054225"/>
          <a:ext cx="20526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41" name="Equation" r:id="rId12" imgW="1409088" imgH="253890" progId="Equation.DSMT4">
                  <p:embed/>
                </p:oleObj>
              </mc:Choice>
              <mc:Fallback>
                <p:oleObj name="Equation" r:id="rId12" imgW="1409088" imgH="253890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2054225"/>
                        <a:ext cx="20526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4" name="개체 20"/>
          <p:cNvGraphicFramePr>
            <a:graphicFrameLocks noChangeAspect="1"/>
          </p:cNvGraphicFramePr>
          <p:nvPr/>
        </p:nvGraphicFramePr>
        <p:xfrm>
          <a:off x="2063750" y="2090738"/>
          <a:ext cx="42703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42" name="Equation" r:id="rId14" imgW="291973" imgH="203112" progId="Equation.DSMT4">
                  <p:embed/>
                </p:oleObj>
              </mc:Choice>
              <mc:Fallback>
                <p:oleObj name="Equation" r:id="rId14" imgW="291973" imgH="203112" progId="Equation.DSMT4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090738"/>
                        <a:ext cx="42703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5" name="개체 21"/>
          <p:cNvGraphicFramePr>
            <a:graphicFrameLocks noChangeAspect="1"/>
          </p:cNvGraphicFramePr>
          <p:nvPr/>
        </p:nvGraphicFramePr>
        <p:xfrm>
          <a:off x="1443038" y="2382838"/>
          <a:ext cx="4254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43" name="Equation" r:id="rId16" imgW="291973" imgH="203112" progId="Equation.DSMT4">
                  <p:embed/>
                </p:oleObj>
              </mc:Choice>
              <mc:Fallback>
                <p:oleObj name="Equation" r:id="rId16" imgW="291973" imgH="203112" progId="Equation.DSMT4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382838"/>
                        <a:ext cx="4254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04838" y="836613"/>
            <a:ext cx="8220075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r>
              <a:rPr lang="en-US" altLang="ko-KR" sz="1800" kern="0" dirty="0">
                <a:latin typeface="Times New Roman" pitchFamily="18" charset="0"/>
                <a:ea typeface="+mn-ea"/>
                <a:cs typeface="Times New Roman" pitchFamily="18" charset="0"/>
              </a:rPr>
              <a:t>2.</a:t>
            </a:r>
            <a:r>
              <a:rPr lang="en-US" altLang="ko-KR" sz="1400" kern="0" dirty="0">
                <a:latin typeface="Times New Roman" pitchFamily="18" charset="0"/>
                <a:ea typeface="+mn-ea"/>
                <a:cs typeface="Times New Roman" pitchFamily="18" charset="0"/>
              </a:rPr>
              <a:t>           </a:t>
            </a:r>
            <a:r>
              <a:rPr lang="ko-KR" altLang="en-US" sz="1400" kern="0" dirty="0">
                <a:latin typeface="Times New Roman" pitchFamily="18" charset="0"/>
                <a:ea typeface="+mn-ea"/>
                <a:cs typeface="Times New Roman" pitchFamily="18" charset="0"/>
              </a:rPr>
              <a:t>는 주기                 인</a:t>
            </a:r>
            <a:r>
              <a:rPr lang="en-US" altLang="ko-KR" sz="1400" kern="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ko-KR" altLang="en-US" sz="1400" kern="0" dirty="0">
                <a:latin typeface="Times New Roman" pitchFamily="18" charset="0"/>
                <a:ea typeface="+mn-ea"/>
                <a:cs typeface="Times New Roman" pitchFamily="18" charset="0"/>
              </a:rPr>
              <a:t>주기신호이고                                                    </a:t>
            </a:r>
            <a:r>
              <a:rPr lang="ko-KR" altLang="en-US" sz="1400" kern="0" dirty="0" err="1">
                <a:latin typeface="Times New Roman" pitchFamily="18" charset="0"/>
                <a:ea typeface="+mn-ea"/>
                <a:cs typeface="Times New Roman" pitchFamily="18" charset="0"/>
              </a:rPr>
              <a:t>를</a:t>
            </a:r>
            <a:r>
              <a:rPr lang="ko-KR" altLang="en-US" sz="1400" kern="0" dirty="0">
                <a:latin typeface="Times New Roman" pitchFamily="18" charset="0"/>
                <a:ea typeface="+mn-ea"/>
                <a:cs typeface="Times New Roman" pitchFamily="18" charset="0"/>
              </a:rPr>
              <a:t> 만족한다</a:t>
            </a:r>
            <a:r>
              <a:rPr lang="en-US" altLang="ko-KR" sz="1400" kern="0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69997" name="개체 28"/>
          <p:cNvGraphicFramePr>
            <a:graphicFrameLocks noChangeAspect="1"/>
          </p:cNvGraphicFramePr>
          <p:nvPr/>
        </p:nvGraphicFramePr>
        <p:xfrm>
          <a:off x="2392363" y="1147763"/>
          <a:ext cx="7191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44" name="Equation" r:id="rId18" imgW="494870" imgH="304536" progId="Equation.DSMT4">
                  <p:embed/>
                </p:oleObj>
              </mc:Choice>
              <mc:Fallback>
                <p:oleObj name="Equation" r:id="rId18" imgW="494870" imgH="304536" progId="Equation.DSMT4">
                  <p:embed/>
                  <p:pic>
                    <p:nvPicPr>
                      <p:cNvPr id="0" name="개체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1147763"/>
                        <a:ext cx="7191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8" name="개체 29"/>
          <p:cNvGraphicFramePr>
            <a:graphicFrameLocks noChangeAspect="1"/>
          </p:cNvGraphicFramePr>
          <p:nvPr/>
        </p:nvGraphicFramePr>
        <p:xfrm>
          <a:off x="4473575" y="1023938"/>
          <a:ext cx="22463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45" name="Equation" r:id="rId20" imgW="1549400" imgH="469900" progId="Equation.DSMT4">
                  <p:embed/>
                </p:oleObj>
              </mc:Choice>
              <mc:Fallback>
                <p:oleObj name="Equation" r:id="rId20" imgW="1549400" imgH="469900" progId="Equation.DSMT4">
                  <p:embed/>
                  <p:pic>
                    <p:nvPicPr>
                      <p:cNvPr id="0" name="개체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1023938"/>
                        <a:ext cx="22463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22225" y="839788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graphicFrame>
        <p:nvGraphicFramePr>
          <p:cNvPr id="170000" name="Object 301"/>
          <p:cNvGraphicFramePr>
            <a:graphicFrameLocks noChangeAspect="1"/>
          </p:cNvGraphicFramePr>
          <p:nvPr/>
        </p:nvGraphicFramePr>
        <p:xfrm>
          <a:off x="1362075" y="1206500"/>
          <a:ext cx="4429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46" name="Equation" r:id="rId22" imgW="304536" imgH="203024" progId="Equation.DSMT4">
                  <p:embed/>
                </p:oleObj>
              </mc:Choice>
              <mc:Fallback>
                <p:oleObj name="Equation" r:id="rId22" imgW="304536" imgH="203024" progId="Equation.DSMT4">
                  <p:embed/>
                  <p:pic>
                    <p:nvPicPr>
                      <p:cNvPr id="0" name="Object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206500"/>
                        <a:ext cx="44291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20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73050" y="871538"/>
            <a:ext cx="8737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j-cs"/>
              </a:defRPr>
            </a:lvl1pPr>
            <a:lvl2pPr marL="742950" indent="-28575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2pPr>
            <a:lvl3pPr marL="1143000" indent="-228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3pPr>
            <a:lvl4pPr marL="1600200" indent="-228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4pPr>
            <a:lvl5pPr marL="2057400" indent="-228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5pPr>
            <a:lvl6pPr marL="2514600" indent="-228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6pPr>
            <a:lvl7pPr marL="2971800" indent="-228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7pPr>
            <a:lvl8pPr marL="3429000" indent="-228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8pPr>
            <a:lvl9pPr marL="3886200" indent="-228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9pPr>
          </a:lstStyle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endParaRPr lang="en-US" altLang="ko-KR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r>
              <a:rPr lang="en-US" altLang="ko-KR" sz="1800" b="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ko-KR" sz="1400" b="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ko-KR" altLang="en-US" sz="1400" b="0" dirty="0" smtClean="0">
                <a:latin typeface="Times New Roman" pitchFamily="18" charset="0"/>
                <a:cs typeface="Times New Roman" pitchFamily="18" charset="0"/>
              </a:rPr>
              <a:t>와           신호의 스펙트럼이 아래와 같다고 하자</a:t>
            </a:r>
            <a:endParaRPr lang="en-US" altLang="ko-KR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r>
              <a:rPr lang="ko-KR" alt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ahoma" pitchFamily="34" charset="0"/>
              </a:rPr>
              <a:t> </a:t>
            </a: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sz="1400" dirty="0">
              <a:latin typeface="Tahoma" pitchFamily="34" charset="0"/>
            </a:endParaRP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sz="1400" dirty="0" smtClean="0">
              <a:latin typeface="Tahoma" pitchFamily="34" charset="0"/>
            </a:endParaRP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sz="1400" dirty="0" smtClean="0">
              <a:latin typeface="Tahoma" pitchFamily="34" charset="0"/>
            </a:endParaRP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sz="1400" dirty="0" smtClean="0">
              <a:latin typeface="Tahoma" pitchFamily="34" charset="0"/>
            </a:endParaRP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r>
              <a:rPr lang="en-US" altLang="ko-KR" sz="1400" b="0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ko-KR" altLang="en-US" sz="1400" b="0" dirty="0" smtClean="0">
                <a:latin typeface="Times New Roman" pitchFamily="18" charset="0"/>
                <a:cs typeface="Times New Roman" pitchFamily="18" charset="0"/>
              </a:rPr>
              <a:t>정보 손실 없이         를</a:t>
            </a:r>
            <a:r>
              <a:rPr lang="en-US" altLang="ko-KR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b="0" dirty="0" err="1" smtClean="0">
                <a:latin typeface="Times New Roman" pitchFamily="18" charset="0"/>
                <a:cs typeface="Times New Roman" pitchFamily="18" charset="0"/>
              </a:rPr>
              <a:t>샘플링하려</a:t>
            </a:r>
            <a:r>
              <a:rPr lang="ko-KR" altLang="en-US" sz="1400" b="0" dirty="0" smtClean="0">
                <a:latin typeface="Times New Roman" pitchFamily="18" charset="0"/>
                <a:cs typeface="Times New Roman" pitchFamily="18" charset="0"/>
              </a:rPr>
              <a:t> 한다</a:t>
            </a:r>
            <a:r>
              <a:rPr lang="en-US" altLang="ko-KR" sz="1400" b="0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ko-KR" altLang="en-US" sz="1400" b="0" dirty="0" smtClean="0">
                <a:latin typeface="Times New Roman" pitchFamily="18" charset="0"/>
                <a:cs typeface="Times New Roman" pitchFamily="18" charset="0"/>
              </a:rPr>
              <a:t>최소 샘플링 주파수는 얼마인가</a:t>
            </a:r>
            <a:r>
              <a:rPr lang="en-US" altLang="ko-KR" sz="1400" b="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r>
              <a:rPr lang="en-US" altLang="ko-KR" sz="1400" b="0" dirty="0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ko-KR" altLang="en-US" sz="1400" b="0" dirty="0" err="1" smtClean="0">
                <a:latin typeface="Times New Roman" pitchFamily="18" charset="0"/>
                <a:cs typeface="Times New Roman" pitchFamily="18" charset="0"/>
              </a:rPr>
              <a:t>샘플링된</a:t>
            </a:r>
            <a:r>
              <a:rPr lang="ko-KR" altLang="en-US" sz="1400" b="0" dirty="0" smtClean="0">
                <a:latin typeface="Times New Roman" pitchFamily="18" charset="0"/>
                <a:cs typeface="Times New Roman" pitchFamily="18" charset="0"/>
              </a:rPr>
              <a:t> 신호          로부터          를</a:t>
            </a:r>
            <a:r>
              <a:rPr lang="en-US" altLang="ko-KR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b="0" dirty="0" smtClean="0">
                <a:latin typeface="Times New Roman" pitchFamily="18" charset="0"/>
                <a:cs typeface="Times New Roman" pitchFamily="18" charset="0"/>
              </a:rPr>
              <a:t>복원하는 시스템을 설계하시오</a:t>
            </a:r>
            <a:r>
              <a:rPr lang="en-US" altLang="ko-KR" sz="14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ko-KR" alt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dirty="0" smtClean="0">
              <a:latin typeface="Tahoma" pitchFamily="34" charset="0"/>
            </a:endParaRPr>
          </a:p>
          <a:p>
            <a:pPr algn="l" eaLnBrk="1" hangingPunct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None/>
              <a:defRPr/>
            </a:pPr>
            <a:r>
              <a:rPr lang="en-US" altLang="ko-KR" sz="1600" dirty="0" smtClean="0">
                <a:solidFill>
                  <a:srgbClr val="800080"/>
                </a:solidFill>
                <a:latin typeface="Tahoma" pitchFamily="34" charset="0"/>
              </a:rPr>
              <a:t>  </a:t>
            </a:r>
          </a:p>
        </p:txBody>
      </p:sp>
      <p:graphicFrame>
        <p:nvGraphicFramePr>
          <p:cNvPr id="172037" name="개체 27"/>
          <p:cNvGraphicFramePr>
            <a:graphicFrameLocks noChangeAspect="1"/>
          </p:cNvGraphicFramePr>
          <p:nvPr/>
        </p:nvGraphicFramePr>
        <p:xfrm>
          <a:off x="1103313" y="1266825"/>
          <a:ext cx="406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5" name="Equation" r:id="rId4" imgW="279279" imgH="203112" progId="Equation.DSMT4">
                  <p:embed/>
                </p:oleObj>
              </mc:Choice>
              <mc:Fallback>
                <p:oleObj name="Equation" r:id="rId4" imgW="279279" imgH="203112" progId="Equation.DSMT4">
                  <p:embed/>
                  <p:pic>
                    <p:nvPicPr>
                      <p:cNvPr id="0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266825"/>
                        <a:ext cx="406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개체 30"/>
          <p:cNvGraphicFramePr>
            <a:graphicFrameLocks noChangeAspect="1"/>
          </p:cNvGraphicFramePr>
          <p:nvPr/>
        </p:nvGraphicFramePr>
        <p:xfrm>
          <a:off x="1755775" y="1266825"/>
          <a:ext cx="423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6" name="Equation" r:id="rId6" imgW="291973" imgH="203112" progId="Equation.DSMT4">
                  <p:embed/>
                </p:oleObj>
              </mc:Choice>
              <mc:Fallback>
                <p:oleObj name="Equation" r:id="rId6" imgW="291973" imgH="203112" progId="Equation.DSMT4">
                  <p:embed/>
                  <p:pic>
                    <p:nvPicPr>
                      <p:cNvPr id="0" name="개체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266825"/>
                        <a:ext cx="42386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2039" name="Picture 4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27188"/>
            <a:ext cx="180181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40" name="Picture 4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1627188"/>
            <a:ext cx="167481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2041" name="개체 64511"/>
          <p:cNvGraphicFramePr>
            <a:graphicFrameLocks noChangeAspect="1"/>
          </p:cNvGraphicFramePr>
          <p:nvPr/>
        </p:nvGraphicFramePr>
        <p:xfrm>
          <a:off x="2271713" y="3074988"/>
          <a:ext cx="4064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7" name="Equation" r:id="rId10" imgW="279279" imgH="203112" progId="Equation.DSMT4">
                  <p:embed/>
                </p:oleObj>
              </mc:Choice>
              <mc:Fallback>
                <p:oleObj name="Equation" r:id="rId10" imgW="279279" imgH="203112" progId="Equation.DSMT4">
                  <p:embed/>
                  <p:pic>
                    <p:nvPicPr>
                      <p:cNvPr id="0" name="개체 64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3074988"/>
                        <a:ext cx="4064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개체 64512"/>
          <p:cNvGraphicFramePr>
            <a:graphicFrameLocks noChangeAspect="1"/>
          </p:cNvGraphicFramePr>
          <p:nvPr/>
        </p:nvGraphicFramePr>
        <p:xfrm>
          <a:off x="2259013" y="4559300"/>
          <a:ext cx="406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8" name="Equation" r:id="rId12" imgW="279279" imgH="203112" progId="Equation.DSMT4">
                  <p:embed/>
                </p:oleObj>
              </mc:Choice>
              <mc:Fallback>
                <p:oleObj name="Equation" r:id="rId12" imgW="279279" imgH="203112" progId="Equation.DSMT4">
                  <p:embed/>
                  <p:pic>
                    <p:nvPicPr>
                      <p:cNvPr id="0" name="개체 64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559300"/>
                        <a:ext cx="406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3" name="개체 64513"/>
          <p:cNvGraphicFramePr>
            <a:graphicFrameLocks noChangeAspect="1"/>
          </p:cNvGraphicFramePr>
          <p:nvPr/>
        </p:nvGraphicFramePr>
        <p:xfrm>
          <a:off x="3240088" y="4546600"/>
          <a:ext cx="406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9" name="Equation" r:id="rId14" imgW="279279" imgH="203112" progId="Equation.DSMT4">
                  <p:embed/>
                </p:oleObj>
              </mc:Choice>
              <mc:Fallback>
                <p:oleObj name="Equation" r:id="rId14" imgW="279279" imgH="203112" progId="Equation.DSMT4">
                  <p:embed/>
                  <p:pic>
                    <p:nvPicPr>
                      <p:cNvPr id="0" name="개체 64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546600"/>
                        <a:ext cx="406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2225" y="839788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9438" y="836613"/>
            <a:ext cx="7837487" cy="5086350"/>
          </a:xfrm>
        </p:spPr>
        <p:txBody>
          <a:bodyPr/>
          <a:lstStyle/>
          <a:p>
            <a:pPr eaLnBrk="1" hangingPunct="1">
              <a:defRPr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endParaRPr lang="en-US" altLang="ko-KR" sz="1600" dirty="0" smtClean="0"/>
          </a:p>
          <a:p>
            <a:pPr eaLnBrk="1" hangingPunct="1">
              <a:defRPr/>
            </a:pPr>
            <a:endParaRPr lang="en-US" altLang="ko-KR" sz="1600" dirty="0" smtClean="0"/>
          </a:p>
          <a:p>
            <a:pPr eaLnBrk="1" hangingPunct="1">
              <a:defRPr/>
            </a:pPr>
            <a:r>
              <a:rPr lang="en-US" altLang="ko-KR" sz="1600" dirty="0" smtClean="0"/>
              <a:t>Ex </a:t>
            </a:r>
            <a:r>
              <a:rPr lang="en-US" altLang="ko-KR" sz="1600" dirty="0"/>
              <a:t>4.1.1 )  Find energy of the input, output signal</a:t>
            </a:r>
          </a:p>
          <a:p>
            <a:pPr eaLnBrk="1" hangingPunct="1">
              <a:defRPr/>
            </a:pPr>
            <a:endParaRPr lang="en-US" altLang="ko-KR" sz="1600" dirty="0" smtClean="0"/>
          </a:p>
          <a:p>
            <a:pPr eaLnBrk="1" hangingPunct="1">
              <a:defRPr/>
            </a:pPr>
            <a:endParaRPr lang="en-US" altLang="ko-KR" sz="1600" dirty="0" smtClean="0"/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sz="1600" dirty="0" smtClean="0"/>
              <a:t>solution</a:t>
            </a:r>
            <a:endParaRPr lang="en-US" altLang="ko-KR" sz="1600" dirty="0"/>
          </a:p>
          <a:p>
            <a:pPr lvl="1" eaLnBrk="1" hangingPunct="1">
              <a:defRPr/>
            </a:pPr>
            <a:r>
              <a:rPr lang="en-US" altLang="ko-KR" sz="1400" dirty="0" smtClean="0"/>
              <a:t>The energy in the input signal f(t) is</a:t>
            </a:r>
          </a:p>
          <a:p>
            <a:pPr lvl="1" eaLnBrk="1" hangingPunct="1">
              <a:defRPr/>
            </a:pPr>
            <a:endParaRPr lang="en-US" altLang="ko-KR" sz="1400" dirty="0" smtClean="0"/>
          </a:p>
          <a:p>
            <a:pPr lvl="1" eaLnBrk="1" hangingPunct="1">
              <a:defRPr/>
            </a:pPr>
            <a:endParaRPr lang="en-US" altLang="ko-KR" sz="1400" dirty="0" smtClean="0"/>
          </a:p>
          <a:p>
            <a:pPr lvl="1" eaLnBrk="1" hangingPunct="1">
              <a:defRPr/>
            </a:pPr>
            <a:r>
              <a:rPr lang="en-US" altLang="ko-KR" sz="1400" dirty="0" smtClean="0"/>
              <a:t>The energy in the output signal g(t) is 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2776538" y="2782888"/>
            <a:ext cx="1670050" cy="382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79206" name="Object 7"/>
          <p:cNvGraphicFramePr>
            <a:graphicFrameLocks noChangeAspect="1"/>
          </p:cNvGraphicFramePr>
          <p:nvPr/>
        </p:nvGraphicFramePr>
        <p:xfrm>
          <a:off x="1646238" y="2811463"/>
          <a:ext cx="442912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58" name="Equation" r:id="rId4" imgW="304536" imgH="203024" progId="Equation.3">
                  <p:embed/>
                </p:oleObj>
              </mc:Choice>
              <mc:Fallback>
                <p:oleObj name="Equation" r:id="rId4" imgW="304536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811463"/>
                        <a:ext cx="442912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8"/>
          <p:cNvGraphicFramePr>
            <a:graphicFrameLocks noChangeAspect="1"/>
          </p:cNvGraphicFramePr>
          <p:nvPr/>
        </p:nvGraphicFramePr>
        <p:xfrm>
          <a:off x="5276850" y="2811463"/>
          <a:ext cx="4254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59" name="Equation" r:id="rId6" imgW="291973" imgH="203112" progId="Equation.3">
                  <p:embed/>
                </p:oleObj>
              </mc:Choice>
              <mc:Fallback>
                <p:oleObj name="Equation" r:id="rId6" imgW="29197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2811463"/>
                        <a:ext cx="4254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8" name="Line 9"/>
          <p:cNvSpPr>
            <a:spLocks noChangeShapeType="1"/>
          </p:cNvSpPr>
          <p:nvPr/>
        </p:nvSpPr>
        <p:spPr bwMode="auto">
          <a:xfrm>
            <a:off x="2147888" y="2963863"/>
            <a:ext cx="6270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9209" name="Line 10"/>
          <p:cNvSpPr>
            <a:spLocks noChangeShapeType="1"/>
          </p:cNvSpPr>
          <p:nvPr/>
        </p:nvSpPr>
        <p:spPr bwMode="auto">
          <a:xfrm>
            <a:off x="4445000" y="2963863"/>
            <a:ext cx="77628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9210" name="Object 12"/>
          <p:cNvGraphicFramePr>
            <a:graphicFrameLocks noChangeAspect="1"/>
          </p:cNvGraphicFramePr>
          <p:nvPr/>
        </p:nvGraphicFramePr>
        <p:xfrm>
          <a:off x="4543425" y="4730750"/>
          <a:ext cx="387032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0" name="Equation" r:id="rId8" imgW="2895600" imgH="1130300" progId="Equation.DSMT4">
                  <p:embed/>
                </p:oleObj>
              </mc:Choice>
              <mc:Fallback>
                <p:oleObj name="Equation" r:id="rId8" imgW="2895600" imgH="1130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4730750"/>
                        <a:ext cx="387032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1" name="Object 14"/>
          <p:cNvGraphicFramePr>
            <a:graphicFrameLocks noChangeAspect="1"/>
          </p:cNvGraphicFramePr>
          <p:nvPr/>
        </p:nvGraphicFramePr>
        <p:xfrm>
          <a:off x="1417638" y="4214813"/>
          <a:ext cx="32591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1" name="Equation" r:id="rId10" imgW="2438400" imgH="355600" progId="Equation.DSMT4">
                  <p:embed/>
                </p:oleObj>
              </mc:Choice>
              <mc:Fallback>
                <p:oleObj name="Equation" r:id="rId10" imgW="2438400" imgH="35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214813"/>
                        <a:ext cx="32591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2" name="Object 15"/>
          <p:cNvGraphicFramePr>
            <a:graphicFrameLocks noChangeAspect="1"/>
          </p:cNvGraphicFramePr>
          <p:nvPr/>
        </p:nvGraphicFramePr>
        <p:xfrm>
          <a:off x="1104900" y="3146425"/>
          <a:ext cx="11731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2" name="Equation" r:id="rId12" imgW="901309" imgH="228501" progId="Equation.3">
                  <p:embed/>
                </p:oleObj>
              </mc:Choice>
              <mc:Fallback>
                <p:oleObj name="Equation" r:id="rId12" imgW="901309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146425"/>
                        <a:ext cx="11731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3" name="Line 16"/>
          <p:cNvSpPr>
            <a:spLocks noChangeShapeType="1"/>
          </p:cNvSpPr>
          <p:nvPr/>
        </p:nvSpPr>
        <p:spPr bwMode="auto">
          <a:xfrm>
            <a:off x="2938463" y="3068638"/>
            <a:ext cx="13509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9214" name="Line 17"/>
          <p:cNvSpPr>
            <a:spLocks noChangeShapeType="1"/>
          </p:cNvSpPr>
          <p:nvPr/>
        </p:nvSpPr>
        <p:spPr bwMode="auto">
          <a:xfrm flipV="1">
            <a:off x="3592513" y="2817813"/>
            <a:ext cx="0" cy="2936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9215" name="Line 20"/>
          <p:cNvSpPr>
            <a:spLocks noChangeShapeType="1"/>
          </p:cNvSpPr>
          <p:nvPr/>
        </p:nvSpPr>
        <p:spPr bwMode="auto">
          <a:xfrm>
            <a:off x="3124200" y="2970213"/>
            <a:ext cx="9366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9216" name="Object 21"/>
          <p:cNvGraphicFramePr>
            <a:graphicFrameLocks noChangeAspect="1"/>
          </p:cNvGraphicFramePr>
          <p:nvPr/>
        </p:nvGraphicFramePr>
        <p:xfrm>
          <a:off x="2992438" y="3136900"/>
          <a:ext cx="223837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3" name="Equation" r:id="rId14" imgW="177569" imgH="152202" progId="Equation.3">
                  <p:embed/>
                </p:oleObj>
              </mc:Choice>
              <mc:Fallback>
                <p:oleObj name="Equation" r:id="rId14" imgW="177569" imgH="15220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3136900"/>
                        <a:ext cx="223837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7" name="Object 22"/>
          <p:cNvGraphicFramePr>
            <a:graphicFrameLocks noChangeAspect="1"/>
          </p:cNvGraphicFramePr>
          <p:nvPr/>
        </p:nvGraphicFramePr>
        <p:xfrm>
          <a:off x="3998913" y="3136900"/>
          <a:ext cx="1270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4" name="Equation" r:id="rId16" imgW="101512" imgH="152268" progId="Equation.3">
                  <p:embed/>
                </p:oleObj>
              </mc:Choice>
              <mc:Fallback>
                <p:oleObj name="Equation" r:id="rId16" imgW="101512" imgH="1522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3136900"/>
                        <a:ext cx="127000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8" name="Line 24"/>
          <p:cNvSpPr>
            <a:spLocks noChangeShapeType="1"/>
          </p:cNvSpPr>
          <p:nvPr/>
        </p:nvSpPr>
        <p:spPr bwMode="auto">
          <a:xfrm>
            <a:off x="3125788" y="2973388"/>
            <a:ext cx="0" cy="873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9219" name="Line 25"/>
          <p:cNvSpPr>
            <a:spLocks noChangeShapeType="1"/>
          </p:cNvSpPr>
          <p:nvPr/>
        </p:nvSpPr>
        <p:spPr bwMode="auto">
          <a:xfrm>
            <a:off x="4051300" y="2973388"/>
            <a:ext cx="0" cy="873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9220" name="개체 1"/>
          <p:cNvGraphicFramePr>
            <a:graphicFrameLocks noChangeAspect="1"/>
          </p:cNvGraphicFramePr>
          <p:nvPr/>
        </p:nvGraphicFramePr>
        <p:xfrm>
          <a:off x="3362325" y="2463800"/>
          <a:ext cx="50006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5" name="Equation" r:id="rId18" imgW="342751" imgH="190417" progId="Equation.DSMT4">
                  <p:embed/>
                </p:oleObj>
              </mc:Choice>
              <mc:Fallback>
                <p:oleObj name="Equation" r:id="rId18" imgW="342751" imgH="190417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2463800"/>
                        <a:ext cx="50006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1" name="개체 2"/>
          <p:cNvGraphicFramePr>
            <a:graphicFrameLocks noChangeAspect="1"/>
          </p:cNvGraphicFramePr>
          <p:nvPr/>
        </p:nvGraphicFramePr>
        <p:xfrm>
          <a:off x="4279900" y="2973388"/>
          <a:ext cx="203200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6" name="Equation" r:id="rId20" imgW="139518" imgH="126835" progId="Equation.DSMT4">
                  <p:embed/>
                </p:oleObj>
              </mc:Choice>
              <mc:Fallback>
                <p:oleObj name="Equation" r:id="rId20" imgW="139518" imgH="126835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2973388"/>
                        <a:ext cx="203200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114800"/>
            <a:ext cx="31623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2525" name="Rectangle 1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graphicFrame>
        <p:nvGraphicFramePr>
          <p:cNvPr id="187396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79575" y="1330325"/>
          <a:ext cx="421163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63" name="Visio" r:id="rId5" imgW="4570171" imgH="1114707" progId="Visio.Drawing.11">
                  <p:embed/>
                </p:oleObj>
              </mc:Choice>
              <mc:Fallback>
                <p:oleObj name="Visio" r:id="rId5" imgW="4570171" imgH="111470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330325"/>
                        <a:ext cx="4211638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17"/>
          <p:cNvGraphicFramePr>
            <a:graphicFrameLocks noChangeAspect="1"/>
          </p:cNvGraphicFramePr>
          <p:nvPr/>
        </p:nvGraphicFramePr>
        <p:xfrm>
          <a:off x="1928813" y="3824288"/>
          <a:ext cx="11604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64" name="Equation" r:id="rId7" imgW="749300" imgH="419100" progId="Equation.DSMT4">
                  <p:embed/>
                </p:oleObj>
              </mc:Choice>
              <mc:Fallback>
                <p:oleObj name="Equation" r:id="rId7" imgW="749300" imgH="419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824288"/>
                        <a:ext cx="1160462" cy="5461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19"/>
          <p:cNvGraphicFramePr>
            <a:graphicFrameLocks noChangeAspect="1"/>
          </p:cNvGraphicFramePr>
          <p:nvPr/>
        </p:nvGraphicFramePr>
        <p:xfrm>
          <a:off x="5559425" y="3706813"/>
          <a:ext cx="303212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65" name="Equation" r:id="rId9" imgW="2082800" imgH="1651000" progId="Equation.DSMT4">
                  <p:embed/>
                </p:oleObj>
              </mc:Choice>
              <mc:Fallback>
                <p:oleObj name="Equation" r:id="rId9" imgW="2082800" imgH="165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3706813"/>
                        <a:ext cx="3032125" cy="2168525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Text Box 20"/>
          <p:cNvSpPr txBox="1">
            <a:spLocks noChangeArrowheads="1"/>
          </p:cNvSpPr>
          <p:nvPr/>
        </p:nvSpPr>
        <p:spPr bwMode="auto">
          <a:xfrm>
            <a:off x="5848350" y="1787525"/>
            <a:ext cx="153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주기함수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7400" name="Text Box 21"/>
          <p:cNvSpPr txBox="1">
            <a:spLocks noChangeArrowheads="1"/>
          </p:cNvSpPr>
          <p:nvPr/>
        </p:nvSpPr>
        <p:spPr bwMode="auto">
          <a:xfrm>
            <a:off x="2282825" y="5492750"/>
            <a:ext cx="2535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solidFill>
                  <a:srgbClr val="FF0000"/>
                </a:solidFill>
              </a:rPr>
              <a:t>Autocorrelation Function</a:t>
            </a:r>
          </a:p>
        </p:txBody>
      </p:sp>
      <p:sp>
        <p:nvSpPr>
          <p:cNvPr id="187401" name="Rectangle 22"/>
          <p:cNvSpPr>
            <a:spLocks noChangeArrowheads="1"/>
          </p:cNvSpPr>
          <p:nvPr/>
        </p:nvSpPr>
        <p:spPr bwMode="auto">
          <a:xfrm>
            <a:off x="443047" y="738774"/>
            <a:ext cx="81848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</a:pPr>
            <a:r>
              <a:rPr lang="en-US" altLang="ko-KR" sz="1600" dirty="0"/>
              <a:t>Example 4.4.1 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아래 </a:t>
            </a:r>
            <a:r>
              <a:rPr lang="ko-KR" altLang="en-US" sz="1600" dirty="0" err="1" smtClean="0"/>
              <a:t>주기함수의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ACF</a:t>
            </a:r>
            <a:r>
              <a:rPr lang="ko-KR" altLang="en-US" sz="1600" dirty="0" smtClean="0"/>
              <a:t>를 구하시오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cxnSp>
        <p:nvCxnSpPr>
          <p:cNvPr id="187402" name="직선 화살표 연결선 14"/>
          <p:cNvCxnSpPr>
            <a:cxnSpLocks noChangeShapeType="1"/>
          </p:cNvCxnSpPr>
          <p:nvPr/>
        </p:nvCxnSpPr>
        <p:spPr bwMode="auto">
          <a:xfrm rot="16200000" flipH="1">
            <a:off x="3065463" y="4133850"/>
            <a:ext cx="500062" cy="43338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03" name="TextBox 15"/>
          <p:cNvSpPr txBox="1">
            <a:spLocks noChangeArrowheads="1"/>
          </p:cNvSpPr>
          <p:nvPr/>
        </p:nvSpPr>
        <p:spPr bwMode="auto">
          <a:xfrm>
            <a:off x="3771900" y="1520825"/>
            <a:ext cx="28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A</a:t>
            </a:r>
            <a:endParaRPr lang="ko-KR" altLang="en-US" b="1"/>
          </a:p>
        </p:txBody>
      </p:sp>
      <p:graphicFrame>
        <p:nvGraphicFramePr>
          <p:cNvPr id="187404" name="Object 16"/>
          <p:cNvGraphicFramePr>
            <a:graphicFrameLocks noChangeAspect="1"/>
          </p:cNvGraphicFramePr>
          <p:nvPr/>
        </p:nvGraphicFramePr>
        <p:xfrm>
          <a:off x="3255963" y="2074863"/>
          <a:ext cx="2127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66" name="Equation" r:id="rId11" imgW="304536" imgH="444114" progId="Equation.DSMT4">
                  <p:embed/>
                </p:oleObj>
              </mc:Choice>
              <mc:Fallback>
                <p:oleObj name="Equation" r:id="rId11" imgW="304536" imgH="44411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2074863"/>
                        <a:ext cx="2127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6"/>
          <p:cNvGraphicFramePr>
            <a:graphicFrameLocks noChangeAspect="1"/>
          </p:cNvGraphicFramePr>
          <p:nvPr/>
        </p:nvGraphicFramePr>
        <p:xfrm>
          <a:off x="4110038" y="2071688"/>
          <a:ext cx="1238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67" name="Equation" r:id="rId13" imgW="177646" imgH="444114" progId="Equation.DSMT4">
                  <p:embed/>
                </p:oleObj>
              </mc:Choice>
              <mc:Fallback>
                <p:oleObj name="Equation" r:id="rId13" imgW="177646" imgH="44411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2071688"/>
                        <a:ext cx="1238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7406" name="직선 연결선 21"/>
          <p:cNvCxnSpPr>
            <a:cxnSpLocks noChangeShapeType="1"/>
          </p:cNvCxnSpPr>
          <p:nvPr/>
        </p:nvCxnSpPr>
        <p:spPr bwMode="auto">
          <a:xfrm>
            <a:off x="1790700" y="2001838"/>
            <a:ext cx="396557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07" name="직선 연결선 25"/>
          <p:cNvCxnSpPr>
            <a:cxnSpLocks noChangeShapeType="1"/>
          </p:cNvCxnSpPr>
          <p:nvPr/>
        </p:nvCxnSpPr>
        <p:spPr bwMode="auto">
          <a:xfrm rot="5400000">
            <a:off x="3336925" y="2005013"/>
            <a:ext cx="1143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08" name="직선 연결선 28"/>
          <p:cNvCxnSpPr>
            <a:cxnSpLocks noChangeShapeType="1"/>
          </p:cNvCxnSpPr>
          <p:nvPr/>
        </p:nvCxnSpPr>
        <p:spPr bwMode="auto">
          <a:xfrm rot="5400000">
            <a:off x="4106069" y="1999457"/>
            <a:ext cx="134937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7409" name="Object 18"/>
          <p:cNvGraphicFramePr>
            <a:graphicFrameLocks noChangeAspect="1"/>
          </p:cNvGraphicFramePr>
          <p:nvPr/>
        </p:nvGraphicFramePr>
        <p:xfrm>
          <a:off x="1895475" y="2492375"/>
          <a:ext cx="3675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68" name="Equation" r:id="rId15" imgW="2832100" imgH="812800" progId="Equation.DSMT4">
                  <p:embed/>
                </p:oleObj>
              </mc:Choice>
              <mc:Fallback>
                <p:oleObj name="Equation" r:id="rId15" imgW="2832100" imgH="812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492375"/>
                        <a:ext cx="367506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0" name="개체 8"/>
          <p:cNvGraphicFramePr>
            <a:graphicFrameLocks noChangeAspect="1"/>
          </p:cNvGraphicFramePr>
          <p:nvPr/>
        </p:nvGraphicFramePr>
        <p:xfrm>
          <a:off x="3932238" y="2062163"/>
          <a:ext cx="1238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69" name="Equation" r:id="rId17" imgW="177646" imgH="444114" progId="Equation.DSMT4">
                  <p:embed/>
                </p:oleObj>
              </mc:Choice>
              <mc:Fallback>
                <p:oleObj name="Equation" r:id="rId17" imgW="177646" imgH="444114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2062163"/>
                        <a:ext cx="1238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1" name="개체 9"/>
          <p:cNvGraphicFramePr>
            <a:graphicFrameLocks noChangeAspect="1"/>
          </p:cNvGraphicFramePr>
          <p:nvPr/>
        </p:nvGraphicFramePr>
        <p:xfrm>
          <a:off x="3532188" y="2071688"/>
          <a:ext cx="1238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70" name="Equation" r:id="rId19" imgW="177646" imgH="444114" progId="Equation.DSMT4">
                  <p:embed/>
                </p:oleObj>
              </mc:Choice>
              <mc:Fallback>
                <p:oleObj name="Equation" r:id="rId19" imgW="177646" imgH="444114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2071688"/>
                        <a:ext cx="1238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2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944349"/>
              </p:ext>
            </p:extLst>
          </p:nvPr>
        </p:nvGraphicFramePr>
        <p:xfrm>
          <a:off x="3613150" y="1003300"/>
          <a:ext cx="3952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71" name="Equation" r:id="rId21" imgW="266400" imgH="190440" progId="Equation.DSMT4">
                  <p:embed/>
                </p:oleObj>
              </mc:Choice>
              <mc:Fallback>
                <p:oleObj name="Equation" r:id="rId21" imgW="266400" imgH="19044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1003300"/>
                        <a:ext cx="3952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3" name="Text Box 20"/>
          <p:cNvSpPr txBox="1">
            <a:spLocks noChangeArrowheads="1"/>
          </p:cNvSpPr>
          <p:nvPr/>
        </p:nvSpPr>
        <p:spPr bwMode="auto">
          <a:xfrm>
            <a:off x="5083175" y="2995613"/>
            <a:ext cx="1336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주기함수</a:t>
            </a:r>
            <a:r>
              <a:rPr lang="en-US" altLang="ko-KR" sz="160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187414" name="개체 32"/>
          <p:cNvGraphicFramePr>
            <a:graphicFrameLocks noChangeAspect="1"/>
          </p:cNvGraphicFramePr>
          <p:nvPr/>
        </p:nvGraphicFramePr>
        <p:xfrm>
          <a:off x="5870575" y="3060700"/>
          <a:ext cx="33607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72" name="Equation" r:id="rId23" imgW="2590800" imgH="266700" progId="Equation.DSMT4">
                  <p:embed/>
                </p:oleObj>
              </mc:Choice>
              <mc:Fallback>
                <p:oleObj name="Equation" r:id="rId23" imgW="2590800" imgH="266700" progId="Equation.DSMT4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3060700"/>
                        <a:ext cx="33607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7415" name="직선 화살표 연결선 15"/>
          <p:cNvCxnSpPr>
            <a:cxnSpLocks noChangeShapeType="1"/>
          </p:cNvCxnSpPr>
          <p:nvPr/>
        </p:nvCxnSpPr>
        <p:spPr bwMode="auto">
          <a:xfrm flipH="1">
            <a:off x="4722813" y="3201988"/>
            <a:ext cx="419100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16" name="직사각형 3"/>
          <p:cNvSpPr>
            <a:spLocks noChangeArrowheads="1"/>
          </p:cNvSpPr>
          <p:nvPr/>
        </p:nvSpPr>
        <p:spPr bwMode="auto">
          <a:xfrm>
            <a:off x="5141913" y="2995613"/>
            <a:ext cx="4002087" cy="481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94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89444" name="개체 2"/>
          <p:cNvGraphicFramePr>
            <a:graphicFrameLocks noChangeAspect="1"/>
          </p:cNvGraphicFramePr>
          <p:nvPr/>
        </p:nvGraphicFramePr>
        <p:xfrm>
          <a:off x="1157288" y="1236663"/>
          <a:ext cx="61991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1" name="Equation" r:id="rId4" imgW="4991100" imgH="482600" progId="Equation.DSMT4">
                  <p:embed/>
                </p:oleObj>
              </mc:Choice>
              <mc:Fallback>
                <p:oleObj name="Equation" r:id="rId4" imgW="4991100" imgH="4826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236663"/>
                        <a:ext cx="619918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89446" name="Rectangle 3"/>
          <p:cNvSpPr txBox="1">
            <a:spLocks noChangeArrowheads="1"/>
          </p:cNvSpPr>
          <p:nvPr/>
        </p:nvSpPr>
        <p:spPr bwMode="auto">
          <a:xfrm>
            <a:off x="374650" y="1203325"/>
            <a:ext cx="8220075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1.</a:t>
            </a:r>
            <a:endParaRPr lang="en-US" altLang="ko-KR" sz="1400" baseline="-2500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endParaRPr lang="en-US" altLang="ko-KR" sz="2200" baseline="-2500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endParaRPr lang="en-US" altLang="ko-KR" sz="2200" baseline="-2500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endParaRPr lang="en-US" altLang="ko-KR" sz="2200" baseline="-2500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endParaRPr lang="en-US" altLang="ko-KR" sz="2200" baseline="-25000">
              <a:latin typeface="Times New Roman" pitchFamily="18" charset="0"/>
              <a:cs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</a:pPr>
            <a:endParaRPr lang="en-US" altLang="ko-KR" sz="22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5175" y="1781175"/>
            <a:ext cx="75485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l">
              <a:buFont typeface="Monotype Sorts" charset="2"/>
              <a:buNone/>
              <a:defRPr/>
            </a:pPr>
            <a:r>
              <a:rPr lang="en-US" altLang="ko-KR" sz="1800" dirty="0">
                <a:latin typeface="+mj-ea"/>
              </a:rPr>
              <a:t>1. Y=sin(x)는</a:t>
            </a:r>
            <a:r>
              <a:rPr lang="ko-KR" altLang="en-US" sz="1800" dirty="0">
                <a:latin typeface="+mj-ea"/>
              </a:rPr>
              <a:t> 선형함수인가 비선형함수인가</a:t>
            </a:r>
            <a:r>
              <a:rPr lang="en-US" altLang="ko-KR" sz="1800" dirty="0">
                <a:latin typeface="+mj-ea"/>
              </a:rPr>
              <a:t>? </a:t>
            </a:r>
            <a:r>
              <a:rPr lang="ko-KR" altLang="en-US" sz="1800" dirty="0">
                <a:latin typeface="+mj-ea"/>
              </a:rPr>
              <a:t>그 이유를 쓰시오</a:t>
            </a:r>
            <a:r>
              <a:rPr lang="en-US" altLang="ko-KR" sz="1800" dirty="0">
                <a:latin typeface="+mj-ea"/>
              </a:rPr>
              <a:t> 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225" y="1157288"/>
            <a:ext cx="7551738" cy="333375"/>
          </a:xfrm>
        </p:spPr>
        <p:txBody>
          <a:bodyPr/>
          <a:lstStyle/>
          <a:p>
            <a:pPr lvl="1" eaLnBrk="1" hangingPunct="1"/>
            <a:r>
              <a:rPr lang="en-US" altLang="ko-KR" sz="2000" dirty="0" smtClean="0"/>
              <a:t>Exercise</a:t>
            </a:r>
            <a:endParaRPr lang="en-US" altLang="ko-KR" sz="14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1" eaLnBrk="1" hangingPunct="1">
              <a:buFont typeface="Monotype Sorts" charset="2"/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76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97636" name="개체 2"/>
          <p:cNvGraphicFramePr>
            <a:graphicFrameLocks noChangeAspect="1"/>
          </p:cNvGraphicFramePr>
          <p:nvPr/>
        </p:nvGraphicFramePr>
        <p:xfrm>
          <a:off x="1093788" y="1439863"/>
          <a:ext cx="71850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73" name="Equation" r:id="rId4" imgW="5956300" imgH="914400" progId="Equation.DSMT4">
                  <p:embed/>
                </p:oleObj>
              </mc:Choice>
              <mc:Fallback>
                <p:oleObj name="Equation" r:id="rId4" imgW="5956300" imgH="9144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439863"/>
                        <a:ext cx="71850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74650" y="1411288"/>
            <a:ext cx="8220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  </a:t>
            </a:r>
            <a:endParaRPr lang="en-US" altLang="ko-KR" sz="1400" baseline="-25000" dirty="0" smtClean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4650" y="1411288"/>
            <a:ext cx="8220075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 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2755" name="개체 1"/>
          <p:cNvGraphicFramePr>
            <a:graphicFrameLocks noChangeAspect="1"/>
          </p:cNvGraphicFramePr>
          <p:nvPr/>
        </p:nvGraphicFramePr>
        <p:xfrm>
          <a:off x="1162050" y="1360488"/>
          <a:ext cx="42306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91" name="Equation" r:id="rId4" imgW="2247900" imgH="203200" progId="Equation.DSMT4">
                  <p:embed/>
                </p:oleObj>
              </mc:Choice>
              <mc:Fallback>
                <p:oleObj name="Equation" r:id="rId4" imgW="2247900" imgH="203200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360488"/>
                        <a:ext cx="423068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04804" name="개체 2"/>
          <p:cNvGraphicFramePr>
            <a:graphicFrameLocks noChangeAspect="1"/>
          </p:cNvGraphicFramePr>
          <p:nvPr/>
        </p:nvGraphicFramePr>
        <p:xfrm>
          <a:off x="1198563" y="1258888"/>
          <a:ext cx="250348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2" name="Equation" r:id="rId4" imgW="2222500" imgH="215900" progId="Equation.DSMT4">
                  <p:embed/>
                </p:oleObj>
              </mc:Choice>
              <mc:Fallback>
                <p:oleObj name="Equation" r:id="rId4" imgW="2222500" imgH="2159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1258888"/>
                        <a:ext cx="2503487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470025"/>
            <a:ext cx="164465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06" name="개체 4"/>
          <p:cNvGraphicFramePr>
            <a:graphicFrameLocks noChangeAspect="1"/>
          </p:cNvGraphicFramePr>
          <p:nvPr/>
        </p:nvGraphicFramePr>
        <p:xfrm>
          <a:off x="1201738" y="3767138"/>
          <a:ext cx="74437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3" name="Equation" r:id="rId7" imgW="6591300" imgH="457200" progId="Equation.DSMT4">
                  <p:embed/>
                </p:oleObj>
              </mc:Choice>
              <mc:Fallback>
                <p:oleObj name="Equation" r:id="rId7" imgW="6591300" imgH="4572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767138"/>
                        <a:ext cx="74437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개체 5"/>
          <p:cNvGraphicFramePr>
            <a:graphicFrameLocks noChangeAspect="1"/>
          </p:cNvGraphicFramePr>
          <p:nvPr/>
        </p:nvGraphicFramePr>
        <p:xfrm>
          <a:off x="1195388" y="4697413"/>
          <a:ext cx="440372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4" name="Equation" r:id="rId9" imgW="3898900" imgH="215900" progId="Equation.DSMT4">
                  <p:embed/>
                </p:oleObj>
              </mc:Choice>
              <mc:Fallback>
                <p:oleObj name="Equation" r:id="rId9" imgW="3898900" imgH="21590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4697413"/>
                        <a:ext cx="4403725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개체 6"/>
          <p:cNvGraphicFramePr>
            <a:graphicFrameLocks noChangeAspect="1"/>
          </p:cNvGraphicFramePr>
          <p:nvPr/>
        </p:nvGraphicFramePr>
        <p:xfrm>
          <a:off x="1309688" y="5014913"/>
          <a:ext cx="22621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5" name="Equation" r:id="rId11" imgW="1676400" imgH="469900" progId="Equation.DSMT4">
                  <p:embed/>
                </p:oleObj>
              </mc:Choice>
              <mc:Fallback>
                <p:oleObj name="Equation" r:id="rId11" imgW="1676400" imgH="46990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5014913"/>
                        <a:ext cx="226218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9" name="개체 7"/>
          <p:cNvGraphicFramePr>
            <a:graphicFrameLocks noChangeAspect="1"/>
          </p:cNvGraphicFramePr>
          <p:nvPr/>
        </p:nvGraphicFramePr>
        <p:xfrm>
          <a:off x="1206500" y="2840038"/>
          <a:ext cx="576738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6" name="Equation" r:id="rId13" imgW="5105400" imgH="228600" progId="Equation.DSMT4">
                  <p:embed/>
                </p:oleObj>
              </mc:Choice>
              <mc:Fallback>
                <p:oleObj name="Equation" r:id="rId13" imgW="5105400" imgH="2286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840038"/>
                        <a:ext cx="576738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74650" y="1212850"/>
            <a:ext cx="8220075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 smtClean="0">
                <a:latin typeface="Times New Roman" pitchFamily="18" charset="0"/>
                <a:cs typeface="Times New Roman" pitchFamily="18" charset="0"/>
              </a:rPr>
              <a:t>(c)</a:t>
            </a:r>
            <a:endParaRPr lang="en-US" altLang="ko-KR" sz="2200" baseline="-25000" dirty="0" smtClean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0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15044" name="개체 2"/>
          <p:cNvGraphicFramePr>
            <a:graphicFrameLocks noChangeAspect="1"/>
          </p:cNvGraphicFramePr>
          <p:nvPr/>
        </p:nvGraphicFramePr>
        <p:xfrm>
          <a:off x="1157288" y="1587500"/>
          <a:ext cx="61991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2" name="Equation" r:id="rId4" imgW="4991100" imgH="482600" progId="Equation.DSMT4">
                  <p:embed/>
                </p:oleObj>
              </mc:Choice>
              <mc:Fallback>
                <p:oleObj name="Equation" r:id="rId4" imgW="4991100" imgH="4826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587500"/>
                        <a:ext cx="619918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개체 3"/>
          <p:cNvGraphicFramePr>
            <a:graphicFrameLocks noChangeAspect="1"/>
          </p:cNvGraphicFramePr>
          <p:nvPr/>
        </p:nvGraphicFramePr>
        <p:xfrm>
          <a:off x="1196975" y="3186113"/>
          <a:ext cx="5692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3" name="Equation" r:id="rId6" imgW="4762500" imgH="228600" progId="Equation.DSMT4">
                  <p:embed/>
                </p:oleObj>
              </mc:Choice>
              <mc:Fallback>
                <p:oleObj name="Equation" r:id="rId6" imgW="4762500" imgH="228600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3186113"/>
                        <a:ext cx="56927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4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454400"/>
            <a:ext cx="29114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47" name="개체 4"/>
          <p:cNvGraphicFramePr>
            <a:graphicFrameLocks noChangeAspect="1"/>
          </p:cNvGraphicFramePr>
          <p:nvPr/>
        </p:nvGraphicFramePr>
        <p:xfrm>
          <a:off x="1203325" y="5407025"/>
          <a:ext cx="62849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4" name="Equation" r:id="rId9" imgW="5130800" imgH="482600" progId="Equation.DSMT4">
                  <p:embed/>
                </p:oleObj>
              </mc:Choice>
              <mc:Fallback>
                <p:oleObj name="Equation" r:id="rId9" imgW="5130800" imgH="4826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407025"/>
                        <a:ext cx="62849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74650" y="1203325"/>
            <a:ext cx="8220075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</a:t>
            </a:r>
            <a:endParaRPr lang="en-US" altLang="ko-KR" sz="1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 smtClean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9088" y="1227138"/>
            <a:ext cx="8220075" cy="5086350"/>
          </a:xfrm>
        </p:spPr>
        <p:txBody>
          <a:bodyPr/>
          <a:lstStyle/>
          <a:p>
            <a:pPr marL="628650" lvl="1" indent="-17145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 DSB-SC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수신기의 로컬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Carrier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위상 오차를 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라 하자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수신기 출력에서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AWGN(</a:t>
            </a:r>
            <a:r>
              <a:rPr lang="ko-KR" altLang="en-US" sz="1400" dirty="0" err="1" smtClean="0">
                <a:latin typeface="Times New Roman" pitchFamily="18" charset="0"/>
                <a:cs typeface="Times New Roman" pitchFamily="18" charset="0"/>
              </a:rPr>
              <a:t>노이즈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성분과 신호성분의 전력은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위상 오차가 존재하지 않을 때의 전력에 비해 각각 몇 배 증가 혹은  감소하는지 쓰시오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(a) </a:t>
            </a:r>
            <a:r>
              <a:rPr lang="ko-KR" altLang="en-US" sz="1400" dirty="0" err="1" smtClean="0">
                <a:latin typeface="Times New Roman" pitchFamily="18" charset="0"/>
                <a:cs typeface="Times New Roman" pitchFamily="18" charset="0"/>
              </a:rPr>
              <a:t>노이즈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전력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위상 오차가 존재하지 않을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때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에 비해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       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배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-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수식설명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(b)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신호 전력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위상 오차가 존재하지 않을 때에 비해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        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배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-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수식설명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3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26309" name="개체 10"/>
          <p:cNvGraphicFramePr>
            <a:graphicFrameLocks noChangeAspect="1"/>
          </p:cNvGraphicFramePr>
          <p:nvPr/>
        </p:nvGraphicFramePr>
        <p:xfrm>
          <a:off x="4529138" y="1255713"/>
          <a:ext cx="1841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5" name="Equation" r:id="rId4" imgW="126725" imgH="177415" progId="Equation.DSMT4">
                  <p:embed/>
                </p:oleObj>
              </mc:Choice>
              <mc:Fallback>
                <p:oleObj name="Equation" r:id="rId4" imgW="126725" imgH="177415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1255713"/>
                        <a:ext cx="1841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65188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1. ‘Sine wave’</a:t>
            </a:r>
            <a:r>
              <a:rPr lang="ko-KR" altLang="en-US" sz="1400" b="1" dirty="0" smtClean="0">
                <a:latin typeface="Times New Roman" pitchFamily="18" charset="0"/>
                <a:cs typeface="Times New Roman" pitchFamily="18" charset="0"/>
              </a:rPr>
              <a:t>블록을 사용하지 않고 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DSB-SC</a:t>
            </a:r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신호를 생성할 수 있다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(a) Sine wave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를 사용하지 않는 송신기의 구조를 정확히 그리시오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(b)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보내고자 하는 음성 신호의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BW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4kHz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이고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Carrier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주파수를 </a:t>
            </a:r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18kHz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로 하고자 한다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위에서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그린 송신기 구조에서 각 블록의 변수의 값을 얼마로 설정하여야 하는지 해당 블록 옆에 정확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히 쓰시오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변수 설정이 필요한 모든 블록에 대하여 변수 값을 쓰시오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.(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꼭 필요한 변수 값만 설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정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ko-KR" altLang="en-US" sz="1400" b="1" dirty="0" smtClean="0">
                <a:latin typeface="Times New Roman" pitchFamily="18" charset="0"/>
                <a:cs typeface="Times New Roman" pitchFamily="18" charset="0"/>
              </a:rPr>
              <a:t>출력의 주파수를 설정해야 하는 블록인 경우 주파수는 </a:t>
            </a:r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10kHz </a:t>
            </a:r>
            <a:r>
              <a:rPr lang="ko-KR" altLang="en-US" sz="1400" b="1" dirty="0" smtClean="0">
                <a:latin typeface="Times New Roman" pitchFamily="18" charset="0"/>
                <a:cs typeface="Times New Roman" pitchFamily="18" charset="0"/>
              </a:rPr>
              <a:t>이내로 설정할 것</a:t>
            </a:r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65188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1. ‘Sine wave’</a:t>
            </a:r>
            <a:r>
              <a:rPr lang="ko-KR" altLang="en-US" sz="1400" b="1" dirty="0" smtClean="0">
                <a:latin typeface="Times New Roman" pitchFamily="18" charset="0"/>
                <a:cs typeface="Times New Roman" pitchFamily="18" charset="0"/>
              </a:rPr>
              <a:t>블록을 사용하지 않고 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DSB-SC</a:t>
            </a:r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신호를 생성할 수 있다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(a) Sine wave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를 사용하지 않는 송신기의 구조를 정확히 그리시오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5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pic>
        <p:nvPicPr>
          <p:cNvPr id="2365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2" t="22749" r="32375" b="29500"/>
          <a:stretch>
            <a:fillRect/>
          </a:stretch>
        </p:blipFill>
        <p:spPr bwMode="auto">
          <a:xfrm>
            <a:off x="1466850" y="2124075"/>
            <a:ext cx="41497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941388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 DSB-LC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에서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Pilot(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추가로 더하는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Carrier)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크기를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라 할 때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가 증가함에 따르는 장점과 단점을 각각 자세히 쓰시오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장점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:   </a:t>
            </a: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(b)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단점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2078037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tabLst>
                <a:tab pos="628650" algn="l"/>
              </a:tabLst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ko-KR" altLang="en-US" sz="1400" dirty="0" smtClean="0">
                <a:latin typeface="+mj-ea"/>
                <a:ea typeface="+mj-ea"/>
                <a:cs typeface="Times New Roman" pitchFamily="18" charset="0"/>
              </a:rPr>
              <a:t>아래와 같이 </a:t>
            </a:r>
            <a:r>
              <a:rPr lang="en-US" altLang="ko-KR" sz="1400" dirty="0" smtClean="0">
                <a:latin typeface="+mj-ea"/>
                <a:ea typeface="+mj-ea"/>
                <a:cs typeface="Times New Roman" pitchFamily="18" charset="0"/>
              </a:rPr>
              <a:t>Bandwidth</a:t>
            </a:r>
            <a:r>
              <a:rPr lang="ko-KR" altLang="en-US" sz="1400" dirty="0" smtClean="0">
                <a:latin typeface="+mj-ea"/>
                <a:ea typeface="+mj-ea"/>
                <a:cs typeface="Times New Roman" pitchFamily="18" charset="0"/>
              </a:rPr>
              <a:t>가 </a:t>
            </a:r>
            <a:r>
              <a:rPr lang="en-US" altLang="ko-KR" sz="1400" dirty="0" smtClean="0">
                <a:latin typeface="+mj-ea"/>
                <a:ea typeface="+mj-ea"/>
                <a:cs typeface="Times New Roman" pitchFamily="18" charset="0"/>
              </a:rPr>
              <a:t>B</a:t>
            </a:r>
            <a:r>
              <a:rPr lang="ko-KR" altLang="en-US" sz="1400" dirty="0" smtClean="0">
                <a:latin typeface="+mj-ea"/>
                <a:ea typeface="+mj-ea"/>
                <a:cs typeface="Times New Roman" pitchFamily="18" charset="0"/>
              </a:rPr>
              <a:t>인 두 신호                    를 변조하여 동시에 전송하려 한다</a:t>
            </a:r>
            <a:r>
              <a:rPr lang="en-US" altLang="ko-KR" sz="1400" dirty="0" smtClean="0">
                <a:latin typeface="+mj-ea"/>
                <a:ea typeface="+mj-ea"/>
                <a:cs typeface="Times New Roman" pitchFamily="18" charset="0"/>
              </a:rPr>
              <a:t>.  </a:t>
            </a:r>
            <a:r>
              <a:rPr lang="ko-KR" altLang="en-US" sz="1400" dirty="0" smtClean="0">
                <a:latin typeface="+mj-ea"/>
                <a:ea typeface="+mj-ea"/>
                <a:cs typeface="Times New Roman" pitchFamily="18" charset="0"/>
              </a:rPr>
              <a:t>이 때 송신신호          가 아래  수식과 같을 때          가 차지하는 </a:t>
            </a:r>
            <a:r>
              <a:rPr lang="en-US" altLang="ko-KR" sz="1400" dirty="0" smtClean="0">
                <a:latin typeface="+mj-ea"/>
                <a:ea typeface="+mj-ea"/>
                <a:cs typeface="Times New Roman" pitchFamily="18" charset="0"/>
              </a:rPr>
              <a:t>Bandwidth</a:t>
            </a:r>
            <a:r>
              <a:rPr lang="ko-KR" altLang="en-US" sz="1400" dirty="0" smtClean="0">
                <a:latin typeface="+mj-ea"/>
                <a:ea typeface="+mj-ea"/>
                <a:cs typeface="Times New Roman" pitchFamily="18" charset="0"/>
              </a:rPr>
              <a:t>가 </a:t>
            </a:r>
            <a:r>
              <a:rPr lang="en-US" altLang="ko-KR" sz="1400" b="1" dirty="0" smtClean="0">
                <a:latin typeface="+mj-ea"/>
                <a:ea typeface="+mj-ea"/>
                <a:cs typeface="Times New Roman" pitchFamily="18" charset="0"/>
              </a:rPr>
              <a:t>2B</a:t>
            </a:r>
            <a:r>
              <a:rPr lang="ko-KR" altLang="en-US" sz="1400" dirty="0" smtClean="0">
                <a:latin typeface="+mj-ea"/>
                <a:ea typeface="+mj-ea"/>
                <a:cs typeface="Times New Roman" pitchFamily="18" charset="0"/>
              </a:rPr>
              <a:t>가 되고 수신기에서 두 신호가 간섭 없이 복조 되기 위한 송신신호          의 변수들                              의</a:t>
            </a:r>
            <a:r>
              <a:rPr lang="en-US" altLang="ko-KR" sz="1400" dirty="0" smtClean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ko-KR" altLang="en-US" sz="1400" dirty="0" smtClean="0">
                <a:latin typeface="+mj-ea"/>
                <a:ea typeface="+mj-ea"/>
                <a:cs typeface="Times New Roman" pitchFamily="18" charset="0"/>
              </a:rPr>
              <a:t>조건을 정확하게 쓰시오</a:t>
            </a:r>
            <a:r>
              <a:rPr lang="en-US" altLang="ko-KR" sz="1400" dirty="0" smtClean="0">
                <a:latin typeface="+mj-ea"/>
                <a:ea typeface="+mj-ea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9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53957" name="개체 7"/>
          <p:cNvGraphicFramePr>
            <a:graphicFrameLocks noChangeAspect="1"/>
          </p:cNvGraphicFramePr>
          <p:nvPr/>
        </p:nvGraphicFramePr>
        <p:xfrm>
          <a:off x="2393950" y="1390650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69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1390650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개체 2"/>
          <p:cNvGraphicFramePr>
            <a:graphicFrameLocks noChangeAspect="1"/>
          </p:cNvGraphicFramePr>
          <p:nvPr/>
        </p:nvGraphicFramePr>
        <p:xfrm>
          <a:off x="6891338" y="1584325"/>
          <a:ext cx="1250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0" name="Equation" r:id="rId6" imgW="863225" imgH="228501" progId="Equation.DSMT4">
                  <p:embed/>
                </p:oleObj>
              </mc:Choice>
              <mc:Fallback>
                <p:oleObj name="Equation" r:id="rId6" imgW="863225" imgH="228501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1584325"/>
                        <a:ext cx="1250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9" name="개체 3"/>
          <p:cNvGraphicFramePr>
            <a:graphicFrameLocks noChangeAspect="1"/>
          </p:cNvGraphicFramePr>
          <p:nvPr/>
        </p:nvGraphicFramePr>
        <p:xfrm>
          <a:off x="2027238" y="2105025"/>
          <a:ext cx="38290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1" name="Equation" r:id="rId8" imgW="2641600" imgH="228600" progId="Equation.DSMT4">
                  <p:embed/>
                </p:oleObj>
              </mc:Choice>
              <mc:Fallback>
                <p:oleObj name="Equation" r:id="rId8" imgW="2641600" imgH="228600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105025"/>
                        <a:ext cx="38290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0" name="개체 4"/>
          <p:cNvGraphicFramePr>
            <a:graphicFrameLocks noChangeAspect="1"/>
          </p:cNvGraphicFramePr>
          <p:nvPr/>
        </p:nvGraphicFramePr>
        <p:xfrm>
          <a:off x="4524375" y="1146175"/>
          <a:ext cx="9921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2" name="Equation" r:id="rId10" imgW="685800" imgH="203200" progId="Equation.DSMT4">
                  <p:embed/>
                </p:oleObj>
              </mc:Choice>
              <mc:Fallback>
                <p:oleObj name="Equation" r:id="rId10" imgW="685800" imgH="2032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1146175"/>
                        <a:ext cx="9921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1" name="개체 6"/>
          <p:cNvGraphicFramePr>
            <a:graphicFrameLocks noChangeAspect="1"/>
          </p:cNvGraphicFramePr>
          <p:nvPr/>
        </p:nvGraphicFramePr>
        <p:xfrm>
          <a:off x="4894263" y="1368425"/>
          <a:ext cx="423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3" name="Equation" r:id="rId12" imgW="291973" imgH="203112" progId="Equation.DSMT4">
                  <p:embed/>
                </p:oleObj>
              </mc:Choice>
              <mc:Fallback>
                <p:oleObj name="Equation" r:id="rId12" imgW="291973" imgH="203112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1368425"/>
                        <a:ext cx="423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2" name="개체 8"/>
          <p:cNvGraphicFramePr>
            <a:graphicFrameLocks noChangeAspect="1"/>
          </p:cNvGraphicFramePr>
          <p:nvPr/>
        </p:nvGraphicFramePr>
        <p:xfrm>
          <a:off x="5670550" y="1582738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4" name="Equation" r:id="rId13" imgW="291973" imgH="203112" progId="Equation.DSMT4">
                  <p:embed/>
                </p:oleObj>
              </mc:Choice>
              <mc:Fallback>
                <p:oleObj name="Equation" r:id="rId13" imgW="291973" imgH="203112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1582738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3963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555875"/>
            <a:ext cx="4752975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문제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조건을 만족하는          신호로부터 한 개의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local carrier(</a:t>
            </a:r>
            <a:r>
              <a:rPr lang="ko-KR" altLang="en-US" sz="1400" dirty="0" err="1" smtClean="0">
                <a:latin typeface="Times New Roman" pitchFamily="18" charset="0"/>
                <a:cs typeface="Times New Roman" pitchFamily="18" charset="0"/>
              </a:rPr>
              <a:t>국부발진기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와 한 개의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LPF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7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를 이용하여                                   신호를 만들 수 있는 복조기 구조를 그리시오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Local carrier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5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altLang="ko-KR" sz="1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주파수와 위상을 쓰고 자신의 결과를 수식으로 입증하시오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56005" name="개체 9"/>
          <p:cNvGraphicFramePr>
            <a:graphicFrameLocks noChangeAspect="1"/>
          </p:cNvGraphicFramePr>
          <p:nvPr/>
        </p:nvGraphicFramePr>
        <p:xfrm>
          <a:off x="3362325" y="1452563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6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452563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개체 10"/>
          <p:cNvGraphicFramePr>
            <a:graphicFrameLocks noChangeAspect="1"/>
          </p:cNvGraphicFramePr>
          <p:nvPr/>
        </p:nvGraphicFramePr>
        <p:xfrm>
          <a:off x="2363788" y="1700213"/>
          <a:ext cx="14732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7" name="Equation" r:id="rId6" imgW="1040948" imgH="431613" progId="Equation.DSMT4">
                  <p:embed/>
                </p:oleObj>
              </mc:Choice>
              <mc:Fallback>
                <p:oleObj name="Equation" r:id="rId6" imgW="1040948" imgH="431613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1700213"/>
                        <a:ext cx="14732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77813" y="1493838"/>
            <a:ext cx="8307387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r>
              <a:rPr lang="en-US" altLang="ko-KR" sz="1400" dirty="0" smtClean="0">
                <a:latin typeface="Tahoma" pitchFamily="34" charset="0"/>
              </a:rPr>
              <a:t> 1.                                         </a:t>
            </a:r>
            <a:r>
              <a:rPr lang="ko-KR" altLang="en-US" sz="1400" dirty="0" smtClean="0">
                <a:latin typeface="Tahoma" pitchFamily="34" charset="0"/>
              </a:rPr>
              <a:t>이고                             이다</a:t>
            </a:r>
            <a:r>
              <a:rPr lang="en-US" altLang="ko-KR" sz="1400" dirty="0" smtClean="0">
                <a:latin typeface="Tahoma" pitchFamily="34" charset="0"/>
              </a:rPr>
              <a:t>.</a:t>
            </a:r>
            <a:r>
              <a:rPr lang="ko-KR" altLang="en-US" sz="1400" dirty="0" smtClean="0">
                <a:latin typeface="Tahoma" pitchFamily="34" charset="0"/>
              </a:rPr>
              <a:t>       가 아래와 같을 때</a:t>
            </a:r>
            <a:endParaRPr lang="en-US" altLang="ko-KR" sz="1400" dirty="0">
              <a:latin typeface="Tahoma" pitchFamily="34" charset="0"/>
            </a:endParaRP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r>
              <a:rPr lang="en-US" altLang="ko-KR" sz="1400" dirty="0" smtClean="0">
                <a:latin typeface="Tahoma" pitchFamily="34" charset="0"/>
              </a:rPr>
              <a:t>                             </a:t>
            </a:r>
            <a:r>
              <a:rPr lang="ko-KR" altLang="en-US" sz="1400" dirty="0" smtClean="0">
                <a:latin typeface="Tahoma" pitchFamily="34" charset="0"/>
              </a:rPr>
              <a:t>가 최소가 되는 </a:t>
            </a:r>
            <a:r>
              <a:rPr lang="en-US" altLang="ko-KR" sz="1400" dirty="0" smtClean="0">
                <a:latin typeface="Tahoma" pitchFamily="34" charset="0"/>
              </a:rPr>
              <a:t>     </a:t>
            </a:r>
            <a:r>
              <a:rPr lang="ko-KR" altLang="en-US" sz="1400" dirty="0" smtClean="0">
                <a:latin typeface="Tahoma" pitchFamily="34" charset="0"/>
              </a:rPr>
              <a:t>를 구하시오</a:t>
            </a:r>
            <a:r>
              <a:rPr lang="en-US" altLang="ko-KR" sz="1400" dirty="0" smtClean="0">
                <a:latin typeface="Tahoma" pitchFamily="34" charset="0"/>
              </a:rPr>
              <a:t>.</a:t>
            </a:r>
          </a:p>
          <a:p>
            <a:pPr marL="457200" lvl="1" indent="0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r>
              <a:rPr lang="en-US" altLang="ko-KR" sz="1400" dirty="0" smtClean="0">
                <a:latin typeface="Tahoma" pitchFamily="34" charset="0"/>
              </a:rPr>
              <a:t> </a:t>
            </a:r>
          </a:p>
          <a:p>
            <a:pPr lvl="1" algn="l" eaLnBrk="1" hangingPunct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dirty="0" smtClean="0">
              <a:latin typeface="Tahoma" pitchFamily="34" charset="0"/>
            </a:endParaRPr>
          </a:p>
          <a:p>
            <a:pPr algn="l" eaLnBrk="1" hangingPunct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None/>
              <a:defRPr/>
            </a:pPr>
            <a:endParaRPr lang="en-US" altLang="ko-KR" sz="1600" b="1" dirty="0" smtClean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33795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113075"/>
              </p:ext>
            </p:extLst>
          </p:nvPr>
        </p:nvGraphicFramePr>
        <p:xfrm>
          <a:off x="3787775" y="1550988"/>
          <a:ext cx="14986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7" name="Equation" r:id="rId4" imgW="1358640" imgH="228600" progId="Equation.DSMT4">
                  <p:embed/>
                </p:oleObj>
              </mc:Choice>
              <mc:Fallback>
                <p:oleObj name="Equation" r:id="rId4" imgW="1358640" imgH="2286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1550988"/>
                        <a:ext cx="14986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개체 3"/>
          <p:cNvGraphicFramePr>
            <a:graphicFrameLocks noChangeAspect="1"/>
          </p:cNvGraphicFramePr>
          <p:nvPr/>
        </p:nvGraphicFramePr>
        <p:xfrm>
          <a:off x="5724525" y="1530350"/>
          <a:ext cx="3794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8" name="Equation" r:id="rId6" imgW="342751" imgH="228501" progId="Equation.DSMT4">
                  <p:embed/>
                </p:oleObj>
              </mc:Choice>
              <mc:Fallback>
                <p:oleObj name="Equation" r:id="rId6" imgW="342751" imgH="228501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530350"/>
                        <a:ext cx="3794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232273"/>
              </p:ext>
            </p:extLst>
          </p:nvPr>
        </p:nvGraphicFramePr>
        <p:xfrm>
          <a:off x="1149350" y="1785938"/>
          <a:ext cx="13065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9" name="Equation" r:id="rId8" imgW="1180800" imgH="317160" progId="Equation.DSMT4">
                  <p:embed/>
                </p:oleObj>
              </mc:Choice>
              <mc:Fallback>
                <p:oleObj name="Equation" r:id="rId8" imgW="1180800" imgH="317160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785938"/>
                        <a:ext cx="13065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개체 15"/>
          <p:cNvGraphicFramePr>
            <a:graphicFrameLocks noChangeAspect="1"/>
          </p:cNvGraphicFramePr>
          <p:nvPr/>
        </p:nvGraphicFramePr>
        <p:xfrm>
          <a:off x="3656013" y="1838325"/>
          <a:ext cx="30797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0" name="Equation" r:id="rId10" imgW="279400" imgH="228600" progId="Equation.DSMT4">
                  <p:embed/>
                </p:oleObj>
              </mc:Choice>
              <mc:Fallback>
                <p:oleObj name="Equation" r:id="rId10" imgW="279400" imgH="228600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1838325"/>
                        <a:ext cx="30797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9" name="Picture 4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1889125"/>
            <a:ext cx="227488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800" name="개체 1"/>
          <p:cNvGraphicFramePr>
            <a:graphicFrameLocks noChangeAspect="1"/>
          </p:cNvGraphicFramePr>
          <p:nvPr/>
        </p:nvGraphicFramePr>
        <p:xfrm>
          <a:off x="1143000" y="1422400"/>
          <a:ext cx="2171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1" name="Equation" r:id="rId13" imgW="2171700" imgH="495300" progId="Equation.DSMT4">
                  <p:embed/>
                </p:oleObj>
              </mc:Choice>
              <mc:Fallback>
                <p:oleObj name="Equation" r:id="rId13" imgW="2171700" imgH="495300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22400"/>
                        <a:ext cx="2171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225" y="1022350"/>
            <a:ext cx="7551738" cy="331788"/>
          </a:xfrm>
        </p:spPr>
        <p:txBody>
          <a:bodyPr/>
          <a:lstStyle/>
          <a:p>
            <a:pPr lvl="1" eaLnBrk="1" hangingPunct="1"/>
            <a:r>
              <a:rPr lang="en-US" altLang="ko-KR" sz="2000" dirty="0" smtClean="0"/>
              <a:t>Exercise</a:t>
            </a:r>
            <a:endParaRPr lang="en-US" altLang="ko-KR" sz="14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2" eaLnBrk="1" hangingPunct="1">
              <a:buFontTx/>
              <a:buNone/>
            </a:pPr>
            <a:endParaRPr lang="en-US" altLang="ko-KR" sz="1200" dirty="0" smtClean="0"/>
          </a:p>
          <a:p>
            <a:pPr lvl="1" eaLnBrk="1" hangingPunct="1">
              <a:buFont typeface="Monotype Sorts" charset="2"/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ko-KR" altLang="en-US" sz="1400" dirty="0" smtClean="0">
                <a:latin typeface="+mn-ea"/>
                <a:cs typeface="Times New Roman" pitchFamily="18" charset="0"/>
              </a:rPr>
              <a:t>문제 </a:t>
            </a:r>
            <a:r>
              <a:rPr lang="en-US" altLang="ko-KR" sz="1400" dirty="0" smtClean="0">
                <a:latin typeface="+mn-ea"/>
                <a:cs typeface="Times New Roman" pitchFamily="18" charset="0"/>
              </a:rPr>
              <a:t>1</a:t>
            </a:r>
            <a:r>
              <a:rPr lang="ko-KR" altLang="en-US" sz="1400" dirty="0" smtClean="0">
                <a:latin typeface="+mn-ea"/>
                <a:cs typeface="Times New Roman" pitchFamily="18" charset="0"/>
              </a:rPr>
              <a:t>에서         가 차지하는 </a:t>
            </a:r>
            <a:r>
              <a:rPr lang="en-US" altLang="ko-KR" sz="1400" dirty="0" smtClean="0">
                <a:latin typeface="+mn-ea"/>
                <a:cs typeface="Times New Roman" pitchFamily="18" charset="0"/>
              </a:rPr>
              <a:t>Bandwidth</a:t>
            </a:r>
            <a:r>
              <a:rPr lang="ko-KR" altLang="en-US" sz="1400" dirty="0" smtClean="0">
                <a:latin typeface="+mn-ea"/>
                <a:cs typeface="Times New Roman" pitchFamily="18" charset="0"/>
              </a:rPr>
              <a:t>가 이제 </a:t>
            </a:r>
            <a:r>
              <a:rPr lang="en-US" altLang="ko-KR" sz="1400" b="1" dirty="0" smtClean="0">
                <a:latin typeface="+mn-ea"/>
                <a:cs typeface="Times New Roman" pitchFamily="18" charset="0"/>
              </a:rPr>
              <a:t>4B</a:t>
            </a:r>
            <a:r>
              <a:rPr lang="ko-KR" altLang="en-US" sz="1400" dirty="0" smtClean="0">
                <a:latin typeface="+mn-ea"/>
                <a:cs typeface="Times New Roman" pitchFamily="18" charset="0"/>
              </a:rPr>
              <a:t>가 되고 수신기에서 두 신호가 </a:t>
            </a:r>
            <a:r>
              <a:rPr lang="ko-KR" altLang="en-US" sz="1400" dirty="0" err="1" smtClean="0">
                <a:latin typeface="+mn-ea"/>
                <a:cs typeface="Times New Roman" pitchFamily="18" charset="0"/>
              </a:rPr>
              <a:t>간섭없이</a:t>
            </a:r>
            <a:endParaRPr lang="en-US" altLang="ko-KR" sz="1400" dirty="0" smtClean="0">
              <a:latin typeface="+mn-ea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+mn-ea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+mn-ea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+mn-ea"/>
                <a:cs typeface="Times New Roman" pitchFamily="18" charset="0"/>
              </a:rPr>
              <a:t> </a:t>
            </a:r>
            <a:r>
              <a:rPr lang="ko-KR" altLang="en-US" sz="1400" dirty="0" err="1" smtClean="0">
                <a:latin typeface="+mn-ea"/>
                <a:cs typeface="Times New Roman" pitchFamily="18" charset="0"/>
              </a:rPr>
              <a:t>복조되기</a:t>
            </a:r>
            <a:r>
              <a:rPr lang="ko-KR" altLang="en-US" sz="1400" dirty="0" smtClean="0">
                <a:latin typeface="+mn-ea"/>
                <a:cs typeface="Times New Roman" pitchFamily="18" charset="0"/>
              </a:rPr>
              <a:t> 위한  송신신호          의 변수들                      의 조건을 정확하게 쓰고 복조기의</a:t>
            </a:r>
            <a:endParaRPr lang="en-US" altLang="ko-KR" sz="1400" dirty="0" smtClean="0">
              <a:latin typeface="+mn-ea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+mn-ea"/>
                <a:cs typeface="Times New Roman" pitchFamily="18" charset="0"/>
              </a:rPr>
              <a:t>   구조를 그리시오</a:t>
            </a:r>
            <a:r>
              <a:rPr lang="en-US" altLang="ko-KR" sz="1400" dirty="0" smtClean="0"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+mn-ea"/>
                <a:cs typeface="Times New Roman" pitchFamily="18" charset="0"/>
              </a:rPr>
              <a:t>조건이 </a:t>
            </a:r>
            <a:r>
              <a:rPr lang="ko-KR" altLang="en-US" sz="1400" dirty="0" err="1" smtClean="0">
                <a:latin typeface="+mn-ea"/>
                <a:cs typeface="Times New Roman" pitchFamily="18" charset="0"/>
              </a:rPr>
              <a:t>필요없는</a:t>
            </a:r>
            <a:r>
              <a:rPr lang="ko-KR" altLang="en-US" sz="1400" dirty="0" smtClean="0">
                <a:latin typeface="+mn-ea"/>
                <a:cs typeface="Times New Roman" pitchFamily="18" charset="0"/>
              </a:rPr>
              <a:t> 변수가 있으면 그 사항도 명시할 것</a:t>
            </a:r>
            <a:r>
              <a:rPr lang="en-US" altLang="ko-KR" sz="1400" dirty="0" smtClean="0">
                <a:latin typeface="+mn-ea"/>
                <a:cs typeface="Times New Roman" pitchFamily="18" charset="0"/>
              </a:rPr>
              <a:t>.</a:t>
            </a:r>
            <a:r>
              <a:rPr lang="ko-KR" altLang="en-US" sz="1400" dirty="0" smtClean="0">
                <a:latin typeface="+mn-ea"/>
                <a:cs typeface="Times New Roman" pitchFamily="18" charset="0"/>
              </a:rPr>
              <a:t> </a:t>
            </a:r>
            <a:endParaRPr lang="en-US" altLang="ko-KR" sz="1400" dirty="0">
              <a:latin typeface="+mn-ea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0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59077" name="개체 11"/>
          <p:cNvGraphicFramePr>
            <a:graphicFrameLocks noChangeAspect="1"/>
          </p:cNvGraphicFramePr>
          <p:nvPr/>
        </p:nvGraphicFramePr>
        <p:xfrm>
          <a:off x="2274888" y="1458913"/>
          <a:ext cx="423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83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1458913"/>
                        <a:ext cx="423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8" name="개체 12"/>
          <p:cNvGraphicFramePr>
            <a:graphicFrameLocks noChangeAspect="1"/>
          </p:cNvGraphicFramePr>
          <p:nvPr/>
        </p:nvGraphicFramePr>
        <p:xfrm>
          <a:off x="3381375" y="1755775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84" name="Equation" r:id="rId6" imgW="291973" imgH="203112" progId="Equation.DSMT4">
                  <p:embed/>
                </p:oleObj>
              </mc:Choice>
              <mc:Fallback>
                <p:oleObj name="Equation" r:id="rId6" imgW="291973" imgH="203112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1755775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개체 13"/>
          <p:cNvGraphicFramePr>
            <a:graphicFrameLocks noChangeAspect="1"/>
          </p:cNvGraphicFramePr>
          <p:nvPr/>
        </p:nvGraphicFramePr>
        <p:xfrm>
          <a:off x="4783138" y="1739900"/>
          <a:ext cx="10874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85" name="Equation" r:id="rId7" imgW="749300" imgH="228600" progId="Equation.DSMT4">
                  <p:embed/>
                </p:oleObj>
              </mc:Choice>
              <mc:Fallback>
                <p:oleObj name="Equation" r:id="rId7" imgW="749300" imgH="228600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1739900"/>
                        <a:ext cx="10874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 smtClean="0">
                <a:latin typeface="+mn-lt"/>
                <a:ea typeface="+mn-ea"/>
              </a:rPr>
              <a:t>Exercise</a:t>
            </a: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350963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         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Hilbert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변환을 쓰시오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8650" lvl="1" indent="-17145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     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Hilbert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변환을 쓰시오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 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126031"/>
              </p:ext>
            </p:extLst>
          </p:nvPr>
        </p:nvGraphicFramePr>
        <p:xfrm>
          <a:off x="1400175" y="1670050"/>
          <a:ext cx="6683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81" name="Equation" r:id="rId4" imgW="558720" imgH="253800" progId="Equation.DSMT4">
                  <p:embed/>
                </p:oleObj>
              </mc:Choice>
              <mc:Fallback>
                <p:oleObj name="Equation" r:id="rId4" imgW="55872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670050"/>
                        <a:ext cx="66833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193997"/>
              </p:ext>
            </p:extLst>
          </p:nvPr>
        </p:nvGraphicFramePr>
        <p:xfrm>
          <a:off x="1366838" y="3441700"/>
          <a:ext cx="6985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82" name="Equation" r:id="rId6" imgW="583920" imgH="253800" progId="Equation.DSMT4">
                  <p:embed/>
                </p:oleObj>
              </mc:Choice>
              <mc:Fallback>
                <p:oleObj name="Equation" r:id="rId6" imgW="583920" imgH="253800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441700"/>
                        <a:ext cx="6985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실수 신호         의 스펙트럼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(Fourier transform)  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는 아래와 같다 가정하자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Hilbert transform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신호를         라 하자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(a)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신호               가 아래와 같은 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(Fourier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transform)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을 갖는다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를         와 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로 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나타내시오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3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71365" name="개체 3"/>
          <p:cNvGraphicFramePr>
            <a:graphicFrameLocks noChangeAspect="1"/>
          </p:cNvGraphicFramePr>
          <p:nvPr/>
        </p:nvGraphicFramePr>
        <p:xfrm>
          <a:off x="2106613" y="1155700"/>
          <a:ext cx="4048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08" name="Equation" r:id="rId4" imgW="279279" imgH="203112" progId="Equation.DSMT4">
                  <p:embed/>
                </p:oleObj>
              </mc:Choice>
              <mc:Fallback>
                <p:oleObj name="Equation" r:id="rId4" imgW="279279" imgH="203112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155700"/>
                        <a:ext cx="40481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개체 4"/>
          <p:cNvGraphicFramePr>
            <a:graphicFrameLocks noChangeAspect="1"/>
          </p:cNvGraphicFramePr>
          <p:nvPr/>
        </p:nvGraphicFramePr>
        <p:xfrm>
          <a:off x="4832350" y="1177925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09" name="Equation" r:id="rId6" imgW="393529" imgH="203112" progId="Equation.DSMT4">
                  <p:embed/>
                </p:oleObj>
              </mc:Choice>
              <mc:Fallback>
                <p:oleObj name="Equation" r:id="rId6" imgW="393529" imgH="203112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1177925"/>
                        <a:ext cx="5715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7" name="개체 5"/>
          <p:cNvGraphicFramePr>
            <a:graphicFrameLocks noChangeAspect="1"/>
          </p:cNvGraphicFramePr>
          <p:nvPr/>
        </p:nvGraphicFramePr>
        <p:xfrm>
          <a:off x="7339013" y="1163638"/>
          <a:ext cx="4048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0" name="Equation" r:id="rId8" imgW="279279" imgH="203112" progId="Equation.DSMT4">
                  <p:embed/>
                </p:oleObj>
              </mc:Choice>
              <mc:Fallback>
                <p:oleObj name="Equation" r:id="rId8" imgW="279279" imgH="203112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1163638"/>
                        <a:ext cx="40481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8" name="개체 6"/>
          <p:cNvGraphicFramePr>
            <a:graphicFrameLocks noChangeAspect="1"/>
          </p:cNvGraphicFramePr>
          <p:nvPr/>
        </p:nvGraphicFramePr>
        <p:xfrm>
          <a:off x="2601913" y="1362075"/>
          <a:ext cx="423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1" name="Equation" r:id="rId9" imgW="291973" imgH="203112" progId="Equation.DSMT4">
                  <p:embed/>
                </p:oleObj>
              </mc:Choice>
              <mc:Fallback>
                <p:oleObj name="Equation" r:id="rId9" imgW="291973" imgH="203112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362075"/>
                        <a:ext cx="4238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136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1460500"/>
            <a:ext cx="2541587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1370" name="개체 7"/>
          <p:cNvGraphicFramePr>
            <a:graphicFrameLocks noChangeAspect="1"/>
          </p:cNvGraphicFramePr>
          <p:nvPr/>
        </p:nvGraphicFramePr>
        <p:xfrm>
          <a:off x="2143125" y="3170238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2" name="Equation" r:id="rId12" imgW="393529" imgH="203112" progId="Equation.DSMT4">
                  <p:embed/>
                </p:oleObj>
              </mc:Choice>
              <mc:Fallback>
                <p:oleObj name="Equation" r:id="rId12" imgW="393529" imgH="203112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170238"/>
                        <a:ext cx="5715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1" name="개체 8"/>
          <p:cNvGraphicFramePr>
            <a:graphicFrameLocks noChangeAspect="1"/>
          </p:cNvGraphicFramePr>
          <p:nvPr/>
        </p:nvGraphicFramePr>
        <p:xfrm>
          <a:off x="6908800" y="3181350"/>
          <a:ext cx="4413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3" name="Equation" r:id="rId14" imgW="304536" imgH="203024" progId="Equation.DSMT4">
                  <p:embed/>
                </p:oleObj>
              </mc:Choice>
              <mc:Fallback>
                <p:oleObj name="Equation" r:id="rId14" imgW="304536" imgH="203024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3181350"/>
                        <a:ext cx="4413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2" name="개체 9"/>
          <p:cNvGraphicFramePr>
            <a:graphicFrameLocks noChangeAspect="1"/>
          </p:cNvGraphicFramePr>
          <p:nvPr/>
        </p:nvGraphicFramePr>
        <p:xfrm>
          <a:off x="7505700" y="3173413"/>
          <a:ext cx="403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4" name="Equation" r:id="rId16" imgW="279279" imgH="203112" progId="Equation.DSMT4">
                  <p:embed/>
                </p:oleObj>
              </mc:Choice>
              <mc:Fallback>
                <p:oleObj name="Equation" r:id="rId16" imgW="279279" imgH="203112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3173413"/>
                        <a:ext cx="4032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3" name="개체 11"/>
          <p:cNvGraphicFramePr>
            <a:graphicFrameLocks noChangeAspect="1"/>
          </p:cNvGraphicFramePr>
          <p:nvPr/>
        </p:nvGraphicFramePr>
        <p:xfrm>
          <a:off x="8088313" y="3152775"/>
          <a:ext cx="423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5" name="Equation" r:id="rId18" imgW="291973" imgH="203112" progId="Equation.DSMT4">
                  <p:embed/>
                </p:oleObj>
              </mc:Choice>
              <mc:Fallback>
                <p:oleObj name="Equation" r:id="rId18" imgW="291973" imgH="203112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3" y="3152775"/>
                        <a:ext cx="4238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1374" name="Picture 1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3975100"/>
            <a:ext cx="26035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036638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(b)            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스펙트럼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Fourier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transform)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을 그리시오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수식으로 설명 있어야 함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(c)                       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스펙트럼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Fourier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transform)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을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그리시오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수식으로 설명 있어야 함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4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73413" name="개체 2"/>
          <p:cNvGraphicFramePr>
            <a:graphicFrameLocks noChangeAspect="1"/>
          </p:cNvGraphicFramePr>
          <p:nvPr/>
        </p:nvGraphicFramePr>
        <p:xfrm>
          <a:off x="1685925" y="1284288"/>
          <a:ext cx="10112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84" name="Equation" r:id="rId4" imgW="698197" imgH="253890" progId="Equation.DSMT4">
                  <p:embed/>
                </p:oleObj>
              </mc:Choice>
              <mc:Fallback>
                <p:oleObj name="Equation" r:id="rId4" imgW="698197" imgH="25389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284288"/>
                        <a:ext cx="10112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4" name="개체 10"/>
          <p:cNvGraphicFramePr>
            <a:graphicFrameLocks noChangeAspect="1"/>
          </p:cNvGraphicFramePr>
          <p:nvPr/>
        </p:nvGraphicFramePr>
        <p:xfrm>
          <a:off x="1685925" y="3656013"/>
          <a:ext cx="15081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85" name="Equation" r:id="rId6" imgW="1040948" imgH="330057" progId="Equation.DSMT4">
                  <p:embed/>
                </p:oleObj>
              </mc:Choice>
              <mc:Fallback>
                <p:oleObj name="Equation" r:id="rId6" imgW="1040948" imgH="330057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656013"/>
                        <a:ext cx="15081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036638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(d) 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스펙트럼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그리시오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.(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conjugate(</a:t>
            </a:r>
            <a:r>
              <a:rPr lang="ko-KR" altLang="en-US" sz="1400" dirty="0" err="1" smtClean="0">
                <a:latin typeface="Times New Roman" pitchFamily="18" charset="0"/>
                <a:cs typeface="Times New Roman" pitchFamily="18" charset="0"/>
              </a:rPr>
              <a:t>공액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을 의미함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수식으로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          설명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있어야 함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(e)                                                           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그리시오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수식으로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설명 있어야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함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76485" name="개체 12"/>
          <p:cNvGraphicFramePr>
            <a:graphicFrameLocks noChangeAspect="1"/>
          </p:cNvGraphicFramePr>
          <p:nvPr/>
        </p:nvGraphicFramePr>
        <p:xfrm>
          <a:off x="1692275" y="1327150"/>
          <a:ext cx="5334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1" name="Equation" r:id="rId4" imgW="368300" imgH="228600" progId="Equation.DSMT4">
                  <p:embed/>
                </p:oleObj>
              </mc:Choice>
              <mc:Fallback>
                <p:oleObj name="Equation" r:id="rId4" imgW="368300" imgH="22860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27150"/>
                        <a:ext cx="5334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개체 13"/>
          <p:cNvGraphicFramePr>
            <a:graphicFrameLocks noChangeAspect="1"/>
          </p:cNvGraphicFramePr>
          <p:nvPr/>
        </p:nvGraphicFramePr>
        <p:xfrm>
          <a:off x="5649913" y="141128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2" name="Equation" r:id="rId6" imgW="114201" imgH="139579" progId="Equation.DSMT4">
                  <p:embed/>
                </p:oleObj>
              </mc:Choice>
              <mc:Fallback>
                <p:oleObj name="Equation" r:id="rId6" imgW="114201" imgH="139579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1411288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7" name="개체 14"/>
          <p:cNvGraphicFramePr>
            <a:graphicFrameLocks noChangeAspect="1"/>
          </p:cNvGraphicFramePr>
          <p:nvPr/>
        </p:nvGraphicFramePr>
        <p:xfrm>
          <a:off x="1684338" y="3108325"/>
          <a:ext cx="30908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3" name="Equation" r:id="rId8" imgW="2133600" imgH="228600" progId="Equation.DSMT4">
                  <p:embed/>
                </p:oleObj>
              </mc:Choice>
              <mc:Fallback>
                <p:oleObj name="Equation" r:id="rId8" imgW="2133600" imgH="228600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108325"/>
                        <a:ext cx="30908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836613"/>
            <a:ext cx="8220075" cy="5086350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 BW(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대역폭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이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1kHz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인 기저대역 신호가 있다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이런 신호를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DSB-SC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변조하면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변조  </a:t>
            </a:r>
            <a:r>
              <a:rPr lang="en-US" altLang="ko-KR" sz="1400" dirty="0" err="1" smtClean="0">
                <a:latin typeface="Times New Roman" pitchFamily="18" charset="0"/>
                <a:cs typeface="Times New Roman" pitchFamily="18" charset="0"/>
              </a:rPr>
              <a:t>Passband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통과대역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 BW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2kHz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가 된다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따라서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Baseband BW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가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1kHz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인 두 신호를 겹치지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않게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DSB-SC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로 전송하기 위해서는 최소한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4kHz(=2+2)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BW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가 필요함을 알 수 있다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그러나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다른 방식을 사용하여 변조하면 두 신호의 전체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400" dirty="0" err="1" smtClean="0">
                <a:latin typeface="Times New Roman" pitchFamily="18" charset="0"/>
                <a:cs typeface="Times New Roman" pitchFamily="18" charset="0"/>
              </a:rPr>
              <a:t>assband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BW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를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2kHz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만 사용하면서도 서로 간섭없이 송수신 할 수 있다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2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가지 다른 방식으로 이를 구현 할 수 있다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각 방식에 대하여 쓰시오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(a)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방식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1: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(b)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방식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2:</a:t>
            </a: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hangingPunct="1">
              <a:buFont typeface="Monotype Sorts" charset="2"/>
              <a:buAutoNum type="alphaLcParenBoth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16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2928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92868" name="개체 2"/>
          <p:cNvGraphicFramePr>
            <a:graphicFrameLocks noChangeAspect="1"/>
          </p:cNvGraphicFramePr>
          <p:nvPr/>
        </p:nvGraphicFramePr>
        <p:xfrm>
          <a:off x="1000125" y="1325563"/>
          <a:ext cx="37703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7" name="Equation" r:id="rId3" imgW="3035300" imgH="279400" progId="Equation.DSMT4">
                  <p:embed/>
                </p:oleObj>
              </mc:Choice>
              <mc:Fallback>
                <p:oleObj name="Equation" r:id="rId3" imgW="3035300" imgH="2794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325563"/>
                        <a:ext cx="37703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graphicFrame>
        <p:nvGraphicFramePr>
          <p:cNvPr id="292870" name="Object 4"/>
          <p:cNvGraphicFramePr>
            <a:graphicFrameLocks noChangeAspect="1"/>
          </p:cNvGraphicFramePr>
          <p:nvPr/>
        </p:nvGraphicFramePr>
        <p:xfrm>
          <a:off x="992188" y="4106863"/>
          <a:ext cx="49371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8" name="Equation" r:id="rId5" imgW="3975100" imgH="254000" progId="Equation.DSMT4">
                  <p:embed/>
                </p:oleObj>
              </mc:Choice>
              <mc:Fallback>
                <p:oleObj name="Equation" r:id="rId5" imgW="39751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106863"/>
                        <a:ext cx="49371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1" name="TextBox 17"/>
          <p:cNvSpPr txBox="1">
            <a:spLocks noChangeArrowheads="1"/>
          </p:cNvSpPr>
          <p:nvPr/>
        </p:nvSpPr>
        <p:spPr bwMode="auto">
          <a:xfrm>
            <a:off x="728663" y="1333500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1. </a:t>
            </a:r>
            <a:endParaRPr lang="ko-KR" altLang="en-US" sz="1400" b="1"/>
          </a:p>
        </p:txBody>
      </p:sp>
      <p:sp>
        <p:nvSpPr>
          <p:cNvPr id="292872" name="TextBox 19"/>
          <p:cNvSpPr txBox="1">
            <a:spLocks noChangeArrowheads="1"/>
          </p:cNvSpPr>
          <p:nvPr/>
        </p:nvSpPr>
        <p:spPr bwMode="auto">
          <a:xfrm>
            <a:off x="738188" y="4086225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3. </a:t>
            </a:r>
            <a:endParaRPr lang="ko-KR" altLang="en-US" sz="1400" b="1"/>
          </a:p>
        </p:txBody>
      </p:sp>
      <p:graphicFrame>
        <p:nvGraphicFramePr>
          <p:cNvPr id="292873" name="Object 13"/>
          <p:cNvGraphicFramePr>
            <a:graphicFrameLocks noChangeAspect="1"/>
          </p:cNvGraphicFramePr>
          <p:nvPr/>
        </p:nvGraphicFramePr>
        <p:xfrm>
          <a:off x="992188" y="2401888"/>
          <a:ext cx="54578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9" name="Equation" r:id="rId7" imgW="4394200" imgH="228600" progId="Equation.DSMT4">
                  <p:embed/>
                </p:oleObj>
              </mc:Choice>
              <mc:Fallback>
                <p:oleObj name="Equation" r:id="rId7" imgW="43942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2401888"/>
                        <a:ext cx="54578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4" name="TextBox 18"/>
          <p:cNvSpPr txBox="1">
            <a:spLocks noChangeArrowheads="1"/>
          </p:cNvSpPr>
          <p:nvPr/>
        </p:nvSpPr>
        <p:spPr bwMode="auto">
          <a:xfrm>
            <a:off x="738188" y="2381250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2. </a:t>
            </a:r>
            <a:endParaRPr lang="ko-KR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8575" y="1036638"/>
            <a:ext cx="8829675" cy="3802062"/>
          </a:xfrm>
        </p:spPr>
        <p:txBody>
          <a:bodyPr/>
          <a:lstStyle/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r>
              <a:rPr lang="en-US" altLang="ko-KR" sz="1200" dirty="0" smtClean="0"/>
              <a:t>1.  </a:t>
            </a:r>
            <a:r>
              <a:rPr lang="ko-KR" altLang="ko-KR" sz="1200" dirty="0" smtClean="0"/>
              <a:t>정보신호가</a:t>
            </a:r>
            <a:r>
              <a:rPr lang="en-US" altLang="ko-KR" sz="1200" dirty="0" smtClean="0"/>
              <a:t>    </a:t>
            </a:r>
            <a:r>
              <a:rPr lang="ko-KR" altLang="ko-KR" sz="1200" dirty="0" smtClean="0"/>
              <a:t> </a:t>
            </a:r>
            <a:r>
              <a:rPr lang="en-US" altLang="ko-KR" sz="1200" dirty="0" smtClean="0"/>
              <a:t>  </a:t>
            </a:r>
            <a:r>
              <a:rPr lang="ko-KR" altLang="ko-KR" sz="1200" dirty="0" smtClean="0"/>
              <a:t>이고 </a:t>
            </a:r>
            <a:r>
              <a:rPr lang="ko-KR" altLang="ko-KR" sz="1200" dirty="0" err="1" smtClean="0"/>
              <a:t>캐리어</a:t>
            </a:r>
            <a:r>
              <a:rPr lang="ko-KR" altLang="ko-KR" sz="1200" dirty="0" smtClean="0"/>
              <a:t> 주파수가</a:t>
            </a:r>
            <a:r>
              <a:rPr lang="en-US" altLang="ko-KR" sz="1200" dirty="0" smtClean="0"/>
              <a:t>     </a:t>
            </a:r>
            <a:r>
              <a:rPr lang="ko-KR" altLang="ko-KR" sz="1200" dirty="0" smtClean="0"/>
              <a:t> </a:t>
            </a:r>
            <a:r>
              <a:rPr lang="en-US" altLang="ko-KR" sz="1200" dirty="0" smtClean="0"/>
              <a:t>[rad/sec]</a:t>
            </a:r>
            <a:r>
              <a:rPr lang="ko-KR" altLang="ko-KR" sz="1200" dirty="0" smtClean="0"/>
              <a:t>이며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변조차수가</a:t>
            </a:r>
            <a:r>
              <a:rPr lang="en-US" altLang="ko-KR" sz="1200" dirty="0" smtClean="0"/>
              <a:t>      </a:t>
            </a:r>
            <a:r>
              <a:rPr lang="ko-KR" altLang="ko-KR" sz="1200" dirty="0" smtClean="0"/>
              <a:t> 인</a:t>
            </a:r>
            <a:r>
              <a:rPr lang="en-US" altLang="ko-KR" sz="1200" dirty="0" smtClean="0"/>
              <a:t> FM </a:t>
            </a:r>
            <a:r>
              <a:rPr lang="ko-KR" altLang="ko-KR" sz="1200" dirty="0" smtClean="0"/>
              <a:t>변조신호</a:t>
            </a:r>
            <a:r>
              <a:rPr lang="en-US" altLang="ko-KR" sz="1200" dirty="0" smtClean="0"/>
              <a:t>   </a:t>
            </a:r>
            <a:r>
              <a:rPr lang="ko-KR" altLang="ko-KR" sz="1200" dirty="0" smtClean="0"/>
              <a:t> </a:t>
            </a:r>
            <a:r>
              <a:rPr lang="en-US" altLang="ko-KR" sz="1200" dirty="0" smtClean="0"/>
              <a:t>      </a:t>
            </a:r>
            <a:r>
              <a:rPr lang="ko-KR" altLang="ko-KR" sz="1200" dirty="0" smtClean="0"/>
              <a:t>를 수식으로 쓰시오</a:t>
            </a:r>
            <a:r>
              <a:rPr lang="en-US" altLang="ko-KR" sz="1200" dirty="0" smtClean="0"/>
              <a:t>.</a:t>
            </a:r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r>
              <a:rPr lang="en-US" altLang="ko-KR" sz="1200" dirty="0" smtClean="0"/>
              <a:t>2.  </a:t>
            </a:r>
            <a:r>
              <a:rPr lang="ko-KR" altLang="ko-KR" sz="1200" dirty="0" smtClean="0"/>
              <a:t>위의</a:t>
            </a:r>
            <a:r>
              <a:rPr lang="en-US" altLang="ko-KR" sz="1200" dirty="0" smtClean="0"/>
              <a:t>  </a:t>
            </a:r>
            <a:r>
              <a:rPr lang="ko-KR" altLang="ko-KR" sz="1200" dirty="0" smtClean="0"/>
              <a:t> </a:t>
            </a:r>
            <a:r>
              <a:rPr lang="en-US" altLang="ko-KR" sz="1200" dirty="0" smtClean="0"/>
              <a:t>       </a:t>
            </a:r>
            <a:r>
              <a:rPr lang="ko-KR" altLang="ko-KR" sz="1200" dirty="0" smtClean="0"/>
              <a:t>가</a:t>
            </a:r>
            <a:r>
              <a:rPr lang="en-US" altLang="ko-KR" sz="1200" dirty="0" smtClean="0"/>
              <a:t> NBFM(Narrow Band FM)</a:t>
            </a:r>
            <a:r>
              <a:rPr lang="ko-KR" altLang="ko-KR" sz="1200" dirty="0" smtClean="0"/>
              <a:t>이 </a:t>
            </a:r>
            <a:r>
              <a:rPr lang="ko-KR" altLang="ko-KR" sz="1200" dirty="0" err="1" smtClean="0"/>
              <a:t>되기위한</a:t>
            </a:r>
            <a:r>
              <a:rPr lang="ko-KR" altLang="ko-KR" sz="1200" dirty="0" smtClean="0"/>
              <a:t> 조건을 쓰시오</a:t>
            </a:r>
            <a:r>
              <a:rPr lang="en-US" altLang="ko-KR" sz="1200" dirty="0" smtClean="0"/>
              <a:t>.</a:t>
            </a:r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r>
              <a:rPr lang="en-US" altLang="ko-KR" sz="1200" dirty="0" smtClean="0"/>
              <a:t>3.  </a:t>
            </a:r>
            <a:r>
              <a:rPr lang="ko-KR" altLang="en-US" sz="1200" dirty="0" smtClean="0"/>
              <a:t>문제 </a:t>
            </a:r>
            <a:r>
              <a:rPr lang="en-US" altLang="ko-KR" sz="1200" dirty="0" smtClean="0"/>
              <a:t>1 </a:t>
            </a:r>
            <a:r>
              <a:rPr lang="ko-KR" altLang="ko-KR" sz="1200" dirty="0" smtClean="0"/>
              <a:t>에서 작성한</a:t>
            </a:r>
            <a:r>
              <a:rPr lang="en-US" altLang="ko-KR" sz="1200" dirty="0" smtClean="0"/>
              <a:t>  </a:t>
            </a:r>
            <a:r>
              <a:rPr lang="ko-KR" altLang="ko-KR" sz="1200" dirty="0" smtClean="0"/>
              <a:t> </a:t>
            </a:r>
            <a:r>
              <a:rPr lang="en-US" altLang="ko-KR" sz="1200" dirty="0" smtClean="0"/>
              <a:t>         </a:t>
            </a:r>
            <a:r>
              <a:rPr lang="ko-KR" altLang="ko-KR" sz="1200" dirty="0" smtClean="0"/>
              <a:t>수식을 삼각함수 공식을 이용하여 전개하시오</a:t>
            </a:r>
            <a:r>
              <a:rPr lang="en-US" altLang="ko-KR" sz="1200" dirty="0" smtClean="0"/>
              <a:t>.</a:t>
            </a:r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  <a:p>
            <a:pPr marL="763588" lvl="2" indent="0" eaLnBrk="1" hangingPunct="1">
              <a:buFontTx/>
              <a:buNone/>
            </a:pPr>
            <a:endParaRPr lang="en-US" altLang="ko-KR" sz="1200" dirty="0" smtClean="0"/>
          </a:p>
        </p:txBody>
      </p:sp>
      <p:sp>
        <p:nvSpPr>
          <p:cNvPr id="30413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04132" name="개체 5"/>
          <p:cNvGraphicFramePr>
            <a:graphicFrameLocks noChangeAspect="1"/>
          </p:cNvGraphicFramePr>
          <p:nvPr/>
        </p:nvGraphicFramePr>
        <p:xfrm>
          <a:off x="1873250" y="1338263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32" name="Equation" r:id="rId3" imgW="355446" imgH="228501" progId="Equation.DSMT4">
                  <p:embed/>
                </p:oleObj>
              </mc:Choice>
              <mc:Fallback>
                <p:oleObj name="Equation" r:id="rId3" imgW="355446" imgH="228501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338263"/>
                        <a:ext cx="355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04134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041163"/>
              </p:ext>
            </p:extLst>
          </p:nvPr>
        </p:nvGraphicFramePr>
        <p:xfrm>
          <a:off x="7108826" y="1316505"/>
          <a:ext cx="4651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33" name="Equation" r:id="rId5" imgW="469696" imgH="241195" progId="Equation.DSMT4">
                  <p:embed/>
                </p:oleObj>
              </mc:Choice>
              <mc:Fallback>
                <p:oleObj name="Equation" r:id="rId5" imgW="469696" imgH="241195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6" y="1316505"/>
                        <a:ext cx="46513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5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399468"/>
              </p:ext>
            </p:extLst>
          </p:nvPr>
        </p:nvGraphicFramePr>
        <p:xfrm>
          <a:off x="1416050" y="3012982"/>
          <a:ext cx="4651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34" name="Equation" r:id="rId7" imgW="469696" imgH="241195" progId="Equation.DSMT4">
                  <p:embed/>
                </p:oleObj>
              </mc:Choice>
              <mc:Fallback>
                <p:oleObj name="Equation" r:id="rId7" imgW="469696" imgH="241195" progId="Equation.DSMT4">
                  <p:embed/>
                  <p:pic>
                    <p:nvPicPr>
                      <p:cNvPr id="0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012982"/>
                        <a:ext cx="46513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6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46381"/>
              </p:ext>
            </p:extLst>
          </p:nvPr>
        </p:nvGraphicFramePr>
        <p:xfrm>
          <a:off x="2474352" y="4265706"/>
          <a:ext cx="4651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35" name="Equation" r:id="rId8" imgW="469696" imgH="241195" progId="Equation.DSMT4">
                  <p:embed/>
                </p:oleObj>
              </mc:Choice>
              <mc:Fallback>
                <p:oleObj name="Equation" r:id="rId8" imgW="469696" imgH="241195" progId="Equation.DSMT4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352" y="4265706"/>
                        <a:ext cx="46513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498826"/>
              </p:ext>
            </p:extLst>
          </p:nvPr>
        </p:nvGraphicFramePr>
        <p:xfrm>
          <a:off x="3697288" y="13319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36" name="Equation" r:id="rId9" imgW="203040" imgH="241200" progId="Equation.DSMT4">
                  <p:embed/>
                </p:oleObj>
              </mc:Choice>
              <mc:Fallback>
                <p:oleObj name="Equation" r:id="rId9" imgW="203040" imgH="241200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13319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998747"/>
              </p:ext>
            </p:extLst>
          </p:nvPr>
        </p:nvGraphicFramePr>
        <p:xfrm>
          <a:off x="5802313" y="1309688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37" name="Equation" r:id="rId11" imgW="241200" imgH="266400" progId="Equation.DSMT4">
                  <p:embed/>
                </p:oleObj>
              </mc:Choice>
              <mc:Fallback>
                <p:oleObj name="Equation" r:id="rId11" imgW="241200" imgH="2664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1309688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8575" y="1036638"/>
            <a:ext cx="8829675" cy="3802062"/>
          </a:xfrm>
        </p:spPr>
        <p:txBody>
          <a:bodyPr/>
          <a:lstStyle/>
          <a:p>
            <a:pPr marL="763588" lvl="2" indent="0" eaLnBrk="1" hangingPunct="1">
              <a:buFontTx/>
              <a:buNone/>
            </a:pPr>
            <a:endParaRPr lang="en-US" altLang="ko-KR" sz="1200" smtClean="0"/>
          </a:p>
          <a:p>
            <a:pPr marL="763588" lvl="2" indent="0" eaLnBrk="1" hangingPunct="1">
              <a:buFontTx/>
              <a:buNone/>
            </a:pPr>
            <a:r>
              <a:rPr lang="en-US" altLang="ko-KR" sz="1200" smtClean="0"/>
              <a:t>4.  NBFM</a:t>
            </a:r>
            <a:r>
              <a:rPr lang="ko-KR" altLang="en-US" sz="1200" smtClean="0"/>
              <a:t>이 되는 조건이 만족될 때</a:t>
            </a:r>
            <a:r>
              <a:rPr lang="en-US" altLang="ko-KR" sz="1200" smtClean="0"/>
              <a:t>, </a:t>
            </a:r>
            <a:r>
              <a:rPr lang="ko-KR" altLang="en-US" sz="1200" smtClean="0"/>
              <a:t>문제 </a:t>
            </a:r>
            <a:r>
              <a:rPr lang="en-US" altLang="ko-KR" sz="1200" smtClean="0"/>
              <a:t>3 </a:t>
            </a:r>
            <a:r>
              <a:rPr lang="ko-KR" altLang="en-US" sz="1200" smtClean="0"/>
              <a:t>에서 전개한 수식은 어떻게 근사화될 수 있는지 쓰시오</a:t>
            </a:r>
            <a:r>
              <a:rPr lang="en-US" altLang="ko-KR" sz="1200" smtClean="0"/>
              <a:t>.</a:t>
            </a:r>
          </a:p>
          <a:p>
            <a:pPr marL="763588" lvl="2" indent="0" eaLnBrk="1" hangingPunct="1">
              <a:buFontTx/>
              <a:buNone/>
            </a:pPr>
            <a:endParaRPr lang="en-US" altLang="ko-KR" sz="1200" smtClean="0"/>
          </a:p>
          <a:p>
            <a:pPr marL="763588" lvl="2" indent="0" eaLnBrk="1" hangingPunct="1">
              <a:buFontTx/>
              <a:buNone/>
            </a:pPr>
            <a:endParaRPr lang="en-US" altLang="ko-KR" sz="1200" smtClean="0"/>
          </a:p>
          <a:p>
            <a:pPr marL="763588" lvl="2" indent="0" eaLnBrk="1" hangingPunct="1">
              <a:buFontTx/>
              <a:buNone/>
            </a:pPr>
            <a:endParaRPr lang="en-US" altLang="ko-KR" sz="1200" smtClean="0"/>
          </a:p>
          <a:p>
            <a:pPr marL="763588" lvl="2" indent="0" eaLnBrk="1" hangingPunct="1">
              <a:buFontTx/>
              <a:buNone/>
            </a:pPr>
            <a:endParaRPr lang="en-US" altLang="ko-KR" sz="1200" smtClean="0"/>
          </a:p>
          <a:p>
            <a:pPr marL="763588" lvl="2" indent="0" eaLnBrk="1" hangingPunct="1">
              <a:buFontTx/>
              <a:buNone/>
            </a:pPr>
            <a:endParaRPr lang="en-US" altLang="ko-KR" sz="1200" smtClean="0"/>
          </a:p>
          <a:p>
            <a:pPr marL="763588" lvl="2" indent="0" eaLnBrk="1" hangingPunct="1">
              <a:buFontTx/>
              <a:buNone/>
            </a:pPr>
            <a:endParaRPr lang="en-US" altLang="ko-KR" sz="1200" smtClean="0"/>
          </a:p>
          <a:p>
            <a:pPr marL="763588" lvl="2" indent="0" eaLnBrk="1" hangingPunct="1">
              <a:buFontTx/>
              <a:buNone/>
            </a:pPr>
            <a:endParaRPr lang="en-US" altLang="ko-KR" sz="1200" smtClean="0"/>
          </a:p>
          <a:p>
            <a:pPr marL="763588" lvl="2" indent="0" eaLnBrk="1" hangingPunct="1">
              <a:buFontTx/>
              <a:buNone/>
            </a:pPr>
            <a:endParaRPr lang="en-US" altLang="ko-KR" sz="1200" smtClean="0"/>
          </a:p>
          <a:p>
            <a:pPr marL="763588" lvl="2" indent="0" eaLnBrk="1" hangingPunct="1">
              <a:buFontTx/>
              <a:buNone/>
            </a:pPr>
            <a:r>
              <a:rPr lang="en-US" altLang="ko-KR" sz="1200" smtClean="0"/>
              <a:t>5.  </a:t>
            </a:r>
            <a:r>
              <a:rPr lang="ko-KR" altLang="en-US" sz="1200" smtClean="0"/>
              <a:t>문제</a:t>
            </a:r>
            <a:r>
              <a:rPr lang="en-US" altLang="ko-KR" sz="1200" smtClean="0"/>
              <a:t>4</a:t>
            </a:r>
            <a:r>
              <a:rPr lang="ko-KR" altLang="en-US" sz="1200" smtClean="0"/>
              <a:t>의 결과를 기반하여 </a:t>
            </a:r>
            <a:r>
              <a:rPr lang="en-US" altLang="ko-KR" sz="1200" smtClean="0"/>
              <a:t>NBFM </a:t>
            </a:r>
            <a:r>
              <a:rPr lang="ko-KR" altLang="en-US" sz="1200" smtClean="0"/>
              <a:t>신호가 거의 깨끗한 사인파형으로 보이는 이유를 쓰시오</a:t>
            </a:r>
            <a:r>
              <a:rPr lang="en-US" altLang="ko-KR" sz="1200" smtClean="0"/>
              <a:t>.</a:t>
            </a:r>
            <a:endParaRPr lang="en-US" altLang="ko-KR" smtClean="0"/>
          </a:p>
        </p:txBody>
      </p:sp>
      <p:sp>
        <p:nvSpPr>
          <p:cNvPr id="30822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822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 smtClean="0"/>
              <a:t>Exercises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PLL 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의 입력에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19 kHz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의 </a:t>
            </a:r>
            <a:r>
              <a:rPr lang="ko-KR" altLang="ko-KR" sz="1600" b="0" dirty="0" err="1">
                <a:effectLst/>
                <a:latin typeface="Times New Roman" pitchFamily="18" charset="0"/>
                <a:ea typeface="바탕" pitchFamily="18" charset="-127"/>
                <a:cs typeface="Tahoma"/>
              </a:rPr>
              <a:t>사인파가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인가되었다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. PLL 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내부의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VCO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의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b="0" i="1" dirty="0" err="1">
                <a:effectLst/>
                <a:latin typeface="Times New Roman" pitchFamily="18" charset="0"/>
                <a:ea typeface="바탕" pitchFamily="18" charset="-127"/>
                <a:cs typeface="Tahoma"/>
              </a:rPr>
              <a:t>f</a:t>
            </a:r>
            <a:r>
              <a:rPr lang="en-US" altLang="ko-KR" sz="1600" b="0" baseline="-25000" dirty="0" err="1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Q</a:t>
            </a: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는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20 kHz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이고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b="0" i="1" dirty="0" err="1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k</a:t>
            </a:r>
            <a:r>
              <a:rPr lang="en-US" altLang="ko-KR" sz="1600" b="0" baseline="-25000" dirty="0" err="1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v</a:t>
            </a: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(input sensitivity)=500Hz/V 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이다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. PLL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이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Lock(</a:t>
            </a:r>
            <a:r>
              <a:rPr lang="ko-KR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동기완</a:t>
            </a:r>
            <a:r>
              <a:rPr lang="ko-KR" altLang="en-US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료</a:t>
            </a: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)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되었다면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VCO </a:t>
            </a:r>
            <a:r>
              <a:rPr lang="ko-KR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입력은 몇 볼트인가</a:t>
            </a: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?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dirty="0" smtClean="0">
              <a:effectLst/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PLL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의 입력주파수가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19+x(t) [kHz]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로 시간에 따라 바뀌고 있다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.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역시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PLL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내부의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VCO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의 </a:t>
            </a:r>
            <a:r>
              <a:rPr lang="en-US" altLang="ko-KR" sz="1600" b="0" i="1" dirty="0" err="1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f</a:t>
            </a:r>
            <a:r>
              <a:rPr lang="en-US" altLang="ko-KR" sz="1600" b="0" baseline="-25000" dirty="0" err="1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Q</a:t>
            </a: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는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20kHz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이고</a:t>
            </a:r>
            <a:r>
              <a:rPr lang="en-US" altLang="ko-KR" sz="1600" b="0" i="1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b="0" i="1" dirty="0" err="1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k</a:t>
            </a:r>
            <a:r>
              <a:rPr lang="en-US" altLang="ko-KR" sz="1600" b="0" baseline="-25000" dirty="0" err="1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v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=500Hz/V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라고 가정하자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. PLL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의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lock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이 유지된다면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VCO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입력신호가 어떻게 되어야 하는지 수식으로 쓰시오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.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kern="100" dirty="0">
              <a:effectLst/>
              <a:latin typeface="Times New Roman"/>
              <a:ea typeface="바탕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 PLL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내부의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VCO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의 변수 중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quiescent frequency = 1.1Hz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이고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, input voltage sensitivity=0.5Hz/V, Amplitude=1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이다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. PLL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의 입력이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s(t)=10cos(2</a:t>
            </a:r>
            <a:r>
              <a:rPr lang="el-GR" altLang="ko-KR" sz="1600" b="0" kern="100" dirty="0" smtClean="0">
                <a:effectLst/>
                <a:latin typeface="Times New Roman"/>
                <a:ea typeface="바탕"/>
              </a:rPr>
              <a:t>π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t)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이고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10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초 후에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PLL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이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Lock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이 되었다고 가정하자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.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수렴된 이후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2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초 동안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(10</a:t>
            </a:r>
            <a:r>
              <a:rPr lang="el-GR" altLang="ko-KR" sz="1600" b="0" kern="100" dirty="0" smtClean="0">
                <a:effectLst/>
                <a:latin typeface="Times New Roman"/>
                <a:ea typeface="바탕"/>
              </a:rPr>
              <a:t> ≤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t</a:t>
            </a:r>
            <a:r>
              <a:rPr lang="el-GR" altLang="ko-KR" sz="1600" b="0" kern="100" dirty="0" smtClean="0">
                <a:effectLst/>
                <a:latin typeface="Times New Roman"/>
                <a:ea typeface="바탕"/>
              </a:rPr>
              <a:t> ≤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12)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인 시간 구간에서 다음을 정확히 그리시오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.</a:t>
            </a:r>
          </a:p>
          <a:p>
            <a:pPr marL="266700" indent="0" algn="just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</a:rPr>
              <a:t>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   a)  PLL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입력                                       </a:t>
            </a:r>
            <a:endParaRPr lang="en-US" altLang="ko-KR" sz="1600" b="0" kern="100" dirty="0" smtClean="0">
              <a:effectLst/>
              <a:latin typeface="Times New Roman"/>
              <a:ea typeface="바탕"/>
            </a:endParaRPr>
          </a:p>
          <a:p>
            <a:pPr marL="266700" indent="0" algn="just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</a:rPr>
              <a:t>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   b)  VCO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입력                        </a:t>
            </a:r>
            <a:endParaRPr lang="en-US" altLang="ko-KR" sz="1600" b="0" kern="100" dirty="0" smtClean="0">
              <a:effectLst/>
              <a:latin typeface="Times New Roman"/>
              <a:ea typeface="바탕"/>
            </a:endParaRPr>
          </a:p>
          <a:p>
            <a:pPr marL="266700" indent="0" algn="just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</a:rPr>
              <a:t>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   c)  VCO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출력</a:t>
            </a:r>
            <a:endParaRPr lang="en-US" altLang="ko-KR" sz="1600" b="0" kern="100" dirty="0" smtClean="0">
              <a:effectLst/>
              <a:latin typeface="Times New Roman"/>
              <a:ea typeface="바탕"/>
            </a:endParaRPr>
          </a:p>
          <a:p>
            <a:pPr marL="266700" indent="0" algn="just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ko-KR" sz="1600" b="0" kern="100" dirty="0">
                <a:effectLst/>
                <a:latin typeface="Times New Roman"/>
                <a:ea typeface="바탕"/>
              </a:rPr>
              <a:t>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</a:rPr>
              <a:t>   d)  PD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</a:rPr>
              <a:t>출력</a:t>
            </a:r>
            <a:endParaRPr lang="ko-KR" altLang="ko-KR" sz="1600" b="0" kern="100" dirty="0" smtClean="0">
              <a:effectLst/>
              <a:latin typeface="Times New Roman"/>
              <a:ea typeface="바탕"/>
            </a:endParaRPr>
          </a:p>
          <a:p>
            <a:pPr lvl="1">
              <a:defRPr/>
            </a:pP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575" y="1192213"/>
            <a:ext cx="8220075" cy="5086350"/>
          </a:xfrm>
        </p:spPr>
        <p:txBody>
          <a:bodyPr/>
          <a:lstStyle/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아래의 왼쪽의 신호의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Fourier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변환이 오른쪽과 같이 얻어질 때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와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를 구하시오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는 다음을 만족한다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latinLnBrk="0">
              <a:buFont typeface="ZapfDingbats" pitchFamily="82" charset="2"/>
              <a:buNone/>
              <a:defRPr/>
            </a:pPr>
            <a:r>
              <a:rPr lang="en-US" altLang="ko-KR" sz="1400" dirty="0" smtClean="0">
                <a:effectLst/>
                <a:latin typeface="Times New Roman" pitchFamily="18" charset="0"/>
                <a:cs typeface="Times New Roman" pitchFamily="18" charset="0"/>
              </a:rPr>
              <a:t>	                              </a:t>
            </a:r>
          </a:p>
          <a:p>
            <a:pPr marL="0" indent="0" latinLnBrk="0">
              <a:buFont typeface="ZapfDingbats" pitchFamily="82" charset="2"/>
              <a:buNone/>
              <a:defRPr/>
            </a:pPr>
            <a:r>
              <a:rPr lang="en-US" altLang="ko-KR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       , </a:t>
            </a:r>
            <a:r>
              <a:rPr lang="ko-KR" altLang="en-US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모든 </a:t>
            </a:r>
            <a:r>
              <a:rPr lang="en-US" altLang="ko-KR" sz="1400" b="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에 대하여 </a:t>
            </a:r>
            <a:r>
              <a:rPr lang="en-US" altLang="ko-KR" sz="1400" b="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+4)=</a:t>
            </a:r>
            <a:r>
              <a:rPr lang="en-US" altLang="ko-KR" sz="1400" b="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latinLnBrk="0">
              <a:buFont typeface="ZapfDingbats" pitchFamily="82" charset="2"/>
              <a:buNone/>
              <a:defRPr/>
            </a:pPr>
            <a:endParaRPr lang="en-US" altLang="ko-KR" sz="6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28650" indent="0" latinLnBrk="0">
              <a:buFont typeface="ZapfDingbats" pitchFamily="82" charset="2"/>
              <a:buNone/>
              <a:defRPr/>
            </a:pPr>
            <a:r>
              <a:rPr lang="en-US" altLang="ko-KR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a) </a:t>
            </a:r>
            <a:r>
              <a:rPr lang="en-US" altLang="ko-KR" sz="1400" b="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를                     영역에서 그리시오</a:t>
            </a:r>
            <a:r>
              <a:rPr lang="en-US" altLang="ko-KR" sz="1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8650" indent="0" latinLnBrk="0">
              <a:buFont typeface="ZapfDingbats" pitchFamily="82" charset="2"/>
              <a:buNone/>
              <a:defRPr/>
            </a:pPr>
            <a:endParaRPr lang="en-US" altLang="ko-KR" sz="1400" b="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2865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b)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를 아래와 같이 쓸 때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와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를 구하시오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0660" name="개체 2"/>
          <p:cNvGraphicFramePr>
            <a:graphicFrameLocks noChangeAspect="1"/>
          </p:cNvGraphicFramePr>
          <p:nvPr/>
        </p:nvGraphicFramePr>
        <p:xfrm>
          <a:off x="927100" y="1668463"/>
          <a:ext cx="26289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0" name="Visio" r:id="rId4" imgW="2206861" imgH="832668" progId="Visio.Drawing.11">
                  <p:embed/>
                </p:oleObj>
              </mc:Choice>
              <mc:Fallback>
                <p:oleObj name="Visio" r:id="rId4" imgW="2206861" imgH="8326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668463"/>
                        <a:ext cx="26289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0662" name="개체 4"/>
          <p:cNvGraphicFramePr>
            <a:graphicFrameLocks noChangeAspect="1"/>
          </p:cNvGraphicFramePr>
          <p:nvPr/>
        </p:nvGraphicFramePr>
        <p:xfrm>
          <a:off x="3829050" y="1627188"/>
          <a:ext cx="31527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1" name="Visio" r:id="rId6" imgW="2317780" imgH="760781" progId="Visio.Drawing.11">
                  <p:embed/>
                </p:oleObj>
              </mc:Choice>
              <mc:Fallback>
                <p:oleObj name="Visio" r:id="rId6" imgW="2317780" imgH="7607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627188"/>
                        <a:ext cx="31527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개체 6"/>
          <p:cNvGraphicFramePr>
            <a:graphicFrameLocks noChangeAspect="1"/>
          </p:cNvGraphicFramePr>
          <p:nvPr/>
        </p:nvGraphicFramePr>
        <p:xfrm>
          <a:off x="919163" y="3513138"/>
          <a:ext cx="13255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2" name="Equation" r:id="rId8" imgW="1206500" imgH="457200" progId="Equation.DSMT4">
                  <p:embed/>
                </p:oleObj>
              </mc:Choice>
              <mc:Fallback>
                <p:oleObj name="Equation" r:id="rId8" imgW="1206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513138"/>
                        <a:ext cx="13255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개체 7"/>
          <p:cNvGraphicFramePr>
            <a:graphicFrameLocks noChangeAspect="1"/>
          </p:cNvGraphicFramePr>
          <p:nvPr/>
        </p:nvGraphicFramePr>
        <p:xfrm>
          <a:off x="1752600" y="4060825"/>
          <a:ext cx="684213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3" name="Equation" r:id="rId10" imgW="621760" imgH="177646" progId="Equation.DSMT4">
                  <p:embed/>
                </p:oleObj>
              </mc:Choice>
              <mc:Fallback>
                <p:oleObj name="Equation" r:id="rId10" imgW="62176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60825"/>
                        <a:ext cx="684213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개체 8"/>
          <p:cNvGraphicFramePr>
            <a:graphicFrameLocks noChangeAspect="1"/>
          </p:cNvGraphicFramePr>
          <p:nvPr/>
        </p:nvGraphicFramePr>
        <p:xfrm>
          <a:off x="1095375" y="4943475"/>
          <a:ext cx="34766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4" name="Equation" r:id="rId12" imgW="3162300" imgH="228600" progId="Equation.DSMT4">
                  <p:embed/>
                </p:oleObj>
              </mc:Choice>
              <mc:Fallback>
                <p:oleObj name="Equation" r:id="rId12" imgW="3162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943475"/>
                        <a:ext cx="347662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225" y="844550"/>
            <a:ext cx="7551738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3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 smtClean="0"/>
              <a:t>Exercises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FM </a:t>
            </a:r>
            <a:r>
              <a:rPr lang="ko-KR" altLang="en-US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복조기</a:t>
            </a: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(PLL) </a:t>
            </a:r>
            <a:r>
              <a:rPr lang="ko-KR" altLang="en-US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내부에 필터</a:t>
            </a: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(loop filter </a:t>
            </a:r>
            <a:r>
              <a:rPr lang="ko-KR" altLang="en-US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제외</a:t>
            </a: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)</a:t>
            </a:r>
            <a:r>
              <a:rPr lang="ko-KR" altLang="en-US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가</a:t>
            </a:r>
            <a:r>
              <a:rPr lang="en-US" altLang="ko-KR" sz="1600" b="0" dirty="0">
                <a:effectLst/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ko-KR" altLang="en-US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사용되었다면 이 필터의 종류</a:t>
            </a: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(LPF, BPF, HPF)</a:t>
            </a:r>
            <a:r>
              <a:rPr lang="ko-KR" altLang="en-US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를 쓰고</a:t>
            </a: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, </a:t>
            </a:r>
            <a:r>
              <a:rPr lang="ko-KR" altLang="en-US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필터의 입출력 수식을 사용하여 필터의 역할을 설명하시오</a:t>
            </a:r>
            <a:r>
              <a:rPr lang="en-US" altLang="ko-KR" sz="1600" b="0" dirty="0" smtClean="0">
                <a:effectLst/>
                <a:latin typeface="Times New Roman" pitchFamily="18" charset="0"/>
                <a:ea typeface="바탕" pitchFamily="18" charset="-127"/>
                <a:cs typeface="Tahoma"/>
              </a:rPr>
              <a:t>.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dirty="0">
              <a:effectLst/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dirty="0" smtClean="0">
              <a:effectLst/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FM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복조기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(PLL)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내부의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VCO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의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quiescent(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초기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)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주파수는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3kHz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이고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input sensitivity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는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2kHz/V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이다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.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복조기에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3sin(2</a:t>
            </a:r>
            <a:r>
              <a:rPr lang="el-GR" altLang="ko-KR" sz="1600" b="0" kern="100" dirty="0" smtClean="0">
                <a:effectLst/>
                <a:latin typeface="Times New Roman"/>
                <a:ea typeface="바탕"/>
              </a:rPr>
              <a:t> π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2900t)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가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입력되고 시간이 지나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PLL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이 안정적으로 동기를 유지하였다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(phase lock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되었다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).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이때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VCO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입력의 신호를 수식으로 정확히 쓰시오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.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kern="100" dirty="0" smtClean="0">
              <a:effectLst/>
              <a:latin typeface="Times New Roman"/>
              <a:ea typeface="바탕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kern="100" dirty="0" smtClean="0">
              <a:effectLst/>
              <a:latin typeface="Times New Roman"/>
              <a:ea typeface="바탕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문제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(2)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에서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 phase lock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이 유지된 이후 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VCO </a:t>
            </a:r>
            <a:r>
              <a:rPr lang="ko-KR" altLang="en-US" sz="1600" b="0" kern="100" dirty="0" smtClean="0">
                <a:effectLst/>
                <a:latin typeface="Times New Roman"/>
                <a:ea typeface="바탕"/>
                <a:cs typeface="Tahoma"/>
              </a:rPr>
              <a:t>출력의 신호를 수식으로 정확히 쓰시오</a:t>
            </a:r>
            <a:r>
              <a:rPr lang="en-US" altLang="ko-KR" sz="1600" b="0" kern="100" dirty="0" smtClean="0">
                <a:effectLst/>
                <a:latin typeface="Times New Roman"/>
                <a:ea typeface="바탕"/>
                <a:cs typeface="Tahoma"/>
              </a:rPr>
              <a:t>.</a:t>
            </a: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kern="100" dirty="0">
              <a:effectLst/>
              <a:latin typeface="Times New Roman"/>
              <a:ea typeface="바탕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en-US" altLang="ko-KR" sz="1600" b="0" kern="100" dirty="0" smtClean="0">
              <a:effectLst/>
              <a:latin typeface="Times New Roman"/>
              <a:ea typeface="바탕"/>
              <a:cs typeface="Tahoma"/>
            </a:endParaRPr>
          </a:p>
          <a:p>
            <a:pPr algn="just">
              <a:spcAft>
                <a:spcPts val="0"/>
              </a:spcAft>
              <a:buFont typeface="ZapfDingbats" pitchFamily="82" charset="2"/>
              <a:buAutoNum type="arabicParenBoth"/>
              <a:defRPr/>
            </a:pPr>
            <a:endParaRPr lang="ko-KR" altLang="ko-KR" sz="1600" b="0" kern="100" dirty="0" smtClean="0">
              <a:effectLst/>
              <a:latin typeface="Times New Roman"/>
              <a:ea typeface="바탕"/>
            </a:endParaRPr>
          </a:p>
          <a:p>
            <a:pPr lvl="1">
              <a:defRPr/>
            </a:pP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66775"/>
            <a:ext cx="7837488" cy="5086350"/>
          </a:xfrm>
        </p:spPr>
        <p:txBody>
          <a:bodyPr/>
          <a:lstStyle/>
          <a:p>
            <a:pPr lvl="1" eaLnBrk="1" hangingPunct="1"/>
            <a:r>
              <a:rPr lang="en-US" altLang="ko-KR" sz="1400" dirty="0" smtClean="0"/>
              <a:t>Ex 3.2.1 ) Determine the coefficients of the Fourier exponential series for the unit gate function if it is repeated every 4 seconds.</a:t>
            </a:r>
          </a:p>
          <a:p>
            <a:pPr lvl="1" eaLnBrk="1" hangingPunct="1"/>
            <a:endParaRPr lang="en-US" altLang="ko-KR" sz="1400" dirty="0" smtClean="0"/>
          </a:p>
          <a:p>
            <a:pPr lvl="2" eaLnBrk="1" hangingPunct="1"/>
            <a:r>
              <a:rPr lang="en-US" altLang="ko-KR" sz="1200" dirty="0" smtClean="0"/>
              <a:t>Solution ) Using Eq.(3.15), we have</a:t>
            </a:r>
          </a:p>
          <a:p>
            <a:pPr lvl="2" eaLnBrk="1" hangingPunct="1"/>
            <a:endParaRPr lang="en-US" altLang="ko-KR" sz="1200" dirty="0" smtClean="0"/>
          </a:p>
          <a:p>
            <a:pPr lvl="2" eaLnBrk="1" hangingPunct="1"/>
            <a:endParaRPr lang="en-US" altLang="ko-KR" sz="1200" dirty="0" smtClean="0"/>
          </a:p>
          <a:p>
            <a:pPr lvl="2" eaLnBrk="1" hangingPunct="1"/>
            <a:endParaRPr lang="en-US" altLang="ko-KR" sz="1200" dirty="0" smtClean="0"/>
          </a:p>
          <a:p>
            <a:pPr lvl="2" eaLnBrk="1" hangingPunct="1"/>
            <a:endParaRPr lang="en-US" altLang="ko-KR" sz="1200" dirty="0" smtClean="0"/>
          </a:p>
          <a:p>
            <a:pPr lvl="2" eaLnBrk="1" hangingPunct="1"/>
            <a:endParaRPr lang="en-US" altLang="ko-KR" sz="1200" dirty="0" smtClean="0"/>
          </a:p>
          <a:p>
            <a:pPr lvl="2" eaLnBrk="1" hangingPunct="1"/>
            <a:endParaRPr lang="en-US" altLang="ko-KR" sz="1200" dirty="0" smtClean="0"/>
          </a:p>
          <a:p>
            <a:pPr lvl="2" eaLnBrk="1" hangingPunct="1"/>
            <a:endParaRPr lang="en-US" altLang="ko-KR" sz="1200" dirty="0" smtClean="0"/>
          </a:p>
          <a:p>
            <a:pPr lvl="2" eaLnBrk="1" hangingPunct="1"/>
            <a:endParaRPr lang="en-US" altLang="ko-KR" sz="1200" dirty="0" smtClean="0"/>
          </a:p>
          <a:p>
            <a:pPr lvl="2" eaLnBrk="1" hangingPunct="1"/>
            <a:r>
              <a:rPr lang="en-US" altLang="ko-KR" sz="1200" dirty="0" smtClean="0"/>
              <a:t>The line spectrum and the spectral density are shown in Fig. 3.2(c) and (d)</a:t>
            </a:r>
          </a:p>
        </p:txBody>
      </p:sp>
      <p:graphicFrame>
        <p:nvGraphicFramePr>
          <p:cNvPr id="92163" name="Object 6"/>
          <p:cNvGraphicFramePr>
            <a:graphicFrameLocks noChangeAspect="1"/>
          </p:cNvGraphicFramePr>
          <p:nvPr/>
        </p:nvGraphicFramePr>
        <p:xfrm>
          <a:off x="2574925" y="1990725"/>
          <a:ext cx="52657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8" name="Equation" r:id="rId4" imgW="3733800" imgH="1206500" progId="Equation.DSMT4">
                  <p:embed/>
                </p:oleObj>
              </mc:Choice>
              <mc:Fallback>
                <p:oleObj name="Equation" r:id="rId4" imgW="3733800" imgH="1206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1990725"/>
                        <a:ext cx="5265738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30313"/>
            <a:ext cx="8220075" cy="5086350"/>
          </a:xfrm>
        </p:spPr>
        <p:txBody>
          <a:bodyPr/>
          <a:lstStyle/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다음 함수의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Fourier transform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을 구하시오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(d)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는 계산과정도 쓰시오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(a)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(b)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(c)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21861" name="개체 10"/>
          <p:cNvGraphicFramePr>
            <a:graphicFrameLocks noChangeAspect="1"/>
          </p:cNvGraphicFramePr>
          <p:nvPr/>
        </p:nvGraphicFramePr>
        <p:xfrm>
          <a:off x="1601788" y="1555750"/>
          <a:ext cx="7905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7" name="Equation" r:id="rId4" imgW="545863" imgH="228501" progId="Equation.DSMT4">
                  <p:embed/>
                </p:oleObj>
              </mc:Choice>
              <mc:Fallback>
                <p:oleObj name="Equation" r:id="rId4" imgW="545863" imgH="228501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1555750"/>
                        <a:ext cx="7905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개체 11"/>
          <p:cNvGraphicFramePr>
            <a:graphicFrameLocks noChangeAspect="1"/>
          </p:cNvGraphicFramePr>
          <p:nvPr/>
        </p:nvGraphicFramePr>
        <p:xfrm>
          <a:off x="1585913" y="2424113"/>
          <a:ext cx="14335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8" name="Equation" r:id="rId6" imgW="990600" imgH="228600" progId="Equation.DSMT4">
                  <p:embed/>
                </p:oleObj>
              </mc:Choice>
              <mc:Fallback>
                <p:oleObj name="Equation" r:id="rId6" imgW="990600" imgH="228600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2424113"/>
                        <a:ext cx="14335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개체 12"/>
          <p:cNvGraphicFramePr>
            <a:graphicFrameLocks noChangeAspect="1"/>
          </p:cNvGraphicFramePr>
          <p:nvPr/>
        </p:nvGraphicFramePr>
        <p:xfrm>
          <a:off x="1585913" y="3930650"/>
          <a:ext cx="1763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9" name="Equation" r:id="rId8" imgW="1219200" imgH="228600" progId="Equation.DSMT4">
                  <p:embed/>
                </p:oleObj>
              </mc:Choice>
              <mc:Fallback>
                <p:oleObj name="Equation" r:id="rId8" imgW="1219200" imgH="22860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3930650"/>
                        <a:ext cx="1763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>
                <a:latin typeface="+mn-lt"/>
                <a:ea typeface="+mn-ea"/>
              </a:rPr>
              <a:t>Exercise</a:t>
            </a:r>
            <a:endParaRPr lang="en-US" altLang="ko-KR" sz="1400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30313"/>
            <a:ext cx="8220075" cy="1195387"/>
          </a:xfrm>
        </p:spPr>
        <p:txBody>
          <a:bodyPr/>
          <a:lstStyle/>
          <a:p>
            <a:pPr marL="800100" lvl="1" indent="-34290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다음 함수의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Fourier transform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을 구하시오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 (d)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는 계산과정도 쓰시오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 eaLnBrk="1" hangingPunct="1">
              <a:buFont typeface="Monotype Sorts" charset="2"/>
              <a:buAutoNum type="arabicPeriod"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(d)                                                    = unit step function (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단위계단함수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9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25957" name="개체 13"/>
          <p:cNvGraphicFramePr>
            <a:graphicFrameLocks noChangeAspect="1"/>
          </p:cNvGraphicFramePr>
          <p:nvPr/>
        </p:nvGraphicFramePr>
        <p:xfrm>
          <a:off x="1573213" y="1824038"/>
          <a:ext cx="1763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8" name="Equation" r:id="rId4" imgW="1219200" imgH="228600" progId="Equation.DSMT4">
                  <p:embed/>
                </p:oleObj>
              </mc:Choice>
              <mc:Fallback>
                <p:oleObj name="Equation" r:id="rId4" imgW="1219200" imgH="228600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824038"/>
                        <a:ext cx="1763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개체 14"/>
          <p:cNvGraphicFramePr>
            <a:graphicFrameLocks noChangeAspect="1"/>
          </p:cNvGraphicFramePr>
          <p:nvPr/>
        </p:nvGraphicFramePr>
        <p:xfrm>
          <a:off x="3398838" y="1838325"/>
          <a:ext cx="403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9" name="Equation" r:id="rId6" imgW="279279" imgH="203112" progId="Equation.DSMT4">
                  <p:embed/>
                </p:oleObj>
              </mc:Choice>
              <mc:Fallback>
                <p:oleObj name="Equation" r:id="rId6" imgW="279279" imgH="203112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1838325"/>
                        <a:ext cx="403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>
                <a:latin typeface="+mn-lt"/>
                <a:ea typeface="+mn-ea"/>
              </a:rPr>
              <a:t>Exercise</a:t>
            </a:r>
            <a:endParaRPr lang="en-US" altLang="ko-KR" sz="1400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30313"/>
            <a:ext cx="8220075" cy="950912"/>
          </a:xfrm>
        </p:spPr>
        <p:txBody>
          <a:bodyPr/>
          <a:lstStyle/>
          <a:p>
            <a:pPr lvl="1" eaLnBrk="1" hangingPunct="1"/>
            <a:endParaRPr lang="en-US" altLang="ko-KR" sz="140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</a:pPr>
            <a:r>
              <a:rPr lang="en-US" altLang="ko-KR" sz="140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ko-KR" altLang="en-US" sz="1400" smtClean="0">
                <a:latin typeface="Times New Roman" pitchFamily="18" charset="0"/>
                <a:cs typeface="Times New Roman" pitchFamily="18" charset="0"/>
              </a:rPr>
              <a:t>어떤 함수          </a:t>
            </a:r>
            <a:r>
              <a:rPr lang="en-US" altLang="ko-KR" sz="1400" smtClean="0"/>
              <a:t>의 Fourier transform이              이다. </a:t>
            </a:r>
            <a:r>
              <a:rPr lang="en-US" altLang="ko-KR" sz="140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ko-KR" altLang="en-US" sz="1400" smtClean="0">
                <a:latin typeface="Times New Roman" pitchFamily="18" charset="0"/>
                <a:cs typeface="Times New Roman" pitchFamily="18" charset="0"/>
              </a:rPr>
              <a:t>를</a:t>
            </a:r>
            <a:r>
              <a:rPr lang="en-US" altLang="ko-KR" sz="1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smtClean="0">
                <a:latin typeface="Times New Roman" pitchFamily="18" charset="0"/>
                <a:cs typeface="Times New Roman" pitchFamily="18" charset="0"/>
              </a:rPr>
              <a:t>구하시오</a:t>
            </a:r>
            <a:r>
              <a:rPr lang="en-US" altLang="ko-KR" sz="140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280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28005" name="개체 2"/>
          <p:cNvGraphicFramePr>
            <a:graphicFrameLocks noChangeAspect="1"/>
          </p:cNvGraphicFramePr>
          <p:nvPr/>
        </p:nvGraphicFramePr>
        <p:xfrm>
          <a:off x="4319588" y="1533525"/>
          <a:ext cx="7556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1" name="Equation" r:id="rId4" imgW="469696" imgH="190417" progId="Equation.DSMT4">
                  <p:embed/>
                </p:oleObj>
              </mc:Choice>
              <mc:Fallback>
                <p:oleObj name="Equation" r:id="rId4" imgW="469696" imgH="190417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1533525"/>
                        <a:ext cx="7556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개체 3"/>
          <p:cNvGraphicFramePr>
            <a:graphicFrameLocks noChangeAspect="1"/>
          </p:cNvGraphicFramePr>
          <p:nvPr/>
        </p:nvGraphicFramePr>
        <p:xfrm>
          <a:off x="5511800" y="1528763"/>
          <a:ext cx="4286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2" name="Equation" r:id="rId6" imgW="266469" imgH="190335" progId="Equation.DSMT4">
                  <p:embed/>
                </p:oleObj>
              </mc:Choice>
              <mc:Fallback>
                <p:oleObj name="Equation" r:id="rId6" imgW="266469" imgH="190335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1528763"/>
                        <a:ext cx="4286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개체 4"/>
          <p:cNvGraphicFramePr>
            <a:graphicFrameLocks noChangeAspect="1"/>
          </p:cNvGraphicFramePr>
          <p:nvPr/>
        </p:nvGraphicFramePr>
        <p:xfrm>
          <a:off x="2065338" y="1533525"/>
          <a:ext cx="4286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3" name="Equation" r:id="rId8" imgW="266469" imgH="190335" progId="Equation.DSMT4">
                  <p:embed/>
                </p:oleObj>
              </mc:Choice>
              <mc:Fallback>
                <p:oleObj name="Equation" r:id="rId8" imgW="266469" imgH="190335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1533525"/>
                        <a:ext cx="4286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>
                <a:latin typeface="+mn-lt"/>
                <a:ea typeface="+mn-ea"/>
              </a:rPr>
              <a:t>Exercise</a:t>
            </a:r>
            <a:endParaRPr lang="en-US" altLang="ko-KR" sz="1400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612775"/>
            <a:ext cx="8220075" cy="1550988"/>
          </a:xfrm>
        </p:spPr>
        <p:txBody>
          <a:bodyPr/>
          <a:lstStyle/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(a)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Fourier Transform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              라 할 때                 의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Fourier transform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 쓰시오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Font typeface="Monotype Sorts" charset="2"/>
              <a:buNone/>
              <a:defRPr/>
            </a:pP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0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30053" name="개체 20"/>
          <p:cNvGraphicFramePr>
            <a:graphicFrameLocks noChangeAspect="1"/>
          </p:cNvGraphicFramePr>
          <p:nvPr/>
        </p:nvGraphicFramePr>
        <p:xfrm>
          <a:off x="1190625" y="1531938"/>
          <a:ext cx="38893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33" name="Equation" r:id="rId4" imgW="241195" imgH="190417" progId="Equation.DSMT4">
                  <p:embed/>
                </p:oleObj>
              </mc:Choice>
              <mc:Fallback>
                <p:oleObj name="Equation" r:id="rId4" imgW="241195" imgH="190417" progId="Equation.DSMT4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1531938"/>
                        <a:ext cx="38893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개체 21"/>
          <p:cNvGraphicFramePr>
            <a:graphicFrameLocks noChangeAspect="1"/>
          </p:cNvGraphicFramePr>
          <p:nvPr/>
        </p:nvGraphicFramePr>
        <p:xfrm>
          <a:off x="3340100" y="1544638"/>
          <a:ext cx="5318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34" name="Equation" r:id="rId6" imgW="330057" imgH="190417" progId="Equation.DSMT4">
                  <p:embed/>
                </p:oleObj>
              </mc:Choice>
              <mc:Fallback>
                <p:oleObj name="Equation" r:id="rId6" imgW="330057" imgH="190417" progId="Equation.DSMT4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1544638"/>
                        <a:ext cx="531813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개체 22"/>
          <p:cNvGraphicFramePr>
            <a:graphicFrameLocks noChangeAspect="1"/>
          </p:cNvGraphicFramePr>
          <p:nvPr/>
        </p:nvGraphicFramePr>
        <p:xfrm>
          <a:off x="4546600" y="1531938"/>
          <a:ext cx="7143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35" name="Equation" r:id="rId8" imgW="444307" imgH="190417" progId="Equation.DSMT4">
                  <p:embed/>
                </p:oleObj>
              </mc:Choice>
              <mc:Fallback>
                <p:oleObj name="Equation" r:id="rId8" imgW="444307" imgH="190417" progId="Equation.DSMT4">
                  <p:embed/>
                  <p:pic>
                    <p:nvPicPr>
                      <p:cNvPr id="0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1531938"/>
                        <a:ext cx="7143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225" y="86836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>
                <a:latin typeface="+mn-lt"/>
                <a:ea typeface="+mn-ea"/>
              </a:rPr>
              <a:t>Exercise</a:t>
            </a:r>
            <a:endParaRPr lang="en-US" altLang="ko-KR" sz="1400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61950" y="2151063"/>
            <a:ext cx="82200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r>
              <a:rPr lang="en-US" altLang="ko-KR" sz="1400" kern="0" dirty="0">
                <a:latin typeface="Times New Roman" pitchFamily="18" charset="0"/>
                <a:ea typeface="+mn-ea"/>
                <a:cs typeface="Times New Roman" pitchFamily="18" charset="0"/>
              </a:rPr>
              <a:t>(b)  </a:t>
            </a:r>
            <a:r>
              <a:rPr lang="ko-KR" altLang="en-US" sz="1400" kern="0" dirty="0">
                <a:latin typeface="Times New Roman" pitchFamily="18" charset="0"/>
                <a:ea typeface="+mn-ea"/>
                <a:cs typeface="Times New Roman" pitchFamily="18" charset="0"/>
              </a:rPr>
              <a:t>다음 함수          의 </a:t>
            </a:r>
            <a:r>
              <a:rPr lang="en-US" altLang="ko-KR" sz="1400" kern="0" dirty="0">
                <a:latin typeface="Times New Roman" pitchFamily="18" charset="0"/>
                <a:ea typeface="+mn-ea"/>
                <a:cs typeface="Times New Roman" pitchFamily="18" charset="0"/>
              </a:rPr>
              <a:t>Fourier transform</a:t>
            </a:r>
            <a:r>
              <a:rPr lang="ko-KR" altLang="en-US" sz="1400" kern="0" dirty="0">
                <a:latin typeface="Times New Roman" pitchFamily="18" charset="0"/>
                <a:ea typeface="+mn-ea"/>
                <a:cs typeface="Times New Roman" pitchFamily="18" charset="0"/>
              </a:rPr>
              <a:t>을 구하시오</a:t>
            </a:r>
            <a:r>
              <a:rPr lang="en-US" altLang="ko-KR" sz="1400" kern="0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r>
              <a:rPr lang="ko-KR" altLang="en-US" sz="1400" kern="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30058" name="개체 15"/>
          <p:cNvGraphicFramePr>
            <a:graphicFrameLocks noChangeAspect="1"/>
          </p:cNvGraphicFramePr>
          <p:nvPr/>
        </p:nvGraphicFramePr>
        <p:xfrm>
          <a:off x="1993900" y="2166938"/>
          <a:ext cx="38893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36" name="Equation" r:id="rId10" imgW="241195" imgH="190417" progId="Equation.DSMT4">
                  <p:embed/>
                </p:oleObj>
              </mc:Choice>
              <mc:Fallback>
                <p:oleObj name="Equation" r:id="rId10" imgW="241195" imgH="190417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166938"/>
                        <a:ext cx="38893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059" name="Picture 3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2481263"/>
            <a:ext cx="154305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61950" y="4016375"/>
            <a:ext cx="822007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r>
              <a:rPr lang="en-US" altLang="ko-KR" sz="1400" kern="0" dirty="0">
                <a:latin typeface="Times New Roman" pitchFamily="18" charset="0"/>
                <a:ea typeface="+mn-ea"/>
                <a:cs typeface="Times New Roman" pitchFamily="18" charset="0"/>
              </a:rPr>
              <a:t>(c) Fourier transform</a:t>
            </a:r>
            <a:r>
              <a:rPr lang="ko-KR" altLang="en-US" sz="1400" kern="0" dirty="0">
                <a:latin typeface="Times New Roman" pitchFamily="18" charset="0"/>
                <a:ea typeface="+mn-ea"/>
                <a:cs typeface="Times New Roman" pitchFamily="18" charset="0"/>
              </a:rPr>
              <a:t>연산을 직접 하지 말고 다음 함수          의 </a:t>
            </a:r>
            <a:r>
              <a:rPr lang="en-US" altLang="ko-KR" sz="1400" kern="0" dirty="0">
                <a:latin typeface="Times New Roman" pitchFamily="18" charset="0"/>
                <a:ea typeface="+mn-ea"/>
                <a:cs typeface="Times New Roman" pitchFamily="18" charset="0"/>
              </a:rPr>
              <a:t>Fourier transform</a:t>
            </a:r>
            <a:r>
              <a:rPr lang="ko-KR" altLang="en-US" sz="1400" kern="0" dirty="0">
                <a:latin typeface="Times New Roman" pitchFamily="18" charset="0"/>
                <a:ea typeface="+mn-ea"/>
                <a:cs typeface="Times New Roman" pitchFamily="18" charset="0"/>
              </a:rPr>
              <a:t>을 구하시오</a:t>
            </a:r>
            <a:r>
              <a:rPr lang="en-US" altLang="ko-KR" sz="1400" kern="0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None/>
              <a:defRPr/>
            </a:pPr>
            <a:r>
              <a:rPr lang="ko-KR" altLang="en-US" sz="1400" kern="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ko-KR" sz="1400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0061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314825"/>
            <a:ext cx="1517650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0062" name="Object 10"/>
          <p:cNvGraphicFramePr>
            <a:graphicFrameLocks noChangeAspect="1"/>
          </p:cNvGraphicFramePr>
          <p:nvPr/>
        </p:nvGraphicFramePr>
        <p:xfrm>
          <a:off x="4992688" y="4037013"/>
          <a:ext cx="4238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37" name="Equation" r:id="rId14" imgW="291973" imgH="203112" progId="Equation.DSMT4">
                  <p:embed/>
                </p:oleObj>
              </mc:Choice>
              <mc:Fallback>
                <p:oleObj name="Equation" r:id="rId14" imgW="291973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4037013"/>
                        <a:ext cx="4238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Comic Sans MS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99107</TotalTime>
  <Words>1774</Words>
  <Application>Microsoft Office PowerPoint</Application>
  <PresentationFormat>화면 슬라이드 쇼(4:3)</PresentationFormat>
  <Paragraphs>1169</Paragraphs>
  <Slides>40</Slides>
  <Notes>34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Monotype Sorts</vt:lpstr>
      <vt:lpstr>ZapfDingbats</vt:lpstr>
      <vt:lpstr>굴림</vt:lpstr>
      <vt:lpstr>바탕</vt:lpstr>
      <vt:lpstr>Comic Sans MS</vt:lpstr>
      <vt:lpstr>Tahoma</vt:lpstr>
      <vt:lpstr>Times New Roman</vt:lpstr>
      <vt:lpstr>기본 디자인</vt:lpstr>
      <vt:lpstr>Equation</vt:lpstr>
      <vt:lpstr>Visio</vt:lpstr>
      <vt:lpstr>http://yucc.yu.ac.kr/em/58fc74477ce9d 중간고사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영남대학교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최권휴</dc:creator>
  <cp:lastModifiedBy>KOsuJin</cp:lastModifiedBy>
  <cp:revision>1011</cp:revision>
  <cp:lastPrinted>2012-07-04T03:21:20Z</cp:lastPrinted>
  <dcterms:created xsi:type="dcterms:W3CDTF">1998-07-27T04:31:16Z</dcterms:created>
  <dcterms:modified xsi:type="dcterms:W3CDTF">2019-06-09T16:44:31Z</dcterms:modified>
</cp:coreProperties>
</file>