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80" r:id="rId3"/>
    <p:sldId id="28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57.wmf"/><Relationship Id="rId7" Type="http://schemas.openxmlformats.org/officeDocument/2006/relationships/image" Target="../media/image60.wmf"/><Relationship Id="rId12" Type="http://schemas.openxmlformats.org/officeDocument/2006/relationships/image" Target="../media/image5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59.wmf"/><Relationship Id="rId10" Type="http://schemas.openxmlformats.org/officeDocument/2006/relationships/image" Target="../media/image52.wmf"/><Relationship Id="rId4" Type="http://schemas.openxmlformats.org/officeDocument/2006/relationships/image" Target="../media/image58.wmf"/><Relationship Id="rId9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10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4.wmf"/><Relationship Id="rId7" Type="http://schemas.openxmlformats.org/officeDocument/2006/relationships/image" Target="../media/image27.wmf"/><Relationship Id="rId2" Type="http://schemas.openxmlformats.org/officeDocument/2006/relationships/image" Target="../media/image23.wmf"/><Relationship Id="rId1" Type="http://schemas.openxmlformats.org/officeDocument/2006/relationships/image" Target="../media/image10.wmf"/><Relationship Id="rId6" Type="http://schemas.openxmlformats.org/officeDocument/2006/relationships/image" Target="../media/image26.wmf"/><Relationship Id="rId5" Type="http://schemas.openxmlformats.org/officeDocument/2006/relationships/image" Target="../media/image21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790B8-036A-4517-9BA1-F6829A84BA55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E4F6-78EE-412D-BCE3-C16BCC1D5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3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FD5A89-97BC-4767-BFCE-7232EB9B22FB}" type="slidenum">
              <a:rPr lang="en-US" altLang="ko-K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2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D2BC279-1D3C-4C1E-940D-CB28438CAB8D}" type="slidenum">
              <a:rPr lang="en-US" altLang="ko-KR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0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5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22E38C4-5D54-4843-AD94-F6F77743E076}" type="slidenum">
              <a:rPr lang="en-US" altLang="ko-KR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97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82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B4B0BF4-BB74-47CB-B6A4-B91F54453504}" type="slidenum">
              <a:rPr lang="en-US" altLang="ko-KR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7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27AEB48-2096-4581-BD51-1537C8CA3428}" type="slidenum">
              <a:rPr lang="en-US" altLang="ko-K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5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1699356-B3BE-43CD-8C7A-3DF4D835F5EA}" type="slidenum">
              <a:rPr lang="en-US" altLang="ko-KR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3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18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3C95AE8-2EA9-4B91-B058-E1282905A876}" type="slidenum">
              <a:rPr lang="en-US" altLang="ko-KR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5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39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64B2DFA-9937-4C10-876A-BBAB0703604A}" type="slidenum">
              <a:rPr lang="en-US" altLang="ko-KR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3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49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615BB08-CBE8-4AAC-A2D9-87F42DD47FF5}" type="slidenum">
              <a:rPr lang="en-US" altLang="ko-KR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69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484252C-C57E-45B5-84A5-87F18DF72E9E}" type="slidenum">
              <a:rPr lang="en-US" altLang="ko-KR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290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5D90ACF-DF82-40BF-9649-EAE407080B41}" type="slidenum">
              <a:rPr lang="en-US" altLang="ko-KR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43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31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23925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92392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179CC43-CFC2-4EB6-AAE0-AFC33F1BAE21}" type="slidenum">
              <a:rPr lang="en-US" altLang="ko-KR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ko-K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6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8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0751" y="265113"/>
            <a:ext cx="10253133" cy="4048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866776"/>
            <a:ext cx="5080000" cy="5192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866776"/>
            <a:ext cx="5080000" cy="5192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Introduction to communication systems	                                                  	Spring, 2007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 </a:t>
            </a:r>
            <a:r>
              <a:rPr lang="en-US" altLang="ko-KR" sz="1000"/>
              <a:t>- </a:t>
            </a:r>
            <a:fld id="{3FF6E619-BC20-44E2-ACAB-CB3DA4B68F8F}" type="slidenum">
              <a:rPr lang="en-US" altLang="ko-KR" sz="1000"/>
              <a:pPr/>
              <a:t>‹#›</a:t>
            </a:fld>
            <a:r>
              <a:rPr lang="en-US" altLang="ko-KR" sz="1000"/>
              <a:t> -</a:t>
            </a:r>
            <a:r>
              <a:rPr lang="en-US" altLang="ko-KR"/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5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0751" y="265113"/>
            <a:ext cx="10253133" cy="40481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866776"/>
            <a:ext cx="5080000" cy="5192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866776"/>
            <a:ext cx="5080000" cy="25193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538538"/>
            <a:ext cx="5080000" cy="25209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Introduction to communication systems,    Kwonhue Choi                                                 spring, 2007 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 </a:t>
            </a:r>
            <a:r>
              <a:rPr lang="en-US" altLang="ko-KR" sz="1000"/>
              <a:t>- </a:t>
            </a:r>
            <a:fld id="{D121C47E-94AC-4C41-AAAF-1C2F497477DB}" type="slidenum">
              <a:rPr lang="en-US" altLang="ko-KR" sz="1000"/>
              <a:pPr/>
              <a:t>‹#›</a:t>
            </a:fld>
            <a:r>
              <a:rPr lang="en-US" altLang="ko-KR" sz="1000"/>
              <a:t> -</a:t>
            </a:r>
            <a:r>
              <a:rPr lang="en-US" altLang="ko-KR"/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3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2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4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6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4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9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8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96094-55E3-4B39-B705-9EC4E32CA39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6128-E4F2-4651-ACEE-41C2AF45B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51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62.bin"/><Relationship Id="rId5" Type="http://schemas.openxmlformats.org/officeDocument/2006/relationships/image" Target="../media/image39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5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51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0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55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1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95.bin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4.emf"/><Relationship Id="rId5" Type="http://schemas.openxmlformats.org/officeDocument/2006/relationships/image" Target="../media/image83.png"/><Relationship Id="rId4" Type="http://schemas.openxmlformats.org/officeDocument/2006/relationships/image" Target="../media/image8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8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0.wmf"/><Relationship Id="rId5" Type="http://schemas.openxmlformats.org/officeDocument/2006/relationships/image" Target="../media/image10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2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44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45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43.bin"/><Relationship Id="rId20" Type="http://schemas.openxmlformats.org/officeDocument/2006/relationships/image" Target="../media/image38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7.png"/><Relationship Id="rId5" Type="http://schemas.openxmlformats.org/officeDocument/2006/relationships/image" Target="../media/image29.wmf"/><Relationship Id="rId15" Type="http://schemas.openxmlformats.org/officeDocument/2006/relationships/image" Target="../media/image33.wmf"/><Relationship Id="rId10" Type="http://schemas.openxmlformats.org/officeDocument/2006/relationships/image" Target="../media/image31.wmf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2.bin"/><Relationship Id="rId22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003635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200" b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6003635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200" b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aphicFrame>
        <p:nvGraphicFramePr>
          <p:cNvPr id="63492" name="개체 2"/>
          <p:cNvGraphicFramePr>
            <a:graphicFrameLocks noChangeAspect="1"/>
          </p:cNvGraphicFramePr>
          <p:nvPr/>
        </p:nvGraphicFramePr>
        <p:xfrm>
          <a:off x="2617789" y="1439864"/>
          <a:ext cx="71850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4" imgW="5956300" imgH="914400" progId="Equation.DSMT4">
                  <p:embed/>
                </p:oleObj>
              </mc:Choice>
              <mc:Fallback>
                <p:oleObj name="Equation" r:id="rId4" imgW="5956300" imgH="914400" progId="Equation.DSMT4">
                  <p:embed/>
                  <p:pic>
                    <p:nvPicPr>
                      <p:cNvPr id="63492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9" y="1439864"/>
                        <a:ext cx="71850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2B0BE9"/>
                </a:solidFill>
                <a:latin typeface="굴림" panose="020B0600000101010101" pitchFamily="50" charset="-127"/>
              </a:rPr>
              <a:t>Introduction to communication systems</a:t>
            </a:r>
            <a:r>
              <a:rPr lang="en-US" altLang="ko-KR" sz="1200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  <a:latin typeface="굴림" panose="020B0600000101010101" pitchFamily="50" charset="-127"/>
              </a:rPr>
              <a:t>- </a:t>
            </a:r>
            <a:fld id="{4C95979C-11E4-4560-803A-1D48D9C27463}" type="slidenum">
              <a:rPr lang="en-US" altLang="ko-KR" sz="1000">
                <a:solidFill>
                  <a:srgbClr val="2B0BE9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r>
              <a:rPr lang="en-US" altLang="ko-KR" sz="1000">
                <a:solidFill>
                  <a:srgbClr val="2B0BE9"/>
                </a:solidFill>
                <a:latin typeface="굴림" panose="020B0600000101010101" pitchFamily="50" charset="-127"/>
              </a:rPr>
              <a:t> -</a:t>
            </a:r>
            <a:r>
              <a:rPr lang="en-US" altLang="ko-KR" sz="1200">
                <a:solidFill>
                  <a:srgbClr val="2B0BE9"/>
                </a:solidFill>
                <a:latin typeface="굴림" panose="020B0600000101010101" pitchFamily="50" charset="-127"/>
              </a:rPr>
              <a:t> </a:t>
            </a:r>
            <a:endParaRPr lang="en-US" altLang="ko-KR" sz="1200">
              <a:solidFill>
                <a:srgbClr val="0033CC"/>
              </a:solidFill>
              <a:latin typeface="굴림" panose="020B0600000101010101" pitchFamily="50" charset="-127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46225" y="868364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98651" y="1411289"/>
            <a:ext cx="82200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 </a:t>
            </a: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2632075" y="2624139"/>
          <a:ext cx="6161088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6" imgW="4178300" imgH="1676400" progId="Equation.DSMT4">
                  <p:embed/>
                </p:oleObj>
              </mc:Choice>
              <mc:Fallback>
                <p:oleObj name="Equation" r:id="rId6" imgW="4178300" imgH="1676400" progId="Equation.DSMT4">
                  <p:embed/>
                  <p:pic>
                    <p:nvPicPr>
                      <p:cNvPr id="63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2624139"/>
                        <a:ext cx="6161088" cy="247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8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590676"/>
            <a:ext cx="8220075" cy="508635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(b)     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 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(c)                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4757" name="개체 2"/>
          <p:cNvGraphicFramePr>
            <a:graphicFrameLocks noChangeAspect="1"/>
          </p:cNvGraphicFramePr>
          <p:nvPr/>
        </p:nvGraphicFramePr>
        <p:xfrm>
          <a:off x="3209925" y="1284288"/>
          <a:ext cx="10112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4" imgW="698197" imgH="253890" progId="Equation.DSMT4">
                  <p:embed/>
                </p:oleObj>
              </mc:Choice>
              <mc:Fallback>
                <p:oleObj name="Equation" r:id="rId4" imgW="698197" imgH="253890" progId="Equation.DSMT4">
                  <p:embed/>
                  <p:pic>
                    <p:nvPicPr>
                      <p:cNvPr id="74757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284288"/>
                        <a:ext cx="10112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084119"/>
              </p:ext>
            </p:extLst>
          </p:nvPr>
        </p:nvGraphicFramePr>
        <p:xfrm>
          <a:off x="2362028" y="3473969"/>
          <a:ext cx="1508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6" imgW="1040948" imgH="330057" progId="Equation.DSMT4">
                  <p:embed/>
                </p:oleObj>
              </mc:Choice>
              <mc:Fallback>
                <p:oleObj name="Equation" r:id="rId6" imgW="1040948" imgH="330057" progId="Equation.DSMT4">
                  <p:embed/>
                  <p:pic>
                    <p:nvPicPr>
                      <p:cNvPr id="74758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028" y="3473969"/>
                        <a:ext cx="15081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	                                                  	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7E9F45D2-B390-47C7-8CC5-E1927059B00C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10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546225" y="868364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74761" name="Object 4"/>
          <p:cNvGraphicFramePr>
            <a:graphicFrameLocks noChangeAspect="1"/>
          </p:cNvGraphicFramePr>
          <p:nvPr/>
        </p:nvGraphicFramePr>
        <p:xfrm>
          <a:off x="7188200" y="2944813"/>
          <a:ext cx="30813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8" imgW="2005729" imgH="495085" progId="Equation.DSMT4">
                  <p:embed/>
                </p:oleObj>
              </mc:Choice>
              <mc:Fallback>
                <p:oleObj name="Equation" r:id="rId8" imgW="2005729" imgH="495085" progId="Equation.DSMT4">
                  <p:embed/>
                  <p:pic>
                    <p:nvPicPr>
                      <p:cNvPr id="747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200" y="2944813"/>
                        <a:ext cx="308133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2" name="그룹 27"/>
          <p:cNvGrpSpPr>
            <a:grpSpLocks/>
          </p:cNvGrpSpPr>
          <p:nvPr/>
        </p:nvGrpSpPr>
        <p:grpSpPr bwMode="auto">
          <a:xfrm>
            <a:off x="3267076" y="1878013"/>
            <a:ext cx="3876675" cy="1503362"/>
            <a:chOff x="1762125" y="1829594"/>
            <a:chExt cx="3876674" cy="1503839"/>
          </a:xfrm>
        </p:grpSpPr>
        <p:cxnSp>
          <p:nvCxnSpPr>
            <p:cNvPr id="74779" name="직선 화살표 연결선 12"/>
            <p:cNvCxnSpPr>
              <a:cxnSpLocks noChangeShapeType="1"/>
            </p:cNvCxnSpPr>
            <p:nvPr/>
          </p:nvCxnSpPr>
          <p:spPr bwMode="auto">
            <a:xfrm>
              <a:off x="1762125" y="3105150"/>
              <a:ext cx="3133725" cy="1588"/>
            </a:xfrm>
            <a:prstGeom prst="straightConnector1">
              <a:avLst/>
            </a:prstGeom>
            <a:noFill/>
            <a:ln w="63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80" name="직선 화살표 연결선 14"/>
            <p:cNvCxnSpPr>
              <a:cxnSpLocks noChangeShapeType="1"/>
            </p:cNvCxnSpPr>
            <p:nvPr/>
          </p:nvCxnSpPr>
          <p:spPr bwMode="auto">
            <a:xfrm rot="5400000" flipH="1" flipV="1">
              <a:off x="2214563" y="2462213"/>
              <a:ext cx="1266825" cy="1588"/>
            </a:xfrm>
            <a:prstGeom prst="straightConnector1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4781" name="그룹 19"/>
            <p:cNvGrpSpPr>
              <a:grpSpLocks/>
            </p:cNvGrpSpPr>
            <p:nvPr/>
          </p:nvGrpSpPr>
          <p:grpSpPr bwMode="auto">
            <a:xfrm>
              <a:off x="3552825" y="2057400"/>
              <a:ext cx="657225" cy="1057275"/>
              <a:chOff x="2838450" y="2057400"/>
              <a:chExt cx="657225" cy="1057275"/>
            </a:xfrm>
          </p:grpSpPr>
          <p:cxnSp>
            <p:nvCxnSpPr>
              <p:cNvPr id="74787" name="직선 연결선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2653316" y="2252057"/>
                <a:ext cx="1027493" cy="657225"/>
              </a:xfrm>
              <a:prstGeom prst="line">
                <a:avLst/>
              </a:prstGeom>
              <a:noFill/>
              <a:ln w="158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88" name="직선 연결선 1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09813" y="2586038"/>
                <a:ext cx="1057275" cy="0"/>
              </a:xfrm>
              <a:prstGeom prst="line">
                <a:avLst/>
              </a:prstGeom>
              <a:noFill/>
              <a:ln w="158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74782" name="Object 5"/>
            <p:cNvGraphicFramePr>
              <a:graphicFrameLocks noChangeAspect="1"/>
            </p:cNvGraphicFramePr>
            <p:nvPr/>
          </p:nvGraphicFramePr>
          <p:xfrm>
            <a:off x="3292475" y="3122613"/>
            <a:ext cx="527050" cy="210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" name="Equation" r:id="rId10" imgW="444114" imgH="177646" progId="Equation.DSMT4">
                    <p:embed/>
                  </p:oleObj>
                </mc:Choice>
                <mc:Fallback>
                  <p:oleObj name="Equation" r:id="rId10" imgW="444114" imgH="177646" progId="Equation.DSMT4">
                    <p:embed/>
                    <p:pic>
                      <p:nvPicPr>
                        <p:cNvPr id="7478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475" y="3122613"/>
                          <a:ext cx="527050" cy="210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3" name="Object 6"/>
            <p:cNvGraphicFramePr>
              <a:graphicFrameLocks noChangeAspect="1"/>
            </p:cNvGraphicFramePr>
            <p:nvPr/>
          </p:nvGraphicFramePr>
          <p:xfrm>
            <a:off x="3984625" y="3119438"/>
            <a:ext cx="527050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0" name="Equation" r:id="rId12" imgW="444114" imgH="177646" progId="Equation.DSMT4">
                    <p:embed/>
                  </p:oleObj>
                </mc:Choice>
                <mc:Fallback>
                  <p:oleObj name="Equation" r:id="rId12" imgW="444114" imgH="177646" progId="Equation.DSMT4">
                    <p:embed/>
                    <p:pic>
                      <p:nvPicPr>
                        <p:cNvPr id="7478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625" y="3119438"/>
                          <a:ext cx="527050" cy="21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4" name="Object 7"/>
            <p:cNvGraphicFramePr>
              <a:graphicFrameLocks noChangeAspect="1"/>
            </p:cNvGraphicFramePr>
            <p:nvPr/>
          </p:nvGraphicFramePr>
          <p:xfrm>
            <a:off x="4924424" y="3021013"/>
            <a:ext cx="714375" cy="210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1" name="Equation" r:id="rId14" imgW="647700" imgH="190500" progId="Equation.DSMT4">
                    <p:embed/>
                  </p:oleObj>
                </mc:Choice>
                <mc:Fallback>
                  <p:oleObj name="Equation" r:id="rId14" imgW="647700" imgH="190500" progId="Equation.DSMT4">
                    <p:embed/>
                    <p:pic>
                      <p:nvPicPr>
                        <p:cNvPr id="7478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424" y="3021013"/>
                          <a:ext cx="714375" cy="21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785" name="직선 연결선 25"/>
            <p:cNvCxnSpPr>
              <a:cxnSpLocks noChangeShapeType="1"/>
            </p:cNvCxnSpPr>
            <p:nvPr/>
          </p:nvCxnSpPr>
          <p:spPr bwMode="auto">
            <a:xfrm rot="10800000">
              <a:off x="2857501" y="2057400"/>
              <a:ext cx="695325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86" name="TextBox 26"/>
            <p:cNvSpPr txBox="1">
              <a:spLocks noChangeArrowheads="1"/>
            </p:cNvSpPr>
            <p:nvPr/>
          </p:nvSpPr>
          <p:spPr bwMode="auto">
            <a:xfrm>
              <a:off x="2651525" y="1905000"/>
              <a:ext cx="2728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2</a:t>
              </a:r>
              <a:endParaRPr lang="ko-KR" altLang="en-US"/>
            </a:p>
          </p:txBody>
        </p:sp>
      </p:grpSp>
      <p:graphicFrame>
        <p:nvGraphicFramePr>
          <p:cNvPr id="74763" name="Object 8"/>
          <p:cNvGraphicFramePr>
            <a:graphicFrameLocks noChangeAspect="1"/>
          </p:cNvGraphicFramePr>
          <p:nvPr/>
        </p:nvGraphicFramePr>
        <p:xfrm>
          <a:off x="5386388" y="4167188"/>
          <a:ext cx="51482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16" imgW="3352800" imgH="723900" progId="Equation.DSMT4">
                  <p:embed/>
                </p:oleObj>
              </mc:Choice>
              <mc:Fallback>
                <p:oleObj name="Equation" r:id="rId16" imgW="3352800" imgH="723900" progId="Equation.DSMT4">
                  <p:embed/>
                  <p:pic>
                    <p:nvPicPr>
                      <p:cNvPr id="747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4167188"/>
                        <a:ext cx="514826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4" name="그룹 29"/>
          <p:cNvGrpSpPr>
            <a:grpSpLocks/>
          </p:cNvGrpSpPr>
          <p:nvPr/>
        </p:nvGrpSpPr>
        <p:grpSpPr bwMode="auto">
          <a:xfrm>
            <a:off x="2543175" y="4373563"/>
            <a:ext cx="4629150" cy="1503362"/>
            <a:chOff x="1009650" y="1829594"/>
            <a:chExt cx="4629149" cy="1503839"/>
          </a:xfrm>
        </p:grpSpPr>
        <p:cxnSp>
          <p:nvCxnSpPr>
            <p:cNvPr id="74769" name="직선 화살표 연결선 30"/>
            <p:cNvCxnSpPr>
              <a:cxnSpLocks noChangeShapeType="1"/>
            </p:cNvCxnSpPr>
            <p:nvPr/>
          </p:nvCxnSpPr>
          <p:spPr bwMode="auto">
            <a:xfrm>
              <a:off x="1009650" y="3106738"/>
              <a:ext cx="3886200" cy="1588"/>
            </a:xfrm>
            <a:prstGeom prst="straightConnector1">
              <a:avLst/>
            </a:prstGeom>
            <a:noFill/>
            <a:ln w="63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70" name="직선 화살표 연결선 31"/>
            <p:cNvCxnSpPr>
              <a:cxnSpLocks noChangeShapeType="1"/>
            </p:cNvCxnSpPr>
            <p:nvPr/>
          </p:nvCxnSpPr>
          <p:spPr bwMode="auto">
            <a:xfrm rot="5400000" flipH="1" flipV="1">
              <a:off x="2214563" y="2462213"/>
              <a:ext cx="1266825" cy="1588"/>
            </a:xfrm>
            <a:prstGeom prst="straightConnector1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4771" name="그룹 19"/>
            <p:cNvGrpSpPr>
              <a:grpSpLocks/>
            </p:cNvGrpSpPr>
            <p:nvPr/>
          </p:nvGrpSpPr>
          <p:grpSpPr bwMode="auto">
            <a:xfrm>
              <a:off x="3552825" y="2057400"/>
              <a:ext cx="657225" cy="1057275"/>
              <a:chOff x="2838450" y="2057400"/>
              <a:chExt cx="657225" cy="1057275"/>
            </a:xfrm>
          </p:grpSpPr>
          <p:cxnSp>
            <p:nvCxnSpPr>
              <p:cNvPr id="74777" name="직선 연결선 38"/>
              <p:cNvCxnSpPr>
                <a:cxnSpLocks noChangeShapeType="1"/>
              </p:cNvCxnSpPr>
              <p:nvPr/>
            </p:nvCxnSpPr>
            <p:spPr bwMode="auto">
              <a:xfrm rot="16200000" flipH="1">
                <a:off x="2653316" y="2252057"/>
                <a:ext cx="1027493" cy="657225"/>
              </a:xfrm>
              <a:prstGeom prst="line">
                <a:avLst/>
              </a:prstGeom>
              <a:noFill/>
              <a:ln w="158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778" name="직선 연결선 3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09813" y="2586038"/>
                <a:ext cx="1057275" cy="0"/>
              </a:xfrm>
              <a:prstGeom prst="line">
                <a:avLst/>
              </a:prstGeom>
              <a:noFill/>
              <a:ln w="158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74772" name="Object 9"/>
            <p:cNvGraphicFramePr>
              <a:graphicFrameLocks noChangeAspect="1"/>
            </p:cNvGraphicFramePr>
            <p:nvPr/>
          </p:nvGraphicFramePr>
          <p:xfrm>
            <a:off x="3292475" y="3122613"/>
            <a:ext cx="527050" cy="210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3" name="Equation" r:id="rId18" imgW="444114" imgH="177646" progId="Equation.DSMT4">
                    <p:embed/>
                  </p:oleObj>
                </mc:Choice>
                <mc:Fallback>
                  <p:oleObj name="Equation" r:id="rId18" imgW="444114" imgH="177646" progId="Equation.DSMT4">
                    <p:embed/>
                    <p:pic>
                      <p:nvPicPr>
                        <p:cNvPr id="7477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475" y="3122613"/>
                          <a:ext cx="527050" cy="210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3" name="Object 10"/>
            <p:cNvGraphicFramePr>
              <a:graphicFrameLocks noChangeAspect="1"/>
            </p:cNvGraphicFramePr>
            <p:nvPr/>
          </p:nvGraphicFramePr>
          <p:xfrm>
            <a:off x="3984625" y="3119438"/>
            <a:ext cx="527050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4" name="Equation" r:id="rId20" imgW="444114" imgH="177646" progId="Equation.DSMT4">
                    <p:embed/>
                  </p:oleObj>
                </mc:Choice>
                <mc:Fallback>
                  <p:oleObj name="Equation" r:id="rId20" imgW="444114" imgH="177646" progId="Equation.DSMT4">
                    <p:embed/>
                    <p:pic>
                      <p:nvPicPr>
                        <p:cNvPr id="7477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625" y="3119438"/>
                          <a:ext cx="527050" cy="21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4" name="Object 11"/>
            <p:cNvGraphicFramePr>
              <a:graphicFrameLocks noChangeAspect="1"/>
            </p:cNvGraphicFramePr>
            <p:nvPr/>
          </p:nvGraphicFramePr>
          <p:xfrm>
            <a:off x="4924424" y="3021013"/>
            <a:ext cx="714375" cy="210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5" name="Equation" r:id="rId22" imgW="647700" imgH="190500" progId="Equation.DSMT4">
                    <p:embed/>
                  </p:oleObj>
                </mc:Choice>
                <mc:Fallback>
                  <p:oleObj name="Equation" r:id="rId22" imgW="647700" imgH="190500" progId="Equation.DSMT4">
                    <p:embed/>
                    <p:pic>
                      <p:nvPicPr>
                        <p:cNvPr id="7477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424" y="3021013"/>
                          <a:ext cx="714375" cy="21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4775" name="직선 연결선 36"/>
            <p:cNvCxnSpPr>
              <a:cxnSpLocks noChangeShapeType="1"/>
            </p:cNvCxnSpPr>
            <p:nvPr/>
          </p:nvCxnSpPr>
          <p:spPr bwMode="auto">
            <a:xfrm rot="10800000">
              <a:off x="2857501" y="2057400"/>
              <a:ext cx="695325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776" name="TextBox 37"/>
            <p:cNvSpPr txBox="1">
              <a:spLocks noChangeArrowheads="1"/>
            </p:cNvSpPr>
            <p:nvPr/>
          </p:nvSpPr>
          <p:spPr bwMode="auto">
            <a:xfrm>
              <a:off x="2651525" y="1990725"/>
              <a:ext cx="2728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2</a:t>
              </a:r>
              <a:endParaRPr lang="ko-KR" altLang="en-US"/>
            </a:p>
          </p:txBody>
        </p:sp>
      </p:grpSp>
      <p:grpSp>
        <p:nvGrpSpPr>
          <p:cNvPr id="6" name="그룹 43"/>
          <p:cNvGrpSpPr/>
          <p:nvPr/>
        </p:nvGrpSpPr>
        <p:grpSpPr>
          <a:xfrm>
            <a:off x="3048001" y="4600576"/>
            <a:ext cx="657225" cy="1057275"/>
            <a:chOff x="3714750" y="4752975"/>
            <a:chExt cx="657225" cy="1057275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42" name="직선 연결선 41"/>
            <p:cNvCxnSpPr/>
            <p:nvPr/>
          </p:nvCxnSpPr>
          <p:spPr bwMode="auto">
            <a:xfrm rot="16200000" flipH="1">
              <a:off x="3529616" y="4947632"/>
              <a:ext cx="1027493" cy="65722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rot="5400000" flipH="1" flipV="1">
              <a:off x="3186113" y="5281613"/>
              <a:ext cx="105727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4766" name="직선 연결선 44"/>
          <p:cNvCxnSpPr>
            <a:cxnSpLocks noChangeShapeType="1"/>
          </p:cNvCxnSpPr>
          <p:nvPr/>
        </p:nvCxnSpPr>
        <p:spPr bwMode="auto">
          <a:xfrm rot="10800000">
            <a:off x="3695701" y="4600575"/>
            <a:ext cx="695325" cy="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4767" name="Object 12"/>
          <p:cNvGraphicFramePr>
            <a:graphicFrameLocks noChangeAspect="1"/>
          </p:cNvGraphicFramePr>
          <p:nvPr/>
        </p:nvGraphicFramePr>
        <p:xfrm>
          <a:off x="3381375" y="5675314"/>
          <a:ext cx="617538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24" imgW="520248" imgH="177646" progId="Equation.DSMT4">
                  <p:embed/>
                </p:oleObj>
              </mc:Choice>
              <mc:Fallback>
                <p:oleObj name="Equation" r:id="rId24" imgW="520248" imgH="177646" progId="Equation.DSMT4">
                  <p:embed/>
                  <p:pic>
                    <p:nvPicPr>
                      <p:cNvPr id="747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675314"/>
                        <a:ext cx="617538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3"/>
          <p:cNvGraphicFramePr>
            <a:graphicFrameLocks noChangeAspect="1"/>
          </p:cNvGraphicFramePr>
          <p:nvPr/>
        </p:nvGraphicFramePr>
        <p:xfrm>
          <a:off x="2720975" y="5662614"/>
          <a:ext cx="617538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26" imgW="520248" imgH="177646" progId="Equation.DSMT4">
                  <p:embed/>
                </p:oleObj>
              </mc:Choice>
              <mc:Fallback>
                <p:oleObj name="Equation" r:id="rId26" imgW="520248" imgH="177646" progId="Equation.DSMT4">
                  <p:embed/>
                  <p:pic>
                    <p:nvPicPr>
                      <p:cNvPr id="747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5662614"/>
                        <a:ext cx="617538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71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3638" y="1167632"/>
            <a:ext cx="8220075" cy="508635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(d)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스펙트럼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.(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는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conjugate(</a:t>
            </a:r>
            <a:r>
              <a:rPr lang="ko-KR" altLang="en-US" sz="1400" dirty="0" err="1">
                <a:latin typeface="Times New Roman" pitchFamily="18" charset="0"/>
                <a:cs typeface="Times New Roman" pitchFamily="18" charset="0"/>
              </a:rPr>
              <a:t>공액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 의미함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         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(e)                                                         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7829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572962"/>
              </p:ext>
            </p:extLst>
          </p:nvPr>
        </p:nvGraphicFramePr>
        <p:xfrm>
          <a:off x="3449046" y="1255192"/>
          <a:ext cx="5334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4" imgW="368300" imgH="228600" progId="Equation.DSMT4">
                  <p:embed/>
                </p:oleObj>
              </mc:Choice>
              <mc:Fallback>
                <p:oleObj name="Equation" r:id="rId4" imgW="368300" imgH="228600" progId="Equation.DSMT4">
                  <p:embed/>
                  <p:pic>
                    <p:nvPicPr>
                      <p:cNvPr id="77829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046" y="1255192"/>
                        <a:ext cx="5334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727312"/>
              </p:ext>
            </p:extLst>
          </p:nvPr>
        </p:nvGraphicFramePr>
        <p:xfrm>
          <a:off x="6795929" y="1359402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6" imgW="114201" imgH="139579" progId="Equation.DSMT4">
                  <p:embed/>
                </p:oleObj>
              </mc:Choice>
              <mc:Fallback>
                <p:oleObj name="Equation" r:id="rId6" imgW="114201" imgH="139579" progId="Equation.DSMT4">
                  <p:embed/>
                  <p:pic>
                    <p:nvPicPr>
                      <p:cNvPr id="77830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5929" y="1359402"/>
                        <a:ext cx="165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394193"/>
              </p:ext>
            </p:extLst>
          </p:nvPr>
        </p:nvGraphicFramePr>
        <p:xfrm>
          <a:off x="2931319" y="2867220"/>
          <a:ext cx="30908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8" imgW="2133600" imgH="228600" progId="Equation.DSMT4">
                  <p:embed/>
                </p:oleObj>
              </mc:Choice>
              <mc:Fallback>
                <p:oleObj name="Equation" r:id="rId8" imgW="2133600" imgH="228600" progId="Equation.DSMT4">
                  <p:embed/>
                  <p:pic>
                    <p:nvPicPr>
                      <p:cNvPr id="77831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319" y="2867220"/>
                        <a:ext cx="30908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	                                                  	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85C1098B-EB56-4AB5-B0A3-C6F0EC7034A7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11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708732" y="35587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778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88786"/>
              </p:ext>
            </p:extLst>
          </p:nvPr>
        </p:nvGraphicFramePr>
        <p:xfrm>
          <a:off x="6884329" y="1815645"/>
          <a:ext cx="21351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10" imgW="1497950" imgH="393529" progId="Equation.DSMT4">
                  <p:embed/>
                </p:oleObj>
              </mc:Choice>
              <mc:Fallback>
                <p:oleObj name="Equation" r:id="rId10" imgW="1497950" imgH="393529" progId="Equation.DSMT4">
                  <p:embed/>
                  <p:pic>
                    <p:nvPicPr>
                      <p:cNvPr id="778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329" y="1815645"/>
                        <a:ext cx="21351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5" name="그룹 27"/>
          <p:cNvGrpSpPr>
            <a:grpSpLocks/>
          </p:cNvGrpSpPr>
          <p:nvPr/>
        </p:nvGrpSpPr>
        <p:grpSpPr bwMode="auto">
          <a:xfrm>
            <a:off x="3790951" y="1533893"/>
            <a:ext cx="3819525" cy="1314450"/>
            <a:chOff x="1762125" y="1829594"/>
            <a:chExt cx="3876674" cy="1504202"/>
          </a:xfrm>
        </p:grpSpPr>
        <p:cxnSp>
          <p:nvCxnSpPr>
            <p:cNvPr id="77850" name="직선 화살표 연결선 13"/>
            <p:cNvCxnSpPr>
              <a:cxnSpLocks noChangeShapeType="1"/>
            </p:cNvCxnSpPr>
            <p:nvPr/>
          </p:nvCxnSpPr>
          <p:spPr bwMode="auto">
            <a:xfrm>
              <a:off x="1762125" y="3105150"/>
              <a:ext cx="3133725" cy="1588"/>
            </a:xfrm>
            <a:prstGeom prst="straightConnector1">
              <a:avLst/>
            </a:prstGeom>
            <a:noFill/>
            <a:ln w="63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1" name="직선 화살표 연결선 14"/>
            <p:cNvCxnSpPr>
              <a:cxnSpLocks noChangeShapeType="1"/>
            </p:cNvCxnSpPr>
            <p:nvPr/>
          </p:nvCxnSpPr>
          <p:spPr bwMode="auto">
            <a:xfrm rot="5400000" flipH="1" flipV="1">
              <a:off x="2765611" y="2462213"/>
              <a:ext cx="1266825" cy="1588"/>
            </a:xfrm>
            <a:prstGeom prst="straightConnector1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77852" name="Object 6"/>
            <p:cNvGraphicFramePr>
              <a:graphicFrameLocks noChangeAspect="1"/>
            </p:cNvGraphicFramePr>
            <p:nvPr/>
          </p:nvGraphicFramePr>
          <p:xfrm>
            <a:off x="2396959" y="3123062"/>
            <a:ext cx="617110" cy="210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" name="Equation" r:id="rId12" imgW="520248" imgH="177646" progId="Equation.DSMT4">
                    <p:embed/>
                  </p:oleObj>
                </mc:Choice>
                <mc:Fallback>
                  <p:oleObj name="Equation" r:id="rId12" imgW="520248" imgH="177646" progId="Equation.DSMT4">
                    <p:embed/>
                    <p:pic>
                      <p:nvPicPr>
                        <p:cNvPr id="7785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959" y="3123062"/>
                          <a:ext cx="617110" cy="210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3" name="Object 7"/>
            <p:cNvGraphicFramePr>
              <a:graphicFrameLocks noChangeAspect="1"/>
            </p:cNvGraphicFramePr>
            <p:nvPr/>
          </p:nvGraphicFramePr>
          <p:xfrm>
            <a:off x="4924424" y="3021013"/>
            <a:ext cx="714375" cy="210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5" name="Equation" r:id="rId14" imgW="647700" imgH="190500" progId="Equation.DSMT4">
                    <p:embed/>
                  </p:oleObj>
                </mc:Choice>
                <mc:Fallback>
                  <p:oleObj name="Equation" r:id="rId14" imgW="647700" imgH="190500" progId="Equation.DSMT4">
                    <p:embed/>
                    <p:pic>
                      <p:nvPicPr>
                        <p:cNvPr id="7785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424" y="3021013"/>
                          <a:ext cx="714375" cy="21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4" name="TextBox 20"/>
            <p:cNvSpPr txBox="1">
              <a:spLocks noChangeArrowheads="1"/>
            </p:cNvSpPr>
            <p:nvPr/>
          </p:nvSpPr>
          <p:spPr bwMode="auto">
            <a:xfrm>
              <a:off x="3357254" y="1905000"/>
              <a:ext cx="276914" cy="31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2</a:t>
              </a:r>
              <a:endParaRPr lang="ko-KR" altLang="en-US"/>
            </a:p>
          </p:txBody>
        </p:sp>
      </p:grpSp>
      <p:grpSp>
        <p:nvGrpSpPr>
          <p:cNvPr id="3" name="그룹 25"/>
          <p:cNvGrpSpPr/>
          <p:nvPr/>
        </p:nvGrpSpPr>
        <p:grpSpPr>
          <a:xfrm>
            <a:off x="4755399" y="1749413"/>
            <a:ext cx="647537" cy="923902"/>
            <a:chOff x="4059827" y="2085019"/>
            <a:chExt cx="647537" cy="923902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24" name="직선 연결선 23"/>
            <p:cNvCxnSpPr/>
            <p:nvPr/>
          </p:nvCxnSpPr>
          <p:spPr bwMode="auto">
            <a:xfrm rot="16200000" flipH="1">
              <a:off x="3934657" y="2218511"/>
              <a:ext cx="897877" cy="6475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rot="5400000" flipH="1" flipV="1">
              <a:off x="3597876" y="2546970"/>
              <a:ext cx="92390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78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81804"/>
              </p:ext>
            </p:extLst>
          </p:nvPr>
        </p:nvGraphicFramePr>
        <p:xfrm>
          <a:off x="5997230" y="3960098"/>
          <a:ext cx="53038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Equation" r:id="rId16" imgW="3454400" imgH="723900" progId="Equation.DSMT4">
                  <p:embed/>
                </p:oleObj>
              </mc:Choice>
              <mc:Fallback>
                <p:oleObj name="Equation" r:id="rId16" imgW="3454400" imgH="723900" progId="Equation.DSMT4">
                  <p:embed/>
                  <p:pic>
                    <p:nvPicPr>
                      <p:cNvPr id="7783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230" y="3960098"/>
                        <a:ext cx="5303837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838" name="직선 화살표 연결선 35"/>
          <p:cNvCxnSpPr>
            <a:cxnSpLocks noChangeShapeType="1"/>
          </p:cNvCxnSpPr>
          <p:nvPr/>
        </p:nvCxnSpPr>
        <p:spPr bwMode="auto">
          <a:xfrm>
            <a:off x="2628900" y="5583239"/>
            <a:ext cx="3886200" cy="1587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9" name="직선 화살표 연결선 36"/>
          <p:cNvCxnSpPr>
            <a:cxnSpLocks noChangeShapeType="1"/>
          </p:cNvCxnSpPr>
          <p:nvPr/>
        </p:nvCxnSpPr>
        <p:spPr bwMode="auto">
          <a:xfrm rot="5400000" flipH="1" flipV="1">
            <a:off x="3834607" y="4939507"/>
            <a:ext cx="1266825" cy="1588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그룹 19"/>
          <p:cNvGrpSpPr/>
          <p:nvPr/>
        </p:nvGrpSpPr>
        <p:grpSpPr>
          <a:xfrm>
            <a:off x="5172076" y="4533901"/>
            <a:ext cx="657225" cy="1057275"/>
            <a:chOff x="2838450" y="2057400"/>
            <a:chExt cx="657225" cy="1057275"/>
          </a:xfrm>
          <a:scene3d>
            <a:camera prst="orthographicFront">
              <a:rot lat="0" lon="10800000" rev="0"/>
            </a:camera>
            <a:lightRig rig="threePt" dir="t"/>
          </a:scene3d>
        </p:grpSpPr>
        <p:cxnSp>
          <p:nvCxnSpPr>
            <p:cNvPr id="44" name="직선 연결선 43"/>
            <p:cNvCxnSpPr/>
            <p:nvPr/>
          </p:nvCxnSpPr>
          <p:spPr bwMode="auto">
            <a:xfrm rot="16200000" flipH="1">
              <a:off x="2653316" y="2252057"/>
              <a:ext cx="1027493" cy="65722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rot="5400000" flipH="1" flipV="1">
              <a:off x="2309813" y="2586038"/>
              <a:ext cx="105727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77841" name="Object 12"/>
          <p:cNvGraphicFramePr>
            <a:graphicFrameLocks noChangeAspect="1"/>
          </p:cNvGraphicFramePr>
          <p:nvPr/>
        </p:nvGraphicFramePr>
        <p:xfrm>
          <a:off x="4911725" y="5599114"/>
          <a:ext cx="52705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Equation" r:id="rId18" imgW="444114" imgH="177646" progId="Equation.DSMT4">
                  <p:embed/>
                </p:oleObj>
              </mc:Choice>
              <mc:Fallback>
                <p:oleObj name="Equation" r:id="rId18" imgW="444114" imgH="177646" progId="Equation.DSMT4">
                  <p:embed/>
                  <p:pic>
                    <p:nvPicPr>
                      <p:cNvPr id="7784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5599114"/>
                        <a:ext cx="527050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3"/>
          <p:cNvGraphicFramePr>
            <a:graphicFrameLocks noChangeAspect="1"/>
          </p:cNvGraphicFramePr>
          <p:nvPr/>
        </p:nvGraphicFramePr>
        <p:xfrm>
          <a:off x="5603875" y="5595939"/>
          <a:ext cx="52705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Equation" r:id="rId20" imgW="444114" imgH="177646" progId="Equation.DSMT4">
                  <p:embed/>
                </p:oleObj>
              </mc:Choice>
              <mc:Fallback>
                <p:oleObj name="Equation" r:id="rId20" imgW="444114" imgH="177646" progId="Equation.DSMT4">
                  <p:embed/>
                  <p:pic>
                    <p:nvPicPr>
                      <p:cNvPr id="7784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5595939"/>
                        <a:ext cx="527050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4"/>
          <p:cNvGraphicFramePr>
            <a:graphicFrameLocks noChangeAspect="1"/>
          </p:cNvGraphicFramePr>
          <p:nvPr/>
        </p:nvGraphicFramePr>
        <p:xfrm>
          <a:off x="6543676" y="5497513"/>
          <a:ext cx="7143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22" imgW="647700" imgH="190500" progId="Equation.DSMT4">
                  <p:embed/>
                </p:oleObj>
              </mc:Choice>
              <mc:Fallback>
                <p:oleObj name="Equation" r:id="rId22" imgW="647700" imgH="190500" progId="Equation.DSMT4">
                  <p:embed/>
                  <p:pic>
                    <p:nvPicPr>
                      <p:cNvPr id="7784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6" y="5497513"/>
                        <a:ext cx="7143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844" name="직선 연결선 41"/>
          <p:cNvCxnSpPr>
            <a:cxnSpLocks noChangeShapeType="1"/>
          </p:cNvCxnSpPr>
          <p:nvPr/>
        </p:nvCxnSpPr>
        <p:spPr bwMode="auto">
          <a:xfrm rot="10800000">
            <a:off x="4476751" y="4533900"/>
            <a:ext cx="1362075" cy="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5" name="TextBox 42"/>
          <p:cNvSpPr txBox="1">
            <a:spLocks noChangeArrowheads="1"/>
          </p:cNvSpPr>
          <p:nvPr/>
        </p:nvSpPr>
        <p:spPr bwMode="auto">
          <a:xfrm>
            <a:off x="4270375" y="4467226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5" name="그룹 43"/>
          <p:cNvGrpSpPr/>
          <p:nvPr/>
        </p:nvGrpSpPr>
        <p:grpSpPr>
          <a:xfrm>
            <a:off x="3133726" y="4533901"/>
            <a:ext cx="657225" cy="1057275"/>
            <a:chOff x="3714750" y="4752975"/>
            <a:chExt cx="657225" cy="1057275"/>
          </a:xfrm>
          <a:scene3d>
            <a:camera prst="orthographicFront">
              <a:rot lat="0" lon="0" rev="0"/>
            </a:camera>
            <a:lightRig rig="threePt" dir="t"/>
          </a:scene3d>
        </p:grpSpPr>
        <p:cxnSp>
          <p:nvCxnSpPr>
            <p:cNvPr id="47" name="직선 연결선 46"/>
            <p:cNvCxnSpPr/>
            <p:nvPr/>
          </p:nvCxnSpPr>
          <p:spPr bwMode="auto">
            <a:xfrm rot="16200000" flipH="1">
              <a:off x="3529616" y="4947632"/>
              <a:ext cx="1027493" cy="65722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/>
            <p:cNvCxnSpPr/>
            <p:nvPr/>
          </p:nvCxnSpPr>
          <p:spPr bwMode="auto">
            <a:xfrm rot="5400000" flipH="1" flipV="1">
              <a:off x="3186113" y="5281613"/>
              <a:ext cx="105727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7847" name="직선 연결선 48"/>
          <p:cNvCxnSpPr>
            <a:cxnSpLocks noChangeShapeType="1"/>
          </p:cNvCxnSpPr>
          <p:nvPr/>
        </p:nvCxnSpPr>
        <p:spPr bwMode="auto">
          <a:xfrm rot="10800000">
            <a:off x="3143250" y="4533900"/>
            <a:ext cx="1333500" cy="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7848" name="Object 15"/>
          <p:cNvGraphicFramePr>
            <a:graphicFrameLocks noChangeAspect="1"/>
          </p:cNvGraphicFramePr>
          <p:nvPr/>
        </p:nvGraphicFramePr>
        <p:xfrm>
          <a:off x="3467100" y="5608639"/>
          <a:ext cx="617538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24" imgW="520248" imgH="177646" progId="Equation.DSMT4">
                  <p:embed/>
                </p:oleObj>
              </mc:Choice>
              <mc:Fallback>
                <p:oleObj name="Equation" r:id="rId24" imgW="520248" imgH="177646" progId="Equation.DSMT4">
                  <p:embed/>
                  <p:pic>
                    <p:nvPicPr>
                      <p:cNvPr id="7784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5608639"/>
                        <a:ext cx="617538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9" name="Object 16"/>
          <p:cNvGraphicFramePr>
            <a:graphicFrameLocks noChangeAspect="1"/>
          </p:cNvGraphicFramePr>
          <p:nvPr/>
        </p:nvGraphicFramePr>
        <p:xfrm>
          <a:off x="2806700" y="5595939"/>
          <a:ext cx="617538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Equation" r:id="rId26" imgW="520248" imgH="177646" progId="Equation.DSMT4">
                  <p:embed/>
                </p:oleObj>
              </mc:Choice>
              <mc:Fallback>
                <p:oleObj name="Equation" r:id="rId26" imgW="520248" imgH="177646" progId="Equation.DSMT4">
                  <p:embed/>
                  <p:pic>
                    <p:nvPicPr>
                      <p:cNvPr id="7784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595939"/>
                        <a:ext cx="617538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8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28839" y="836613"/>
            <a:ext cx="8220075" cy="5086350"/>
          </a:xfrm>
        </p:spPr>
        <p:txBody>
          <a:bodyPr>
            <a:normAutofit fontScale="47500" lnSpcReduction="20000"/>
          </a:bodyPr>
          <a:lstStyle/>
          <a:p>
            <a:pPr lvl="1" eaLnBrk="1" hangingPunct="1">
              <a:defRPr/>
            </a:pPr>
            <a:endParaRPr lang="en-US" altLang="ko-KR" sz="3600" dirty="0">
              <a:latin typeface="HY신명조" panose="02030600000101010101" pitchFamily="18" charset="-127"/>
              <a:ea typeface="HY신명조" panose="02030600000101010101" pitchFamily="18" charset="-127"/>
              <a:cs typeface="Times New Roman" pitchFamily="18" charset="0"/>
            </a:endParaRPr>
          </a:p>
          <a:p>
            <a:pPr marL="628650" lvl="1" indent="-171450">
              <a:buNone/>
              <a:defRPr/>
            </a:pP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1. BW(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대역폭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)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이 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1kHz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인 기저대역 신호가 있다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. 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이런 신호를 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DSB-SC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변조하면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, 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변조  </a:t>
            </a:r>
            <a:r>
              <a:rPr lang="en-US" altLang="ko-KR" sz="3600" dirty="0" err="1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Passband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(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통과대역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) BW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는 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2kHz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가 된다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. 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따라서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, Baseband BW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가 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1kHz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인 두 신호를 겹치지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않게 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DSB-SC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로 전송하기 위해서는 최소한 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4kHz(=2+2)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의 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BW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가 필요함을 알 수 있다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. 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그러나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, 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다른 방식을 사용하여 변조하면 두 신호의 전체 </a:t>
            </a:r>
            <a:r>
              <a:rPr lang="en-US" altLang="ko-KR" sz="3600" dirty="0" err="1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Passband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 BW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를 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2kHz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만 사용하면서도 서로 간섭없이 송수신 할 수 있다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. 2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가지 다른 방식으로 이를 구현 할 수 있다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. </a:t>
            </a:r>
            <a:r>
              <a:rPr lang="ko-KR" altLang="en-US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각 방식에 대하여 쓰시오</a:t>
            </a:r>
            <a:r>
              <a:rPr lang="en-US" altLang="ko-KR" sz="3600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(a)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방식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1:  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(b)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방식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2:</a:t>
            </a: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49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	                                                  	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C675F889-BE90-4D01-9800-CFF678A76D5A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12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08732" y="258973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82951" name="Object 2"/>
          <p:cNvGraphicFramePr>
            <a:graphicFrameLocks noChangeAspect="1"/>
          </p:cNvGraphicFramePr>
          <p:nvPr/>
        </p:nvGraphicFramePr>
        <p:xfrm>
          <a:off x="3571875" y="2640013"/>
          <a:ext cx="67119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4" imgW="4787900" imgH="927100" progId="Equation.DSMT4">
                  <p:embed/>
                </p:oleObj>
              </mc:Choice>
              <mc:Fallback>
                <p:oleObj name="Equation" r:id="rId4" imgW="4787900" imgH="927100" progId="Equation.DSMT4">
                  <p:embed/>
                  <p:pic>
                    <p:nvPicPr>
                      <p:cNvPr id="829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640013"/>
                        <a:ext cx="67119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3"/>
          <p:cNvGraphicFramePr>
            <a:graphicFrameLocks noChangeAspect="1"/>
          </p:cNvGraphicFramePr>
          <p:nvPr/>
        </p:nvGraphicFramePr>
        <p:xfrm>
          <a:off x="3600451" y="4133851"/>
          <a:ext cx="71929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6" imgW="5346700" imgH="596900" progId="Equation.DSMT4">
                  <p:embed/>
                </p:oleObj>
              </mc:Choice>
              <mc:Fallback>
                <p:oleObj name="Equation" r:id="rId6" imgW="5346700" imgH="596900" progId="Equation.DSMT4">
                  <p:embed/>
                  <p:pic>
                    <p:nvPicPr>
                      <p:cNvPr id="8295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1" y="4133851"/>
                        <a:ext cx="719296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5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systems,    Kwonhue Choi                                                 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31E6454B-02BF-44B7-A3A2-D5D8E57E557C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13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endParaRPr lang="ko-KR" altLang="ko-KR" smtClean="0"/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8197" name="개체 2"/>
          <p:cNvGraphicFramePr>
            <a:graphicFrameLocks noChangeAspect="1"/>
          </p:cNvGraphicFramePr>
          <p:nvPr/>
        </p:nvGraphicFramePr>
        <p:xfrm>
          <a:off x="2524126" y="1325564"/>
          <a:ext cx="37703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3035300" imgH="279400" progId="Equation.DSMT4">
                  <p:embed/>
                </p:oleObj>
              </mc:Choice>
              <mc:Fallback>
                <p:oleObj name="Equation" r:id="rId3" imgW="3035300" imgH="279400" progId="Equation.DSMT4">
                  <p:embed/>
                  <p:pic>
                    <p:nvPicPr>
                      <p:cNvPr id="8197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1325564"/>
                        <a:ext cx="37703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546225" y="868364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8199" name="Object 3"/>
          <p:cNvGraphicFramePr>
            <a:graphicFrameLocks noChangeAspect="1"/>
          </p:cNvGraphicFramePr>
          <p:nvPr/>
        </p:nvGraphicFramePr>
        <p:xfrm>
          <a:off x="2516189" y="2401889"/>
          <a:ext cx="54578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4394200" imgH="228600" progId="Equation.DSMT4">
                  <p:embed/>
                </p:oleObj>
              </mc:Choice>
              <mc:Fallback>
                <p:oleObj name="Equation" r:id="rId5" imgW="4394200" imgH="228600" progId="Equation.DSMT4">
                  <p:embed/>
                  <p:pic>
                    <p:nvPicPr>
                      <p:cNvPr id="81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9" y="2401889"/>
                        <a:ext cx="54578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4"/>
          <p:cNvGraphicFramePr>
            <a:graphicFrameLocks noChangeAspect="1"/>
          </p:cNvGraphicFramePr>
          <p:nvPr/>
        </p:nvGraphicFramePr>
        <p:xfrm>
          <a:off x="2516189" y="4106864"/>
          <a:ext cx="49371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7" imgW="3975100" imgH="254000" progId="Equation.DSMT4">
                  <p:embed/>
                </p:oleObj>
              </mc:Choice>
              <mc:Fallback>
                <p:oleObj name="Equation" r:id="rId7" imgW="3975100" imgH="254000" progId="Equation.DSMT4">
                  <p:embed/>
                  <p:pic>
                    <p:nvPicPr>
                      <p:cNvPr id="82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9" y="4106864"/>
                        <a:ext cx="49371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Box 17"/>
          <p:cNvSpPr txBox="1">
            <a:spLocks noChangeArrowheads="1"/>
          </p:cNvSpPr>
          <p:nvPr/>
        </p:nvSpPr>
        <p:spPr bwMode="auto">
          <a:xfrm>
            <a:off x="2252663" y="1333501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1. </a:t>
            </a:r>
            <a:endParaRPr lang="ko-KR" altLang="en-US" sz="1400"/>
          </a:p>
        </p:txBody>
      </p:sp>
      <p:sp>
        <p:nvSpPr>
          <p:cNvPr id="8202" name="TextBox 18"/>
          <p:cNvSpPr txBox="1">
            <a:spLocks noChangeArrowheads="1"/>
          </p:cNvSpPr>
          <p:nvPr/>
        </p:nvSpPr>
        <p:spPr bwMode="auto">
          <a:xfrm>
            <a:off x="2262188" y="2381251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2. </a:t>
            </a:r>
            <a:endParaRPr lang="ko-KR" altLang="en-US" sz="1400"/>
          </a:p>
        </p:txBody>
      </p:sp>
      <p:sp>
        <p:nvSpPr>
          <p:cNvPr id="8203" name="TextBox 19"/>
          <p:cNvSpPr txBox="1">
            <a:spLocks noChangeArrowheads="1"/>
          </p:cNvSpPr>
          <p:nvPr/>
        </p:nvSpPr>
        <p:spPr bwMode="auto">
          <a:xfrm>
            <a:off x="2262188" y="4086226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3. </a:t>
            </a:r>
            <a:endParaRPr lang="ko-KR" altLang="en-US" sz="1400"/>
          </a:p>
        </p:txBody>
      </p:sp>
      <p:graphicFrame>
        <p:nvGraphicFramePr>
          <p:cNvPr id="8204" name="Object 5"/>
          <p:cNvGraphicFramePr>
            <a:graphicFrameLocks noChangeAspect="1"/>
          </p:cNvGraphicFramePr>
          <p:nvPr/>
        </p:nvGraphicFramePr>
        <p:xfrm>
          <a:off x="2505076" y="1681163"/>
          <a:ext cx="41513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9" imgW="2743200" imgH="355600" progId="Equation.DSMT4">
                  <p:embed/>
                </p:oleObj>
              </mc:Choice>
              <mc:Fallback>
                <p:oleObj name="Equation" r:id="rId9" imgW="2743200" imgH="355600" progId="Equation.DSMT4">
                  <p:embed/>
                  <p:pic>
                    <p:nvPicPr>
                      <p:cNvPr id="82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6" y="1681163"/>
                        <a:ext cx="415131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6"/>
          <p:cNvGraphicFramePr>
            <a:graphicFrameLocks noChangeAspect="1"/>
          </p:cNvGraphicFramePr>
          <p:nvPr/>
        </p:nvGraphicFramePr>
        <p:xfrm>
          <a:off x="2543175" y="2722563"/>
          <a:ext cx="28956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11" imgW="2044700" imgH="1054100" progId="Equation.DSMT4">
                  <p:embed/>
                </p:oleObj>
              </mc:Choice>
              <mc:Fallback>
                <p:oleObj name="Equation" r:id="rId11" imgW="2044700" imgH="1054100" progId="Equation.DSMT4">
                  <p:embed/>
                  <p:pic>
                    <p:nvPicPr>
                      <p:cNvPr id="82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2722563"/>
                        <a:ext cx="289560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7"/>
          <p:cNvGraphicFramePr>
            <a:graphicFrameLocks noChangeAspect="1"/>
          </p:cNvGraphicFramePr>
          <p:nvPr/>
        </p:nvGraphicFramePr>
        <p:xfrm>
          <a:off x="2503489" y="4521200"/>
          <a:ext cx="35972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13" imgW="2540000" imgH="876300" progId="Equation.DSMT4">
                  <p:embed/>
                </p:oleObj>
              </mc:Choice>
              <mc:Fallback>
                <p:oleObj name="Equation" r:id="rId13" imgW="2540000" imgH="876300" progId="Equation.DSMT4">
                  <p:embed/>
                  <p:pic>
                    <p:nvPicPr>
                      <p:cNvPr id="82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9" y="4521200"/>
                        <a:ext cx="3597275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systems,    Kwonhue Choi                                                 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5D9CC888-CCEB-4B31-8A3C-F4D761499DD6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14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1" y="1252540"/>
            <a:ext cx="8829675" cy="3802062"/>
          </a:xfrm>
        </p:spPr>
        <p:txBody>
          <a:bodyPr/>
          <a:lstStyle/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r>
              <a:rPr lang="en-US" altLang="ko-KR" sz="1200" dirty="0"/>
              <a:t>1.  </a:t>
            </a:r>
            <a:r>
              <a:rPr lang="ko-KR" altLang="ko-KR" sz="1200" dirty="0" err="1"/>
              <a:t>정보신호가</a:t>
            </a:r>
            <a:r>
              <a:rPr lang="en-US" altLang="ko-KR" sz="1200" dirty="0"/>
              <a:t>    </a:t>
            </a:r>
            <a:r>
              <a:rPr lang="ko-KR" altLang="ko-KR" sz="1200" dirty="0"/>
              <a:t> </a:t>
            </a:r>
            <a:r>
              <a:rPr lang="en-US" altLang="ko-KR" sz="1200" dirty="0"/>
              <a:t>  </a:t>
            </a:r>
            <a:r>
              <a:rPr lang="ko-KR" altLang="ko-KR" sz="1200" dirty="0"/>
              <a:t>이고 캐리어 주파수가 </a:t>
            </a:r>
            <a:r>
              <a:rPr lang="en-US" altLang="ko-KR" sz="1200" dirty="0"/>
              <a:t>[rad/sec]</a:t>
            </a:r>
            <a:r>
              <a:rPr lang="ko-KR" altLang="ko-KR" sz="1200" dirty="0"/>
              <a:t>이며</a:t>
            </a:r>
            <a:r>
              <a:rPr lang="en-US" altLang="ko-KR" sz="1200" dirty="0"/>
              <a:t>, </a:t>
            </a:r>
            <a:r>
              <a:rPr lang="ko-KR" altLang="ko-KR" sz="1200" dirty="0" err="1"/>
              <a:t>변조차수가</a:t>
            </a:r>
            <a:r>
              <a:rPr lang="ko-KR" altLang="ko-KR" sz="1200" dirty="0"/>
              <a:t> 인</a:t>
            </a:r>
            <a:r>
              <a:rPr lang="en-US" altLang="ko-KR" sz="1200" dirty="0"/>
              <a:t> FM </a:t>
            </a:r>
            <a:r>
              <a:rPr lang="ko-KR" altLang="ko-KR" sz="1200" dirty="0" err="1"/>
              <a:t>변조신호</a:t>
            </a:r>
            <a:r>
              <a:rPr lang="en-US" altLang="ko-KR" sz="1200" dirty="0"/>
              <a:t>   </a:t>
            </a:r>
            <a:r>
              <a:rPr lang="ko-KR" altLang="ko-KR" sz="1200" dirty="0"/>
              <a:t> </a:t>
            </a:r>
            <a:r>
              <a:rPr lang="en-US" altLang="ko-KR" sz="1200" dirty="0"/>
              <a:t>      </a:t>
            </a:r>
            <a:r>
              <a:rPr lang="ko-KR" altLang="ko-KR" sz="1200" dirty="0"/>
              <a:t>를 수식으로 쓰시오</a:t>
            </a:r>
            <a:r>
              <a:rPr lang="en-US" altLang="ko-KR" sz="1200" dirty="0"/>
              <a:t>.</a:t>
            </a:r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r>
              <a:rPr lang="en-US" altLang="ko-KR" sz="1200" dirty="0"/>
              <a:t>2.  </a:t>
            </a:r>
            <a:r>
              <a:rPr lang="ko-KR" altLang="ko-KR" sz="1200" dirty="0"/>
              <a:t>위의</a:t>
            </a:r>
            <a:r>
              <a:rPr lang="en-US" altLang="ko-KR" sz="1200" dirty="0"/>
              <a:t>  </a:t>
            </a:r>
            <a:r>
              <a:rPr lang="ko-KR" altLang="ko-KR" sz="1200" dirty="0"/>
              <a:t> </a:t>
            </a:r>
            <a:r>
              <a:rPr lang="en-US" altLang="ko-KR" sz="1200" dirty="0"/>
              <a:t>       </a:t>
            </a:r>
            <a:r>
              <a:rPr lang="ko-KR" altLang="ko-KR" sz="1200" dirty="0"/>
              <a:t>가</a:t>
            </a:r>
            <a:r>
              <a:rPr lang="en-US" altLang="ko-KR" sz="1200" dirty="0"/>
              <a:t> NBFM(Narrow Band FM)</a:t>
            </a:r>
            <a:r>
              <a:rPr lang="ko-KR" altLang="ko-KR" sz="1200" dirty="0"/>
              <a:t>이 </a:t>
            </a:r>
            <a:r>
              <a:rPr lang="ko-KR" altLang="ko-KR" sz="1200" dirty="0" err="1"/>
              <a:t>되기위한</a:t>
            </a:r>
            <a:r>
              <a:rPr lang="ko-KR" altLang="ko-KR" sz="1200" dirty="0"/>
              <a:t> 조건을 쓰시오</a:t>
            </a:r>
            <a:r>
              <a:rPr lang="en-US" altLang="ko-KR" sz="1200" dirty="0"/>
              <a:t>.</a:t>
            </a:r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r>
              <a:rPr lang="en-US" altLang="ko-KR" sz="1200" dirty="0"/>
              <a:t>3.  </a:t>
            </a:r>
            <a:r>
              <a:rPr lang="ko-KR" altLang="en-US" sz="1200" dirty="0"/>
              <a:t>문제 </a:t>
            </a:r>
            <a:r>
              <a:rPr lang="en-US" altLang="ko-KR" sz="1200" dirty="0"/>
              <a:t>1 </a:t>
            </a:r>
            <a:r>
              <a:rPr lang="ko-KR" altLang="ko-KR" sz="1200" dirty="0"/>
              <a:t>에서 작성한</a:t>
            </a:r>
            <a:r>
              <a:rPr lang="en-US" altLang="ko-KR" sz="1200" dirty="0"/>
              <a:t>  </a:t>
            </a:r>
            <a:r>
              <a:rPr lang="ko-KR" altLang="ko-KR" sz="1200" dirty="0"/>
              <a:t> </a:t>
            </a:r>
            <a:r>
              <a:rPr lang="en-US" altLang="ko-KR" sz="1200" dirty="0"/>
              <a:t>         </a:t>
            </a:r>
            <a:r>
              <a:rPr lang="ko-KR" altLang="ko-KR" sz="1200" dirty="0"/>
              <a:t>수식을 삼각함수 공식을 이용하여 </a:t>
            </a:r>
            <a:r>
              <a:rPr lang="ko-KR" altLang="ko-KR" sz="1200" dirty="0" err="1"/>
              <a:t>전개하시오</a:t>
            </a:r>
            <a:r>
              <a:rPr lang="en-US" altLang="ko-KR" sz="1200" dirty="0"/>
              <a:t>.</a:t>
            </a:r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</p:txBody>
      </p:sp>
      <p:sp>
        <p:nvSpPr>
          <p:cNvPr id="17412" name="Rectangle 17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7413" name="개체 5"/>
          <p:cNvGraphicFramePr>
            <a:graphicFrameLocks noChangeAspect="1"/>
          </p:cNvGraphicFramePr>
          <p:nvPr/>
        </p:nvGraphicFramePr>
        <p:xfrm>
          <a:off x="3397250" y="1338263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3" imgW="355446" imgH="228501" progId="Equation.DSMT4">
                  <p:embed/>
                </p:oleObj>
              </mc:Choice>
              <mc:Fallback>
                <p:oleObj name="Equation" r:id="rId3" imgW="355446" imgH="228501" progId="Equation.DSMT4">
                  <p:embed/>
                  <p:pic>
                    <p:nvPicPr>
                      <p:cNvPr id="17413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1338263"/>
                        <a:ext cx="355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9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7415" name="개체 7"/>
          <p:cNvGraphicFramePr>
            <a:graphicFrameLocks noChangeAspect="1"/>
          </p:cNvGraphicFramePr>
          <p:nvPr/>
        </p:nvGraphicFramePr>
        <p:xfrm>
          <a:off x="8135939" y="1298575"/>
          <a:ext cx="4651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5" imgW="469696" imgH="241195" progId="Equation.DSMT4">
                  <p:embed/>
                </p:oleObj>
              </mc:Choice>
              <mc:Fallback>
                <p:oleObj name="Equation" r:id="rId5" imgW="469696" imgH="241195" progId="Equation.DSMT4">
                  <p:embed/>
                  <p:pic>
                    <p:nvPicPr>
                      <p:cNvPr id="17415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939" y="1298575"/>
                        <a:ext cx="46513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개체 22"/>
          <p:cNvGraphicFramePr>
            <a:graphicFrameLocks noChangeAspect="1"/>
          </p:cNvGraphicFramePr>
          <p:nvPr/>
        </p:nvGraphicFramePr>
        <p:xfrm>
          <a:off x="2940050" y="2833688"/>
          <a:ext cx="46513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7" imgW="469696" imgH="241195" progId="Equation.DSMT4">
                  <p:embed/>
                </p:oleObj>
              </mc:Choice>
              <mc:Fallback>
                <p:oleObj name="Equation" r:id="rId7" imgW="469696" imgH="241195" progId="Equation.DSMT4">
                  <p:embed/>
                  <p:pic>
                    <p:nvPicPr>
                      <p:cNvPr id="17416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833688"/>
                        <a:ext cx="46513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개체 23"/>
          <p:cNvGraphicFramePr>
            <a:graphicFrameLocks noChangeAspect="1"/>
          </p:cNvGraphicFramePr>
          <p:nvPr/>
        </p:nvGraphicFramePr>
        <p:xfrm>
          <a:off x="3989389" y="4140200"/>
          <a:ext cx="4651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8" imgW="469696" imgH="241195" progId="Equation.DSMT4">
                  <p:embed/>
                </p:oleObj>
              </mc:Choice>
              <mc:Fallback>
                <p:oleObj name="Equation" r:id="rId8" imgW="469696" imgH="241195" progId="Equation.DSMT4">
                  <p:embed/>
                  <p:pic>
                    <p:nvPicPr>
                      <p:cNvPr id="17417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9" y="4140200"/>
                        <a:ext cx="46513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546225" y="868364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17419" name="Object 6"/>
          <p:cNvGraphicFramePr>
            <a:graphicFrameLocks noChangeAspect="1"/>
          </p:cNvGraphicFramePr>
          <p:nvPr/>
        </p:nvGraphicFramePr>
        <p:xfrm>
          <a:off x="2606675" y="1665289"/>
          <a:ext cx="51387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9" imgW="3327400" imgH="596900" progId="Equation.DSMT4">
                  <p:embed/>
                </p:oleObj>
              </mc:Choice>
              <mc:Fallback>
                <p:oleObj name="Equation" r:id="rId9" imgW="3327400" imgH="596900" progId="Equation.DSMT4">
                  <p:embed/>
                  <p:pic>
                    <p:nvPicPr>
                      <p:cNvPr id="174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665289"/>
                        <a:ext cx="5138738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7"/>
          <p:cNvGraphicFramePr>
            <a:graphicFrameLocks noChangeAspect="1"/>
          </p:cNvGraphicFramePr>
          <p:nvPr/>
        </p:nvGraphicFramePr>
        <p:xfrm>
          <a:off x="2608263" y="3070226"/>
          <a:ext cx="55689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Equation" r:id="rId11" imgW="3606800" imgH="647700" progId="Equation.DSMT4">
                  <p:embed/>
                </p:oleObj>
              </mc:Choice>
              <mc:Fallback>
                <p:oleObj name="Equation" r:id="rId11" imgW="3606800" imgH="647700" progId="Equation.DSMT4">
                  <p:embed/>
                  <p:pic>
                    <p:nvPicPr>
                      <p:cNvPr id="174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3070226"/>
                        <a:ext cx="55689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9"/>
          <p:cNvGraphicFramePr>
            <a:graphicFrameLocks noChangeAspect="1"/>
          </p:cNvGraphicFramePr>
          <p:nvPr/>
        </p:nvGraphicFramePr>
        <p:xfrm>
          <a:off x="2617788" y="4432301"/>
          <a:ext cx="54721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13" imgW="3543300" imgH="673100" progId="Equation.DSMT4">
                  <p:embed/>
                </p:oleObj>
              </mc:Choice>
              <mc:Fallback>
                <p:oleObj name="Equation" r:id="rId13" imgW="3543300" imgH="673100" progId="Equation.DSMT4">
                  <p:embed/>
                  <p:pic>
                    <p:nvPicPr>
                      <p:cNvPr id="174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432301"/>
                        <a:ext cx="5472112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1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systems,    Kwonhue Choi                                                 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4E9E8D38-B51B-4A9B-AB07-61D2794039B5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15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62088" y="1219494"/>
            <a:ext cx="8829675" cy="3802062"/>
          </a:xfrm>
        </p:spPr>
        <p:txBody>
          <a:bodyPr/>
          <a:lstStyle/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r>
              <a:rPr lang="en-US" altLang="ko-KR" sz="1200" dirty="0"/>
              <a:t>4.  NBFM</a:t>
            </a:r>
            <a:r>
              <a:rPr lang="ko-KR" altLang="en-US" sz="1200" dirty="0"/>
              <a:t>이 되는 조건이 만족될 때</a:t>
            </a:r>
            <a:r>
              <a:rPr lang="en-US" altLang="ko-KR" sz="1200" dirty="0"/>
              <a:t>, </a:t>
            </a:r>
            <a:r>
              <a:rPr lang="ko-KR" altLang="en-US" sz="1200" dirty="0"/>
              <a:t>문제 </a:t>
            </a:r>
            <a:r>
              <a:rPr lang="en-US" altLang="ko-KR" sz="1200" dirty="0"/>
              <a:t>3 </a:t>
            </a:r>
            <a:r>
              <a:rPr lang="ko-KR" altLang="en-US" sz="1200" dirty="0"/>
              <a:t>에서 전개한 수식은 어떻게 </a:t>
            </a:r>
            <a:r>
              <a:rPr lang="ko-KR" altLang="en-US" sz="1200" dirty="0" err="1"/>
              <a:t>근사화될</a:t>
            </a:r>
            <a:r>
              <a:rPr lang="ko-KR" altLang="en-US" sz="1200" dirty="0"/>
              <a:t> 수 있는지 쓰시오</a:t>
            </a:r>
            <a:r>
              <a:rPr lang="en-US" altLang="ko-KR" sz="1200" dirty="0"/>
              <a:t>.</a:t>
            </a:r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endParaRPr lang="en-US" altLang="ko-KR" sz="1200" dirty="0"/>
          </a:p>
          <a:p>
            <a:pPr marL="763588" lvl="2" indent="0">
              <a:buNone/>
            </a:pPr>
            <a:r>
              <a:rPr lang="en-US" altLang="ko-KR" sz="1200" dirty="0"/>
              <a:t>5.  </a:t>
            </a:r>
            <a:r>
              <a:rPr lang="ko-KR" altLang="en-US" sz="1200" dirty="0"/>
              <a:t>문제</a:t>
            </a:r>
            <a:r>
              <a:rPr lang="en-US" altLang="ko-KR" sz="1200" dirty="0"/>
              <a:t>4</a:t>
            </a:r>
            <a:r>
              <a:rPr lang="ko-KR" altLang="en-US" sz="1200" dirty="0"/>
              <a:t>의 결과를 기반하여 </a:t>
            </a:r>
            <a:r>
              <a:rPr lang="en-US" altLang="ko-KR" sz="1200" dirty="0"/>
              <a:t>NBFM </a:t>
            </a:r>
            <a:r>
              <a:rPr lang="ko-KR" altLang="en-US" sz="1200" dirty="0"/>
              <a:t>신호가 거의 깨끗한 사인파형으로 보이는 이유를 쓰시오</a:t>
            </a:r>
            <a:r>
              <a:rPr lang="en-US" altLang="ko-KR" sz="1200" dirty="0"/>
              <a:t>.</a:t>
            </a:r>
            <a:endParaRPr lang="en-US" altLang="ko-KR" dirty="0" smtClean="0"/>
          </a:p>
        </p:txBody>
      </p:sp>
      <p:sp>
        <p:nvSpPr>
          <p:cNvPr id="19460" name="Rectangle 17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461" name="Rectangle 19"/>
          <p:cNvSpPr>
            <a:spLocks noChangeArrowheads="1"/>
          </p:cNvSpPr>
          <p:nvPr/>
        </p:nvSpPr>
        <p:spPr bwMode="auto">
          <a:xfrm>
            <a:off x="1524001" y="-138499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616366" y="510676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19463" name="Object 2"/>
          <p:cNvGraphicFramePr>
            <a:graphicFrameLocks noChangeAspect="1"/>
          </p:cNvGraphicFramePr>
          <p:nvPr/>
        </p:nvGraphicFramePr>
        <p:xfrm>
          <a:off x="2557463" y="1566864"/>
          <a:ext cx="71945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3" imgW="5270500" imgH="317500" progId="Equation.DSMT4">
                  <p:embed/>
                </p:oleObj>
              </mc:Choice>
              <mc:Fallback>
                <p:oleObj name="Equation" r:id="rId3" imgW="5270500" imgH="317500" progId="Equation.DSMT4">
                  <p:embed/>
                  <p:pic>
                    <p:nvPicPr>
                      <p:cNvPr id="194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566864"/>
                        <a:ext cx="71945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3"/>
          <p:cNvGraphicFramePr>
            <a:graphicFrameLocks noChangeAspect="1"/>
          </p:cNvGraphicFramePr>
          <p:nvPr/>
        </p:nvGraphicFramePr>
        <p:xfrm>
          <a:off x="2573338" y="2025650"/>
          <a:ext cx="59817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5" imgW="3873500" imgH="990600" progId="Equation.DSMT4">
                  <p:embed/>
                </p:oleObj>
              </mc:Choice>
              <mc:Fallback>
                <p:oleObj name="Equation" r:id="rId5" imgW="3873500" imgH="990600" progId="Equation.DSMT4">
                  <p:embed/>
                  <p:pic>
                    <p:nvPicPr>
                      <p:cNvPr id="194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2025650"/>
                        <a:ext cx="59817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4"/>
          <p:cNvGraphicFramePr>
            <a:graphicFrameLocks noChangeAspect="1"/>
          </p:cNvGraphicFramePr>
          <p:nvPr/>
        </p:nvGraphicFramePr>
        <p:xfrm>
          <a:off x="2563813" y="3857625"/>
          <a:ext cx="77279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7" imgW="5003800" imgH="711200" progId="Equation.DSMT4">
                  <p:embed/>
                </p:oleObj>
              </mc:Choice>
              <mc:Fallback>
                <p:oleObj name="Equation" r:id="rId7" imgW="5003800" imgH="711200" progId="Equation.DSMT4">
                  <p:embed/>
                  <p:pic>
                    <p:nvPicPr>
                      <p:cNvPr id="194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3857625"/>
                        <a:ext cx="77279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000" dirty="0"/>
              <a:t>Exercises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PLL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의 입력에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19 kHz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의 </a:t>
            </a:r>
            <a:r>
              <a:rPr lang="ko-KR" altLang="ko-KR" sz="1600" dirty="0" err="1">
                <a:latin typeface="Times New Roman" pitchFamily="18" charset="0"/>
                <a:ea typeface="바탕" pitchFamily="18" charset="-127"/>
                <a:cs typeface="Tahoma"/>
              </a:rPr>
              <a:t>사인파가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인가되었다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. PLL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내부의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VCO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의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i="1" dirty="0" err="1">
                <a:latin typeface="Times New Roman" pitchFamily="18" charset="0"/>
                <a:ea typeface="바탕" pitchFamily="18" charset="-127"/>
                <a:cs typeface="Tahoma"/>
              </a:rPr>
              <a:t>f</a:t>
            </a:r>
            <a:r>
              <a:rPr lang="en-US" altLang="ko-KR" sz="1600" baseline="-25000" dirty="0" err="1">
                <a:latin typeface="Times New Roman" pitchFamily="18" charset="0"/>
                <a:ea typeface="바탕" pitchFamily="18" charset="-127"/>
                <a:cs typeface="Tahoma"/>
              </a:rPr>
              <a:t>Q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는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20 kHz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이고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i="1" dirty="0" err="1">
                <a:latin typeface="Times New Roman" pitchFamily="18" charset="0"/>
                <a:ea typeface="바탕" pitchFamily="18" charset="-127"/>
                <a:cs typeface="Tahoma"/>
              </a:rPr>
              <a:t>k</a:t>
            </a:r>
            <a:r>
              <a:rPr lang="en-US" altLang="ko-KR" sz="1600" baseline="-25000" dirty="0" err="1">
                <a:latin typeface="Times New Roman" pitchFamily="18" charset="0"/>
                <a:ea typeface="바탕" pitchFamily="18" charset="-127"/>
                <a:cs typeface="Tahoma"/>
              </a:rPr>
              <a:t>v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(input sensitivity)=500Hz/V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이다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. PLL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이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Lock(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동기완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료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)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되었다면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VCO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입력은 몇 볼트인가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?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PLL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의 입력주파수가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19+x(t) [kHz]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로 시간에 따라 바뀌고 있다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.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역시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PLL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내부의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VCO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의 </a:t>
            </a:r>
            <a:r>
              <a:rPr lang="en-US" altLang="ko-KR" sz="1600" i="1" dirty="0" err="1">
                <a:latin typeface="Times New Roman" pitchFamily="18" charset="0"/>
                <a:ea typeface="바탕" pitchFamily="18" charset="-127"/>
                <a:cs typeface="Tahoma"/>
              </a:rPr>
              <a:t>f</a:t>
            </a:r>
            <a:r>
              <a:rPr lang="en-US" altLang="ko-KR" sz="1600" baseline="-25000" dirty="0" err="1">
                <a:latin typeface="Times New Roman" pitchFamily="18" charset="0"/>
                <a:ea typeface="바탕" pitchFamily="18" charset="-127"/>
                <a:cs typeface="Tahoma"/>
              </a:rPr>
              <a:t>Q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는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20kHz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이고</a:t>
            </a:r>
            <a:r>
              <a:rPr lang="en-US" altLang="ko-KR" sz="1600" i="1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i="1" dirty="0" err="1">
                <a:latin typeface="Times New Roman" pitchFamily="18" charset="0"/>
                <a:ea typeface="바탕" pitchFamily="18" charset="-127"/>
                <a:cs typeface="Tahoma"/>
              </a:rPr>
              <a:t>k</a:t>
            </a:r>
            <a:r>
              <a:rPr lang="en-US" altLang="ko-KR" sz="1600" baseline="-25000" dirty="0" err="1">
                <a:latin typeface="Times New Roman" pitchFamily="18" charset="0"/>
                <a:ea typeface="바탕" pitchFamily="18" charset="-127"/>
                <a:cs typeface="Tahoma"/>
              </a:rPr>
              <a:t>v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=500Hz/V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라고 가정하자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. PLL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의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lock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이 유지된다면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VCO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입력신호가 어떻게 되어야 하는지 수식으로 쓰시오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.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PLL </a:t>
            </a:r>
            <a:r>
              <a:rPr lang="ko-KR" altLang="en-US" sz="1600" kern="100" dirty="0">
                <a:latin typeface="Times New Roman"/>
                <a:ea typeface="바탕"/>
              </a:rPr>
              <a:t>내부의 </a:t>
            </a:r>
            <a:r>
              <a:rPr lang="en-US" altLang="ko-KR" sz="1600" kern="100" dirty="0">
                <a:latin typeface="Times New Roman"/>
                <a:ea typeface="바탕"/>
              </a:rPr>
              <a:t>VCO</a:t>
            </a:r>
            <a:r>
              <a:rPr lang="ko-KR" altLang="en-US" sz="1600" kern="100" dirty="0">
                <a:latin typeface="Times New Roman"/>
                <a:ea typeface="바탕"/>
              </a:rPr>
              <a:t>의 변수 중 </a:t>
            </a:r>
            <a:r>
              <a:rPr lang="en-US" altLang="ko-KR" sz="1600" kern="100" dirty="0">
                <a:latin typeface="Times New Roman"/>
                <a:ea typeface="바탕"/>
              </a:rPr>
              <a:t>quiescent frequency = 1.1Hz</a:t>
            </a:r>
            <a:r>
              <a:rPr lang="ko-KR" altLang="en-US" sz="1600" kern="100" dirty="0">
                <a:latin typeface="Times New Roman"/>
                <a:ea typeface="바탕"/>
              </a:rPr>
              <a:t>이고</a:t>
            </a:r>
            <a:r>
              <a:rPr lang="en-US" altLang="ko-KR" sz="1600" kern="100" dirty="0">
                <a:latin typeface="Times New Roman"/>
                <a:ea typeface="바탕"/>
              </a:rPr>
              <a:t>, input voltage sensitivity=0.5Hz/V, Amplitude=1</a:t>
            </a:r>
            <a:r>
              <a:rPr lang="ko-KR" altLang="en-US" sz="1600" kern="100" dirty="0">
                <a:latin typeface="Times New Roman"/>
                <a:ea typeface="바탕"/>
              </a:rPr>
              <a:t>이다</a:t>
            </a:r>
            <a:r>
              <a:rPr lang="en-US" altLang="ko-KR" sz="1600" kern="100" dirty="0">
                <a:latin typeface="Times New Roman"/>
                <a:ea typeface="바탕"/>
              </a:rPr>
              <a:t>. PLL</a:t>
            </a:r>
            <a:r>
              <a:rPr lang="ko-KR" altLang="en-US" sz="1600" kern="100" dirty="0">
                <a:latin typeface="Times New Roman"/>
                <a:ea typeface="바탕"/>
              </a:rPr>
              <a:t>의 입력이 </a:t>
            </a:r>
            <a:r>
              <a:rPr lang="en-US" altLang="ko-KR" sz="1600" kern="100" dirty="0">
                <a:latin typeface="Times New Roman"/>
                <a:ea typeface="바탕"/>
              </a:rPr>
              <a:t>s(t)=10cos(2</a:t>
            </a:r>
            <a:r>
              <a:rPr lang="el-GR" altLang="ko-KR" sz="1600" kern="100" dirty="0">
                <a:latin typeface="Times New Roman"/>
                <a:ea typeface="바탕"/>
              </a:rPr>
              <a:t>π</a:t>
            </a:r>
            <a:r>
              <a:rPr lang="en-US" altLang="ko-KR" sz="1600" kern="100" dirty="0">
                <a:latin typeface="Times New Roman"/>
                <a:ea typeface="바탕"/>
              </a:rPr>
              <a:t>t)</a:t>
            </a:r>
            <a:r>
              <a:rPr lang="ko-KR" altLang="en-US" sz="1600" kern="100" dirty="0">
                <a:latin typeface="Times New Roman"/>
                <a:ea typeface="바탕"/>
              </a:rPr>
              <a:t>이고 </a:t>
            </a:r>
            <a:r>
              <a:rPr lang="en-US" altLang="ko-KR" sz="1600" kern="100" dirty="0">
                <a:latin typeface="Times New Roman"/>
                <a:ea typeface="바탕"/>
              </a:rPr>
              <a:t>10</a:t>
            </a:r>
            <a:r>
              <a:rPr lang="ko-KR" altLang="en-US" sz="1600" kern="100" dirty="0">
                <a:latin typeface="Times New Roman"/>
                <a:ea typeface="바탕"/>
              </a:rPr>
              <a:t>초 후에 </a:t>
            </a:r>
            <a:r>
              <a:rPr lang="en-US" altLang="ko-KR" sz="1600" kern="100" dirty="0">
                <a:latin typeface="Times New Roman"/>
                <a:ea typeface="바탕"/>
              </a:rPr>
              <a:t>PLL</a:t>
            </a:r>
            <a:r>
              <a:rPr lang="ko-KR" altLang="en-US" sz="1600" kern="100" dirty="0">
                <a:latin typeface="Times New Roman"/>
                <a:ea typeface="바탕"/>
              </a:rPr>
              <a:t>이 </a:t>
            </a:r>
            <a:r>
              <a:rPr lang="en-US" altLang="ko-KR" sz="1600" kern="100" dirty="0">
                <a:latin typeface="Times New Roman"/>
                <a:ea typeface="바탕"/>
              </a:rPr>
              <a:t>Lock</a:t>
            </a:r>
            <a:r>
              <a:rPr lang="ko-KR" altLang="en-US" sz="1600" kern="100" dirty="0">
                <a:latin typeface="Times New Roman"/>
                <a:ea typeface="바탕"/>
              </a:rPr>
              <a:t>이 되었다고 가정하자</a:t>
            </a:r>
            <a:r>
              <a:rPr lang="en-US" altLang="ko-KR" sz="1600" kern="100" dirty="0">
                <a:latin typeface="Times New Roman"/>
                <a:ea typeface="바탕"/>
              </a:rPr>
              <a:t>. </a:t>
            </a:r>
            <a:r>
              <a:rPr lang="ko-KR" altLang="en-US" sz="1600" kern="100" dirty="0">
                <a:latin typeface="Times New Roman"/>
                <a:ea typeface="바탕"/>
              </a:rPr>
              <a:t>수렴된 이후 </a:t>
            </a:r>
            <a:r>
              <a:rPr lang="en-US" altLang="ko-KR" sz="1600" kern="100" dirty="0">
                <a:latin typeface="Times New Roman"/>
                <a:ea typeface="바탕"/>
              </a:rPr>
              <a:t>2</a:t>
            </a:r>
            <a:r>
              <a:rPr lang="ko-KR" altLang="en-US" sz="1600" kern="100" dirty="0">
                <a:latin typeface="Times New Roman"/>
                <a:ea typeface="바탕"/>
              </a:rPr>
              <a:t>초 동안 </a:t>
            </a:r>
            <a:r>
              <a:rPr lang="en-US" altLang="ko-KR" sz="1600" kern="100" dirty="0">
                <a:latin typeface="Times New Roman"/>
                <a:ea typeface="바탕"/>
              </a:rPr>
              <a:t>(10</a:t>
            </a:r>
            <a:r>
              <a:rPr lang="el-GR" altLang="ko-KR" sz="1600" kern="100" dirty="0">
                <a:latin typeface="Times New Roman"/>
                <a:ea typeface="바탕"/>
              </a:rPr>
              <a:t> ≤ </a:t>
            </a:r>
            <a:r>
              <a:rPr lang="en-US" altLang="ko-KR" sz="1600" kern="100" dirty="0">
                <a:latin typeface="Times New Roman"/>
                <a:ea typeface="바탕"/>
              </a:rPr>
              <a:t>t</a:t>
            </a:r>
            <a:r>
              <a:rPr lang="el-GR" altLang="ko-KR" sz="1600" kern="100" dirty="0">
                <a:latin typeface="Times New Roman"/>
                <a:ea typeface="바탕"/>
              </a:rPr>
              <a:t> ≤ </a:t>
            </a:r>
            <a:r>
              <a:rPr lang="en-US" altLang="ko-KR" sz="1600" kern="100" dirty="0">
                <a:latin typeface="Times New Roman"/>
                <a:ea typeface="바탕"/>
              </a:rPr>
              <a:t>12)</a:t>
            </a:r>
            <a:r>
              <a:rPr lang="ko-KR" altLang="en-US" sz="1600" kern="100" dirty="0">
                <a:latin typeface="Times New Roman"/>
                <a:ea typeface="바탕"/>
              </a:rPr>
              <a:t>인 시간 구간에서 다음을 정확히 그리시오</a:t>
            </a:r>
            <a:r>
              <a:rPr lang="en-US" altLang="ko-KR" sz="1600" kern="100" dirty="0">
                <a:latin typeface="Times New Roman"/>
                <a:ea typeface="바탕"/>
              </a:rPr>
              <a:t>.</a:t>
            </a: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   a)  PLL </a:t>
            </a:r>
            <a:r>
              <a:rPr lang="ko-KR" altLang="en-US" sz="1600" kern="100" dirty="0">
                <a:latin typeface="Times New Roman"/>
                <a:ea typeface="바탕"/>
              </a:rPr>
              <a:t>입력                                       </a:t>
            </a: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   b)  VCO </a:t>
            </a:r>
            <a:r>
              <a:rPr lang="ko-KR" altLang="en-US" sz="1600" kern="100" dirty="0">
                <a:latin typeface="Times New Roman"/>
                <a:ea typeface="바탕"/>
              </a:rPr>
              <a:t>입력                        </a:t>
            </a: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   c)  VCO </a:t>
            </a:r>
            <a:r>
              <a:rPr lang="ko-KR" altLang="en-US" sz="1600" kern="100" dirty="0">
                <a:latin typeface="Times New Roman"/>
                <a:ea typeface="바탕"/>
              </a:rPr>
              <a:t>출력</a:t>
            </a: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   d)  PD </a:t>
            </a:r>
            <a:r>
              <a:rPr lang="ko-KR" altLang="en-US" sz="1600" kern="100" dirty="0">
                <a:latin typeface="Times New Roman"/>
                <a:ea typeface="바탕"/>
              </a:rPr>
              <a:t>출력</a:t>
            </a:r>
            <a:endParaRPr lang="ko-KR" altLang="ko-KR" sz="1600" kern="100" dirty="0">
              <a:latin typeface="Times New Roman"/>
              <a:ea typeface="바탕"/>
            </a:endParaRPr>
          </a:p>
          <a:p>
            <a:pPr lvl="1">
              <a:defRPr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01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/>
              <a:t>Exercises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PLL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의 입력에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19 kHz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의 </a:t>
            </a:r>
            <a:r>
              <a:rPr lang="ko-KR" altLang="ko-KR" sz="1600" dirty="0" err="1">
                <a:latin typeface="Times New Roman" pitchFamily="18" charset="0"/>
                <a:ea typeface="바탕" pitchFamily="18" charset="-127"/>
                <a:cs typeface="Tahoma"/>
              </a:rPr>
              <a:t>사인파가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인가되었다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. PLL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내부의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VCO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의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i="1" dirty="0" err="1">
                <a:latin typeface="Times New Roman" pitchFamily="18" charset="0"/>
                <a:ea typeface="바탕" pitchFamily="18" charset="-127"/>
                <a:cs typeface="Tahoma"/>
              </a:rPr>
              <a:t>f</a:t>
            </a:r>
            <a:r>
              <a:rPr lang="en-US" altLang="ko-KR" sz="1600" baseline="-25000" dirty="0" err="1">
                <a:latin typeface="Times New Roman" pitchFamily="18" charset="0"/>
                <a:ea typeface="바탕" pitchFamily="18" charset="-127"/>
                <a:cs typeface="Tahoma"/>
              </a:rPr>
              <a:t>Q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는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20 kHz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이고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i="1" dirty="0" err="1">
                <a:latin typeface="Times New Roman" pitchFamily="18" charset="0"/>
                <a:ea typeface="바탕" pitchFamily="18" charset="-127"/>
                <a:cs typeface="Tahoma"/>
              </a:rPr>
              <a:t>k</a:t>
            </a:r>
            <a:r>
              <a:rPr lang="en-US" altLang="ko-KR" sz="1600" baseline="-25000" dirty="0" err="1">
                <a:latin typeface="Times New Roman" pitchFamily="18" charset="0"/>
                <a:ea typeface="바탕" pitchFamily="18" charset="-127"/>
                <a:cs typeface="Tahoma"/>
              </a:rPr>
              <a:t>v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(input sensitivity)=500Hz/V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이다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. PLL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이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Lock(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동기완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료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)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되었다면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VCO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입력은 몇 볼트인가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?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lvl="1">
              <a:defRPr/>
            </a:pPr>
            <a:endParaRPr lang="ko-KR" altLang="en-US" sz="1400" dirty="0"/>
          </a:p>
        </p:txBody>
      </p:sp>
      <p:graphicFrame>
        <p:nvGraphicFramePr>
          <p:cNvPr id="11268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56287"/>
              </p:ext>
            </p:extLst>
          </p:nvPr>
        </p:nvGraphicFramePr>
        <p:xfrm>
          <a:off x="1184943" y="2982079"/>
          <a:ext cx="4205288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2946400" imgH="1206500" progId="Equation.DSMT4">
                  <p:embed/>
                </p:oleObj>
              </mc:Choice>
              <mc:Fallback>
                <p:oleObj name="Equation" r:id="rId3" imgW="2946400" imgH="1206500" progId="Equation.DSMT4">
                  <p:embed/>
                  <p:pic>
                    <p:nvPicPr>
                      <p:cNvPr id="11268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943" y="2982079"/>
                        <a:ext cx="4205288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4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1737" y="1408530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Exercises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PLL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의 입력에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19 kHz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의 </a:t>
            </a:r>
            <a:r>
              <a:rPr lang="ko-KR" altLang="ko-KR" sz="1600" dirty="0" err="1">
                <a:latin typeface="Times New Roman" pitchFamily="18" charset="0"/>
                <a:ea typeface="바탕" pitchFamily="18" charset="-127"/>
                <a:cs typeface="Tahoma"/>
              </a:rPr>
              <a:t>사인파가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인가되었다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. PLL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내부의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VCO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의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i="1" dirty="0" err="1">
                <a:latin typeface="Times New Roman" pitchFamily="18" charset="0"/>
                <a:ea typeface="바탕" pitchFamily="18" charset="-127"/>
                <a:cs typeface="Tahoma"/>
              </a:rPr>
              <a:t>f</a:t>
            </a:r>
            <a:r>
              <a:rPr lang="en-US" altLang="ko-KR" sz="1600" baseline="-25000" dirty="0" err="1">
                <a:latin typeface="Times New Roman" pitchFamily="18" charset="0"/>
                <a:ea typeface="바탕" pitchFamily="18" charset="-127"/>
                <a:cs typeface="Tahoma"/>
              </a:rPr>
              <a:t>Q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는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20 kHz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이고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en-US" altLang="ko-KR" sz="1600" i="1" dirty="0" err="1">
                <a:latin typeface="Times New Roman" pitchFamily="18" charset="0"/>
                <a:ea typeface="바탕" pitchFamily="18" charset="-127"/>
                <a:cs typeface="Tahoma"/>
              </a:rPr>
              <a:t>k</a:t>
            </a:r>
            <a:r>
              <a:rPr lang="en-US" altLang="ko-KR" sz="1600" baseline="-25000" dirty="0" err="1">
                <a:latin typeface="Times New Roman" pitchFamily="18" charset="0"/>
                <a:ea typeface="바탕" pitchFamily="18" charset="-127"/>
                <a:cs typeface="Tahoma"/>
              </a:rPr>
              <a:t>v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(input sensitivity)=500Hz/V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이다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. PLL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이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Lock(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동기완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료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)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되었다면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VCO </a:t>
            </a:r>
            <a:r>
              <a:rPr lang="ko-KR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입력은 몇 볼트인가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?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lvl="1">
              <a:defRPr/>
            </a:pPr>
            <a:endParaRPr lang="ko-KR" altLang="en-US" sz="1400" dirty="0"/>
          </a:p>
        </p:txBody>
      </p:sp>
      <p:graphicFrame>
        <p:nvGraphicFramePr>
          <p:cNvPr id="11268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153791"/>
              </p:ext>
            </p:extLst>
          </p:nvPr>
        </p:nvGraphicFramePr>
        <p:xfrm>
          <a:off x="661737" y="2864059"/>
          <a:ext cx="4205288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2946400" imgH="1206500" progId="Equation.DSMT4">
                  <p:embed/>
                </p:oleObj>
              </mc:Choice>
              <mc:Fallback>
                <p:oleObj name="Equation" r:id="rId3" imgW="2946400" imgH="1206500" progId="Equation.DSMT4">
                  <p:embed/>
                  <p:pic>
                    <p:nvPicPr>
                      <p:cNvPr id="11268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37" y="2864059"/>
                        <a:ext cx="4205288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1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832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sz="2000" dirty="0"/>
              <a:t>Exercises</a:t>
            </a:r>
            <a:endParaRPr lang="en-US" altLang="ko-KR" sz="1600" kern="100" dirty="0">
              <a:latin typeface="Times New Roman"/>
              <a:ea typeface="바탕"/>
            </a:endParaRPr>
          </a:p>
          <a:p>
            <a:pPr marL="361950" indent="-36195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(3) PLL </a:t>
            </a:r>
            <a:r>
              <a:rPr lang="ko-KR" altLang="en-US" sz="1600" kern="100" dirty="0">
                <a:latin typeface="Times New Roman"/>
                <a:ea typeface="바탕"/>
              </a:rPr>
              <a:t>내부의 </a:t>
            </a:r>
            <a:r>
              <a:rPr lang="en-US" altLang="ko-KR" sz="1600" kern="100" dirty="0">
                <a:latin typeface="Times New Roman"/>
                <a:ea typeface="바탕"/>
              </a:rPr>
              <a:t>VCO</a:t>
            </a:r>
            <a:r>
              <a:rPr lang="ko-KR" altLang="en-US" sz="1600" kern="100" dirty="0">
                <a:latin typeface="Times New Roman"/>
                <a:ea typeface="바탕"/>
              </a:rPr>
              <a:t>의 변수 중 </a:t>
            </a:r>
            <a:r>
              <a:rPr lang="en-US" altLang="ko-KR" sz="1600" kern="100" dirty="0">
                <a:latin typeface="Times New Roman"/>
                <a:ea typeface="바탕"/>
              </a:rPr>
              <a:t>quiescent frequency = 1.1Hz</a:t>
            </a:r>
            <a:r>
              <a:rPr lang="ko-KR" altLang="en-US" sz="1600" kern="100" dirty="0">
                <a:latin typeface="Times New Roman"/>
                <a:ea typeface="바탕"/>
              </a:rPr>
              <a:t>이고</a:t>
            </a:r>
            <a:r>
              <a:rPr lang="en-US" altLang="ko-KR" sz="1600" kern="100" dirty="0">
                <a:latin typeface="Times New Roman"/>
                <a:ea typeface="바탕"/>
              </a:rPr>
              <a:t>, input voltage sensitivity=0.5Hz/V, Amplitude=1</a:t>
            </a:r>
            <a:r>
              <a:rPr lang="ko-KR" altLang="en-US" sz="1600" kern="100" dirty="0">
                <a:latin typeface="Times New Roman"/>
                <a:ea typeface="바탕"/>
              </a:rPr>
              <a:t>이다</a:t>
            </a:r>
            <a:r>
              <a:rPr lang="en-US" altLang="ko-KR" sz="1600" kern="100" dirty="0">
                <a:latin typeface="Times New Roman"/>
                <a:ea typeface="바탕"/>
              </a:rPr>
              <a:t>. PLL</a:t>
            </a:r>
            <a:r>
              <a:rPr lang="ko-KR" altLang="en-US" sz="1600" kern="100" dirty="0">
                <a:latin typeface="Times New Roman"/>
                <a:ea typeface="바탕"/>
              </a:rPr>
              <a:t>의 입력이 </a:t>
            </a:r>
            <a:r>
              <a:rPr lang="en-US" altLang="ko-KR" sz="1600" kern="100" dirty="0">
                <a:latin typeface="Times New Roman"/>
                <a:ea typeface="바탕"/>
              </a:rPr>
              <a:t>s(t)=10cos(2</a:t>
            </a:r>
            <a:r>
              <a:rPr lang="el-GR" altLang="ko-KR" sz="1600" kern="100" dirty="0">
                <a:latin typeface="Times New Roman"/>
                <a:ea typeface="바탕"/>
              </a:rPr>
              <a:t>π</a:t>
            </a:r>
            <a:r>
              <a:rPr lang="en-US" altLang="ko-KR" sz="1600" kern="100" dirty="0">
                <a:latin typeface="Times New Roman"/>
                <a:ea typeface="바탕"/>
              </a:rPr>
              <a:t>t)</a:t>
            </a:r>
            <a:r>
              <a:rPr lang="ko-KR" altLang="en-US" sz="1600" kern="100" dirty="0">
                <a:latin typeface="Times New Roman"/>
                <a:ea typeface="바탕"/>
              </a:rPr>
              <a:t>이고 </a:t>
            </a:r>
            <a:r>
              <a:rPr lang="en-US" altLang="ko-KR" sz="1600" kern="100" dirty="0">
                <a:latin typeface="Times New Roman"/>
                <a:ea typeface="바탕"/>
              </a:rPr>
              <a:t>10</a:t>
            </a:r>
            <a:r>
              <a:rPr lang="ko-KR" altLang="en-US" sz="1600" kern="100" dirty="0">
                <a:latin typeface="Times New Roman"/>
                <a:ea typeface="바탕"/>
              </a:rPr>
              <a:t>초 후에 </a:t>
            </a:r>
            <a:r>
              <a:rPr lang="en-US" altLang="ko-KR" sz="1600" kern="100" dirty="0">
                <a:latin typeface="Times New Roman"/>
                <a:ea typeface="바탕"/>
              </a:rPr>
              <a:t>PLL</a:t>
            </a:r>
            <a:r>
              <a:rPr lang="ko-KR" altLang="en-US" sz="1600" kern="100" dirty="0">
                <a:latin typeface="Times New Roman"/>
                <a:ea typeface="바탕"/>
              </a:rPr>
              <a:t>이 </a:t>
            </a:r>
            <a:r>
              <a:rPr lang="en-US" altLang="ko-KR" sz="1600" kern="100" dirty="0">
                <a:latin typeface="Times New Roman"/>
                <a:ea typeface="바탕"/>
              </a:rPr>
              <a:t>Lock</a:t>
            </a:r>
            <a:r>
              <a:rPr lang="ko-KR" altLang="en-US" sz="1600" kern="100" dirty="0">
                <a:latin typeface="Times New Roman"/>
                <a:ea typeface="바탕"/>
              </a:rPr>
              <a:t>이 되었다고 가정하자</a:t>
            </a:r>
            <a:r>
              <a:rPr lang="en-US" altLang="ko-KR" sz="1600" kern="100" dirty="0">
                <a:latin typeface="Times New Roman"/>
                <a:ea typeface="바탕"/>
              </a:rPr>
              <a:t>. </a:t>
            </a:r>
            <a:r>
              <a:rPr lang="ko-KR" altLang="en-US" sz="1600" kern="100" dirty="0">
                <a:latin typeface="Times New Roman"/>
                <a:ea typeface="바탕"/>
              </a:rPr>
              <a:t>수렴된 이후 </a:t>
            </a:r>
            <a:r>
              <a:rPr lang="en-US" altLang="ko-KR" sz="1600" kern="100" dirty="0">
                <a:latin typeface="Times New Roman"/>
                <a:ea typeface="바탕"/>
              </a:rPr>
              <a:t>2</a:t>
            </a:r>
            <a:r>
              <a:rPr lang="ko-KR" altLang="en-US" sz="1600" kern="100" dirty="0">
                <a:latin typeface="Times New Roman"/>
                <a:ea typeface="바탕"/>
              </a:rPr>
              <a:t>초 동안 </a:t>
            </a:r>
            <a:r>
              <a:rPr lang="en-US" altLang="ko-KR" sz="1600" kern="100" dirty="0">
                <a:latin typeface="Times New Roman"/>
                <a:ea typeface="바탕"/>
              </a:rPr>
              <a:t>(10</a:t>
            </a:r>
            <a:r>
              <a:rPr lang="el-GR" altLang="ko-KR" sz="1600" kern="100" dirty="0">
                <a:latin typeface="Times New Roman"/>
                <a:ea typeface="바탕"/>
              </a:rPr>
              <a:t> ≤ </a:t>
            </a:r>
            <a:r>
              <a:rPr lang="en-US" altLang="ko-KR" sz="1600" kern="100" dirty="0">
                <a:latin typeface="Times New Roman"/>
                <a:ea typeface="바탕"/>
              </a:rPr>
              <a:t>t</a:t>
            </a:r>
            <a:r>
              <a:rPr lang="el-GR" altLang="ko-KR" sz="1600" kern="100" dirty="0">
                <a:latin typeface="Times New Roman"/>
                <a:ea typeface="바탕"/>
              </a:rPr>
              <a:t> ≤ </a:t>
            </a:r>
            <a:r>
              <a:rPr lang="en-US" altLang="ko-KR" sz="1600" kern="100" dirty="0">
                <a:latin typeface="Times New Roman"/>
                <a:ea typeface="바탕"/>
              </a:rPr>
              <a:t>12)</a:t>
            </a:r>
            <a:r>
              <a:rPr lang="ko-KR" altLang="en-US" sz="1600" kern="100" dirty="0">
                <a:latin typeface="Times New Roman"/>
                <a:ea typeface="바탕"/>
              </a:rPr>
              <a:t>인 시간 구간에서 다음을 정확히 그리시오</a:t>
            </a:r>
            <a:r>
              <a:rPr lang="en-US" altLang="ko-KR" sz="1600" kern="100" dirty="0">
                <a:latin typeface="Times New Roman"/>
                <a:ea typeface="바탕"/>
              </a:rPr>
              <a:t>.</a:t>
            </a: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   a)  PLL </a:t>
            </a:r>
            <a:r>
              <a:rPr lang="ko-KR" altLang="en-US" sz="1600" kern="100" dirty="0">
                <a:latin typeface="Times New Roman"/>
                <a:ea typeface="바탕"/>
              </a:rPr>
              <a:t>입력 </a:t>
            </a:r>
            <a:r>
              <a:rPr lang="en-US" altLang="ko-KR" sz="1600" kern="100" dirty="0">
                <a:latin typeface="Times New Roman"/>
                <a:ea typeface="바탕"/>
              </a:rPr>
              <a:t>:</a:t>
            </a: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20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   b)  VCO </a:t>
            </a:r>
            <a:r>
              <a:rPr lang="ko-KR" altLang="en-US" sz="1600" kern="100" dirty="0">
                <a:latin typeface="Times New Roman"/>
                <a:ea typeface="바탕"/>
              </a:rPr>
              <a:t>입력 </a:t>
            </a:r>
            <a:r>
              <a:rPr lang="en-US" altLang="ko-KR" sz="1600" kern="100" dirty="0">
                <a:latin typeface="Times New Roman"/>
                <a:ea typeface="바탕"/>
              </a:rPr>
              <a:t>:</a:t>
            </a: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</a:t>
            </a:r>
            <a:r>
              <a:rPr lang="ko-KR" altLang="en-US" sz="1600" kern="100" dirty="0">
                <a:latin typeface="Times New Roman"/>
                <a:ea typeface="바탕"/>
              </a:rPr>
              <a:t>                        </a:t>
            </a: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   </a:t>
            </a:r>
            <a:endParaRPr lang="ko-KR" altLang="en-US" sz="1400" dirty="0"/>
          </a:p>
        </p:txBody>
      </p:sp>
      <p:graphicFrame>
        <p:nvGraphicFramePr>
          <p:cNvPr id="13316" name="개체 3"/>
          <p:cNvGraphicFramePr>
            <a:graphicFrameLocks noChangeAspect="1"/>
          </p:cNvGraphicFramePr>
          <p:nvPr/>
        </p:nvGraphicFramePr>
        <p:xfrm>
          <a:off x="4098925" y="4178300"/>
          <a:ext cx="4800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3" imgW="3365500" imgH="241300" progId="Equation.DSMT4">
                  <p:embed/>
                </p:oleObj>
              </mc:Choice>
              <mc:Fallback>
                <p:oleObj name="Equation" r:id="rId3" imgW="3365500" imgH="241300" progId="Equation.DSMT4">
                  <p:embed/>
                  <p:pic>
                    <p:nvPicPr>
                      <p:cNvPr id="13316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4178300"/>
                        <a:ext cx="48006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개체 6"/>
          <p:cNvGraphicFramePr>
            <a:graphicFrameLocks noChangeAspect="1"/>
          </p:cNvGraphicFramePr>
          <p:nvPr/>
        </p:nvGraphicFramePr>
        <p:xfrm>
          <a:off x="4203700" y="2286000"/>
          <a:ext cx="4064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5" imgW="228600" imgH="190500" progId="Equation.DSMT4">
                  <p:embed/>
                </p:oleObj>
              </mc:Choice>
              <mc:Fallback>
                <p:oleObj name="Equation" r:id="rId5" imgW="228600" imgH="190500" progId="Equation.DSMT4">
                  <p:embed/>
                  <p:pic>
                    <p:nvPicPr>
                      <p:cNvPr id="1331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286000"/>
                        <a:ext cx="4064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4" t="2518" r="8488" b="3957"/>
          <a:stretch>
            <a:fillRect/>
          </a:stretch>
        </p:blipFill>
        <p:spPr bwMode="auto">
          <a:xfrm>
            <a:off x="3009901" y="2603501"/>
            <a:ext cx="39147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3" t="3957" r="8240" b="3957"/>
          <a:stretch>
            <a:fillRect/>
          </a:stretch>
        </p:blipFill>
        <p:spPr bwMode="auto">
          <a:xfrm>
            <a:off x="3019425" y="4487864"/>
            <a:ext cx="3976688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320" name="직선 연결선 4"/>
          <p:cNvCxnSpPr>
            <a:cxnSpLocks noChangeShapeType="1"/>
          </p:cNvCxnSpPr>
          <p:nvPr/>
        </p:nvCxnSpPr>
        <p:spPr bwMode="auto">
          <a:xfrm>
            <a:off x="3133725" y="5343525"/>
            <a:ext cx="3790950" cy="0"/>
          </a:xfrm>
          <a:prstGeom prst="line">
            <a:avLst/>
          </a:prstGeom>
          <a:noFill/>
          <a:ln w="63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057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003635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200" b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6259" name="Rectangle 4"/>
          <p:cNvSpPr>
            <a:spLocks noChangeArrowheads="1"/>
          </p:cNvSpPr>
          <p:nvPr/>
        </p:nvSpPr>
        <p:spPr bwMode="auto">
          <a:xfrm>
            <a:off x="6003635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200" b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aphicFrame>
        <p:nvGraphicFramePr>
          <p:cNvPr id="96260" name="개체 2"/>
          <p:cNvGraphicFramePr>
            <a:graphicFrameLocks noChangeAspect="1"/>
          </p:cNvGraphicFramePr>
          <p:nvPr/>
        </p:nvGraphicFramePr>
        <p:xfrm>
          <a:off x="2681289" y="1587500"/>
          <a:ext cx="61991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4" imgW="4991100" imgH="482600" progId="Equation.DSMT4">
                  <p:embed/>
                </p:oleObj>
              </mc:Choice>
              <mc:Fallback>
                <p:oleObj name="Equation" r:id="rId4" imgW="4991100" imgH="482600" progId="Equation.DSMT4">
                  <p:embed/>
                  <p:pic>
                    <p:nvPicPr>
                      <p:cNvPr id="9626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9" y="1587500"/>
                        <a:ext cx="61991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개체 3"/>
          <p:cNvGraphicFramePr>
            <a:graphicFrameLocks noChangeAspect="1"/>
          </p:cNvGraphicFramePr>
          <p:nvPr/>
        </p:nvGraphicFramePr>
        <p:xfrm>
          <a:off x="2720976" y="3186113"/>
          <a:ext cx="5692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6" imgW="4762500" imgH="228600" progId="Equation.DSMT4">
                  <p:embed/>
                </p:oleObj>
              </mc:Choice>
              <mc:Fallback>
                <p:oleObj name="Equation" r:id="rId6" imgW="4762500" imgH="228600" progId="Equation.DSMT4">
                  <p:embed/>
                  <p:pic>
                    <p:nvPicPr>
                      <p:cNvPr id="96261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3186113"/>
                        <a:ext cx="56927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6" y="3454400"/>
            <a:ext cx="29114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263" name="개체 4"/>
          <p:cNvGraphicFramePr>
            <a:graphicFrameLocks noChangeAspect="1"/>
          </p:cNvGraphicFramePr>
          <p:nvPr/>
        </p:nvGraphicFramePr>
        <p:xfrm>
          <a:off x="2727326" y="5407025"/>
          <a:ext cx="62849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9" imgW="5130800" imgH="482600" progId="Equation.DSMT4">
                  <p:embed/>
                </p:oleObj>
              </mc:Choice>
              <mc:Fallback>
                <p:oleObj name="Equation" r:id="rId9" imgW="5130800" imgH="482600" progId="Equation.DSMT4">
                  <p:embed/>
                  <p:pic>
                    <p:nvPicPr>
                      <p:cNvPr id="96263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6" y="5407025"/>
                        <a:ext cx="62849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2B0BE9"/>
                </a:solidFill>
                <a:latin typeface="굴림" panose="020B0600000101010101" pitchFamily="50" charset="-127"/>
              </a:rPr>
              <a:t>Introduction to communication systems</a:t>
            </a:r>
            <a:r>
              <a:rPr lang="en-US" altLang="ko-KR" sz="1200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  <a:latin typeface="굴림" panose="020B0600000101010101" pitchFamily="50" charset="-127"/>
              </a:rPr>
              <a:t>- </a:t>
            </a:r>
            <a:fld id="{A3E7A639-F14E-41D0-BA6D-56E68CF7DABB}" type="slidenum">
              <a:rPr lang="en-US" altLang="ko-KR" sz="1000">
                <a:solidFill>
                  <a:srgbClr val="2B0BE9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en-US" altLang="ko-KR" sz="1000">
                <a:solidFill>
                  <a:srgbClr val="2B0BE9"/>
                </a:solidFill>
                <a:latin typeface="굴림" panose="020B0600000101010101" pitchFamily="50" charset="-127"/>
              </a:rPr>
              <a:t> -</a:t>
            </a:r>
            <a:r>
              <a:rPr lang="en-US" altLang="ko-KR" sz="1200">
                <a:solidFill>
                  <a:srgbClr val="2B0BE9"/>
                </a:solidFill>
                <a:latin typeface="굴림" panose="020B0600000101010101" pitchFamily="50" charset="-127"/>
              </a:rPr>
              <a:t> </a:t>
            </a:r>
            <a:endParaRPr lang="en-US" altLang="ko-KR" sz="1200">
              <a:solidFill>
                <a:srgbClr val="0033CC"/>
              </a:solidFill>
              <a:latin typeface="굴림" panose="020B0600000101010101" pitchFamily="50" charset="-127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46225" y="868364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898651" y="1203326"/>
            <a:ext cx="8220075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</a:t>
            </a:r>
            <a:endParaRPr lang="en-US" altLang="ko-KR" sz="14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6267" name="Object 5"/>
          <p:cNvGraphicFramePr>
            <a:graphicFrameLocks noChangeAspect="1"/>
          </p:cNvGraphicFramePr>
          <p:nvPr/>
        </p:nvGraphicFramePr>
        <p:xfrm>
          <a:off x="2727326" y="2276476"/>
          <a:ext cx="21129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1" imgW="1511300" imgH="469900" progId="Equation.DSMT4">
                  <p:embed/>
                </p:oleObj>
              </mc:Choice>
              <mc:Fallback>
                <p:oleObj name="Equation" r:id="rId11" imgW="1511300" imgH="469900" progId="Equation.DSMT4">
                  <p:embed/>
                  <p:pic>
                    <p:nvPicPr>
                      <p:cNvPr id="96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6" y="2276476"/>
                        <a:ext cx="21129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1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116" y="1199983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Exercises</a:t>
            </a:r>
            <a:endParaRPr lang="en-US" altLang="ko-KR" sz="1600" kern="100" dirty="0">
              <a:latin typeface="Times New Roman"/>
              <a:ea typeface="바탕"/>
            </a:endParaRPr>
          </a:p>
          <a:p>
            <a:pPr marL="361950" indent="-36195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(3) PLL </a:t>
            </a:r>
            <a:r>
              <a:rPr lang="ko-KR" altLang="en-US" sz="1600" kern="100" dirty="0">
                <a:latin typeface="Times New Roman"/>
                <a:ea typeface="바탕"/>
              </a:rPr>
              <a:t>내부의 </a:t>
            </a:r>
            <a:r>
              <a:rPr lang="en-US" altLang="ko-KR" sz="1600" kern="100" dirty="0">
                <a:latin typeface="Times New Roman"/>
                <a:ea typeface="바탕"/>
              </a:rPr>
              <a:t>VCO</a:t>
            </a:r>
            <a:r>
              <a:rPr lang="ko-KR" altLang="en-US" sz="1600" kern="100" dirty="0">
                <a:latin typeface="Times New Roman"/>
                <a:ea typeface="바탕"/>
              </a:rPr>
              <a:t>의 변수 중 </a:t>
            </a:r>
            <a:r>
              <a:rPr lang="en-US" altLang="ko-KR" sz="1600" kern="100" dirty="0">
                <a:latin typeface="Times New Roman"/>
                <a:ea typeface="바탕"/>
              </a:rPr>
              <a:t>quiescent frequency = 1.1Hz</a:t>
            </a:r>
            <a:r>
              <a:rPr lang="ko-KR" altLang="en-US" sz="1600" kern="100" dirty="0">
                <a:latin typeface="Times New Roman"/>
                <a:ea typeface="바탕"/>
              </a:rPr>
              <a:t>이고</a:t>
            </a:r>
            <a:r>
              <a:rPr lang="en-US" altLang="ko-KR" sz="1600" kern="100" dirty="0">
                <a:latin typeface="Times New Roman"/>
                <a:ea typeface="바탕"/>
              </a:rPr>
              <a:t>, input voltage sensitivity=0.5Hz/V, Amplitude=1</a:t>
            </a:r>
            <a:r>
              <a:rPr lang="ko-KR" altLang="en-US" sz="1600" kern="100" dirty="0">
                <a:latin typeface="Times New Roman"/>
                <a:ea typeface="바탕"/>
              </a:rPr>
              <a:t>이다</a:t>
            </a:r>
            <a:r>
              <a:rPr lang="en-US" altLang="ko-KR" sz="1600" kern="100" dirty="0">
                <a:latin typeface="Times New Roman"/>
                <a:ea typeface="바탕"/>
              </a:rPr>
              <a:t>. PLL</a:t>
            </a:r>
            <a:r>
              <a:rPr lang="ko-KR" altLang="en-US" sz="1600" kern="100" dirty="0">
                <a:latin typeface="Times New Roman"/>
                <a:ea typeface="바탕"/>
              </a:rPr>
              <a:t>의 입력이 </a:t>
            </a:r>
            <a:r>
              <a:rPr lang="en-US" altLang="ko-KR" sz="1600" kern="100" dirty="0">
                <a:latin typeface="Times New Roman"/>
                <a:ea typeface="바탕"/>
              </a:rPr>
              <a:t>s(t)=10cos(2</a:t>
            </a:r>
            <a:r>
              <a:rPr lang="el-GR" altLang="ko-KR" sz="1600" kern="100" dirty="0">
                <a:latin typeface="Times New Roman"/>
                <a:ea typeface="바탕"/>
              </a:rPr>
              <a:t>π</a:t>
            </a:r>
            <a:r>
              <a:rPr lang="en-US" altLang="ko-KR" sz="1600" kern="100" dirty="0">
                <a:latin typeface="Times New Roman"/>
                <a:ea typeface="바탕"/>
              </a:rPr>
              <a:t>t)</a:t>
            </a:r>
            <a:r>
              <a:rPr lang="ko-KR" altLang="en-US" sz="1600" kern="100" dirty="0">
                <a:latin typeface="Times New Roman"/>
                <a:ea typeface="바탕"/>
              </a:rPr>
              <a:t>이고 </a:t>
            </a:r>
            <a:r>
              <a:rPr lang="en-US" altLang="ko-KR" sz="1600" kern="100" dirty="0">
                <a:latin typeface="Times New Roman"/>
                <a:ea typeface="바탕"/>
              </a:rPr>
              <a:t>10</a:t>
            </a:r>
            <a:r>
              <a:rPr lang="ko-KR" altLang="en-US" sz="1600" kern="100" dirty="0">
                <a:latin typeface="Times New Roman"/>
                <a:ea typeface="바탕"/>
              </a:rPr>
              <a:t>초 후에 </a:t>
            </a:r>
            <a:r>
              <a:rPr lang="en-US" altLang="ko-KR" sz="1600" kern="100" dirty="0">
                <a:latin typeface="Times New Roman"/>
                <a:ea typeface="바탕"/>
              </a:rPr>
              <a:t>PLL</a:t>
            </a:r>
            <a:r>
              <a:rPr lang="ko-KR" altLang="en-US" sz="1600" kern="100" dirty="0">
                <a:latin typeface="Times New Roman"/>
                <a:ea typeface="바탕"/>
              </a:rPr>
              <a:t>이 </a:t>
            </a:r>
            <a:r>
              <a:rPr lang="en-US" altLang="ko-KR" sz="1600" kern="100" dirty="0">
                <a:latin typeface="Times New Roman"/>
                <a:ea typeface="바탕"/>
              </a:rPr>
              <a:t>Lock</a:t>
            </a:r>
            <a:r>
              <a:rPr lang="ko-KR" altLang="en-US" sz="1600" kern="100" dirty="0">
                <a:latin typeface="Times New Roman"/>
                <a:ea typeface="바탕"/>
              </a:rPr>
              <a:t>이 되었다고 가정하자</a:t>
            </a:r>
            <a:r>
              <a:rPr lang="en-US" altLang="ko-KR" sz="1600" kern="100" dirty="0">
                <a:latin typeface="Times New Roman"/>
                <a:ea typeface="바탕"/>
              </a:rPr>
              <a:t>. </a:t>
            </a:r>
            <a:r>
              <a:rPr lang="ko-KR" altLang="en-US" sz="1600" kern="100" dirty="0">
                <a:latin typeface="Times New Roman"/>
                <a:ea typeface="바탕"/>
              </a:rPr>
              <a:t>수렴된 이후 </a:t>
            </a:r>
            <a:r>
              <a:rPr lang="en-US" altLang="ko-KR" sz="1600" kern="100" dirty="0">
                <a:latin typeface="Times New Roman"/>
                <a:ea typeface="바탕"/>
              </a:rPr>
              <a:t>2</a:t>
            </a:r>
            <a:r>
              <a:rPr lang="ko-KR" altLang="en-US" sz="1600" kern="100" dirty="0">
                <a:latin typeface="Times New Roman"/>
                <a:ea typeface="바탕"/>
              </a:rPr>
              <a:t>초 동안 </a:t>
            </a:r>
            <a:r>
              <a:rPr lang="en-US" altLang="ko-KR" sz="1600" kern="100" dirty="0">
                <a:latin typeface="Times New Roman"/>
                <a:ea typeface="바탕"/>
              </a:rPr>
              <a:t>(10</a:t>
            </a:r>
            <a:r>
              <a:rPr lang="el-GR" altLang="ko-KR" sz="1600" kern="100" dirty="0">
                <a:latin typeface="Times New Roman"/>
                <a:ea typeface="바탕"/>
              </a:rPr>
              <a:t> ≤ </a:t>
            </a:r>
            <a:r>
              <a:rPr lang="en-US" altLang="ko-KR" sz="1600" kern="100" dirty="0">
                <a:latin typeface="Times New Roman"/>
                <a:ea typeface="바탕"/>
              </a:rPr>
              <a:t>t</a:t>
            </a:r>
            <a:r>
              <a:rPr lang="el-GR" altLang="ko-KR" sz="1600" kern="100" dirty="0">
                <a:latin typeface="Times New Roman"/>
                <a:ea typeface="바탕"/>
              </a:rPr>
              <a:t> ≤ </a:t>
            </a:r>
            <a:r>
              <a:rPr lang="en-US" altLang="ko-KR" sz="1600" kern="100" dirty="0">
                <a:latin typeface="Times New Roman"/>
                <a:ea typeface="바탕"/>
              </a:rPr>
              <a:t>12)</a:t>
            </a:r>
            <a:r>
              <a:rPr lang="ko-KR" altLang="en-US" sz="1600" kern="100" dirty="0">
                <a:latin typeface="Times New Roman"/>
                <a:ea typeface="바탕"/>
              </a:rPr>
              <a:t>인 시간 구간에서 다음을 정확히 그리시오</a:t>
            </a:r>
            <a:r>
              <a:rPr lang="en-US" altLang="ko-KR" sz="1600" kern="100" dirty="0">
                <a:latin typeface="Times New Roman"/>
                <a:ea typeface="바탕"/>
              </a:rPr>
              <a:t>.</a:t>
            </a: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  c)  VCO </a:t>
            </a:r>
            <a:r>
              <a:rPr lang="ko-KR" altLang="en-US" sz="1600" kern="100" dirty="0">
                <a:latin typeface="Times New Roman"/>
                <a:ea typeface="바탕"/>
              </a:rPr>
              <a:t>출력 </a:t>
            </a:r>
            <a:r>
              <a:rPr lang="en-US" altLang="ko-KR" sz="1600" kern="100" dirty="0">
                <a:latin typeface="Times New Roman"/>
                <a:ea typeface="바탕"/>
              </a:rPr>
              <a:t>:</a:t>
            </a: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endParaRPr lang="en-US" altLang="ko-KR" sz="1050" kern="100" dirty="0">
              <a:latin typeface="Times New Roman"/>
              <a:ea typeface="바탕"/>
            </a:endParaRPr>
          </a:p>
          <a:p>
            <a:pPr marL="26670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</a:rPr>
              <a:t>    d)  PD </a:t>
            </a:r>
            <a:r>
              <a:rPr lang="ko-KR" altLang="en-US" sz="1600" kern="100" dirty="0">
                <a:latin typeface="Times New Roman"/>
                <a:ea typeface="바탕"/>
              </a:rPr>
              <a:t>출력 </a:t>
            </a:r>
            <a:r>
              <a:rPr lang="en-US" altLang="ko-KR" sz="1600" kern="100" dirty="0">
                <a:latin typeface="Times New Roman"/>
                <a:ea typeface="바탕"/>
              </a:rPr>
              <a:t>:</a:t>
            </a:r>
            <a:endParaRPr lang="ko-KR" altLang="ko-KR" sz="1600" kern="100" dirty="0">
              <a:latin typeface="Times New Roman"/>
              <a:ea typeface="바탕"/>
            </a:endParaRPr>
          </a:p>
          <a:p>
            <a:pPr lvl="1">
              <a:defRPr/>
            </a:pPr>
            <a:endParaRPr lang="ko-KR" altLang="en-US" sz="1400" dirty="0"/>
          </a:p>
        </p:txBody>
      </p:sp>
      <p:graphicFrame>
        <p:nvGraphicFramePr>
          <p:cNvPr id="14340" name="개체 4"/>
          <p:cNvGraphicFramePr>
            <a:graphicFrameLocks noChangeAspect="1"/>
          </p:cNvGraphicFramePr>
          <p:nvPr/>
        </p:nvGraphicFramePr>
        <p:xfrm>
          <a:off x="4005264" y="2349501"/>
          <a:ext cx="291623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3" imgW="2044700" imgH="203200" progId="Equation.DSMT4">
                  <p:embed/>
                </p:oleObj>
              </mc:Choice>
              <mc:Fallback>
                <p:oleObj name="Equation" r:id="rId3" imgW="2044700" imgH="203200" progId="Equation.DSMT4">
                  <p:embed/>
                  <p:pic>
                    <p:nvPicPr>
                      <p:cNvPr id="1434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4" y="2349501"/>
                        <a:ext cx="2916237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854575"/>
            <a:ext cx="37099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7" t="5756" r="7744"/>
          <a:stretch>
            <a:fillRect/>
          </a:stretch>
        </p:blipFill>
        <p:spPr bwMode="auto">
          <a:xfrm>
            <a:off x="2905125" y="2681288"/>
            <a:ext cx="4514850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2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/>
              <a:t>Exercises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FM 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복조기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(PLL) 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내부에 필터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(loop filter 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제외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)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가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 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사용되었다면 이 필터의 종류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(LPF, BPF, HPF)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를 쓰고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, </a:t>
            </a:r>
            <a:r>
              <a:rPr lang="ko-KR" altLang="en-US" sz="1600" dirty="0">
                <a:latin typeface="Times New Roman" pitchFamily="18" charset="0"/>
                <a:ea typeface="바탕" pitchFamily="18" charset="-127"/>
                <a:cs typeface="Tahoma"/>
              </a:rPr>
              <a:t>필터의 입출력 수식을 사용하여 필터의 역할을 설명하시오</a:t>
            </a: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.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dirty="0">
              <a:latin typeface="Times New Roman" pitchFamily="18" charset="0"/>
              <a:ea typeface="바탕" pitchFamily="18" charset="-127"/>
              <a:cs typeface="Tahoma"/>
            </a:endParaRPr>
          </a:p>
          <a:p>
            <a:pPr marL="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kern="100" dirty="0">
              <a:latin typeface="Times New Roman"/>
              <a:ea typeface="바탕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ko-KR" altLang="ko-KR" sz="1600" kern="100" dirty="0">
              <a:latin typeface="Times New Roman"/>
              <a:ea typeface="바탕"/>
            </a:endParaRPr>
          </a:p>
          <a:p>
            <a:pPr lvl="1">
              <a:defRPr/>
            </a:pPr>
            <a:endParaRPr lang="ko-KR" altLang="en-US" sz="1400" dirty="0"/>
          </a:p>
        </p:txBody>
      </p:sp>
      <p:graphicFrame>
        <p:nvGraphicFramePr>
          <p:cNvPr id="18436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975908"/>
              </p:ext>
            </p:extLst>
          </p:nvPr>
        </p:nvGraphicFramePr>
        <p:xfrm>
          <a:off x="1170656" y="3271338"/>
          <a:ext cx="72437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3" imgW="4368800" imgH="1257300" progId="Equation.DSMT4">
                  <p:embed/>
                </p:oleObj>
              </mc:Choice>
              <mc:Fallback>
                <p:oleObj name="Equation" r:id="rId3" imgW="4368800" imgH="1257300" progId="Equation.DSMT4">
                  <p:embed/>
                  <p:pic>
                    <p:nvPicPr>
                      <p:cNvPr id="18436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56" y="3271338"/>
                        <a:ext cx="7243762" cy="208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2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/>
              <a:t>Exercises</a:t>
            </a:r>
          </a:p>
          <a:p>
            <a:pPr marL="266700" indent="-266700" algn="just">
              <a:buNone/>
              <a:defRPr/>
            </a:pPr>
            <a:r>
              <a:rPr lang="en-US" altLang="ko-KR" sz="1600" dirty="0">
                <a:latin typeface="Times New Roman" pitchFamily="18" charset="0"/>
                <a:ea typeface="바탕" pitchFamily="18" charset="-127"/>
                <a:cs typeface="Tahoma"/>
              </a:rPr>
              <a:t>(2)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FM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복조기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(PLL)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내부의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VCO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의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quiescent(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초기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)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주파수는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3kHz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이고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input sensitivity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는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2kHz/V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이다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.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복조기에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3sin(2</a:t>
            </a:r>
            <a:r>
              <a:rPr lang="el-GR" altLang="ko-KR" sz="1600" kern="100" dirty="0">
                <a:latin typeface="Times New Roman"/>
                <a:ea typeface="바탕"/>
              </a:rPr>
              <a:t> π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2900t)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가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입력되고 시간이 지나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PLL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이 안정적으로 동기를 유지하였다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(phase lock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되었다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).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이때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VCO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입력의 신호를 수식으로 정확히 쓰시오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.</a:t>
            </a:r>
          </a:p>
          <a:p>
            <a:pPr marL="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 </a:t>
            </a:r>
          </a:p>
          <a:p>
            <a:pPr marL="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  <a:cs typeface="Tahoma"/>
            </a:endParaRPr>
          </a:p>
          <a:p>
            <a:pPr marL="0" indent="0" algn="just">
              <a:buNone/>
              <a:defRPr/>
            </a:pPr>
            <a:endParaRPr lang="en-US" altLang="ko-KR" sz="1600" kern="100" dirty="0">
              <a:latin typeface="Times New Roman"/>
              <a:ea typeface="바탕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kern="100" dirty="0">
              <a:latin typeface="Times New Roman"/>
              <a:ea typeface="바탕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ko-KR" altLang="ko-KR" sz="1600" kern="100" dirty="0">
              <a:latin typeface="Times New Roman"/>
              <a:ea typeface="바탕"/>
            </a:endParaRPr>
          </a:p>
          <a:p>
            <a:pPr lvl="1">
              <a:defRPr/>
            </a:pPr>
            <a:endParaRPr lang="ko-KR" altLang="en-US" sz="1400" dirty="0"/>
          </a:p>
        </p:txBody>
      </p:sp>
      <p:graphicFrame>
        <p:nvGraphicFramePr>
          <p:cNvPr id="19460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806195"/>
              </p:ext>
            </p:extLst>
          </p:nvPr>
        </p:nvGraphicFramePr>
        <p:xfrm>
          <a:off x="838200" y="3140075"/>
          <a:ext cx="547370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3835400" imgH="1206500" progId="Equation.DSMT4">
                  <p:embed/>
                </p:oleObj>
              </mc:Choice>
              <mc:Fallback>
                <p:oleObj name="Equation" r:id="rId3" imgW="3835400" imgH="1206500" progId="Equation.DSMT4">
                  <p:embed/>
                  <p:pic>
                    <p:nvPicPr>
                      <p:cNvPr id="1946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40075"/>
                        <a:ext cx="5473700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4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107" y="2679534"/>
            <a:ext cx="7934325" cy="5192713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Exercises</a:t>
            </a:r>
            <a:endParaRPr lang="en-US" altLang="ko-KR" sz="1600" kern="100" dirty="0">
              <a:latin typeface="Times New Roman"/>
              <a:ea typeface="바탕"/>
              <a:cs typeface="Tahoma"/>
            </a:endParaRPr>
          </a:p>
          <a:p>
            <a:pPr marL="0" indent="0" algn="just">
              <a:buNone/>
              <a:defRPr/>
            </a:pP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(3) 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문제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(2)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에서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 phase lock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이 유지된 이후 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VCO </a:t>
            </a:r>
            <a:r>
              <a:rPr lang="ko-KR" altLang="en-US" sz="1600" kern="100" dirty="0">
                <a:latin typeface="Times New Roman"/>
                <a:ea typeface="바탕"/>
                <a:cs typeface="Tahoma"/>
              </a:rPr>
              <a:t>출력의 신호를 수식으로 정확히 쓰시오</a:t>
            </a:r>
            <a:r>
              <a:rPr lang="en-US" altLang="ko-KR" sz="1600" kern="100" dirty="0">
                <a:latin typeface="Times New Roman"/>
                <a:ea typeface="바탕"/>
                <a:cs typeface="Tahoma"/>
              </a:rPr>
              <a:t>.</a:t>
            </a: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kern="100" dirty="0">
              <a:latin typeface="Times New Roman"/>
              <a:ea typeface="바탕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en-US" altLang="ko-KR" sz="1600" kern="100" dirty="0">
              <a:latin typeface="Times New Roman"/>
              <a:ea typeface="바탕"/>
              <a:cs typeface="Tahoma"/>
            </a:endParaRPr>
          </a:p>
          <a:p>
            <a:pPr algn="just">
              <a:buFont typeface="ZapfDingbats" pitchFamily="82" charset="2"/>
              <a:buAutoNum type="arabicParenBoth"/>
              <a:defRPr/>
            </a:pPr>
            <a:endParaRPr lang="ko-KR" altLang="ko-KR" sz="1600" kern="100" dirty="0">
              <a:latin typeface="Times New Roman"/>
              <a:ea typeface="바탕"/>
            </a:endParaRPr>
          </a:p>
          <a:p>
            <a:pPr lvl="1">
              <a:defRPr/>
            </a:pPr>
            <a:endParaRPr lang="ko-KR" altLang="en-US" sz="1400" dirty="0"/>
          </a:p>
        </p:txBody>
      </p:sp>
      <p:graphicFrame>
        <p:nvGraphicFramePr>
          <p:cNvPr id="2048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631562"/>
              </p:ext>
            </p:extLst>
          </p:nvPr>
        </p:nvGraphicFramePr>
        <p:xfrm>
          <a:off x="1348205" y="3722104"/>
          <a:ext cx="35687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2501900" imgH="203200" progId="Equation.DSMT4">
                  <p:embed/>
                </p:oleObj>
              </mc:Choice>
              <mc:Fallback>
                <p:oleObj name="Equation" r:id="rId3" imgW="2501900" imgH="203200" progId="Equation.DSMT4">
                  <p:embed/>
                  <p:pic>
                    <p:nvPicPr>
                      <p:cNvPr id="2048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205" y="3722104"/>
                        <a:ext cx="35687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6003635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200" b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6003635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200" b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aphicFrame>
        <p:nvGraphicFramePr>
          <p:cNvPr id="98308" name="개체 3"/>
          <p:cNvGraphicFramePr>
            <a:graphicFrameLocks noChangeAspect="1"/>
          </p:cNvGraphicFramePr>
          <p:nvPr/>
        </p:nvGraphicFramePr>
        <p:xfrm>
          <a:off x="2720976" y="1636713"/>
          <a:ext cx="5692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4" imgW="4762500" imgH="228600" progId="Equation.DSMT4">
                  <p:embed/>
                </p:oleObj>
              </mc:Choice>
              <mc:Fallback>
                <p:oleObj name="Equation" r:id="rId4" imgW="4762500" imgH="228600" progId="Equation.DSMT4">
                  <p:embed/>
                  <p:pic>
                    <p:nvPicPr>
                      <p:cNvPr id="98308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1636713"/>
                        <a:ext cx="56927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0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987551"/>
            <a:ext cx="202406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310" name="개체 4"/>
          <p:cNvGraphicFramePr>
            <a:graphicFrameLocks noChangeAspect="1"/>
          </p:cNvGraphicFramePr>
          <p:nvPr/>
        </p:nvGraphicFramePr>
        <p:xfrm>
          <a:off x="2600326" y="2989264"/>
          <a:ext cx="62849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7" imgW="5130800" imgH="482600" progId="Equation.DSMT4">
                  <p:embed/>
                </p:oleObj>
              </mc:Choice>
              <mc:Fallback>
                <p:oleObj name="Equation" r:id="rId7" imgW="5130800" imgH="482600" progId="Equation.DSMT4">
                  <p:embed/>
                  <p:pic>
                    <p:nvPicPr>
                      <p:cNvPr id="9831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2989264"/>
                        <a:ext cx="628491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solidFill>
                  <a:srgbClr val="2B0BE9"/>
                </a:solidFill>
                <a:latin typeface="굴림" panose="020B0600000101010101" pitchFamily="50" charset="-127"/>
              </a:rPr>
              <a:t>Introduction to communication systems</a:t>
            </a:r>
            <a:r>
              <a:rPr lang="en-US" altLang="ko-KR" sz="1200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  <a:latin typeface="굴림" panose="020B0600000101010101" pitchFamily="50" charset="-127"/>
              </a:rPr>
              <a:t>- </a:t>
            </a:r>
            <a:fld id="{9EC5BBBB-05A6-4BD3-B962-0010B0018425}" type="slidenum">
              <a:rPr lang="en-US" altLang="ko-KR" sz="1000">
                <a:solidFill>
                  <a:srgbClr val="2B0BE9"/>
                </a:solidFill>
                <a:latin typeface="굴림" panose="020B0600000101010101" pitchFamily="50" charset="-127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en-US" altLang="ko-KR" sz="1000">
                <a:solidFill>
                  <a:srgbClr val="2B0BE9"/>
                </a:solidFill>
                <a:latin typeface="굴림" panose="020B0600000101010101" pitchFamily="50" charset="-127"/>
              </a:rPr>
              <a:t> -</a:t>
            </a:r>
            <a:r>
              <a:rPr lang="en-US" altLang="ko-KR" sz="1200">
                <a:solidFill>
                  <a:srgbClr val="2B0BE9"/>
                </a:solidFill>
                <a:latin typeface="굴림" panose="020B0600000101010101" pitchFamily="50" charset="-127"/>
              </a:rPr>
              <a:t> </a:t>
            </a:r>
            <a:endParaRPr lang="en-US" altLang="ko-KR" sz="1200">
              <a:solidFill>
                <a:srgbClr val="0033CC"/>
              </a:solidFill>
              <a:latin typeface="굴림" panose="020B0600000101010101" pitchFamily="50" charset="-127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46225" y="868364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898651" y="1203326"/>
            <a:ext cx="82200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</a:t>
            </a: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2200" baseline="-25000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22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8314" name="Object 6"/>
          <p:cNvGraphicFramePr>
            <a:graphicFrameLocks noChangeAspect="1"/>
          </p:cNvGraphicFramePr>
          <p:nvPr/>
        </p:nvGraphicFramePr>
        <p:xfrm>
          <a:off x="2632075" y="3554413"/>
          <a:ext cx="40259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9" imgW="2552700" imgH="1663700" progId="Equation.DSMT4">
                  <p:embed/>
                </p:oleObj>
              </mc:Choice>
              <mc:Fallback>
                <p:oleObj name="Equation" r:id="rId9" imgW="2552700" imgH="1663700" progId="Equation.DSMT4">
                  <p:embed/>
                  <p:pic>
                    <p:nvPicPr>
                      <p:cNvPr id="983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3554413"/>
                        <a:ext cx="40259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Rectangle 8"/>
          <p:cNvSpPr>
            <a:spLocks noChangeArrowheads="1"/>
          </p:cNvSpPr>
          <p:nvPr/>
        </p:nvSpPr>
        <p:spPr bwMode="auto">
          <a:xfrm>
            <a:off x="6003635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SzPct val="110000"/>
              <a:buFont typeface="ZapfDingbats" pitchFamily="82" charset="2"/>
              <a:buChar char="q"/>
              <a:defRPr kumimoji="1" sz="3200" b="1">
                <a:solidFill>
                  <a:srgbClr val="800080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buChar char="–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&gt;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800080"/>
              </a:buClr>
              <a:buChar char="»"/>
              <a:defRPr kumimoji="1" sz="1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200" b="0">
              <a:solidFill>
                <a:schemeClr val="tx1"/>
              </a:solidFill>
              <a:latin typeface="굴림" panose="020B0600000101010101" pitchFamily="50" charset="-127"/>
            </a:endParaRPr>
          </a:p>
        </p:txBody>
      </p:sp>
      <p:graphicFrame>
        <p:nvGraphicFramePr>
          <p:cNvPr id="98316" name="Object 7"/>
          <p:cNvGraphicFramePr>
            <a:graphicFrameLocks noChangeAspect="1"/>
          </p:cNvGraphicFramePr>
          <p:nvPr/>
        </p:nvGraphicFramePr>
        <p:xfrm>
          <a:off x="6964363" y="4235451"/>
          <a:ext cx="3395662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Visio" r:id="rId11" imgW="3188109" imgH="1652670" progId="Visio.Drawing.11">
                  <p:embed/>
                </p:oleObj>
              </mc:Choice>
              <mc:Fallback>
                <p:oleObj name="Visio" r:id="rId11" imgW="3188109" imgH="1652670" progId="Visio.Drawing.11">
                  <p:embed/>
                  <p:pic>
                    <p:nvPicPr>
                      <p:cNvPr id="983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4235451"/>
                        <a:ext cx="3395662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3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8337" y="914513"/>
            <a:ext cx="8220075" cy="2078037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>
              <a:buNone/>
              <a:tabLst>
                <a:tab pos="628650" algn="l"/>
              </a:tabLst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아래와 같이 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Bandwidth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가 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B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인 두 신호                    를 변조하여 동시에 전송하려 한다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.  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이 때 송신신호          가 아래  수식과 같을 때          가 차지하는 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Bandwidth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가 </a:t>
            </a:r>
            <a:r>
              <a:rPr lang="en-US" altLang="ko-KR" sz="1400" b="1" dirty="0">
                <a:latin typeface="+mj-ea"/>
                <a:ea typeface="+mj-ea"/>
                <a:cs typeface="Times New Roman" pitchFamily="18" charset="0"/>
              </a:rPr>
              <a:t>2B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가 되고 수신기에서 두 신호가 간섭 없이 복조 되기 위한 송신신호          의 변수들                              의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  </a:t>
            </a:r>
            <a:r>
              <a:rPr lang="ko-KR" altLang="en-US" sz="1400" dirty="0">
                <a:latin typeface="+mj-ea"/>
                <a:ea typeface="+mj-ea"/>
                <a:cs typeface="Times New Roman" pitchFamily="18" charset="0"/>
              </a:rPr>
              <a:t>조건을 정확하게 쓰시오</a:t>
            </a:r>
            <a:r>
              <a:rPr lang="en-US" altLang="ko-KR" sz="1400" dirty="0">
                <a:latin typeface="+mj-ea"/>
                <a:ea typeface="+mj-ea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54277" name="개체 7"/>
          <p:cNvGraphicFramePr>
            <a:graphicFrameLocks noChangeAspect="1"/>
          </p:cNvGraphicFramePr>
          <p:nvPr/>
        </p:nvGraphicFramePr>
        <p:xfrm>
          <a:off x="3917951" y="1390650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54277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1" y="1390650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626985"/>
              </p:ext>
            </p:extLst>
          </p:nvPr>
        </p:nvGraphicFramePr>
        <p:xfrm>
          <a:off x="8689658" y="1536700"/>
          <a:ext cx="1250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6" imgW="863225" imgH="228501" progId="Equation.DSMT4">
                  <p:embed/>
                </p:oleObj>
              </mc:Choice>
              <mc:Fallback>
                <p:oleObj name="Equation" r:id="rId6" imgW="863225" imgH="228501" progId="Equation.DSMT4">
                  <p:embed/>
                  <p:pic>
                    <p:nvPicPr>
                      <p:cNvPr id="54278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658" y="1536700"/>
                        <a:ext cx="1250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개체 3"/>
          <p:cNvGraphicFramePr>
            <a:graphicFrameLocks noChangeAspect="1"/>
          </p:cNvGraphicFramePr>
          <p:nvPr/>
        </p:nvGraphicFramePr>
        <p:xfrm>
          <a:off x="3551238" y="2105026"/>
          <a:ext cx="38290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8" imgW="2641600" imgH="228600" progId="Equation.DSMT4">
                  <p:embed/>
                </p:oleObj>
              </mc:Choice>
              <mc:Fallback>
                <p:oleObj name="Equation" r:id="rId8" imgW="2641600" imgH="228600" progId="Equation.DSMT4">
                  <p:embed/>
                  <p:pic>
                    <p:nvPicPr>
                      <p:cNvPr id="54279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2105026"/>
                        <a:ext cx="38290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693772"/>
              </p:ext>
            </p:extLst>
          </p:nvPr>
        </p:nvGraphicFramePr>
        <p:xfrm>
          <a:off x="5854887" y="1114424"/>
          <a:ext cx="9921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0" imgW="685800" imgH="203200" progId="Equation.DSMT4">
                  <p:embed/>
                </p:oleObj>
              </mc:Choice>
              <mc:Fallback>
                <p:oleObj name="Equation" r:id="rId10" imgW="685800" imgH="203200" progId="Equation.DSMT4">
                  <p:embed/>
                  <p:pic>
                    <p:nvPicPr>
                      <p:cNvPr id="5428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887" y="1114424"/>
                        <a:ext cx="9921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21466"/>
              </p:ext>
            </p:extLst>
          </p:nvPr>
        </p:nvGraphicFramePr>
        <p:xfrm>
          <a:off x="6509544" y="1359692"/>
          <a:ext cx="423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12" imgW="291973" imgH="203112" progId="Equation.DSMT4">
                  <p:embed/>
                </p:oleObj>
              </mc:Choice>
              <mc:Fallback>
                <p:oleObj name="Equation" r:id="rId12" imgW="291973" imgH="203112" progId="Equation.DSMT4">
                  <p:embed/>
                  <p:pic>
                    <p:nvPicPr>
                      <p:cNvPr id="54281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544" y="1359692"/>
                        <a:ext cx="423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92398"/>
              </p:ext>
            </p:extLst>
          </p:nvPr>
        </p:nvGraphicFramePr>
        <p:xfrm>
          <a:off x="7342028" y="1557339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13" imgW="291973" imgH="203112" progId="Equation.DSMT4">
                  <p:embed/>
                </p:oleObj>
              </mc:Choice>
              <mc:Fallback>
                <p:oleObj name="Equation" r:id="rId13" imgW="291973" imgH="203112" progId="Equation.DSMT4">
                  <p:embed/>
                  <p:pic>
                    <p:nvPicPr>
                      <p:cNvPr id="54282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028" y="1557339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83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6" y="2555876"/>
            <a:ext cx="4752975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4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	                                                  	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A1D9266E-1784-4AC4-A505-546718D8F524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4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489075" y="220662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54286" name="Object 8"/>
          <p:cNvGraphicFramePr>
            <a:graphicFrameLocks noChangeAspect="1"/>
          </p:cNvGraphicFramePr>
          <p:nvPr/>
        </p:nvGraphicFramePr>
        <p:xfrm>
          <a:off x="2919413" y="5376863"/>
          <a:ext cx="25257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15" imgW="1282700" imgH="342900" progId="Equation.DSMT4">
                  <p:embed/>
                </p:oleObj>
              </mc:Choice>
              <mc:Fallback>
                <p:oleObj name="Equation" r:id="rId15" imgW="1282700" imgH="342900" progId="Equation.DSMT4">
                  <p:embed/>
                  <p:pic>
                    <p:nvPicPr>
                      <p:cNvPr id="542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5376863"/>
                        <a:ext cx="252571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/>
          <p:cNvGraphicFramePr>
            <a:graphicFrameLocks noChangeAspect="1"/>
          </p:cNvGraphicFramePr>
          <p:nvPr/>
        </p:nvGraphicFramePr>
        <p:xfrm>
          <a:off x="2917825" y="4764089"/>
          <a:ext cx="76073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7" imgW="5638800" imgH="584200" progId="Equation.DSMT4">
                  <p:embed/>
                </p:oleObj>
              </mc:Choice>
              <mc:Fallback>
                <p:oleObj name="Equation" r:id="rId17" imgW="5638800" imgH="584200" progId="Equation.DSMT4">
                  <p:embed/>
                  <p:pic>
                    <p:nvPicPr>
                      <p:cNvPr id="542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4764089"/>
                        <a:ext cx="76073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9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8364" y="836613"/>
            <a:ext cx="8220075" cy="1839912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문제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조건을 만족하는          신호로부터 한 개의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local carrier(</a:t>
            </a:r>
            <a:r>
              <a:rPr lang="ko-KR" altLang="en-US" sz="1400" dirty="0" err="1">
                <a:latin typeface="Times New Roman" pitchFamily="18" charset="0"/>
                <a:cs typeface="Times New Roman" pitchFamily="18" charset="0"/>
              </a:rPr>
              <a:t>국부발진기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와 한 개의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LPF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7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를 이용하여                                   신호를 만들 수 있는 복조기 구조를 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Local carrier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500" dirty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altLang="ko-KR" sz="1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주파수와 위상을 쓰고 자신의 결과를 수식으로 입증하시오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i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i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56325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50071"/>
              </p:ext>
            </p:extLst>
          </p:nvPr>
        </p:nvGraphicFramePr>
        <p:xfrm>
          <a:off x="4886326" y="1318179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56325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6" y="1318179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09624"/>
              </p:ext>
            </p:extLst>
          </p:nvPr>
        </p:nvGraphicFramePr>
        <p:xfrm>
          <a:off x="3836989" y="1530352"/>
          <a:ext cx="14732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1040948" imgH="431613" progId="Equation.DSMT4">
                  <p:embed/>
                </p:oleObj>
              </mc:Choice>
              <mc:Fallback>
                <p:oleObj name="Equation" r:id="rId6" imgW="1040948" imgH="431613" progId="Equation.DSMT4">
                  <p:embed/>
                  <p:pic>
                    <p:nvPicPr>
                      <p:cNvPr id="56326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9" y="1530352"/>
                        <a:ext cx="14732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	                                                  	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A9C7B2B1-9358-4A2A-A663-AF8F99064DD1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5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22388" y="365127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2803526" y="2506663"/>
          <a:ext cx="7839075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8" imgW="4648200" imgH="1054100" progId="Equation.DSMT4">
                  <p:embed/>
                </p:oleObj>
              </mc:Choice>
              <mc:Fallback>
                <p:oleObj name="Equation" r:id="rId8" imgW="4648200" imgH="1054100" progId="Equation.DSMT4">
                  <p:embed/>
                  <p:pic>
                    <p:nvPicPr>
                      <p:cNvPr id="563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6" y="2506663"/>
                        <a:ext cx="7839075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8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8364" y="836613"/>
            <a:ext cx="8220075" cy="1839912"/>
          </a:xfrm>
        </p:spPr>
        <p:txBody>
          <a:bodyPr/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문제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조건을 만족하는          신호로부터 한 개의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local carrier(</a:t>
            </a:r>
            <a:r>
              <a:rPr lang="ko-KR" altLang="en-US" sz="1400" dirty="0" err="1">
                <a:latin typeface="Times New Roman" pitchFamily="18" charset="0"/>
                <a:cs typeface="Times New Roman" pitchFamily="18" charset="0"/>
              </a:rPr>
              <a:t>국부발진기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와 한 개의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LPF</a:t>
            </a:r>
          </a:p>
          <a:p>
            <a:pPr lvl="1" eaLnBrk="1" hangingPunct="1">
              <a:buFont typeface="Monotype Sorts" charset="2"/>
              <a:buNone/>
              <a:defRPr/>
            </a:pPr>
            <a:endParaRPr lang="en-US" altLang="ko-KR" sz="7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를 이용하여                                   신호를 만들 수 있는 복조기 구조를 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Local carrier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500" dirty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altLang="ko-KR" sz="1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주파수와 위상을 쓰고 자신의 결과를 수식으로 입증하시오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i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i="1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57349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88176"/>
              </p:ext>
            </p:extLst>
          </p:nvPr>
        </p:nvGraphicFramePr>
        <p:xfrm>
          <a:off x="4898231" y="1304926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57349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231" y="1304926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159219"/>
              </p:ext>
            </p:extLst>
          </p:nvPr>
        </p:nvGraphicFramePr>
        <p:xfrm>
          <a:off x="3848894" y="1545132"/>
          <a:ext cx="14732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6" imgW="1040948" imgH="431613" progId="Equation.DSMT4">
                  <p:embed/>
                </p:oleObj>
              </mc:Choice>
              <mc:Fallback>
                <p:oleObj name="Equation" r:id="rId6" imgW="1040948" imgH="431613" progId="Equation.DSMT4">
                  <p:embed/>
                  <p:pic>
                    <p:nvPicPr>
                      <p:cNvPr id="5735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894" y="1545132"/>
                        <a:ext cx="14732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	                                                  	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BEABAC50-0A0A-4A5D-B00F-0D8E6CE939BA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6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546225" y="868364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57353" name="Object 4"/>
          <p:cNvGraphicFramePr>
            <a:graphicFrameLocks noChangeAspect="1"/>
          </p:cNvGraphicFramePr>
          <p:nvPr/>
        </p:nvGraphicFramePr>
        <p:xfrm>
          <a:off x="2995614" y="3636964"/>
          <a:ext cx="538162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8" imgW="3848100" imgH="1714500" progId="Equation.DSMT4">
                  <p:embed/>
                </p:oleObj>
              </mc:Choice>
              <mc:Fallback>
                <p:oleObj name="Equation" r:id="rId8" imgW="3848100" imgH="1714500" progId="Equation.DSMT4">
                  <p:embed/>
                  <p:pic>
                    <p:nvPicPr>
                      <p:cNvPr id="573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4" y="3636964"/>
                        <a:ext cx="5381625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4" name="그룹 30"/>
          <p:cNvGrpSpPr>
            <a:grpSpLocks/>
          </p:cNvGrpSpPr>
          <p:nvPr/>
        </p:nvGrpSpPr>
        <p:grpSpPr bwMode="auto">
          <a:xfrm>
            <a:off x="5129213" y="2628900"/>
            <a:ext cx="3395662" cy="1225550"/>
            <a:chOff x="3033713" y="4981575"/>
            <a:chExt cx="3395662" cy="1225800"/>
          </a:xfrm>
        </p:grpSpPr>
        <p:sp>
          <p:nvSpPr>
            <p:cNvPr id="57357" name="직사각형 9"/>
            <p:cNvSpPr>
              <a:spLocks noChangeArrowheads="1"/>
            </p:cNvSpPr>
            <p:nvPr/>
          </p:nvSpPr>
          <p:spPr bwMode="auto">
            <a:xfrm>
              <a:off x="4981575" y="4981575"/>
              <a:ext cx="1447800" cy="438150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LPF </a:t>
              </a:r>
            </a:p>
            <a:p>
              <a:pPr eaLnBrk="1" hangingPunct="1"/>
              <a:r>
                <a:rPr lang="en-US" altLang="ko-KR"/>
                <a:t>BW=2B</a:t>
              </a:r>
              <a:endParaRPr lang="ko-KR" altLang="en-US"/>
            </a:p>
          </p:txBody>
        </p:sp>
        <p:cxnSp>
          <p:nvCxnSpPr>
            <p:cNvPr id="57358" name="직선 화살표 연결선 15"/>
            <p:cNvCxnSpPr>
              <a:cxnSpLocks noChangeShapeType="1"/>
              <a:stCxn id="57364" idx="6"/>
              <a:endCxn id="57357" idx="1"/>
            </p:cNvCxnSpPr>
            <p:nvPr/>
          </p:nvCxnSpPr>
          <p:spPr bwMode="auto">
            <a:xfrm flipV="1">
              <a:off x="4495801" y="5200650"/>
              <a:ext cx="485774" cy="1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59" name="직선 화살표 연결선 18"/>
            <p:cNvCxnSpPr>
              <a:cxnSpLocks noChangeShapeType="1"/>
            </p:cNvCxnSpPr>
            <p:nvPr/>
          </p:nvCxnSpPr>
          <p:spPr bwMode="auto">
            <a:xfrm>
              <a:off x="3467100" y="5202238"/>
              <a:ext cx="676275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360" name="직선 화살표 연결선 20"/>
            <p:cNvCxnSpPr>
              <a:cxnSpLocks noChangeShapeType="1"/>
            </p:cNvCxnSpPr>
            <p:nvPr/>
          </p:nvCxnSpPr>
          <p:spPr bwMode="auto">
            <a:xfrm rot="5400000" flipH="1" flipV="1">
              <a:off x="4139806" y="5558235"/>
              <a:ext cx="332580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7361" name="그룹 28"/>
            <p:cNvGrpSpPr>
              <a:grpSpLocks/>
            </p:cNvGrpSpPr>
            <p:nvPr/>
          </p:nvGrpSpPr>
          <p:grpSpPr bwMode="auto">
            <a:xfrm>
              <a:off x="4133847" y="5005856"/>
              <a:ext cx="308943" cy="389593"/>
              <a:chOff x="4152900" y="4974733"/>
              <a:chExt cx="365854" cy="461360"/>
            </a:xfrm>
          </p:grpSpPr>
          <p:sp>
            <p:nvSpPr>
              <p:cNvPr id="57364" name="타원 10"/>
              <p:cNvSpPr>
                <a:spLocks noChangeArrowheads="1"/>
              </p:cNvSpPr>
              <p:nvPr/>
            </p:nvSpPr>
            <p:spPr bwMode="auto">
              <a:xfrm>
                <a:off x="4152900" y="4974733"/>
                <a:ext cx="307618" cy="461360"/>
              </a:xfrm>
              <a:prstGeom prst="ellips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cxnSp>
            <p:nvCxnSpPr>
              <p:cNvPr id="57365" name="직선 연결선 22"/>
              <p:cNvCxnSpPr>
                <a:cxnSpLocks noChangeShapeType="1"/>
                <a:stCxn id="57364" idx="1"/>
                <a:endCxn id="57364" idx="5"/>
              </p:cNvCxnSpPr>
              <p:nvPr/>
            </p:nvCxnSpPr>
            <p:spPr bwMode="auto">
              <a:xfrm rot="16200000" flipH="1">
                <a:off x="4215670" y="5053871"/>
                <a:ext cx="303083" cy="30308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366" name="직선 연결선 24"/>
              <p:cNvCxnSpPr>
                <a:cxnSpLocks noChangeShapeType="1"/>
                <a:stCxn id="57364" idx="7"/>
                <a:endCxn id="57364" idx="3"/>
              </p:cNvCxnSpPr>
              <p:nvPr/>
            </p:nvCxnSpPr>
            <p:spPr bwMode="auto">
              <a:xfrm rot="-5400000" flipH="1" flipV="1">
                <a:off x="4215671" y="5053870"/>
                <a:ext cx="303083" cy="30308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57362" name="Object 5"/>
            <p:cNvGraphicFramePr>
              <a:graphicFrameLocks noChangeAspect="1"/>
            </p:cNvGraphicFramePr>
            <p:nvPr/>
          </p:nvGraphicFramePr>
          <p:xfrm>
            <a:off x="3733800" y="5676900"/>
            <a:ext cx="1042658" cy="530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Equation" r:id="rId10" imgW="723586" imgH="368140" progId="Equation.DSMT4">
                    <p:embed/>
                  </p:oleObj>
                </mc:Choice>
                <mc:Fallback>
                  <p:oleObj name="Equation" r:id="rId10" imgW="723586" imgH="368140" progId="Equation.DSMT4">
                    <p:embed/>
                    <p:pic>
                      <p:nvPicPr>
                        <p:cNvPr id="5736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800" y="5676900"/>
                          <a:ext cx="1042658" cy="530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3" name="Object 6"/>
            <p:cNvGraphicFramePr>
              <a:graphicFrameLocks noChangeAspect="1"/>
            </p:cNvGraphicFramePr>
            <p:nvPr/>
          </p:nvGraphicFramePr>
          <p:xfrm>
            <a:off x="3033713" y="5033963"/>
            <a:ext cx="426831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Equation" r:id="rId12" imgW="253890" imgH="190417" progId="Equation.DSMT4">
                    <p:embed/>
                  </p:oleObj>
                </mc:Choice>
                <mc:Fallback>
                  <p:oleObj name="Equation" r:id="rId12" imgW="253890" imgH="190417" progId="Equation.DSMT4">
                    <p:embed/>
                    <p:pic>
                      <p:nvPicPr>
                        <p:cNvPr id="5736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713" y="5033963"/>
                          <a:ext cx="426831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7355" name="직선 화살표 연결선 31"/>
          <p:cNvCxnSpPr>
            <a:cxnSpLocks noChangeShapeType="1"/>
          </p:cNvCxnSpPr>
          <p:nvPr/>
        </p:nvCxnSpPr>
        <p:spPr bwMode="auto">
          <a:xfrm flipV="1">
            <a:off x="8515351" y="2847975"/>
            <a:ext cx="485775" cy="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7356" name="Object 7"/>
          <p:cNvGraphicFramePr>
            <a:graphicFrameLocks noChangeAspect="1"/>
          </p:cNvGraphicFramePr>
          <p:nvPr/>
        </p:nvGraphicFramePr>
        <p:xfrm>
          <a:off x="9028114" y="2555876"/>
          <a:ext cx="12779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4" imgW="876300" imgH="368300" progId="Equation.DSMT4">
                  <p:embed/>
                </p:oleObj>
              </mc:Choice>
              <mc:Fallback>
                <p:oleObj name="Equation" r:id="rId14" imgW="876300" imgH="368300" progId="Equation.DSMT4">
                  <p:embed/>
                  <p:pic>
                    <p:nvPicPr>
                      <p:cNvPr id="5735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8114" y="2555876"/>
                        <a:ext cx="12779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7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7101" y="942183"/>
            <a:ext cx="8220075" cy="1601787"/>
          </a:xfrm>
        </p:spPr>
        <p:txBody>
          <a:bodyPr>
            <a:normAutofit fontScale="92500"/>
          </a:bodyPr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Monotype Sorts" charset="2"/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문제 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1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에서         가 차지하는 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Bandwidth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가 이제 </a:t>
            </a:r>
            <a:r>
              <a:rPr lang="en-US" altLang="ko-KR" sz="1400" b="1" dirty="0">
                <a:latin typeface="+mn-ea"/>
                <a:cs typeface="Times New Roman" pitchFamily="18" charset="0"/>
              </a:rPr>
              <a:t>4B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가 되고 수신기에서 두 신호가 </a:t>
            </a:r>
            <a:r>
              <a:rPr lang="ko-KR" altLang="en-US" sz="1400" dirty="0" err="1">
                <a:latin typeface="+mn-ea"/>
                <a:cs typeface="Times New Roman" pitchFamily="18" charset="0"/>
              </a:rPr>
              <a:t>간섭없이</a:t>
            </a:r>
            <a:endParaRPr lang="en-US" altLang="ko-KR" sz="1400" dirty="0">
              <a:latin typeface="+mn-ea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+mn-ea"/>
                <a:cs typeface="Times New Roman" pitchFamily="18" charset="0"/>
              </a:rPr>
              <a:t>  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 </a:t>
            </a:r>
            <a:r>
              <a:rPr lang="ko-KR" altLang="en-US" sz="1400" dirty="0" err="1">
                <a:latin typeface="+mn-ea"/>
                <a:cs typeface="Times New Roman" pitchFamily="18" charset="0"/>
              </a:rPr>
              <a:t>복조되기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 위한  송신신호          의 변수들                      의 조건을 정확하게 쓰고 복조기의</a:t>
            </a:r>
            <a:endParaRPr lang="en-US" altLang="ko-KR" sz="1400" dirty="0">
              <a:latin typeface="+mn-ea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ko-KR" altLang="en-US" sz="1400" dirty="0">
                <a:latin typeface="+mn-ea"/>
                <a:cs typeface="Times New Roman" pitchFamily="18" charset="0"/>
              </a:rPr>
              <a:t>   구조를 그리시오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. 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조건이 </a:t>
            </a:r>
            <a:r>
              <a:rPr lang="ko-KR" altLang="en-US" sz="1400" dirty="0" err="1">
                <a:latin typeface="+mn-ea"/>
                <a:cs typeface="Times New Roman" pitchFamily="18" charset="0"/>
              </a:rPr>
              <a:t>필요없는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 변수가 있으면 그 사항도 명시할 것</a:t>
            </a:r>
            <a:r>
              <a:rPr lang="en-US" altLang="ko-KR" sz="1400" dirty="0">
                <a:latin typeface="+mn-ea"/>
                <a:cs typeface="Times New Roman" pitchFamily="18" charset="0"/>
              </a:rPr>
              <a:t>.</a:t>
            </a:r>
            <a:r>
              <a:rPr lang="ko-KR" altLang="en-US" sz="1400" dirty="0">
                <a:latin typeface="+mn-ea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59397" name="개체 11"/>
          <p:cNvGraphicFramePr>
            <a:graphicFrameLocks noChangeAspect="1"/>
          </p:cNvGraphicFramePr>
          <p:nvPr/>
        </p:nvGraphicFramePr>
        <p:xfrm>
          <a:off x="3798888" y="1458913"/>
          <a:ext cx="4238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4" imgW="291973" imgH="203112" progId="Equation.DSMT4">
                  <p:embed/>
                </p:oleObj>
              </mc:Choice>
              <mc:Fallback>
                <p:oleObj name="Equation" r:id="rId4" imgW="291973" imgH="203112" progId="Equation.DSMT4">
                  <p:embed/>
                  <p:pic>
                    <p:nvPicPr>
                      <p:cNvPr id="59397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458913"/>
                        <a:ext cx="4238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036157"/>
              </p:ext>
            </p:extLst>
          </p:nvPr>
        </p:nvGraphicFramePr>
        <p:xfrm>
          <a:off x="4841081" y="1662404"/>
          <a:ext cx="4238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6" imgW="291973" imgH="203112" progId="Equation.DSMT4">
                  <p:embed/>
                </p:oleObj>
              </mc:Choice>
              <mc:Fallback>
                <p:oleObj name="Equation" r:id="rId6" imgW="291973" imgH="203112" progId="Equation.DSMT4">
                  <p:embed/>
                  <p:pic>
                    <p:nvPicPr>
                      <p:cNvPr id="59398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081" y="1662404"/>
                        <a:ext cx="42386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471696"/>
              </p:ext>
            </p:extLst>
          </p:nvPr>
        </p:nvGraphicFramePr>
        <p:xfrm>
          <a:off x="6232525" y="1623069"/>
          <a:ext cx="10874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7" imgW="749300" imgH="228600" progId="Equation.DSMT4">
                  <p:embed/>
                </p:oleObj>
              </mc:Choice>
              <mc:Fallback>
                <p:oleObj name="Equation" r:id="rId7" imgW="749300" imgH="228600" progId="Equation.DSMT4">
                  <p:embed/>
                  <p:pic>
                    <p:nvPicPr>
                      <p:cNvPr id="59399" name="개체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1623069"/>
                        <a:ext cx="10874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	                                                  	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54E50412-02DD-40F7-B43C-835D3B592283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7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546225" y="868364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59402" name="Object 5"/>
          <p:cNvGraphicFramePr>
            <a:graphicFrameLocks noChangeAspect="1"/>
          </p:cNvGraphicFramePr>
          <p:nvPr/>
        </p:nvGraphicFramePr>
        <p:xfrm>
          <a:off x="2919413" y="5181601"/>
          <a:ext cx="27416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9" imgW="1295400" imgH="190500" progId="Equation.DSMT4">
                  <p:embed/>
                </p:oleObj>
              </mc:Choice>
              <mc:Fallback>
                <p:oleObj name="Equation" r:id="rId9" imgW="1295400" imgH="190500" progId="Equation.DSMT4">
                  <p:embed/>
                  <p:pic>
                    <p:nvPicPr>
                      <p:cNvPr id="594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5181601"/>
                        <a:ext cx="27416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3" name="그룹 34"/>
          <p:cNvGrpSpPr>
            <a:grpSpLocks/>
          </p:cNvGrpSpPr>
          <p:nvPr/>
        </p:nvGrpSpPr>
        <p:grpSpPr bwMode="auto">
          <a:xfrm>
            <a:off x="2843213" y="2592389"/>
            <a:ext cx="4868862" cy="2124075"/>
            <a:chOff x="1319213" y="2592388"/>
            <a:chExt cx="4868862" cy="2124075"/>
          </a:xfrm>
        </p:grpSpPr>
        <p:sp>
          <p:nvSpPr>
            <p:cNvPr id="59404" name="직사각형 12"/>
            <p:cNvSpPr>
              <a:spLocks noChangeArrowheads="1"/>
            </p:cNvSpPr>
            <p:nvPr/>
          </p:nvSpPr>
          <p:spPr bwMode="auto">
            <a:xfrm>
              <a:off x="3686175" y="2628900"/>
              <a:ext cx="1447800" cy="438150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LPF </a:t>
              </a:r>
            </a:p>
          </p:txBody>
        </p:sp>
        <p:cxnSp>
          <p:nvCxnSpPr>
            <p:cNvPr id="59405" name="직선 화살표 연결선 13"/>
            <p:cNvCxnSpPr>
              <a:cxnSpLocks noChangeShapeType="1"/>
              <a:endCxn id="59404" idx="1"/>
            </p:cNvCxnSpPr>
            <p:nvPr/>
          </p:nvCxnSpPr>
          <p:spPr bwMode="auto">
            <a:xfrm flipV="1">
              <a:off x="3200400" y="2847975"/>
              <a:ext cx="485775" cy="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6" name="직선 화살표 연결선 14"/>
            <p:cNvCxnSpPr>
              <a:cxnSpLocks noChangeShapeType="1"/>
            </p:cNvCxnSpPr>
            <p:nvPr/>
          </p:nvCxnSpPr>
          <p:spPr bwMode="auto">
            <a:xfrm>
              <a:off x="1743075" y="2851150"/>
              <a:ext cx="1104900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07" name="직선 화살표 연결선 15"/>
            <p:cNvCxnSpPr>
              <a:cxnSpLocks noChangeShapeType="1"/>
            </p:cNvCxnSpPr>
            <p:nvPr/>
          </p:nvCxnSpPr>
          <p:spPr bwMode="auto">
            <a:xfrm rot="5400000" flipH="1" flipV="1">
              <a:off x="2844006" y="3205957"/>
              <a:ext cx="333375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9408" name="그룹 28"/>
            <p:cNvGrpSpPr>
              <a:grpSpLocks/>
            </p:cNvGrpSpPr>
            <p:nvPr/>
          </p:nvGrpSpPr>
          <p:grpSpPr bwMode="auto">
            <a:xfrm>
              <a:off x="2838446" y="2653222"/>
              <a:ext cx="308943" cy="389513"/>
              <a:chOff x="4152900" y="4974780"/>
              <a:chExt cx="365854" cy="461265"/>
            </a:xfrm>
          </p:grpSpPr>
          <p:sp>
            <p:nvSpPr>
              <p:cNvPr id="59425" name="타원 19"/>
              <p:cNvSpPr>
                <a:spLocks noChangeArrowheads="1"/>
              </p:cNvSpPr>
              <p:nvPr/>
            </p:nvSpPr>
            <p:spPr bwMode="auto">
              <a:xfrm>
                <a:off x="4152900" y="4974780"/>
                <a:ext cx="307618" cy="461265"/>
              </a:xfrm>
              <a:prstGeom prst="ellips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cxnSp>
            <p:nvCxnSpPr>
              <p:cNvPr id="59426" name="직선 연결선 20"/>
              <p:cNvCxnSpPr>
                <a:cxnSpLocks noChangeShapeType="1"/>
                <a:stCxn id="59425" idx="1"/>
                <a:endCxn id="59425" idx="5"/>
              </p:cNvCxnSpPr>
              <p:nvPr/>
            </p:nvCxnSpPr>
            <p:spPr bwMode="auto">
              <a:xfrm rot="16200000" flipH="1">
                <a:off x="4215670" y="5053871"/>
                <a:ext cx="303083" cy="30308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7" name="직선 연결선 21"/>
              <p:cNvCxnSpPr>
                <a:cxnSpLocks noChangeShapeType="1"/>
                <a:stCxn id="59425" idx="7"/>
                <a:endCxn id="59425" idx="3"/>
              </p:cNvCxnSpPr>
              <p:nvPr/>
            </p:nvCxnSpPr>
            <p:spPr bwMode="auto">
              <a:xfrm rot="-5400000" flipH="1" flipV="1">
                <a:off x="4215671" y="5053870"/>
                <a:ext cx="303083" cy="30308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59409" name="Object 6"/>
            <p:cNvGraphicFramePr>
              <a:graphicFrameLocks noChangeAspect="1"/>
            </p:cNvGraphicFramePr>
            <p:nvPr/>
          </p:nvGraphicFramePr>
          <p:xfrm>
            <a:off x="2455863" y="3328988"/>
            <a:ext cx="1006475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6" name="Equation" r:id="rId11" imgW="698197" imgH="215806" progId="Equation.DSMT4">
                    <p:embed/>
                  </p:oleObj>
                </mc:Choice>
                <mc:Fallback>
                  <p:oleObj name="Equation" r:id="rId11" imgW="698197" imgH="215806" progId="Equation.DSMT4">
                    <p:embed/>
                    <p:pic>
                      <p:nvPicPr>
                        <p:cNvPr id="5940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863" y="3328988"/>
                          <a:ext cx="1006475" cy="30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0" name="Object 7"/>
            <p:cNvGraphicFramePr>
              <a:graphicFrameLocks noChangeAspect="1"/>
            </p:cNvGraphicFramePr>
            <p:nvPr/>
          </p:nvGraphicFramePr>
          <p:xfrm>
            <a:off x="1319213" y="2681288"/>
            <a:ext cx="427037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Equation" r:id="rId13" imgW="253890" imgH="190417" progId="Equation.DSMT4">
                    <p:embed/>
                  </p:oleObj>
                </mc:Choice>
                <mc:Fallback>
                  <p:oleObj name="Equation" r:id="rId13" imgW="253890" imgH="190417" progId="Equation.DSMT4">
                    <p:embed/>
                    <p:pic>
                      <p:nvPicPr>
                        <p:cNvPr id="5941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213" y="2681288"/>
                          <a:ext cx="427037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1" name="직사각형 22"/>
            <p:cNvSpPr>
              <a:spLocks noChangeArrowheads="1"/>
            </p:cNvSpPr>
            <p:nvPr/>
          </p:nvSpPr>
          <p:spPr bwMode="auto">
            <a:xfrm>
              <a:off x="3686175" y="3648075"/>
              <a:ext cx="1447800" cy="438150"/>
            </a:xfrm>
            <a:prstGeom prst="rect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LPF </a:t>
              </a:r>
            </a:p>
          </p:txBody>
        </p:sp>
        <p:cxnSp>
          <p:nvCxnSpPr>
            <p:cNvPr id="59412" name="직선 화살표 연결선 23"/>
            <p:cNvCxnSpPr>
              <a:cxnSpLocks noChangeShapeType="1"/>
              <a:endCxn id="59411" idx="1"/>
            </p:cNvCxnSpPr>
            <p:nvPr/>
          </p:nvCxnSpPr>
          <p:spPr bwMode="auto">
            <a:xfrm flipV="1">
              <a:off x="3200400" y="3867150"/>
              <a:ext cx="485775" cy="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3" name="직선 화살표 연결선 24"/>
            <p:cNvCxnSpPr>
              <a:cxnSpLocks noChangeShapeType="1"/>
            </p:cNvCxnSpPr>
            <p:nvPr/>
          </p:nvCxnSpPr>
          <p:spPr bwMode="auto">
            <a:xfrm>
              <a:off x="2171700" y="3868738"/>
              <a:ext cx="676275" cy="1587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4" name="직선 화살표 연결선 25"/>
            <p:cNvCxnSpPr>
              <a:cxnSpLocks noChangeShapeType="1"/>
            </p:cNvCxnSpPr>
            <p:nvPr/>
          </p:nvCxnSpPr>
          <p:spPr bwMode="auto">
            <a:xfrm rot="5400000" flipH="1" flipV="1">
              <a:off x="2844006" y="4225132"/>
              <a:ext cx="333375" cy="1588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9415" name="그룹 28"/>
            <p:cNvGrpSpPr>
              <a:grpSpLocks/>
            </p:cNvGrpSpPr>
            <p:nvPr/>
          </p:nvGrpSpPr>
          <p:grpSpPr bwMode="auto">
            <a:xfrm>
              <a:off x="2838446" y="3672397"/>
              <a:ext cx="308943" cy="389513"/>
              <a:chOff x="4152900" y="4974780"/>
              <a:chExt cx="365854" cy="461265"/>
            </a:xfrm>
          </p:grpSpPr>
          <p:sp>
            <p:nvSpPr>
              <p:cNvPr id="59422" name="타원 27"/>
              <p:cNvSpPr>
                <a:spLocks noChangeArrowheads="1"/>
              </p:cNvSpPr>
              <p:nvPr/>
            </p:nvSpPr>
            <p:spPr bwMode="auto">
              <a:xfrm>
                <a:off x="4152900" y="4974780"/>
                <a:ext cx="307618" cy="461265"/>
              </a:xfrm>
              <a:prstGeom prst="ellips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cxnSp>
            <p:nvCxnSpPr>
              <p:cNvPr id="59423" name="직선 연결선 28"/>
              <p:cNvCxnSpPr>
                <a:cxnSpLocks noChangeShapeType="1"/>
                <a:stCxn id="59422" idx="1"/>
                <a:endCxn id="59422" idx="5"/>
              </p:cNvCxnSpPr>
              <p:nvPr/>
            </p:nvCxnSpPr>
            <p:spPr bwMode="auto">
              <a:xfrm rot="16200000" flipH="1">
                <a:off x="4215670" y="5053871"/>
                <a:ext cx="303083" cy="30308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424" name="직선 연결선 29"/>
              <p:cNvCxnSpPr>
                <a:cxnSpLocks noChangeShapeType="1"/>
                <a:stCxn id="59422" idx="7"/>
                <a:endCxn id="59422" idx="3"/>
              </p:cNvCxnSpPr>
              <p:nvPr/>
            </p:nvCxnSpPr>
            <p:spPr bwMode="auto">
              <a:xfrm rot="-5400000" flipH="1" flipV="1">
                <a:off x="4215671" y="5053870"/>
                <a:ext cx="303083" cy="303083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59416" name="Object 8"/>
            <p:cNvGraphicFramePr>
              <a:graphicFrameLocks noChangeAspect="1"/>
            </p:cNvGraphicFramePr>
            <p:nvPr/>
          </p:nvGraphicFramePr>
          <p:xfrm>
            <a:off x="2438400" y="4405313"/>
            <a:ext cx="1042988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15" imgW="723586" imgH="215806" progId="Equation.DSMT4">
                    <p:embed/>
                  </p:oleObj>
                </mc:Choice>
                <mc:Fallback>
                  <p:oleObj name="Equation" r:id="rId15" imgW="723586" imgH="215806" progId="Equation.DSMT4">
                    <p:embed/>
                    <p:pic>
                      <p:nvPicPr>
                        <p:cNvPr id="594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4405313"/>
                          <a:ext cx="1042988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9417" name="직선 연결선 32"/>
            <p:cNvCxnSpPr>
              <a:cxnSpLocks noChangeShapeType="1"/>
            </p:cNvCxnSpPr>
            <p:nvPr/>
          </p:nvCxnSpPr>
          <p:spPr bwMode="auto">
            <a:xfrm rot="5400000" flipH="1" flipV="1">
              <a:off x="1666875" y="3362325"/>
              <a:ext cx="10287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8" name="직선 화살표 연결선 34"/>
            <p:cNvCxnSpPr>
              <a:cxnSpLocks noChangeShapeType="1"/>
            </p:cNvCxnSpPr>
            <p:nvPr/>
          </p:nvCxnSpPr>
          <p:spPr bwMode="auto">
            <a:xfrm flipV="1">
              <a:off x="5143500" y="2847975"/>
              <a:ext cx="485775" cy="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419" name="직선 화살표 연결선 35"/>
            <p:cNvCxnSpPr>
              <a:cxnSpLocks noChangeShapeType="1"/>
            </p:cNvCxnSpPr>
            <p:nvPr/>
          </p:nvCxnSpPr>
          <p:spPr bwMode="auto">
            <a:xfrm flipV="1">
              <a:off x="5143500" y="3867150"/>
              <a:ext cx="485775" cy="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59420" name="Object 9"/>
            <p:cNvGraphicFramePr>
              <a:graphicFrameLocks noChangeAspect="1"/>
            </p:cNvGraphicFramePr>
            <p:nvPr/>
          </p:nvGraphicFramePr>
          <p:xfrm>
            <a:off x="5645150" y="2592388"/>
            <a:ext cx="53657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17" imgW="368140" imgH="342751" progId="Equation.DSMT4">
                    <p:embed/>
                  </p:oleObj>
                </mc:Choice>
                <mc:Fallback>
                  <p:oleObj name="Equation" r:id="rId17" imgW="368140" imgH="342751" progId="Equation.DSMT4">
                    <p:embed/>
                    <p:pic>
                      <p:nvPicPr>
                        <p:cNvPr id="5942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5150" y="2592388"/>
                          <a:ext cx="536575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1" name="Object 10"/>
            <p:cNvGraphicFramePr>
              <a:graphicFrameLocks noChangeAspect="1"/>
            </p:cNvGraphicFramePr>
            <p:nvPr/>
          </p:nvGraphicFramePr>
          <p:xfrm>
            <a:off x="5670550" y="3589338"/>
            <a:ext cx="51752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0" name="Equation" r:id="rId19" imgW="355292" imgH="342603" progId="Equation.DSMT4">
                    <p:embed/>
                  </p:oleObj>
                </mc:Choice>
                <mc:Fallback>
                  <p:oleObj name="Equation" r:id="rId19" imgW="355292" imgH="342603" progId="Equation.DSMT4">
                    <p:embed/>
                    <p:pic>
                      <p:nvPicPr>
                        <p:cNvPr id="5942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0550" y="3589338"/>
                          <a:ext cx="517525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74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28839" y="836613"/>
            <a:ext cx="8220075" cy="5086350"/>
          </a:xfrm>
        </p:spPr>
        <p:txBody>
          <a:bodyPr>
            <a:normAutofit lnSpcReduction="10000"/>
          </a:bodyPr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628650" lvl="1" indent="-17145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실수 신호         의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 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는 아래와 같다 가정하자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Hilbert transform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신호를         라 하자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(a)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신호               가 아래와 같은 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 갖는다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를         와 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로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나타내시오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1685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049640"/>
              </p:ext>
            </p:extLst>
          </p:nvPr>
        </p:nvGraphicFramePr>
        <p:xfrm>
          <a:off x="3633788" y="1015858"/>
          <a:ext cx="4048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4" imgW="279279" imgH="203112" progId="Equation.DSMT4">
                  <p:embed/>
                </p:oleObj>
              </mc:Choice>
              <mc:Fallback>
                <p:oleObj name="Equation" r:id="rId4" imgW="279279" imgH="203112" progId="Equation.DSMT4">
                  <p:embed/>
                  <p:pic>
                    <p:nvPicPr>
                      <p:cNvPr id="71685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1015858"/>
                        <a:ext cx="4048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489307"/>
              </p:ext>
            </p:extLst>
          </p:nvPr>
        </p:nvGraphicFramePr>
        <p:xfrm>
          <a:off x="6318364" y="1015858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6" imgW="393529" imgH="203112" progId="Equation.DSMT4">
                  <p:embed/>
                </p:oleObj>
              </mc:Choice>
              <mc:Fallback>
                <p:oleObj name="Equation" r:id="rId6" imgW="393529" imgH="203112" progId="Equation.DSMT4">
                  <p:embed/>
                  <p:pic>
                    <p:nvPicPr>
                      <p:cNvPr id="71686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364" y="1015858"/>
                        <a:ext cx="5715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516289"/>
              </p:ext>
            </p:extLst>
          </p:nvPr>
        </p:nvGraphicFramePr>
        <p:xfrm>
          <a:off x="8843816" y="1015857"/>
          <a:ext cx="40481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8" imgW="279279" imgH="203112" progId="Equation.DSMT4">
                  <p:embed/>
                </p:oleObj>
              </mc:Choice>
              <mc:Fallback>
                <p:oleObj name="Equation" r:id="rId8" imgW="279279" imgH="203112" progId="Equation.DSMT4">
                  <p:embed/>
                  <p:pic>
                    <p:nvPicPr>
                      <p:cNvPr id="71687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3816" y="1015857"/>
                        <a:ext cx="40481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07477"/>
              </p:ext>
            </p:extLst>
          </p:nvPr>
        </p:nvGraphicFramePr>
        <p:xfrm>
          <a:off x="4038600" y="1210062"/>
          <a:ext cx="423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9" imgW="291973" imgH="203112" progId="Equation.DSMT4">
                  <p:embed/>
                </p:oleObj>
              </mc:Choice>
              <mc:Fallback>
                <p:oleObj name="Equation" r:id="rId9" imgW="291973" imgH="203112" progId="Equation.DSMT4">
                  <p:embed/>
                  <p:pic>
                    <p:nvPicPr>
                      <p:cNvPr id="71688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210062"/>
                        <a:ext cx="4238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833" y="1428225"/>
            <a:ext cx="2340178" cy="120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90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58884"/>
              </p:ext>
            </p:extLst>
          </p:nvPr>
        </p:nvGraphicFramePr>
        <p:xfrm>
          <a:off x="3633788" y="2587216"/>
          <a:ext cx="571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12" imgW="393529" imgH="203112" progId="Equation.DSMT4">
                  <p:embed/>
                </p:oleObj>
              </mc:Choice>
              <mc:Fallback>
                <p:oleObj name="Equation" r:id="rId12" imgW="393529" imgH="203112" progId="Equation.DSMT4">
                  <p:embed/>
                  <p:pic>
                    <p:nvPicPr>
                      <p:cNvPr id="7169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587216"/>
                        <a:ext cx="5715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312751"/>
              </p:ext>
            </p:extLst>
          </p:nvPr>
        </p:nvGraphicFramePr>
        <p:xfrm>
          <a:off x="8361637" y="2631203"/>
          <a:ext cx="4413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14" imgW="304536" imgH="203024" progId="Equation.DSMT4">
                  <p:embed/>
                </p:oleObj>
              </mc:Choice>
              <mc:Fallback>
                <p:oleObj name="Equation" r:id="rId14" imgW="304536" imgH="203024" progId="Equation.DSMT4">
                  <p:embed/>
                  <p:pic>
                    <p:nvPicPr>
                      <p:cNvPr id="71691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1637" y="2631203"/>
                        <a:ext cx="441325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540390"/>
              </p:ext>
            </p:extLst>
          </p:nvPr>
        </p:nvGraphicFramePr>
        <p:xfrm>
          <a:off x="9001125" y="2631203"/>
          <a:ext cx="403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16" imgW="279279" imgH="203112" progId="Equation.DSMT4">
                  <p:embed/>
                </p:oleObj>
              </mc:Choice>
              <mc:Fallback>
                <p:oleObj name="Equation" r:id="rId16" imgW="279279" imgH="203112" progId="Equation.DSMT4">
                  <p:embed/>
                  <p:pic>
                    <p:nvPicPr>
                      <p:cNvPr id="71692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25" y="2631203"/>
                        <a:ext cx="4032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57199"/>
              </p:ext>
            </p:extLst>
          </p:nvPr>
        </p:nvGraphicFramePr>
        <p:xfrm>
          <a:off x="9602513" y="2631202"/>
          <a:ext cx="4238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18" imgW="291973" imgH="203112" progId="Equation.DSMT4">
                  <p:embed/>
                </p:oleObj>
              </mc:Choice>
              <mc:Fallback>
                <p:oleObj name="Equation" r:id="rId18" imgW="291973" imgH="203112" progId="Equation.DSMT4">
                  <p:embed/>
                  <p:pic>
                    <p:nvPicPr>
                      <p:cNvPr id="71693" name="개체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2513" y="2631202"/>
                        <a:ext cx="4238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4" name="Picture 1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3975101"/>
            <a:ext cx="26035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	                                                  	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14D93203-DB82-4222-B50E-6BC6DB58D250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8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524001" y="367100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71697" name="Object 10"/>
          <p:cNvGraphicFramePr>
            <a:graphicFrameLocks noChangeAspect="1"/>
          </p:cNvGraphicFramePr>
          <p:nvPr/>
        </p:nvGraphicFramePr>
        <p:xfrm>
          <a:off x="6213475" y="3659189"/>
          <a:ext cx="278765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21" imgW="1955800" imgH="1574800" progId="Equation.DSMT4">
                  <p:embed/>
                </p:oleObj>
              </mc:Choice>
              <mc:Fallback>
                <p:oleObj name="Equation" r:id="rId21" imgW="1955800" imgH="1574800" progId="Equation.DSMT4">
                  <p:embed/>
                  <p:pic>
                    <p:nvPicPr>
                      <p:cNvPr id="7169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3659189"/>
                        <a:ext cx="278765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8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3654" y="1351757"/>
            <a:ext cx="8220075" cy="5086350"/>
          </a:xfrm>
        </p:spPr>
        <p:txBody>
          <a:bodyPr>
            <a:normAutofit fontScale="85000" lnSpcReduction="20000"/>
          </a:bodyPr>
          <a:lstStyle/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(b)                     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ko-KR" altLang="en-US" sz="1400" dirty="0" smtClean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 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(c)                         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의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스펙트럼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(Fourier transform)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을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그리시오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수식으로 설명 있어야 함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                    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ko-KR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Monotype Sorts" charset="2"/>
              <a:buAutoNum type="alphaLcParenBoth"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baseline="-25000" dirty="0"/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524001" y="90101"/>
            <a:ext cx="1847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7373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53102"/>
              </p:ext>
            </p:extLst>
          </p:nvPr>
        </p:nvGraphicFramePr>
        <p:xfrm>
          <a:off x="3235129" y="1331380"/>
          <a:ext cx="10112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4" imgW="698197" imgH="253890" progId="Equation.DSMT4">
                  <p:embed/>
                </p:oleObj>
              </mc:Choice>
              <mc:Fallback>
                <p:oleObj name="Equation" r:id="rId4" imgW="698197" imgH="253890" progId="Equation.DSMT4">
                  <p:embed/>
                  <p:pic>
                    <p:nvPicPr>
                      <p:cNvPr id="7373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129" y="1331380"/>
                        <a:ext cx="10112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개체 10"/>
          <p:cNvGraphicFramePr>
            <a:graphicFrameLocks noChangeAspect="1"/>
          </p:cNvGraphicFramePr>
          <p:nvPr/>
        </p:nvGraphicFramePr>
        <p:xfrm>
          <a:off x="3209926" y="3656014"/>
          <a:ext cx="1508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6" imgW="1040948" imgH="330057" progId="Equation.DSMT4">
                  <p:embed/>
                </p:oleObj>
              </mc:Choice>
              <mc:Fallback>
                <p:oleObj name="Equation" r:id="rId6" imgW="1040948" imgH="330057" progId="Equation.DSMT4">
                  <p:embed/>
                  <p:pic>
                    <p:nvPicPr>
                      <p:cNvPr id="73734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6" y="3656014"/>
                        <a:ext cx="15081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바닥글 개체 틀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2B0BE9"/>
                </a:solidFill>
              </a:rPr>
              <a:t>Introduction to communication systems	                                                  	</a:t>
            </a:r>
            <a:r>
              <a:rPr lang="en-US" altLang="ko-KR" b="0">
                <a:solidFill>
                  <a:srgbClr val="0033CC"/>
                </a:solidFill>
                <a:latin typeface="Times New Roman" panose="02020603050405020304" pitchFamily="18" charset="0"/>
              </a:rPr>
              <a:t>	                                                                            </a:t>
            </a:r>
            <a:r>
              <a:rPr lang="en-US" altLang="ko-KR" sz="1000">
                <a:solidFill>
                  <a:srgbClr val="2B0BE9"/>
                </a:solidFill>
              </a:rPr>
              <a:t>- </a:t>
            </a:r>
            <a:fld id="{7A332F4C-6B39-428A-BA27-4A5E8219495B}" type="slidenum">
              <a:rPr lang="en-US" altLang="ko-KR" sz="1000">
                <a:solidFill>
                  <a:srgbClr val="2B0BE9"/>
                </a:solidFill>
              </a:rPr>
              <a:pPr eaLnBrk="1" hangingPunct="1"/>
              <a:t>9</a:t>
            </a:fld>
            <a:r>
              <a:rPr lang="en-US" altLang="ko-KR" sz="1000">
                <a:solidFill>
                  <a:srgbClr val="2B0BE9"/>
                </a:solidFill>
              </a:rPr>
              <a:t> -</a:t>
            </a:r>
            <a:r>
              <a:rPr lang="en-US" altLang="ko-KR">
                <a:solidFill>
                  <a:srgbClr val="2B0BE9"/>
                </a:solidFill>
              </a:rPr>
              <a:t> </a:t>
            </a:r>
            <a:endParaRPr lang="en-US" altLang="ko-KR">
              <a:solidFill>
                <a:srgbClr val="0033CC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71658" y="75147"/>
            <a:ext cx="75517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buFont typeface="Monotype Sorts" charset="2"/>
              <a:buChar char="u"/>
              <a:defRPr/>
            </a:pPr>
            <a:r>
              <a:rPr lang="en-US" altLang="ko-KR" sz="2000" kern="0" dirty="0"/>
              <a:t>Exercise</a:t>
            </a:r>
            <a:endParaRPr lang="en-US" altLang="ko-KR" sz="1400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 smtClean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1143000" lvl="2" indent="-228600">
              <a:spcBef>
                <a:spcPct val="20000"/>
              </a:spcBef>
              <a:spcAft>
                <a:spcPct val="20000"/>
              </a:spcAft>
              <a:buClr>
                <a:srgbClr val="FF3300"/>
              </a:buClr>
              <a:defRPr/>
            </a:pPr>
            <a:endParaRPr lang="en-US" altLang="ko-KR" kern="0" dirty="0"/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rgbClr val="CC0066"/>
              </a:buClr>
              <a:buSzPct val="80000"/>
              <a:defRPr/>
            </a:pPr>
            <a:endParaRPr lang="en-US" altLang="ko-KR" kern="0" dirty="0"/>
          </a:p>
        </p:txBody>
      </p:sp>
      <p:graphicFrame>
        <p:nvGraphicFramePr>
          <p:cNvPr id="737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69109"/>
              </p:ext>
            </p:extLst>
          </p:nvPr>
        </p:nvGraphicFramePr>
        <p:xfrm>
          <a:off x="7309229" y="1988375"/>
          <a:ext cx="3081338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8" imgW="2005729" imgH="495085" progId="Equation.DSMT4">
                  <p:embed/>
                </p:oleObj>
              </mc:Choice>
              <mc:Fallback>
                <p:oleObj name="Equation" r:id="rId8" imgW="2005729" imgH="495085" progId="Equation.DSMT4">
                  <p:embed/>
                  <p:pic>
                    <p:nvPicPr>
                      <p:cNvPr id="737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229" y="1988375"/>
                        <a:ext cx="3081338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8" name="그룹 27"/>
          <p:cNvGrpSpPr>
            <a:grpSpLocks/>
          </p:cNvGrpSpPr>
          <p:nvPr/>
        </p:nvGrpSpPr>
        <p:grpSpPr bwMode="auto">
          <a:xfrm>
            <a:off x="2950416" y="1613175"/>
            <a:ext cx="3876675" cy="1503362"/>
            <a:chOff x="1762125" y="1829594"/>
            <a:chExt cx="3876674" cy="1503839"/>
          </a:xfrm>
        </p:grpSpPr>
        <p:cxnSp>
          <p:nvCxnSpPr>
            <p:cNvPr id="73739" name="직선 화살표 연결선 12"/>
            <p:cNvCxnSpPr>
              <a:cxnSpLocks noChangeShapeType="1"/>
            </p:cNvCxnSpPr>
            <p:nvPr/>
          </p:nvCxnSpPr>
          <p:spPr bwMode="auto">
            <a:xfrm>
              <a:off x="1762125" y="3105150"/>
              <a:ext cx="3133725" cy="1588"/>
            </a:xfrm>
            <a:prstGeom prst="straightConnector1">
              <a:avLst/>
            </a:prstGeom>
            <a:noFill/>
            <a:ln w="63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0" name="직선 화살표 연결선 14"/>
            <p:cNvCxnSpPr>
              <a:cxnSpLocks noChangeShapeType="1"/>
            </p:cNvCxnSpPr>
            <p:nvPr/>
          </p:nvCxnSpPr>
          <p:spPr bwMode="auto">
            <a:xfrm rot="5400000" flipH="1" flipV="1">
              <a:off x="2214563" y="2462213"/>
              <a:ext cx="1266825" cy="1588"/>
            </a:xfrm>
            <a:prstGeom prst="straightConnector1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3741" name="그룹 19"/>
            <p:cNvGrpSpPr>
              <a:grpSpLocks/>
            </p:cNvGrpSpPr>
            <p:nvPr/>
          </p:nvGrpSpPr>
          <p:grpSpPr bwMode="auto">
            <a:xfrm>
              <a:off x="3552825" y="2057400"/>
              <a:ext cx="657225" cy="1057275"/>
              <a:chOff x="2838450" y="2057400"/>
              <a:chExt cx="657225" cy="1057275"/>
            </a:xfrm>
          </p:grpSpPr>
          <p:cxnSp>
            <p:nvCxnSpPr>
              <p:cNvPr id="73747" name="직선 연결선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2653316" y="2252057"/>
                <a:ext cx="1027493" cy="657225"/>
              </a:xfrm>
              <a:prstGeom prst="line">
                <a:avLst/>
              </a:prstGeom>
              <a:noFill/>
              <a:ln w="158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748" name="직선 연결선 1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09813" y="2586038"/>
                <a:ext cx="1057275" cy="0"/>
              </a:xfrm>
              <a:prstGeom prst="line">
                <a:avLst/>
              </a:prstGeom>
              <a:noFill/>
              <a:ln w="1587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73742" name="Object 5"/>
            <p:cNvGraphicFramePr>
              <a:graphicFrameLocks noChangeAspect="1"/>
            </p:cNvGraphicFramePr>
            <p:nvPr/>
          </p:nvGraphicFramePr>
          <p:xfrm>
            <a:off x="3292475" y="3122613"/>
            <a:ext cx="527050" cy="210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Equation" r:id="rId10" imgW="444114" imgH="177646" progId="Equation.DSMT4">
                    <p:embed/>
                  </p:oleObj>
                </mc:Choice>
                <mc:Fallback>
                  <p:oleObj name="Equation" r:id="rId10" imgW="444114" imgH="177646" progId="Equation.DSMT4">
                    <p:embed/>
                    <p:pic>
                      <p:nvPicPr>
                        <p:cNvPr id="7374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475" y="3122613"/>
                          <a:ext cx="527050" cy="2108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3" name="Object 6"/>
            <p:cNvGraphicFramePr>
              <a:graphicFrameLocks noChangeAspect="1"/>
            </p:cNvGraphicFramePr>
            <p:nvPr/>
          </p:nvGraphicFramePr>
          <p:xfrm>
            <a:off x="3984625" y="3119438"/>
            <a:ext cx="527050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Equation" r:id="rId12" imgW="444114" imgH="177646" progId="Equation.DSMT4">
                    <p:embed/>
                  </p:oleObj>
                </mc:Choice>
                <mc:Fallback>
                  <p:oleObj name="Equation" r:id="rId12" imgW="444114" imgH="177646" progId="Equation.DSMT4">
                    <p:embed/>
                    <p:pic>
                      <p:nvPicPr>
                        <p:cNvPr id="7374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625" y="3119438"/>
                          <a:ext cx="527050" cy="21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4" name="Object 7"/>
            <p:cNvGraphicFramePr>
              <a:graphicFrameLocks noChangeAspect="1"/>
            </p:cNvGraphicFramePr>
            <p:nvPr/>
          </p:nvGraphicFramePr>
          <p:xfrm>
            <a:off x="4924424" y="3021013"/>
            <a:ext cx="714375" cy="210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Equation" r:id="rId14" imgW="647700" imgH="190500" progId="Equation.DSMT4">
                    <p:embed/>
                  </p:oleObj>
                </mc:Choice>
                <mc:Fallback>
                  <p:oleObj name="Equation" r:id="rId14" imgW="647700" imgH="190500" progId="Equation.DSMT4">
                    <p:embed/>
                    <p:pic>
                      <p:nvPicPr>
                        <p:cNvPr id="7374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424" y="3021013"/>
                          <a:ext cx="714375" cy="21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3745" name="직선 연결선 25"/>
            <p:cNvCxnSpPr>
              <a:cxnSpLocks noChangeShapeType="1"/>
            </p:cNvCxnSpPr>
            <p:nvPr/>
          </p:nvCxnSpPr>
          <p:spPr bwMode="auto">
            <a:xfrm rot="10800000">
              <a:off x="2857501" y="2057400"/>
              <a:ext cx="695325" cy="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46" name="TextBox 26"/>
            <p:cNvSpPr txBox="1">
              <a:spLocks noChangeArrowheads="1"/>
            </p:cNvSpPr>
            <p:nvPr/>
          </p:nvSpPr>
          <p:spPr bwMode="auto">
            <a:xfrm>
              <a:off x="2651525" y="1905000"/>
              <a:ext cx="2728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2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1156</Words>
  <Application>Microsoft Office PowerPoint</Application>
  <PresentationFormat>와이드스크린</PresentationFormat>
  <Paragraphs>568</Paragraphs>
  <Slides>23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HY신명조</vt:lpstr>
      <vt:lpstr>굴림</vt:lpstr>
      <vt:lpstr>맑은 고딕</vt:lpstr>
      <vt:lpstr>바탕</vt:lpstr>
      <vt:lpstr>Arial</vt:lpstr>
      <vt:lpstr>Monotype Sorts</vt:lpstr>
      <vt:lpstr>Tahoma</vt:lpstr>
      <vt:lpstr>Times New Roman</vt:lpstr>
      <vt:lpstr>ZapfDingbats</vt:lpstr>
      <vt:lpstr>Office 테마</vt:lpstr>
      <vt:lpstr>MathType 6.0 Equation</vt:lpstr>
      <vt:lpstr>Microsoft Office Visio 드로잉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KOsuJin</dc:creator>
  <cp:lastModifiedBy>KOsuJin</cp:lastModifiedBy>
  <cp:revision>12</cp:revision>
  <dcterms:created xsi:type="dcterms:W3CDTF">2019-06-13T14:15:19Z</dcterms:created>
  <dcterms:modified xsi:type="dcterms:W3CDTF">2019-06-13T15:25:05Z</dcterms:modified>
</cp:coreProperties>
</file>