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65" r:id="rId2"/>
    <p:sldId id="773" r:id="rId3"/>
    <p:sldId id="775" r:id="rId4"/>
    <p:sldId id="783" r:id="rId5"/>
    <p:sldId id="788" r:id="rId6"/>
    <p:sldId id="790" r:id="rId7"/>
    <p:sldId id="800" r:id="rId8"/>
    <p:sldId id="811" r:id="rId9"/>
    <p:sldId id="820" r:id="rId10"/>
    <p:sldId id="821" r:id="rId11"/>
    <p:sldId id="830" r:id="rId12"/>
    <p:sldId id="838" r:id="rId13"/>
    <p:sldId id="840" r:id="rId14"/>
    <p:sldId id="843" r:id="rId15"/>
    <p:sldId id="937" r:id="rId16"/>
    <p:sldId id="855" r:id="rId17"/>
    <p:sldId id="857" r:id="rId18"/>
    <p:sldId id="860" r:id="rId19"/>
    <p:sldId id="865" r:id="rId20"/>
    <p:sldId id="876" r:id="rId21"/>
    <p:sldId id="887" r:id="rId22"/>
    <p:sldId id="891" r:id="rId23"/>
    <p:sldId id="915" r:id="rId24"/>
    <p:sldId id="924" r:id="rId25"/>
  </p:sldIdLst>
  <p:sldSz cx="9144000" cy="6858000" type="screen4x3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3300"/>
    <a:srgbClr val="F99107"/>
    <a:srgbClr val="CC9900"/>
    <a:srgbClr val="660033"/>
    <a:srgbClr val="80008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2" autoAdjust="0"/>
    <p:restoredTop sz="91319" autoAdjust="0"/>
  </p:normalViewPr>
  <p:slideViewPr>
    <p:cSldViewPr snapToGrid="0"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1116" y="504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187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ctr" anchorCtr="0" compatLnSpc="1">
            <a:prstTxWarp prst="textNoShape">
              <a:avLst/>
            </a:prstTxWarp>
            <a:spAutoFit/>
          </a:bodyPr>
          <a:lstStyle>
            <a:lvl1pPr algn="l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446838" y="92075"/>
            <a:ext cx="187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ctr" anchorCtr="0" compatLnSpc="1">
            <a:prstTxWarp prst="textNoShape">
              <a:avLst/>
            </a:prstTxWarp>
            <a:spAutoFit/>
          </a:bodyPr>
          <a:lstStyle>
            <a:lvl1pPr algn="r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7238"/>
            <a:ext cx="1873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b" anchorCtr="0" compatLnSpc="1">
            <a:prstTxWarp prst="textNoShape">
              <a:avLst/>
            </a:prstTxWarp>
            <a:spAutoFit/>
          </a:bodyPr>
          <a:lstStyle>
            <a:lvl1pPr algn="l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6650" y="9647238"/>
            <a:ext cx="4175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b" anchorCtr="0" compatLnSpc="1">
            <a:prstTxWarp prst="textNoShape">
              <a:avLst/>
            </a:prstTxWarp>
            <a:spAutoFit/>
          </a:bodyPr>
          <a:lstStyle>
            <a:lvl1pPr algn="r" defTabSz="930275">
              <a:defRPr/>
            </a:lvl1pPr>
          </a:lstStyle>
          <a:p>
            <a:pPr>
              <a:defRPr/>
            </a:pPr>
            <a:fld id="{D7638AD8-2984-4455-A5E4-0771F05766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68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>
            <a:lvl1pPr algn="l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>
            <a:lvl1pPr algn="r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2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b" anchorCtr="0" compatLnSpc="1">
            <a:prstTxWarp prst="textNoShape">
              <a:avLst/>
            </a:prstTxWarp>
          </a:bodyPr>
          <a:lstStyle>
            <a:lvl1pPr algn="l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b" anchorCtr="0" compatLnSpc="1">
            <a:prstTxWarp prst="textNoShape">
              <a:avLst/>
            </a:prstTxWarp>
          </a:bodyPr>
          <a:lstStyle>
            <a:lvl1pPr algn="r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276D920-B094-4613-B06E-17C81F241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7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7" Type="http://schemas.openxmlformats.org/officeDocument/2006/relationships/image" Target="../media/image25.wmf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8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8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9833072-0D6A-4222-BF6E-68E7EBB1B2A0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6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1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1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355D3CE-34D4-4B4E-BC29-317C2CC399E6}" type="slidenum">
              <a:rPr lang="en-US" altLang="ko-KR" smtClean="0">
                <a:latin typeface="Times New Roman" pitchFamily="18" charset="0"/>
              </a:rPr>
              <a:pPr eaLnBrk="1" hangingPunct="1"/>
              <a:t>10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3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9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9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28DBE00-6E73-4E4E-B4B7-F3D817178A74}" type="slidenum">
              <a:rPr lang="en-US" altLang="ko-KR" smtClean="0">
                <a:latin typeface="Times New Roman" pitchFamily="18" charset="0"/>
              </a:rPr>
              <a:pPr eaLnBrk="1" hangingPunct="1"/>
              <a:t>11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7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7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8B33D74-0548-4E5B-9E31-5406FB48A717}" type="slidenum">
              <a:rPr lang="en-US" altLang="ko-KR" smtClean="0">
                <a:latin typeface="Times New Roman" pitchFamily="18" charset="0"/>
              </a:rPr>
              <a:pPr eaLnBrk="1" hangingPunct="1"/>
              <a:t>12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3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9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F7E7573-28CC-41FA-94F0-7E5B4ABAE305}" type="slidenum">
              <a:rPr lang="en-US" altLang="ko-KR" smtClean="0">
                <a:latin typeface="Times New Roman" pitchFamily="18" charset="0"/>
              </a:rPr>
              <a:pPr eaLnBrk="1" hangingPunct="1"/>
              <a:t>13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8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2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4020F-3E05-4AFF-9871-A767BFAB95C0}" type="slidenum">
              <a:rPr lang="en-US" altLang="ko-KR" smtClean="0">
                <a:latin typeface="Times New Roman" pitchFamily="18" charset="0"/>
              </a:rPr>
              <a:pPr eaLnBrk="1" hangingPunct="1"/>
              <a:t>14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4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5594074-64FE-456A-AC0A-72D671E08722}" type="slidenum">
              <a:rPr lang="en-US" altLang="ko-KR" smtClean="0">
                <a:latin typeface="Times New Roman" pitchFamily="18" charset="0"/>
              </a:rPr>
              <a:pPr eaLnBrk="1" hangingPunct="1"/>
              <a:t>15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46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4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5594074-64FE-456A-AC0A-72D671E08722}" type="slidenum">
              <a:rPr lang="en-US" altLang="ko-KR" smtClean="0">
                <a:latin typeface="Times New Roman" pitchFamily="18" charset="0"/>
              </a:rPr>
              <a:pPr eaLnBrk="1" hangingPunct="1"/>
              <a:t>16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6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6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725FE14-F18A-4D8F-8134-28F0D64DEE80}" type="slidenum">
              <a:rPr lang="en-US" altLang="ko-KR" smtClean="0">
                <a:latin typeface="Times New Roman" pitchFamily="18" charset="0"/>
              </a:rPr>
              <a:pPr eaLnBrk="1" hangingPunct="1"/>
              <a:t>17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80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0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0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8099E9-5E6B-47FB-B933-AADE6D50D346}" type="slidenum">
              <a:rPr lang="en-US" altLang="ko-KR" smtClean="0">
                <a:latin typeface="Times New Roman" pitchFamily="18" charset="0"/>
              </a:rPr>
              <a:pPr eaLnBrk="1" hangingPunct="1"/>
              <a:t>18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3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115B9A-E665-42A0-8844-52037C563BBC}" type="slidenum">
              <a:rPr lang="en-US" altLang="ko-KR" smtClean="0">
                <a:latin typeface="Times New Roman" pitchFamily="18" charset="0"/>
              </a:rPr>
              <a:pPr eaLnBrk="1" hangingPunct="1"/>
              <a:t>19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6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6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B60A928-C4A2-4B87-9F9A-78B02C7C2655}" type="slidenum">
              <a:rPr lang="en-US" altLang="ko-KR" smtClean="0">
                <a:latin typeface="Times New Roman" pitchFamily="18" charset="0"/>
              </a:rPr>
              <a:pPr eaLnBrk="1" hangingPunct="1"/>
              <a:t>2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8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8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B2EFFCC-47ED-4E8A-8750-5D9B3BAF66F6}" type="slidenum">
              <a:rPr lang="en-US" altLang="ko-KR" smtClean="0">
                <a:latin typeface="Times New Roman" pitchFamily="18" charset="0"/>
              </a:rPr>
              <a:pPr eaLnBrk="1" hangingPunct="1"/>
              <a:t>3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6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6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3F8B1BF-23E1-4AD7-A782-2F6AB764F46C}" type="slidenum">
              <a:rPr lang="en-US" altLang="ko-KR" smtClean="0">
                <a:latin typeface="Times New Roman" pitchFamily="18" charset="0"/>
              </a:rPr>
              <a:pPr eaLnBrk="1" hangingPunct="1"/>
              <a:t>4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1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41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6E1F616-46D4-4C14-B756-9008CB7CA723}" type="slidenum">
              <a:rPr lang="en-US" altLang="ko-KR" smtClean="0">
                <a:latin typeface="Times New Roman" pitchFamily="18" charset="0"/>
              </a:rPr>
              <a:pPr eaLnBrk="1" hangingPunct="1"/>
              <a:t>5</a:t>
            </a:fld>
            <a:endParaRPr lang="en-US" altLang="ko-KR">
              <a:latin typeface="Times New Roman" pitchFamily="18" charset="0"/>
            </a:endParaRPr>
          </a:p>
        </p:txBody>
      </p:sp>
      <p:graphicFrame>
        <p:nvGraphicFramePr>
          <p:cNvPr id="541701" name="Object 2"/>
          <p:cNvGraphicFramePr>
            <a:graphicFrameLocks noChangeAspect="1"/>
          </p:cNvGraphicFramePr>
          <p:nvPr/>
        </p:nvGraphicFramePr>
        <p:xfrm>
          <a:off x="4011613" y="2628900"/>
          <a:ext cx="896937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3" name="Equation" r:id="rId4" imgW="452253" imgH="678380" progId="Equation.DSMT4">
                  <p:embed/>
                </p:oleObj>
              </mc:Choice>
              <mc:Fallback>
                <p:oleObj name="Equation" r:id="rId4" imgW="452253" imgH="678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2628900"/>
                        <a:ext cx="896937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3"/>
          <p:cNvGraphicFramePr>
            <a:graphicFrameLocks noChangeAspect="1"/>
          </p:cNvGraphicFramePr>
          <p:nvPr/>
        </p:nvGraphicFramePr>
        <p:xfrm>
          <a:off x="911225" y="4695825"/>
          <a:ext cx="3525838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4" name="Equation" r:id="rId6" imgW="3594100" imgH="1968500" progId="Equation.DSMT4">
                  <p:embed/>
                </p:oleObj>
              </mc:Choice>
              <mc:Fallback>
                <p:oleObj name="Equation" r:id="rId6" imgW="3594100" imgH="196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695825"/>
                        <a:ext cx="3525838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62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3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F9C8E1-3F13-4500-95ED-0A90B7601049}" type="slidenum">
              <a:rPr lang="en-US" altLang="ko-KR" smtClean="0">
                <a:latin typeface="Times New Roman" pitchFamily="18" charset="0"/>
              </a:rPr>
              <a:pPr eaLnBrk="1" hangingPunct="1"/>
              <a:t>6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1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1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791449C-1A58-4423-BA0B-29698761DA02}" type="slidenum">
              <a:rPr lang="en-US" altLang="ko-KR" smtClean="0">
                <a:latin typeface="Times New Roman" pitchFamily="18" charset="0"/>
              </a:rPr>
              <a:pPr eaLnBrk="1" hangingPunct="1"/>
              <a:t>7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1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1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13835C0-2C95-445C-88A3-9424AA53744C}" type="slidenum">
              <a:rPr lang="en-US" altLang="ko-KR" smtClean="0">
                <a:latin typeface="Times New Roman" pitchFamily="18" charset="0"/>
              </a:rPr>
              <a:pPr eaLnBrk="1" hangingPunct="1"/>
              <a:t>8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1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0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C6F9A0C-16C7-40EF-85E8-D14967D7463C}" type="slidenum">
              <a:rPr lang="en-US" altLang="ko-KR" smtClean="0">
                <a:latin typeface="Times New Roman" pitchFamily="18" charset="0"/>
              </a:rPr>
              <a:pPr eaLnBrk="1" hangingPunct="1"/>
              <a:t>9</a:t>
            </a:fld>
            <a:endParaRPr lang="en-US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8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9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354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265113"/>
            <a:ext cx="1943100" cy="5794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65113"/>
            <a:ext cx="5676900" cy="5794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260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66775"/>
            <a:ext cx="3810000" cy="5192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2132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208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129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866775"/>
            <a:ext cx="3810000" cy="2519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58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477838" y="6246813"/>
            <a:ext cx="8077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Introduction to communication systems,    Kwonhue Choi                                                 spring, 2006</a:t>
            </a:r>
            <a:r>
              <a:rPr lang="en-US" altLang="ko-KR">
                <a:solidFill>
                  <a:srgbClr val="0033CC"/>
                </a:solidFill>
                <a:latin typeface="Times New Roman" pitchFamily="18" charset="0"/>
              </a:rPr>
              <a:t>	                                                                             </a:t>
            </a:r>
            <a:r>
              <a:rPr lang="en-US" altLang="ko-KR" sz="1000"/>
              <a:t>- </a:t>
            </a:r>
            <a:fld id="{58A99A17-AAD1-4915-A212-CBC21E3341C3}" type="slidenum">
              <a:rPr lang="en-US" altLang="ko-KR" sz="1000"/>
              <a:pPr>
                <a:defRPr/>
              </a:pPr>
              <a:t>‹#›</a:t>
            </a:fld>
            <a:r>
              <a:rPr lang="en-US" altLang="ko-KR" sz="1000"/>
              <a:t> -</a:t>
            </a:r>
            <a:r>
              <a:rPr lang="en-US" altLang="ko-KR"/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8111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28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66775"/>
            <a:ext cx="3810000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60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695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7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2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31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5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0563" y="265113"/>
            <a:ext cx="7689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66775"/>
            <a:ext cx="77724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533400" y="6153150"/>
            <a:ext cx="8153400" cy="76200"/>
          </a:xfrm>
          <a:prstGeom prst="rect">
            <a:avLst/>
          </a:prstGeom>
          <a:gradFill rotWithShape="0">
            <a:gsLst>
              <a:gs pos="0">
                <a:srgbClr val="6600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0" name="Rectangle 30"/>
          <p:cNvSpPr>
            <a:spLocks noChangeArrowheads="1"/>
          </p:cNvSpPr>
          <p:nvPr/>
        </p:nvSpPr>
        <p:spPr bwMode="auto">
          <a:xfrm>
            <a:off x="544513" y="733425"/>
            <a:ext cx="8077200" cy="76200"/>
          </a:xfrm>
          <a:prstGeom prst="rect">
            <a:avLst/>
          </a:prstGeom>
          <a:gradFill rotWithShape="0">
            <a:gsLst>
              <a:gs pos="0">
                <a:srgbClr val="CC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503238" y="6230938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2B0BE9"/>
                </a:solidFill>
              </a:rPr>
              <a:t>Introduction to Communication Systems,  Kwonhue Choi                                                       </a:t>
            </a:r>
            <a:r>
              <a:rPr lang="en-US" altLang="ko-KR">
                <a:solidFill>
                  <a:srgbClr val="0033CC"/>
                </a:solidFill>
                <a:latin typeface="Times New Roman" pitchFamily="18" charset="0"/>
              </a:rPr>
              <a:t>	                                                                             </a:t>
            </a:r>
            <a:r>
              <a:rPr lang="en-US" altLang="ko-KR" sz="1000" b="1">
                <a:solidFill>
                  <a:srgbClr val="2B0BE9"/>
                </a:solidFill>
              </a:rPr>
              <a:t>- </a:t>
            </a:r>
            <a:fld id="{D1CB9540-3A81-440C-9932-3E95D712E051}" type="slidenum">
              <a:rPr lang="en-US" altLang="ko-KR" sz="1000" b="1">
                <a:solidFill>
                  <a:srgbClr val="2B0BE9"/>
                </a:solidFill>
              </a:rPr>
              <a:pPr eaLnBrk="1" hangingPunct="1"/>
              <a:t>‹#›</a:t>
            </a:fld>
            <a:r>
              <a:rPr lang="en-US" altLang="ko-KR" sz="1000" b="1">
                <a:solidFill>
                  <a:srgbClr val="2B0BE9"/>
                </a:solidFill>
              </a:rPr>
              <a:t> -</a:t>
            </a:r>
            <a:r>
              <a:rPr lang="en-US" altLang="ko-KR" b="1">
                <a:solidFill>
                  <a:srgbClr val="2B0BE9"/>
                </a:solidFill>
              </a:rPr>
              <a:t> </a:t>
            </a:r>
            <a:endParaRPr lang="en-US" altLang="ko-KR" b="1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SzPct val="110000"/>
        <a:buFont typeface="ZapfDingbats" pitchFamily="82" charset="2"/>
        <a:buChar char="q"/>
        <a:defRPr kumimoji="1" sz="32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20000"/>
        </a:spcAft>
        <a:buClr>
          <a:srgbClr val="CC0066"/>
        </a:buClr>
        <a:buSzPct val="80000"/>
        <a:buFont typeface="Monotype Sorts" charset="2"/>
        <a:buChar char="u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FF3300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Char char="&gt;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3.bin"/><Relationship Id="rId20" Type="http://schemas.openxmlformats.org/officeDocument/2006/relationships/image" Target="../media/image54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3.png"/><Relationship Id="rId5" Type="http://schemas.openxmlformats.org/officeDocument/2006/relationships/image" Target="../media/image46.wmf"/><Relationship Id="rId15" Type="http://schemas.openxmlformats.org/officeDocument/2006/relationships/image" Target="../media/image50.wmf"/><Relationship Id="rId10" Type="http://schemas.openxmlformats.org/officeDocument/2006/relationships/image" Target="../media/image48.wmf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836613"/>
            <a:ext cx="7837487" cy="5086350"/>
          </a:xfrm>
        </p:spPr>
        <p:txBody>
          <a:bodyPr/>
          <a:lstStyle/>
          <a:p>
            <a:pPr eaLnBrk="1" hangingPunct="1">
              <a:defRPr/>
            </a:pPr>
            <a:endParaRPr lang="en-US" altLang="ko-KR" sz="16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en-US" altLang="ko-KR" sz="1600" dirty="0"/>
          </a:p>
          <a:p>
            <a:pPr eaLnBrk="1" hangingPunct="1">
              <a:defRPr/>
            </a:pPr>
            <a:endParaRPr lang="en-US" altLang="ko-KR" sz="1600" dirty="0"/>
          </a:p>
          <a:p>
            <a:pPr eaLnBrk="1" hangingPunct="1">
              <a:defRPr/>
            </a:pPr>
            <a:r>
              <a:rPr lang="en-US" altLang="ko-KR" sz="1600" dirty="0"/>
              <a:t>Ex 4.1.1 )  Find energy of the input, output signal</a:t>
            </a:r>
          </a:p>
          <a:p>
            <a:pPr eaLnBrk="1" hangingPunct="1">
              <a:defRPr/>
            </a:pPr>
            <a:endParaRPr lang="en-US" altLang="ko-KR" sz="1600" dirty="0"/>
          </a:p>
          <a:p>
            <a:pPr eaLnBrk="1" hangingPunct="1">
              <a:defRPr/>
            </a:pPr>
            <a:endParaRPr lang="en-US" altLang="ko-KR" sz="16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sz="1600" dirty="0"/>
              <a:t>solution</a:t>
            </a:r>
          </a:p>
          <a:p>
            <a:pPr lvl="1" eaLnBrk="1" hangingPunct="1">
              <a:defRPr/>
            </a:pPr>
            <a:r>
              <a:rPr lang="en-US" altLang="ko-KR" sz="1400" dirty="0"/>
              <a:t>The energy in the input signal f(t) is</a:t>
            </a:r>
          </a:p>
          <a:p>
            <a:pPr lvl="1" eaLnBrk="1" hangingPunct="1">
              <a:defRPr/>
            </a:pPr>
            <a:endParaRPr lang="en-US" altLang="ko-KR" sz="1400" dirty="0"/>
          </a:p>
          <a:p>
            <a:pPr lvl="1" eaLnBrk="1" hangingPunct="1">
              <a:defRPr/>
            </a:pPr>
            <a:endParaRPr lang="en-US" altLang="ko-KR" sz="1400" dirty="0"/>
          </a:p>
          <a:p>
            <a:pPr lvl="1" eaLnBrk="1" hangingPunct="1">
              <a:defRPr/>
            </a:pPr>
            <a:r>
              <a:rPr lang="en-US" altLang="ko-KR" sz="1400" dirty="0"/>
              <a:t>The energy in the output signal g(t) is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776538" y="2782888"/>
            <a:ext cx="1670050" cy="382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9206" name="Object 7"/>
          <p:cNvGraphicFramePr>
            <a:graphicFrameLocks noChangeAspect="1"/>
          </p:cNvGraphicFramePr>
          <p:nvPr/>
        </p:nvGraphicFramePr>
        <p:xfrm>
          <a:off x="1646238" y="2811463"/>
          <a:ext cx="4429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7" name="Equation" r:id="rId4" imgW="304536" imgH="203024" progId="Equation.3">
                  <p:embed/>
                </p:oleObj>
              </mc:Choice>
              <mc:Fallback>
                <p:oleObj name="Equation" r:id="rId4" imgW="304536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11463"/>
                        <a:ext cx="442912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8"/>
          <p:cNvGraphicFramePr>
            <a:graphicFrameLocks noChangeAspect="1"/>
          </p:cNvGraphicFramePr>
          <p:nvPr/>
        </p:nvGraphicFramePr>
        <p:xfrm>
          <a:off x="5276850" y="2811463"/>
          <a:ext cx="4254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8" name="Equation" r:id="rId6" imgW="291973" imgH="203112" progId="Equation.3">
                  <p:embed/>
                </p:oleObj>
              </mc:Choice>
              <mc:Fallback>
                <p:oleObj name="Equation" r:id="rId6" imgW="29197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811463"/>
                        <a:ext cx="4254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Line 9"/>
          <p:cNvSpPr>
            <a:spLocks noChangeShapeType="1"/>
          </p:cNvSpPr>
          <p:nvPr/>
        </p:nvSpPr>
        <p:spPr bwMode="auto">
          <a:xfrm>
            <a:off x="2147888" y="2963863"/>
            <a:ext cx="6270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09" name="Line 10"/>
          <p:cNvSpPr>
            <a:spLocks noChangeShapeType="1"/>
          </p:cNvSpPr>
          <p:nvPr/>
        </p:nvSpPr>
        <p:spPr bwMode="auto">
          <a:xfrm>
            <a:off x="4445000" y="2963863"/>
            <a:ext cx="7762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10" name="Object 12"/>
          <p:cNvGraphicFramePr>
            <a:graphicFrameLocks noChangeAspect="1"/>
          </p:cNvGraphicFramePr>
          <p:nvPr/>
        </p:nvGraphicFramePr>
        <p:xfrm>
          <a:off x="4543425" y="4730750"/>
          <a:ext cx="38703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9" name="Equation" r:id="rId8" imgW="2895600" imgH="1130300" progId="Equation.DSMT4">
                  <p:embed/>
                </p:oleObj>
              </mc:Choice>
              <mc:Fallback>
                <p:oleObj name="Equation" r:id="rId8" imgW="2895600" imgH="1130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30750"/>
                        <a:ext cx="38703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Object 14"/>
          <p:cNvGraphicFramePr>
            <a:graphicFrameLocks noChangeAspect="1"/>
          </p:cNvGraphicFramePr>
          <p:nvPr/>
        </p:nvGraphicFramePr>
        <p:xfrm>
          <a:off x="1417638" y="4214813"/>
          <a:ext cx="325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0" name="Equation" r:id="rId10" imgW="2438400" imgH="355600" progId="Equation.DSMT4">
                  <p:embed/>
                </p:oleObj>
              </mc:Choice>
              <mc:Fallback>
                <p:oleObj name="Equation" r:id="rId10" imgW="24384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214813"/>
                        <a:ext cx="32591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5"/>
          <p:cNvGraphicFramePr>
            <a:graphicFrameLocks noChangeAspect="1"/>
          </p:cNvGraphicFramePr>
          <p:nvPr/>
        </p:nvGraphicFramePr>
        <p:xfrm>
          <a:off x="1104900" y="3146425"/>
          <a:ext cx="1173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1" name="Equation" r:id="rId12" imgW="901309" imgH="228501" progId="Equation.3">
                  <p:embed/>
                </p:oleObj>
              </mc:Choice>
              <mc:Fallback>
                <p:oleObj name="Equation" r:id="rId12" imgW="901309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146425"/>
                        <a:ext cx="11731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3" name="Line 16"/>
          <p:cNvSpPr>
            <a:spLocks noChangeShapeType="1"/>
          </p:cNvSpPr>
          <p:nvPr/>
        </p:nvSpPr>
        <p:spPr bwMode="auto">
          <a:xfrm>
            <a:off x="2938463" y="3068638"/>
            <a:ext cx="13509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14" name="Line 17"/>
          <p:cNvSpPr>
            <a:spLocks noChangeShapeType="1"/>
          </p:cNvSpPr>
          <p:nvPr/>
        </p:nvSpPr>
        <p:spPr bwMode="auto">
          <a:xfrm flipV="1">
            <a:off x="3592513" y="2817813"/>
            <a:ext cx="0" cy="2936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15" name="Line 20"/>
          <p:cNvSpPr>
            <a:spLocks noChangeShapeType="1"/>
          </p:cNvSpPr>
          <p:nvPr/>
        </p:nvSpPr>
        <p:spPr bwMode="auto">
          <a:xfrm>
            <a:off x="3124200" y="2970213"/>
            <a:ext cx="936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16" name="Object 21"/>
          <p:cNvGraphicFramePr>
            <a:graphicFrameLocks noChangeAspect="1"/>
          </p:cNvGraphicFramePr>
          <p:nvPr/>
        </p:nvGraphicFramePr>
        <p:xfrm>
          <a:off x="2992438" y="3136900"/>
          <a:ext cx="223837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2" name="Equation" r:id="rId14" imgW="177569" imgH="152202" progId="Equation.3">
                  <p:embed/>
                </p:oleObj>
              </mc:Choice>
              <mc:Fallback>
                <p:oleObj name="Equation" r:id="rId14" imgW="177569" imgH="15220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136900"/>
                        <a:ext cx="223837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7" name="Object 22"/>
          <p:cNvGraphicFramePr>
            <a:graphicFrameLocks noChangeAspect="1"/>
          </p:cNvGraphicFramePr>
          <p:nvPr/>
        </p:nvGraphicFramePr>
        <p:xfrm>
          <a:off x="3998913" y="3136900"/>
          <a:ext cx="1270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3" name="Equation" r:id="rId16" imgW="101512" imgH="152268" progId="Equation.3">
                  <p:embed/>
                </p:oleObj>
              </mc:Choice>
              <mc:Fallback>
                <p:oleObj name="Equation" r:id="rId16" imgW="101512" imgH="1522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136900"/>
                        <a:ext cx="1270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8" name="Line 24"/>
          <p:cNvSpPr>
            <a:spLocks noChangeShapeType="1"/>
          </p:cNvSpPr>
          <p:nvPr/>
        </p:nvSpPr>
        <p:spPr bwMode="auto">
          <a:xfrm>
            <a:off x="3125788" y="2973388"/>
            <a:ext cx="0" cy="873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9219" name="Line 25"/>
          <p:cNvSpPr>
            <a:spLocks noChangeShapeType="1"/>
          </p:cNvSpPr>
          <p:nvPr/>
        </p:nvSpPr>
        <p:spPr bwMode="auto">
          <a:xfrm>
            <a:off x="4051300" y="2973388"/>
            <a:ext cx="0" cy="873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20" name="개체 1"/>
          <p:cNvGraphicFramePr>
            <a:graphicFrameLocks noChangeAspect="1"/>
          </p:cNvGraphicFramePr>
          <p:nvPr/>
        </p:nvGraphicFramePr>
        <p:xfrm>
          <a:off x="3362325" y="2463800"/>
          <a:ext cx="5000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4" name="Equation" r:id="rId18" imgW="342751" imgH="190417" progId="Equation.DSMT4">
                  <p:embed/>
                </p:oleObj>
              </mc:Choice>
              <mc:Fallback>
                <p:oleObj name="Equation" r:id="rId18" imgW="342751" imgH="190417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463800"/>
                        <a:ext cx="50006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1" name="개체 2"/>
          <p:cNvGraphicFramePr>
            <a:graphicFrameLocks noChangeAspect="1"/>
          </p:cNvGraphicFramePr>
          <p:nvPr/>
        </p:nvGraphicFramePr>
        <p:xfrm>
          <a:off x="4279900" y="2973388"/>
          <a:ext cx="2032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5" name="Equation" r:id="rId20" imgW="139518" imgH="126835" progId="Equation.DSMT4">
                  <p:embed/>
                </p:oleObj>
              </mc:Choice>
              <mc:Fallback>
                <p:oleObj name="Equation" r:id="rId20" imgW="139518" imgH="126835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973388"/>
                        <a:ext cx="2032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651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1. ‘Sine wave’</a:t>
            </a:r>
            <a:r>
              <a:rPr lang="ko-KR" altLang="en-US" sz="1400" b="1" dirty="0">
                <a:latin typeface="Times New Roman" pitchFamily="18" charset="0"/>
                <a:cs typeface="Times New Roman" pitchFamily="18" charset="0"/>
              </a:rPr>
              <a:t>블록을 사용하지 않고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신호를 생성할 수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(a) Sine wave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사용하지 않는 송신기의 구조를 정확히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5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pic>
        <p:nvPicPr>
          <p:cNvPr id="2365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t="22749" r="32375" b="29500"/>
          <a:stretch>
            <a:fillRect/>
          </a:stretch>
        </p:blipFill>
        <p:spPr bwMode="auto">
          <a:xfrm>
            <a:off x="1466850" y="2124075"/>
            <a:ext cx="4149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9413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DSB-LC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에서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Pilot(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추가로 더하는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Carrier)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크기를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라 할 때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 증가함에 따르는 장점과 단점을 각각 자세히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   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(b)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2078037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tabLst>
                <a:tab pos="628650" algn="l"/>
              </a:tabLst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아래와 같이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인 두 신호                    를 변조하여 동시에 전송하려 한다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.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이 때 송신신호          가 아래  수식과 같을 때          가 차지하는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b="1" dirty="0">
                <a:latin typeface="+mj-ea"/>
                <a:ea typeface="+mj-ea"/>
                <a:cs typeface="Times New Roman" pitchFamily="18" charset="0"/>
              </a:rPr>
              <a:t>2B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되고 수신기에서 두 신호가 간섭 없이 복조 되기 위한 송신신호          의 변수들                              의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조건을 정확하게 쓰시오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3957" name="개체 7"/>
          <p:cNvGraphicFramePr>
            <a:graphicFrameLocks noChangeAspect="1"/>
          </p:cNvGraphicFramePr>
          <p:nvPr/>
        </p:nvGraphicFramePr>
        <p:xfrm>
          <a:off x="2393950" y="1390650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5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390650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개체 2"/>
          <p:cNvGraphicFramePr>
            <a:graphicFrameLocks noChangeAspect="1"/>
          </p:cNvGraphicFramePr>
          <p:nvPr/>
        </p:nvGraphicFramePr>
        <p:xfrm>
          <a:off x="6891338" y="1584325"/>
          <a:ext cx="1250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6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1584325"/>
                        <a:ext cx="1250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개체 3"/>
          <p:cNvGraphicFramePr>
            <a:graphicFrameLocks noChangeAspect="1"/>
          </p:cNvGraphicFramePr>
          <p:nvPr/>
        </p:nvGraphicFramePr>
        <p:xfrm>
          <a:off x="2027238" y="2105025"/>
          <a:ext cx="3829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7" name="Equation" r:id="rId8" imgW="2641600" imgH="228600" progId="Equation.DSMT4">
                  <p:embed/>
                </p:oleObj>
              </mc:Choice>
              <mc:Fallback>
                <p:oleObj name="Equation" r:id="rId8" imgW="2641600" imgH="2286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105025"/>
                        <a:ext cx="3829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개체 4"/>
          <p:cNvGraphicFramePr>
            <a:graphicFrameLocks noChangeAspect="1"/>
          </p:cNvGraphicFramePr>
          <p:nvPr/>
        </p:nvGraphicFramePr>
        <p:xfrm>
          <a:off x="4524375" y="1146175"/>
          <a:ext cx="992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8" name="Equation" r:id="rId10" imgW="685800" imgH="203200" progId="Equation.DSMT4">
                  <p:embed/>
                </p:oleObj>
              </mc:Choice>
              <mc:Fallback>
                <p:oleObj name="Equation" r:id="rId10" imgW="685800" imgH="203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1146175"/>
                        <a:ext cx="9921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개체 6"/>
          <p:cNvGraphicFramePr>
            <a:graphicFrameLocks noChangeAspect="1"/>
          </p:cNvGraphicFramePr>
          <p:nvPr/>
        </p:nvGraphicFramePr>
        <p:xfrm>
          <a:off x="4894263" y="1368425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9" name="Equation" r:id="rId12" imgW="291973" imgH="203112" progId="Equation.DSMT4">
                  <p:embed/>
                </p:oleObj>
              </mc:Choice>
              <mc:Fallback>
                <p:oleObj name="Equation" r:id="rId12" imgW="291973" imgH="20311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1368425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개체 8"/>
          <p:cNvGraphicFramePr>
            <a:graphicFrameLocks noChangeAspect="1"/>
          </p:cNvGraphicFramePr>
          <p:nvPr/>
        </p:nvGraphicFramePr>
        <p:xfrm>
          <a:off x="5670550" y="1582738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80" name="Equation" r:id="rId13" imgW="291973" imgH="203112" progId="Equation.DSMT4">
                  <p:embed/>
                </p:oleObj>
              </mc:Choice>
              <mc:Fallback>
                <p:oleObj name="Equation" r:id="rId13" imgW="291973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582738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3963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555875"/>
            <a:ext cx="47529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문제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조건을 만족하는          신호로부터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local carrier(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국부발진기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와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LPF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7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이용하여                                   신호를 만들 수 있는 복조기 구조를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Local carrier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5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ko-KR" sz="1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주파수와 위상을 쓰고 자신의 결과를 수식으로 입증하시오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6005" name="개체 9"/>
          <p:cNvGraphicFramePr>
            <a:graphicFrameLocks noChangeAspect="1"/>
          </p:cNvGraphicFramePr>
          <p:nvPr/>
        </p:nvGraphicFramePr>
        <p:xfrm>
          <a:off x="3362325" y="1452563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8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452563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개체 10"/>
          <p:cNvGraphicFramePr>
            <a:graphicFrameLocks noChangeAspect="1"/>
          </p:cNvGraphicFramePr>
          <p:nvPr/>
        </p:nvGraphicFramePr>
        <p:xfrm>
          <a:off x="2363788" y="1700213"/>
          <a:ext cx="1473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9"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700213"/>
                        <a:ext cx="1473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문제 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1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에서         가 차지하는 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가 이제 </a:t>
            </a:r>
            <a:r>
              <a:rPr lang="en-US" altLang="ko-KR" sz="1400" b="1" dirty="0">
                <a:latin typeface="+mn-ea"/>
                <a:cs typeface="Times New Roman" pitchFamily="18" charset="0"/>
              </a:rPr>
              <a:t>4B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가 되고 수신기에서 두 신호가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간섭없이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+mn-ea"/>
                <a:cs typeface="Times New Roman" pitchFamily="18" charset="0"/>
              </a:rPr>
              <a:t> 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복조되기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위한  송신신호          의 변수들                      의 조건을 정확하게 쓰고 복조기의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+mn-ea"/>
                <a:cs typeface="Times New Roman" pitchFamily="18" charset="0"/>
              </a:rPr>
              <a:t>   구조를 그리시오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조건이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필요없는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변수가 있으면 그 사항도 명시할 것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9077" name="개체 11"/>
          <p:cNvGraphicFramePr>
            <a:graphicFrameLocks noChangeAspect="1"/>
          </p:cNvGraphicFramePr>
          <p:nvPr/>
        </p:nvGraphicFramePr>
        <p:xfrm>
          <a:off x="2274888" y="1458913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6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458913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개체 12"/>
          <p:cNvGraphicFramePr>
            <a:graphicFrameLocks noChangeAspect="1"/>
          </p:cNvGraphicFramePr>
          <p:nvPr/>
        </p:nvGraphicFramePr>
        <p:xfrm>
          <a:off x="3381375" y="1755775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7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755775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개체 13"/>
          <p:cNvGraphicFramePr>
            <a:graphicFrameLocks noChangeAspect="1"/>
          </p:cNvGraphicFramePr>
          <p:nvPr/>
        </p:nvGraphicFramePr>
        <p:xfrm>
          <a:off x="4783138" y="1739900"/>
          <a:ext cx="1087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8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1739900"/>
                        <a:ext cx="1087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35096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Hilbert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변환을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Hilbert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변환을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26031"/>
              </p:ext>
            </p:extLst>
          </p:nvPr>
        </p:nvGraphicFramePr>
        <p:xfrm>
          <a:off x="1400175" y="1670050"/>
          <a:ext cx="6683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83" name="Equation" r:id="rId4" imgW="558720" imgH="253800" progId="Equation.DSMT4">
                  <p:embed/>
                </p:oleObj>
              </mc:Choice>
              <mc:Fallback>
                <p:oleObj name="Equation" r:id="rId4" imgW="55872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670050"/>
                        <a:ext cx="6683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93997"/>
              </p:ext>
            </p:extLst>
          </p:nvPr>
        </p:nvGraphicFramePr>
        <p:xfrm>
          <a:off x="1366838" y="3441700"/>
          <a:ext cx="698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84" name="Equation" r:id="rId6" imgW="583920" imgH="253800" progId="Equation.DSMT4">
                  <p:embed/>
                </p:oleObj>
              </mc:Choice>
              <mc:Fallback>
                <p:oleObj name="Equation" r:id="rId6" imgW="583920" imgH="2538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41700"/>
                        <a:ext cx="6985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4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실수 신호         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 아래와 같다 가정하자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Hilbert transform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신호를         라 하자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(a)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신호               가 아래와 같은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갖는다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를         와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로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나타내시오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1365" name="개체 3"/>
          <p:cNvGraphicFramePr>
            <a:graphicFrameLocks noChangeAspect="1"/>
          </p:cNvGraphicFramePr>
          <p:nvPr/>
        </p:nvGraphicFramePr>
        <p:xfrm>
          <a:off x="2106613" y="1155700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6" name="Equation" r:id="rId4" imgW="279279" imgH="203112" progId="Equation.DSMT4">
                  <p:embed/>
                </p:oleObj>
              </mc:Choice>
              <mc:Fallback>
                <p:oleObj name="Equation" r:id="rId4" imgW="279279" imgH="203112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155700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개체 4"/>
          <p:cNvGraphicFramePr>
            <a:graphicFrameLocks noChangeAspect="1"/>
          </p:cNvGraphicFramePr>
          <p:nvPr/>
        </p:nvGraphicFramePr>
        <p:xfrm>
          <a:off x="4832350" y="1177925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7" name="Equation" r:id="rId6" imgW="393529" imgH="203112" progId="Equation.DSMT4">
                  <p:embed/>
                </p:oleObj>
              </mc:Choice>
              <mc:Fallback>
                <p:oleObj name="Equation" r:id="rId6" imgW="393529" imgH="203112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177925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7" name="개체 5"/>
          <p:cNvGraphicFramePr>
            <a:graphicFrameLocks noChangeAspect="1"/>
          </p:cNvGraphicFramePr>
          <p:nvPr/>
        </p:nvGraphicFramePr>
        <p:xfrm>
          <a:off x="7339013" y="1163638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8" name="Equation" r:id="rId8" imgW="279279" imgH="203112" progId="Equation.DSMT4">
                  <p:embed/>
                </p:oleObj>
              </mc:Choice>
              <mc:Fallback>
                <p:oleObj name="Equation" r:id="rId8" imgW="279279" imgH="203112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163638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8" name="개체 6"/>
          <p:cNvGraphicFramePr>
            <a:graphicFrameLocks noChangeAspect="1"/>
          </p:cNvGraphicFramePr>
          <p:nvPr/>
        </p:nvGraphicFramePr>
        <p:xfrm>
          <a:off x="2601913" y="1362075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9" name="Equation" r:id="rId9" imgW="291973" imgH="203112" progId="Equation.DSMT4">
                  <p:embed/>
                </p:oleObj>
              </mc:Choice>
              <mc:Fallback>
                <p:oleObj name="Equation" r:id="rId9" imgW="291973" imgH="20311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362075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6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1460500"/>
            <a:ext cx="254158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1370" name="개체 7"/>
          <p:cNvGraphicFramePr>
            <a:graphicFrameLocks noChangeAspect="1"/>
          </p:cNvGraphicFramePr>
          <p:nvPr/>
        </p:nvGraphicFramePr>
        <p:xfrm>
          <a:off x="2143125" y="3170238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0" name="Equation" r:id="rId12" imgW="393529" imgH="203112" progId="Equation.DSMT4">
                  <p:embed/>
                </p:oleObj>
              </mc:Choice>
              <mc:Fallback>
                <p:oleObj name="Equation" r:id="rId12" imgW="393529" imgH="203112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170238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1" name="개체 8"/>
          <p:cNvGraphicFramePr>
            <a:graphicFrameLocks noChangeAspect="1"/>
          </p:cNvGraphicFramePr>
          <p:nvPr/>
        </p:nvGraphicFramePr>
        <p:xfrm>
          <a:off x="6908800" y="3181350"/>
          <a:ext cx="441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1" name="Equation" r:id="rId14" imgW="304536" imgH="203024" progId="Equation.DSMT4">
                  <p:embed/>
                </p:oleObj>
              </mc:Choice>
              <mc:Fallback>
                <p:oleObj name="Equation" r:id="rId14" imgW="304536" imgH="203024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181350"/>
                        <a:ext cx="4413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2" name="개체 9"/>
          <p:cNvGraphicFramePr>
            <a:graphicFrameLocks noChangeAspect="1"/>
          </p:cNvGraphicFramePr>
          <p:nvPr/>
        </p:nvGraphicFramePr>
        <p:xfrm>
          <a:off x="7505700" y="3173413"/>
          <a:ext cx="403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2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3173413"/>
                        <a:ext cx="403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3" name="개체 11"/>
          <p:cNvGraphicFramePr>
            <a:graphicFrameLocks noChangeAspect="1"/>
          </p:cNvGraphicFramePr>
          <p:nvPr/>
        </p:nvGraphicFramePr>
        <p:xfrm>
          <a:off x="8088313" y="3152775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3" name="Equation" r:id="rId18" imgW="291973" imgH="203112" progId="Equation.DSMT4">
                  <p:embed/>
                </p:oleObj>
              </mc:Choice>
              <mc:Fallback>
                <p:oleObj name="Equation" r:id="rId18" imgW="291973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3152775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74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975100"/>
            <a:ext cx="2603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03663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(b)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(c)           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3413" name="개체 2"/>
          <p:cNvGraphicFramePr>
            <a:graphicFrameLocks noChangeAspect="1"/>
          </p:cNvGraphicFramePr>
          <p:nvPr/>
        </p:nvGraphicFramePr>
        <p:xfrm>
          <a:off x="1685925" y="1284288"/>
          <a:ext cx="1011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86" name="Equation" r:id="rId4" imgW="698197" imgH="253890" progId="Equation.DSMT4">
                  <p:embed/>
                </p:oleObj>
              </mc:Choice>
              <mc:Fallback>
                <p:oleObj name="Equation" r:id="rId4" imgW="698197" imgH="25389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284288"/>
                        <a:ext cx="10112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개체 10"/>
          <p:cNvGraphicFramePr>
            <a:graphicFrameLocks noChangeAspect="1"/>
          </p:cNvGraphicFramePr>
          <p:nvPr/>
        </p:nvGraphicFramePr>
        <p:xfrm>
          <a:off x="1685925" y="3656013"/>
          <a:ext cx="1508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87" name="Equation" r:id="rId6" imgW="1040948" imgH="330057" progId="Equation.DSMT4">
                  <p:embed/>
                </p:oleObj>
              </mc:Choice>
              <mc:Fallback>
                <p:oleObj name="Equation" r:id="rId6" imgW="1040948" imgH="330057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656013"/>
                        <a:ext cx="1508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03663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(d)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.(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는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conjugate(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공액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의미함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         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(e)                                               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6485" name="개체 12"/>
          <p:cNvGraphicFramePr>
            <a:graphicFrameLocks noChangeAspect="1"/>
          </p:cNvGraphicFramePr>
          <p:nvPr/>
        </p:nvGraphicFramePr>
        <p:xfrm>
          <a:off x="1692275" y="132715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4" name="Equation" r:id="rId4" imgW="368300" imgH="228600" progId="Equation.DSMT4">
                  <p:embed/>
                </p:oleObj>
              </mc:Choice>
              <mc:Fallback>
                <p:oleObj name="Equation" r:id="rId4" imgW="368300" imgH="2286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27150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개체 13"/>
          <p:cNvGraphicFramePr>
            <a:graphicFrameLocks noChangeAspect="1"/>
          </p:cNvGraphicFramePr>
          <p:nvPr/>
        </p:nvGraphicFramePr>
        <p:xfrm>
          <a:off x="5649913" y="141128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5" name="Equation" r:id="rId6" imgW="114201" imgH="139579" progId="Equation.DSMT4">
                  <p:embed/>
                </p:oleObj>
              </mc:Choice>
              <mc:Fallback>
                <p:oleObj name="Equation" r:id="rId6" imgW="114201" imgH="139579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141128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개체 14"/>
          <p:cNvGraphicFramePr>
            <a:graphicFrameLocks noChangeAspect="1"/>
          </p:cNvGraphicFramePr>
          <p:nvPr/>
        </p:nvGraphicFramePr>
        <p:xfrm>
          <a:off x="1684338" y="3108325"/>
          <a:ext cx="30908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6" name="Equation" r:id="rId8" imgW="2133600" imgH="228600" progId="Equation.DSMT4">
                  <p:embed/>
                </p:oleObj>
              </mc:Choice>
              <mc:Fallback>
                <p:oleObj name="Equation" r:id="rId8" imgW="2133600" imgH="22860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108325"/>
                        <a:ext cx="30908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BW(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대역폭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이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인 기저대역 신호가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이런 신호를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변조하면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변조 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통과대역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 BW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 된다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따라서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Baseband BW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인 두 신호를 겹치지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않게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로 전송하기 위해서는 최소한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4kHz(=2+2)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 필요함을 알 수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그러나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다른 방식을 사용하여 변조하면 두 신호의 전체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BW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만 사용하면서도 서로 간섭없이 송수신 할 수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2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가지 다른 방식으로 이를 구현 할 수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각 방식에 대하여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(b)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6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114800"/>
            <a:ext cx="3162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25" name="Rectangle 1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/>
          </a:p>
        </p:txBody>
      </p:sp>
      <p:graphicFrame>
        <p:nvGraphicFramePr>
          <p:cNvPr id="18739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79575" y="1330325"/>
          <a:ext cx="42116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3" name="Visio" r:id="rId5" imgW="4570171" imgH="1114707" progId="Visio.Drawing.11">
                  <p:embed/>
                </p:oleObj>
              </mc:Choice>
              <mc:Fallback>
                <p:oleObj name="Visio" r:id="rId5" imgW="4570171" imgH="111470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330325"/>
                        <a:ext cx="421163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17"/>
          <p:cNvGraphicFramePr>
            <a:graphicFrameLocks noChangeAspect="1"/>
          </p:cNvGraphicFramePr>
          <p:nvPr/>
        </p:nvGraphicFramePr>
        <p:xfrm>
          <a:off x="1928813" y="3824288"/>
          <a:ext cx="1160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4" name="Equation" r:id="rId7" imgW="749300" imgH="419100" progId="Equation.DSMT4">
                  <p:embed/>
                </p:oleObj>
              </mc:Choice>
              <mc:Fallback>
                <p:oleObj name="Equation" r:id="rId7" imgW="7493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824288"/>
                        <a:ext cx="1160462" cy="5461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19"/>
          <p:cNvGraphicFramePr>
            <a:graphicFrameLocks noChangeAspect="1"/>
          </p:cNvGraphicFramePr>
          <p:nvPr/>
        </p:nvGraphicFramePr>
        <p:xfrm>
          <a:off x="5559425" y="3706813"/>
          <a:ext cx="30321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5" name="Equation" r:id="rId9" imgW="2082800" imgH="1651000" progId="Equation.DSMT4">
                  <p:embed/>
                </p:oleObj>
              </mc:Choice>
              <mc:Fallback>
                <p:oleObj name="Equation" r:id="rId9" imgW="2082800" imgH="165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706813"/>
                        <a:ext cx="3032125" cy="216852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Text Box 20"/>
          <p:cNvSpPr txBox="1">
            <a:spLocks noChangeArrowheads="1"/>
          </p:cNvSpPr>
          <p:nvPr/>
        </p:nvSpPr>
        <p:spPr bwMode="auto">
          <a:xfrm>
            <a:off x="5848350" y="1787525"/>
            <a:ext cx="153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주기함수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7400" name="Text Box 21"/>
          <p:cNvSpPr txBox="1">
            <a:spLocks noChangeArrowheads="1"/>
          </p:cNvSpPr>
          <p:nvPr/>
        </p:nvSpPr>
        <p:spPr bwMode="auto">
          <a:xfrm>
            <a:off x="2282825" y="5492750"/>
            <a:ext cx="2535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FF0000"/>
                </a:solidFill>
              </a:rPr>
              <a:t>Autocorrelation Function</a:t>
            </a:r>
          </a:p>
        </p:txBody>
      </p:sp>
      <p:sp>
        <p:nvSpPr>
          <p:cNvPr id="187401" name="Rectangle 22"/>
          <p:cNvSpPr>
            <a:spLocks noChangeArrowheads="1"/>
          </p:cNvSpPr>
          <p:nvPr/>
        </p:nvSpPr>
        <p:spPr bwMode="auto">
          <a:xfrm>
            <a:off x="443047" y="738774"/>
            <a:ext cx="8184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</a:pPr>
            <a:r>
              <a:rPr lang="en-US" altLang="ko-KR" sz="1600" dirty="0"/>
              <a:t>Example 4.4.1 ) </a:t>
            </a:r>
            <a:r>
              <a:rPr lang="ko-KR" altLang="en-US" sz="1600" dirty="0"/>
              <a:t>아래 </a:t>
            </a:r>
            <a:r>
              <a:rPr lang="ko-KR" altLang="en-US" sz="1600" dirty="0" err="1"/>
              <a:t>주기함수의</a:t>
            </a:r>
            <a:r>
              <a:rPr lang="ko-KR" altLang="en-US" sz="1600" dirty="0"/>
              <a:t> </a:t>
            </a:r>
            <a:r>
              <a:rPr lang="en-US" altLang="ko-KR" sz="1600" dirty="0"/>
              <a:t>ACF</a:t>
            </a:r>
            <a:r>
              <a:rPr lang="ko-KR" altLang="en-US" sz="1600" dirty="0"/>
              <a:t>를 구하시오</a:t>
            </a:r>
            <a:r>
              <a:rPr lang="en-US" altLang="ko-KR" sz="1600" dirty="0"/>
              <a:t>.</a:t>
            </a:r>
          </a:p>
        </p:txBody>
      </p:sp>
      <p:cxnSp>
        <p:nvCxnSpPr>
          <p:cNvPr id="187402" name="직선 화살표 연결선 14"/>
          <p:cNvCxnSpPr>
            <a:cxnSpLocks noChangeShapeType="1"/>
          </p:cNvCxnSpPr>
          <p:nvPr/>
        </p:nvCxnSpPr>
        <p:spPr bwMode="auto">
          <a:xfrm rot="16200000" flipH="1">
            <a:off x="3065463" y="4133850"/>
            <a:ext cx="500062" cy="4333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03" name="TextBox 15"/>
          <p:cNvSpPr txBox="1">
            <a:spLocks noChangeArrowheads="1"/>
          </p:cNvSpPr>
          <p:nvPr/>
        </p:nvSpPr>
        <p:spPr bwMode="auto">
          <a:xfrm>
            <a:off x="3771900" y="1520825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A</a:t>
            </a:r>
            <a:endParaRPr lang="ko-KR" altLang="en-US" b="1"/>
          </a:p>
        </p:txBody>
      </p:sp>
      <p:graphicFrame>
        <p:nvGraphicFramePr>
          <p:cNvPr id="187404" name="Object 16"/>
          <p:cNvGraphicFramePr>
            <a:graphicFrameLocks noChangeAspect="1"/>
          </p:cNvGraphicFramePr>
          <p:nvPr/>
        </p:nvGraphicFramePr>
        <p:xfrm>
          <a:off x="3255963" y="2074863"/>
          <a:ext cx="2127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6" name="Equation" r:id="rId11" imgW="304536" imgH="444114" progId="Equation.DSMT4">
                  <p:embed/>
                </p:oleObj>
              </mc:Choice>
              <mc:Fallback>
                <p:oleObj name="Equation" r:id="rId11" imgW="304536" imgH="44411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074863"/>
                        <a:ext cx="2127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6"/>
          <p:cNvGraphicFramePr>
            <a:graphicFrameLocks noChangeAspect="1"/>
          </p:cNvGraphicFramePr>
          <p:nvPr/>
        </p:nvGraphicFramePr>
        <p:xfrm>
          <a:off x="4110038" y="2071688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7" name="Equation" r:id="rId13" imgW="177646" imgH="444114" progId="Equation.DSMT4">
                  <p:embed/>
                </p:oleObj>
              </mc:Choice>
              <mc:Fallback>
                <p:oleObj name="Equation" r:id="rId13" imgW="177646" imgH="4441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071688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7406" name="직선 연결선 21"/>
          <p:cNvCxnSpPr>
            <a:cxnSpLocks noChangeShapeType="1"/>
          </p:cNvCxnSpPr>
          <p:nvPr/>
        </p:nvCxnSpPr>
        <p:spPr bwMode="auto">
          <a:xfrm>
            <a:off x="1790700" y="2001838"/>
            <a:ext cx="39655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07" name="직선 연결선 25"/>
          <p:cNvCxnSpPr>
            <a:cxnSpLocks noChangeShapeType="1"/>
          </p:cNvCxnSpPr>
          <p:nvPr/>
        </p:nvCxnSpPr>
        <p:spPr bwMode="auto">
          <a:xfrm rot="5400000">
            <a:off x="3336925" y="2005013"/>
            <a:ext cx="1143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08" name="직선 연결선 28"/>
          <p:cNvCxnSpPr>
            <a:cxnSpLocks noChangeShapeType="1"/>
          </p:cNvCxnSpPr>
          <p:nvPr/>
        </p:nvCxnSpPr>
        <p:spPr bwMode="auto">
          <a:xfrm rot="5400000">
            <a:off x="4106069" y="1999457"/>
            <a:ext cx="13493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7409" name="Object 18"/>
          <p:cNvGraphicFramePr>
            <a:graphicFrameLocks noChangeAspect="1"/>
          </p:cNvGraphicFramePr>
          <p:nvPr/>
        </p:nvGraphicFramePr>
        <p:xfrm>
          <a:off x="1895475" y="2492375"/>
          <a:ext cx="3675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8" name="Equation" r:id="rId15" imgW="2832100" imgH="812800" progId="Equation.DSMT4">
                  <p:embed/>
                </p:oleObj>
              </mc:Choice>
              <mc:Fallback>
                <p:oleObj name="Equation" r:id="rId15" imgW="2832100" imgH="81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492375"/>
                        <a:ext cx="36750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0" name="개체 8"/>
          <p:cNvGraphicFramePr>
            <a:graphicFrameLocks noChangeAspect="1"/>
          </p:cNvGraphicFramePr>
          <p:nvPr/>
        </p:nvGraphicFramePr>
        <p:xfrm>
          <a:off x="3932238" y="2062163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9" name="Equation" r:id="rId17" imgW="177646" imgH="444114" progId="Equation.DSMT4">
                  <p:embed/>
                </p:oleObj>
              </mc:Choice>
              <mc:Fallback>
                <p:oleObj name="Equation" r:id="rId17" imgW="177646" imgH="444114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2062163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1" name="개체 9"/>
          <p:cNvGraphicFramePr>
            <a:graphicFrameLocks noChangeAspect="1"/>
          </p:cNvGraphicFramePr>
          <p:nvPr/>
        </p:nvGraphicFramePr>
        <p:xfrm>
          <a:off x="3532188" y="2071688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80" name="Equation" r:id="rId19" imgW="177646" imgH="444114" progId="Equation.DSMT4">
                  <p:embed/>
                </p:oleObj>
              </mc:Choice>
              <mc:Fallback>
                <p:oleObj name="Equation" r:id="rId19" imgW="177646" imgH="444114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071688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2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44349"/>
              </p:ext>
            </p:extLst>
          </p:nvPr>
        </p:nvGraphicFramePr>
        <p:xfrm>
          <a:off x="3613150" y="1003300"/>
          <a:ext cx="3952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81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003300"/>
                        <a:ext cx="3952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3" name="Text Box 20"/>
          <p:cNvSpPr txBox="1">
            <a:spLocks noChangeArrowheads="1"/>
          </p:cNvSpPr>
          <p:nvPr/>
        </p:nvSpPr>
        <p:spPr bwMode="auto">
          <a:xfrm>
            <a:off x="5083175" y="2995613"/>
            <a:ext cx="1336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주기함수</a:t>
            </a:r>
            <a:r>
              <a:rPr lang="en-US" altLang="ko-KR" sz="16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87414" name="개체 32"/>
          <p:cNvGraphicFramePr>
            <a:graphicFrameLocks noChangeAspect="1"/>
          </p:cNvGraphicFramePr>
          <p:nvPr/>
        </p:nvGraphicFramePr>
        <p:xfrm>
          <a:off x="5870575" y="3060700"/>
          <a:ext cx="3360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82" name="Equation" r:id="rId23" imgW="2590800" imgH="266700" progId="Equation.DSMT4">
                  <p:embed/>
                </p:oleObj>
              </mc:Choice>
              <mc:Fallback>
                <p:oleObj name="Equation" r:id="rId23" imgW="2590800" imgH="266700" progId="Equation.DSMT4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060700"/>
                        <a:ext cx="33607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7415" name="직선 화살표 연결선 15"/>
          <p:cNvCxnSpPr>
            <a:cxnSpLocks noChangeShapeType="1"/>
          </p:cNvCxnSpPr>
          <p:nvPr/>
        </p:nvCxnSpPr>
        <p:spPr bwMode="auto">
          <a:xfrm flipH="1">
            <a:off x="4722813" y="3201988"/>
            <a:ext cx="41910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6" name="직사각형 3"/>
          <p:cNvSpPr>
            <a:spLocks noChangeArrowheads="1"/>
          </p:cNvSpPr>
          <p:nvPr/>
        </p:nvSpPr>
        <p:spPr bwMode="auto">
          <a:xfrm>
            <a:off x="5141913" y="2995613"/>
            <a:ext cx="4002087" cy="481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/>
          </a:p>
        </p:txBody>
      </p:sp>
      <p:sp>
        <p:nvSpPr>
          <p:cNvPr id="2928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2868" name="개체 2"/>
          <p:cNvGraphicFramePr>
            <a:graphicFrameLocks noChangeAspect="1"/>
          </p:cNvGraphicFramePr>
          <p:nvPr/>
        </p:nvGraphicFramePr>
        <p:xfrm>
          <a:off x="1000125" y="1325563"/>
          <a:ext cx="37703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0" name="Equation" r:id="rId3" imgW="3035300" imgH="279400" progId="Equation.DSMT4">
                  <p:embed/>
                </p:oleObj>
              </mc:Choice>
              <mc:Fallback>
                <p:oleObj name="Equation" r:id="rId3" imgW="3035300" imgH="279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325563"/>
                        <a:ext cx="37703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292870" name="Object 4"/>
          <p:cNvGraphicFramePr>
            <a:graphicFrameLocks noChangeAspect="1"/>
          </p:cNvGraphicFramePr>
          <p:nvPr/>
        </p:nvGraphicFramePr>
        <p:xfrm>
          <a:off x="992188" y="4106863"/>
          <a:ext cx="49371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1" name="Equation" r:id="rId5" imgW="3975100" imgH="254000" progId="Equation.DSMT4">
                  <p:embed/>
                </p:oleObj>
              </mc:Choice>
              <mc:Fallback>
                <p:oleObj name="Equation" r:id="rId5" imgW="39751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106863"/>
                        <a:ext cx="49371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1" name="TextBox 17"/>
          <p:cNvSpPr txBox="1">
            <a:spLocks noChangeArrowheads="1"/>
          </p:cNvSpPr>
          <p:nvPr/>
        </p:nvSpPr>
        <p:spPr bwMode="auto">
          <a:xfrm>
            <a:off x="728663" y="133350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1. </a:t>
            </a:r>
            <a:endParaRPr lang="ko-KR" altLang="en-US" sz="1400" b="1"/>
          </a:p>
        </p:txBody>
      </p:sp>
      <p:sp>
        <p:nvSpPr>
          <p:cNvPr id="292872" name="TextBox 19"/>
          <p:cNvSpPr txBox="1">
            <a:spLocks noChangeArrowheads="1"/>
          </p:cNvSpPr>
          <p:nvPr/>
        </p:nvSpPr>
        <p:spPr bwMode="auto">
          <a:xfrm>
            <a:off x="738188" y="4086225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3. </a:t>
            </a:r>
            <a:endParaRPr lang="ko-KR" altLang="en-US" sz="1400" b="1"/>
          </a:p>
        </p:txBody>
      </p:sp>
      <p:graphicFrame>
        <p:nvGraphicFramePr>
          <p:cNvPr id="292873" name="Object 13"/>
          <p:cNvGraphicFramePr>
            <a:graphicFrameLocks noChangeAspect="1"/>
          </p:cNvGraphicFramePr>
          <p:nvPr/>
        </p:nvGraphicFramePr>
        <p:xfrm>
          <a:off x="992188" y="2401888"/>
          <a:ext cx="54578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2" name="Equation" r:id="rId7" imgW="4394200" imgH="228600" progId="Equation.DSMT4">
                  <p:embed/>
                </p:oleObj>
              </mc:Choice>
              <mc:Fallback>
                <p:oleObj name="Equation" r:id="rId7" imgW="4394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401888"/>
                        <a:ext cx="54578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4" name="TextBox 18"/>
          <p:cNvSpPr txBox="1">
            <a:spLocks noChangeArrowheads="1"/>
          </p:cNvSpPr>
          <p:nvPr/>
        </p:nvSpPr>
        <p:spPr bwMode="auto">
          <a:xfrm>
            <a:off x="738188" y="238125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2. 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575" y="1036638"/>
            <a:ext cx="8829675" cy="3802062"/>
          </a:xfrm>
        </p:spPr>
        <p:txBody>
          <a:bodyPr/>
          <a:lstStyle/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/>
              <a:t>1.  </a:t>
            </a:r>
            <a:r>
              <a:rPr lang="ko-KR" altLang="ko-KR" sz="1200" dirty="0"/>
              <a:t>정보신호가</a:t>
            </a:r>
            <a:r>
              <a:rPr lang="en-US" altLang="ko-KR" sz="1200" dirty="0"/>
              <a:t>    </a:t>
            </a:r>
            <a:r>
              <a:rPr lang="ko-KR" altLang="ko-KR" sz="1200" dirty="0"/>
              <a:t> </a:t>
            </a:r>
            <a:r>
              <a:rPr lang="en-US" altLang="ko-KR" sz="1200" dirty="0"/>
              <a:t>  </a:t>
            </a:r>
            <a:r>
              <a:rPr lang="ko-KR" altLang="ko-KR" sz="1200" dirty="0"/>
              <a:t>이고 </a:t>
            </a:r>
            <a:r>
              <a:rPr lang="ko-KR" altLang="ko-KR" sz="1200" dirty="0" err="1"/>
              <a:t>캐리어</a:t>
            </a:r>
            <a:r>
              <a:rPr lang="ko-KR" altLang="ko-KR" sz="1200" dirty="0"/>
              <a:t> 주파수가</a:t>
            </a:r>
            <a:r>
              <a:rPr lang="en-US" altLang="ko-KR" sz="1200" dirty="0"/>
              <a:t>     </a:t>
            </a:r>
            <a:r>
              <a:rPr lang="ko-KR" altLang="ko-KR" sz="1200" dirty="0"/>
              <a:t> </a:t>
            </a:r>
            <a:r>
              <a:rPr lang="en-US" altLang="ko-KR" sz="1200" dirty="0"/>
              <a:t>[rad/sec]</a:t>
            </a:r>
            <a:r>
              <a:rPr lang="ko-KR" altLang="ko-KR" sz="1200" dirty="0"/>
              <a:t>이며</a:t>
            </a:r>
            <a:r>
              <a:rPr lang="en-US" altLang="ko-KR" sz="1200" dirty="0"/>
              <a:t>, </a:t>
            </a:r>
            <a:r>
              <a:rPr lang="ko-KR" altLang="ko-KR" sz="1200" dirty="0"/>
              <a:t>변조차수가</a:t>
            </a:r>
            <a:r>
              <a:rPr lang="en-US" altLang="ko-KR" sz="1200" dirty="0"/>
              <a:t>      </a:t>
            </a:r>
            <a:r>
              <a:rPr lang="ko-KR" altLang="ko-KR" sz="1200" dirty="0"/>
              <a:t> 인</a:t>
            </a:r>
            <a:r>
              <a:rPr lang="en-US" altLang="ko-KR" sz="1200" dirty="0"/>
              <a:t> FM </a:t>
            </a:r>
            <a:r>
              <a:rPr lang="ko-KR" altLang="ko-KR" sz="1200" dirty="0"/>
              <a:t>변조신호</a:t>
            </a:r>
            <a:r>
              <a:rPr lang="en-US" altLang="ko-KR" sz="1200" dirty="0"/>
              <a:t>   </a:t>
            </a:r>
            <a:r>
              <a:rPr lang="ko-KR" altLang="ko-KR" sz="1200" dirty="0"/>
              <a:t> </a:t>
            </a:r>
            <a:r>
              <a:rPr lang="en-US" altLang="ko-KR" sz="1200" dirty="0"/>
              <a:t>      </a:t>
            </a:r>
            <a:r>
              <a:rPr lang="ko-KR" altLang="ko-KR" sz="1200" dirty="0"/>
              <a:t>를 수식으로 쓰시오</a:t>
            </a:r>
            <a:r>
              <a:rPr lang="en-US" altLang="ko-KR" sz="1200" dirty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/>
              <a:t>2.  </a:t>
            </a:r>
            <a:r>
              <a:rPr lang="ko-KR" altLang="ko-KR" sz="1200" dirty="0"/>
              <a:t>위의</a:t>
            </a:r>
            <a:r>
              <a:rPr lang="en-US" altLang="ko-KR" sz="1200" dirty="0"/>
              <a:t>  </a:t>
            </a:r>
            <a:r>
              <a:rPr lang="ko-KR" altLang="ko-KR" sz="1200" dirty="0"/>
              <a:t> </a:t>
            </a:r>
            <a:r>
              <a:rPr lang="en-US" altLang="ko-KR" sz="1200" dirty="0"/>
              <a:t>       </a:t>
            </a:r>
            <a:r>
              <a:rPr lang="ko-KR" altLang="ko-KR" sz="1200" dirty="0"/>
              <a:t>가</a:t>
            </a:r>
            <a:r>
              <a:rPr lang="en-US" altLang="ko-KR" sz="1200" dirty="0"/>
              <a:t> NBFM(Narrow Band FM)</a:t>
            </a:r>
            <a:r>
              <a:rPr lang="ko-KR" altLang="ko-KR" sz="1200" dirty="0"/>
              <a:t>이 </a:t>
            </a:r>
            <a:r>
              <a:rPr lang="ko-KR" altLang="ko-KR" sz="1200" dirty="0" err="1"/>
              <a:t>되기위한</a:t>
            </a:r>
            <a:r>
              <a:rPr lang="ko-KR" altLang="ko-KR" sz="1200" dirty="0"/>
              <a:t> 조건을 쓰시오</a:t>
            </a:r>
            <a:r>
              <a:rPr lang="en-US" altLang="ko-KR" sz="1200" dirty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/>
              <a:t>3.  </a:t>
            </a:r>
            <a:r>
              <a:rPr lang="ko-KR" altLang="en-US" sz="1200" dirty="0"/>
              <a:t>문제 </a:t>
            </a:r>
            <a:r>
              <a:rPr lang="en-US" altLang="ko-KR" sz="1200" dirty="0"/>
              <a:t>1 </a:t>
            </a:r>
            <a:r>
              <a:rPr lang="ko-KR" altLang="ko-KR" sz="1200" dirty="0"/>
              <a:t>에서 작성한</a:t>
            </a:r>
            <a:r>
              <a:rPr lang="en-US" altLang="ko-KR" sz="1200" dirty="0"/>
              <a:t>  </a:t>
            </a:r>
            <a:r>
              <a:rPr lang="ko-KR" altLang="ko-KR" sz="1200" dirty="0"/>
              <a:t> </a:t>
            </a:r>
            <a:r>
              <a:rPr lang="en-US" altLang="ko-KR" sz="1200" dirty="0"/>
              <a:t>         </a:t>
            </a:r>
            <a:r>
              <a:rPr lang="ko-KR" altLang="ko-KR" sz="1200" dirty="0"/>
              <a:t>수식을 삼각함수 공식을 이용하여 전개하시오</a:t>
            </a:r>
            <a:r>
              <a:rPr lang="en-US" altLang="ko-KR" sz="1200" dirty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  <a:p>
            <a:pPr marL="763588" lvl="2" indent="0" eaLnBrk="1" hangingPunct="1">
              <a:buFontTx/>
              <a:buNone/>
            </a:pPr>
            <a:endParaRPr lang="en-US" altLang="ko-KR" sz="1200" dirty="0"/>
          </a:p>
        </p:txBody>
      </p:sp>
      <p:sp>
        <p:nvSpPr>
          <p:cNvPr id="30413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04132" name="개체 5"/>
          <p:cNvGraphicFramePr>
            <a:graphicFrameLocks noChangeAspect="1"/>
          </p:cNvGraphicFramePr>
          <p:nvPr/>
        </p:nvGraphicFramePr>
        <p:xfrm>
          <a:off x="1873250" y="1338263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8" name="Equation" r:id="rId3" imgW="355446" imgH="228501" progId="Equation.DSMT4">
                  <p:embed/>
                </p:oleObj>
              </mc:Choice>
              <mc:Fallback>
                <p:oleObj name="Equation" r:id="rId3" imgW="355446" imgH="228501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338263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04134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41163"/>
              </p:ext>
            </p:extLst>
          </p:nvPr>
        </p:nvGraphicFramePr>
        <p:xfrm>
          <a:off x="7108826" y="1316505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9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6" y="1316505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99468"/>
              </p:ext>
            </p:extLst>
          </p:nvPr>
        </p:nvGraphicFramePr>
        <p:xfrm>
          <a:off x="1416050" y="3012982"/>
          <a:ext cx="4651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0" name="Equation" r:id="rId7" imgW="469696" imgH="241195" progId="Equation.DSMT4">
                  <p:embed/>
                </p:oleObj>
              </mc:Choice>
              <mc:Fallback>
                <p:oleObj name="Equation" r:id="rId7" imgW="469696" imgH="241195" progId="Equation.DSMT4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012982"/>
                        <a:ext cx="4651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46381"/>
              </p:ext>
            </p:extLst>
          </p:nvPr>
        </p:nvGraphicFramePr>
        <p:xfrm>
          <a:off x="2474352" y="4265706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1" name="Equation" r:id="rId8" imgW="469696" imgH="241195" progId="Equation.DSMT4">
                  <p:embed/>
                </p:oleObj>
              </mc:Choice>
              <mc:Fallback>
                <p:oleObj name="Equation" r:id="rId8" imgW="469696" imgH="241195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352" y="4265706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98826"/>
              </p:ext>
            </p:extLst>
          </p:nvPr>
        </p:nvGraphicFramePr>
        <p:xfrm>
          <a:off x="3697288" y="13319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2"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3319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98747"/>
              </p:ext>
            </p:extLst>
          </p:nvPr>
        </p:nvGraphicFramePr>
        <p:xfrm>
          <a:off x="5802313" y="130968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3" name="Equation" r:id="rId11" imgW="241200" imgH="266400" progId="Equation.DSMT4">
                  <p:embed/>
                </p:oleObj>
              </mc:Choice>
              <mc:Fallback>
                <p:oleObj name="Equation" r:id="rId11" imgW="241200" imgH="266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130968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575" y="1036638"/>
            <a:ext cx="8829675" cy="3802062"/>
          </a:xfrm>
        </p:spPr>
        <p:txBody>
          <a:bodyPr/>
          <a:lstStyle/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r>
              <a:rPr lang="en-US" altLang="ko-KR" sz="1200"/>
              <a:t>4.  NBFM</a:t>
            </a:r>
            <a:r>
              <a:rPr lang="ko-KR" altLang="en-US" sz="1200"/>
              <a:t>이 되는 조건이 만족될 때</a:t>
            </a:r>
            <a:r>
              <a:rPr lang="en-US" altLang="ko-KR" sz="1200"/>
              <a:t>, </a:t>
            </a:r>
            <a:r>
              <a:rPr lang="ko-KR" altLang="en-US" sz="1200"/>
              <a:t>문제 </a:t>
            </a:r>
            <a:r>
              <a:rPr lang="en-US" altLang="ko-KR" sz="1200"/>
              <a:t>3 </a:t>
            </a:r>
            <a:r>
              <a:rPr lang="ko-KR" altLang="en-US" sz="1200"/>
              <a:t>에서 전개한 수식은 어떻게 근사화될 수 있는지 쓰시오</a:t>
            </a:r>
            <a:r>
              <a:rPr lang="en-US" altLang="ko-KR" sz="120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endParaRPr lang="en-US" altLang="ko-KR" sz="1200"/>
          </a:p>
          <a:p>
            <a:pPr marL="763588" lvl="2" indent="0" eaLnBrk="1" hangingPunct="1">
              <a:buFontTx/>
              <a:buNone/>
            </a:pPr>
            <a:r>
              <a:rPr lang="en-US" altLang="ko-KR" sz="1200"/>
              <a:t>5.  </a:t>
            </a:r>
            <a:r>
              <a:rPr lang="ko-KR" altLang="en-US" sz="1200"/>
              <a:t>문제</a:t>
            </a:r>
            <a:r>
              <a:rPr lang="en-US" altLang="ko-KR" sz="1200"/>
              <a:t>4</a:t>
            </a:r>
            <a:r>
              <a:rPr lang="ko-KR" altLang="en-US" sz="1200"/>
              <a:t>의 결과를 기반하여 </a:t>
            </a:r>
            <a:r>
              <a:rPr lang="en-US" altLang="ko-KR" sz="1200"/>
              <a:t>NBFM </a:t>
            </a:r>
            <a:r>
              <a:rPr lang="ko-KR" altLang="en-US" sz="1200"/>
              <a:t>신호가 거의 깨끗한 사인파형으로 보이는 이유를 쓰시오</a:t>
            </a:r>
            <a:r>
              <a:rPr lang="en-US" altLang="ko-KR" sz="1200"/>
              <a:t>.</a:t>
            </a:r>
            <a:endParaRPr lang="en-US" altLang="ko-KR"/>
          </a:p>
        </p:txBody>
      </p:sp>
      <p:sp>
        <p:nvSpPr>
          <p:cNvPr id="3082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2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PLL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 입력에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19 kHz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 </a:t>
            </a:r>
            <a:r>
              <a:rPr lang="ko-KR" altLang="ko-KR" sz="1600" b="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사인파가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인가되었다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. PLL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내부의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VCO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="0" baseline="-2500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는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20 kHz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이고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="0" baseline="-2500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(input sensitivity)=500Hz/V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이다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. PLL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Lock(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동기완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료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되었다면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VCO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입력은 몇 볼트인가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?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의 입력주파수가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19+x(t) [kHz]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로 시간에 따라 바뀌고 있다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역시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PLL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i="1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="0" baseline="-2500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20kHz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이고</a:t>
            </a:r>
            <a:r>
              <a:rPr lang="en-US" altLang="ko-KR" sz="1600" b="0" i="1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="0" baseline="-2500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=500Hz/V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라고 가정하자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 PLL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lock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 유지된다면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입력신호가 어떻게 되어야 하는지 수식으로 쓰시오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PLL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내부의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VCO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의 변수 중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quiescent frequency = 1.1Hz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이고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, input voltage sensitivity=0.5Hz/V, Amplitude=1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이다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. PLL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의 입력이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s(t)=10cos(2</a:t>
            </a:r>
            <a:r>
              <a:rPr lang="el-GR" altLang="ko-KR" sz="1600" b="0" kern="100" dirty="0">
                <a:effectLst/>
                <a:latin typeface="Times New Roman"/>
                <a:ea typeface="바탕"/>
              </a:rPr>
              <a:t>π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t)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이고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10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초 후에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PLL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이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Lock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이 되었다고 가정하자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.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수렴된 이후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2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초 동안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(10</a:t>
            </a:r>
            <a:r>
              <a:rPr lang="el-GR" altLang="ko-KR" sz="1600" b="0" kern="100" dirty="0">
                <a:effectLst/>
                <a:latin typeface="Times New Roman"/>
                <a:ea typeface="바탕"/>
              </a:rPr>
              <a:t> ≤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t</a:t>
            </a:r>
            <a:r>
              <a:rPr lang="el-GR" altLang="ko-KR" sz="1600" b="0" kern="100" dirty="0">
                <a:effectLst/>
                <a:latin typeface="Times New Roman"/>
                <a:ea typeface="바탕"/>
              </a:rPr>
              <a:t> ≤ 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12)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인 시간 구간에서 다음을 정확히 그리시오</a:t>
            </a:r>
            <a:r>
              <a:rPr lang="en-US" altLang="ko-KR" sz="1600" b="0" kern="100" dirty="0">
                <a:effectLst/>
                <a:latin typeface="Times New Roman"/>
                <a:ea typeface="바탕"/>
              </a:rPr>
              <a:t>.</a:t>
            </a: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   a)  PLL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입력                                       </a:t>
            </a:r>
            <a:endParaRPr lang="en-US" altLang="ko-KR" sz="1600" b="0" kern="100" dirty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   b)  VCO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입력                        </a:t>
            </a:r>
            <a:endParaRPr lang="en-US" altLang="ko-KR" sz="1600" b="0" kern="100" dirty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   c)  VCO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출력</a:t>
            </a:r>
            <a:endParaRPr lang="en-US" altLang="ko-KR" sz="1600" b="0" kern="100" dirty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   d)  PD </a:t>
            </a:r>
            <a:r>
              <a:rPr lang="ko-KR" altLang="en-US" sz="1600" b="0" kern="100" dirty="0">
                <a:effectLst/>
                <a:latin typeface="Times New Roman"/>
                <a:ea typeface="바탕"/>
              </a:rPr>
              <a:t>출력</a:t>
            </a:r>
            <a:endParaRPr lang="ko-KR" altLang="ko-KR" sz="1600" b="0" kern="100" dirty="0">
              <a:effectLst/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FM 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복조기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(PLL) 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내부에 필터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(loop filter 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제외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가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사용되었다면 이 필터의 종류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(LPF, BPF, HPF)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를 쓰고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, 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필터의 입출력 수식을 사용하여 필터의 역할을 설명하시오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FM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복조기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(PLL)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quiescent(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초기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)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주파수는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3kHz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이고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input sensitivity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2kHz/V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복조기에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3sin(2</a:t>
            </a:r>
            <a:r>
              <a:rPr lang="el-GR" altLang="ko-KR" sz="1600" b="0" kern="100" dirty="0">
                <a:effectLst/>
                <a:latin typeface="Times New Roman"/>
                <a:ea typeface="바탕"/>
              </a:rPr>
              <a:t> π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2900t)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가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입력되고 시간이 지나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 안정적으로 동기를 유지하였다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(phase lock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되었다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).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이때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입력의 신호를 수식으로 정확히 쓰시오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문제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(2)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에서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 phase lock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이 유지된 이후 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>
                <a:effectLst/>
                <a:latin typeface="Times New Roman"/>
                <a:ea typeface="바탕"/>
                <a:cs typeface="Tahoma"/>
              </a:rPr>
              <a:t>출력의 신호를 수식으로 정확히 쓰시오</a:t>
            </a:r>
            <a:r>
              <a:rPr lang="en-US" altLang="ko-KR" sz="1600" b="0" kern="100" dirty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ko-KR" altLang="ko-KR" sz="1600" b="0" kern="100" dirty="0">
              <a:effectLst/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94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89444" name="개체 2"/>
          <p:cNvGraphicFramePr>
            <a:graphicFrameLocks noChangeAspect="1"/>
          </p:cNvGraphicFramePr>
          <p:nvPr/>
        </p:nvGraphicFramePr>
        <p:xfrm>
          <a:off x="1157288" y="1236663"/>
          <a:ext cx="61991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2" name="Equation" r:id="rId4" imgW="4991100" imgH="482600" progId="Equation.DSMT4">
                  <p:embed/>
                </p:oleObj>
              </mc:Choice>
              <mc:Fallback>
                <p:oleObj name="Equation" r:id="rId4" imgW="4991100" imgH="482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236663"/>
                        <a:ext cx="61991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89446" name="Rectangle 3"/>
          <p:cNvSpPr txBox="1">
            <a:spLocks noChangeArrowheads="1"/>
          </p:cNvSpPr>
          <p:nvPr/>
        </p:nvSpPr>
        <p:spPr bwMode="auto">
          <a:xfrm>
            <a:off x="374650" y="1203325"/>
            <a:ext cx="8220075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14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76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97636" name="개체 2"/>
          <p:cNvGraphicFramePr>
            <a:graphicFrameLocks noChangeAspect="1"/>
          </p:cNvGraphicFramePr>
          <p:nvPr/>
        </p:nvGraphicFramePr>
        <p:xfrm>
          <a:off x="1093788" y="1439863"/>
          <a:ext cx="7185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4" name="Equation" r:id="rId4" imgW="5956300" imgH="914400" progId="Equation.DSMT4">
                  <p:embed/>
                </p:oleObj>
              </mc:Choice>
              <mc:Fallback>
                <p:oleObj name="Equation" r:id="rId4" imgW="5956300" imgH="914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439863"/>
                        <a:ext cx="71850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4650" y="1411288"/>
            <a:ext cx="8220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 </a:t>
            </a: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4650" y="1411288"/>
            <a:ext cx="822007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2755" name="개체 1"/>
          <p:cNvGraphicFramePr>
            <a:graphicFrameLocks noChangeAspect="1"/>
          </p:cNvGraphicFramePr>
          <p:nvPr/>
        </p:nvGraphicFramePr>
        <p:xfrm>
          <a:off x="1162050" y="1360488"/>
          <a:ext cx="4230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92" name="Equation" r:id="rId4" imgW="2247900" imgH="203200" progId="Equation.DSMT4">
                  <p:embed/>
                </p:oleObj>
              </mc:Choice>
              <mc:Fallback>
                <p:oleObj name="Equation" r:id="rId4" imgW="2247900" imgH="2032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60488"/>
                        <a:ext cx="42306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4804" name="개체 2"/>
          <p:cNvGraphicFramePr>
            <a:graphicFrameLocks noChangeAspect="1"/>
          </p:cNvGraphicFramePr>
          <p:nvPr/>
        </p:nvGraphicFramePr>
        <p:xfrm>
          <a:off x="1198563" y="1258888"/>
          <a:ext cx="250348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7" name="Equation" r:id="rId4" imgW="2222500" imgH="215900" progId="Equation.DSMT4">
                  <p:embed/>
                </p:oleObj>
              </mc:Choice>
              <mc:Fallback>
                <p:oleObj name="Equation" r:id="rId4" imgW="2222500" imgH="2159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258888"/>
                        <a:ext cx="250348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70025"/>
            <a:ext cx="16446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06" name="개체 4"/>
          <p:cNvGraphicFramePr>
            <a:graphicFrameLocks noChangeAspect="1"/>
          </p:cNvGraphicFramePr>
          <p:nvPr/>
        </p:nvGraphicFramePr>
        <p:xfrm>
          <a:off x="1201738" y="3767138"/>
          <a:ext cx="7443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8" name="Equation" r:id="rId7" imgW="6591300" imgH="457200" progId="Equation.DSMT4">
                  <p:embed/>
                </p:oleObj>
              </mc:Choice>
              <mc:Fallback>
                <p:oleObj name="Equation" r:id="rId7" imgW="6591300" imgH="457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767138"/>
                        <a:ext cx="74437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개체 5"/>
          <p:cNvGraphicFramePr>
            <a:graphicFrameLocks noChangeAspect="1"/>
          </p:cNvGraphicFramePr>
          <p:nvPr/>
        </p:nvGraphicFramePr>
        <p:xfrm>
          <a:off x="1195388" y="4697413"/>
          <a:ext cx="44037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9" name="Equation" r:id="rId9" imgW="3898900" imgH="215900" progId="Equation.DSMT4">
                  <p:embed/>
                </p:oleObj>
              </mc:Choice>
              <mc:Fallback>
                <p:oleObj name="Equation" r:id="rId9" imgW="3898900" imgH="2159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697413"/>
                        <a:ext cx="440372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개체 6"/>
          <p:cNvGraphicFramePr>
            <a:graphicFrameLocks noChangeAspect="1"/>
          </p:cNvGraphicFramePr>
          <p:nvPr/>
        </p:nvGraphicFramePr>
        <p:xfrm>
          <a:off x="1309688" y="5014913"/>
          <a:ext cx="22621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0" name="Equation" r:id="rId11" imgW="1676400" imgH="469900" progId="Equation.DSMT4">
                  <p:embed/>
                </p:oleObj>
              </mc:Choice>
              <mc:Fallback>
                <p:oleObj name="Equation" r:id="rId11" imgW="1676400" imgH="4699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014913"/>
                        <a:ext cx="22621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개체 7"/>
          <p:cNvGraphicFramePr>
            <a:graphicFrameLocks noChangeAspect="1"/>
          </p:cNvGraphicFramePr>
          <p:nvPr/>
        </p:nvGraphicFramePr>
        <p:xfrm>
          <a:off x="1206500" y="2840038"/>
          <a:ext cx="57673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1" name="Equation" r:id="rId13" imgW="5105400" imgH="228600" progId="Equation.DSMT4">
                  <p:embed/>
                </p:oleObj>
              </mc:Choice>
              <mc:Fallback>
                <p:oleObj name="Equation" r:id="rId13" imgW="5105400" imgH="228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40038"/>
                        <a:ext cx="576738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74650" y="1212850"/>
            <a:ext cx="82200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(c)</a:t>
            </a:r>
            <a:endParaRPr lang="en-US" altLang="ko-KR" sz="22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15044" name="개체 2"/>
          <p:cNvGraphicFramePr>
            <a:graphicFrameLocks noChangeAspect="1"/>
          </p:cNvGraphicFramePr>
          <p:nvPr/>
        </p:nvGraphicFramePr>
        <p:xfrm>
          <a:off x="1157288" y="1587500"/>
          <a:ext cx="61991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5" name="Equation" r:id="rId4" imgW="4991100" imgH="482600" progId="Equation.DSMT4">
                  <p:embed/>
                </p:oleObj>
              </mc:Choice>
              <mc:Fallback>
                <p:oleObj name="Equation" r:id="rId4" imgW="4991100" imgH="482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587500"/>
                        <a:ext cx="61991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개체 3"/>
          <p:cNvGraphicFramePr>
            <a:graphicFrameLocks noChangeAspect="1"/>
          </p:cNvGraphicFramePr>
          <p:nvPr/>
        </p:nvGraphicFramePr>
        <p:xfrm>
          <a:off x="1196975" y="3186113"/>
          <a:ext cx="5692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6" name="Equation" r:id="rId6" imgW="4762500" imgH="228600" progId="Equation.DSMT4">
                  <p:embed/>
                </p:oleObj>
              </mc:Choice>
              <mc:Fallback>
                <p:oleObj name="Equation" r:id="rId6" imgW="4762500" imgH="2286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186113"/>
                        <a:ext cx="56927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454400"/>
            <a:ext cx="29114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47" name="개체 4"/>
          <p:cNvGraphicFramePr>
            <a:graphicFrameLocks noChangeAspect="1"/>
          </p:cNvGraphicFramePr>
          <p:nvPr/>
        </p:nvGraphicFramePr>
        <p:xfrm>
          <a:off x="1203325" y="5407025"/>
          <a:ext cx="62849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7" name="Equation" r:id="rId9" imgW="5130800" imgH="482600" progId="Equation.DSMT4">
                  <p:embed/>
                </p:oleObj>
              </mc:Choice>
              <mc:Fallback>
                <p:oleObj name="Equation" r:id="rId9" imgW="5130800" imgH="4826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407025"/>
                        <a:ext cx="62849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4650" y="1203325"/>
            <a:ext cx="82200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1227138"/>
            <a:ext cx="8220075" cy="5086350"/>
          </a:xfrm>
        </p:spPr>
        <p:txBody>
          <a:bodyPr/>
          <a:lstStyle/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DSB-SC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수신기의 로컬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위상 오차를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라 하자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수신기 출력에서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AWGN(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노이즈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성분과 신호성분의 전력은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위상 오차가 존재하지 않을 때의 전력에 비해 각각 몇 배 증가 혹은  감소하는지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(a) 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노이즈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전력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위상 오차가 존재하지 않을 때에 비해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       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배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-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수식설명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(b)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신호 전력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위상 오차가 존재하지 않을 때에 비해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        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배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-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수식설명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26309" name="개체 10"/>
          <p:cNvGraphicFramePr>
            <a:graphicFrameLocks noChangeAspect="1"/>
          </p:cNvGraphicFramePr>
          <p:nvPr/>
        </p:nvGraphicFramePr>
        <p:xfrm>
          <a:off x="4529138" y="1255713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6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1255713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651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1. ‘Sine wave’</a:t>
            </a:r>
            <a:r>
              <a:rPr lang="ko-KR" altLang="en-US" sz="1400" b="1" dirty="0">
                <a:latin typeface="Times New Roman" pitchFamily="18" charset="0"/>
                <a:cs typeface="Times New Roman" pitchFamily="18" charset="0"/>
              </a:rPr>
              <a:t>블록을 사용하지 않고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신호를 생성할 수 있다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(a) Sine wave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사용하지 않는 송신기의 구조를 정확히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(b)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보내고자 하는 음성 신호의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4kHz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이고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Carrier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주파수를 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18kHz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로 하고자 한다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위에서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그린 송신기 구조에서 각 블록의 변수의 값을 얼마로 설정하여야 하는지 해당 블록 옆에 정확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히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변수 설정이 필요한 모든 블록에 대하여 변수 값을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꼭 필요한 변수 값만 설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정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ko-KR" altLang="en-US" sz="1400" b="1" dirty="0">
                <a:latin typeface="Times New Roman" pitchFamily="18" charset="0"/>
                <a:cs typeface="Times New Roman" pitchFamily="18" charset="0"/>
              </a:rPr>
              <a:t>출력의 주파수를 설정해야 하는 블록인 경우 주파수는 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10kHz </a:t>
            </a:r>
            <a:r>
              <a:rPr lang="ko-KR" altLang="en-US" sz="1400" b="1" dirty="0">
                <a:latin typeface="Times New Roman" pitchFamily="18" charset="0"/>
                <a:cs typeface="Times New Roman" pitchFamily="18" charset="0"/>
              </a:rPr>
              <a:t>이내로 설정할 것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99109</TotalTime>
  <Words>1147</Words>
  <Application>Microsoft Office PowerPoint</Application>
  <PresentationFormat>화면 슬라이드 쇼(4:3)</PresentationFormat>
  <Paragraphs>757</Paragraphs>
  <Slides>24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Comic Sans MS</vt:lpstr>
      <vt:lpstr>Monotype Sorts</vt:lpstr>
      <vt:lpstr>Tahoma</vt:lpstr>
      <vt:lpstr>Times New Roman</vt:lpstr>
      <vt:lpstr>ZapfDingbats</vt:lpstr>
      <vt:lpstr>기본 디자인</vt:lpstr>
      <vt:lpstr>Equation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영남대학교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최권휴</dc:creator>
  <cp:lastModifiedBy>bkson220@gmail.com</cp:lastModifiedBy>
  <cp:revision>1012</cp:revision>
  <cp:lastPrinted>2012-07-04T03:21:20Z</cp:lastPrinted>
  <dcterms:created xsi:type="dcterms:W3CDTF">1998-07-27T04:31:16Z</dcterms:created>
  <dcterms:modified xsi:type="dcterms:W3CDTF">2022-06-17T22:59:24Z</dcterms:modified>
</cp:coreProperties>
</file>