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71" r:id="rId3"/>
    <p:sldId id="323" r:id="rId4"/>
    <p:sldId id="378" r:id="rId5"/>
    <p:sldId id="322" r:id="rId6"/>
    <p:sldId id="383" r:id="rId7"/>
    <p:sldId id="380" r:id="rId8"/>
    <p:sldId id="369" r:id="rId9"/>
    <p:sldId id="379" r:id="rId10"/>
    <p:sldId id="284" r:id="rId11"/>
    <p:sldId id="282" r:id="rId12"/>
    <p:sldId id="349" r:id="rId13"/>
    <p:sldId id="350" r:id="rId14"/>
    <p:sldId id="384" r:id="rId15"/>
    <p:sldId id="373" r:id="rId16"/>
    <p:sldId id="385" r:id="rId17"/>
    <p:sldId id="374" r:id="rId18"/>
    <p:sldId id="312" r:id="rId19"/>
    <p:sldId id="31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 Ho" initials="SH" lastIdx="62" clrIdx="0">
    <p:extLst>
      <p:ext uri="{19B8F6BF-5375-455C-9EA6-DF929625EA0E}">
        <p15:presenceInfo xmlns:p15="http://schemas.microsoft.com/office/powerpoint/2012/main" userId="0f6fb0732179e2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1T23:23:22.602" idx="26">
    <p:pos x="4585" y="353"/>
    <p:text>Commonalities?
DHs, key derivation, PSKs
No signatures, KEMs...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2T10:46:52.860" idx="27">
    <p:pos x="1996" y="1241"/>
    <p:text>Carefully encode in F* the protocol spec which is in plain English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8T13:41:45.313" idx="22">
    <p:pos x="2326" y="2997"/>
    <p:text>Is it correct?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9T16:06:51.996" idx="25">
    <p:pos x="10" y="10"/>
    <p:text>Custom -&gt; Wireguard VPN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7210E-73E9-4835-B283-AAD30FFEC611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9996B-CF71-49DB-9F63-7C2FBF27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7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7DD7-C8E2-466D-A2AE-FD681BEF3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EB1CD-67B4-41BC-952B-F14935764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90E3-D91C-4053-99F8-D530C4FA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5703-B06F-49D8-8974-DAEFA32BAD06}" type="datetime1">
              <a:rPr lang="en-US" smtClean="0"/>
              <a:t>23-May-22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AAA54-7E32-4CBF-A87A-38CDDEDF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D77DB-583F-4BBE-933B-3AB3B19A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E493-1B56-475C-BC6D-4D129AD4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3A718-D204-4802-A38A-0654A8607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3CEC-3FF9-4725-AC95-882708E2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5489-1B22-475C-998C-A86E52149A1B}" type="datetime1">
              <a:rPr lang="en-US" smtClean="0"/>
              <a:t>23-May-22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E88A3-F117-4ADB-BF47-A374C343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EBF8B-5216-4B5A-A619-336DAE75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5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275E4-9B6F-4B5D-8797-61D849F6E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E6D40-1A0D-4322-BAF0-289FAEA88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4D9D-28A8-4D77-8E1C-9E09A84F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C66A-334C-4E38-88EB-029FD66FC37C}" type="datetime1">
              <a:rPr lang="en-US" smtClean="0"/>
              <a:t>23-May-22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41F5-1719-4539-8FEC-B77F1341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AC3C7-1824-4C27-B96B-E3EDCEA9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9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12CD-6627-4542-B7BA-7F5B4B36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1039-4DC9-457A-9B4C-3F1555BEA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5B35F-886B-4FF0-95BB-50D56307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A07-5750-4F59-ABE8-A7C06473337B}" type="datetime1">
              <a:rPr lang="en-US" smtClean="0"/>
              <a:t>23-May-22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CE67C-F59D-4280-BF66-18B4F562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644B9-1E8C-4741-86FA-DAAADA51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5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3930-DB90-47E6-B40C-78E9B2D5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B1C96-6736-414D-9193-2C9674F0A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7B1C1-9F45-445B-BCEE-DCFCE8C1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843A-26DC-4263-B3D5-AACA8EF4008E}" type="datetime1">
              <a:rPr lang="en-US" smtClean="0"/>
              <a:t>23-May-22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446F4-0590-4AE4-B56F-02BA7B53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F3EEB-D0DD-4CA8-BB06-F8F4C992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7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7AFA-ABCC-49F7-A06A-0F14AD0E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767E-E4ED-4FBA-870E-871DAE37C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04C6F-5168-4BD0-98DC-BBDF6A6E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E7892-42C5-419F-8E60-4C5830B7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83C1-B809-439F-8211-F6245B1E75ED}" type="datetime1">
              <a:rPr lang="en-US" smtClean="0"/>
              <a:t>23-May-22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4C56F-F088-4391-A159-44CD0950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48FFA-9DCB-4B58-A251-8A525117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1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FD84-D58D-495C-9DB6-2475E72E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033CC-B27B-4C09-B94E-957D39B6F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F4F13-F649-4006-A8A4-F55A36D0E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B7F62-EBC0-4650-8B56-B63DDFC34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0041E-062D-4318-A9CF-93C7AE01D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622E5-B233-4441-8E6D-3C8DC9C1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B75F-645B-407A-A6EF-0DCA700394BA}" type="datetime1">
              <a:rPr lang="en-US" smtClean="0"/>
              <a:t>23-May-22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F38D5-BEA2-4AB1-8D1D-D3D90BF0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5217F-91AF-4EC6-8E24-468B27C5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1C05-03A8-4AF7-AAF1-955C7A81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FFBC6-43B2-4EFF-A43F-046306E1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B0A-66D1-43ED-8B8B-7E4CA2150B84}" type="datetime1">
              <a:rPr lang="en-US" smtClean="0"/>
              <a:t>23-May-22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AD232-60F3-4D29-AF1D-E46DD61B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0C8D6-95E9-4E71-8AD0-A7E77DD4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4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400B4-60FC-4FE8-9F33-C23A1BE7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35E5-9C91-429E-B417-CA56EAE2686E}" type="datetime1">
              <a:rPr lang="en-US" smtClean="0"/>
              <a:t>23-May-22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36F84-26DE-4D12-9EED-CCC44935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4E19B-279C-4E27-86E7-719B9D36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5AAA-BB98-4D50-AF4C-ED2EA0E2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FD74-5826-44B8-BBB7-454540905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17E32-41DF-4657-A86A-8099CF916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52CAC-B653-471E-811C-18E06A53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B589-2C58-49D7-82F8-329C00D4F1BE}" type="datetime1">
              <a:rPr lang="en-US" smtClean="0"/>
              <a:t>23-May-22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711F4-F543-4965-9ACD-B8C5A171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2B5AC-D832-4F30-8CFC-8AB188D8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D361-572C-4BE9-99E4-7CED92D1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98896-226E-4A96-A12E-1003A00FA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9D3F7-8875-4F1B-997C-5D9ED8A33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ECB2B-8378-4A9A-B91E-F91BB1DE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6B79-3888-4A5F-86B3-992017143F28}" type="datetime1">
              <a:rPr lang="en-US" smtClean="0"/>
              <a:t>23-May-22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E6015-A52D-48C5-BFFC-CEAB6DD9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EBF32-E89B-4311-A132-AC1C3C25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D53D5-8891-4F18-84C5-A97C41E3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4B6D5-432B-46BD-B47B-2FC8C32C7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8DBC-6ABA-40BF-B066-2A9BF0C7B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64FA7-BC0B-4E64-9A49-6F3D31DEB37C}" type="datetime1">
              <a:rPr lang="en-US" smtClean="0"/>
              <a:t>23-May-22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48DFE-DEEC-4FE1-8A72-C21E4CC3E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14D6-C5B3-462B-8F6A-10C9FC79D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B8190-271D-473A-B84A-775102BB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2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ginty/snow" TargetMode="External"/><Relationship Id="rId2" Type="http://schemas.openxmlformats.org/officeDocument/2006/relationships/hyperlink" Target="http://www.github.com/rweather/noise-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ithub.com/rweather/noise-java" TargetMode="External"/><Relationship Id="rId4" Type="http://schemas.openxmlformats.org/officeDocument/2006/relationships/hyperlink" Target="http://www.github.com/haskell-cryptography/cacophon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Calibri"/>
                <a:ea typeface="+mj-lt"/>
                <a:cs typeface="+mj-lt"/>
              </a:rPr>
              <a:t>Noise*,</a:t>
            </a:r>
            <a:br>
              <a:rPr lang="en-GB" sz="4000" b="1" dirty="0">
                <a:latin typeface="Calibri"/>
                <a:ea typeface="+mj-lt"/>
                <a:cs typeface="+mj-lt"/>
              </a:rPr>
            </a:br>
            <a:r>
              <a:rPr lang="en-GB" sz="4000" dirty="0">
                <a:ea typeface="+mj-lt"/>
                <a:cs typeface="+mj-lt"/>
              </a:rPr>
              <a:t>A Library of Verified High-Performance Secure Channel Protocol Implementations</a:t>
            </a:r>
            <a:endParaRPr lang="en-US" sz="4000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cs typeface="Calibri"/>
              </a:rPr>
              <a:t>S. Ho</a:t>
            </a:r>
            <a:r>
              <a:rPr lang="en-GB" dirty="0">
                <a:cs typeface="Calibri"/>
              </a:rPr>
              <a:t>, J. </a:t>
            </a:r>
            <a:r>
              <a:rPr lang="en-GB" dirty="0" err="1">
                <a:cs typeface="Calibri"/>
              </a:rPr>
              <a:t>Protzenko</a:t>
            </a:r>
            <a:r>
              <a:rPr lang="en-GB" dirty="0">
                <a:cs typeface="Calibri"/>
              </a:rPr>
              <a:t>, A. </a:t>
            </a:r>
            <a:r>
              <a:rPr lang="en-GB" dirty="0" err="1">
                <a:ea typeface="+mn-lt"/>
                <a:cs typeface="+mn-lt"/>
              </a:rPr>
              <a:t>Bichhawat</a:t>
            </a:r>
            <a:r>
              <a:rPr lang="en-GB" dirty="0">
                <a:ea typeface="+mn-lt"/>
                <a:cs typeface="+mn-lt"/>
              </a:rPr>
              <a:t>, K. </a:t>
            </a:r>
            <a:r>
              <a:rPr lang="en-GB" dirty="0" err="1">
                <a:ea typeface="+mn-lt"/>
                <a:cs typeface="+mn-lt"/>
              </a:rPr>
              <a:t>Bhargavan</a:t>
            </a:r>
            <a:endParaRPr lang="en-GB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8C51385-DC9D-4C58-8172-B9D3AB4D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96" y="5415298"/>
            <a:ext cx="2743200" cy="1028700"/>
          </a:xfrm>
          <a:prstGeom prst="rect">
            <a:avLst/>
          </a:prstGeo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A5F39C54-8FE2-4963-AC0B-E5836039C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330" y="5413186"/>
            <a:ext cx="2743200" cy="1011459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11C64FAB-3819-4CFC-83D7-998D96C24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809" y="5345629"/>
            <a:ext cx="2743198" cy="1146571"/>
          </a:xfrm>
          <a:prstGeom prst="rect">
            <a:avLst/>
          </a:prstGeom>
        </p:spPr>
      </p:pic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35A18DB5-9E1E-48E4-B580-8DEDE8299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0597" y="5097770"/>
            <a:ext cx="1669960" cy="165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1C9A-FBAC-4A89-9A3D-876B4F91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57"/>
            <a:ext cx="10515600" cy="1325563"/>
          </a:xfrm>
        </p:spPr>
        <p:txBody>
          <a:bodyPr/>
          <a:lstStyle/>
          <a:p>
            <a:r>
              <a:rPr lang="en-US" dirty="0"/>
              <a:t>How to write verified C code?</a:t>
            </a:r>
          </a:p>
        </p:txBody>
      </p:sp>
      <p:sp>
        <p:nvSpPr>
          <p:cNvPr id="5" name="Low* code">
            <a:extLst>
              <a:ext uri="{FF2B5EF4-FFF2-40B4-BE49-F238E27FC236}">
                <a16:creationId xmlns:a16="http://schemas.microsoft.com/office/drawing/2014/main" id="{5F3C8BA9-D6BF-4A8C-8290-DCBD2A7B9FA9}"/>
              </a:ext>
            </a:extLst>
          </p:cNvPr>
          <p:cNvSpPr txBox="1"/>
          <p:nvPr/>
        </p:nvSpPr>
        <p:spPr>
          <a:xfrm>
            <a:off x="275578" y="1751926"/>
            <a:ext cx="5341239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Low* signature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aead_encrypt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lbuffer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uint8 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...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unit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h0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live h0 key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 disjoint key output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 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ensures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h0 _ h1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modifies2 output tag h0 h1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))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Low* implementation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aead_encrypt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key n 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aadlen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aad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mlen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m cipher mac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chacha20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encrypt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mlen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cipher m key n 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derive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poly1305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 key n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aadlen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aad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mlen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cipher mac</a:t>
            </a:r>
          </a:p>
        </p:txBody>
      </p:sp>
      <p:grpSp>
        <p:nvGrpSpPr>
          <p:cNvPr id="32" name="C code">
            <a:extLst>
              <a:ext uri="{FF2B5EF4-FFF2-40B4-BE49-F238E27FC236}">
                <a16:creationId xmlns:a16="http://schemas.microsoft.com/office/drawing/2014/main" id="{6118AB0E-2B55-4B92-A2F8-1B6B9AA2AE12}"/>
              </a:ext>
            </a:extLst>
          </p:cNvPr>
          <p:cNvGrpSpPr/>
          <p:nvPr/>
        </p:nvGrpSpPr>
        <p:grpSpPr>
          <a:xfrm>
            <a:off x="5994789" y="1264346"/>
            <a:ext cx="6096001" cy="2099842"/>
            <a:chOff x="5468874" y="1569058"/>
            <a:chExt cx="6096000" cy="209984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6B13F8-750C-4E71-AC70-EF44D553D957}"/>
                </a:ext>
              </a:extLst>
            </p:cNvPr>
            <p:cNvSpPr txBox="1"/>
            <p:nvPr/>
          </p:nvSpPr>
          <p:spPr>
            <a:xfrm>
              <a:off x="5468874" y="2053073"/>
              <a:ext cx="5732532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Generated C code</a:t>
              </a:r>
              <a:endPara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aead_encrypt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uint8_t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*</a:t>
              </a:r>
              <a:r>
                <a:rPr lang="en-US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...)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US" sz="11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encrypt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mlen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cipher, m, key, n, (</a:t>
              </a:r>
              <a:r>
                <a:rPr lang="en-US" sz="11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uint32_t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US" sz="11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1U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US" sz="11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uint8_t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1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tmp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11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64U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= { </a:t>
              </a:r>
              <a:r>
                <a:rPr lang="en-US" sz="11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0U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};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US" sz="11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encrypt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en-US" sz="11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uint32_t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US" sz="11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64U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tmp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tmp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key, n, (</a:t>
              </a:r>
              <a:r>
                <a:rPr lang="en-US" sz="11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uint32_t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US" sz="11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0U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US" sz="11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uint8_t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*key = 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tmp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en-US" sz="11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poly1305_do_32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(key, 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aadlen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aad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mlen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cipher, mac);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C29672-D8E8-49C9-A9C4-3606EA49102D}"/>
                </a:ext>
              </a:extLst>
            </p:cNvPr>
            <p:cNvSpPr txBox="1"/>
            <p:nvPr/>
          </p:nvSpPr>
          <p:spPr>
            <a:xfrm>
              <a:off x="5468874" y="1569058"/>
              <a:ext cx="609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KaRaMeL</a:t>
              </a:r>
              <a:r>
                <a:rPr lang="en-US" dirty="0"/>
                <a:t>: Low* </a:t>
              </a:r>
              <a:r>
                <a:rPr lang="en-GB" sz="1800" dirty="0">
                  <a:cs typeface="Calibri"/>
                </a:rPr>
                <a:t>→</a:t>
              </a:r>
              <a:r>
                <a:rPr lang="en-US" dirty="0"/>
                <a:t> C        </a:t>
              </a:r>
              <a:r>
                <a:rPr lang="en-US" sz="1600" dirty="0"/>
                <a:t>(</a:t>
              </a:r>
              <a:r>
                <a:rPr lang="en-US" sz="1600" dirty="0" err="1"/>
                <a:t>inlining</a:t>
              </a:r>
              <a:r>
                <a:rPr lang="en-US" sz="1600" dirty="0"/>
                <a:t>, erasure, </a:t>
              </a:r>
              <a:r>
                <a:rPr lang="en-US" sz="1600" dirty="0" err="1"/>
                <a:t>monomorphization</a:t>
              </a:r>
              <a:r>
                <a:rPr lang="en-US" sz="1600" dirty="0"/>
                <a:t>…)</a:t>
              </a:r>
              <a:endParaRPr lang="en-US" dirty="0"/>
            </a:p>
          </p:txBody>
        </p:sp>
      </p:grpSp>
      <p:sp>
        <p:nvSpPr>
          <p:cNvPr id="33" name="Low*">
            <a:extLst>
              <a:ext uri="{FF2B5EF4-FFF2-40B4-BE49-F238E27FC236}">
                <a16:creationId xmlns:a16="http://schemas.microsoft.com/office/drawing/2014/main" id="{9525D6BD-88F8-4261-A25B-D3ACABEDBE9A}"/>
              </a:ext>
            </a:extLst>
          </p:cNvPr>
          <p:cNvSpPr txBox="1"/>
          <p:nvPr/>
        </p:nvSpPr>
        <p:spPr>
          <a:xfrm>
            <a:off x="266700" y="126943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Low*</a:t>
            </a:r>
            <a:r>
              <a:rPr lang="en-US" dirty="0"/>
              <a:t>: effectful subset of F* modelling C</a:t>
            </a:r>
          </a:p>
        </p:txBody>
      </p:sp>
      <p:sp>
        <p:nvSpPr>
          <p:cNvPr id="34" name="Explanations extraction">
            <a:extLst>
              <a:ext uri="{FF2B5EF4-FFF2-40B4-BE49-F238E27FC236}">
                <a16:creationId xmlns:a16="http://schemas.microsoft.com/office/drawing/2014/main" id="{BD801BDD-A9B6-45B5-AA11-726811165CDB}"/>
              </a:ext>
            </a:extLst>
          </p:cNvPr>
          <p:cNvSpPr txBox="1"/>
          <p:nvPr/>
        </p:nvSpPr>
        <p:spPr>
          <a:xfrm>
            <a:off x="5994789" y="4549605"/>
            <a:ext cx="6197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Low* has been successfully 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cryptographic primitives (</a:t>
            </a:r>
            <a:r>
              <a:rPr lang="en-US" sz="1600" dirty="0" err="1"/>
              <a:t>Hacl</a:t>
            </a:r>
            <a:r>
              <a:rPr lang="en-US" sz="1600" dirty="0"/>
              <a:t>*, </a:t>
            </a:r>
            <a:r>
              <a:rPr lang="en-US" sz="1600" dirty="0" err="1"/>
              <a:t>EverCrypt</a:t>
            </a:r>
            <a:r>
              <a:rPr lang="en-US" sz="1600" dirty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protocols (</a:t>
            </a:r>
            <a:r>
              <a:rPr lang="en-US" sz="1600" dirty="0" err="1"/>
              <a:t>miTLS</a:t>
            </a:r>
            <a:r>
              <a:rPr lang="en-US" sz="1600" dirty="0"/>
              <a:t>, QUIC, Signal*…)</a:t>
            </a:r>
          </a:p>
          <a:p>
            <a:r>
              <a:rPr lang="en-US" sz="1600" dirty="0"/>
              <a:t>⇒ We can verify and implement </a:t>
            </a:r>
            <a:r>
              <a:rPr lang="en-US" sz="1600" b="1" dirty="0"/>
              <a:t>one</a:t>
            </a:r>
            <a:r>
              <a:rPr lang="en-US" sz="1600" dirty="0"/>
              <a:t> protocol</a:t>
            </a:r>
          </a:p>
          <a:p>
            <a:r>
              <a:rPr lang="en-US" sz="1600" dirty="0"/>
              <a:t>⇒ </a:t>
            </a:r>
            <a:r>
              <a:rPr lang="en-US" sz="1600" b="1" dirty="0"/>
              <a:t>How do we verify 59 at once?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51AAE-AFAE-416C-AD15-E4825E8C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10</a:t>
            </a:fld>
            <a:endParaRPr lang="en-US"/>
          </a:p>
        </p:txBody>
      </p:sp>
      <p:sp>
        <p:nvSpPr>
          <p:cNvPr id="17" name="Explanations Low*">
            <a:extLst>
              <a:ext uri="{FF2B5EF4-FFF2-40B4-BE49-F238E27FC236}">
                <a16:creationId xmlns:a16="http://schemas.microsoft.com/office/drawing/2014/main" id="{9654AFF0-C9AD-087D-CD1C-5489EEB0EC3D}"/>
              </a:ext>
            </a:extLst>
          </p:cNvPr>
          <p:cNvSpPr txBox="1"/>
          <p:nvPr/>
        </p:nvSpPr>
        <p:spPr>
          <a:xfrm>
            <a:off x="266700" y="4549605"/>
            <a:ext cx="5350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requires</a:t>
            </a:r>
            <a:r>
              <a:rPr lang="en-US" sz="1600"/>
              <a:t> (precondition): non-dangling pointers, disjointness…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ensures</a:t>
            </a:r>
            <a:r>
              <a:rPr lang="en-US" sz="1600"/>
              <a:t> (postcondition): which buffers are modified, functional correctness (Low* code refines high-level spec)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when </a:t>
            </a:r>
            <a:r>
              <a:rPr lang="en-US" sz="1600" b="1"/>
              <a:t>type-checking</a:t>
            </a:r>
            <a:r>
              <a:rPr lang="en-US" sz="1600"/>
              <a:t> the body: proof obligations generated and sent to Z3 SMT solver</a:t>
            </a:r>
            <a:endParaRPr lang="en-US" sz="1600" dirty="0"/>
          </a:p>
        </p:txBody>
      </p:sp>
      <p:grpSp>
        <p:nvGrpSpPr>
          <p:cNvPr id="4" name="Pre">
            <a:extLst>
              <a:ext uri="{FF2B5EF4-FFF2-40B4-BE49-F238E27FC236}">
                <a16:creationId xmlns:a16="http://schemas.microsoft.com/office/drawing/2014/main" id="{31A51E6B-4DEE-FFF4-7FED-E25DF6B44C6A}"/>
              </a:ext>
            </a:extLst>
          </p:cNvPr>
          <p:cNvGrpSpPr/>
          <p:nvPr/>
        </p:nvGrpSpPr>
        <p:grpSpPr>
          <a:xfrm>
            <a:off x="462268" y="2422815"/>
            <a:ext cx="4210051" cy="421394"/>
            <a:chOff x="362712" y="2314200"/>
            <a:chExt cx="4300729" cy="49844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F734080-C6E7-6E17-B0E4-0E6EB4FF6881}"/>
                </a:ext>
              </a:extLst>
            </p:cNvPr>
            <p:cNvSpPr/>
            <p:nvPr/>
          </p:nvSpPr>
          <p:spPr>
            <a:xfrm>
              <a:off x="362712" y="2314200"/>
              <a:ext cx="3838898" cy="49844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39FA51-A5AD-C64F-0199-D4EFF868ABBD}"/>
                </a:ext>
              </a:extLst>
            </p:cNvPr>
            <p:cNvSpPr txBox="1"/>
            <p:nvPr/>
          </p:nvSpPr>
          <p:spPr>
            <a:xfrm>
              <a:off x="4207197" y="2376298"/>
              <a:ext cx="456244" cy="327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Pre</a:t>
              </a:r>
            </a:p>
          </p:txBody>
        </p:sp>
      </p:grpSp>
      <p:grpSp>
        <p:nvGrpSpPr>
          <p:cNvPr id="30" name="Post">
            <a:extLst>
              <a:ext uri="{FF2B5EF4-FFF2-40B4-BE49-F238E27FC236}">
                <a16:creationId xmlns:a16="http://schemas.microsoft.com/office/drawing/2014/main" id="{58F188BF-D48D-78A2-E5D6-180B8F25A11E}"/>
              </a:ext>
            </a:extLst>
          </p:cNvPr>
          <p:cNvGrpSpPr/>
          <p:nvPr/>
        </p:nvGrpSpPr>
        <p:grpSpPr>
          <a:xfrm>
            <a:off x="464678" y="2928061"/>
            <a:ext cx="4321941" cy="431956"/>
            <a:chOff x="362712" y="2270215"/>
            <a:chExt cx="4415029" cy="54243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21CABF1-8625-1075-734F-1385C847C02F}"/>
                </a:ext>
              </a:extLst>
            </p:cNvPr>
            <p:cNvSpPr/>
            <p:nvPr/>
          </p:nvSpPr>
          <p:spPr>
            <a:xfrm>
              <a:off x="362712" y="2270215"/>
              <a:ext cx="3838898" cy="54243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B5DB4B-9D43-25D0-9A04-7E918F35C0BF}"/>
                </a:ext>
              </a:extLst>
            </p:cNvPr>
            <p:cNvSpPr txBox="1"/>
            <p:nvPr/>
          </p:nvSpPr>
          <p:spPr>
            <a:xfrm>
              <a:off x="4207197" y="2376297"/>
              <a:ext cx="570544" cy="347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Post</a:t>
              </a:r>
            </a:p>
          </p:txBody>
        </p:sp>
      </p:grpSp>
      <p:grpSp>
        <p:nvGrpSpPr>
          <p:cNvPr id="36" name="Type-checked">
            <a:extLst>
              <a:ext uri="{FF2B5EF4-FFF2-40B4-BE49-F238E27FC236}">
                <a16:creationId xmlns:a16="http://schemas.microsoft.com/office/drawing/2014/main" id="{3271858F-C36E-AFBB-C0C5-27459D45A54C}"/>
              </a:ext>
            </a:extLst>
          </p:cNvPr>
          <p:cNvGrpSpPr/>
          <p:nvPr/>
        </p:nvGrpSpPr>
        <p:grpSpPr>
          <a:xfrm>
            <a:off x="323202" y="3473180"/>
            <a:ext cx="4531995" cy="1017958"/>
            <a:chOff x="314324" y="2270215"/>
            <a:chExt cx="4531995" cy="79610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868B1E5-E84A-6C6B-E46C-1A9AC4272225}"/>
                </a:ext>
              </a:extLst>
            </p:cNvPr>
            <p:cNvSpPr/>
            <p:nvPr/>
          </p:nvSpPr>
          <p:spPr>
            <a:xfrm>
              <a:off x="314324" y="2270215"/>
              <a:ext cx="4531995" cy="54243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91AEC0-999D-41F8-8F9D-67BB44AF1177}"/>
                </a:ext>
              </a:extLst>
            </p:cNvPr>
            <p:cNvSpPr txBox="1"/>
            <p:nvPr/>
          </p:nvSpPr>
          <p:spPr>
            <a:xfrm>
              <a:off x="3677414" y="2849687"/>
              <a:ext cx="1100327" cy="216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Type-checked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59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CA9D-6BA0-42D1-B263-3E5A9246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8" y="26604"/>
            <a:ext cx="11547764" cy="1325563"/>
          </a:xfrm>
        </p:spPr>
        <p:txBody>
          <a:bodyPr/>
          <a:lstStyle/>
          <a:p>
            <a:r>
              <a:rPr lang="en-US" dirty="0"/>
              <a:t>Generic Interpreter vs Specialized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C016E-9DD1-44D6-8E34-E5D78D76C4F3}"/>
              </a:ext>
            </a:extLst>
          </p:cNvPr>
          <p:cNvSpPr txBox="1"/>
          <p:nvPr/>
        </p:nvSpPr>
        <p:spPr>
          <a:xfrm>
            <a:off x="411015" y="1419388"/>
            <a:ext cx="5800314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 rec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send_message_tokens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initiator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is_psk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tokens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sz="12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                     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tokens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Nil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tokens'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initiator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initiator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tokens'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out'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</p:txBody>
      </p:sp>
      <p:grpSp>
        <p:nvGrpSpPr>
          <p:cNvPr id="4" name="WireGuard">
            <a:extLst>
              <a:ext uri="{FF2B5EF4-FFF2-40B4-BE49-F238E27FC236}">
                <a16:creationId xmlns:a16="http://schemas.microsoft.com/office/drawing/2014/main" id="{80B9739B-0DDF-189D-22F8-A42BD6C64A1F}"/>
              </a:ext>
            </a:extLst>
          </p:cNvPr>
          <p:cNvGrpSpPr/>
          <p:nvPr/>
        </p:nvGrpSpPr>
        <p:grpSpPr>
          <a:xfrm>
            <a:off x="6648153" y="1070064"/>
            <a:ext cx="5132832" cy="5201424"/>
            <a:chOff x="6648153" y="1070064"/>
            <a:chExt cx="5132832" cy="52014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F2A229-FD0D-46D1-B4B5-2E3D749A4D03}"/>
                </a:ext>
              </a:extLst>
            </p:cNvPr>
            <p:cNvSpPr txBox="1"/>
            <p:nvPr/>
          </p:nvSpPr>
          <p:spPr>
            <a:xfrm>
              <a:off x="6648153" y="1439396"/>
              <a:ext cx="5132832" cy="483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/* First message: e, es, s, ss */</a:t>
              </a:r>
              <a:endPara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hsk_init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hsk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1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chaining_key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hsk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hash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hsk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1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remote_static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endPara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/* e */</a:t>
              </a:r>
              <a:endPara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curve25519_generate_secret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hsk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1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ephemeral_private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1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(!</a:t>
              </a:r>
              <a:r>
                <a:rPr lang="en-US" sz="11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curve25519_generate_public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dst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1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unencrypted_ephemeral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                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hsk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1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ephemeral_private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sz="1100" b="0" dirty="0" err="1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goto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out;</a:t>
              </a:r>
            </a:p>
            <a:p>
              <a:r>
                <a:rPr lang="en-US" sz="11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message_ephemeral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dst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1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unencrypted_ephemeral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  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dst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1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unencrypted_ephemeral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hsk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1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chaining_key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  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hsk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hash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endPara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/* es */</a:t>
              </a:r>
              <a:endPara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(!</a:t>
              </a:r>
              <a:r>
                <a:rPr lang="en-US" sz="11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mix_dh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hsk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1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chaining_key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key, 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hsk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1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ephemeral_private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hsk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1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remote_static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sz="1100" b="0" dirty="0" err="1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goto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out;</a:t>
              </a:r>
            </a:p>
            <a:p>
              <a:endPara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/* s */</a:t>
              </a:r>
              <a:endPara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message_encrypt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dst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1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encrypted_static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hsk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static_identity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1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static_public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NOISE_PUBLIC_KEY_LEN, key, 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hsk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hash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endPara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/* ss */</a:t>
              </a:r>
              <a:endPara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1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(!</a:t>
              </a:r>
              <a:r>
                <a:rPr lang="en-US" sz="11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mix_precomputed_dh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hsk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1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chaining_key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key,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        </a:t>
              </a:r>
              <a:r>
                <a:rPr lang="en-US" sz="11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hsk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11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precomputed_static_static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</a:t>
              </a:r>
            </a:p>
            <a:p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US" sz="1100" b="0" dirty="0" err="1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goto</a:t>
              </a:r>
              <a:r>
                <a:rPr lang="en-US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out;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CB636F-EA13-4D8D-8E49-2C4DC1A963E3}"/>
                </a:ext>
              </a:extLst>
            </p:cNvPr>
            <p:cNvSpPr txBox="1"/>
            <p:nvPr/>
          </p:nvSpPr>
          <p:spPr>
            <a:xfrm>
              <a:off x="6648153" y="1070064"/>
              <a:ext cx="5132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WireGuard</a:t>
              </a:r>
              <a:r>
                <a:rPr lang="en-US" b="1" dirty="0"/>
                <a:t> VPN </a:t>
              </a:r>
              <a:r>
                <a:rPr lang="en-US" dirty="0"/>
                <a:t>(IKpsk2):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91D8FD4-08EB-4EBC-89AD-6F4EE0DAEE9E}"/>
              </a:ext>
            </a:extLst>
          </p:cNvPr>
          <p:cNvSpPr txBox="1"/>
          <p:nvPr/>
        </p:nvSpPr>
        <p:spPr>
          <a:xfrm>
            <a:off x="411015" y="1070064"/>
            <a:ext cx="580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write an </a:t>
            </a:r>
            <a:r>
              <a:rPr lang="en-US" b="1" dirty="0"/>
              <a:t>interpreter</a:t>
            </a:r>
            <a:r>
              <a:rPr lang="en-US" dirty="0"/>
              <a:t> for Noise in Low*: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D37C49-55AC-4512-BDEB-515130D3B241}"/>
              </a:ext>
            </a:extLst>
          </p:cNvPr>
          <p:cNvGrpSpPr/>
          <p:nvPr/>
        </p:nvGrpSpPr>
        <p:grpSpPr>
          <a:xfrm>
            <a:off x="2918209" y="4534665"/>
            <a:ext cx="4459974" cy="830997"/>
            <a:chOff x="-1506432" y="4967916"/>
            <a:chExt cx="4459974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CC73F1-367D-496C-AD77-B85FE33A68BE}"/>
                </a:ext>
              </a:extLst>
            </p:cNvPr>
            <p:cNvSpPr txBox="1"/>
            <p:nvPr/>
          </p:nvSpPr>
          <p:spPr>
            <a:xfrm>
              <a:off x="-1506432" y="5152582"/>
              <a:ext cx="38916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Specialized, idiomatic C code: no recursion, no list of tokens, etc.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33323D0-0C89-4A51-99D3-0AE755D0998C}"/>
                </a:ext>
              </a:extLst>
            </p:cNvPr>
            <p:cNvSpPr/>
            <p:nvPr/>
          </p:nvSpPr>
          <p:spPr>
            <a:xfrm rot="20077399">
              <a:off x="1816984" y="4967916"/>
              <a:ext cx="1136558" cy="36933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894F04E-1044-4D60-8D65-8E4DF3ADA11F}"/>
              </a:ext>
            </a:extLst>
          </p:cNvPr>
          <p:cNvSpPr txBox="1"/>
          <p:nvPr/>
        </p:nvSpPr>
        <p:spPr>
          <a:xfrm>
            <a:off x="457200" y="5656495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How to specialize an interpreter for a given input?</a:t>
            </a:r>
          </a:p>
          <a:p>
            <a:pPr algn="ctr"/>
            <a:r>
              <a:rPr lang="en-US" sz="2000" b="1" dirty="0"/>
              <a:t>How to turn an interpreter into a compiler?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D1E31A-9F24-4FCE-9692-C0F51858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11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D92657-1C38-3A5A-165B-0905FBF728FB}"/>
              </a:ext>
            </a:extLst>
          </p:cNvPr>
          <p:cNvGrpSpPr/>
          <p:nvPr/>
        </p:nvGrpSpPr>
        <p:grpSpPr>
          <a:xfrm>
            <a:off x="322118" y="3670169"/>
            <a:ext cx="2283922" cy="1782721"/>
            <a:chOff x="322118" y="3670169"/>
            <a:chExt cx="2283922" cy="178272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40EBD4-210F-881B-8322-8830D25AEBFB}"/>
                </a:ext>
              </a:extLst>
            </p:cNvPr>
            <p:cNvSpPr txBox="1"/>
            <p:nvPr/>
          </p:nvSpPr>
          <p:spPr>
            <a:xfrm>
              <a:off x="322118" y="4806559"/>
              <a:ext cx="2283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Interpreter, recursive over the list of tokens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70A410C2-2586-37D3-24D8-F59B40057BB2}"/>
                </a:ext>
              </a:extLst>
            </p:cNvPr>
            <p:cNvSpPr/>
            <p:nvPr/>
          </p:nvSpPr>
          <p:spPr>
            <a:xfrm rot="15853254">
              <a:off x="705285" y="4053782"/>
              <a:ext cx="1136558" cy="36933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9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FFFEE14C-FABA-4F6C-8E57-D2E9DFE0E889}"/>
              </a:ext>
            </a:extLst>
          </p:cNvPr>
          <p:cNvSpPr txBox="1">
            <a:spLocks/>
          </p:cNvSpPr>
          <p:nvPr/>
        </p:nvSpPr>
        <p:spPr>
          <a:xfrm>
            <a:off x="990600" y="3102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Compilation Through Partial 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28538-2CAC-40B7-A2B8-9FF9FE60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Explanations">
            <a:extLst>
              <a:ext uri="{FF2B5EF4-FFF2-40B4-BE49-F238E27FC236}">
                <a16:creationId xmlns:a16="http://schemas.microsoft.com/office/drawing/2014/main" id="{DCBD749E-AC1A-A95D-7C40-FD6C74A6D642}"/>
              </a:ext>
            </a:extLst>
          </p:cNvPr>
          <p:cNvSpPr txBox="1"/>
          <p:nvPr/>
        </p:nvSpPr>
        <p:spPr>
          <a:xfrm>
            <a:off x="2085096" y="1452944"/>
            <a:ext cx="54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1</a:t>
            </a:r>
            <a:r>
              <a:rPr lang="en-US" baseline="30000" dirty="0"/>
              <a:t>st</a:t>
            </a:r>
            <a:r>
              <a:rPr lang="en-US" dirty="0"/>
              <a:t> message of IKpsk2 as initiator (simplified):</a:t>
            </a:r>
          </a:p>
        </p:txBody>
      </p:sp>
      <p:sp>
        <p:nvSpPr>
          <p:cNvPr id="42" name="Code initial">
            <a:extLst>
              <a:ext uri="{FF2B5EF4-FFF2-40B4-BE49-F238E27FC236}">
                <a16:creationId xmlns:a16="http://schemas.microsoft.com/office/drawing/2014/main" id="{671F4455-4E9B-5246-7C3A-613C607908B9}"/>
              </a:ext>
            </a:extLst>
          </p:cNvPr>
          <p:cNvSpPr txBox="1"/>
          <p:nvPr/>
        </p:nvSpPr>
        <p:spPr>
          <a:xfrm>
            <a:off x="2075688" y="1839540"/>
            <a:ext cx="60945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send_IKpsk2_message0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</a:t>
            </a:r>
          </a:p>
        </p:txBody>
      </p:sp>
      <p:sp>
        <p:nvSpPr>
          <p:cNvPr id="72" name="Code 1">
            <a:extLst>
              <a:ext uri="{FF2B5EF4-FFF2-40B4-BE49-F238E27FC236}">
                <a16:creationId xmlns:a16="http://schemas.microsoft.com/office/drawing/2014/main" id="{29646E55-0724-110C-20E3-5B5D8F55E7FC}"/>
              </a:ext>
            </a:extLst>
          </p:cNvPr>
          <p:cNvSpPr txBox="1"/>
          <p:nvPr/>
        </p:nvSpPr>
        <p:spPr>
          <a:xfrm>
            <a:off x="2075688" y="1839539"/>
            <a:ext cx="60945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send_IKpsk2_message0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</a:t>
            </a:r>
          </a:p>
        </p:txBody>
      </p:sp>
      <p:sp>
        <p:nvSpPr>
          <p:cNvPr id="71" name="Code 2">
            <a:extLst>
              <a:ext uri="{FF2B5EF4-FFF2-40B4-BE49-F238E27FC236}">
                <a16:creationId xmlns:a16="http://schemas.microsoft.com/office/drawing/2014/main" id="{22F341DE-711F-1853-F427-52FA557E837E}"/>
              </a:ext>
            </a:extLst>
          </p:cNvPr>
          <p:cNvSpPr txBox="1"/>
          <p:nvPr/>
        </p:nvSpPr>
        <p:spPr>
          <a:xfrm>
            <a:off x="2075688" y="1839540"/>
            <a:ext cx="609452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send_IKpsk2_message0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Nil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tokens'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tokens'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out'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</p:txBody>
      </p:sp>
      <p:sp>
        <p:nvSpPr>
          <p:cNvPr id="43" name="Code 2.5">
            <a:extLst>
              <a:ext uri="{FF2B5EF4-FFF2-40B4-BE49-F238E27FC236}">
                <a16:creationId xmlns:a16="http://schemas.microsoft.com/office/drawing/2014/main" id="{E2F2F14B-3330-B141-B840-39B791952165}"/>
              </a:ext>
            </a:extLst>
          </p:cNvPr>
          <p:cNvSpPr txBox="1"/>
          <p:nvPr/>
        </p:nvSpPr>
        <p:spPr>
          <a:xfrm>
            <a:off x="2075688" y="1839540"/>
            <a:ext cx="609452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send_IKpsk2_message0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ES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SS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Nil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tokens'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tokens'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out'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</p:txBody>
      </p:sp>
      <p:sp>
        <p:nvSpPr>
          <p:cNvPr id="44" name="Code 3">
            <a:extLst>
              <a:ext uri="{FF2B5EF4-FFF2-40B4-BE49-F238E27FC236}">
                <a16:creationId xmlns:a16="http://schemas.microsoft.com/office/drawing/2014/main" id="{554E7326-80B4-5C24-188D-5A2B83DA0948}"/>
              </a:ext>
            </a:extLst>
          </p:cNvPr>
          <p:cNvSpPr txBox="1"/>
          <p:nvPr/>
        </p:nvSpPr>
        <p:spPr>
          <a:xfrm>
            <a:off x="2075688" y="1839540"/>
            <a:ext cx="609452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send_IKpsk2_message0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ES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SS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out'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</p:txBody>
      </p:sp>
      <p:sp>
        <p:nvSpPr>
          <p:cNvPr id="53" name="Code 4">
            <a:extLst>
              <a:ext uri="{FF2B5EF4-FFF2-40B4-BE49-F238E27FC236}">
                <a16:creationId xmlns:a16="http://schemas.microsoft.com/office/drawing/2014/main" id="{1D65A8D2-FE6F-3CA1-0D0F-244545AE09E9}"/>
              </a:ext>
            </a:extLst>
          </p:cNvPr>
          <p:cNvSpPr txBox="1"/>
          <p:nvPr/>
        </p:nvSpPr>
        <p:spPr>
          <a:xfrm>
            <a:off x="2075688" y="1839540"/>
            <a:ext cx="609452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send_IKpsk2_message0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token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out'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</p:txBody>
      </p:sp>
      <p:sp>
        <p:nvSpPr>
          <p:cNvPr id="55" name="Code 5">
            <a:extLst>
              <a:ext uri="{FF2B5EF4-FFF2-40B4-BE49-F238E27FC236}">
                <a16:creationId xmlns:a16="http://schemas.microsoft.com/office/drawing/2014/main" id="{5AF64E51-5A15-2696-14A7-E57B162E3E2A}"/>
              </a:ext>
            </a:extLst>
          </p:cNvPr>
          <p:cNvSpPr txBox="1"/>
          <p:nvPr/>
        </p:nvSpPr>
        <p:spPr>
          <a:xfrm>
            <a:off x="2075688" y="1839540"/>
            <a:ext cx="6097656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send_IKpsk2_message0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out'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</p:txBody>
      </p:sp>
      <p:sp>
        <p:nvSpPr>
          <p:cNvPr id="56" name="Code 5.1">
            <a:extLst>
              <a:ext uri="{FF2B5EF4-FFF2-40B4-BE49-F238E27FC236}">
                <a16:creationId xmlns:a16="http://schemas.microsoft.com/office/drawing/2014/main" id="{DF6B6FBF-07C8-6555-D21E-35FB950AEDF9}"/>
              </a:ext>
            </a:extLst>
          </p:cNvPr>
          <p:cNvSpPr txBox="1"/>
          <p:nvPr/>
        </p:nvSpPr>
        <p:spPr>
          <a:xfrm>
            <a:off x="2075688" y="1839540"/>
            <a:ext cx="6097656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send_IKpsk2_message0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tk_outlen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out'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</p:txBody>
      </p:sp>
      <p:sp>
        <p:nvSpPr>
          <p:cNvPr id="57" name="Code 6">
            <a:extLst>
              <a:ext uri="{FF2B5EF4-FFF2-40B4-BE49-F238E27FC236}">
                <a16:creationId xmlns:a16="http://schemas.microsoft.com/office/drawing/2014/main" id="{51CEC773-329B-19BB-07D6-87A5589EBAE7}"/>
              </a:ext>
            </a:extLst>
          </p:cNvPr>
          <p:cNvSpPr txBox="1"/>
          <p:nvPr/>
        </p:nvSpPr>
        <p:spPr>
          <a:xfrm>
            <a:off x="2075688" y="1839540"/>
            <a:ext cx="6097656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send_IKpsk2_message0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out'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</p:txBody>
      </p:sp>
      <p:sp>
        <p:nvSpPr>
          <p:cNvPr id="58" name="Code 7">
            <a:extLst>
              <a:ext uri="{FF2B5EF4-FFF2-40B4-BE49-F238E27FC236}">
                <a16:creationId xmlns:a16="http://schemas.microsoft.com/office/drawing/2014/main" id="{6F904EEE-BE19-CDFC-3F88-2A67B23B04ED}"/>
              </a:ext>
            </a:extLst>
          </p:cNvPr>
          <p:cNvSpPr txBox="1"/>
          <p:nvPr/>
        </p:nvSpPr>
        <p:spPr>
          <a:xfrm>
            <a:off x="2075688" y="1839540"/>
            <a:ext cx="6097656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send_IKpsk2_message0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out'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</p:txBody>
      </p:sp>
      <p:sp>
        <p:nvSpPr>
          <p:cNvPr id="59" name="Code 8">
            <a:extLst>
              <a:ext uri="{FF2B5EF4-FFF2-40B4-BE49-F238E27FC236}">
                <a16:creationId xmlns:a16="http://schemas.microsoft.com/office/drawing/2014/main" id="{699BB266-5D57-5091-AD21-FED7550C8B52}"/>
              </a:ext>
            </a:extLst>
          </p:cNvPr>
          <p:cNvSpPr txBox="1"/>
          <p:nvPr/>
        </p:nvSpPr>
        <p:spPr>
          <a:xfrm>
            <a:off x="2075688" y="1839540"/>
            <a:ext cx="6097656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send_IKpsk2_message0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EE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ES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PSK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out'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</p:txBody>
      </p:sp>
      <p:sp>
        <p:nvSpPr>
          <p:cNvPr id="73" name="Code 8.1">
            <a:extLst>
              <a:ext uri="{FF2B5EF4-FFF2-40B4-BE49-F238E27FC236}">
                <a16:creationId xmlns:a16="http://schemas.microsoft.com/office/drawing/2014/main" id="{C79FB24F-BAEE-813D-DE83-12F9D35B71F4}"/>
              </a:ext>
            </a:extLst>
          </p:cNvPr>
          <p:cNvSpPr txBox="1"/>
          <p:nvPr/>
        </p:nvSpPr>
        <p:spPr>
          <a:xfrm>
            <a:off x="2072552" y="1839540"/>
            <a:ext cx="6097656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send_IKpsk2_message0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match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E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with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EE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ES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PSK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out'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</p:txBody>
      </p:sp>
      <p:sp>
        <p:nvSpPr>
          <p:cNvPr id="60" name="Code 9">
            <a:extLst>
              <a:ext uri="{FF2B5EF4-FFF2-40B4-BE49-F238E27FC236}">
                <a16:creationId xmlns:a16="http://schemas.microsoft.com/office/drawing/2014/main" id="{EAAAF082-8C49-7551-67E3-1F80643A6528}"/>
              </a:ext>
            </a:extLst>
          </p:cNvPr>
          <p:cNvSpPr txBox="1"/>
          <p:nvPr/>
        </p:nvSpPr>
        <p:spPr>
          <a:xfrm>
            <a:off x="2075688" y="1839540"/>
            <a:ext cx="6097656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send_IKpsk2_message0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tk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out'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</p:txBody>
      </p:sp>
      <p:sp>
        <p:nvSpPr>
          <p:cNvPr id="62" name="Code 10">
            <a:extLst>
              <a:ext uri="{FF2B5EF4-FFF2-40B4-BE49-F238E27FC236}">
                <a16:creationId xmlns:a16="http://schemas.microsoft.com/office/drawing/2014/main" id="{081CE431-90E6-E807-C274-8D7C6CFDA4EF}"/>
              </a:ext>
            </a:extLst>
          </p:cNvPr>
          <p:cNvSpPr txBox="1"/>
          <p:nvPr/>
        </p:nvSpPr>
        <p:spPr>
          <a:xfrm>
            <a:off x="2075688" y="1839540"/>
            <a:ext cx="6097656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send_IKpsk2_message0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st.ephemeral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st.symmetric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if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is_psk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st.ephemeral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st.symmetric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update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st.ephemeral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out'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</p:txBody>
      </p:sp>
      <p:sp>
        <p:nvSpPr>
          <p:cNvPr id="66" name="Code 11">
            <a:extLst>
              <a:ext uri="{FF2B5EF4-FFF2-40B4-BE49-F238E27FC236}">
                <a16:creationId xmlns:a16="http://schemas.microsoft.com/office/drawing/2014/main" id="{CBEEA043-59D3-094E-1DCE-FB1E759C6E27}"/>
              </a:ext>
            </a:extLst>
          </p:cNvPr>
          <p:cNvSpPr txBox="1"/>
          <p:nvPr/>
        </p:nvSpPr>
        <p:spPr>
          <a:xfrm>
            <a:off x="2075688" y="1839540"/>
            <a:ext cx="6097656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send_IKpsk2_message0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st.ephemeral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st.symmetric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if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is_psk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st.ephemeral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st.symmetric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update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st.ephemeral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out'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</p:txBody>
      </p:sp>
      <p:sp>
        <p:nvSpPr>
          <p:cNvPr id="67" name="Code 12">
            <a:extLst>
              <a:ext uri="{FF2B5EF4-FFF2-40B4-BE49-F238E27FC236}">
                <a16:creationId xmlns:a16="http://schemas.microsoft.com/office/drawing/2014/main" id="{5BAC87E0-CD87-3DEF-2008-72D08DB9597E}"/>
              </a:ext>
            </a:extLst>
          </p:cNvPr>
          <p:cNvSpPr txBox="1"/>
          <p:nvPr/>
        </p:nvSpPr>
        <p:spPr>
          <a:xfrm>
            <a:off x="2075688" y="1839540"/>
            <a:ext cx="6097656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send_IKpsk2_message0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st.ephemeral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st.symmetric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st.ephemeral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st.symmetric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update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st.ephemeral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out'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</p:txBody>
      </p:sp>
      <p:sp>
        <p:nvSpPr>
          <p:cNvPr id="68" name="Code 13">
            <a:extLst>
              <a:ext uri="{FF2B5EF4-FFF2-40B4-BE49-F238E27FC236}">
                <a16:creationId xmlns:a16="http://schemas.microsoft.com/office/drawing/2014/main" id="{6A8CCCB1-3675-D718-DFD1-77ED6B763AC5}"/>
              </a:ext>
            </a:extLst>
          </p:cNvPr>
          <p:cNvSpPr txBox="1"/>
          <p:nvPr/>
        </p:nvSpPr>
        <p:spPr>
          <a:xfrm>
            <a:off x="2075688" y="1839540"/>
            <a:ext cx="6097656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send_IKpsk2_message0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st.ephemeral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st.symmetric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st.ephemeral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st.symmetric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update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st.ephemeral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is</a:t>
            </a:r>
            <a:r>
              <a:rPr lang="en-US" sz="12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success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r1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out'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</p:txBody>
      </p:sp>
      <p:sp>
        <p:nvSpPr>
          <p:cNvPr id="69" name="Code 14">
            <a:extLst>
              <a:ext uri="{FF2B5EF4-FFF2-40B4-BE49-F238E27FC236}">
                <a16:creationId xmlns:a16="http://schemas.microsoft.com/office/drawing/2014/main" id="{71FFB01D-0EDC-D23A-1950-1E759912450C}"/>
              </a:ext>
            </a:extLst>
          </p:cNvPr>
          <p:cNvSpPr txBox="1"/>
          <p:nvPr/>
        </p:nvSpPr>
        <p:spPr>
          <a:xfrm>
            <a:off x="2075688" y="1839540"/>
            <a:ext cx="6097656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send_IKpsk2_message0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st.ephemeral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st.symmetric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st.ephemeral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st.symmetric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update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st.ephemeral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out'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r1</a:t>
            </a:r>
          </a:p>
        </p:txBody>
      </p:sp>
      <p:sp>
        <p:nvSpPr>
          <p:cNvPr id="70" name="Code 15">
            <a:extLst>
              <a:ext uri="{FF2B5EF4-FFF2-40B4-BE49-F238E27FC236}">
                <a16:creationId xmlns:a16="http://schemas.microsoft.com/office/drawing/2014/main" id="{A3F3B93B-27C9-957E-81FB-23F2273A4D1A}"/>
              </a:ext>
            </a:extLst>
          </p:cNvPr>
          <p:cNvSpPr txBox="1"/>
          <p:nvPr/>
        </p:nvSpPr>
        <p:spPr>
          <a:xfrm>
            <a:off x="2075688" y="1839540"/>
            <a:ext cx="6097656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send_IKpsk2_message0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out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tk_out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st.ephemeral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st.symmetric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st.ephemeral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st.symmetric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update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ul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st.ephemeral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 out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out'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DBE08-7F43-EEEE-3984-B0FBAEC274E6}"/>
              </a:ext>
            </a:extLst>
          </p:cNvPr>
          <p:cNvSpPr txBox="1"/>
          <p:nvPr/>
        </p:nvSpPr>
        <p:spPr>
          <a:xfrm>
            <a:off x="1387928" y="4434223"/>
            <a:ext cx="1011827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⇒</a:t>
            </a:r>
            <a:r>
              <a:rPr lang="en-US" dirty="0"/>
              <a:t> </a:t>
            </a:r>
            <a:r>
              <a:rPr lang="en-US" b="1" dirty="0"/>
              <a:t>Partial evaluation </a:t>
            </a:r>
            <a:r>
              <a:rPr lang="en-US" dirty="0"/>
              <a:t>combined with F*’s </a:t>
            </a:r>
            <a:r>
              <a:rPr lang="en-US" b="1" dirty="0"/>
              <a:t>powerful type system</a:t>
            </a:r>
            <a:r>
              <a:rPr lang="en-US" dirty="0"/>
              <a:t> generates very </a:t>
            </a:r>
            <a:r>
              <a:rPr lang="en-US" b="1" dirty="0"/>
              <a:t>specialized code</a:t>
            </a:r>
            <a:r>
              <a:rPr lang="en-US" dirty="0"/>
              <a:t>,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recursion (evaluated away)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lists of tokens (evaluated away)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 control-flow (no unnecessary dynamic checks)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Specialized types</a:t>
            </a:r>
          </a:p>
        </p:txBody>
      </p:sp>
    </p:spTree>
    <p:extLst>
      <p:ext uri="{BB962C8B-B14F-4D97-AF65-F5344CB8AC3E}">
        <p14:creationId xmlns:p14="http://schemas.microsoft.com/office/powerpoint/2010/main" val="295873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1" grpId="0" animBg="1"/>
      <p:bldP spid="71" grpId="1" animBg="1"/>
      <p:bldP spid="43" grpId="0" animBg="1"/>
      <p:bldP spid="43" grpId="1" animBg="1"/>
      <p:bldP spid="44" grpId="0" animBg="1"/>
      <p:bldP spid="44" grpId="1" animBg="1"/>
      <p:bldP spid="53" grpId="0" animBg="1"/>
      <p:bldP spid="53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9" grpId="0" animBg="1"/>
      <p:bldP spid="59" grpId="1" animBg="1"/>
      <p:bldP spid="73" grpId="0" animBg="1"/>
      <p:bldP spid="73" grpId="1" animBg="1"/>
      <p:bldP spid="60" grpId="0" animBg="1"/>
      <p:bldP spid="60" grpId="1" animBg="1"/>
      <p:bldP spid="62" grpId="0" animBg="1"/>
      <p:bldP spid="62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9175-185C-4324-AEE5-1DA501B9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09"/>
            <a:ext cx="10515600" cy="1325563"/>
          </a:xfrm>
        </p:spPr>
        <p:txBody>
          <a:bodyPr/>
          <a:lstStyle/>
          <a:p>
            <a:r>
              <a:rPr lang="en-US" dirty="0"/>
              <a:t>Verified Meta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58610-7E99-45E0-B120-0644EDE5B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836" y="1274572"/>
            <a:ext cx="9782420" cy="544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Idea</a:t>
            </a:r>
            <a:r>
              <a:rPr lang="en-US" sz="2400" dirty="0"/>
              <a:t>: use F* to meta-program as much as possible:</a:t>
            </a:r>
          </a:p>
          <a:p>
            <a:r>
              <a:rPr lang="en-US" sz="2400"/>
              <a:t>Similar </a:t>
            </a:r>
            <a:r>
              <a:rPr lang="en-US" sz="2400" dirty="0"/>
              <a:t>to super advanced </a:t>
            </a:r>
            <a:r>
              <a:rPr lang="en-US" sz="2400" b="1" dirty="0"/>
              <a:t>C++ templates</a:t>
            </a:r>
          </a:p>
          <a:p>
            <a:r>
              <a:rPr lang="en-US" sz="2400" dirty="0"/>
              <a:t>Write a meta-program once, specialize N times (</a:t>
            </a:r>
            <a:r>
              <a:rPr lang="en-US" sz="2400" dirty="0">
                <a:effectLst/>
                <a:latin typeface="MathJax_Main"/>
              </a:rPr>
              <a:t>⇒</a:t>
            </a:r>
            <a:r>
              <a:rPr lang="en-US" sz="2400" dirty="0"/>
              <a:t> 59 patterns)</a:t>
            </a:r>
          </a:p>
          <a:p>
            <a:r>
              <a:rPr lang="en-US" sz="2400" dirty="0"/>
              <a:t>Technique: </a:t>
            </a:r>
            <a:r>
              <a:rPr lang="en-US" sz="2400" b="1" dirty="0" err="1"/>
              <a:t>Futamura</a:t>
            </a:r>
            <a:r>
              <a:rPr lang="en-US" sz="2400" b="1" dirty="0"/>
              <a:t> projection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/>
              <a:t>Historically, long arc of meta-programming in F*:</a:t>
            </a:r>
            <a:endParaRPr lang="en-US" sz="2400" dirty="0"/>
          </a:p>
          <a:p>
            <a:r>
              <a:rPr lang="en-US" sz="2400"/>
              <a:t>EverCrypt agility (2020)</a:t>
            </a:r>
            <a:endParaRPr lang="en-US" sz="2400" dirty="0"/>
          </a:p>
          <a:p>
            <a:r>
              <a:rPr lang="en-US" sz="2400"/>
              <a:t>HACLxN vector types (2021)</a:t>
            </a:r>
            <a:endParaRPr lang="en-US" sz="2400" dirty="0"/>
          </a:p>
          <a:p>
            <a:r>
              <a:rPr lang="en-US" sz="2400"/>
              <a:t>Streaming Functor (2021)</a:t>
            </a:r>
            <a:endParaRPr lang="en-US" sz="2400" dirty="0"/>
          </a:p>
          <a:p>
            <a:r>
              <a:rPr lang="en-US" sz="2400"/>
              <a:t>EverParse (2019-now)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/>
              <a:t>Very useful to </a:t>
            </a:r>
            <a:r>
              <a:rPr lang="en-US" sz="2400" b="1"/>
              <a:t>factorize cryptographic code </a:t>
            </a:r>
            <a:r>
              <a:rPr lang="en-US" sz="2400"/>
              <a:t>(MD hash functions, generic/optimized implementations, etc.)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/>
              <a:t>With </a:t>
            </a:r>
            <a:r>
              <a:rPr lang="en-US" sz="2400" b="1"/>
              <a:t>Noise*</a:t>
            </a:r>
            <a:r>
              <a:rPr lang="en-US" sz="2400"/>
              <a:t>: complete, meta-programmed protocol stack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9F27F-46D2-4495-8D74-729E03DA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13</a:t>
            </a:fld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6FCFBA-D079-4DDE-A420-EF49BA8BEA84}"/>
              </a:ext>
            </a:extLst>
          </p:cNvPr>
          <p:cNvSpPr/>
          <p:nvPr/>
        </p:nvSpPr>
        <p:spPr>
          <a:xfrm>
            <a:off x="632460" y="6091569"/>
            <a:ext cx="734568" cy="50469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9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E4ADE3-1362-E7F1-55FB-0C55E6758F52}"/>
              </a:ext>
            </a:extLst>
          </p:cNvPr>
          <p:cNvGrpSpPr/>
          <p:nvPr/>
        </p:nvGrpSpPr>
        <p:grpSpPr>
          <a:xfrm>
            <a:off x="2182736" y="2845124"/>
            <a:ext cx="7826528" cy="2165097"/>
            <a:chOff x="2155672" y="2403164"/>
            <a:chExt cx="7826528" cy="216509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2CE683-88A8-4081-B8D2-1BE8E2D7E33C}"/>
                </a:ext>
              </a:extLst>
            </p:cNvPr>
            <p:cNvSpPr/>
            <p:nvPr/>
          </p:nvSpPr>
          <p:spPr>
            <a:xfrm>
              <a:off x="7807743" y="2783318"/>
              <a:ext cx="2174457" cy="1784941"/>
            </a:xfrm>
            <a:prstGeom prst="rect">
              <a:avLst/>
            </a:prstGeom>
            <a:solidFill>
              <a:srgbClr val="C15D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28B5CC9-1BD6-4496-B0C2-E5AD90C20F01}"/>
                </a:ext>
              </a:extLst>
            </p:cNvPr>
            <p:cNvGrpSpPr/>
            <p:nvPr/>
          </p:nvGrpSpPr>
          <p:grpSpPr>
            <a:xfrm>
              <a:off x="7906237" y="2887417"/>
              <a:ext cx="2000197" cy="1595898"/>
              <a:chOff x="8391524" y="2819400"/>
              <a:chExt cx="2876550" cy="211454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842A492-E081-42EA-AB9B-C5DC7717111C}"/>
                  </a:ext>
                </a:extLst>
              </p:cNvPr>
              <p:cNvSpPr/>
              <p:nvPr/>
            </p:nvSpPr>
            <p:spPr>
              <a:xfrm>
                <a:off x="8391524" y="2819400"/>
                <a:ext cx="2876550" cy="55245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API Analysis</a:t>
                </a:r>
                <a:endParaRPr lang="en-US" sz="1600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DEAC9E2-5E86-4CE4-9082-8D28CAEE8F5D}"/>
                  </a:ext>
                </a:extLst>
              </p:cNvPr>
              <p:cNvSpPr/>
              <p:nvPr/>
            </p:nvSpPr>
            <p:spPr>
              <a:xfrm>
                <a:off x="8391524" y="3600449"/>
                <a:ext cx="2876550" cy="55245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Protocol Analysis</a:t>
                </a:r>
                <a:endParaRPr lang="en-US" sz="1600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6A856CB-63D8-457D-8DF8-57A129EEFC73}"/>
                  </a:ext>
                </a:extLst>
              </p:cNvPr>
              <p:cNvSpPr/>
              <p:nvPr/>
            </p:nvSpPr>
            <p:spPr>
              <a:xfrm>
                <a:off x="8391524" y="4381499"/>
                <a:ext cx="2876550" cy="5524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Symbolic Model</a:t>
                </a:r>
                <a:endParaRPr lang="en-US" sz="1600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1280E42-03BB-42F4-974C-99CA04180E7F}"/>
                </a:ext>
              </a:extLst>
            </p:cNvPr>
            <p:cNvSpPr txBox="1"/>
            <p:nvPr/>
          </p:nvSpPr>
          <p:spPr>
            <a:xfrm>
              <a:off x="8141109" y="2403164"/>
              <a:ext cx="1681984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600" b="1" dirty="0">
                  <a:cs typeface="Calibri"/>
                </a:rPr>
                <a:t>Security Analysis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EA7F18B-2AED-41D1-B04B-5B4706F3606C}"/>
                </a:ext>
              </a:extLst>
            </p:cNvPr>
            <p:cNvSpPr/>
            <p:nvPr/>
          </p:nvSpPr>
          <p:spPr>
            <a:xfrm>
              <a:off x="4974131" y="2783319"/>
              <a:ext cx="2174457" cy="1784942"/>
            </a:xfrm>
            <a:prstGeom prst="rect">
              <a:avLst/>
            </a:prstGeom>
            <a:solidFill>
              <a:srgbClr val="6FF28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5B8278-4706-42ED-B69E-06CDEDB0C5BE}"/>
                </a:ext>
              </a:extLst>
            </p:cNvPr>
            <p:cNvSpPr/>
            <p:nvPr/>
          </p:nvSpPr>
          <p:spPr>
            <a:xfrm>
              <a:off x="2155672" y="2783318"/>
              <a:ext cx="2174457" cy="1784942"/>
            </a:xfrm>
            <a:prstGeom prst="rect">
              <a:avLst/>
            </a:prstGeom>
            <a:solidFill>
              <a:srgbClr val="6FD4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4EC75D-1804-490A-938B-0FDAE6EC6EE5}"/>
                </a:ext>
              </a:extLst>
            </p:cNvPr>
            <p:cNvSpPr txBox="1"/>
            <p:nvPr/>
          </p:nvSpPr>
          <p:spPr>
            <a:xfrm>
              <a:off x="5072624" y="2403164"/>
              <a:ext cx="2000197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600" b="1" dirty="0"/>
                <a:t>Formal Specification</a:t>
              </a:r>
              <a:endParaRPr lang="en-US" sz="1600" dirty="0">
                <a:cs typeface="Calibri" panose="020F0502020204030204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A024EC-8B64-47D0-A820-89D7C298FA39}"/>
                </a:ext>
              </a:extLst>
            </p:cNvPr>
            <p:cNvSpPr txBox="1"/>
            <p:nvPr/>
          </p:nvSpPr>
          <p:spPr>
            <a:xfrm>
              <a:off x="2390542" y="2403164"/>
              <a:ext cx="1681984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600" b="1" dirty="0"/>
                <a:t>Low-Level Code</a:t>
              </a:r>
              <a:endParaRPr lang="en-US" sz="1600" dirty="0"/>
            </a:p>
          </p:txBody>
        </p:sp>
        <p:grpSp>
          <p:nvGrpSpPr>
            <p:cNvPr id="23" name="HACL*">
              <a:extLst>
                <a:ext uri="{FF2B5EF4-FFF2-40B4-BE49-F238E27FC236}">
                  <a16:creationId xmlns:a16="http://schemas.microsoft.com/office/drawing/2014/main" id="{562C226F-6FF0-49B2-BD01-3CDAE553FDBD}"/>
                </a:ext>
              </a:extLst>
            </p:cNvPr>
            <p:cNvGrpSpPr/>
            <p:nvPr/>
          </p:nvGrpSpPr>
          <p:grpSpPr>
            <a:xfrm>
              <a:off x="2241854" y="4063965"/>
              <a:ext cx="4830968" cy="419352"/>
              <a:chOff x="1822846" y="3902345"/>
              <a:chExt cx="6073378" cy="51725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1B998B3-E892-4A8F-8930-FDEA0DEA7E7E}"/>
                  </a:ext>
                </a:extLst>
              </p:cNvPr>
              <p:cNvSpPr/>
              <p:nvPr/>
            </p:nvSpPr>
            <p:spPr>
              <a:xfrm>
                <a:off x="1822846" y="3902345"/>
                <a:ext cx="2516981" cy="51539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Crypto Library</a:t>
                </a:r>
                <a:endParaRPr lang="en-US" sz="1600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F4D8DBC-43F8-4EE8-9279-635109FA4F6E}"/>
                  </a:ext>
                </a:extLst>
              </p:cNvPr>
              <p:cNvSpPr/>
              <p:nvPr/>
            </p:nvSpPr>
            <p:spPr>
              <a:xfrm>
                <a:off x="5381624" y="3905312"/>
                <a:ext cx="2514600" cy="51428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Crypto Algorithms</a:t>
                </a:r>
                <a:endParaRPr lang="en-US" sz="1600" dirty="0"/>
              </a:p>
            </p:txBody>
          </p:sp>
          <p:sp>
            <p:nvSpPr>
              <p:cNvPr id="31" name="Arrow: Left-Right 30">
                <a:extLst>
                  <a:ext uri="{FF2B5EF4-FFF2-40B4-BE49-F238E27FC236}">
                    <a16:creationId xmlns:a16="http://schemas.microsoft.com/office/drawing/2014/main" id="{130F1C0A-7807-4C95-8D4D-FA71FCD39640}"/>
                  </a:ext>
                </a:extLst>
              </p:cNvPr>
              <p:cNvSpPr/>
              <p:nvPr/>
            </p:nvSpPr>
            <p:spPr>
              <a:xfrm>
                <a:off x="4325871" y="4093125"/>
                <a:ext cx="1057274" cy="146068"/>
              </a:xfrm>
              <a:prstGeom prst="left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6" name="Noise Protocol">
              <a:extLst>
                <a:ext uri="{FF2B5EF4-FFF2-40B4-BE49-F238E27FC236}">
                  <a16:creationId xmlns:a16="http://schemas.microsoft.com/office/drawing/2014/main" id="{7A89388E-7EBF-44DC-A487-4A7A8DC1AC4E}"/>
                </a:ext>
              </a:extLst>
            </p:cNvPr>
            <p:cNvGrpSpPr/>
            <p:nvPr/>
          </p:nvGrpSpPr>
          <p:grpSpPr>
            <a:xfrm>
              <a:off x="2241853" y="3473219"/>
              <a:ext cx="4830968" cy="420622"/>
              <a:chOff x="1822846" y="3173683"/>
              <a:chExt cx="6073378" cy="51882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0BCEFB-2A9B-4D30-B802-AC7DB223CBD7}"/>
                  </a:ext>
                </a:extLst>
              </p:cNvPr>
              <p:cNvSpPr/>
              <p:nvPr/>
            </p:nvSpPr>
            <p:spPr>
              <a:xfrm>
                <a:off x="1822846" y="3173683"/>
                <a:ext cx="2516981" cy="515395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Noise Protocol Code</a:t>
                </a:r>
                <a:endParaRPr lang="en-US" sz="1600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F064AA4-D4D8-4963-B129-A031981A4955}"/>
                  </a:ext>
                </a:extLst>
              </p:cNvPr>
              <p:cNvSpPr/>
              <p:nvPr/>
            </p:nvSpPr>
            <p:spPr>
              <a:xfrm>
                <a:off x="5381624" y="3178216"/>
                <a:ext cx="2514600" cy="51428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Noise Protocol Spec</a:t>
                </a:r>
                <a:endParaRPr lang="en-US" sz="1600" dirty="0"/>
              </a:p>
            </p:txBody>
          </p:sp>
          <p:sp>
            <p:nvSpPr>
              <p:cNvPr id="30" name="Arrow: Left-Right 29">
                <a:extLst>
                  <a:ext uri="{FF2B5EF4-FFF2-40B4-BE49-F238E27FC236}">
                    <a16:creationId xmlns:a16="http://schemas.microsoft.com/office/drawing/2014/main" id="{F1C0B253-592A-4EDE-9F09-C9BE9BA03C64}"/>
                  </a:ext>
                </a:extLst>
              </p:cNvPr>
              <p:cNvSpPr/>
              <p:nvPr/>
            </p:nvSpPr>
            <p:spPr>
              <a:xfrm>
                <a:off x="4325873" y="3381402"/>
                <a:ext cx="1057274" cy="146068"/>
              </a:xfrm>
              <a:prstGeom prst="left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" name="Noise API">
              <a:extLst>
                <a:ext uri="{FF2B5EF4-FFF2-40B4-BE49-F238E27FC236}">
                  <a16:creationId xmlns:a16="http://schemas.microsoft.com/office/drawing/2014/main" id="{77598480-AC1E-44D7-87AB-9368116D1CCB}"/>
                </a:ext>
              </a:extLst>
            </p:cNvPr>
            <p:cNvGrpSpPr/>
            <p:nvPr/>
          </p:nvGrpSpPr>
          <p:grpSpPr>
            <a:xfrm>
              <a:off x="2241853" y="2882470"/>
              <a:ext cx="4830968" cy="421891"/>
              <a:chOff x="1822846" y="2445021"/>
              <a:chExt cx="6073378" cy="520387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E19E4B3-82DC-482B-BD9B-549965640433}"/>
                  </a:ext>
                </a:extLst>
              </p:cNvPr>
              <p:cNvSpPr/>
              <p:nvPr/>
            </p:nvSpPr>
            <p:spPr>
              <a:xfrm>
                <a:off x="1822846" y="2445021"/>
                <a:ext cx="2516981" cy="515395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API Code</a:t>
                </a:r>
                <a:endParaRPr lang="en-US" sz="1600" dirty="0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D3F4629-C207-464B-980E-7D1F855E484E}"/>
                  </a:ext>
                </a:extLst>
              </p:cNvPr>
              <p:cNvSpPr/>
              <p:nvPr/>
            </p:nvSpPr>
            <p:spPr>
              <a:xfrm>
                <a:off x="5381624" y="2451121"/>
                <a:ext cx="2514600" cy="51428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API Spec</a:t>
                </a:r>
                <a:endParaRPr lang="en-US" sz="1600" dirty="0"/>
              </a:p>
            </p:txBody>
          </p:sp>
          <p:sp>
            <p:nvSpPr>
              <p:cNvPr id="29" name="Arrow: Left-Right 28">
                <a:extLst>
                  <a:ext uri="{FF2B5EF4-FFF2-40B4-BE49-F238E27FC236}">
                    <a16:creationId xmlns:a16="http://schemas.microsoft.com/office/drawing/2014/main" id="{15F754AA-1905-4CED-B53E-52C135723BC9}"/>
                  </a:ext>
                </a:extLst>
              </p:cNvPr>
              <p:cNvSpPr/>
              <p:nvPr/>
            </p:nvSpPr>
            <p:spPr>
              <a:xfrm>
                <a:off x="4325874" y="2669681"/>
                <a:ext cx="1057274" cy="146068"/>
              </a:xfrm>
              <a:prstGeom prst="left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627597-9AFE-4D5A-A2F8-31340EDE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14</a:t>
            </a:fld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B88C6C9-D447-8C1C-5F79-1BFC48F771CD}"/>
              </a:ext>
            </a:extLst>
          </p:cNvPr>
          <p:cNvSpPr txBox="1">
            <a:spLocks/>
          </p:cNvSpPr>
          <p:nvPr/>
        </p:nvSpPr>
        <p:spPr>
          <a:xfrm>
            <a:off x="575747" y="1089849"/>
            <a:ext cx="11040505" cy="1463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Security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1B1C0C-A917-0E53-79D5-2A9A9B924DD8}"/>
              </a:ext>
            </a:extLst>
          </p:cNvPr>
          <p:cNvSpPr/>
          <p:nvPr/>
        </p:nvSpPr>
        <p:spPr>
          <a:xfrm>
            <a:off x="7819654" y="3867185"/>
            <a:ext cx="2203370" cy="5154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4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9A95-0BEF-E467-A632-30994A72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Security Analysis in DY*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356065-F381-4E91-06F6-73F23523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044A8-1FDC-D8DA-BB1B-50F00AA1CC88}"/>
              </a:ext>
            </a:extLst>
          </p:cNvPr>
          <p:cNvSpPr txBox="1"/>
          <p:nvPr/>
        </p:nvSpPr>
        <p:spPr>
          <a:xfrm>
            <a:off x="838200" y="5272018"/>
            <a:ext cx="10940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</a:t>
            </a:r>
            <a:r>
              <a:rPr lang="en-US" b="1" dirty="0"/>
              <a:t>formalize the Noise security levels as security goals in DY*</a:t>
            </a:r>
            <a:r>
              <a:rPr lang="en-US" dirty="0"/>
              <a:t>, a framework for symbolic analysis developed in F*.</a:t>
            </a:r>
          </a:p>
          <a:p>
            <a:r>
              <a:rPr lang="en-US" dirty="0"/>
              <a:t>We do one</a:t>
            </a:r>
            <a:r>
              <a:rPr lang="en-US" b="1" dirty="0"/>
              <a:t> generic symbolic security proof</a:t>
            </a:r>
            <a:r>
              <a:rPr lang="en-US" dirty="0"/>
              <a:t> at the level of the interpreter spec.</a:t>
            </a:r>
          </a:p>
          <a:p>
            <a:endParaRPr lang="en-US" dirty="0"/>
          </a:p>
        </p:txBody>
      </p:sp>
      <p:sp>
        <p:nvSpPr>
          <p:cNvPr id="6" name="Pattern">
            <a:extLst>
              <a:ext uri="{FF2B5EF4-FFF2-40B4-BE49-F238E27FC236}">
                <a16:creationId xmlns:a16="http://schemas.microsoft.com/office/drawing/2014/main" id="{76193D61-E758-DFC8-0219-268083D773D6}"/>
              </a:ext>
            </a:extLst>
          </p:cNvPr>
          <p:cNvSpPr txBox="1">
            <a:spLocks/>
          </p:cNvSpPr>
          <p:nvPr/>
        </p:nvSpPr>
        <p:spPr>
          <a:xfrm>
            <a:off x="3895365" y="2206457"/>
            <a:ext cx="2601893" cy="2904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b="1" dirty="0">
                <a:cs typeface="Calibri"/>
              </a:rPr>
              <a:t>IKpsk2</a:t>
            </a:r>
            <a:r>
              <a:rPr lang="en-GB" sz="1800" dirty="0">
                <a:cs typeface="Calibri"/>
              </a:rPr>
              <a:t>: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GB" sz="1800" dirty="0">
                <a:cs typeface="Calibri"/>
              </a:rPr>
              <a:t> ←  s</a:t>
            </a:r>
          </a:p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 . . .</a:t>
            </a:r>
            <a:endParaRPr lang="en-GB" sz="1800" dirty="0">
              <a:cs typeface="Calibri"/>
            </a:endParaRPr>
          </a:p>
          <a:p>
            <a:pPr marL="0" indent="0">
              <a:buNone/>
            </a:pPr>
            <a:r>
              <a:rPr lang="en-GB" sz="1800" dirty="0">
                <a:cs typeface="Calibri"/>
              </a:rPr>
              <a:t> →  e,  es,  s,  ss,  [d0]</a:t>
            </a:r>
          </a:p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 ←  e,  </a:t>
            </a:r>
            <a:r>
              <a:rPr lang="en-GB" sz="1800" dirty="0" err="1">
                <a:ea typeface="+mn-lt"/>
                <a:cs typeface="+mn-lt"/>
              </a:rPr>
              <a:t>ee</a:t>
            </a:r>
            <a:r>
              <a:rPr lang="en-GB" sz="1800" dirty="0">
                <a:ea typeface="+mn-lt"/>
                <a:cs typeface="+mn-lt"/>
              </a:rPr>
              <a:t>,  se,  </a:t>
            </a:r>
            <a:r>
              <a:rPr lang="en-GB" sz="1800" dirty="0" err="1">
                <a:ea typeface="+mn-lt"/>
                <a:cs typeface="+mn-lt"/>
              </a:rPr>
              <a:t>psk</a:t>
            </a:r>
            <a:r>
              <a:rPr lang="en-GB" sz="1800" dirty="0">
                <a:ea typeface="+mn-lt"/>
                <a:cs typeface="+mn-lt"/>
              </a:rPr>
              <a:t>,  [d1]</a:t>
            </a:r>
          </a:p>
          <a:p>
            <a:pPr marL="0" indent="0">
              <a:buNone/>
            </a:pPr>
            <a:r>
              <a:rPr lang="en-GB" sz="1800" dirty="0">
                <a:cs typeface="Calibri"/>
              </a:rPr>
              <a:t> →  [d2]</a:t>
            </a:r>
          </a:p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 ←  </a:t>
            </a:r>
            <a:r>
              <a:rPr lang="en-GB" sz="1800" dirty="0">
                <a:cs typeface="Calibri"/>
              </a:rPr>
              <a:t>[d3]</a:t>
            </a:r>
          </a:p>
        </p:txBody>
      </p:sp>
      <p:sp>
        <p:nvSpPr>
          <p:cNvPr id="7" name="Pattern">
            <a:extLst>
              <a:ext uri="{FF2B5EF4-FFF2-40B4-BE49-F238E27FC236}">
                <a16:creationId xmlns:a16="http://schemas.microsoft.com/office/drawing/2014/main" id="{4AE60F42-29D5-2F34-5BE7-926E455A3469}"/>
              </a:ext>
            </a:extLst>
          </p:cNvPr>
          <p:cNvSpPr txBox="1">
            <a:spLocks/>
          </p:cNvSpPr>
          <p:nvPr/>
        </p:nvSpPr>
        <p:spPr>
          <a:xfrm>
            <a:off x="6564303" y="2206457"/>
            <a:ext cx="2601893" cy="2904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cs typeface="Calibri"/>
              </a:rPr>
              <a:t>Auth.      Conf.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cs typeface="Calibri"/>
              </a:rPr>
              <a:t>   1              2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cs typeface="Calibri"/>
              </a:rPr>
              <a:t>   2              4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cs typeface="Calibri"/>
              </a:rPr>
              <a:t>   2              5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cs typeface="Calibri"/>
              </a:rPr>
              <a:t>   2              5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748EB-0A8A-94CA-A3F5-85D50B3B2178}"/>
              </a:ext>
            </a:extLst>
          </p:cNvPr>
          <p:cNvSpPr txBox="1"/>
          <p:nvPr/>
        </p:nvSpPr>
        <p:spPr>
          <a:xfrm>
            <a:off x="981983" y="1739072"/>
            <a:ext cx="1022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defines </a:t>
            </a:r>
            <a:r>
              <a:rPr lang="en-US" b="1" dirty="0"/>
              <a:t>authentication</a:t>
            </a:r>
            <a:r>
              <a:rPr lang="en-US" dirty="0"/>
              <a:t> and </a:t>
            </a:r>
            <a:r>
              <a:rPr lang="en-US" b="1" dirty="0"/>
              <a:t>confidentiality</a:t>
            </a:r>
            <a:r>
              <a:rPr lang="en-US" dirty="0"/>
              <a:t> levels:</a:t>
            </a:r>
          </a:p>
        </p:txBody>
      </p:sp>
    </p:spTree>
    <p:extLst>
      <p:ext uri="{BB962C8B-B14F-4D97-AF65-F5344CB8AC3E}">
        <p14:creationId xmlns:p14="http://schemas.microsoft.com/office/powerpoint/2010/main" val="81455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E4ADE3-1362-E7F1-55FB-0C55E6758F52}"/>
              </a:ext>
            </a:extLst>
          </p:cNvPr>
          <p:cNvGrpSpPr/>
          <p:nvPr/>
        </p:nvGrpSpPr>
        <p:grpSpPr>
          <a:xfrm>
            <a:off x="2182736" y="2296484"/>
            <a:ext cx="7826528" cy="2165097"/>
            <a:chOff x="2155672" y="2403164"/>
            <a:chExt cx="7826528" cy="216509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2CE683-88A8-4081-B8D2-1BE8E2D7E33C}"/>
                </a:ext>
              </a:extLst>
            </p:cNvPr>
            <p:cNvSpPr/>
            <p:nvPr/>
          </p:nvSpPr>
          <p:spPr>
            <a:xfrm>
              <a:off x="7807743" y="2783318"/>
              <a:ext cx="2174457" cy="1784941"/>
            </a:xfrm>
            <a:prstGeom prst="rect">
              <a:avLst/>
            </a:prstGeom>
            <a:solidFill>
              <a:srgbClr val="C15D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28B5CC9-1BD6-4496-B0C2-E5AD90C20F01}"/>
                </a:ext>
              </a:extLst>
            </p:cNvPr>
            <p:cNvGrpSpPr/>
            <p:nvPr/>
          </p:nvGrpSpPr>
          <p:grpSpPr>
            <a:xfrm>
              <a:off x="7906237" y="2887417"/>
              <a:ext cx="2000197" cy="1595898"/>
              <a:chOff x="8391524" y="2819400"/>
              <a:chExt cx="2876550" cy="211454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842A492-E081-42EA-AB9B-C5DC7717111C}"/>
                  </a:ext>
                </a:extLst>
              </p:cNvPr>
              <p:cNvSpPr/>
              <p:nvPr/>
            </p:nvSpPr>
            <p:spPr>
              <a:xfrm>
                <a:off x="8391524" y="2819400"/>
                <a:ext cx="2876550" cy="55245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API Analysis</a:t>
                </a:r>
                <a:endParaRPr lang="en-US" sz="1600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DEAC9E2-5E86-4CE4-9082-8D28CAEE8F5D}"/>
                  </a:ext>
                </a:extLst>
              </p:cNvPr>
              <p:cNvSpPr/>
              <p:nvPr/>
            </p:nvSpPr>
            <p:spPr>
              <a:xfrm>
                <a:off x="8391524" y="3600449"/>
                <a:ext cx="2876550" cy="55245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Protocol Analysis</a:t>
                </a:r>
                <a:endParaRPr lang="en-US" sz="1600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6A856CB-63D8-457D-8DF8-57A129EEFC73}"/>
                  </a:ext>
                </a:extLst>
              </p:cNvPr>
              <p:cNvSpPr/>
              <p:nvPr/>
            </p:nvSpPr>
            <p:spPr>
              <a:xfrm>
                <a:off x="8391524" y="4381499"/>
                <a:ext cx="2876550" cy="5524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Symbolic Model</a:t>
                </a:r>
                <a:endParaRPr lang="en-US" sz="1600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1280E42-03BB-42F4-974C-99CA04180E7F}"/>
                </a:ext>
              </a:extLst>
            </p:cNvPr>
            <p:cNvSpPr txBox="1"/>
            <p:nvPr/>
          </p:nvSpPr>
          <p:spPr>
            <a:xfrm>
              <a:off x="8141109" y="2403164"/>
              <a:ext cx="1681984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600" b="1" dirty="0">
                  <a:cs typeface="Calibri"/>
                </a:rPr>
                <a:t>Security Analysis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EA7F18B-2AED-41D1-B04B-5B4706F3606C}"/>
                </a:ext>
              </a:extLst>
            </p:cNvPr>
            <p:cNvSpPr/>
            <p:nvPr/>
          </p:nvSpPr>
          <p:spPr>
            <a:xfrm>
              <a:off x="4974131" y="2783319"/>
              <a:ext cx="2174457" cy="1784942"/>
            </a:xfrm>
            <a:prstGeom prst="rect">
              <a:avLst/>
            </a:prstGeom>
            <a:solidFill>
              <a:srgbClr val="6FF28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5B8278-4706-42ED-B69E-06CDEDB0C5BE}"/>
                </a:ext>
              </a:extLst>
            </p:cNvPr>
            <p:cNvSpPr/>
            <p:nvPr/>
          </p:nvSpPr>
          <p:spPr>
            <a:xfrm>
              <a:off x="2155672" y="2783318"/>
              <a:ext cx="2174457" cy="1784942"/>
            </a:xfrm>
            <a:prstGeom prst="rect">
              <a:avLst/>
            </a:prstGeom>
            <a:solidFill>
              <a:srgbClr val="6FD4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4EC75D-1804-490A-938B-0FDAE6EC6EE5}"/>
                </a:ext>
              </a:extLst>
            </p:cNvPr>
            <p:cNvSpPr txBox="1"/>
            <p:nvPr/>
          </p:nvSpPr>
          <p:spPr>
            <a:xfrm>
              <a:off x="5072624" y="2403164"/>
              <a:ext cx="2000197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600" b="1" dirty="0"/>
                <a:t>Formal Specification</a:t>
              </a:r>
              <a:endParaRPr lang="en-US" sz="1600" dirty="0">
                <a:cs typeface="Calibri" panose="020F0502020204030204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A024EC-8B64-47D0-A820-89D7C298FA39}"/>
                </a:ext>
              </a:extLst>
            </p:cNvPr>
            <p:cNvSpPr txBox="1"/>
            <p:nvPr/>
          </p:nvSpPr>
          <p:spPr>
            <a:xfrm>
              <a:off x="2390542" y="2403164"/>
              <a:ext cx="1681984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600" b="1" dirty="0"/>
                <a:t>Low-Level Code</a:t>
              </a:r>
              <a:endParaRPr lang="en-US" sz="1600" dirty="0"/>
            </a:p>
          </p:txBody>
        </p:sp>
        <p:grpSp>
          <p:nvGrpSpPr>
            <p:cNvPr id="23" name="HACL*">
              <a:extLst>
                <a:ext uri="{FF2B5EF4-FFF2-40B4-BE49-F238E27FC236}">
                  <a16:creationId xmlns:a16="http://schemas.microsoft.com/office/drawing/2014/main" id="{562C226F-6FF0-49B2-BD01-3CDAE553FDBD}"/>
                </a:ext>
              </a:extLst>
            </p:cNvPr>
            <p:cNvGrpSpPr/>
            <p:nvPr/>
          </p:nvGrpSpPr>
          <p:grpSpPr>
            <a:xfrm>
              <a:off x="2241854" y="4063965"/>
              <a:ext cx="4830968" cy="419352"/>
              <a:chOff x="1822846" y="3902345"/>
              <a:chExt cx="6073378" cy="51725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1B998B3-E892-4A8F-8930-FDEA0DEA7E7E}"/>
                  </a:ext>
                </a:extLst>
              </p:cNvPr>
              <p:cNvSpPr/>
              <p:nvPr/>
            </p:nvSpPr>
            <p:spPr>
              <a:xfrm>
                <a:off x="1822846" y="3902345"/>
                <a:ext cx="2516981" cy="51539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Crypto Library</a:t>
                </a:r>
                <a:endParaRPr lang="en-US" sz="1600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F4D8DBC-43F8-4EE8-9279-635109FA4F6E}"/>
                  </a:ext>
                </a:extLst>
              </p:cNvPr>
              <p:cNvSpPr/>
              <p:nvPr/>
            </p:nvSpPr>
            <p:spPr>
              <a:xfrm>
                <a:off x="5381624" y="3905312"/>
                <a:ext cx="2514600" cy="51428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Crypto Algorithms</a:t>
                </a:r>
                <a:endParaRPr lang="en-US" sz="1600" dirty="0"/>
              </a:p>
            </p:txBody>
          </p:sp>
          <p:sp>
            <p:nvSpPr>
              <p:cNvPr id="31" name="Arrow: Left-Right 30">
                <a:extLst>
                  <a:ext uri="{FF2B5EF4-FFF2-40B4-BE49-F238E27FC236}">
                    <a16:creationId xmlns:a16="http://schemas.microsoft.com/office/drawing/2014/main" id="{130F1C0A-7807-4C95-8D4D-FA71FCD39640}"/>
                  </a:ext>
                </a:extLst>
              </p:cNvPr>
              <p:cNvSpPr/>
              <p:nvPr/>
            </p:nvSpPr>
            <p:spPr>
              <a:xfrm>
                <a:off x="4325871" y="4093125"/>
                <a:ext cx="1057274" cy="146068"/>
              </a:xfrm>
              <a:prstGeom prst="left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6" name="Noise Protocol">
              <a:extLst>
                <a:ext uri="{FF2B5EF4-FFF2-40B4-BE49-F238E27FC236}">
                  <a16:creationId xmlns:a16="http://schemas.microsoft.com/office/drawing/2014/main" id="{7A89388E-7EBF-44DC-A487-4A7A8DC1AC4E}"/>
                </a:ext>
              </a:extLst>
            </p:cNvPr>
            <p:cNvGrpSpPr/>
            <p:nvPr/>
          </p:nvGrpSpPr>
          <p:grpSpPr>
            <a:xfrm>
              <a:off x="2241853" y="3473219"/>
              <a:ext cx="4830968" cy="420622"/>
              <a:chOff x="1822846" y="3173683"/>
              <a:chExt cx="6073378" cy="51882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0BCEFB-2A9B-4D30-B802-AC7DB223CBD7}"/>
                  </a:ext>
                </a:extLst>
              </p:cNvPr>
              <p:cNvSpPr/>
              <p:nvPr/>
            </p:nvSpPr>
            <p:spPr>
              <a:xfrm>
                <a:off x="1822846" y="3173683"/>
                <a:ext cx="2516981" cy="515395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Noise Protocol Code</a:t>
                </a:r>
                <a:endParaRPr lang="en-US" sz="1600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F064AA4-D4D8-4963-B129-A031981A4955}"/>
                  </a:ext>
                </a:extLst>
              </p:cNvPr>
              <p:cNvSpPr/>
              <p:nvPr/>
            </p:nvSpPr>
            <p:spPr>
              <a:xfrm>
                <a:off x="5381624" y="3178216"/>
                <a:ext cx="2514600" cy="51428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Noise Protocol Spec</a:t>
                </a:r>
                <a:endParaRPr lang="en-US" sz="1600" dirty="0"/>
              </a:p>
            </p:txBody>
          </p:sp>
          <p:sp>
            <p:nvSpPr>
              <p:cNvPr id="30" name="Arrow: Left-Right 29">
                <a:extLst>
                  <a:ext uri="{FF2B5EF4-FFF2-40B4-BE49-F238E27FC236}">
                    <a16:creationId xmlns:a16="http://schemas.microsoft.com/office/drawing/2014/main" id="{F1C0B253-592A-4EDE-9F09-C9BE9BA03C64}"/>
                  </a:ext>
                </a:extLst>
              </p:cNvPr>
              <p:cNvSpPr/>
              <p:nvPr/>
            </p:nvSpPr>
            <p:spPr>
              <a:xfrm>
                <a:off x="4325873" y="3381402"/>
                <a:ext cx="1057274" cy="146068"/>
              </a:xfrm>
              <a:prstGeom prst="left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" name="Noise API">
              <a:extLst>
                <a:ext uri="{FF2B5EF4-FFF2-40B4-BE49-F238E27FC236}">
                  <a16:creationId xmlns:a16="http://schemas.microsoft.com/office/drawing/2014/main" id="{77598480-AC1E-44D7-87AB-9368116D1CCB}"/>
                </a:ext>
              </a:extLst>
            </p:cNvPr>
            <p:cNvGrpSpPr/>
            <p:nvPr/>
          </p:nvGrpSpPr>
          <p:grpSpPr>
            <a:xfrm>
              <a:off x="2241853" y="2882470"/>
              <a:ext cx="4830968" cy="421891"/>
              <a:chOff x="1822846" y="2445021"/>
              <a:chExt cx="6073378" cy="520387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E19E4B3-82DC-482B-BD9B-549965640433}"/>
                  </a:ext>
                </a:extLst>
              </p:cNvPr>
              <p:cNvSpPr/>
              <p:nvPr/>
            </p:nvSpPr>
            <p:spPr>
              <a:xfrm>
                <a:off x="1822846" y="2445021"/>
                <a:ext cx="2516981" cy="515395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API Code</a:t>
                </a:r>
                <a:endParaRPr lang="en-US" sz="1600" dirty="0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D3F4629-C207-464B-980E-7D1F855E484E}"/>
                  </a:ext>
                </a:extLst>
              </p:cNvPr>
              <p:cNvSpPr/>
              <p:nvPr/>
            </p:nvSpPr>
            <p:spPr>
              <a:xfrm>
                <a:off x="5381624" y="2451121"/>
                <a:ext cx="2514600" cy="51428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API Spec</a:t>
                </a:r>
                <a:endParaRPr lang="en-US" sz="1600" dirty="0"/>
              </a:p>
            </p:txBody>
          </p:sp>
          <p:sp>
            <p:nvSpPr>
              <p:cNvPr id="29" name="Arrow: Left-Right 28">
                <a:extLst>
                  <a:ext uri="{FF2B5EF4-FFF2-40B4-BE49-F238E27FC236}">
                    <a16:creationId xmlns:a16="http://schemas.microsoft.com/office/drawing/2014/main" id="{15F754AA-1905-4CED-B53E-52C135723BC9}"/>
                  </a:ext>
                </a:extLst>
              </p:cNvPr>
              <p:cNvSpPr/>
              <p:nvPr/>
            </p:nvSpPr>
            <p:spPr>
              <a:xfrm>
                <a:off x="4325874" y="2669681"/>
                <a:ext cx="1057274" cy="146068"/>
              </a:xfrm>
              <a:prstGeom prst="left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627597-9AFE-4D5A-A2F8-31340EDE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16</a:t>
            </a:fld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1B1C0C-A917-0E53-79D5-2A9A9B924DD8}"/>
              </a:ext>
            </a:extLst>
          </p:cNvPr>
          <p:cNvSpPr/>
          <p:nvPr/>
        </p:nvSpPr>
        <p:spPr>
          <a:xfrm>
            <a:off x="2182736" y="2689343"/>
            <a:ext cx="7840288" cy="5981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4CAF057A-62EB-0A48-4FC8-E463B3B62726}"/>
              </a:ext>
            </a:extLst>
          </p:cNvPr>
          <p:cNvSpPr txBox="1">
            <a:spLocks/>
          </p:cNvSpPr>
          <p:nvPr/>
        </p:nvSpPr>
        <p:spPr>
          <a:xfrm>
            <a:off x="575747" y="1089849"/>
            <a:ext cx="11040505" cy="1463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does the high-level, defensive API give us?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AB213A-6607-D28A-4F8F-9E6194D2C22F}"/>
              </a:ext>
            </a:extLst>
          </p:cNvPr>
          <p:cNvSpPr txBox="1"/>
          <p:nvPr/>
        </p:nvSpPr>
        <p:spPr>
          <a:xfrm>
            <a:off x="2612934" y="4761283"/>
            <a:ext cx="7460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Verified, meta-programmed state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Misuse resistant API which reflects security guarantees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Key &amp; peer management</a:t>
            </a:r>
          </a:p>
        </p:txBody>
      </p:sp>
    </p:spTree>
    <p:extLst>
      <p:ext uri="{BB962C8B-B14F-4D97-AF65-F5344CB8AC3E}">
        <p14:creationId xmlns:p14="http://schemas.microsoft.com/office/powerpoint/2010/main" val="3877226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ABC4-9C10-77E4-0110-2D2BE4BC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High-Level, User-Friendly, Defensive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6FE62-AE9C-BC8A-9560-37BAF08D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17</a:t>
            </a:fld>
            <a:endParaRPr lang="en-US"/>
          </a:p>
        </p:txBody>
      </p:sp>
      <p:sp>
        <p:nvSpPr>
          <p:cNvPr id="4" name="Explanations">
            <a:extLst>
              <a:ext uri="{FF2B5EF4-FFF2-40B4-BE49-F238E27FC236}">
                <a16:creationId xmlns:a16="http://schemas.microsoft.com/office/drawing/2014/main" id="{0BBFE09C-DD72-3836-56EF-146E318EA216}"/>
              </a:ext>
            </a:extLst>
          </p:cNvPr>
          <p:cNvSpPr txBox="1"/>
          <p:nvPr/>
        </p:nvSpPr>
        <p:spPr>
          <a:xfrm>
            <a:off x="1105811" y="1590399"/>
            <a:ext cx="10329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Verified, meta-programmed state machines: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Protocol </a:t>
            </a:r>
            <a:r>
              <a:rPr lang="en-US" dirty="0"/>
              <a:t>transitions are low-level (a lot of bugs in TLS)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 away handshake messages, transition to transport phase:</a:t>
            </a:r>
            <a:br>
              <a:rPr lang="en-US" dirty="0"/>
            </a:b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send_message</a:t>
            </a:r>
            <a:r>
              <a:rPr lang="en-US" dirty="0"/>
              <a:t>, </a:t>
            </a:r>
            <a:r>
              <a:rPr lang="en-US" dirty="0" err="1">
                <a:highlight>
                  <a:srgbClr val="C0C0C0"/>
                </a:highlight>
              </a:rPr>
              <a:t>recv_message</a:t>
            </a:r>
            <a:endParaRPr lang="en-US" dirty="0">
              <a:highlight>
                <a:srgbClr val="C0C0C0"/>
              </a:highlight>
            </a:endParaRPr>
          </a:p>
          <a:p>
            <a:endParaRPr lang="en-US" b="1" dirty="0"/>
          </a:p>
          <a:p>
            <a:r>
              <a:rPr lang="en-US" b="1"/>
              <a:t>Misuse resistant API that reflects security guarantees: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Dynamically check that we don’t send secret messages </a:t>
            </a:r>
            <a:r>
              <a:rPr lang="en-US" i="1"/>
              <a:t>too early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Propagate security proofs in the API</a:t>
            </a:r>
            <a:endParaRPr lang="en-US" dirty="0"/>
          </a:p>
          <a:p>
            <a:endParaRPr lang="en-US" dirty="0"/>
          </a:p>
          <a:p>
            <a:r>
              <a:rPr lang="en-US" b="1"/>
              <a:t>Key &amp; peer management: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Remote key validation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Load/store static keys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PSK lookup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Secure storage on disk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/>
              <a:t>In most implementations: </a:t>
            </a:r>
            <a:r>
              <a:rPr lang="en-US" b="1"/>
              <a:t>high-level API is the biggest component </a:t>
            </a:r>
            <a:r>
              <a:rPr lang="en-US"/>
              <a:t>(3/4 of LoCs for Noise*)</a:t>
            </a:r>
            <a:endParaRPr lang="en-US" dirty="0"/>
          </a:p>
        </p:txBody>
      </p:sp>
      <p:sp>
        <p:nvSpPr>
          <p:cNvPr id="5" name="IKpsk2">
            <a:extLst>
              <a:ext uri="{FF2B5EF4-FFF2-40B4-BE49-F238E27FC236}">
                <a16:creationId xmlns:a16="http://schemas.microsoft.com/office/drawing/2014/main" id="{FB3408A6-C17E-7E6E-F572-E327F393B586}"/>
              </a:ext>
            </a:extLst>
          </p:cNvPr>
          <p:cNvSpPr txBox="1">
            <a:spLocks/>
          </p:cNvSpPr>
          <p:nvPr/>
        </p:nvSpPr>
        <p:spPr>
          <a:xfrm>
            <a:off x="8309658" y="3099055"/>
            <a:ext cx="2431063" cy="2219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800" b="1" dirty="0">
                <a:cs typeface="Calibri"/>
              </a:rPr>
              <a:t>IKpsk2</a:t>
            </a:r>
            <a:r>
              <a:rPr lang="en-GB" sz="1800" dirty="0">
                <a:cs typeface="Calibri"/>
              </a:rPr>
              <a:t>: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GB" sz="1800" dirty="0">
                <a:cs typeface="Calibri"/>
              </a:rPr>
              <a:t> ←  s</a:t>
            </a:r>
          </a:p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 . . .</a:t>
            </a:r>
            <a:endParaRPr lang="en-GB" sz="1800" dirty="0">
              <a:cs typeface="Calibri"/>
            </a:endParaRPr>
          </a:p>
          <a:p>
            <a:pPr marL="0" indent="0">
              <a:buNone/>
            </a:pPr>
            <a:r>
              <a:rPr lang="en-GB" sz="1800" dirty="0">
                <a:cs typeface="Calibri"/>
              </a:rPr>
              <a:t> →  e,  es,  s,  ss,  [d0]</a:t>
            </a:r>
          </a:p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 ←  e,  </a:t>
            </a:r>
            <a:r>
              <a:rPr lang="en-GB" sz="1800" dirty="0" err="1">
                <a:ea typeface="+mn-lt"/>
                <a:cs typeface="+mn-lt"/>
              </a:rPr>
              <a:t>ee</a:t>
            </a:r>
            <a:r>
              <a:rPr lang="en-GB" sz="1800" dirty="0">
                <a:ea typeface="+mn-lt"/>
                <a:cs typeface="+mn-lt"/>
              </a:rPr>
              <a:t>,  se,  </a:t>
            </a:r>
            <a:r>
              <a:rPr lang="en-GB" sz="1800" dirty="0" err="1">
                <a:ea typeface="+mn-lt"/>
                <a:cs typeface="+mn-lt"/>
              </a:rPr>
              <a:t>psk</a:t>
            </a:r>
            <a:r>
              <a:rPr lang="en-GB" sz="1800" dirty="0">
                <a:ea typeface="+mn-lt"/>
                <a:cs typeface="+mn-lt"/>
              </a:rPr>
              <a:t>,  [d1]</a:t>
            </a:r>
          </a:p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↔  [d2, d3, …]</a:t>
            </a:r>
          </a:p>
        </p:txBody>
      </p:sp>
      <p:sp>
        <p:nvSpPr>
          <p:cNvPr id="6" name="s premessage">
            <a:extLst>
              <a:ext uri="{FF2B5EF4-FFF2-40B4-BE49-F238E27FC236}">
                <a16:creationId xmlns:a16="http://schemas.microsoft.com/office/drawing/2014/main" id="{EF7FF142-84B7-FB7E-BC8A-3BE0AE0AE6DB}"/>
              </a:ext>
            </a:extLst>
          </p:cNvPr>
          <p:cNvSpPr/>
          <p:nvPr/>
        </p:nvSpPr>
        <p:spPr>
          <a:xfrm>
            <a:off x="8683533" y="3529258"/>
            <a:ext cx="236220" cy="241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 message">
            <a:extLst>
              <a:ext uri="{FF2B5EF4-FFF2-40B4-BE49-F238E27FC236}">
                <a16:creationId xmlns:a16="http://schemas.microsoft.com/office/drawing/2014/main" id="{9BE34F5B-8195-FA98-9823-D8ED15051047}"/>
              </a:ext>
            </a:extLst>
          </p:cNvPr>
          <p:cNvSpPr/>
          <p:nvPr/>
        </p:nvSpPr>
        <p:spPr>
          <a:xfrm>
            <a:off x="9354138" y="4280546"/>
            <a:ext cx="236220" cy="241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 transitions">
            <a:extLst>
              <a:ext uri="{FF2B5EF4-FFF2-40B4-BE49-F238E27FC236}">
                <a16:creationId xmlns:a16="http://schemas.microsoft.com/office/drawing/2014/main" id="{E933C711-7F9E-24ED-C3F5-A5C08A3F1937}"/>
              </a:ext>
            </a:extLst>
          </p:cNvPr>
          <p:cNvSpPr/>
          <p:nvPr/>
        </p:nvSpPr>
        <p:spPr>
          <a:xfrm>
            <a:off x="8383030" y="4258844"/>
            <a:ext cx="339206" cy="1003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Early data">
            <a:extLst>
              <a:ext uri="{FF2B5EF4-FFF2-40B4-BE49-F238E27FC236}">
                <a16:creationId xmlns:a16="http://schemas.microsoft.com/office/drawing/2014/main" id="{67156086-2EB9-81F2-6726-BDA68DBC3405}"/>
              </a:ext>
            </a:extLst>
          </p:cNvPr>
          <p:cNvGrpSpPr/>
          <p:nvPr/>
        </p:nvGrpSpPr>
        <p:grpSpPr>
          <a:xfrm>
            <a:off x="8764843" y="4258843"/>
            <a:ext cx="1881507" cy="1010838"/>
            <a:chOff x="5608953" y="2324100"/>
            <a:chExt cx="1881507" cy="10108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E01F97-F41C-4D43-0E2C-0FF0EC113F52}"/>
                </a:ext>
              </a:extLst>
            </p:cNvPr>
            <p:cNvSpPr/>
            <p:nvPr/>
          </p:nvSpPr>
          <p:spPr>
            <a:xfrm>
              <a:off x="6828006" y="2324100"/>
              <a:ext cx="393134" cy="2627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3AE27B-AEA6-43BA-4C70-711F54EE6FB1}"/>
                </a:ext>
              </a:extLst>
            </p:cNvPr>
            <p:cNvSpPr/>
            <p:nvPr/>
          </p:nvSpPr>
          <p:spPr>
            <a:xfrm>
              <a:off x="7097326" y="2705248"/>
              <a:ext cx="393134" cy="2627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CC5F9C-05E5-6250-19EF-CBDE9E2189F0}"/>
                </a:ext>
              </a:extLst>
            </p:cNvPr>
            <p:cNvSpPr/>
            <p:nvPr/>
          </p:nvSpPr>
          <p:spPr>
            <a:xfrm>
              <a:off x="5608953" y="3059430"/>
              <a:ext cx="1077597" cy="2755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psk">
            <a:extLst>
              <a:ext uri="{FF2B5EF4-FFF2-40B4-BE49-F238E27FC236}">
                <a16:creationId xmlns:a16="http://schemas.microsoft.com/office/drawing/2014/main" id="{F9541BB9-A714-0CDB-B0C0-78B81CB8F433}"/>
              </a:ext>
            </a:extLst>
          </p:cNvPr>
          <p:cNvSpPr/>
          <p:nvPr/>
        </p:nvSpPr>
        <p:spPr>
          <a:xfrm>
            <a:off x="9765078" y="4639991"/>
            <a:ext cx="412049" cy="262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8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01B8C1-E2E0-C3D0-C98E-9B68EB82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92" y="2722537"/>
            <a:ext cx="9105900" cy="21537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51502-FF99-454C-BC0B-A71887D2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219FB-A611-4A30-9F59-4D5CE0E7F940}"/>
              </a:ext>
            </a:extLst>
          </p:cNvPr>
          <p:cNvSpPr txBox="1"/>
          <p:nvPr/>
        </p:nvSpPr>
        <p:spPr>
          <a:xfrm>
            <a:off x="1767068" y="4821108"/>
            <a:ext cx="865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Performance Comparison</a:t>
            </a:r>
            <a:r>
              <a:rPr lang="en-US" sz="1400" dirty="0"/>
              <a:t>, in </a:t>
            </a:r>
            <a:r>
              <a:rPr lang="en-US" sz="1400" dirty="0" err="1"/>
              <a:t>hsks</a:t>
            </a:r>
            <a:r>
              <a:rPr lang="en-US" sz="1400" dirty="0"/>
              <a:t> / second. Benchmark performed on a Dell XPS13 laptop (Intel Core i7-10510U) with Ubuntu 18.04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C8AE9-AFD4-4790-97E6-7ED4358B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F1A4E-EE7D-5BF6-2F10-DEDBEB85A83C}"/>
              </a:ext>
            </a:extLst>
          </p:cNvPr>
          <p:cNvSpPr txBox="1"/>
          <p:nvPr/>
        </p:nvSpPr>
        <p:spPr>
          <a:xfrm>
            <a:off x="1444906" y="1931282"/>
            <a:ext cx="853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generated 59 patterns * 8 cipher suites = </a:t>
            </a:r>
            <a:r>
              <a:rPr lang="en-US" b="1" dirty="0"/>
              <a:t>472 instantiations</a:t>
            </a:r>
            <a:r>
              <a:rPr lang="en-US" dirty="0"/>
              <a:t> of the API</a:t>
            </a:r>
          </a:p>
          <a:p>
            <a:r>
              <a:rPr lang="en-US" dirty="0"/>
              <a:t>1 instantiation = 4k to 6k lines of C code</a:t>
            </a:r>
          </a:p>
        </p:txBody>
      </p:sp>
    </p:spTree>
    <p:extLst>
      <p:ext uri="{BB962C8B-B14F-4D97-AF65-F5344CB8AC3E}">
        <p14:creationId xmlns:p14="http://schemas.microsoft.com/office/powerpoint/2010/main" val="1527896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1519-59E9-4800-94E2-C6063AB0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9042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47A6-7EB2-4841-A179-061B0C76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020073"/>
            <a:ext cx="9639300" cy="4817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introduced </a:t>
            </a:r>
            <a:r>
              <a:rPr lang="en-US" sz="1800" b="1" dirty="0"/>
              <a:t>Noise*</a:t>
            </a:r>
            <a:r>
              <a:rPr lang="en-US" sz="1800" dirty="0"/>
              <a:t>, which</a:t>
            </a:r>
            <a:r>
              <a:rPr lang="en-US" sz="1800" b="1" dirty="0"/>
              <a:t> </a:t>
            </a:r>
            <a:r>
              <a:rPr lang="en-US" sz="1800" dirty="0"/>
              <a:t>is:</a:t>
            </a:r>
          </a:p>
          <a:p>
            <a:r>
              <a:rPr lang="en-US" sz="1800" dirty="0"/>
              <a:t>A compiler from Noise protocol patterns to efficient, verified C code, executed in F* normalizer</a:t>
            </a:r>
          </a:p>
          <a:p>
            <a:r>
              <a:rPr lang="en-US" sz="1800" dirty="0"/>
              <a:t>A complete, verified library stack exposed through a high-level, defensive API</a:t>
            </a:r>
          </a:p>
          <a:p>
            <a:r>
              <a:rPr lang="en-US" sz="1800" dirty="0"/>
              <a:t>A symbolic security analysis generically performed on protocol and API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800" b="1" dirty="0"/>
              <a:t>Noise* </a:t>
            </a:r>
            <a:r>
              <a:rPr lang="en-US" sz="1800" dirty="0"/>
              <a:t>showcases techniques useful to:</a:t>
            </a:r>
          </a:p>
          <a:p>
            <a:r>
              <a:rPr lang="en-US" sz="1800" b="1"/>
              <a:t>Verify full software </a:t>
            </a:r>
            <a:r>
              <a:rPr lang="en-US" sz="1800" b="1" dirty="0"/>
              <a:t>stacks</a:t>
            </a:r>
          </a:p>
          <a:p>
            <a:r>
              <a:rPr lang="en-US" sz="1800" b="1" dirty="0"/>
              <a:t>Automate production </a:t>
            </a:r>
            <a:r>
              <a:rPr lang="en-US" sz="1800" dirty="0"/>
              <a:t>of code where we don’t sacrifice </a:t>
            </a:r>
            <a:r>
              <a:rPr lang="en-US" sz="1800" b="1" dirty="0"/>
              <a:t>precision</a:t>
            </a:r>
            <a:r>
              <a:rPr lang="en-US" sz="1800" dirty="0"/>
              <a:t> or </a:t>
            </a:r>
            <a:r>
              <a:rPr lang="en-US" sz="1800" b="1" dirty="0"/>
              <a:t>performance</a:t>
            </a:r>
            <a:endParaRPr lang="en-US" sz="1800" dirty="0"/>
          </a:p>
          <a:p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F* source code and generated C code available on </a:t>
            </a:r>
            <a:r>
              <a:rPr lang="en-US" sz="1800" b="1" dirty="0" err="1"/>
              <a:t>github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github.com/</a:t>
            </a:r>
            <a:r>
              <a:rPr lang="en-US" sz="1800" b="1" dirty="0" err="1"/>
              <a:t>Inria</a:t>
            </a:r>
            <a:r>
              <a:rPr lang="en-US" sz="1800" b="1" dirty="0"/>
              <a:t>-Prosecco/noise-star</a:t>
            </a:r>
          </a:p>
          <a:p>
            <a:r>
              <a:rPr lang="en-US" sz="1800" dirty="0"/>
              <a:t>Pick one of 472 generated instantiations of Noise (IKpsk2_25519_ChaChaPoly_BLAKE2b, …)</a:t>
            </a:r>
          </a:p>
          <a:p>
            <a:r>
              <a:rPr lang="en-US" sz="1800" dirty="0"/>
              <a:t>If you need a specific choice of (optimized) primitives: </a:t>
            </a:r>
            <a:r>
              <a:rPr lang="en-US" sz="1800" b="1" dirty="0"/>
              <a:t>son.ho@inria.fr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35FCE3F2-E347-43D4-967F-E25CAE1F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19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6D0085-2824-9229-0BCE-47DA9890AB24}"/>
              </a:ext>
            </a:extLst>
          </p:cNvPr>
          <p:cNvSpPr txBox="1"/>
          <p:nvPr/>
        </p:nvSpPr>
        <p:spPr>
          <a:xfrm>
            <a:off x="3756660" y="5892581"/>
            <a:ext cx="467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3139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D101-D878-4CED-8262-50AE556E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826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Noise: Simple DSL for Key-Exchange Protocols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9062-7770-49D5-90E4-97C794030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899" y="2157550"/>
            <a:ext cx="2709162" cy="1639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600" b="1" dirty="0">
                <a:cs typeface="Calibri"/>
              </a:rPr>
              <a:t>X</a:t>
            </a:r>
            <a:r>
              <a:rPr lang="en-GB" sz="1600" dirty="0">
                <a:cs typeface="Calibri"/>
              </a:rPr>
              <a:t>: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 ←  s</a:t>
            </a: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 . . .</a:t>
            </a:r>
            <a:endParaRPr lang="en-GB" sz="1600" dirty="0"/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 →  e,  es,  s,  ss</a:t>
            </a:r>
            <a:endParaRPr lang="en-GB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sz="1600" dirty="0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102080-C9D8-4CA3-9DD9-6E1F0BA18E1D}"/>
              </a:ext>
            </a:extLst>
          </p:cNvPr>
          <p:cNvSpPr txBox="1">
            <a:spLocks/>
          </p:cNvSpPr>
          <p:nvPr/>
        </p:nvSpPr>
        <p:spPr>
          <a:xfrm>
            <a:off x="8190795" y="2157550"/>
            <a:ext cx="2479517" cy="2082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>
                <a:cs typeface="Calibri"/>
              </a:rPr>
              <a:t>IKpsk2</a:t>
            </a:r>
            <a:r>
              <a:rPr lang="en-GB" sz="1600" dirty="0">
                <a:cs typeface="Calibri"/>
              </a:rPr>
              <a:t>: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 ←  s</a:t>
            </a:r>
          </a:p>
          <a:p>
            <a:pPr marL="0" indent="0">
              <a:buNone/>
            </a:pPr>
            <a:r>
              <a:rPr lang="en-GB" sz="1600" dirty="0">
                <a:ea typeface="+mn-lt"/>
                <a:cs typeface="+mn-lt"/>
              </a:rPr>
              <a:t> . . .</a:t>
            </a:r>
            <a:endParaRPr lang="en-GB" sz="1600" dirty="0"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 →  e,  es,  s,  ss</a:t>
            </a:r>
          </a:p>
          <a:p>
            <a:pPr marL="0" indent="0">
              <a:buNone/>
            </a:pPr>
            <a:r>
              <a:rPr lang="en-GB" sz="1600" dirty="0">
                <a:ea typeface="+mn-lt"/>
                <a:cs typeface="+mn-lt"/>
              </a:rPr>
              <a:t> ←  e,  </a:t>
            </a:r>
            <a:r>
              <a:rPr lang="en-GB" sz="1600" dirty="0" err="1">
                <a:ea typeface="+mn-lt"/>
                <a:cs typeface="+mn-lt"/>
              </a:rPr>
              <a:t>ee</a:t>
            </a:r>
            <a:r>
              <a:rPr lang="en-GB" sz="1600" dirty="0">
                <a:ea typeface="+mn-lt"/>
                <a:cs typeface="+mn-lt"/>
              </a:rPr>
              <a:t>,  se,  </a:t>
            </a:r>
            <a:r>
              <a:rPr lang="en-GB" sz="1600" dirty="0" err="1">
                <a:ea typeface="+mn-lt"/>
                <a:cs typeface="+mn-lt"/>
              </a:rPr>
              <a:t>psk</a:t>
            </a:r>
            <a:endParaRPr lang="en-GB" sz="16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35D42-4758-4FE4-AF85-084FDFB7FADC}"/>
              </a:ext>
            </a:extLst>
          </p:cNvPr>
          <p:cNvSpPr txBox="1"/>
          <p:nvPr/>
        </p:nvSpPr>
        <p:spPr>
          <a:xfrm>
            <a:off x="1060165" y="6126180"/>
            <a:ext cx="104489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Today: </a:t>
            </a:r>
            <a:r>
              <a:rPr lang="en-GB" sz="2000" b="1" dirty="0"/>
              <a:t>59+ protocols</a:t>
            </a:r>
            <a:r>
              <a:rPr lang="en-GB" sz="2000" dirty="0"/>
              <a:t> (but might increase)</a:t>
            </a:r>
            <a:endParaRPr lang="en-US" sz="2000" dirty="0">
              <a:cs typeface="Calibri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55ACC2-CFA8-49AF-9495-88442C32F2C6}"/>
              </a:ext>
            </a:extLst>
          </p:cNvPr>
          <p:cNvSpPr txBox="1">
            <a:spLocks/>
          </p:cNvSpPr>
          <p:nvPr/>
        </p:nvSpPr>
        <p:spPr>
          <a:xfrm>
            <a:off x="1694729" y="4492784"/>
            <a:ext cx="2215891" cy="13835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>
                <a:cs typeface="Calibri"/>
              </a:rPr>
              <a:t>NX</a:t>
            </a:r>
            <a:r>
              <a:rPr lang="en-GB" sz="1600" dirty="0">
                <a:cs typeface="Calibri"/>
              </a:rPr>
              <a:t>:</a:t>
            </a:r>
            <a:endParaRPr lang="en-US" sz="16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cs typeface="Calibri"/>
              </a:rPr>
              <a:t> →  e</a:t>
            </a:r>
          </a:p>
          <a:p>
            <a:pPr marL="0" indent="0">
              <a:buNone/>
            </a:pPr>
            <a:r>
              <a:rPr lang="en-GB" sz="1600" dirty="0">
                <a:ea typeface="+mn-lt"/>
                <a:cs typeface="+mn-lt"/>
              </a:rPr>
              <a:t> ←  e,  </a:t>
            </a:r>
            <a:r>
              <a:rPr lang="en-GB" sz="1600" dirty="0" err="1">
                <a:ea typeface="+mn-lt"/>
                <a:cs typeface="+mn-lt"/>
              </a:rPr>
              <a:t>ee</a:t>
            </a:r>
            <a:r>
              <a:rPr lang="en-GB" sz="1600" dirty="0">
                <a:ea typeface="+mn-lt"/>
                <a:cs typeface="+mn-lt"/>
              </a:rPr>
              <a:t>,  s,  es</a:t>
            </a:r>
            <a:endParaRPr lang="en-GB" sz="1600" dirty="0">
              <a:cs typeface="Calibri"/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B388DB48-23EE-4A78-9B96-DC205AC984DE}"/>
              </a:ext>
            </a:extLst>
          </p:cNvPr>
          <p:cNvSpPr txBox="1">
            <a:spLocks/>
          </p:cNvSpPr>
          <p:nvPr/>
        </p:nvSpPr>
        <p:spPr>
          <a:xfrm>
            <a:off x="8238129" y="4492784"/>
            <a:ext cx="2978965" cy="2168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>
                <a:cs typeface="Calibri"/>
              </a:rPr>
              <a:t>XK</a:t>
            </a:r>
            <a:r>
              <a:rPr lang="en-GB" sz="1600" dirty="0">
                <a:cs typeface="Calibri"/>
              </a:rPr>
              <a:t>: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←  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cs typeface="Calibri"/>
              </a:rPr>
              <a:t>. .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cs typeface="Calibri"/>
              </a:rPr>
              <a:t>→  e,  es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cs typeface="Calibri"/>
              </a:rPr>
              <a:t>←  e,  </a:t>
            </a:r>
            <a:r>
              <a:rPr lang="en-GB" sz="1600" dirty="0" err="1">
                <a:cs typeface="Calibri"/>
              </a:rPr>
              <a:t>ee</a:t>
            </a:r>
            <a:endParaRPr lang="en-GB" sz="16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cs typeface="Calibri"/>
              </a:rPr>
              <a:t>→  s,  se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76D75C9-C52C-4D3B-A108-E784B35BDB31}"/>
              </a:ext>
            </a:extLst>
          </p:cNvPr>
          <p:cNvSpPr txBox="1">
            <a:spLocks/>
          </p:cNvSpPr>
          <p:nvPr/>
        </p:nvSpPr>
        <p:spPr>
          <a:xfrm>
            <a:off x="5189706" y="4492784"/>
            <a:ext cx="1769337" cy="1845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>
                <a:cs typeface="Calibri"/>
              </a:rPr>
              <a:t>XX</a:t>
            </a:r>
            <a:r>
              <a:rPr lang="en-GB" sz="1600" dirty="0">
                <a:cs typeface="Calibri"/>
              </a:rPr>
              <a:t>:</a:t>
            </a:r>
            <a:endParaRPr lang="en-US" sz="16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cs typeface="Calibri"/>
              </a:rPr>
              <a:t>→  e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cs typeface="Calibri"/>
              </a:rPr>
              <a:t>←  e,  </a:t>
            </a:r>
            <a:r>
              <a:rPr lang="en-GB" sz="1600" dirty="0" err="1">
                <a:cs typeface="Calibri"/>
              </a:rPr>
              <a:t>ee</a:t>
            </a:r>
            <a:r>
              <a:rPr lang="en-GB" sz="1600" dirty="0">
                <a:cs typeface="Calibri"/>
              </a:rPr>
              <a:t>, s,  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cs typeface="Calibri"/>
              </a:rPr>
              <a:t>→  s,  se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80849AB1-B976-4CC9-95E4-0669BD50F7DE}"/>
              </a:ext>
            </a:extLst>
          </p:cNvPr>
          <p:cNvSpPr txBox="1">
            <a:spLocks/>
          </p:cNvSpPr>
          <p:nvPr/>
        </p:nvSpPr>
        <p:spPr>
          <a:xfrm>
            <a:off x="5194016" y="2157550"/>
            <a:ext cx="2073823" cy="1768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>
                <a:cs typeface="Calibri"/>
              </a:rPr>
              <a:t>IK</a:t>
            </a:r>
            <a:r>
              <a:rPr lang="en-GB" sz="1600" dirty="0">
                <a:cs typeface="Calibri"/>
              </a:rPr>
              <a:t>: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 ←  s</a:t>
            </a:r>
          </a:p>
          <a:p>
            <a:pPr marL="0" indent="0">
              <a:buNone/>
            </a:pPr>
            <a:r>
              <a:rPr lang="en-GB" sz="1600" dirty="0">
                <a:ea typeface="+mn-lt"/>
                <a:cs typeface="+mn-lt"/>
              </a:rPr>
              <a:t> . . .</a:t>
            </a:r>
            <a:endParaRPr lang="en-GB" sz="1600" dirty="0"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cs typeface="Calibri"/>
              </a:rPr>
              <a:t> →  e,  es,  s,  ss</a:t>
            </a:r>
          </a:p>
          <a:p>
            <a:pPr marL="0" indent="0">
              <a:buNone/>
            </a:pPr>
            <a:r>
              <a:rPr lang="en-GB" sz="1600" dirty="0">
                <a:ea typeface="+mn-lt"/>
                <a:cs typeface="+mn-lt"/>
              </a:rPr>
              <a:t> ←  e,  </a:t>
            </a:r>
            <a:r>
              <a:rPr lang="en-GB" sz="1600" dirty="0" err="1">
                <a:ea typeface="+mn-lt"/>
                <a:cs typeface="+mn-lt"/>
              </a:rPr>
              <a:t>ee</a:t>
            </a:r>
            <a:r>
              <a:rPr lang="en-GB" sz="1600" dirty="0">
                <a:ea typeface="+mn-lt"/>
                <a:cs typeface="+mn-lt"/>
              </a:rPr>
              <a:t>,  se</a:t>
            </a:r>
            <a:endParaRPr lang="en-GB" sz="1600" dirty="0">
              <a:cs typeface="Calibri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7CA6AAE-5FCE-49BF-928C-9A9EEC672C7E}"/>
              </a:ext>
            </a:extLst>
          </p:cNvPr>
          <p:cNvSpPr txBox="1">
            <a:spLocks/>
          </p:cNvSpPr>
          <p:nvPr/>
        </p:nvSpPr>
        <p:spPr>
          <a:xfrm>
            <a:off x="5174743" y="2119409"/>
            <a:ext cx="2073823" cy="444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solidFill>
                  <a:srgbClr val="FF0000"/>
                </a:solidFill>
                <a:cs typeface="Calibri"/>
              </a:rPr>
              <a:t>WhatsApp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F928359A-0964-465F-B820-4967E32A2088}"/>
              </a:ext>
            </a:extLst>
          </p:cNvPr>
          <p:cNvSpPr txBox="1">
            <a:spLocks/>
          </p:cNvSpPr>
          <p:nvPr/>
        </p:nvSpPr>
        <p:spPr>
          <a:xfrm>
            <a:off x="8808302" y="2120187"/>
            <a:ext cx="2073823" cy="444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 err="1">
                <a:solidFill>
                  <a:srgbClr val="FF0000"/>
                </a:solidFill>
                <a:cs typeface="Calibri"/>
              </a:rPr>
              <a:t>Wireguard</a:t>
            </a:r>
            <a:r>
              <a:rPr lang="en-GB" sz="2000" b="1" dirty="0">
                <a:solidFill>
                  <a:srgbClr val="FF0000"/>
                </a:solidFill>
                <a:cs typeface="Calibri"/>
              </a:rPr>
              <a:t> VPN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87295806-0837-426A-B838-39B5D9710FAF}"/>
              </a:ext>
            </a:extLst>
          </p:cNvPr>
          <p:cNvSpPr txBox="1">
            <a:spLocks/>
          </p:cNvSpPr>
          <p:nvPr/>
        </p:nvSpPr>
        <p:spPr>
          <a:xfrm>
            <a:off x="8287114" y="4460128"/>
            <a:ext cx="2356046" cy="733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solidFill>
                  <a:srgbClr val="FF0000"/>
                </a:solidFill>
                <a:cs typeface="Calibri"/>
              </a:rPr>
              <a:t>Lightning, I2P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4CAB4-2157-4620-A6A5-9C65B3E4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0C309-7081-803B-E92B-A0459D192F27}"/>
              </a:ext>
            </a:extLst>
          </p:cNvPr>
          <p:cNvSpPr txBox="1"/>
          <p:nvPr/>
        </p:nvSpPr>
        <p:spPr>
          <a:xfrm>
            <a:off x="838200" y="1544976"/>
            <a:ext cx="477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 of protocol </a:t>
            </a:r>
            <a:r>
              <a:rPr lang="en-US" sz="2400" i="1" dirty="0"/>
              <a:t>patterns</a:t>
            </a:r>
            <a:r>
              <a:rPr lang="en-US" sz="2400" dirty="0"/>
              <a:t>:</a:t>
            </a:r>
          </a:p>
        </p:txBody>
      </p:sp>
      <p:grpSp>
        <p:nvGrpSpPr>
          <p:cNvPr id="14" name="One-way encryption">
            <a:extLst>
              <a:ext uri="{FF2B5EF4-FFF2-40B4-BE49-F238E27FC236}">
                <a16:creationId xmlns:a16="http://schemas.microsoft.com/office/drawing/2014/main" id="{9E8126F0-B6A8-A1EB-40AE-321259ABCBA5}"/>
              </a:ext>
            </a:extLst>
          </p:cNvPr>
          <p:cNvGrpSpPr/>
          <p:nvPr/>
        </p:nvGrpSpPr>
        <p:grpSpPr>
          <a:xfrm>
            <a:off x="2567160" y="2345758"/>
            <a:ext cx="2155742" cy="847198"/>
            <a:chOff x="2567160" y="2223838"/>
            <a:chExt cx="2155742" cy="847198"/>
          </a:xfrm>
        </p:grpSpPr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15C2D163-9C1F-4FE1-8BFE-75656E7EF599}"/>
                </a:ext>
              </a:extLst>
            </p:cNvPr>
            <p:cNvSpPr txBox="1">
              <a:spLocks/>
            </p:cNvSpPr>
            <p:nvPr/>
          </p:nvSpPr>
          <p:spPr>
            <a:xfrm>
              <a:off x="2649079" y="2223838"/>
              <a:ext cx="2073823" cy="44901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800" b="1" dirty="0">
                  <a:cs typeface="Calibri"/>
                </a:rPr>
                <a:t>one-way encryption</a:t>
              </a:r>
              <a:endParaRPr lang="en-GB" sz="1800" b="1" dirty="0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D5E98842-C91E-1589-30A0-EA9B8D0F2CF5}"/>
                </a:ext>
              </a:extLst>
            </p:cNvPr>
            <p:cNvSpPr/>
            <p:nvPr/>
          </p:nvSpPr>
          <p:spPr>
            <a:xfrm rot="7608492">
              <a:off x="2438548" y="2678087"/>
              <a:ext cx="521561" cy="26433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Mutual auth.">
            <a:extLst>
              <a:ext uri="{FF2B5EF4-FFF2-40B4-BE49-F238E27FC236}">
                <a16:creationId xmlns:a16="http://schemas.microsoft.com/office/drawing/2014/main" id="{35C6AC3A-7F1D-44A3-F059-2622ABB428B8}"/>
              </a:ext>
            </a:extLst>
          </p:cNvPr>
          <p:cNvGrpSpPr/>
          <p:nvPr/>
        </p:nvGrpSpPr>
        <p:grpSpPr>
          <a:xfrm>
            <a:off x="9465137" y="2563775"/>
            <a:ext cx="2479517" cy="792350"/>
            <a:chOff x="9403401" y="2507772"/>
            <a:chExt cx="2479517" cy="792350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5FCF7E7F-1057-4E0E-9A30-0FE1CD1D5854}"/>
                </a:ext>
              </a:extLst>
            </p:cNvPr>
            <p:cNvSpPr txBox="1">
              <a:spLocks/>
            </p:cNvSpPr>
            <p:nvPr/>
          </p:nvSpPr>
          <p:spPr>
            <a:xfrm>
              <a:off x="9403401" y="2507772"/>
              <a:ext cx="2479517" cy="79235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800" b="1" dirty="0">
                  <a:cs typeface="Calibri"/>
                </a:rPr>
                <a:t>mutual authentication and 0-RTT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D574B2E7-5946-4D14-F62D-33FC819485F6}"/>
                </a:ext>
              </a:extLst>
            </p:cNvPr>
            <p:cNvSpPr/>
            <p:nvPr/>
          </p:nvSpPr>
          <p:spPr>
            <a:xfrm rot="8529731">
              <a:off x="9460345" y="2927346"/>
              <a:ext cx="465310" cy="24538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Authenticated server">
            <a:extLst>
              <a:ext uri="{FF2B5EF4-FFF2-40B4-BE49-F238E27FC236}">
                <a16:creationId xmlns:a16="http://schemas.microsoft.com/office/drawing/2014/main" id="{3A95DF26-7292-DF40-4A55-E65224B727BD}"/>
              </a:ext>
            </a:extLst>
          </p:cNvPr>
          <p:cNvGrpSpPr/>
          <p:nvPr/>
        </p:nvGrpSpPr>
        <p:grpSpPr>
          <a:xfrm>
            <a:off x="2074034" y="4282949"/>
            <a:ext cx="2978966" cy="813525"/>
            <a:chOff x="2074034" y="4161029"/>
            <a:chExt cx="2978966" cy="813525"/>
          </a:xfrm>
        </p:grpSpPr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1ADB6037-4AE3-4E63-913A-9FBDEB2E8F53}"/>
                </a:ext>
              </a:extLst>
            </p:cNvPr>
            <p:cNvSpPr txBox="1">
              <a:spLocks/>
            </p:cNvSpPr>
            <p:nvPr/>
          </p:nvSpPr>
          <p:spPr>
            <a:xfrm>
              <a:off x="2074034" y="4161029"/>
              <a:ext cx="2978966" cy="44901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800" b="1" dirty="0">
                  <a:cs typeface="Calibri"/>
                </a:rPr>
                <a:t>authenticated server</a:t>
              </a:r>
              <a:endParaRPr lang="en-US" sz="1800" b="1" dirty="0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4FBA165B-EE91-5C1F-BBD5-FA8F632F6039}"/>
                </a:ext>
              </a:extLst>
            </p:cNvPr>
            <p:cNvSpPr/>
            <p:nvPr/>
          </p:nvSpPr>
          <p:spPr>
            <a:xfrm rot="7608492">
              <a:off x="2570019" y="4619207"/>
              <a:ext cx="465310" cy="24538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42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67B4-6134-4513-AE42-DD555117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Protocol Example: IKpsk2 Pattern</a:t>
            </a:r>
          </a:p>
        </p:txBody>
      </p:sp>
      <p:sp>
        <p:nvSpPr>
          <p:cNvPr id="18" name="Pattern (initial)">
            <a:extLst>
              <a:ext uri="{FF2B5EF4-FFF2-40B4-BE49-F238E27FC236}">
                <a16:creationId xmlns:a16="http://schemas.microsoft.com/office/drawing/2014/main" id="{FEF16C21-09D3-4960-A62E-1D8513FE847B}"/>
              </a:ext>
            </a:extLst>
          </p:cNvPr>
          <p:cNvSpPr txBox="1">
            <a:spLocks/>
          </p:cNvSpPr>
          <p:nvPr/>
        </p:nvSpPr>
        <p:spPr>
          <a:xfrm>
            <a:off x="4497964" y="2252537"/>
            <a:ext cx="3017471" cy="250164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b="1" dirty="0">
                <a:cs typeface="Calibri"/>
              </a:rPr>
              <a:t>IKpsk2</a:t>
            </a:r>
            <a:r>
              <a:rPr lang="en-GB" sz="2000" dirty="0">
                <a:cs typeface="Calibri"/>
              </a:rPr>
              <a:t>: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←  s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. . .</a:t>
            </a: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→  e,  es,  s,  ss,  [d0]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←  e,  </a:t>
            </a:r>
            <a:r>
              <a:rPr lang="en-GB" sz="2000" dirty="0" err="1">
                <a:ea typeface="+mn-lt"/>
                <a:cs typeface="+mn-lt"/>
              </a:rPr>
              <a:t>ee</a:t>
            </a:r>
            <a:r>
              <a:rPr lang="en-GB" sz="2000" dirty="0">
                <a:ea typeface="+mn-lt"/>
                <a:cs typeface="+mn-lt"/>
              </a:rPr>
              <a:t>,  se,  </a:t>
            </a:r>
            <a:r>
              <a:rPr lang="en-GB" sz="2000" dirty="0" err="1">
                <a:ea typeface="+mn-lt"/>
                <a:cs typeface="+mn-lt"/>
              </a:rPr>
              <a:t>psk</a:t>
            </a:r>
            <a:r>
              <a:rPr lang="en-GB" sz="2000" dirty="0">
                <a:ea typeface="+mn-lt"/>
                <a:cs typeface="+mn-lt"/>
              </a:rPr>
              <a:t>,  [d1]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↔  [d2, d3, …]</a:t>
            </a:r>
          </a:p>
        </p:txBody>
      </p:sp>
      <p:sp>
        <p:nvSpPr>
          <p:cNvPr id="56" name="Pattern (red)">
            <a:extLst>
              <a:ext uri="{FF2B5EF4-FFF2-40B4-BE49-F238E27FC236}">
                <a16:creationId xmlns:a16="http://schemas.microsoft.com/office/drawing/2014/main" id="{76EEDFED-35D3-71AC-8579-931AE1169FD3}"/>
              </a:ext>
            </a:extLst>
          </p:cNvPr>
          <p:cNvSpPr txBox="1">
            <a:spLocks/>
          </p:cNvSpPr>
          <p:nvPr/>
        </p:nvSpPr>
        <p:spPr>
          <a:xfrm>
            <a:off x="4497964" y="2252537"/>
            <a:ext cx="3017471" cy="250164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b="1" dirty="0">
                <a:cs typeface="Calibri"/>
              </a:rPr>
              <a:t>IKpsk2</a:t>
            </a:r>
            <a:r>
              <a:rPr lang="en-GB" sz="2000" dirty="0">
                <a:cs typeface="Calibri"/>
              </a:rPr>
              <a:t>: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←  s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. . .</a:t>
            </a: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→  </a:t>
            </a:r>
            <a:r>
              <a:rPr lang="en-GB" sz="2000" dirty="0">
                <a:solidFill>
                  <a:srgbClr val="FF0000"/>
                </a:solidFill>
                <a:cs typeface="Calibri"/>
              </a:rPr>
              <a:t>e</a:t>
            </a:r>
            <a:r>
              <a:rPr lang="en-GB" sz="2000" dirty="0">
                <a:cs typeface="Calibri"/>
              </a:rPr>
              <a:t>,  es,  </a:t>
            </a:r>
            <a:r>
              <a:rPr lang="en-GB" sz="2000" dirty="0">
                <a:solidFill>
                  <a:srgbClr val="FF0000"/>
                </a:solidFill>
                <a:cs typeface="Calibri"/>
              </a:rPr>
              <a:t>s</a:t>
            </a:r>
            <a:r>
              <a:rPr lang="en-GB" sz="2000" dirty="0">
                <a:cs typeface="Calibri"/>
              </a:rPr>
              <a:t>,  ss,  [d0]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←  </a:t>
            </a:r>
            <a:r>
              <a:rPr lang="en-GB" sz="2000" dirty="0">
                <a:solidFill>
                  <a:srgbClr val="FF0000"/>
                </a:solidFill>
                <a:ea typeface="+mn-lt"/>
                <a:cs typeface="+mn-lt"/>
              </a:rPr>
              <a:t>e</a:t>
            </a:r>
            <a:r>
              <a:rPr lang="en-GB" sz="2000" dirty="0">
                <a:ea typeface="+mn-lt"/>
                <a:cs typeface="+mn-lt"/>
              </a:rPr>
              <a:t>,  </a:t>
            </a:r>
            <a:r>
              <a:rPr lang="en-GB" sz="2000" dirty="0" err="1">
                <a:ea typeface="+mn-lt"/>
                <a:cs typeface="+mn-lt"/>
              </a:rPr>
              <a:t>ee</a:t>
            </a:r>
            <a:r>
              <a:rPr lang="en-GB" sz="2000" dirty="0">
                <a:ea typeface="+mn-lt"/>
                <a:cs typeface="+mn-lt"/>
              </a:rPr>
              <a:t>,  se,  </a:t>
            </a:r>
            <a:r>
              <a:rPr lang="en-GB" sz="2000" dirty="0" err="1">
                <a:ea typeface="+mn-lt"/>
                <a:cs typeface="+mn-lt"/>
              </a:rPr>
              <a:t>psk</a:t>
            </a:r>
            <a:r>
              <a:rPr lang="en-GB" sz="2000" dirty="0">
                <a:ea typeface="+mn-lt"/>
                <a:cs typeface="+mn-lt"/>
              </a:rPr>
              <a:t>,  [d1]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↔  [d2, d3, …]</a:t>
            </a:r>
          </a:p>
        </p:txBody>
      </p:sp>
      <p:sp>
        <p:nvSpPr>
          <p:cNvPr id="57" name="Pattern (red, green)">
            <a:extLst>
              <a:ext uri="{FF2B5EF4-FFF2-40B4-BE49-F238E27FC236}">
                <a16:creationId xmlns:a16="http://schemas.microsoft.com/office/drawing/2014/main" id="{70877047-F1F7-B88E-8912-B7B25EA697B8}"/>
              </a:ext>
            </a:extLst>
          </p:cNvPr>
          <p:cNvSpPr txBox="1">
            <a:spLocks/>
          </p:cNvSpPr>
          <p:nvPr/>
        </p:nvSpPr>
        <p:spPr>
          <a:xfrm>
            <a:off x="4497964" y="2252537"/>
            <a:ext cx="3017471" cy="250164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b="1" dirty="0">
                <a:cs typeface="Calibri"/>
              </a:rPr>
              <a:t>IKpsk2</a:t>
            </a:r>
            <a:r>
              <a:rPr lang="en-GB" sz="2000" dirty="0">
                <a:cs typeface="Calibri"/>
              </a:rPr>
              <a:t>: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←  s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. . .</a:t>
            </a: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→  </a:t>
            </a:r>
            <a:r>
              <a:rPr lang="en-GB" sz="2000" dirty="0">
                <a:solidFill>
                  <a:srgbClr val="FF0000"/>
                </a:solidFill>
                <a:cs typeface="Calibri"/>
              </a:rPr>
              <a:t>e</a:t>
            </a:r>
            <a:r>
              <a:rPr lang="en-GB" sz="2000" dirty="0">
                <a:cs typeface="Calibri"/>
              </a:rPr>
              <a:t>,  </a:t>
            </a:r>
            <a:r>
              <a:rPr lang="en-GB" sz="2000" dirty="0">
                <a:solidFill>
                  <a:srgbClr val="00B050"/>
                </a:solidFill>
                <a:cs typeface="Calibri"/>
              </a:rPr>
              <a:t>es</a:t>
            </a:r>
            <a:r>
              <a:rPr lang="en-GB" sz="2000" dirty="0">
                <a:cs typeface="Calibri"/>
              </a:rPr>
              <a:t>,  </a:t>
            </a:r>
            <a:r>
              <a:rPr lang="en-GB" sz="2000" dirty="0">
                <a:solidFill>
                  <a:srgbClr val="FF0000"/>
                </a:solidFill>
                <a:cs typeface="Calibri"/>
              </a:rPr>
              <a:t>s</a:t>
            </a:r>
            <a:r>
              <a:rPr lang="en-GB" sz="2000" dirty="0">
                <a:cs typeface="Calibri"/>
              </a:rPr>
              <a:t>,  </a:t>
            </a:r>
            <a:r>
              <a:rPr lang="en-GB" sz="2000" dirty="0">
                <a:solidFill>
                  <a:srgbClr val="00B050"/>
                </a:solidFill>
                <a:cs typeface="Calibri"/>
              </a:rPr>
              <a:t>ss</a:t>
            </a:r>
            <a:r>
              <a:rPr lang="en-GB" sz="2000" dirty="0">
                <a:cs typeface="Calibri"/>
              </a:rPr>
              <a:t>,  [d0]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←  </a:t>
            </a:r>
            <a:r>
              <a:rPr lang="en-GB" sz="2000" dirty="0">
                <a:solidFill>
                  <a:srgbClr val="FF0000"/>
                </a:solidFill>
                <a:ea typeface="+mn-lt"/>
                <a:cs typeface="+mn-lt"/>
              </a:rPr>
              <a:t>e</a:t>
            </a:r>
            <a:r>
              <a:rPr lang="en-GB" sz="2000" dirty="0">
                <a:ea typeface="+mn-lt"/>
                <a:cs typeface="+mn-lt"/>
              </a:rPr>
              <a:t>,  </a:t>
            </a:r>
            <a:r>
              <a:rPr lang="en-GB" sz="2000" dirty="0" err="1">
                <a:solidFill>
                  <a:srgbClr val="00B050"/>
                </a:solidFill>
                <a:ea typeface="+mn-lt"/>
                <a:cs typeface="+mn-lt"/>
              </a:rPr>
              <a:t>ee</a:t>
            </a:r>
            <a:r>
              <a:rPr lang="en-GB" sz="2000" dirty="0">
                <a:ea typeface="+mn-lt"/>
                <a:cs typeface="+mn-lt"/>
              </a:rPr>
              <a:t>,  </a:t>
            </a:r>
            <a:r>
              <a:rPr lang="en-GB" sz="2000" dirty="0">
                <a:solidFill>
                  <a:srgbClr val="00B050"/>
                </a:solidFill>
                <a:ea typeface="+mn-lt"/>
                <a:cs typeface="+mn-lt"/>
              </a:rPr>
              <a:t>se</a:t>
            </a:r>
            <a:r>
              <a:rPr lang="en-GB" sz="2000" dirty="0">
                <a:ea typeface="+mn-lt"/>
                <a:cs typeface="+mn-lt"/>
              </a:rPr>
              <a:t>,  </a:t>
            </a:r>
            <a:r>
              <a:rPr lang="en-GB" sz="2000" dirty="0" err="1">
                <a:solidFill>
                  <a:srgbClr val="00B050"/>
                </a:solidFill>
                <a:ea typeface="+mn-lt"/>
                <a:cs typeface="+mn-lt"/>
              </a:rPr>
              <a:t>psk</a:t>
            </a:r>
            <a:r>
              <a:rPr lang="en-GB" sz="2000" dirty="0">
                <a:ea typeface="+mn-lt"/>
                <a:cs typeface="+mn-lt"/>
              </a:rPr>
              <a:t>,  [d1]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↔  [d2, d3, …]</a:t>
            </a:r>
          </a:p>
        </p:txBody>
      </p:sp>
      <p:sp>
        <p:nvSpPr>
          <p:cNvPr id="59" name="Pattern (red, green, blue)">
            <a:extLst>
              <a:ext uri="{FF2B5EF4-FFF2-40B4-BE49-F238E27FC236}">
                <a16:creationId xmlns:a16="http://schemas.microsoft.com/office/drawing/2014/main" id="{4577B843-A820-3062-1970-114B8FFF2C8C}"/>
              </a:ext>
            </a:extLst>
          </p:cNvPr>
          <p:cNvSpPr txBox="1">
            <a:spLocks/>
          </p:cNvSpPr>
          <p:nvPr/>
        </p:nvSpPr>
        <p:spPr>
          <a:xfrm>
            <a:off x="4497964" y="2252537"/>
            <a:ext cx="3017471" cy="250164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b="1" dirty="0">
                <a:cs typeface="Calibri"/>
              </a:rPr>
              <a:t>IKpsk2</a:t>
            </a:r>
            <a:r>
              <a:rPr lang="en-GB" sz="2000" dirty="0">
                <a:cs typeface="Calibri"/>
              </a:rPr>
              <a:t>: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←  s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. . .</a:t>
            </a: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→  </a:t>
            </a:r>
            <a:r>
              <a:rPr lang="en-GB" sz="2000" dirty="0">
                <a:solidFill>
                  <a:srgbClr val="FF0000"/>
                </a:solidFill>
                <a:cs typeface="Calibri"/>
              </a:rPr>
              <a:t>e</a:t>
            </a:r>
            <a:r>
              <a:rPr lang="en-GB" sz="2000" dirty="0">
                <a:cs typeface="Calibri"/>
              </a:rPr>
              <a:t>,  </a:t>
            </a:r>
            <a:r>
              <a:rPr lang="en-GB" sz="2000" dirty="0">
                <a:solidFill>
                  <a:srgbClr val="00B050"/>
                </a:solidFill>
                <a:cs typeface="Calibri"/>
              </a:rPr>
              <a:t>es</a:t>
            </a:r>
            <a:r>
              <a:rPr lang="en-GB" sz="2000" dirty="0">
                <a:cs typeface="Calibri"/>
              </a:rPr>
              <a:t>,  </a:t>
            </a:r>
            <a:r>
              <a:rPr lang="en-GB" sz="2000" dirty="0">
                <a:solidFill>
                  <a:srgbClr val="FF0000"/>
                </a:solidFill>
                <a:cs typeface="Calibri"/>
              </a:rPr>
              <a:t>s</a:t>
            </a:r>
            <a:r>
              <a:rPr lang="en-GB" sz="2000" dirty="0">
                <a:cs typeface="Calibri"/>
              </a:rPr>
              <a:t>,  </a:t>
            </a:r>
            <a:r>
              <a:rPr lang="en-GB" sz="2000" dirty="0">
                <a:solidFill>
                  <a:srgbClr val="00B050"/>
                </a:solidFill>
                <a:cs typeface="Calibri"/>
              </a:rPr>
              <a:t>ss</a:t>
            </a:r>
            <a:r>
              <a:rPr lang="en-GB" sz="2000" dirty="0">
                <a:cs typeface="Calibri"/>
              </a:rPr>
              <a:t>,  </a:t>
            </a:r>
            <a:r>
              <a:rPr lang="en-GB" sz="2000" dirty="0">
                <a:solidFill>
                  <a:srgbClr val="0070C0"/>
                </a:solidFill>
                <a:cs typeface="Calibri"/>
              </a:rPr>
              <a:t>[d0]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 ←  </a:t>
            </a:r>
            <a:r>
              <a:rPr lang="en-GB" sz="2000" dirty="0">
                <a:solidFill>
                  <a:srgbClr val="FF0000"/>
                </a:solidFill>
                <a:ea typeface="+mn-lt"/>
                <a:cs typeface="+mn-lt"/>
              </a:rPr>
              <a:t>e</a:t>
            </a:r>
            <a:r>
              <a:rPr lang="en-GB" sz="2000" dirty="0">
                <a:ea typeface="+mn-lt"/>
                <a:cs typeface="+mn-lt"/>
              </a:rPr>
              <a:t>,  </a:t>
            </a:r>
            <a:r>
              <a:rPr lang="en-GB" sz="2000" dirty="0" err="1">
                <a:solidFill>
                  <a:srgbClr val="00B050"/>
                </a:solidFill>
                <a:ea typeface="+mn-lt"/>
                <a:cs typeface="+mn-lt"/>
              </a:rPr>
              <a:t>ee</a:t>
            </a:r>
            <a:r>
              <a:rPr lang="en-GB" sz="2000" dirty="0">
                <a:ea typeface="+mn-lt"/>
                <a:cs typeface="+mn-lt"/>
              </a:rPr>
              <a:t>,  </a:t>
            </a:r>
            <a:r>
              <a:rPr lang="en-GB" sz="2000" dirty="0">
                <a:solidFill>
                  <a:srgbClr val="00B050"/>
                </a:solidFill>
                <a:ea typeface="+mn-lt"/>
                <a:cs typeface="+mn-lt"/>
              </a:rPr>
              <a:t>se</a:t>
            </a:r>
            <a:r>
              <a:rPr lang="en-GB" sz="2000" dirty="0">
                <a:ea typeface="+mn-lt"/>
                <a:cs typeface="+mn-lt"/>
              </a:rPr>
              <a:t>,  </a:t>
            </a:r>
            <a:r>
              <a:rPr lang="en-GB" sz="2000" dirty="0" err="1">
                <a:solidFill>
                  <a:srgbClr val="00B050"/>
                </a:solidFill>
                <a:ea typeface="+mn-lt"/>
                <a:cs typeface="+mn-lt"/>
              </a:rPr>
              <a:t>psk</a:t>
            </a:r>
            <a:r>
              <a:rPr lang="en-GB" sz="2000" dirty="0">
                <a:ea typeface="+mn-lt"/>
                <a:cs typeface="+mn-lt"/>
              </a:rPr>
              <a:t>,  </a:t>
            </a:r>
            <a:r>
              <a:rPr lang="en-GB" sz="2000" dirty="0">
                <a:solidFill>
                  <a:srgbClr val="0070C0"/>
                </a:solidFill>
                <a:ea typeface="+mn-lt"/>
                <a:cs typeface="+mn-lt"/>
              </a:rPr>
              <a:t>[d1]</a:t>
            </a: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↔  </a:t>
            </a:r>
            <a:r>
              <a:rPr lang="en-GB" sz="2000" dirty="0">
                <a:solidFill>
                  <a:srgbClr val="0070C0"/>
                </a:solidFill>
                <a:ea typeface="+mn-lt"/>
                <a:cs typeface="+mn-lt"/>
              </a:rPr>
              <a:t>[d2, d3, …]</a:t>
            </a:r>
          </a:p>
        </p:txBody>
      </p:sp>
      <p:sp>
        <p:nvSpPr>
          <p:cNvPr id="49" name="Explanations (initial)">
            <a:extLst>
              <a:ext uri="{FF2B5EF4-FFF2-40B4-BE49-F238E27FC236}">
                <a16:creationId xmlns:a16="http://schemas.microsoft.com/office/drawing/2014/main" id="{D202F3A2-DC35-43A5-B404-257A80946EC4}"/>
              </a:ext>
            </a:extLst>
          </p:cNvPr>
          <p:cNvSpPr txBox="1"/>
          <p:nvPr/>
        </p:nvSpPr>
        <p:spPr>
          <a:xfrm>
            <a:off x="2805608" y="5084444"/>
            <a:ext cx="667128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handshake describes how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Exchange key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Derive and chain shared secrets (Diffie-Hellman operations…)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Send/receive encrypted data</a:t>
            </a:r>
          </a:p>
        </p:txBody>
      </p:sp>
      <p:sp>
        <p:nvSpPr>
          <p:cNvPr id="60" name="Explanations (red)">
            <a:extLst>
              <a:ext uri="{FF2B5EF4-FFF2-40B4-BE49-F238E27FC236}">
                <a16:creationId xmlns:a16="http://schemas.microsoft.com/office/drawing/2014/main" id="{3FBE2541-501E-6B9E-4B8A-4A05095CD779}"/>
              </a:ext>
            </a:extLst>
          </p:cNvPr>
          <p:cNvSpPr txBox="1"/>
          <p:nvPr/>
        </p:nvSpPr>
        <p:spPr>
          <a:xfrm>
            <a:off x="2805608" y="5084444"/>
            <a:ext cx="667128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handshake describes how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Exchange key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Derive and chain shared secrets (Diffie-Hellman operations…)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Send/receive encrypted data</a:t>
            </a:r>
          </a:p>
        </p:txBody>
      </p:sp>
      <p:sp>
        <p:nvSpPr>
          <p:cNvPr id="62" name="Explanations (red, green)">
            <a:extLst>
              <a:ext uri="{FF2B5EF4-FFF2-40B4-BE49-F238E27FC236}">
                <a16:creationId xmlns:a16="http://schemas.microsoft.com/office/drawing/2014/main" id="{AB31E29D-3695-6D2F-ADBB-D554B30B0783}"/>
              </a:ext>
            </a:extLst>
          </p:cNvPr>
          <p:cNvSpPr txBox="1"/>
          <p:nvPr/>
        </p:nvSpPr>
        <p:spPr>
          <a:xfrm>
            <a:off x="2805608" y="5084444"/>
            <a:ext cx="667128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handshake describes how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Exchange key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Derive and chain shared secrets (Diffie-Hellman operations…)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Send/receive encrypted data</a:t>
            </a:r>
          </a:p>
        </p:txBody>
      </p:sp>
      <p:sp>
        <p:nvSpPr>
          <p:cNvPr id="63" name="Explanations (red, green, blue)">
            <a:extLst>
              <a:ext uri="{FF2B5EF4-FFF2-40B4-BE49-F238E27FC236}">
                <a16:creationId xmlns:a16="http://schemas.microsoft.com/office/drawing/2014/main" id="{CA4843E1-FB86-2305-A45D-EC8CDB00BE19}"/>
              </a:ext>
            </a:extLst>
          </p:cNvPr>
          <p:cNvSpPr txBox="1"/>
          <p:nvPr/>
        </p:nvSpPr>
        <p:spPr>
          <a:xfrm>
            <a:off x="2805608" y="5084444"/>
            <a:ext cx="667128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handshake describes how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Exchange key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Derive and chain shared secrets (Diffie-Hellman operations…)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Send/receive encrypted data</a:t>
            </a:r>
          </a:p>
        </p:txBody>
      </p:sp>
      <p:grpSp>
        <p:nvGrpSpPr>
          <p:cNvPr id="43" name="Premessages">
            <a:extLst>
              <a:ext uri="{FF2B5EF4-FFF2-40B4-BE49-F238E27FC236}">
                <a16:creationId xmlns:a16="http://schemas.microsoft.com/office/drawing/2014/main" id="{DC984B5F-794D-454C-9157-EACC05139F48}"/>
              </a:ext>
            </a:extLst>
          </p:cNvPr>
          <p:cNvGrpSpPr/>
          <p:nvPr/>
        </p:nvGrpSpPr>
        <p:grpSpPr>
          <a:xfrm>
            <a:off x="2805608" y="2651584"/>
            <a:ext cx="1692356" cy="828910"/>
            <a:chOff x="3286255" y="2785225"/>
            <a:chExt cx="1692356" cy="82891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79FA5FE-E77C-4877-9C7C-F02EDF223628}"/>
                </a:ext>
              </a:extLst>
            </p:cNvPr>
            <p:cNvSpPr/>
            <p:nvPr/>
          </p:nvSpPr>
          <p:spPr>
            <a:xfrm rot="10800000">
              <a:off x="4887989" y="2785225"/>
              <a:ext cx="90622" cy="82891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B4260D-B8B1-42D0-82AD-6D8C46818711}"/>
                </a:ext>
              </a:extLst>
            </p:cNvPr>
            <p:cNvSpPr txBox="1"/>
            <p:nvPr/>
          </p:nvSpPr>
          <p:spPr>
            <a:xfrm>
              <a:off x="3286255" y="3030403"/>
              <a:ext cx="149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err="1"/>
                <a:t>Premessages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4" name="Handshake Messages">
            <a:extLst>
              <a:ext uri="{FF2B5EF4-FFF2-40B4-BE49-F238E27FC236}">
                <a16:creationId xmlns:a16="http://schemas.microsoft.com/office/drawing/2014/main" id="{4F504932-B3B7-4903-9FCC-3C9EC16C2C18}"/>
              </a:ext>
            </a:extLst>
          </p:cNvPr>
          <p:cNvGrpSpPr/>
          <p:nvPr/>
        </p:nvGrpSpPr>
        <p:grpSpPr>
          <a:xfrm>
            <a:off x="1836725" y="3480494"/>
            <a:ext cx="2661239" cy="730213"/>
            <a:chOff x="2317372" y="3614135"/>
            <a:chExt cx="2661239" cy="73021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F417ED6E-8D45-4794-AE7E-56E186C5AE6F}"/>
                </a:ext>
              </a:extLst>
            </p:cNvPr>
            <p:cNvSpPr/>
            <p:nvPr/>
          </p:nvSpPr>
          <p:spPr>
            <a:xfrm rot="10800000">
              <a:off x="4887989" y="3614135"/>
              <a:ext cx="90622" cy="73021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806B05-AFF1-4CF0-8DF2-29B7ACDF0943}"/>
                </a:ext>
              </a:extLst>
            </p:cNvPr>
            <p:cNvSpPr txBox="1"/>
            <p:nvPr/>
          </p:nvSpPr>
          <p:spPr>
            <a:xfrm>
              <a:off x="2317372" y="3807426"/>
              <a:ext cx="2467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Handshake Messages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5" name="Transport">
            <a:extLst>
              <a:ext uri="{FF2B5EF4-FFF2-40B4-BE49-F238E27FC236}">
                <a16:creationId xmlns:a16="http://schemas.microsoft.com/office/drawing/2014/main" id="{0D342965-D744-4009-BA48-12C200DC625A}"/>
              </a:ext>
            </a:extLst>
          </p:cNvPr>
          <p:cNvGrpSpPr/>
          <p:nvPr/>
        </p:nvGrpSpPr>
        <p:grpSpPr>
          <a:xfrm>
            <a:off x="2805608" y="4210706"/>
            <a:ext cx="1692356" cy="369833"/>
            <a:chOff x="3286255" y="4344347"/>
            <a:chExt cx="1692356" cy="36983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732754C3-B311-44E5-9D83-FFC540F45CDB}"/>
                </a:ext>
              </a:extLst>
            </p:cNvPr>
            <p:cNvSpPr/>
            <p:nvPr/>
          </p:nvSpPr>
          <p:spPr>
            <a:xfrm rot="10800000">
              <a:off x="4887989" y="4344347"/>
              <a:ext cx="90622" cy="36983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EBE1B-EE72-4DAD-99AD-63218311E631}"/>
                </a:ext>
              </a:extLst>
            </p:cNvPr>
            <p:cNvSpPr txBox="1"/>
            <p:nvPr/>
          </p:nvSpPr>
          <p:spPr>
            <a:xfrm>
              <a:off x="3286255" y="4359292"/>
              <a:ext cx="149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Transport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58" name="s: static, e: ephemeral">
            <a:extLst>
              <a:ext uri="{FF2B5EF4-FFF2-40B4-BE49-F238E27FC236}">
                <a16:creationId xmlns:a16="http://schemas.microsoft.com/office/drawing/2014/main" id="{2CA08676-ED69-4D4C-A18D-EB234BADDF26}"/>
              </a:ext>
            </a:extLst>
          </p:cNvPr>
          <p:cNvSpPr txBox="1"/>
          <p:nvPr/>
        </p:nvSpPr>
        <p:spPr>
          <a:xfrm>
            <a:off x="5683601" y="2827873"/>
            <a:ext cx="28670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: static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FF0000"/>
                </a:solidFill>
              </a:rPr>
              <a:t>: ephemeral</a:t>
            </a:r>
          </a:p>
        </p:txBody>
      </p:sp>
      <p:grpSp>
        <p:nvGrpSpPr>
          <p:cNvPr id="71" name="Red Initiator, responder">
            <a:extLst>
              <a:ext uri="{FF2B5EF4-FFF2-40B4-BE49-F238E27FC236}">
                <a16:creationId xmlns:a16="http://schemas.microsoft.com/office/drawing/2014/main" id="{8029C773-B2B3-492F-B440-D3A237423BC9}"/>
              </a:ext>
            </a:extLst>
          </p:cNvPr>
          <p:cNvGrpSpPr/>
          <p:nvPr/>
        </p:nvGrpSpPr>
        <p:grpSpPr>
          <a:xfrm>
            <a:off x="3674844" y="1780216"/>
            <a:ext cx="4663709" cy="369332"/>
            <a:chOff x="3569883" y="1501882"/>
            <a:chExt cx="4663709" cy="369332"/>
          </a:xfrm>
        </p:grpSpPr>
        <p:sp>
          <p:nvSpPr>
            <p:cNvPr id="72" name="Initiator">
              <a:extLst>
                <a:ext uri="{FF2B5EF4-FFF2-40B4-BE49-F238E27FC236}">
                  <a16:creationId xmlns:a16="http://schemas.microsoft.com/office/drawing/2014/main" id="{5ED47932-84B5-4849-985A-2C0B1010D54A}"/>
                </a:ext>
              </a:extLst>
            </p:cNvPr>
            <p:cNvSpPr txBox="1"/>
            <p:nvPr/>
          </p:nvSpPr>
          <p:spPr>
            <a:xfrm>
              <a:off x="3569883" y="1501882"/>
              <a:ext cx="1395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Initiator</a:t>
              </a:r>
            </a:p>
          </p:txBody>
        </p:sp>
        <p:sp>
          <p:nvSpPr>
            <p:cNvPr id="73" name="Responder">
              <a:extLst>
                <a:ext uri="{FF2B5EF4-FFF2-40B4-BE49-F238E27FC236}">
                  <a16:creationId xmlns:a16="http://schemas.microsoft.com/office/drawing/2014/main" id="{B853DDB8-6D63-4346-8A2E-36B614741F1A}"/>
                </a:ext>
              </a:extLst>
            </p:cNvPr>
            <p:cNvSpPr txBox="1"/>
            <p:nvPr/>
          </p:nvSpPr>
          <p:spPr>
            <a:xfrm>
              <a:off x="6838584" y="1501882"/>
              <a:ext cx="1395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Responder</a:t>
              </a:r>
            </a:p>
          </p:txBody>
        </p:sp>
      </p:grpSp>
      <p:grpSp>
        <p:nvGrpSpPr>
          <p:cNvPr id="55" name="Early Data">
            <a:extLst>
              <a:ext uri="{FF2B5EF4-FFF2-40B4-BE49-F238E27FC236}">
                <a16:creationId xmlns:a16="http://schemas.microsoft.com/office/drawing/2014/main" id="{96163403-5937-4D26-ACA4-8802CF014C21}"/>
              </a:ext>
            </a:extLst>
          </p:cNvPr>
          <p:cNvGrpSpPr/>
          <p:nvPr/>
        </p:nvGrpSpPr>
        <p:grpSpPr>
          <a:xfrm>
            <a:off x="7357054" y="3480495"/>
            <a:ext cx="2228896" cy="927695"/>
            <a:chOff x="9729863" y="2992815"/>
            <a:chExt cx="2228896" cy="927695"/>
          </a:xfrm>
        </p:grpSpPr>
        <p:sp>
          <p:nvSpPr>
            <p:cNvPr id="52" name="Right Brace 51">
              <a:extLst>
                <a:ext uri="{FF2B5EF4-FFF2-40B4-BE49-F238E27FC236}">
                  <a16:creationId xmlns:a16="http://schemas.microsoft.com/office/drawing/2014/main" id="{CEF6687C-1D76-431D-9D41-411C44ED344E}"/>
                </a:ext>
              </a:extLst>
            </p:cNvPr>
            <p:cNvSpPr/>
            <p:nvPr/>
          </p:nvSpPr>
          <p:spPr>
            <a:xfrm>
              <a:off x="9737238" y="2992815"/>
              <a:ext cx="90622" cy="73021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35C57A-8CAD-4B55-AB1B-B07F93B85998}"/>
                </a:ext>
              </a:extLst>
            </p:cNvPr>
            <p:cNvSpPr txBox="1"/>
            <p:nvPr/>
          </p:nvSpPr>
          <p:spPr>
            <a:xfrm>
              <a:off x="9729863" y="3089513"/>
              <a:ext cx="22288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Early data</a:t>
              </a:r>
            </a:p>
            <a:p>
              <a:pPr algn="ctr"/>
              <a:r>
                <a:rPr lang="en-US" sz="1600" dirty="0"/>
                <a:t>(similar to TLS 0-RTT, 0.5-RTT)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504C-0841-41F2-88F4-3A121A70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9" grpId="0" animBg="1"/>
      <p:bldP spid="49" grpId="0" animBg="1"/>
      <p:bldP spid="60" grpId="0" animBg="1"/>
      <p:bldP spid="62" grpId="0" animBg="1"/>
      <p:bldP spid="63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045D-194D-6FC5-314E-E6B85580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Unverified Implementations of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59CB-C78F-D07F-F6B3-AF74FF5CD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5392"/>
            <a:ext cx="10515600" cy="4576254"/>
          </a:xfrm>
        </p:spPr>
        <p:txBody>
          <a:bodyPr>
            <a:normAutofit/>
          </a:bodyPr>
          <a:lstStyle/>
          <a:p>
            <a:r>
              <a:rPr lang="en-US" dirty="0"/>
              <a:t>Noise has many available implementations:</a:t>
            </a:r>
          </a:p>
          <a:p>
            <a:pPr lvl="1"/>
            <a:r>
              <a:rPr lang="en-US"/>
              <a:t>In </a:t>
            </a:r>
            <a:r>
              <a:rPr lang="en-US" dirty="0"/>
              <a:t>C: Noise-C (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rweather</a:t>
            </a:r>
            <a:r>
              <a:rPr lang="en-US" dirty="0">
                <a:hlinkClick r:id="rId2"/>
              </a:rPr>
              <a:t>/noise-c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Rust: Snow (</a:t>
            </a:r>
            <a:r>
              <a:rPr lang="en-US" dirty="0">
                <a:hlinkClick r:id="rId3"/>
              </a:rPr>
              <a:t>github.com/mcginty/snow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Haskell: Cacophony (</a:t>
            </a:r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haskell</a:t>
            </a:r>
            <a:r>
              <a:rPr lang="en-US" dirty="0">
                <a:hlinkClick r:id="rId4"/>
              </a:rPr>
              <a:t>-cryptography/cacophony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Java: Noise-Java (</a:t>
            </a:r>
            <a:r>
              <a:rPr lang="en-US" dirty="0">
                <a:hlinkClick r:id="rId5"/>
              </a:rPr>
              <a:t>github.com/</a:t>
            </a:r>
            <a:r>
              <a:rPr lang="en-US" dirty="0" err="1">
                <a:hlinkClick r:id="rId5"/>
              </a:rPr>
              <a:t>rweather</a:t>
            </a:r>
            <a:r>
              <a:rPr lang="en-US" dirty="0">
                <a:hlinkClick r:id="rId5"/>
              </a:rPr>
              <a:t>/noise-java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/>
              <a:t>A lot of bugs have been found in protocol implementations (ex.: TLS)</a:t>
            </a:r>
            <a:endParaRPr lang="en-US" dirty="0"/>
          </a:p>
          <a:p>
            <a:r>
              <a:rPr lang="en-US"/>
              <a:t>None of those implementations is verified!</a:t>
            </a:r>
            <a:endParaRPr lang="en-US" dirty="0"/>
          </a:p>
          <a:p>
            <a:r>
              <a:rPr lang="en-US"/>
              <a:t>There exists verified implementations of protocols (miTLS, Signal*, …).</a:t>
            </a:r>
            <a:br>
              <a:rPr lang="en-US"/>
            </a:br>
            <a:r>
              <a:rPr lang="en-US"/>
              <a:t>But how to </a:t>
            </a:r>
            <a:r>
              <a:rPr lang="en-US" b="1"/>
              <a:t>verify 59 protocols at once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06B3D-A0D1-8D3A-1969-ABFA8603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6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Down 2">
            <a:extLst>
              <a:ext uri="{FF2B5EF4-FFF2-40B4-BE49-F238E27FC236}">
                <a16:creationId xmlns:a16="http://schemas.microsoft.com/office/drawing/2014/main" id="{4C86E2EA-2042-10C3-4557-A525C58D2ACF}"/>
              </a:ext>
            </a:extLst>
          </p:cNvPr>
          <p:cNvSpPr/>
          <p:nvPr/>
        </p:nvSpPr>
        <p:spPr>
          <a:xfrm>
            <a:off x="3516661" y="4857469"/>
            <a:ext cx="512552" cy="10421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F*">
            <a:extLst>
              <a:ext uri="{FF2B5EF4-FFF2-40B4-BE49-F238E27FC236}">
                <a16:creationId xmlns:a16="http://schemas.microsoft.com/office/drawing/2014/main" id="{80C8A95E-0594-4CD9-AFA5-B1CFCC065E44}"/>
              </a:ext>
            </a:extLst>
          </p:cNvPr>
          <p:cNvGrpSpPr/>
          <p:nvPr/>
        </p:nvGrpSpPr>
        <p:grpSpPr>
          <a:xfrm>
            <a:off x="3928785" y="4963770"/>
            <a:ext cx="2469941" cy="772956"/>
            <a:chOff x="3280313" y="4492719"/>
            <a:chExt cx="3105151" cy="953411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BF4B408D-36D5-4672-9E67-B65538355422}"/>
                </a:ext>
              </a:extLst>
            </p:cNvPr>
            <p:cNvSpPr/>
            <p:nvPr/>
          </p:nvSpPr>
          <p:spPr>
            <a:xfrm rot="1800000">
              <a:off x="3280313" y="4492720"/>
              <a:ext cx="981075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502661E0-C13F-49BA-8D5F-7BA851DB7331}"/>
                </a:ext>
              </a:extLst>
            </p:cNvPr>
            <p:cNvSpPr/>
            <p:nvPr/>
          </p:nvSpPr>
          <p:spPr>
            <a:xfrm rot="9000000">
              <a:off x="5404389" y="4492719"/>
              <a:ext cx="981075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CA6877F0-8F77-4F8C-9407-41DBFB03D000}"/>
                </a:ext>
              </a:extLst>
            </p:cNvPr>
            <p:cNvSpPr/>
            <p:nvPr/>
          </p:nvSpPr>
          <p:spPr>
            <a:xfrm>
              <a:off x="4203572" y="4531730"/>
              <a:ext cx="1276350" cy="914400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cs typeface="Calibri"/>
                </a:rPr>
                <a:t>Verify (F*)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1795D18-B69E-4287-9F06-5D50AD7F5FBB}"/>
              </a:ext>
            </a:extLst>
          </p:cNvPr>
          <p:cNvSpPr/>
          <p:nvPr/>
        </p:nvSpPr>
        <p:spPr>
          <a:xfrm rot="1800000">
            <a:off x="6701785" y="4963770"/>
            <a:ext cx="780380" cy="1235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B15F914-8EAB-4A44-8FAE-3D5AD458FE8A}"/>
              </a:ext>
            </a:extLst>
          </p:cNvPr>
          <p:cNvSpPr/>
          <p:nvPr/>
        </p:nvSpPr>
        <p:spPr>
          <a:xfrm rot="9000000">
            <a:off x="8391346" y="4963770"/>
            <a:ext cx="780380" cy="1235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2CE683-88A8-4081-B8D2-1BE8E2D7E33C}"/>
              </a:ext>
            </a:extLst>
          </p:cNvPr>
          <p:cNvSpPr/>
          <p:nvPr/>
        </p:nvSpPr>
        <p:spPr>
          <a:xfrm>
            <a:off x="8335356" y="3063734"/>
            <a:ext cx="2174457" cy="1784941"/>
          </a:xfrm>
          <a:prstGeom prst="rect">
            <a:avLst/>
          </a:prstGeom>
          <a:solidFill>
            <a:srgbClr val="C15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8B5CC9-1BD6-4496-B0C2-E5AD90C20F01}"/>
              </a:ext>
            </a:extLst>
          </p:cNvPr>
          <p:cNvGrpSpPr/>
          <p:nvPr/>
        </p:nvGrpSpPr>
        <p:grpSpPr>
          <a:xfrm>
            <a:off x="8433850" y="3167833"/>
            <a:ext cx="2000197" cy="1595898"/>
            <a:chOff x="8391524" y="2819400"/>
            <a:chExt cx="2876550" cy="211454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842A492-E081-42EA-AB9B-C5DC7717111C}"/>
                </a:ext>
              </a:extLst>
            </p:cNvPr>
            <p:cNvSpPr/>
            <p:nvPr/>
          </p:nvSpPr>
          <p:spPr>
            <a:xfrm>
              <a:off x="8391524" y="2819400"/>
              <a:ext cx="2876550" cy="55245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600" b="1" dirty="0">
                  <a:cs typeface="Calibri"/>
                </a:rPr>
                <a:t>API Analysis</a:t>
              </a:r>
              <a:endParaRPr lang="en-US" sz="16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DEAC9E2-5E86-4CE4-9082-8D28CAEE8F5D}"/>
                </a:ext>
              </a:extLst>
            </p:cNvPr>
            <p:cNvSpPr/>
            <p:nvPr/>
          </p:nvSpPr>
          <p:spPr>
            <a:xfrm>
              <a:off x="8391524" y="3600449"/>
              <a:ext cx="2876550" cy="55245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600" b="1" dirty="0">
                  <a:cs typeface="Calibri"/>
                </a:rPr>
                <a:t>Protocol Analysis</a:t>
              </a:r>
              <a:endParaRPr lang="en-US" sz="16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6A856CB-63D8-457D-8DF8-57A129EEFC73}"/>
                </a:ext>
              </a:extLst>
            </p:cNvPr>
            <p:cNvSpPr/>
            <p:nvPr/>
          </p:nvSpPr>
          <p:spPr>
            <a:xfrm>
              <a:off x="8391524" y="4381499"/>
              <a:ext cx="2876550" cy="5524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600" b="1" dirty="0">
                  <a:cs typeface="Calibri"/>
                </a:rPr>
                <a:t>Symbolic Model</a:t>
              </a:r>
              <a:endParaRPr lang="en-US" sz="1600" dirty="0"/>
            </a:p>
          </p:txBody>
        </p: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08CF7753-41E4-4B19-8BB9-3CA49C97B089}"/>
              </a:ext>
            </a:extLst>
          </p:cNvPr>
          <p:cNvSpPr/>
          <p:nvPr/>
        </p:nvSpPr>
        <p:spPr>
          <a:xfrm>
            <a:off x="7458906" y="4995397"/>
            <a:ext cx="1015252" cy="741329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b="1" dirty="0">
                <a:cs typeface="Calibri"/>
              </a:rPr>
              <a:t>Verify (DY*)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280E42-03BB-42F4-974C-99CA04180E7F}"/>
              </a:ext>
            </a:extLst>
          </p:cNvPr>
          <p:cNvSpPr txBox="1"/>
          <p:nvPr/>
        </p:nvSpPr>
        <p:spPr>
          <a:xfrm>
            <a:off x="8668722" y="2683580"/>
            <a:ext cx="16819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>
                <a:cs typeface="Calibri"/>
              </a:rPr>
              <a:t>Security Analysis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A7F18B-2AED-41D1-B04B-5B4706F3606C}"/>
              </a:ext>
            </a:extLst>
          </p:cNvPr>
          <p:cNvSpPr/>
          <p:nvPr/>
        </p:nvSpPr>
        <p:spPr>
          <a:xfrm>
            <a:off x="5501744" y="3063735"/>
            <a:ext cx="2174457" cy="1784942"/>
          </a:xfrm>
          <a:prstGeom prst="rect">
            <a:avLst/>
          </a:prstGeom>
          <a:solidFill>
            <a:srgbClr val="6FF2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5B8278-4706-42ED-B69E-06CDEDB0C5BE}"/>
              </a:ext>
            </a:extLst>
          </p:cNvPr>
          <p:cNvSpPr/>
          <p:nvPr/>
        </p:nvSpPr>
        <p:spPr>
          <a:xfrm>
            <a:off x="2683285" y="3063734"/>
            <a:ext cx="2174457" cy="1784942"/>
          </a:xfrm>
          <a:prstGeom prst="rect">
            <a:avLst/>
          </a:prstGeom>
          <a:solidFill>
            <a:srgbClr val="6FD4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4EC75D-1804-490A-938B-0FDAE6EC6EE5}"/>
              </a:ext>
            </a:extLst>
          </p:cNvPr>
          <p:cNvSpPr txBox="1"/>
          <p:nvPr/>
        </p:nvSpPr>
        <p:spPr>
          <a:xfrm>
            <a:off x="5600237" y="2683580"/>
            <a:ext cx="200019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/>
              <a:t>Formal Specification</a:t>
            </a:r>
            <a:endParaRPr lang="en-US" sz="1600" dirty="0">
              <a:cs typeface="Calibri" panose="020F050202020403020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A024EC-8B64-47D0-A820-89D7C298FA39}"/>
              </a:ext>
            </a:extLst>
          </p:cNvPr>
          <p:cNvSpPr txBox="1"/>
          <p:nvPr/>
        </p:nvSpPr>
        <p:spPr>
          <a:xfrm>
            <a:off x="2918155" y="2683580"/>
            <a:ext cx="16819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/>
              <a:t>Low-Level Code</a:t>
            </a:r>
            <a:endParaRPr lang="en-US" sz="1600" dirty="0"/>
          </a:p>
        </p:txBody>
      </p:sp>
      <p:grpSp>
        <p:nvGrpSpPr>
          <p:cNvPr id="23" name="HACL*">
            <a:extLst>
              <a:ext uri="{FF2B5EF4-FFF2-40B4-BE49-F238E27FC236}">
                <a16:creationId xmlns:a16="http://schemas.microsoft.com/office/drawing/2014/main" id="{562C226F-6FF0-49B2-BD01-3CDAE553FDBD}"/>
              </a:ext>
            </a:extLst>
          </p:cNvPr>
          <p:cNvGrpSpPr/>
          <p:nvPr/>
        </p:nvGrpSpPr>
        <p:grpSpPr>
          <a:xfrm>
            <a:off x="2769467" y="4344381"/>
            <a:ext cx="4830968" cy="419352"/>
            <a:chOff x="1822846" y="3902345"/>
            <a:chExt cx="6073378" cy="51725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1B998B3-E892-4A8F-8930-FDEA0DEA7E7E}"/>
                </a:ext>
              </a:extLst>
            </p:cNvPr>
            <p:cNvSpPr/>
            <p:nvPr/>
          </p:nvSpPr>
          <p:spPr>
            <a:xfrm>
              <a:off x="1822846" y="3902345"/>
              <a:ext cx="2516981" cy="51539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600" b="1" dirty="0">
                  <a:cs typeface="Calibri"/>
                </a:rPr>
                <a:t>Crypto Library</a:t>
              </a:r>
              <a:endParaRPr lang="en-US" sz="16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F4D8DBC-43F8-4EE8-9279-635109FA4F6E}"/>
                </a:ext>
              </a:extLst>
            </p:cNvPr>
            <p:cNvSpPr/>
            <p:nvPr/>
          </p:nvSpPr>
          <p:spPr>
            <a:xfrm>
              <a:off x="5381624" y="3905312"/>
              <a:ext cx="2514600" cy="5142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600" b="1" dirty="0">
                  <a:cs typeface="Calibri"/>
                </a:rPr>
                <a:t>Crypto Algorithms</a:t>
              </a:r>
              <a:endParaRPr lang="en-US" sz="1600" dirty="0"/>
            </a:p>
          </p:txBody>
        </p:sp>
        <p:sp>
          <p:nvSpPr>
            <p:cNvPr id="31" name="Arrow: Left-Right 30">
              <a:extLst>
                <a:ext uri="{FF2B5EF4-FFF2-40B4-BE49-F238E27FC236}">
                  <a16:creationId xmlns:a16="http://schemas.microsoft.com/office/drawing/2014/main" id="{130F1C0A-7807-4C95-8D4D-FA71FCD39640}"/>
                </a:ext>
              </a:extLst>
            </p:cNvPr>
            <p:cNvSpPr/>
            <p:nvPr/>
          </p:nvSpPr>
          <p:spPr>
            <a:xfrm>
              <a:off x="4325871" y="4093125"/>
              <a:ext cx="1057274" cy="146068"/>
            </a:xfrm>
            <a:prstGeom prst="left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" name="Noise Protocol">
            <a:extLst>
              <a:ext uri="{FF2B5EF4-FFF2-40B4-BE49-F238E27FC236}">
                <a16:creationId xmlns:a16="http://schemas.microsoft.com/office/drawing/2014/main" id="{7A89388E-7EBF-44DC-A487-4A7A8DC1AC4E}"/>
              </a:ext>
            </a:extLst>
          </p:cNvPr>
          <p:cNvGrpSpPr/>
          <p:nvPr/>
        </p:nvGrpSpPr>
        <p:grpSpPr>
          <a:xfrm>
            <a:off x="2769466" y="3753635"/>
            <a:ext cx="4830968" cy="420622"/>
            <a:chOff x="1822846" y="3173683"/>
            <a:chExt cx="6073378" cy="5188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0BCEFB-2A9B-4D30-B802-AC7DB223CBD7}"/>
                </a:ext>
              </a:extLst>
            </p:cNvPr>
            <p:cNvSpPr/>
            <p:nvPr/>
          </p:nvSpPr>
          <p:spPr>
            <a:xfrm>
              <a:off x="1822846" y="3173683"/>
              <a:ext cx="2516981" cy="51539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600" b="1" dirty="0">
                  <a:cs typeface="Calibri"/>
                </a:rPr>
                <a:t>Noise Protocol Code</a:t>
              </a:r>
              <a:endParaRPr lang="en-US" sz="16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F064AA4-D4D8-4963-B129-A031981A4955}"/>
                </a:ext>
              </a:extLst>
            </p:cNvPr>
            <p:cNvSpPr/>
            <p:nvPr/>
          </p:nvSpPr>
          <p:spPr>
            <a:xfrm>
              <a:off x="5381624" y="3178216"/>
              <a:ext cx="2514600" cy="51428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600" b="1" dirty="0">
                  <a:cs typeface="Calibri"/>
                </a:rPr>
                <a:t>Noise Protocol Spec</a:t>
              </a:r>
              <a:endParaRPr lang="en-US" sz="1600" dirty="0"/>
            </a:p>
          </p:txBody>
        </p:sp>
        <p:sp>
          <p:nvSpPr>
            <p:cNvPr id="30" name="Arrow: Left-Right 29">
              <a:extLst>
                <a:ext uri="{FF2B5EF4-FFF2-40B4-BE49-F238E27FC236}">
                  <a16:creationId xmlns:a16="http://schemas.microsoft.com/office/drawing/2014/main" id="{F1C0B253-592A-4EDE-9F09-C9BE9BA03C64}"/>
                </a:ext>
              </a:extLst>
            </p:cNvPr>
            <p:cNvSpPr/>
            <p:nvPr/>
          </p:nvSpPr>
          <p:spPr>
            <a:xfrm>
              <a:off x="4325873" y="3381402"/>
              <a:ext cx="1057274" cy="146068"/>
            </a:xfrm>
            <a:prstGeom prst="left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Noise API">
            <a:extLst>
              <a:ext uri="{FF2B5EF4-FFF2-40B4-BE49-F238E27FC236}">
                <a16:creationId xmlns:a16="http://schemas.microsoft.com/office/drawing/2014/main" id="{77598480-AC1E-44D7-87AB-9368116D1CCB}"/>
              </a:ext>
            </a:extLst>
          </p:cNvPr>
          <p:cNvGrpSpPr/>
          <p:nvPr/>
        </p:nvGrpSpPr>
        <p:grpSpPr>
          <a:xfrm>
            <a:off x="2769466" y="3162886"/>
            <a:ext cx="4830968" cy="421891"/>
            <a:chOff x="1822846" y="2445021"/>
            <a:chExt cx="6073378" cy="52038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E19E4B3-82DC-482B-BD9B-549965640433}"/>
                </a:ext>
              </a:extLst>
            </p:cNvPr>
            <p:cNvSpPr/>
            <p:nvPr/>
          </p:nvSpPr>
          <p:spPr>
            <a:xfrm>
              <a:off x="1822846" y="2445021"/>
              <a:ext cx="2516981" cy="51539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600" b="1" dirty="0">
                  <a:cs typeface="Calibri"/>
                </a:rPr>
                <a:t>API Code</a:t>
              </a:r>
              <a:endParaRPr lang="en-US" sz="16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3F4629-C207-464B-980E-7D1F855E484E}"/>
                </a:ext>
              </a:extLst>
            </p:cNvPr>
            <p:cNvSpPr/>
            <p:nvPr/>
          </p:nvSpPr>
          <p:spPr>
            <a:xfrm>
              <a:off x="5381624" y="2451121"/>
              <a:ext cx="2514600" cy="51428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600" b="1" dirty="0">
                  <a:cs typeface="Calibri"/>
                </a:rPr>
                <a:t>API Spec</a:t>
              </a:r>
              <a:endParaRPr lang="en-US" sz="1600" dirty="0"/>
            </a:p>
          </p:txBody>
        </p:sp>
        <p:sp>
          <p:nvSpPr>
            <p:cNvPr id="29" name="Arrow: Left-Right 28">
              <a:extLst>
                <a:ext uri="{FF2B5EF4-FFF2-40B4-BE49-F238E27FC236}">
                  <a16:creationId xmlns:a16="http://schemas.microsoft.com/office/drawing/2014/main" id="{15F754AA-1905-4CED-B53E-52C135723BC9}"/>
                </a:ext>
              </a:extLst>
            </p:cNvPr>
            <p:cNvSpPr/>
            <p:nvPr/>
          </p:nvSpPr>
          <p:spPr>
            <a:xfrm>
              <a:off x="4325874" y="2669681"/>
              <a:ext cx="1057274" cy="146068"/>
            </a:xfrm>
            <a:prstGeom prst="left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4" name="Title 1">
            <a:extLst>
              <a:ext uri="{FF2B5EF4-FFF2-40B4-BE49-F238E27FC236}">
                <a16:creationId xmlns:a16="http://schemas.microsoft.com/office/drawing/2014/main" id="{2F1A9144-4BB2-4192-827C-EE6149913C42}"/>
              </a:ext>
            </a:extLst>
          </p:cNvPr>
          <p:cNvSpPr txBox="1">
            <a:spLocks/>
          </p:cNvSpPr>
          <p:nvPr/>
        </p:nvSpPr>
        <p:spPr>
          <a:xfrm>
            <a:off x="838200" y="-978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</a:t>
            </a:r>
            <a:r>
              <a:rPr lang="en-US" b="1" dirty="0"/>
              <a:t>Noise</a:t>
            </a:r>
            <a:r>
              <a:rPr lang="en-US" dirty="0"/>
              <a:t>*?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5D0415-83DD-4522-AE00-DD93617AB616}"/>
              </a:ext>
            </a:extLst>
          </p:cNvPr>
          <p:cNvSpPr txBox="1"/>
          <p:nvPr/>
        </p:nvSpPr>
        <p:spPr>
          <a:xfrm>
            <a:off x="1113892" y="1184026"/>
            <a:ext cx="97892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Correctly implemented protocols?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Noise* compiler</a:t>
            </a:r>
            <a:r>
              <a:rPr lang="en-US" sz="1600" dirty="0"/>
              <a:t>: Noise protocol “pattern” </a:t>
            </a:r>
            <a:r>
              <a:rPr lang="en-GB" sz="1600" dirty="0">
                <a:cs typeface="Calibri"/>
              </a:rPr>
              <a:t>→ verified, specialized C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 top: complete, verified </a:t>
            </a:r>
            <a:r>
              <a:rPr lang="en-US" sz="1600" b="1" dirty="0"/>
              <a:t>library stack</a:t>
            </a:r>
            <a:r>
              <a:rPr lang="en-US" sz="1600" dirty="0"/>
              <a:t> exposed through a </a:t>
            </a:r>
            <a:r>
              <a:rPr lang="en-US" sz="1600" b="1" dirty="0"/>
              <a:t>high-level, defensive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Complemented with a formal </a:t>
            </a:r>
            <a:r>
              <a:rPr lang="en-US" sz="1600" b="1" dirty="0"/>
              <a:t>symbolic security analysis</a:t>
            </a:r>
          </a:p>
        </p:txBody>
      </p:sp>
      <p:grpSp>
        <p:nvGrpSpPr>
          <p:cNvPr id="57" name="Indic. Protocol">
            <a:extLst>
              <a:ext uri="{FF2B5EF4-FFF2-40B4-BE49-F238E27FC236}">
                <a16:creationId xmlns:a16="http://schemas.microsoft.com/office/drawing/2014/main" id="{1533BEE7-5194-4628-B810-C4E133A8ACBF}"/>
              </a:ext>
            </a:extLst>
          </p:cNvPr>
          <p:cNvGrpSpPr/>
          <p:nvPr/>
        </p:nvGrpSpPr>
        <p:grpSpPr>
          <a:xfrm>
            <a:off x="658310" y="1458527"/>
            <a:ext cx="6942124" cy="4897823"/>
            <a:chOff x="658310" y="1458527"/>
            <a:chExt cx="6942124" cy="489782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BD46092-0365-4113-BD64-96968B1C106E}"/>
                </a:ext>
              </a:extLst>
            </p:cNvPr>
            <p:cNvSpPr/>
            <p:nvPr/>
          </p:nvSpPr>
          <p:spPr>
            <a:xfrm>
              <a:off x="2403952" y="3667183"/>
              <a:ext cx="5196482" cy="268916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93A32C4-5781-4F93-BD41-F7AEFF095A24}"/>
                </a:ext>
              </a:extLst>
            </p:cNvPr>
            <p:cNvSpPr/>
            <p:nvPr/>
          </p:nvSpPr>
          <p:spPr>
            <a:xfrm>
              <a:off x="658310" y="1458527"/>
              <a:ext cx="486137" cy="24228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Indic. API">
            <a:extLst>
              <a:ext uri="{FF2B5EF4-FFF2-40B4-BE49-F238E27FC236}">
                <a16:creationId xmlns:a16="http://schemas.microsoft.com/office/drawing/2014/main" id="{087A8143-F1D6-D685-639C-AC6DEC405FC1}"/>
              </a:ext>
            </a:extLst>
          </p:cNvPr>
          <p:cNvGrpSpPr/>
          <p:nvPr/>
        </p:nvGrpSpPr>
        <p:grpSpPr>
          <a:xfrm>
            <a:off x="658309" y="1702367"/>
            <a:ext cx="7017893" cy="1965710"/>
            <a:chOff x="658309" y="1702367"/>
            <a:chExt cx="7017893" cy="1965710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EFA578D-4C1C-4B17-BA2F-ECE9F26DDC92}"/>
                </a:ext>
              </a:extLst>
            </p:cNvPr>
            <p:cNvSpPr/>
            <p:nvPr/>
          </p:nvSpPr>
          <p:spPr>
            <a:xfrm>
              <a:off x="2683286" y="3050516"/>
              <a:ext cx="4992916" cy="61756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6FE7F80D-2B37-425E-8CE9-1E4A771BB1C3}"/>
                </a:ext>
              </a:extLst>
            </p:cNvPr>
            <p:cNvSpPr/>
            <p:nvPr/>
          </p:nvSpPr>
          <p:spPr>
            <a:xfrm>
              <a:off x="658309" y="1702367"/>
              <a:ext cx="486137" cy="23683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Indic. DY*">
            <a:extLst>
              <a:ext uri="{FF2B5EF4-FFF2-40B4-BE49-F238E27FC236}">
                <a16:creationId xmlns:a16="http://schemas.microsoft.com/office/drawing/2014/main" id="{CD21B70A-8534-C9F2-E3EF-9D3BC0BC9A02}"/>
              </a:ext>
            </a:extLst>
          </p:cNvPr>
          <p:cNvGrpSpPr/>
          <p:nvPr/>
        </p:nvGrpSpPr>
        <p:grpSpPr>
          <a:xfrm>
            <a:off x="658310" y="1946207"/>
            <a:ext cx="10021882" cy="3967467"/>
            <a:chOff x="658310" y="1946207"/>
            <a:chExt cx="10021882" cy="3967467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7C9A5FC-1C96-4F4D-8771-8E12636E58DD}"/>
                </a:ext>
              </a:extLst>
            </p:cNvPr>
            <p:cNvSpPr/>
            <p:nvPr/>
          </p:nvSpPr>
          <p:spPr>
            <a:xfrm>
              <a:off x="7488399" y="3022134"/>
              <a:ext cx="3191793" cy="289154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74153566-4C56-4E80-A13F-36AD6BF1F340}"/>
                </a:ext>
              </a:extLst>
            </p:cNvPr>
            <p:cNvSpPr/>
            <p:nvPr/>
          </p:nvSpPr>
          <p:spPr>
            <a:xfrm>
              <a:off x="658310" y="1946207"/>
              <a:ext cx="486137" cy="24228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627597-9AFE-4D5A-A2F8-31340EDE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5</a:t>
            </a:fld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27BB8D-5020-44FD-923A-51856CC21B47}"/>
              </a:ext>
            </a:extLst>
          </p:cNvPr>
          <p:cNvSpPr txBox="1"/>
          <p:nvPr/>
        </p:nvSpPr>
        <p:spPr>
          <a:xfrm>
            <a:off x="2135788" y="5066147"/>
            <a:ext cx="16819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/>
              <a:t>Compilation</a:t>
            </a:r>
            <a:endParaRPr 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0A71FD-68C6-8C7D-7A54-DBB6A1A451D9}"/>
              </a:ext>
            </a:extLst>
          </p:cNvPr>
          <p:cNvSpPr txBox="1"/>
          <p:nvPr/>
        </p:nvSpPr>
        <p:spPr>
          <a:xfrm>
            <a:off x="2929519" y="5974022"/>
            <a:ext cx="16819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/>
              <a:t>Verified C 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173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E4ADE3-1362-E7F1-55FB-0C55E6758F52}"/>
              </a:ext>
            </a:extLst>
          </p:cNvPr>
          <p:cNvGrpSpPr/>
          <p:nvPr/>
        </p:nvGrpSpPr>
        <p:grpSpPr>
          <a:xfrm>
            <a:off x="2182736" y="2845124"/>
            <a:ext cx="7826528" cy="2165097"/>
            <a:chOff x="2155672" y="2403164"/>
            <a:chExt cx="7826528" cy="216509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2CE683-88A8-4081-B8D2-1BE8E2D7E33C}"/>
                </a:ext>
              </a:extLst>
            </p:cNvPr>
            <p:cNvSpPr/>
            <p:nvPr/>
          </p:nvSpPr>
          <p:spPr>
            <a:xfrm>
              <a:off x="7807743" y="2783318"/>
              <a:ext cx="2174457" cy="1784941"/>
            </a:xfrm>
            <a:prstGeom prst="rect">
              <a:avLst/>
            </a:prstGeom>
            <a:solidFill>
              <a:srgbClr val="C15D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28B5CC9-1BD6-4496-B0C2-E5AD90C20F01}"/>
                </a:ext>
              </a:extLst>
            </p:cNvPr>
            <p:cNvGrpSpPr/>
            <p:nvPr/>
          </p:nvGrpSpPr>
          <p:grpSpPr>
            <a:xfrm>
              <a:off x="7906237" y="2887417"/>
              <a:ext cx="2000197" cy="1595898"/>
              <a:chOff x="8391524" y="2819400"/>
              <a:chExt cx="2876550" cy="211454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842A492-E081-42EA-AB9B-C5DC7717111C}"/>
                  </a:ext>
                </a:extLst>
              </p:cNvPr>
              <p:cNvSpPr/>
              <p:nvPr/>
            </p:nvSpPr>
            <p:spPr>
              <a:xfrm>
                <a:off x="8391524" y="2819400"/>
                <a:ext cx="2876550" cy="55245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API Analysis</a:t>
                </a:r>
                <a:endParaRPr lang="en-US" sz="1600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DEAC9E2-5E86-4CE4-9082-8D28CAEE8F5D}"/>
                  </a:ext>
                </a:extLst>
              </p:cNvPr>
              <p:cNvSpPr/>
              <p:nvPr/>
            </p:nvSpPr>
            <p:spPr>
              <a:xfrm>
                <a:off x="8391524" y="3600449"/>
                <a:ext cx="2876550" cy="55245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Protocol Analysis</a:t>
                </a:r>
                <a:endParaRPr lang="en-US" sz="1600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6A856CB-63D8-457D-8DF8-57A129EEFC73}"/>
                  </a:ext>
                </a:extLst>
              </p:cNvPr>
              <p:cNvSpPr/>
              <p:nvPr/>
            </p:nvSpPr>
            <p:spPr>
              <a:xfrm>
                <a:off x="8391524" y="4381499"/>
                <a:ext cx="2876550" cy="5524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Symbolic Model</a:t>
                </a:r>
                <a:endParaRPr lang="en-US" sz="1600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1280E42-03BB-42F4-974C-99CA04180E7F}"/>
                </a:ext>
              </a:extLst>
            </p:cNvPr>
            <p:cNvSpPr txBox="1"/>
            <p:nvPr/>
          </p:nvSpPr>
          <p:spPr>
            <a:xfrm>
              <a:off x="8141109" y="2403164"/>
              <a:ext cx="1681984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600" b="1" dirty="0">
                  <a:cs typeface="Calibri"/>
                </a:rPr>
                <a:t>Security Analysis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EA7F18B-2AED-41D1-B04B-5B4706F3606C}"/>
                </a:ext>
              </a:extLst>
            </p:cNvPr>
            <p:cNvSpPr/>
            <p:nvPr/>
          </p:nvSpPr>
          <p:spPr>
            <a:xfrm>
              <a:off x="4974131" y="2783319"/>
              <a:ext cx="2174457" cy="1784942"/>
            </a:xfrm>
            <a:prstGeom prst="rect">
              <a:avLst/>
            </a:prstGeom>
            <a:solidFill>
              <a:srgbClr val="6FF28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5B8278-4706-42ED-B69E-06CDEDB0C5BE}"/>
                </a:ext>
              </a:extLst>
            </p:cNvPr>
            <p:cNvSpPr/>
            <p:nvPr/>
          </p:nvSpPr>
          <p:spPr>
            <a:xfrm>
              <a:off x="2155672" y="2783318"/>
              <a:ext cx="2174457" cy="1784942"/>
            </a:xfrm>
            <a:prstGeom prst="rect">
              <a:avLst/>
            </a:prstGeom>
            <a:solidFill>
              <a:srgbClr val="6FD4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4EC75D-1804-490A-938B-0FDAE6EC6EE5}"/>
                </a:ext>
              </a:extLst>
            </p:cNvPr>
            <p:cNvSpPr txBox="1"/>
            <p:nvPr/>
          </p:nvSpPr>
          <p:spPr>
            <a:xfrm>
              <a:off x="5072624" y="2403164"/>
              <a:ext cx="2000197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600" b="1" dirty="0"/>
                <a:t>Formal Specification</a:t>
              </a:r>
              <a:endParaRPr lang="en-US" sz="1600" dirty="0">
                <a:cs typeface="Calibri" panose="020F0502020204030204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A024EC-8B64-47D0-A820-89D7C298FA39}"/>
                </a:ext>
              </a:extLst>
            </p:cNvPr>
            <p:cNvSpPr txBox="1"/>
            <p:nvPr/>
          </p:nvSpPr>
          <p:spPr>
            <a:xfrm>
              <a:off x="2390542" y="2403164"/>
              <a:ext cx="1681984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600" b="1" dirty="0"/>
                <a:t>Low-Level Code</a:t>
              </a:r>
              <a:endParaRPr lang="en-US" sz="1600" dirty="0"/>
            </a:p>
          </p:txBody>
        </p:sp>
        <p:grpSp>
          <p:nvGrpSpPr>
            <p:cNvPr id="23" name="HACL*">
              <a:extLst>
                <a:ext uri="{FF2B5EF4-FFF2-40B4-BE49-F238E27FC236}">
                  <a16:creationId xmlns:a16="http://schemas.microsoft.com/office/drawing/2014/main" id="{562C226F-6FF0-49B2-BD01-3CDAE553FDBD}"/>
                </a:ext>
              </a:extLst>
            </p:cNvPr>
            <p:cNvGrpSpPr/>
            <p:nvPr/>
          </p:nvGrpSpPr>
          <p:grpSpPr>
            <a:xfrm>
              <a:off x="2241854" y="4063965"/>
              <a:ext cx="4830968" cy="419352"/>
              <a:chOff x="1822846" y="3902345"/>
              <a:chExt cx="6073378" cy="51725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1B998B3-E892-4A8F-8930-FDEA0DEA7E7E}"/>
                  </a:ext>
                </a:extLst>
              </p:cNvPr>
              <p:cNvSpPr/>
              <p:nvPr/>
            </p:nvSpPr>
            <p:spPr>
              <a:xfrm>
                <a:off x="1822846" y="3902345"/>
                <a:ext cx="2516981" cy="51539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Crypto Library</a:t>
                </a:r>
                <a:endParaRPr lang="en-US" sz="1600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F4D8DBC-43F8-4EE8-9279-635109FA4F6E}"/>
                  </a:ext>
                </a:extLst>
              </p:cNvPr>
              <p:cNvSpPr/>
              <p:nvPr/>
            </p:nvSpPr>
            <p:spPr>
              <a:xfrm>
                <a:off x="5381624" y="3905312"/>
                <a:ext cx="2514600" cy="51428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Crypto Algorithms</a:t>
                </a:r>
                <a:endParaRPr lang="en-US" sz="1600" dirty="0"/>
              </a:p>
            </p:txBody>
          </p:sp>
          <p:sp>
            <p:nvSpPr>
              <p:cNvPr id="31" name="Arrow: Left-Right 30">
                <a:extLst>
                  <a:ext uri="{FF2B5EF4-FFF2-40B4-BE49-F238E27FC236}">
                    <a16:creationId xmlns:a16="http://schemas.microsoft.com/office/drawing/2014/main" id="{130F1C0A-7807-4C95-8D4D-FA71FCD39640}"/>
                  </a:ext>
                </a:extLst>
              </p:cNvPr>
              <p:cNvSpPr/>
              <p:nvPr/>
            </p:nvSpPr>
            <p:spPr>
              <a:xfrm>
                <a:off x="4325871" y="4093125"/>
                <a:ext cx="1057274" cy="146068"/>
              </a:xfrm>
              <a:prstGeom prst="left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6" name="Noise Protocol">
              <a:extLst>
                <a:ext uri="{FF2B5EF4-FFF2-40B4-BE49-F238E27FC236}">
                  <a16:creationId xmlns:a16="http://schemas.microsoft.com/office/drawing/2014/main" id="{7A89388E-7EBF-44DC-A487-4A7A8DC1AC4E}"/>
                </a:ext>
              </a:extLst>
            </p:cNvPr>
            <p:cNvGrpSpPr/>
            <p:nvPr/>
          </p:nvGrpSpPr>
          <p:grpSpPr>
            <a:xfrm>
              <a:off x="2241853" y="3473219"/>
              <a:ext cx="4830968" cy="420622"/>
              <a:chOff x="1822846" y="3173683"/>
              <a:chExt cx="6073378" cy="51882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0BCEFB-2A9B-4D30-B802-AC7DB223CBD7}"/>
                  </a:ext>
                </a:extLst>
              </p:cNvPr>
              <p:cNvSpPr/>
              <p:nvPr/>
            </p:nvSpPr>
            <p:spPr>
              <a:xfrm>
                <a:off x="1822846" y="3173683"/>
                <a:ext cx="2516981" cy="515395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Noise Protocol Code</a:t>
                </a:r>
                <a:endParaRPr lang="en-US" sz="1600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F064AA4-D4D8-4963-B129-A031981A4955}"/>
                  </a:ext>
                </a:extLst>
              </p:cNvPr>
              <p:cNvSpPr/>
              <p:nvPr/>
            </p:nvSpPr>
            <p:spPr>
              <a:xfrm>
                <a:off x="5381624" y="3178216"/>
                <a:ext cx="2514600" cy="51428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Noise Protocol Spec</a:t>
                </a:r>
                <a:endParaRPr lang="en-US" sz="1600" dirty="0"/>
              </a:p>
            </p:txBody>
          </p:sp>
          <p:sp>
            <p:nvSpPr>
              <p:cNvPr id="30" name="Arrow: Left-Right 29">
                <a:extLst>
                  <a:ext uri="{FF2B5EF4-FFF2-40B4-BE49-F238E27FC236}">
                    <a16:creationId xmlns:a16="http://schemas.microsoft.com/office/drawing/2014/main" id="{F1C0B253-592A-4EDE-9F09-C9BE9BA03C64}"/>
                  </a:ext>
                </a:extLst>
              </p:cNvPr>
              <p:cNvSpPr/>
              <p:nvPr/>
            </p:nvSpPr>
            <p:spPr>
              <a:xfrm>
                <a:off x="4325873" y="3381402"/>
                <a:ext cx="1057274" cy="146068"/>
              </a:xfrm>
              <a:prstGeom prst="left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" name="Noise API">
              <a:extLst>
                <a:ext uri="{FF2B5EF4-FFF2-40B4-BE49-F238E27FC236}">
                  <a16:creationId xmlns:a16="http://schemas.microsoft.com/office/drawing/2014/main" id="{77598480-AC1E-44D7-87AB-9368116D1CCB}"/>
                </a:ext>
              </a:extLst>
            </p:cNvPr>
            <p:cNvGrpSpPr/>
            <p:nvPr/>
          </p:nvGrpSpPr>
          <p:grpSpPr>
            <a:xfrm>
              <a:off x="2241853" y="2882470"/>
              <a:ext cx="4830968" cy="421891"/>
              <a:chOff x="1822846" y="2445021"/>
              <a:chExt cx="6073378" cy="520387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E19E4B3-82DC-482B-BD9B-549965640433}"/>
                  </a:ext>
                </a:extLst>
              </p:cNvPr>
              <p:cNvSpPr/>
              <p:nvPr/>
            </p:nvSpPr>
            <p:spPr>
              <a:xfrm>
                <a:off x="1822846" y="2445021"/>
                <a:ext cx="2516981" cy="515395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API Code</a:t>
                </a:r>
                <a:endParaRPr lang="en-US" sz="1600" dirty="0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D3F4629-C207-464B-980E-7D1F855E484E}"/>
                  </a:ext>
                </a:extLst>
              </p:cNvPr>
              <p:cNvSpPr/>
              <p:nvPr/>
            </p:nvSpPr>
            <p:spPr>
              <a:xfrm>
                <a:off x="5381624" y="2451121"/>
                <a:ext cx="2514600" cy="51428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GB" sz="1600" b="1" dirty="0">
                    <a:cs typeface="Calibri"/>
                  </a:rPr>
                  <a:t>API Spec</a:t>
                </a:r>
                <a:endParaRPr lang="en-US" sz="1600" dirty="0"/>
              </a:p>
            </p:txBody>
          </p:sp>
          <p:sp>
            <p:nvSpPr>
              <p:cNvPr id="29" name="Arrow: Left-Right 28">
                <a:extLst>
                  <a:ext uri="{FF2B5EF4-FFF2-40B4-BE49-F238E27FC236}">
                    <a16:creationId xmlns:a16="http://schemas.microsoft.com/office/drawing/2014/main" id="{15F754AA-1905-4CED-B53E-52C135723BC9}"/>
                  </a:ext>
                </a:extLst>
              </p:cNvPr>
              <p:cNvSpPr/>
              <p:nvPr/>
            </p:nvSpPr>
            <p:spPr>
              <a:xfrm>
                <a:off x="4325874" y="2669681"/>
                <a:ext cx="1057274" cy="146068"/>
              </a:xfrm>
              <a:prstGeom prst="left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627597-9AFE-4D5A-A2F8-31340EDE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6</a:t>
            </a:fld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B88C6C9-D447-8C1C-5F79-1BFC48F771CD}"/>
              </a:ext>
            </a:extLst>
          </p:cNvPr>
          <p:cNvSpPr txBox="1">
            <a:spLocks/>
          </p:cNvSpPr>
          <p:nvPr/>
        </p:nvSpPr>
        <p:spPr>
          <a:xfrm>
            <a:off x="575747" y="1089849"/>
            <a:ext cx="11040505" cy="1463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did we implement the Noise* protocol compiler?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1B1C0C-A917-0E53-79D5-2A9A9B924DD8}"/>
              </a:ext>
            </a:extLst>
          </p:cNvPr>
          <p:cNvSpPr/>
          <p:nvPr/>
        </p:nvSpPr>
        <p:spPr>
          <a:xfrm>
            <a:off x="2182736" y="3867185"/>
            <a:ext cx="4992916" cy="5154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A93D-44D4-3E66-BFF2-1DBC4783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toolchain?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77BF1B-9FE5-1F9F-6A02-84885FF3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B46A9E-5EF2-A539-06AB-9A2D36B65D94}"/>
              </a:ext>
            </a:extLst>
          </p:cNvPr>
          <p:cNvGrpSpPr/>
          <p:nvPr/>
        </p:nvGrpSpPr>
        <p:grpSpPr>
          <a:xfrm>
            <a:off x="9322909" y="674043"/>
            <a:ext cx="2075287" cy="1417915"/>
            <a:chOff x="7541153" y="1263194"/>
            <a:chExt cx="2075287" cy="1417915"/>
          </a:xfrm>
        </p:grpSpPr>
        <p:pic>
          <p:nvPicPr>
            <p:cNvPr id="5" name="Picture 2" descr="F* Logo">
              <a:extLst>
                <a:ext uri="{FF2B5EF4-FFF2-40B4-BE49-F238E27FC236}">
                  <a16:creationId xmlns:a16="http://schemas.microsoft.com/office/drawing/2014/main" id="{6C7EEE99-EF4E-E866-1287-6AEDF5DB0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4250" y="1263194"/>
              <a:ext cx="1048583" cy="1048583"/>
            </a:xfrm>
            <a:prstGeom prst="rect">
              <a:avLst/>
            </a:prstGeom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77BD04-657E-D400-105B-716E12D45EB2}"/>
                </a:ext>
              </a:extLst>
            </p:cNvPr>
            <p:cNvSpPr txBox="1"/>
            <p:nvPr/>
          </p:nvSpPr>
          <p:spPr>
            <a:xfrm>
              <a:off x="7541153" y="2311777"/>
              <a:ext cx="20752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F* theorem prover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950AF9-6915-9615-0FD4-DBFD944FC162}"/>
              </a:ext>
            </a:extLst>
          </p:cNvPr>
          <p:cNvSpPr txBox="1"/>
          <p:nvPr/>
        </p:nvSpPr>
        <p:spPr>
          <a:xfrm>
            <a:off x="838200" y="2457719"/>
            <a:ext cx="9494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F*</a:t>
            </a:r>
            <a:r>
              <a:rPr lang="en-US" dirty="0"/>
              <a:t>: general-purpose functional programing language aimed at program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Low*</a:t>
            </a:r>
            <a:r>
              <a:rPr lang="en-US" dirty="0"/>
              <a:t>: effectful subset of F* to write verified C-like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KaRaMeL</a:t>
            </a:r>
            <a:r>
              <a:rPr lang="en-US" dirty="0"/>
              <a:t>: framework to compile Low* code to equivalent C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Those tools have been successfully used in the </a:t>
            </a:r>
            <a:r>
              <a:rPr lang="en-US" b="1" dirty="0"/>
              <a:t>Everest</a:t>
            </a:r>
            <a:r>
              <a:rPr lang="en-US" dirty="0"/>
              <a:t> project: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Verified </a:t>
            </a:r>
            <a:r>
              <a:rPr lang="en-US" b="1" dirty="0"/>
              <a:t>cryptographic primitives</a:t>
            </a:r>
            <a:r>
              <a:rPr lang="en-US" dirty="0"/>
              <a:t>: </a:t>
            </a:r>
            <a:r>
              <a:rPr lang="en-US" dirty="0" err="1"/>
              <a:t>Hacl</a:t>
            </a:r>
            <a:r>
              <a:rPr lang="en-US" dirty="0"/>
              <a:t>*, </a:t>
            </a:r>
            <a:r>
              <a:rPr lang="en-US" dirty="0" err="1"/>
              <a:t>ValeCrypt</a:t>
            </a:r>
            <a:r>
              <a:rPr lang="en-US" dirty="0"/>
              <a:t>, </a:t>
            </a:r>
            <a:r>
              <a:rPr lang="en-US" dirty="0" err="1"/>
              <a:t>EverCrypt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Verified </a:t>
            </a:r>
            <a:r>
              <a:rPr lang="en-US" b="1" dirty="0"/>
              <a:t>parsers/serializers</a:t>
            </a:r>
            <a:r>
              <a:rPr lang="en-US" dirty="0"/>
              <a:t>: </a:t>
            </a:r>
            <a:r>
              <a:rPr lang="en-US" dirty="0" err="1"/>
              <a:t>EverParse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Verified cryptographic </a:t>
            </a:r>
            <a:r>
              <a:rPr lang="en-US" b="1" dirty="0"/>
              <a:t>protocols</a:t>
            </a:r>
            <a:r>
              <a:rPr lang="en-US" dirty="0"/>
              <a:t>: </a:t>
            </a:r>
            <a:r>
              <a:rPr lang="en-US" dirty="0" err="1"/>
              <a:t>miTLS</a:t>
            </a:r>
            <a:r>
              <a:rPr lang="en-US" dirty="0"/>
              <a:t>, Signal*, QUIC</a:t>
            </a:r>
          </a:p>
        </p:txBody>
      </p:sp>
    </p:spTree>
    <p:extLst>
      <p:ext uri="{BB962C8B-B14F-4D97-AF65-F5344CB8AC3E}">
        <p14:creationId xmlns:p14="http://schemas.microsoft.com/office/powerpoint/2010/main" val="78052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82AE-0D42-20BA-7E26-C569EC1C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Formal Specification of 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CEDB16-E231-0D1C-C46D-00FD757E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49E1E-F81B-4E85-576C-0959CEA1A051}"/>
              </a:ext>
            </a:extLst>
          </p:cNvPr>
          <p:cNvSpPr txBox="1"/>
          <p:nvPr/>
        </p:nvSpPr>
        <p:spPr>
          <a:xfrm>
            <a:off x="6096000" y="2538673"/>
            <a:ext cx="563318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 rec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send_message_tokens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...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tokens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message_token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hsk_state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bytes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hsk_state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tokens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tokens'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msg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&lt;--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msg'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&lt;--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tokens'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msg'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A01498-23D6-A639-ED28-1F71CBC671CD}"/>
              </a:ext>
            </a:extLst>
          </p:cNvPr>
          <p:cNvGrpSpPr/>
          <p:nvPr/>
        </p:nvGrpSpPr>
        <p:grpSpPr>
          <a:xfrm>
            <a:off x="9278513" y="475322"/>
            <a:ext cx="2075287" cy="1417915"/>
            <a:chOff x="7541153" y="1263194"/>
            <a:chExt cx="2075287" cy="1417915"/>
          </a:xfrm>
        </p:grpSpPr>
        <p:pic>
          <p:nvPicPr>
            <p:cNvPr id="8" name="Picture 2" descr="F* Logo">
              <a:extLst>
                <a:ext uri="{FF2B5EF4-FFF2-40B4-BE49-F238E27FC236}">
                  <a16:creationId xmlns:a16="http://schemas.microsoft.com/office/drawing/2014/main" id="{7C50FA57-C4E5-7EC6-9DDE-EEE26A91CE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4250" y="1263194"/>
              <a:ext cx="1048583" cy="1048583"/>
            </a:xfrm>
            <a:prstGeom prst="rect">
              <a:avLst/>
            </a:prstGeom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FB92CE-9A95-0EF9-D218-95F82D694F9B}"/>
                </a:ext>
              </a:extLst>
            </p:cNvPr>
            <p:cNvSpPr txBox="1"/>
            <p:nvPr/>
          </p:nvSpPr>
          <p:spPr>
            <a:xfrm>
              <a:off x="7541153" y="2311777"/>
              <a:ext cx="20752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F* theorem prover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629B718-AD54-16C5-ECF0-92D666B341C5}"/>
              </a:ext>
            </a:extLst>
          </p:cNvPr>
          <p:cNvSpPr txBox="1"/>
          <p:nvPr/>
        </p:nvSpPr>
        <p:spPr>
          <a:xfrm>
            <a:off x="838198" y="1930014"/>
            <a:ext cx="7078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F* </a:t>
            </a:r>
            <a:r>
              <a:rPr lang="en-US" b="1" dirty="0"/>
              <a:t>specification</a:t>
            </a:r>
            <a:r>
              <a:rPr lang="en-US" dirty="0"/>
              <a:t> written as an </a:t>
            </a:r>
            <a:r>
              <a:rPr lang="en-US" b="1" dirty="0"/>
              <a:t>interpreter</a:t>
            </a:r>
            <a:r>
              <a:rPr lang="en-US" dirty="0"/>
              <a:t> in a pure, high-level language: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A51A96-F527-3A21-AE66-031E94ADB11A}"/>
              </a:ext>
            </a:extLst>
          </p:cNvPr>
          <p:cNvSpPr txBox="1"/>
          <p:nvPr/>
        </p:nvSpPr>
        <p:spPr>
          <a:xfrm>
            <a:off x="838199" y="5848378"/>
            <a:ext cx="7078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⇒ </a:t>
            </a:r>
            <a:r>
              <a:rPr lang="en-US" b="1" dirty="0"/>
              <a:t>Clean, auditable code </a:t>
            </a:r>
            <a:r>
              <a:rPr lang="en-US" dirty="0"/>
              <a:t>without low-level details (buffers, pointers, etc.)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F43F3-849C-135F-6899-598880F42E60}"/>
              </a:ext>
            </a:extLst>
          </p:cNvPr>
          <p:cNvSpPr txBox="1"/>
          <p:nvPr/>
        </p:nvSpPr>
        <p:spPr>
          <a:xfrm>
            <a:off x="6096000" y="2538673"/>
            <a:ext cx="563318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 rec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send_message_tokens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...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message_token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hsk_state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bytes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hsk_state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tokens'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msg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&lt;--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tk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msg'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&lt;--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tokens'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msg'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E7DE2B-1731-AE11-6BA8-5DBF8EB76C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0" t="21603" r="31100" b="36477"/>
          <a:stretch/>
        </p:blipFill>
        <p:spPr>
          <a:xfrm>
            <a:off x="838199" y="2538673"/>
            <a:ext cx="4712251" cy="29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9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82AE-0D42-20BA-7E26-C569EC1C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Specification of 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CEDB16-E231-0D1C-C46D-00FD757E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8190-271D-473A-B84A-775102BB0A8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49E1E-F81B-4E85-576C-0959CEA1A051}"/>
              </a:ext>
            </a:extLst>
          </p:cNvPr>
          <p:cNvSpPr txBox="1"/>
          <p:nvPr/>
        </p:nvSpPr>
        <p:spPr>
          <a:xfrm>
            <a:off x="5925312" y="2736768"/>
            <a:ext cx="563318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 rec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send_message_tokens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...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tokens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hsk_state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bytes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hsk_state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tokens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tokens'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msg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&lt;--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msg'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&lt;--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tokens'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msg'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A01498-23D6-A639-ED28-1F71CBC671CD}"/>
              </a:ext>
            </a:extLst>
          </p:cNvPr>
          <p:cNvGrpSpPr/>
          <p:nvPr/>
        </p:nvGrpSpPr>
        <p:grpSpPr>
          <a:xfrm>
            <a:off x="8367532" y="810623"/>
            <a:ext cx="2075287" cy="1417915"/>
            <a:chOff x="7541153" y="1263194"/>
            <a:chExt cx="2075287" cy="1417915"/>
          </a:xfrm>
        </p:grpSpPr>
        <p:pic>
          <p:nvPicPr>
            <p:cNvPr id="8" name="Picture 2" descr="F* Logo">
              <a:extLst>
                <a:ext uri="{FF2B5EF4-FFF2-40B4-BE49-F238E27FC236}">
                  <a16:creationId xmlns:a16="http://schemas.microsoft.com/office/drawing/2014/main" id="{7C50FA57-C4E5-7EC6-9DDE-EEE26A91CE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4250" y="1263194"/>
              <a:ext cx="1048583" cy="1048583"/>
            </a:xfrm>
            <a:prstGeom prst="rect">
              <a:avLst/>
            </a:prstGeom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FB92CE-9A95-0EF9-D218-95F82D694F9B}"/>
                </a:ext>
              </a:extLst>
            </p:cNvPr>
            <p:cNvSpPr txBox="1"/>
            <p:nvPr/>
          </p:nvSpPr>
          <p:spPr>
            <a:xfrm>
              <a:off x="7541153" y="2311777"/>
              <a:ext cx="20752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F* theorem prover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5D841EB-FF1A-8227-370A-75FEB2A0A3FA}"/>
              </a:ext>
            </a:extLst>
          </p:cNvPr>
          <p:cNvSpPr txBox="1"/>
          <p:nvPr/>
        </p:nvSpPr>
        <p:spPr>
          <a:xfrm>
            <a:off x="838200" y="2736768"/>
            <a:ext cx="480279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premessage_token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message_token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EE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ES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PSK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premessage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hsk_pattern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premessage_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init_to_resp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option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premessage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premessage_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resp_to_init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option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premessage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messages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 message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9B718-AD54-16C5-ECF0-92D666B341C5}"/>
              </a:ext>
            </a:extLst>
          </p:cNvPr>
          <p:cNvSpPr txBox="1"/>
          <p:nvPr/>
        </p:nvSpPr>
        <p:spPr>
          <a:xfrm>
            <a:off x="838200" y="2228538"/>
            <a:ext cx="7078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F* </a:t>
            </a:r>
            <a:r>
              <a:rPr lang="en-US" b="1" dirty="0"/>
              <a:t>specification</a:t>
            </a:r>
            <a:r>
              <a:rPr lang="en-US" dirty="0"/>
              <a:t> written as an </a:t>
            </a:r>
            <a:r>
              <a:rPr lang="en-US" b="1" dirty="0"/>
              <a:t>interpreter</a:t>
            </a:r>
            <a:r>
              <a:rPr lang="en-US" dirty="0"/>
              <a:t> in a pure, high-level language: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A51A96-F527-3A21-AE66-031E94ADB11A}"/>
              </a:ext>
            </a:extLst>
          </p:cNvPr>
          <p:cNvSpPr txBox="1"/>
          <p:nvPr/>
        </p:nvSpPr>
        <p:spPr>
          <a:xfrm>
            <a:off x="838199" y="5352508"/>
            <a:ext cx="7078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⇒ </a:t>
            </a:r>
            <a:r>
              <a:rPr lang="en-US" b="1" dirty="0"/>
              <a:t>Clean, auditable code </a:t>
            </a:r>
            <a:r>
              <a:rPr lang="en-US" dirty="0"/>
              <a:t>without low-level details (buffers, pointers, etc.)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F43F3-849C-135F-6899-598880F42E60}"/>
              </a:ext>
            </a:extLst>
          </p:cNvPr>
          <p:cNvSpPr txBox="1"/>
          <p:nvPr/>
        </p:nvSpPr>
        <p:spPr>
          <a:xfrm>
            <a:off x="5925312" y="2736768"/>
            <a:ext cx="563318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 rec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send_message_tokens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...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tokens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hsk_state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bytes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hsk_state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tokens'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msg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&lt;--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tk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msg'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&lt;--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tokens'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msg'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5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8203</TotalTime>
  <Words>4907</Words>
  <Application>Microsoft Office PowerPoint</Application>
  <PresentationFormat>Widescreen</PresentationFormat>
  <Paragraphs>663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MathJax_Main</vt:lpstr>
      <vt:lpstr>Arial</vt:lpstr>
      <vt:lpstr>Calibri</vt:lpstr>
      <vt:lpstr>Calibri Light</vt:lpstr>
      <vt:lpstr>Consolas</vt:lpstr>
      <vt:lpstr>Office Theme</vt:lpstr>
      <vt:lpstr>Noise*, A Library of Verified High-Performance Secure Channel Protocol Implementations</vt:lpstr>
      <vt:lpstr>Noise: Simple DSL for Key-Exchange Protocols</vt:lpstr>
      <vt:lpstr>Noise Protocol Example: IKpsk2 Pattern</vt:lpstr>
      <vt:lpstr>Unverified Implementations of Noise</vt:lpstr>
      <vt:lpstr>PowerPoint Presentation</vt:lpstr>
      <vt:lpstr>PowerPoint Presentation</vt:lpstr>
      <vt:lpstr>What is our toolchain?</vt:lpstr>
      <vt:lpstr>A Formal Specification of Noise</vt:lpstr>
      <vt:lpstr>Formal Specification of Noise</vt:lpstr>
      <vt:lpstr>How to write verified C code?</vt:lpstr>
      <vt:lpstr>Generic Interpreter vs Specialized Implementation</vt:lpstr>
      <vt:lpstr>PowerPoint Presentation</vt:lpstr>
      <vt:lpstr>Verified Meta Programming</vt:lpstr>
      <vt:lpstr>PowerPoint Presentation</vt:lpstr>
      <vt:lpstr>Generic Security Analysis in DY*</vt:lpstr>
      <vt:lpstr>PowerPoint Presentation</vt:lpstr>
      <vt:lpstr>High-Level, User-Friendly, Defensive API</vt:lpstr>
      <vt:lpstr>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Noise*, A Library of Verified High-Performance Secure Channel Protocol Implementations</dc:title>
  <dc:creator>Son Ho</dc:creator>
  <cp:lastModifiedBy>Son Ho</cp:lastModifiedBy>
  <cp:revision>2543</cp:revision>
  <dcterms:created xsi:type="dcterms:W3CDTF">2021-06-24T10:18:14Z</dcterms:created>
  <dcterms:modified xsi:type="dcterms:W3CDTF">2022-05-23T12:52:24Z</dcterms:modified>
</cp:coreProperties>
</file>