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438" r:id="rId2"/>
    <p:sldId id="440" r:id="rId3"/>
    <p:sldId id="441" r:id="rId4"/>
    <p:sldId id="442" r:id="rId5"/>
    <p:sldId id="446" r:id="rId6"/>
    <p:sldId id="447" r:id="rId7"/>
    <p:sldId id="456" r:id="rId8"/>
    <p:sldId id="452" r:id="rId9"/>
    <p:sldId id="453" r:id="rId10"/>
    <p:sldId id="433" r:id="rId11"/>
    <p:sldId id="43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3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0853A-38A5-4BD1-A1C7-E7059AE210ED}" type="slidenum">
              <a:rPr lang="en-US"/>
              <a:pPr/>
              <a:t>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02D19-99B0-4B42-9767-82737B277893}" type="slidenum">
              <a:rPr lang="en-US"/>
              <a:pPr/>
              <a:t>2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r>
              <a:rPr lang="en-US" sz="1800" dirty="0" smtClean="0">
                <a:solidFill>
                  <a:srgbClr val="FF00FF"/>
                </a:solidFill>
              </a:rPr>
              <a:t>  </a:t>
            </a:r>
            <a:endParaRPr lang="en-US" sz="1600" dirty="0">
              <a:solidFill>
                <a:srgbClr val="FF00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Computing the n</a:t>
            </a:r>
            <a:r>
              <a:rPr lang="en-US" sz="2400" u="sng" baseline="30000" dirty="0" smtClean="0"/>
              <a:t>th</a:t>
            </a:r>
            <a:r>
              <a:rPr lang="en-US" sz="2400" dirty="0" smtClean="0"/>
              <a:t> Fibonacci number recursively:</a:t>
            </a:r>
          </a:p>
          <a:p>
            <a:pPr lvl="1"/>
            <a:r>
              <a:rPr lang="en-US" sz="2000" dirty="0" smtClean="0"/>
              <a:t>F(n) = F(n-1) + F(n-2)</a:t>
            </a:r>
          </a:p>
          <a:p>
            <a:pPr lvl="1"/>
            <a:r>
              <a:rPr lang="en-US" sz="2000" dirty="0" smtClean="0"/>
              <a:t>F(0) = 0</a:t>
            </a:r>
          </a:p>
          <a:p>
            <a:pPr lvl="1"/>
            <a:r>
              <a:rPr lang="en-US" sz="2000" dirty="0" smtClean="0"/>
              <a:t>F(1) = 1</a:t>
            </a:r>
          </a:p>
          <a:p>
            <a:pPr lvl="1"/>
            <a:r>
              <a:rPr lang="en-US" sz="2000" dirty="0" smtClean="0"/>
              <a:t>Top-down approach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1295400" y="3886200"/>
            <a:ext cx="5404043" cy="2286000"/>
            <a:chOff x="4572000" y="3048000"/>
            <a:chExt cx="5404043" cy="2031325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048000"/>
              <a:ext cx="5404043" cy="203132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lvl="1">
                <a:buNone/>
              </a:pPr>
              <a:r>
                <a:rPr lang="en-US" b="1" dirty="0" smtClean="0"/>
                <a:t> 			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</a:t>
              </a:r>
              <a:r>
                <a:rPr lang="en-US" b="1" dirty="0" smtClean="0"/>
                <a:t>)</a:t>
              </a:r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r>
                <a:rPr lang="en-US" b="1" dirty="0" smtClean="0"/>
                <a:t>            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1)             </a:t>
              </a:r>
              <a:r>
                <a:rPr lang="en-US" b="1" i="1" dirty="0" smtClean="0"/>
                <a:t> +        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2)</a:t>
              </a:r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endParaRPr lang="en-US" b="1" i="1" dirty="0" smtClean="0"/>
            </a:p>
            <a:p>
              <a:pPr lvl="1">
                <a:buNone/>
              </a:pP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2)     </a:t>
              </a:r>
              <a:r>
                <a:rPr lang="en-US" b="1" i="1" dirty="0" smtClean="0"/>
                <a:t>+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3)          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3)     </a:t>
              </a:r>
              <a:r>
                <a:rPr lang="en-US" b="1" i="1" dirty="0" smtClean="0"/>
                <a:t>+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4)</a:t>
              </a: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H="1">
              <a:off x="6400800" y="3352800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7543800" y="33528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5334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6096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>
              <a:off x="8229600" y="4131373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8763000" y="4131373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57800" y="2667000"/>
            <a:ext cx="333937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70C0"/>
                </a:solidFill>
              </a:rPr>
              <a:t>int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/>
              <a:t>Fib(</a:t>
            </a:r>
            <a:r>
              <a:rPr lang="en-US" sz="1600" b="1" dirty="0" err="1" smtClean="0">
                <a:solidFill>
                  <a:srgbClr val="0070C0"/>
                </a:solidFill>
              </a:rPr>
              <a:t>int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/>
              <a:t>n)   </a:t>
            </a:r>
          </a:p>
          <a:p>
            <a:r>
              <a:rPr lang="en-US" sz="1600" b="1" dirty="0" smtClean="0"/>
              <a:t>{</a:t>
            </a:r>
            <a:br>
              <a:rPr lang="en-US" sz="1600" b="1" dirty="0" smtClean="0"/>
            </a:br>
            <a:r>
              <a:rPr lang="en-US" sz="1600" b="1" dirty="0" smtClean="0"/>
              <a:t>    </a:t>
            </a:r>
            <a:r>
              <a:rPr lang="en-US" sz="1600" b="1" dirty="0" smtClean="0">
                <a:solidFill>
                  <a:srgbClr val="0070C0"/>
                </a:solidFill>
              </a:rPr>
              <a:t>if</a:t>
            </a:r>
            <a:r>
              <a:rPr lang="en-US" sz="1600" b="1" dirty="0" smtClean="0"/>
              <a:t> (n &lt;= 1)</a:t>
            </a:r>
            <a:br>
              <a:rPr lang="en-US" sz="1600" b="1" dirty="0" smtClean="0"/>
            </a:br>
            <a:r>
              <a:rPr lang="en-US" sz="1600" b="1" dirty="0" smtClean="0"/>
              <a:t>        </a:t>
            </a:r>
            <a:r>
              <a:rPr lang="en-US" sz="1600" b="1" dirty="0" smtClean="0">
                <a:solidFill>
                  <a:srgbClr val="0070C0"/>
                </a:solidFill>
              </a:rPr>
              <a:t>return</a:t>
            </a:r>
            <a:r>
              <a:rPr lang="en-US" sz="1600" b="1" dirty="0" smtClean="0"/>
              <a:t> 1;</a:t>
            </a:r>
            <a:br>
              <a:rPr lang="en-US" sz="1600" b="1" dirty="0" smtClean="0"/>
            </a:br>
            <a:r>
              <a:rPr lang="en-US" sz="1600" b="1" dirty="0" smtClean="0"/>
              <a:t>    </a:t>
            </a:r>
            <a:r>
              <a:rPr lang="en-US" sz="1600" b="1" dirty="0" smtClean="0">
                <a:solidFill>
                  <a:srgbClr val="0070C0"/>
                </a:solidFill>
              </a:rPr>
              <a:t>else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        </a:t>
            </a:r>
            <a:r>
              <a:rPr lang="en-US" sz="1600" b="1" dirty="0" smtClean="0">
                <a:solidFill>
                  <a:srgbClr val="0070C0"/>
                </a:solidFill>
              </a:rPr>
              <a:t>return</a:t>
            </a:r>
            <a:r>
              <a:rPr lang="en-US" sz="1600" b="1" dirty="0" smtClean="0"/>
              <a:t> Fib(n - 1) + Fib(n - 2);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Visualization</a:t>
            </a:r>
          </a:p>
        </p:txBody>
      </p:sp>
      <p:sp>
        <p:nvSpPr>
          <p:cNvPr id="197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SimSun" pitchFamily="2" charset="-122"/>
              </a:rPr>
              <a:t>A</a:t>
            </a:r>
            <a:r>
              <a:rPr lang="en-US" altLang="zh-CN" sz="2000" baseline="-25000" dirty="0">
                <a:ea typeface="SimSun" pitchFamily="2" charset="-122"/>
              </a:rPr>
              <a:t>0</a:t>
            </a:r>
            <a:r>
              <a:rPr lang="en-US" altLang="zh-CN" sz="2000" dirty="0">
                <a:ea typeface="SimSun" pitchFamily="2" charset="-122"/>
              </a:rPr>
              <a:t>: 30 X 35; A</a:t>
            </a:r>
            <a:r>
              <a:rPr lang="en-US" altLang="zh-CN" sz="2000" baseline="-25000" dirty="0">
                <a:ea typeface="SimSun" pitchFamily="2" charset="-122"/>
              </a:rPr>
              <a:t>1</a:t>
            </a:r>
            <a:r>
              <a:rPr lang="en-US" altLang="zh-CN" sz="2000" dirty="0">
                <a:ea typeface="SimSun" pitchFamily="2" charset="-122"/>
              </a:rPr>
              <a:t>: 35 X15; A</a:t>
            </a:r>
            <a:r>
              <a:rPr lang="en-US" altLang="zh-CN" sz="2000" baseline="-25000" dirty="0">
                <a:ea typeface="SimSun" pitchFamily="2" charset="-122"/>
              </a:rPr>
              <a:t>2</a:t>
            </a:r>
            <a:r>
              <a:rPr lang="en-US" altLang="zh-CN" sz="2000" dirty="0">
                <a:ea typeface="SimSun" pitchFamily="2" charset="-122"/>
              </a:rPr>
              <a:t>: 15X5;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     A</a:t>
            </a:r>
            <a:r>
              <a:rPr lang="en-US" altLang="zh-CN" sz="2000" baseline="-25000" dirty="0">
                <a:ea typeface="SimSun" pitchFamily="2" charset="-122"/>
              </a:rPr>
              <a:t>3</a:t>
            </a:r>
            <a:r>
              <a:rPr lang="en-US" altLang="zh-CN" sz="2000" dirty="0">
                <a:ea typeface="SimSun" pitchFamily="2" charset="-122"/>
              </a:rPr>
              <a:t>: 5X10;    A</a:t>
            </a:r>
            <a:r>
              <a:rPr lang="en-US" altLang="zh-CN" sz="2000" baseline="-25000" dirty="0">
                <a:ea typeface="SimSun" pitchFamily="2" charset="-122"/>
              </a:rPr>
              <a:t>4</a:t>
            </a:r>
            <a:r>
              <a:rPr lang="en-US" altLang="zh-CN" sz="2000" dirty="0">
                <a:ea typeface="SimSun" pitchFamily="2" charset="-122"/>
              </a:rPr>
              <a:t>: 10X20;  A</a:t>
            </a:r>
            <a:r>
              <a:rPr lang="en-US" altLang="zh-CN" sz="2000" baseline="-25000" dirty="0">
                <a:ea typeface="SimSun" pitchFamily="2" charset="-122"/>
              </a:rPr>
              <a:t>5</a:t>
            </a:r>
            <a:r>
              <a:rPr lang="en-US" altLang="zh-CN" sz="2000" dirty="0">
                <a:ea typeface="SimSun" pitchFamily="2" charset="-122"/>
              </a:rPr>
              <a:t>: 20 X 25 </a:t>
            </a: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4343400" y="3505200"/>
          <a:ext cx="4294187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6" name="Equation" r:id="rId3" imgW="3288960" imgH="1396800" progId="Equation.3">
                  <p:embed/>
                </p:oleObj>
              </mc:Choice>
              <mc:Fallback>
                <p:oleObj name="Equation" r:id="rId3" imgW="3288960" imgH="1396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4294187" cy="182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4800600" y="2590800"/>
          <a:ext cx="3886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7" name="Equation" r:id="rId5" imgW="2209680" imgH="291960" progId="Equation.3">
                  <p:embed/>
                </p:oleObj>
              </mc:Choice>
              <mc:Fallback>
                <p:oleObj name="Equation" r:id="rId5" imgW="22096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3886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438400"/>
            <a:ext cx="3618597" cy="3438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Visualization</a:t>
            </a:r>
          </a:p>
        </p:txBody>
      </p:sp>
      <p:sp>
        <p:nvSpPr>
          <p:cNvPr id="198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(A</a:t>
            </a:r>
            <a:r>
              <a:rPr lang="en-US" altLang="zh-CN" baseline="-25000" dirty="0">
                <a:ea typeface="SimSun" pitchFamily="2" charset="-122"/>
              </a:rPr>
              <a:t>0</a:t>
            </a:r>
            <a:r>
              <a:rPr lang="en-US" altLang="zh-CN" dirty="0">
                <a:ea typeface="SimSun" pitchFamily="2" charset="-122"/>
              </a:rPr>
              <a:t>*(A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*A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))*((A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*A</a:t>
            </a:r>
            <a:r>
              <a:rPr lang="en-US" altLang="zh-CN" baseline="-25000" dirty="0">
                <a:ea typeface="SimSun" pitchFamily="2" charset="-122"/>
              </a:rPr>
              <a:t>4</a:t>
            </a:r>
            <a:r>
              <a:rPr lang="en-US" altLang="zh-CN" dirty="0">
                <a:ea typeface="SimSun" pitchFamily="2" charset="-122"/>
              </a:rPr>
              <a:t>)*A</a:t>
            </a:r>
            <a:r>
              <a:rPr lang="en-US" altLang="zh-CN" baseline="-25000" dirty="0">
                <a:ea typeface="SimSun" pitchFamily="2" charset="-122"/>
              </a:rPr>
              <a:t>5</a:t>
            </a:r>
            <a:r>
              <a:rPr lang="en-US" altLang="zh-CN" dirty="0">
                <a:ea typeface="SimSun" pitchFamily="2" charset="-122"/>
              </a:rPr>
              <a:t>)</a:t>
            </a:r>
            <a:endParaRPr lang="en-US" dirty="0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1524000" y="5562600"/>
            <a:ext cx="184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02438"/>
            <a:ext cx="3378026" cy="3209925"/>
          </a:xfrm>
          <a:prstGeom prst="rect">
            <a:avLst/>
          </a:prstGeom>
          <a:noFill/>
        </p:spPr>
      </p:pic>
      <p:pic>
        <p:nvPicPr>
          <p:cNvPr id="1986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38400"/>
            <a:ext cx="3378025" cy="3273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SzPct val="80000"/>
            </a:pPr>
            <a:r>
              <a:rPr lang="en-US" sz="3200" dirty="0" smtClean="0"/>
              <a:t>Computing the n</a:t>
            </a:r>
            <a:r>
              <a:rPr lang="en-US" sz="3200" u="sng" baseline="30000" dirty="0" smtClean="0"/>
              <a:t>th</a:t>
            </a:r>
            <a:r>
              <a:rPr lang="en-US" sz="3200" dirty="0" smtClean="0"/>
              <a:t> Fibonacci number using a bottom-up approach:</a:t>
            </a:r>
          </a:p>
          <a:p>
            <a:pPr lvl="1"/>
            <a:r>
              <a:rPr lang="en-US" dirty="0" smtClean="0"/>
              <a:t>F(0) = 0</a:t>
            </a:r>
          </a:p>
          <a:p>
            <a:pPr lvl="1"/>
            <a:r>
              <a:rPr lang="en-US" dirty="0" smtClean="0"/>
              <a:t>F(1) = 1 </a:t>
            </a:r>
          </a:p>
          <a:p>
            <a:pPr lvl="1"/>
            <a:r>
              <a:rPr lang="en-US" dirty="0" smtClean="0"/>
              <a:t>F(2) = 1+0 = 1</a:t>
            </a:r>
          </a:p>
          <a:p>
            <a:pPr lvl="1"/>
            <a:r>
              <a:rPr lang="en-US" dirty="0" smtClean="0"/>
              <a:t>  …    </a:t>
            </a:r>
          </a:p>
          <a:p>
            <a:pPr lvl="1"/>
            <a:r>
              <a:rPr lang="en-US" dirty="0" smtClean="0"/>
              <a:t>F(n-2) = </a:t>
            </a:r>
          </a:p>
          <a:p>
            <a:pPr lvl="1"/>
            <a:r>
              <a:rPr lang="en-US" dirty="0" smtClean="0"/>
              <a:t>F(n-1) = </a:t>
            </a:r>
          </a:p>
          <a:p>
            <a:pPr lvl="1"/>
            <a:r>
              <a:rPr lang="en-US" dirty="0" smtClean="0"/>
              <a:t>F(n) = F(n-1) + F(n-2)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Efficiency: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Time – O(n)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Space – O(n)</a:t>
            </a:r>
          </a:p>
          <a:p>
            <a:endParaRPr lang="en-US" dirty="0"/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1524000" y="3810000"/>
          <a:ext cx="6892925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6" name="Document" r:id="rId4" imgW="6582959" imgH="1759967" progId="Word.Document.8">
                  <p:embed/>
                </p:oleObj>
              </mc:Choice>
              <mc:Fallback>
                <p:oleObj name="Document" r:id="rId4" imgW="6582959" imgH="175996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6892925" cy="184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1752600" y="40640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1752600" y="45974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1752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2514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>
            <a:off x="3276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41910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51816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64008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75438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8" name="Line 14"/>
          <p:cNvSpPr>
            <a:spLocks noChangeShapeType="1"/>
          </p:cNvSpPr>
          <p:nvPr/>
        </p:nvSpPr>
        <p:spPr bwMode="auto">
          <a:xfrm>
            <a:off x="8458200" y="40640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bottom-up approach is only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(n).</a:t>
            </a:r>
          </a:p>
          <a:p>
            <a:r>
              <a:rPr lang="en-US" dirty="0" smtClean="0"/>
              <a:t>Why is the top-down so inefficient?</a:t>
            </a:r>
          </a:p>
          <a:p>
            <a:pPr lvl="1"/>
            <a:r>
              <a:rPr lang="en-US" dirty="0" err="1" smtClean="0"/>
              <a:t>Recomputes</a:t>
            </a:r>
            <a:r>
              <a:rPr lang="en-US" dirty="0" smtClean="0"/>
              <a:t> many sub-problems.</a:t>
            </a:r>
          </a:p>
          <a:p>
            <a:pPr lvl="2"/>
            <a:r>
              <a:rPr lang="en-US" dirty="0" smtClean="0"/>
              <a:t>How many times is F(n-5) computed?</a:t>
            </a:r>
            <a:endParaRPr lang="en-US" dirty="0"/>
          </a:p>
        </p:txBody>
      </p:sp>
      <p:grpSp>
        <p:nvGrpSpPr>
          <p:cNvPr id="4" name="Group 17"/>
          <p:cNvGrpSpPr/>
          <p:nvPr/>
        </p:nvGrpSpPr>
        <p:grpSpPr>
          <a:xfrm>
            <a:off x="1676400" y="3810000"/>
            <a:ext cx="5404043" cy="2308324"/>
            <a:chOff x="4572000" y="3048000"/>
            <a:chExt cx="5404043" cy="205116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3048000"/>
              <a:ext cx="5404043" cy="20511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lvl="1">
                <a:buNone/>
              </a:pPr>
              <a:r>
                <a:rPr lang="en-US" b="1" dirty="0" smtClean="0"/>
                <a:t> 			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</a:t>
              </a:r>
              <a:r>
                <a:rPr lang="en-US" b="1" dirty="0" smtClean="0"/>
                <a:t>)</a:t>
              </a:r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r>
                <a:rPr lang="en-US" b="1" dirty="0" smtClean="0"/>
                <a:t>            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1)             </a:t>
              </a:r>
              <a:r>
                <a:rPr lang="en-US" b="1" i="1" dirty="0" smtClean="0"/>
                <a:t> +        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2)</a:t>
              </a:r>
            </a:p>
            <a:p>
              <a:pPr lvl="1">
                <a:buNone/>
              </a:pPr>
              <a:endParaRPr lang="en-US" b="1" dirty="0" smtClean="0"/>
            </a:p>
            <a:p>
              <a:pPr lvl="1">
                <a:buNone/>
              </a:pPr>
              <a:endParaRPr lang="en-US" b="1" i="1" dirty="0" smtClean="0"/>
            </a:p>
            <a:p>
              <a:pPr lvl="1">
                <a:buNone/>
              </a:pP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2)     </a:t>
              </a:r>
              <a:r>
                <a:rPr lang="en-US" b="1" i="1" dirty="0" smtClean="0"/>
                <a:t>+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3)          </a:t>
              </a:r>
              <a:r>
                <a:rPr lang="en-US" b="1" i="1" dirty="0" smtClean="0"/>
                <a:t>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3)     </a:t>
              </a:r>
              <a:r>
                <a:rPr lang="en-US" b="1" i="1" dirty="0" smtClean="0"/>
                <a:t>+     F</a:t>
              </a:r>
              <a:r>
                <a:rPr lang="en-US" b="1" dirty="0" smtClean="0"/>
                <a:t>(</a:t>
              </a:r>
              <a:r>
                <a:rPr lang="en-US" b="1" i="1" dirty="0" smtClean="0"/>
                <a:t>n-</a:t>
              </a:r>
              <a:r>
                <a:rPr lang="en-US" b="1" dirty="0" smtClean="0"/>
                <a:t>4)</a:t>
              </a:r>
            </a:p>
            <a:p>
              <a:r>
                <a:rPr lang="en-US" b="1" dirty="0" smtClean="0"/>
                <a:t>…		…		…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6400800" y="3352800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7543800" y="33528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5334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096000" y="419908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8229600" y="4131373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8763000" y="4131373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ight Brace 11"/>
          <p:cNvSpPr/>
          <p:nvPr/>
        </p:nvSpPr>
        <p:spPr bwMode="auto">
          <a:xfrm>
            <a:off x="7239000" y="3810000"/>
            <a:ext cx="457200" cy="23622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4648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05400" y="13716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Fib(5)</a:t>
            </a:r>
            <a:br>
              <a:rPr lang="en-US" dirty="0"/>
            </a:br>
            <a:r>
              <a:rPr lang="en-US" dirty="0"/>
              <a:t>    +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3733800" y="18288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124200" y="24384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Fib(4)</a:t>
            </a:r>
            <a:br>
              <a:rPr lang="en-US" dirty="0"/>
            </a:br>
            <a:r>
              <a:rPr lang="en-US" dirty="0"/>
              <a:t>    +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715000" y="1828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67475" y="2346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Fib(3)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71675" y="33369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Fib(3)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743200" y="3048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581400" y="3048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876675" y="34290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Fib(2)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943600" y="33369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Fib(2)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05675" y="33528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4008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162800" y="2895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219200" y="41751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Fib(2)</a:t>
            </a:r>
            <a:br>
              <a:rPr lang="en-US"/>
            </a:br>
            <a:r>
              <a:rPr lang="en-US"/>
              <a:t>    +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14600" y="41751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904875" y="50895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895475" y="50895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Fib(0)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12954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18288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5718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5624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Fib(0)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3962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495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6292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Fib(1)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619875" y="4251325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Fib(0)</a:t>
            </a:r>
            <a:br>
              <a:rPr lang="en-US"/>
            </a:br>
            <a:r>
              <a:rPr lang="en-US"/>
              <a:t>    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6019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6553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17526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26670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838200" y="41148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4290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5626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85800" y="2895600"/>
            <a:ext cx="26670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486400" y="2209800"/>
            <a:ext cx="27432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Chain-Products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5715000" cy="4038600"/>
          </a:xfrm>
        </p:spPr>
        <p:txBody>
          <a:bodyPr/>
          <a:lstStyle/>
          <a:p>
            <a:r>
              <a:rPr lang="en-US" sz="2400" dirty="0" smtClean="0"/>
              <a:t>Review</a:t>
            </a:r>
            <a:r>
              <a:rPr lang="en-US" sz="2400" dirty="0"/>
              <a:t>: Matrix Multiplication.</a:t>
            </a:r>
          </a:p>
          <a:p>
            <a:pPr lvl="1"/>
            <a:r>
              <a:rPr lang="en-US" sz="2000" b="1" i="1" dirty="0">
                <a:latin typeface="Times New Roman" pitchFamily="18" charset="0"/>
              </a:rPr>
              <a:t>C</a:t>
            </a:r>
            <a:r>
              <a:rPr lang="en-US" sz="2000" i="1" dirty="0">
                <a:latin typeface="Times New Roman" pitchFamily="18" charset="0"/>
              </a:rPr>
              <a:t> = </a:t>
            </a:r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i="1" dirty="0">
                <a:latin typeface="Times New Roman" pitchFamily="18" charset="0"/>
              </a:rPr>
              <a:t>*</a:t>
            </a:r>
            <a:r>
              <a:rPr lang="en-US" sz="2000" b="1" i="1" dirty="0">
                <a:latin typeface="Times New Roman" pitchFamily="18" charset="0"/>
              </a:rPr>
              <a:t>B</a:t>
            </a:r>
          </a:p>
          <a:p>
            <a:pPr lvl="1"/>
            <a:r>
              <a:rPr lang="en-US" sz="2000" b="1" i="1" dirty="0">
                <a:latin typeface="Times New Roman" pitchFamily="18" charset="0"/>
              </a:rPr>
              <a:t>A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is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d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000" b="1" i="1" dirty="0">
                <a:latin typeface="Times New Roman" pitchFamily="18" charset="0"/>
              </a:rPr>
              <a:t>e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and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is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000" b="1" i="1" dirty="0">
                <a:latin typeface="Times New Roman" pitchFamily="18" charset="0"/>
              </a:rPr>
              <a:t> f</a:t>
            </a:r>
          </a:p>
          <a:p>
            <a:pPr lvl="1"/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 err="1">
                <a:latin typeface="Times New Roman" pitchFamily="18" charset="0"/>
              </a:rPr>
              <a:t>d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b="1" i="1" dirty="0" err="1">
                <a:latin typeface="Times New Roman" pitchFamily="18" charset="0"/>
              </a:rPr>
              <a:t>e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b="1" i="1" dirty="0" err="1">
                <a:latin typeface="Times New Roman" pitchFamily="18" charset="0"/>
              </a:rPr>
              <a:t>f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/>
              <a:t>time</a:t>
            </a:r>
          </a:p>
        </p:txBody>
      </p:sp>
      <p:sp>
        <p:nvSpPr>
          <p:cNvPr id="145464" name="Rectangle 56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733800" y="1905000"/>
            <a:ext cx="4984750" cy="4419600"/>
            <a:chOff x="2064" y="1440"/>
            <a:chExt cx="3140" cy="2784"/>
          </a:xfrm>
        </p:grpSpPr>
        <p:sp>
          <p:nvSpPr>
            <p:cNvPr id="145471" name="Rectangle 63"/>
            <p:cNvSpPr>
              <a:spLocks noChangeArrowheads="1"/>
            </p:cNvSpPr>
            <p:nvPr/>
          </p:nvSpPr>
          <p:spPr bwMode="auto">
            <a:xfrm>
              <a:off x="2496" y="3264"/>
              <a:ext cx="1152" cy="5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2" name="Rectangle 64"/>
            <p:cNvSpPr>
              <a:spLocks noChangeArrowheads="1"/>
            </p:cNvSpPr>
            <p:nvPr/>
          </p:nvSpPr>
          <p:spPr bwMode="auto">
            <a:xfrm>
              <a:off x="3840" y="1920"/>
              <a:ext cx="960" cy="115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3" name="Rectangle 65"/>
            <p:cNvSpPr>
              <a:spLocks noChangeArrowheads="1"/>
            </p:cNvSpPr>
            <p:nvPr/>
          </p:nvSpPr>
          <p:spPr bwMode="auto">
            <a:xfrm>
              <a:off x="3840" y="3264"/>
              <a:ext cx="960" cy="57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4" name="Rectangle 66"/>
            <p:cNvSpPr>
              <a:spLocks noChangeArrowheads="1"/>
            </p:cNvSpPr>
            <p:nvPr/>
          </p:nvSpPr>
          <p:spPr bwMode="auto">
            <a:xfrm>
              <a:off x="4224" y="1920"/>
              <a:ext cx="192" cy="115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67"/>
            <p:cNvSpPr>
              <a:spLocks noChangeArrowheads="1"/>
            </p:cNvSpPr>
            <p:nvPr/>
          </p:nvSpPr>
          <p:spPr bwMode="auto">
            <a:xfrm>
              <a:off x="2496" y="3456"/>
              <a:ext cx="1152" cy="19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6" name="Rectangle 68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7" name="Text Box 69"/>
            <p:cNvSpPr txBox="1">
              <a:spLocks noChangeArrowheads="1"/>
            </p:cNvSpPr>
            <p:nvPr/>
          </p:nvSpPr>
          <p:spPr bwMode="auto">
            <a:xfrm>
              <a:off x="2492" y="321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5478" name="Text Box 70"/>
            <p:cNvSpPr txBox="1">
              <a:spLocks noChangeArrowheads="1"/>
            </p:cNvSpPr>
            <p:nvPr/>
          </p:nvSpPr>
          <p:spPr bwMode="auto">
            <a:xfrm>
              <a:off x="3840" y="321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5479" name="Text Box 71"/>
            <p:cNvSpPr txBox="1">
              <a:spLocks noChangeArrowheads="1"/>
            </p:cNvSpPr>
            <p:nvPr/>
          </p:nvSpPr>
          <p:spPr bwMode="auto">
            <a:xfrm>
              <a:off x="3840" y="1872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5480" name="Text Box 72"/>
            <p:cNvSpPr txBox="1">
              <a:spLocks noChangeArrowheads="1"/>
            </p:cNvSpPr>
            <p:nvPr/>
          </p:nvSpPr>
          <p:spPr bwMode="auto">
            <a:xfrm>
              <a:off x="2064" y="3408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45481" name="Text Box 73"/>
            <p:cNvSpPr txBox="1">
              <a:spLocks noChangeArrowheads="1"/>
            </p:cNvSpPr>
            <p:nvPr/>
          </p:nvSpPr>
          <p:spPr bwMode="auto">
            <a:xfrm>
              <a:off x="4992" y="3408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45482" name="Text Box 74"/>
            <p:cNvSpPr txBox="1">
              <a:spLocks noChangeArrowheads="1"/>
            </p:cNvSpPr>
            <p:nvPr/>
          </p:nvSpPr>
          <p:spPr bwMode="auto">
            <a:xfrm>
              <a:off x="4236" y="1440"/>
              <a:ext cx="1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5483" name="Text Box 75"/>
            <p:cNvSpPr txBox="1">
              <a:spLocks noChangeArrowheads="1"/>
            </p:cNvSpPr>
            <p:nvPr/>
          </p:nvSpPr>
          <p:spPr bwMode="auto">
            <a:xfrm>
              <a:off x="2928" y="2832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5484" name="Text Box 76"/>
            <p:cNvSpPr txBox="1">
              <a:spLocks noChangeArrowheads="1"/>
            </p:cNvSpPr>
            <p:nvPr/>
          </p:nvSpPr>
          <p:spPr bwMode="auto">
            <a:xfrm>
              <a:off x="4272" y="3936"/>
              <a:ext cx="1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5485" name="Text Box 77"/>
            <p:cNvSpPr txBox="1">
              <a:spLocks noChangeArrowheads="1"/>
            </p:cNvSpPr>
            <p:nvPr/>
          </p:nvSpPr>
          <p:spPr bwMode="auto">
            <a:xfrm>
              <a:off x="3504" y="2304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5486" name="Text Box 78"/>
            <p:cNvSpPr txBox="1">
              <a:spLocks noChangeArrowheads="1"/>
            </p:cNvSpPr>
            <p:nvPr/>
          </p:nvSpPr>
          <p:spPr bwMode="auto">
            <a:xfrm>
              <a:off x="2903" y="3408"/>
              <a:ext cx="16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45487" name="Text Box 79"/>
            <p:cNvSpPr txBox="1">
              <a:spLocks noChangeArrowheads="1"/>
            </p:cNvSpPr>
            <p:nvPr/>
          </p:nvSpPr>
          <p:spPr bwMode="auto">
            <a:xfrm>
              <a:off x="4247" y="2208"/>
              <a:ext cx="16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45488" name="Text Box 80"/>
            <p:cNvSpPr txBox="1">
              <a:spLocks noChangeArrowheads="1"/>
            </p:cNvSpPr>
            <p:nvPr/>
          </p:nvSpPr>
          <p:spPr bwMode="auto">
            <a:xfrm>
              <a:off x="4386" y="3408"/>
              <a:ext cx="27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  <a:latin typeface="Times New Roman" pitchFamily="18" charset="0"/>
                </a:rPr>
                <a:t>i,j</a:t>
              </a:r>
            </a:p>
          </p:txBody>
        </p:sp>
        <p:sp>
          <p:nvSpPr>
            <p:cNvPr id="145489" name="AutoShape 81"/>
            <p:cNvSpPr>
              <a:spLocks/>
            </p:cNvSpPr>
            <p:nvPr/>
          </p:nvSpPr>
          <p:spPr bwMode="auto">
            <a:xfrm>
              <a:off x="2256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0" name="AutoShape 82"/>
            <p:cNvSpPr>
              <a:spLocks/>
            </p:cNvSpPr>
            <p:nvPr/>
          </p:nvSpPr>
          <p:spPr bwMode="auto">
            <a:xfrm flipH="1">
              <a:off x="4848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1" name="AutoShape 83"/>
            <p:cNvSpPr>
              <a:spLocks/>
            </p:cNvSpPr>
            <p:nvPr/>
          </p:nvSpPr>
          <p:spPr bwMode="auto">
            <a:xfrm>
              <a:off x="3696" y="1920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2" name="AutoShape 84"/>
            <p:cNvSpPr>
              <a:spLocks/>
            </p:cNvSpPr>
            <p:nvPr/>
          </p:nvSpPr>
          <p:spPr bwMode="auto">
            <a:xfrm rot="-5400000">
              <a:off x="4248" y="348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3" name="AutoShape 85"/>
            <p:cNvSpPr>
              <a:spLocks/>
            </p:cNvSpPr>
            <p:nvPr/>
          </p:nvSpPr>
          <p:spPr bwMode="auto">
            <a:xfrm rot="5400000">
              <a:off x="2976" y="2592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94" name="AutoShape 86"/>
            <p:cNvSpPr>
              <a:spLocks/>
            </p:cNvSpPr>
            <p:nvPr/>
          </p:nvSpPr>
          <p:spPr bwMode="auto">
            <a:xfrm rot="5400000">
              <a:off x="4248" y="132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5496" name="Object 88"/>
          <p:cNvGraphicFramePr>
            <a:graphicFrameLocks noChangeAspect="1"/>
          </p:cNvGraphicFramePr>
          <p:nvPr/>
        </p:nvGraphicFramePr>
        <p:xfrm>
          <a:off x="990600" y="3505200"/>
          <a:ext cx="33401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0" name="Equation" r:id="rId3" imgW="1650960" imgH="431640" progId="Equation.3">
                  <p:embed/>
                </p:oleObj>
              </mc:Choice>
              <mc:Fallback>
                <p:oleObj name="Equation" r:id="rId3" imgW="16509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3401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Chain-Products</a:t>
            </a:r>
          </a:p>
        </p:txBody>
      </p:sp>
      <p:sp>
        <p:nvSpPr>
          <p:cNvPr id="18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6781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Matrix Chain-Product: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A=A</a:t>
            </a:r>
            <a:r>
              <a:rPr lang="en-US" baseline="-25000" dirty="0"/>
              <a:t>0</a:t>
            </a:r>
            <a:r>
              <a:rPr lang="en-US" dirty="0"/>
              <a:t>*A</a:t>
            </a:r>
            <a:r>
              <a:rPr lang="en-US" baseline="-25000" dirty="0"/>
              <a:t>1</a:t>
            </a:r>
            <a:r>
              <a:rPr lang="en-US" dirty="0"/>
              <a:t>*…*A</a:t>
            </a:r>
            <a:r>
              <a:rPr lang="en-US" baseline="-25000" dirty="0"/>
              <a:t>n-1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>
                <a:cs typeface="Tahoma" pitchFamily="34" charset="0"/>
              </a:rPr>
              <a:t>× </a:t>
            </a:r>
            <a:r>
              <a:rPr lang="en-US" dirty="0"/>
              <a:t>d</a:t>
            </a:r>
            <a:r>
              <a:rPr lang="en-US" baseline="-25000" dirty="0"/>
              <a:t>i+1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Problem: How to parenthesize?</a:t>
            </a:r>
          </a:p>
          <a:p>
            <a:pPr>
              <a:lnSpc>
                <a:spcPct val="9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 is 3 </a:t>
            </a:r>
            <a:r>
              <a:rPr lang="en-US" dirty="0">
                <a:cs typeface="Tahoma" pitchFamily="34" charset="0"/>
              </a:rPr>
              <a:t>× 100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C is 100 × 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D is 5 × 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(B*C)*D takes 1500 + 75 = 1575 ops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ahoma" pitchFamily="34" charset="0"/>
              </a:rPr>
              <a:t>B*(C*D) takes 1500 + 2500 = 4000 ops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Dynamic Programming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</a:pPr>
            <a:r>
              <a:rPr lang="en-US" dirty="0" smtClean="0"/>
              <a:t>Define the following:</a:t>
            </a:r>
          </a:p>
          <a:p>
            <a:pPr marL="342900" lvl="1" indent="-342900">
              <a:buSzPct val="80000"/>
            </a:pPr>
            <a:endParaRPr lang="en-US" dirty="0" smtClean="0"/>
          </a:p>
          <a:p>
            <a:pPr marL="342900" lvl="1" indent="-342900">
              <a:buSzPct val="80000"/>
            </a:pPr>
            <a:endParaRPr lang="en-US" dirty="0" smtClean="0"/>
          </a:p>
          <a:p>
            <a:pPr marL="342900" lvl="1" indent="-342900">
              <a:buSzPct val="80000"/>
            </a:pPr>
            <a:r>
              <a:rPr lang="en-US" dirty="0" smtClean="0"/>
              <a:t>Then the optimal solution N</a:t>
            </a:r>
            <a:r>
              <a:rPr lang="en-US" baseline="-25000" dirty="0" smtClean="0"/>
              <a:t>0,n-1</a:t>
            </a:r>
            <a:r>
              <a:rPr lang="en-US" dirty="0" smtClean="0"/>
              <a:t> is the sum of two optimal sub-problems, N</a:t>
            </a:r>
            <a:r>
              <a:rPr lang="en-US" baseline="-25000" dirty="0" smtClean="0"/>
              <a:t>0,k</a:t>
            </a:r>
            <a:r>
              <a:rPr lang="en-US" dirty="0" smtClean="0"/>
              <a:t> and N</a:t>
            </a:r>
            <a:r>
              <a:rPr lang="en-US" baseline="-25000" dirty="0" smtClean="0"/>
              <a:t>k+1,n-1 </a:t>
            </a:r>
            <a:r>
              <a:rPr lang="en-US" dirty="0" smtClean="0"/>
              <a:t>plus the time for the last multipl</a:t>
            </a:r>
            <a:r>
              <a:rPr lang="en-US" altLang="zh-CN" dirty="0" smtClean="0">
                <a:ea typeface="SimSun" pitchFamily="2" charset="-122"/>
              </a:rPr>
              <a:t>ication</a:t>
            </a:r>
            <a:r>
              <a:rPr lang="en-US" dirty="0" smtClean="0"/>
              <a:t>.</a:t>
            </a:r>
          </a:p>
        </p:txBody>
      </p:sp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762000" y="2209800"/>
          <a:ext cx="7518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2" name="Equation" r:id="rId3" imgW="2463480" imgH="279360" progId="Equation.3">
                  <p:embed/>
                </p:oleObj>
              </mc:Choice>
              <mc:Fallback>
                <p:oleObj name="Equation" r:id="rId3" imgW="24634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7518400" cy="8524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Recursive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could implement the calculation of these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i,j</a:t>
            </a:r>
            <a:r>
              <a:rPr lang="en-US" sz="2400" dirty="0" err="1" smtClean="0"/>
              <a:t>’s</a:t>
            </a:r>
            <a:r>
              <a:rPr lang="en-US" sz="2400" dirty="0" smtClean="0"/>
              <a:t> using a straight-forward recursive implementation of the equation (aka not pre-compute them).</a:t>
            </a:r>
            <a:endParaRPr lang="en-US" sz="2800" dirty="0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7086600" cy="243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RecursiveM</a:t>
            </a:r>
            <a:r>
              <a:rPr lang="en-US" sz="1600" b="1" i="1" dirty="0" err="1">
                <a:latin typeface="Times New Roman" pitchFamily="18" charset="0"/>
              </a:rPr>
              <a:t>atrixChain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b="1" i="1" dirty="0">
                <a:latin typeface="Times New Roman" pitchFamily="18" charset="0"/>
              </a:rPr>
              <a:t>S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j</a:t>
            </a:r>
            <a:r>
              <a:rPr lang="en-US" sz="1600" dirty="0">
                <a:latin typeface="Times New Roman" pitchFamily="18" charset="0"/>
              </a:rPr>
              <a:t>):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Input: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of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 matrices to be multiplied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Output: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number of operations in an optimal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Times New Roman" pitchFamily="18" charset="0"/>
              </a:rPr>
              <a:t>parenthesization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 of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=j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	then return 0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i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altLang="zh-CN" sz="1600" b="1" i="1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j</a:t>
            </a:r>
            <a:r>
              <a:rPr lang="en-US" sz="16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	</a:t>
            </a:r>
            <a:r>
              <a:rPr lang="en-US" sz="1600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sz="16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CN" sz="16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j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min{</a:t>
            </a:r>
            <a:r>
              <a:rPr lang="en-US" sz="1600" i="1" dirty="0" err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1600" b="1" i="1" dirty="0" err="1" smtClean="0">
                <a:latin typeface="Times New Roman" pitchFamily="18" charset="0"/>
                <a:ea typeface="SimSun" pitchFamily="2" charset="-122"/>
              </a:rPr>
              <a:t>RecursiveM</a:t>
            </a:r>
            <a:r>
              <a:rPr lang="en-US" sz="1600" b="1" i="1" dirty="0" err="1" smtClean="0">
                <a:latin typeface="Times New Roman" pitchFamily="18" charset="0"/>
              </a:rPr>
              <a:t>atrixChain</a:t>
            </a:r>
            <a:r>
              <a:rPr lang="en-US" sz="1600" dirty="0" smtClean="0">
                <a:latin typeface="Times New Roman" pitchFamily="18" charset="0"/>
              </a:rPr>
              <a:t>(</a:t>
            </a:r>
            <a:r>
              <a:rPr lang="en-US" sz="1600" b="1" i="1" dirty="0" smtClean="0">
                <a:latin typeface="Times New Roman" pitchFamily="18" charset="0"/>
              </a:rPr>
              <a:t>S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 ,k</a:t>
            </a:r>
            <a:r>
              <a:rPr lang="en-US" sz="1600" dirty="0" smtClean="0">
                <a:latin typeface="Times New Roman" pitchFamily="18" charset="0"/>
              </a:rPr>
              <a:t>)</a:t>
            </a:r>
            <a:br>
              <a:rPr lang="en-US" sz="1600" dirty="0" smtClean="0">
                <a:latin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</a:rPr>
              <a:t>                                  </a:t>
            </a:r>
            <a:r>
              <a:rPr lang="en-US" altLang="zh-CN" sz="16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+</a:t>
            </a:r>
            <a:r>
              <a:rPr lang="en-US" altLang="zh-CN" sz="1600" dirty="0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1600" b="1" i="1" dirty="0" err="1">
                <a:latin typeface="Times New Roman" pitchFamily="18" charset="0"/>
                <a:ea typeface="SimSun" pitchFamily="2" charset="-122"/>
              </a:rPr>
              <a:t>RecursiveM</a:t>
            </a:r>
            <a:r>
              <a:rPr lang="en-US" sz="1600" b="1" i="1" dirty="0" err="1">
                <a:latin typeface="Times New Roman" pitchFamily="18" charset="0"/>
              </a:rPr>
              <a:t>atrixChain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b="1" i="1" dirty="0">
                <a:latin typeface="Times New Roman" pitchFamily="18" charset="0"/>
              </a:rPr>
              <a:t>S</a:t>
            </a:r>
            <a:r>
              <a:rPr lang="en-US" altLang="zh-CN" sz="1600" b="1" i="1" dirty="0">
                <a:latin typeface="Times New Roman" pitchFamily="18" charset="0"/>
                <a:ea typeface="SimSun" pitchFamily="2" charset="-122"/>
              </a:rPr>
              <a:t>, k+1,j</a:t>
            </a:r>
            <a:r>
              <a:rPr lang="en-US" sz="1600" dirty="0" smtClean="0">
                <a:latin typeface="Times New Roman" pitchFamily="18" charset="0"/>
              </a:rPr>
              <a:t>)  </a:t>
            </a:r>
            <a:r>
              <a:rPr lang="en-US" sz="16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 </a:t>
            </a:r>
            <a:r>
              <a:rPr lang="en-US" sz="1600" i="1" dirty="0" err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600" b="1" i="1" baseline="-25000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k+</a:t>
            </a:r>
            <a:r>
              <a:rPr lang="en-US" sz="16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600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altLang="zh-CN" sz="1600" b="1" i="1" baseline="-25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j</a:t>
            </a:r>
            <a:r>
              <a:rPr lang="en-US" sz="1600" b="1" i="1" baseline="-25000" dirty="0">
                <a:solidFill>
                  <a:schemeClr val="accent2"/>
                </a:solidFill>
                <a:latin typeface="Times New Roman" pitchFamily="18" charset="0"/>
              </a:rPr>
              <a:t>+</a:t>
            </a:r>
            <a:r>
              <a:rPr lang="en-US" sz="1600" baseline="-250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  <a:ea typeface="SimSun" pitchFamily="2" charset="-12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600" b="1" i="1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1600" b="1" i="1" baseline="-25000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i,j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Subproblem Overlap </a:t>
            </a:r>
            <a:endParaRPr lang="en-US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191000" y="1752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1..4</a:t>
            </a:r>
            <a:endParaRPr lang="en-US"/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7620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1..1</a:t>
            </a:r>
            <a:endParaRPr lang="en-US"/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17526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2..4</a:t>
            </a:r>
            <a:endParaRPr lang="en-US"/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35814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1..2</a:t>
            </a:r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48768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3..4</a:t>
            </a:r>
            <a:endParaRPr lang="en-US"/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66294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1..3</a:t>
            </a:r>
            <a:endParaRPr lang="en-US"/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7467600" y="2514600"/>
            <a:ext cx="701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SimSun" pitchFamily="2" charset="-122"/>
              </a:rPr>
              <a:t>4..4</a:t>
            </a:r>
            <a:endParaRPr lang="en-US"/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 flipV="1">
            <a:off x="1219200" y="2057400"/>
            <a:ext cx="3048000" cy="457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7" name="Line 13"/>
          <p:cNvSpPr>
            <a:spLocks noChangeShapeType="1"/>
          </p:cNvSpPr>
          <p:nvPr/>
        </p:nvSpPr>
        <p:spPr bwMode="auto">
          <a:xfrm flipV="1">
            <a:off x="2209800" y="2057400"/>
            <a:ext cx="20574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 flipV="1">
            <a:off x="4038600" y="2133600"/>
            <a:ext cx="53340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>
            <a:off x="4572000" y="2133600"/>
            <a:ext cx="45720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>
            <a:off x="4800600" y="2057400"/>
            <a:ext cx="213360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1" name="Line 17"/>
          <p:cNvSpPr>
            <a:spLocks noChangeShapeType="1"/>
          </p:cNvSpPr>
          <p:nvPr/>
        </p:nvSpPr>
        <p:spPr bwMode="auto">
          <a:xfrm>
            <a:off x="4800600" y="2057400"/>
            <a:ext cx="304800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650875" y="3249613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2..2</a:t>
            </a:r>
            <a:endParaRPr lang="en-US" sz="1600"/>
          </a:p>
        </p:txBody>
      </p:sp>
      <p:sp>
        <p:nvSpPr>
          <p:cNvPr id="200723" name="Text Box 19"/>
          <p:cNvSpPr txBox="1">
            <a:spLocks noChangeArrowheads="1"/>
          </p:cNvSpPr>
          <p:nvPr/>
        </p:nvSpPr>
        <p:spPr bwMode="auto">
          <a:xfrm>
            <a:off x="1295400" y="32766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3..4</a:t>
            </a:r>
            <a:endParaRPr lang="en-US" sz="1600"/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2057400" y="32766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2..3</a:t>
            </a:r>
            <a:endParaRPr lang="en-US" sz="1600"/>
          </a:p>
        </p:txBody>
      </p:sp>
      <p:sp>
        <p:nvSpPr>
          <p:cNvPr id="200725" name="Text Box 21"/>
          <p:cNvSpPr txBox="1">
            <a:spLocks noChangeArrowheads="1"/>
          </p:cNvSpPr>
          <p:nvPr/>
        </p:nvSpPr>
        <p:spPr bwMode="auto">
          <a:xfrm>
            <a:off x="2667000" y="32766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4..4</a:t>
            </a:r>
            <a:endParaRPr lang="en-US" sz="1600"/>
          </a:p>
        </p:txBody>
      </p:sp>
      <p:sp>
        <p:nvSpPr>
          <p:cNvPr id="200726" name="Line 22"/>
          <p:cNvSpPr>
            <a:spLocks noChangeShapeType="1"/>
          </p:cNvSpPr>
          <p:nvPr/>
        </p:nvSpPr>
        <p:spPr bwMode="auto">
          <a:xfrm flipV="1">
            <a:off x="838200" y="2895600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7" name="Line 23"/>
          <p:cNvSpPr>
            <a:spLocks noChangeShapeType="1"/>
          </p:cNvSpPr>
          <p:nvPr/>
        </p:nvSpPr>
        <p:spPr bwMode="auto">
          <a:xfrm flipH="1">
            <a:off x="1524000" y="28956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9" name="Line 25"/>
          <p:cNvSpPr>
            <a:spLocks noChangeShapeType="1"/>
          </p:cNvSpPr>
          <p:nvPr/>
        </p:nvSpPr>
        <p:spPr bwMode="auto">
          <a:xfrm>
            <a:off x="2209800" y="2895600"/>
            <a:ext cx="762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0" name="Line 26"/>
          <p:cNvSpPr>
            <a:spLocks noChangeShapeType="1"/>
          </p:cNvSpPr>
          <p:nvPr/>
        </p:nvSpPr>
        <p:spPr bwMode="auto">
          <a:xfrm>
            <a:off x="2209800" y="2895600"/>
            <a:ext cx="7620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1" name="Text Box 27"/>
          <p:cNvSpPr txBox="1">
            <a:spLocks noChangeArrowheads="1"/>
          </p:cNvSpPr>
          <p:nvPr/>
        </p:nvSpPr>
        <p:spPr bwMode="auto">
          <a:xfrm>
            <a:off x="4724400" y="32004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3..3</a:t>
            </a:r>
            <a:endParaRPr lang="en-US" sz="1600"/>
          </a:p>
        </p:txBody>
      </p:sp>
      <p:sp>
        <p:nvSpPr>
          <p:cNvPr id="200732" name="Text Box 28"/>
          <p:cNvSpPr txBox="1">
            <a:spLocks noChangeArrowheads="1"/>
          </p:cNvSpPr>
          <p:nvPr/>
        </p:nvSpPr>
        <p:spPr bwMode="auto">
          <a:xfrm>
            <a:off x="5257800" y="32004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4..4</a:t>
            </a:r>
            <a:endParaRPr lang="en-US" sz="1600"/>
          </a:p>
        </p:txBody>
      </p:sp>
      <p:sp>
        <p:nvSpPr>
          <p:cNvPr id="200733" name="Text Box 29"/>
          <p:cNvSpPr txBox="1">
            <a:spLocks noChangeArrowheads="1"/>
          </p:cNvSpPr>
          <p:nvPr/>
        </p:nvSpPr>
        <p:spPr bwMode="auto">
          <a:xfrm>
            <a:off x="3505200" y="32004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1..1</a:t>
            </a:r>
            <a:endParaRPr lang="en-US" sz="1600"/>
          </a:p>
        </p:txBody>
      </p:sp>
      <p:sp>
        <p:nvSpPr>
          <p:cNvPr id="200734" name="Text Box 30"/>
          <p:cNvSpPr txBox="1">
            <a:spLocks noChangeArrowheads="1"/>
          </p:cNvSpPr>
          <p:nvPr/>
        </p:nvSpPr>
        <p:spPr bwMode="auto">
          <a:xfrm>
            <a:off x="4038600" y="32004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2..2</a:t>
            </a:r>
            <a:endParaRPr lang="en-US" sz="1600"/>
          </a:p>
        </p:txBody>
      </p:sp>
      <p:sp>
        <p:nvSpPr>
          <p:cNvPr id="200735" name="Line 31"/>
          <p:cNvSpPr>
            <a:spLocks noChangeShapeType="1"/>
          </p:cNvSpPr>
          <p:nvPr/>
        </p:nvSpPr>
        <p:spPr bwMode="auto">
          <a:xfrm flipH="1">
            <a:off x="3733800" y="29718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6" name="Line 32"/>
          <p:cNvSpPr>
            <a:spLocks noChangeShapeType="1"/>
          </p:cNvSpPr>
          <p:nvPr/>
        </p:nvSpPr>
        <p:spPr bwMode="auto">
          <a:xfrm>
            <a:off x="3962400" y="29718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7" name="Line 33"/>
          <p:cNvSpPr>
            <a:spLocks noChangeShapeType="1"/>
          </p:cNvSpPr>
          <p:nvPr/>
        </p:nvSpPr>
        <p:spPr bwMode="auto">
          <a:xfrm flipH="1">
            <a:off x="4953000" y="28956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8" name="Line 34"/>
          <p:cNvSpPr>
            <a:spLocks noChangeShapeType="1"/>
          </p:cNvSpPr>
          <p:nvPr/>
        </p:nvSpPr>
        <p:spPr bwMode="auto">
          <a:xfrm>
            <a:off x="5181600" y="28956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9" name="Text Box 35"/>
          <p:cNvSpPr txBox="1">
            <a:spLocks noChangeArrowheads="1"/>
          </p:cNvSpPr>
          <p:nvPr/>
        </p:nvSpPr>
        <p:spPr bwMode="auto">
          <a:xfrm>
            <a:off x="914400" y="38862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3..3</a:t>
            </a:r>
            <a:endParaRPr lang="en-US" sz="1600"/>
          </a:p>
        </p:txBody>
      </p:sp>
      <p:sp>
        <p:nvSpPr>
          <p:cNvPr id="200740" name="Text Box 36"/>
          <p:cNvSpPr txBox="1">
            <a:spLocks noChangeArrowheads="1"/>
          </p:cNvSpPr>
          <p:nvPr/>
        </p:nvSpPr>
        <p:spPr bwMode="auto">
          <a:xfrm>
            <a:off x="1447800" y="38862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4..4</a:t>
            </a:r>
            <a:endParaRPr lang="en-US" sz="1600"/>
          </a:p>
        </p:txBody>
      </p:sp>
      <p:sp>
        <p:nvSpPr>
          <p:cNvPr id="200741" name="Line 37"/>
          <p:cNvSpPr>
            <a:spLocks noChangeShapeType="1"/>
          </p:cNvSpPr>
          <p:nvPr/>
        </p:nvSpPr>
        <p:spPr bwMode="auto">
          <a:xfrm flipH="1">
            <a:off x="1219200" y="35814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2" name="Line 38"/>
          <p:cNvSpPr>
            <a:spLocks noChangeShapeType="1"/>
          </p:cNvSpPr>
          <p:nvPr/>
        </p:nvSpPr>
        <p:spPr bwMode="auto">
          <a:xfrm>
            <a:off x="1447800" y="35814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3" name="Text Box 39"/>
          <p:cNvSpPr txBox="1">
            <a:spLocks noChangeArrowheads="1"/>
          </p:cNvSpPr>
          <p:nvPr/>
        </p:nvSpPr>
        <p:spPr bwMode="auto">
          <a:xfrm>
            <a:off x="2057400" y="38862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2..2</a:t>
            </a:r>
            <a:endParaRPr lang="en-US" sz="1600"/>
          </a:p>
        </p:txBody>
      </p:sp>
      <p:sp>
        <p:nvSpPr>
          <p:cNvPr id="200744" name="Text Box 40"/>
          <p:cNvSpPr txBox="1">
            <a:spLocks noChangeArrowheads="1"/>
          </p:cNvSpPr>
          <p:nvPr/>
        </p:nvSpPr>
        <p:spPr bwMode="auto">
          <a:xfrm>
            <a:off x="2514600" y="3886200"/>
            <a:ext cx="530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3..3</a:t>
            </a:r>
            <a:endParaRPr lang="en-US" sz="1600"/>
          </a:p>
        </p:txBody>
      </p:sp>
      <p:sp>
        <p:nvSpPr>
          <p:cNvPr id="200745" name="Line 41"/>
          <p:cNvSpPr>
            <a:spLocks noChangeShapeType="1"/>
          </p:cNvSpPr>
          <p:nvPr/>
        </p:nvSpPr>
        <p:spPr bwMode="auto">
          <a:xfrm flipH="1">
            <a:off x="2286000" y="3505200"/>
            <a:ext cx="76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6" name="Line 42"/>
          <p:cNvSpPr>
            <a:spLocks noChangeShapeType="1"/>
          </p:cNvSpPr>
          <p:nvPr/>
        </p:nvSpPr>
        <p:spPr bwMode="auto">
          <a:xfrm>
            <a:off x="2362200" y="35052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7" name="Text Box 43"/>
          <p:cNvSpPr txBox="1">
            <a:spLocks noChangeArrowheads="1"/>
          </p:cNvSpPr>
          <p:nvPr/>
        </p:nvSpPr>
        <p:spPr bwMode="auto">
          <a:xfrm>
            <a:off x="7548563" y="3200400"/>
            <a:ext cx="36988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SimSun" pitchFamily="2" charset="-122"/>
              </a:rPr>
              <a:t>...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BrutusCrawf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OSU_BrutusCrawfis</Template>
  <TotalTime>1206</TotalTime>
  <Words>414</Words>
  <Application>Microsoft Office PowerPoint</Application>
  <PresentationFormat>Ekran Gösterisi (4:3)</PresentationFormat>
  <Paragraphs>131</Paragraphs>
  <Slides>11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11</vt:i4>
      </vt:variant>
    </vt:vector>
  </HeadingPairs>
  <TitlesOfParts>
    <vt:vector size="21" baseType="lpstr">
      <vt:lpstr>SimSun</vt:lpstr>
      <vt:lpstr>Arial</vt:lpstr>
      <vt:lpstr>Arial Black</vt:lpstr>
      <vt:lpstr>Symbol</vt:lpstr>
      <vt:lpstr>Tahoma</vt:lpstr>
      <vt:lpstr>Times New Roman</vt:lpstr>
      <vt:lpstr>Wingdings</vt:lpstr>
      <vt:lpstr>OSU_BrutusCrawfis</vt:lpstr>
      <vt:lpstr>Document</vt:lpstr>
      <vt:lpstr>Equation</vt:lpstr>
      <vt:lpstr>Fibonacci Numbers  </vt:lpstr>
      <vt:lpstr>Fibonacci Numbers</vt:lpstr>
      <vt:lpstr>Fibonacci Numbers</vt:lpstr>
      <vt:lpstr>Fibonacci Numbers</vt:lpstr>
      <vt:lpstr>Matrix Chain-Products</vt:lpstr>
      <vt:lpstr>Matrix Chain-Products</vt:lpstr>
      <vt:lpstr>Dynamic Programming Approach</vt:lpstr>
      <vt:lpstr>Recursive Approach</vt:lpstr>
      <vt:lpstr>Subproblem Overlap </vt:lpstr>
      <vt:lpstr>Algorithm Visualization</vt:lpstr>
      <vt:lpstr>Algorithm Visualization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 Dynamic Programming</dc:title>
  <dc:creator>Roger Crawfis</dc:creator>
  <cp:lastModifiedBy>asus</cp:lastModifiedBy>
  <cp:revision>97</cp:revision>
  <dcterms:created xsi:type="dcterms:W3CDTF">2009-07-29T22:36:24Z</dcterms:created>
  <dcterms:modified xsi:type="dcterms:W3CDTF">2019-12-08T12:21:27Z</dcterms:modified>
</cp:coreProperties>
</file>