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81995fb8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81995fb8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81995fb8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81995fb8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81995fb8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81995fb8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1995fb8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1995fb8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81995fb8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81995fb8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81995fb8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81995fb8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81995fb8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81995fb8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81995fb8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81995fb80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81995fb80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81995fb8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81995fb8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81995fb8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81995fb8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81995fb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81995fb8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81995fb8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81995fb8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81995fb8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81995fb8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81995fb8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81995fb8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81995fb8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81995fb8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81995fb8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81995fb8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81995fb8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81995fb8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81995fb8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jainilcoder/online-payment-fraud-detection" TargetMode="External"/><Relationship Id="rId4" Type="http://schemas.openxmlformats.org/officeDocument/2006/relationships/hyperlink" Target="https://www.kaggle.com/datasets/mlg-ulb/creditcardfraud" TargetMode="External"/><Relationship Id="rId5" Type="http://schemas.openxmlformats.org/officeDocument/2006/relationships/hyperlink" Target="https://www.kaggle.com/datasets/saurabhbagchi/credit-card-fraud-det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Çevrimiçi Ödemelerde Sahtekarlığın Anlaşılması</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tr"/>
              <a:t>Makine Öğrenmesi</a:t>
            </a:r>
            <a:endParaRPr/>
          </a:p>
          <a:p>
            <a:pPr indent="0" lvl="0" marL="0" rtl="0" algn="ctr">
              <a:spcBef>
                <a:spcPts val="0"/>
              </a:spcBef>
              <a:spcAft>
                <a:spcPts val="0"/>
              </a:spcAft>
              <a:buNone/>
            </a:pPr>
            <a:r>
              <a:rPr lang="tr"/>
              <a:t>Hakan SÖNMEZ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Yapılan Ön işlemler</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Veri setinin analizi yapıldıktan sonra dengesiz veri seti olduğu anlaşıldığı için undersampling ile fraud ve fraud değil sayıları eşitlenmiştir.</a:t>
            </a:r>
            <a:endParaRPr/>
          </a:p>
          <a:p>
            <a:pPr indent="0" lvl="0" marL="0" rtl="0" algn="l">
              <a:spcBef>
                <a:spcPts val="1200"/>
              </a:spcBef>
              <a:spcAft>
                <a:spcPts val="1200"/>
              </a:spcAft>
              <a:buNone/>
            </a:pPr>
            <a:r>
              <a:rPr lang="tr"/>
              <a:t>Ayrıca type sütunu kategorik olduğu onehotencoder ile farklı sütunlara bölünmüştür. Projede pandas kütüphanesinin get_dummies methodu kullanılarak yapılmıştır.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Modeller</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Tüm modeller için hiperparametre optimizasyonları yapılmış ve bulunan en iyi değerler ile eğitim ve test süreci gerçekleiştirilmiştir. Bunun için GridSearchCV metodu kullanılmıştır ve cross validation için 5 değeri belirlenmiştir.</a:t>
            </a:r>
            <a:endParaRPr/>
          </a:p>
          <a:p>
            <a:pPr indent="-342900" lvl="0" marL="457200" rtl="0" algn="l">
              <a:spcBef>
                <a:spcPts val="1200"/>
              </a:spcBef>
              <a:spcAft>
                <a:spcPts val="0"/>
              </a:spcAft>
              <a:buSzPts val="1800"/>
              <a:buAutoNum type="arabicPeriod"/>
            </a:pPr>
            <a:r>
              <a:rPr lang="tr"/>
              <a:t>KNN (K-Nearest Neighbors)</a:t>
            </a:r>
            <a:endParaRPr/>
          </a:p>
          <a:p>
            <a:pPr indent="-342900" lvl="0" marL="457200" rtl="0" algn="l">
              <a:spcBef>
                <a:spcPts val="0"/>
              </a:spcBef>
              <a:spcAft>
                <a:spcPts val="0"/>
              </a:spcAft>
              <a:buSzPts val="1800"/>
              <a:buAutoNum type="arabicPeriod"/>
            </a:pPr>
            <a:r>
              <a:rPr lang="tr"/>
              <a:t>Naive Bayes (Gaussian Naive Bayes)</a:t>
            </a:r>
            <a:endParaRPr/>
          </a:p>
          <a:p>
            <a:pPr indent="-342900" lvl="0" marL="457200" rtl="0" algn="l">
              <a:spcBef>
                <a:spcPts val="0"/>
              </a:spcBef>
              <a:spcAft>
                <a:spcPts val="0"/>
              </a:spcAft>
              <a:buSzPts val="1800"/>
              <a:buAutoNum type="arabicPeriod"/>
            </a:pPr>
            <a:r>
              <a:rPr lang="tr"/>
              <a:t>Logistic Regression</a:t>
            </a:r>
            <a:endParaRPr/>
          </a:p>
          <a:p>
            <a:pPr indent="-342900" lvl="0" marL="457200" rtl="0" algn="l">
              <a:spcBef>
                <a:spcPts val="0"/>
              </a:spcBef>
              <a:spcAft>
                <a:spcPts val="0"/>
              </a:spcAft>
              <a:buSzPts val="1800"/>
              <a:buAutoNum type="arabicPeriod"/>
            </a:pPr>
            <a:r>
              <a:rPr lang="tr"/>
              <a:t>Decision Tree</a:t>
            </a:r>
            <a:endParaRPr/>
          </a:p>
          <a:p>
            <a:pPr indent="-342900" lvl="0" marL="457200" rtl="0" algn="l">
              <a:spcBef>
                <a:spcPts val="0"/>
              </a:spcBef>
              <a:spcAft>
                <a:spcPts val="0"/>
              </a:spcAft>
              <a:buSzPts val="1800"/>
              <a:buAutoNum type="arabicPeriod"/>
            </a:pPr>
            <a:r>
              <a:rPr lang="tr"/>
              <a:t>Random Forest</a:t>
            </a:r>
            <a:endParaRPr/>
          </a:p>
          <a:p>
            <a:pPr indent="-342900" lvl="0" marL="457200" rtl="0" algn="l">
              <a:spcBef>
                <a:spcPts val="0"/>
              </a:spcBef>
              <a:spcAft>
                <a:spcPts val="0"/>
              </a:spcAft>
              <a:buSzPts val="1800"/>
              <a:buAutoNum type="arabicPeriod"/>
            </a:pPr>
            <a:r>
              <a:rPr lang="tr"/>
              <a:t>Gradient Boosting</a:t>
            </a:r>
            <a:endParaRPr/>
          </a:p>
          <a:p>
            <a:pPr indent="-342900" lvl="0" marL="457200" rtl="0" algn="l">
              <a:spcBef>
                <a:spcPts val="0"/>
              </a:spcBef>
              <a:spcAft>
                <a:spcPts val="0"/>
              </a:spcAft>
              <a:buSzPts val="1800"/>
              <a:buAutoNum type="arabicPeriod"/>
            </a:pPr>
            <a:r>
              <a:rPr lang="tr"/>
              <a:t>Support Vector Machine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KNN (K-Nearest Neighbors)</a:t>
            </a:r>
            <a:endParaRPr/>
          </a:p>
        </p:txBody>
      </p:sp>
      <p:sp>
        <p:nvSpPr>
          <p:cNvPr id="133" name="Google Shape;133;p24"/>
          <p:cNvSpPr txBox="1"/>
          <p:nvPr>
            <p:ph idx="1" type="body"/>
          </p:nvPr>
        </p:nvSpPr>
        <p:spPr>
          <a:xfrm>
            <a:off x="311700" y="1266325"/>
            <a:ext cx="4707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tr"/>
              <a:t>KNN en basit anlamı ile içerisinde tahmin edilecek değerin bağımsız değişkenlerinin oluşturduğu vektörün en yakın komşularının hangi sınıfta yoğun olduğu bilgisi üzerinden sınıfını tahmin etmeye dayanır.</a:t>
            </a:r>
            <a:endParaRPr/>
          </a:p>
          <a:p>
            <a:pPr indent="0" lvl="0" marL="0" rtl="0" algn="l">
              <a:spcBef>
                <a:spcPts val="1200"/>
              </a:spcBef>
              <a:spcAft>
                <a:spcPts val="0"/>
              </a:spcAft>
              <a:buNone/>
            </a:pPr>
            <a:r>
              <a:rPr lang="tr"/>
              <a:t>En iyi parametreler n_neighbors: 1, p: 2’dir.</a:t>
            </a:r>
            <a:br>
              <a:rPr lang="tr"/>
            </a:br>
            <a:r>
              <a:rPr lang="tr"/>
              <a:t>Training Time: 0.02</a:t>
            </a:r>
            <a:br>
              <a:rPr lang="tr"/>
            </a:br>
            <a:r>
              <a:rPr lang="tr"/>
              <a:t>Test Time : </a:t>
            </a:r>
            <a:r>
              <a:rPr lang="tr"/>
              <a:t>0.25 </a:t>
            </a:r>
            <a:br>
              <a:rPr lang="tr"/>
            </a:br>
            <a:r>
              <a:rPr lang="tr"/>
              <a:t>Accuracy  </a:t>
            </a:r>
            <a:r>
              <a:rPr lang="tr"/>
              <a:t>0.99    </a:t>
            </a:r>
            <a:br>
              <a:rPr lang="tr"/>
            </a:br>
            <a:r>
              <a:rPr lang="tr"/>
              <a:t>Recall  </a:t>
            </a:r>
            <a:r>
              <a:rPr lang="tr"/>
              <a:t>0.99       </a:t>
            </a:r>
            <a:br>
              <a:rPr lang="tr"/>
            </a:br>
            <a:r>
              <a:rPr lang="tr"/>
              <a:t>Precision </a:t>
            </a:r>
            <a:r>
              <a:rPr lang="tr"/>
              <a:t>0.98    </a:t>
            </a:r>
            <a:r>
              <a:rPr lang="tr"/>
              <a:t> </a:t>
            </a:r>
            <a:br>
              <a:rPr lang="tr"/>
            </a:br>
            <a:r>
              <a:rPr lang="tr"/>
              <a:t>F1-Score</a:t>
            </a:r>
            <a:r>
              <a:rPr lang="tr"/>
              <a:t>  0.99</a:t>
            </a:r>
            <a:endParaRPr/>
          </a:p>
          <a:p>
            <a:pPr indent="0" lvl="0" marL="0" rtl="0" algn="l">
              <a:spcBef>
                <a:spcPts val="120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5171700" y="1304825"/>
            <a:ext cx="3819900" cy="31980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Naive Bayes (Gaussian Naive Bayes)</a:t>
            </a:r>
            <a:endParaRPr/>
          </a:p>
        </p:txBody>
      </p:sp>
      <p:sp>
        <p:nvSpPr>
          <p:cNvPr id="140" name="Google Shape;140;p25"/>
          <p:cNvSpPr txBox="1"/>
          <p:nvPr>
            <p:ph idx="1" type="body"/>
          </p:nvPr>
        </p:nvSpPr>
        <p:spPr>
          <a:xfrm>
            <a:off x="311700" y="1266325"/>
            <a:ext cx="47607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tr"/>
              <a:t>Naive Bayes sınıflandırıcısının temeli Bayes teoremine dayanır. Tembel bir öğrenme algoritmasıdır aynı zamanda dengesiz veri kümelerinde de çalışabilir. Algoritmanın çalışma şekli bir eleman için her durumun olasılığını hesaplar ve olasılık değeri en yüksek olana göre sınıflandırır.</a:t>
            </a:r>
            <a:endParaRPr/>
          </a:p>
          <a:p>
            <a:pPr indent="0" lvl="0" marL="0" rtl="0" algn="l">
              <a:spcBef>
                <a:spcPts val="1200"/>
              </a:spcBef>
              <a:spcAft>
                <a:spcPts val="1200"/>
              </a:spcAft>
              <a:buNone/>
            </a:pPr>
            <a:r>
              <a:rPr lang="tr"/>
              <a:t>En iyi parametreler </a:t>
            </a:r>
            <a:br>
              <a:rPr lang="tr"/>
            </a:br>
            <a:r>
              <a:rPr lang="tr"/>
              <a:t>var_smoothing: 3.5111917342151275e-06dir.</a:t>
            </a:r>
            <a:br>
              <a:rPr lang="tr"/>
            </a:br>
            <a:r>
              <a:rPr lang="tr"/>
              <a:t>Training Time: 0.006</a:t>
            </a:r>
            <a:br>
              <a:rPr lang="tr"/>
            </a:br>
            <a:r>
              <a:rPr lang="tr"/>
              <a:t>Test Time : 0.001</a:t>
            </a:r>
            <a:br>
              <a:rPr lang="tr"/>
            </a:br>
            <a:r>
              <a:rPr lang="tr"/>
              <a:t>Accuracy  0.69    </a:t>
            </a:r>
            <a:br>
              <a:rPr lang="tr"/>
            </a:br>
            <a:r>
              <a:rPr lang="tr"/>
              <a:t>Recall  1.00      </a:t>
            </a:r>
            <a:br>
              <a:rPr lang="tr"/>
            </a:br>
            <a:r>
              <a:rPr lang="tr"/>
              <a:t>Precision 0.62     </a:t>
            </a:r>
            <a:br>
              <a:rPr lang="tr"/>
            </a:br>
            <a:r>
              <a:rPr lang="tr"/>
              <a:t>F1-Score  0.76</a:t>
            </a:r>
            <a:endParaRPr/>
          </a:p>
        </p:txBody>
      </p:sp>
      <p:pic>
        <p:nvPicPr>
          <p:cNvPr id="141" name="Google Shape;141;p25"/>
          <p:cNvPicPr preferRelativeResize="0"/>
          <p:nvPr/>
        </p:nvPicPr>
        <p:blipFill>
          <a:blip r:embed="rId3">
            <a:alphaModFix/>
          </a:blip>
          <a:stretch>
            <a:fillRect/>
          </a:stretch>
        </p:blipFill>
        <p:spPr>
          <a:xfrm>
            <a:off x="5224800" y="1304825"/>
            <a:ext cx="3766800" cy="315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Logistic Regression</a:t>
            </a:r>
            <a:endParaRPr/>
          </a:p>
        </p:txBody>
      </p:sp>
      <p:sp>
        <p:nvSpPr>
          <p:cNvPr id="147" name="Google Shape;147;p26"/>
          <p:cNvSpPr txBox="1"/>
          <p:nvPr>
            <p:ph idx="1" type="body"/>
          </p:nvPr>
        </p:nvSpPr>
        <p:spPr>
          <a:xfrm>
            <a:off x="311700" y="1266325"/>
            <a:ext cx="47985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tr"/>
              <a:t>Lojistik regresyon analizi sınıflama ve atama işlemi yapmaya yardımcı olan bir regresyon yöntemidir. Ayırma (Diskriminant) analizi verilerin sınıflandırılması ve belirli olasılıklara göre belirli sınıflara atanmasını sağlayan bir yöntemdir.</a:t>
            </a:r>
            <a:endParaRPr/>
          </a:p>
          <a:p>
            <a:pPr indent="0" lvl="0" marL="0" rtl="0" algn="l">
              <a:spcBef>
                <a:spcPts val="1200"/>
              </a:spcBef>
              <a:spcAft>
                <a:spcPts val="0"/>
              </a:spcAft>
              <a:buNone/>
            </a:pPr>
            <a:r>
              <a:rPr lang="tr"/>
              <a:t>En iyi parametreler </a:t>
            </a:r>
            <a:br>
              <a:rPr lang="tr"/>
            </a:br>
            <a:r>
              <a:rPr lang="tr"/>
              <a:t>C: 100.0, penalty: l2, solver: liblinear</a:t>
            </a:r>
            <a:endParaRPr/>
          </a:p>
          <a:p>
            <a:pPr indent="0" lvl="0" marL="0" rtl="0" algn="l">
              <a:spcBef>
                <a:spcPts val="1200"/>
              </a:spcBef>
              <a:spcAft>
                <a:spcPts val="0"/>
              </a:spcAft>
              <a:buNone/>
            </a:pPr>
            <a:r>
              <a:rPr lang="tr"/>
              <a:t>Training Time: 0.095</a:t>
            </a:r>
            <a:br>
              <a:rPr lang="tr"/>
            </a:br>
            <a:r>
              <a:rPr lang="tr"/>
              <a:t>Test Time : 0.002</a:t>
            </a:r>
            <a:br>
              <a:rPr lang="tr"/>
            </a:br>
            <a:r>
              <a:rPr lang="tr"/>
              <a:t>Accuracy  0.93    </a:t>
            </a:r>
            <a:br>
              <a:rPr lang="tr"/>
            </a:br>
            <a:r>
              <a:rPr lang="tr"/>
              <a:t>Recall   0.93      </a:t>
            </a:r>
            <a:br>
              <a:rPr lang="tr"/>
            </a:br>
            <a:r>
              <a:rPr lang="tr"/>
              <a:t>Precision  0.93      </a:t>
            </a:r>
            <a:br>
              <a:rPr lang="tr"/>
            </a:br>
            <a:r>
              <a:rPr lang="tr"/>
              <a:t>F1-Score   0.93 </a:t>
            </a:r>
            <a:endParaRPr/>
          </a:p>
          <a:p>
            <a:pPr indent="0" lvl="0" marL="0" rtl="0" algn="l">
              <a:spcBef>
                <a:spcPts val="120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5262600" y="1304825"/>
            <a:ext cx="3729000" cy="31280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Decision Tree</a:t>
            </a:r>
            <a:endParaRPr/>
          </a:p>
        </p:txBody>
      </p:sp>
      <p:sp>
        <p:nvSpPr>
          <p:cNvPr id="154" name="Google Shape;154;p27"/>
          <p:cNvSpPr txBox="1"/>
          <p:nvPr>
            <p:ph idx="1" type="body"/>
          </p:nvPr>
        </p:nvSpPr>
        <p:spPr>
          <a:xfrm>
            <a:off x="311700" y="1266325"/>
            <a:ext cx="48972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tr"/>
              <a:t>Bir karar ağacı, çok sayıda kayıt içeren bir veri kümesini, bir dizi karar kuralları uygulayarak daha küçük kümelere bölmek için kullanılan bir yapıdır. Yani basit karar verme adımları uygulanarak, büyük miktarlardaki kayıtları, çok küçük kayıt gruplarına bölerek kullanılan bir yapıdır.</a:t>
            </a:r>
            <a:endParaRPr/>
          </a:p>
          <a:p>
            <a:pPr indent="0" lvl="0" marL="0" rtl="0" algn="l">
              <a:spcBef>
                <a:spcPts val="1200"/>
              </a:spcBef>
              <a:spcAft>
                <a:spcPts val="0"/>
              </a:spcAft>
              <a:buNone/>
            </a:pPr>
            <a:r>
              <a:rPr lang="tr"/>
              <a:t>En iyi parametreler </a:t>
            </a:r>
            <a:br>
              <a:rPr lang="tr"/>
            </a:br>
            <a:r>
              <a:rPr lang="tr"/>
              <a:t>criterion: gini, max_depth: 10, min_samples_leaf: 5</a:t>
            </a:r>
            <a:endParaRPr/>
          </a:p>
          <a:p>
            <a:pPr indent="0" lvl="0" marL="0" rtl="0" algn="l">
              <a:spcBef>
                <a:spcPts val="1200"/>
              </a:spcBef>
              <a:spcAft>
                <a:spcPts val="1200"/>
              </a:spcAft>
              <a:buNone/>
            </a:pPr>
            <a:r>
              <a:rPr lang="tr"/>
              <a:t>Training Time: 0.084</a:t>
            </a:r>
            <a:br>
              <a:rPr lang="tr"/>
            </a:br>
            <a:r>
              <a:rPr lang="tr"/>
              <a:t>Test Time : 0.005</a:t>
            </a:r>
            <a:br>
              <a:rPr lang="tr"/>
            </a:br>
            <a:r>
              <a:rPr lang="tr"/>
              <a:t>Accuracy  0.99    </a:t>
            </a:r>
            <a:br>
              <a:rPr lang="tr"/>
            </a:br>
            <a:r>
              <a:rPr lang="tr"/>
              <a:t>Recall   0.99      </a:t>
            </a:r>
            <a:br>
              <a:rPr lang="tr"/>
            </a:br>
            <a:r>
              <a:rPr lang="tr"/>
              <a:t>Precision  0.99      </a:t>
            </a:r>
            <a:br>
              <a:rPr lang="tr"/>
            </a:br>
            <a:r>
              <a:rPr lang="tr"/>
              <a:t>F1-Score   0.99 </a:t>
            </a:r>
            <a:endParaRPr/>
          </a:p>
        </p:txBody>
      </p:sp>
      <p:pic>
        <p:nvPicPr>
          <p:cNvPr id="155" name="Google Shape;155;p27"/>
          <p:cNvPicPr preferRelativeResize="0"/>
          <p:nvPr/>
        </p:nvPicPr>
        <p:blipFill>
          <a:blip r:embed="rId3">
            <a:alphaModFix/>
          </a:blip>
          <a:stretch>
            <a:fillRect/>
          </a:stretch>
        </p:blipFill>
        <p:spPr>
          <a:xfrm>
            <a:off x="5361300" y="1304825"/>
            <a:ext cx="3630300" cy="30393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Random Forest</a:t>
            </a:r>
            <a:endParaRPr/>
          </a:p>
        </p:txBody>
      </p:sp>
      <p:sp>
        <p:nvSpPr>
          <p:cNvPr id="161" name="Google Shape;161;p28"/>
          <p:cNvSpPr txBox="1"/>
          <p:nvPr>
            <p:ph idx="1" type="body"/>
          </p:nvPr>
        </p:nvSpPr>
        <p:spPr>
          <a:xfrm>
            <a:off x="311700" y="1266325"/>
            <a:ext cx="4669800" cy="33027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tr"/>
              <a:t>Karar ağaçlarının en büyük problemlerinden biri aşırı öğrenme-veriyi ezberlemedir (overfitting). Rassal orman modeli bu problemi çözmek için hem veri setinden hem de öznitelik setinden rassal olarak onlarca yüzlerce farklı alt-setler seçiyor ve bunları eğitiyor. Bu yöntemle yüzlerce karar ağacı oluşturuluyor ve her bir karar ağacı bireysel olarak tahminde bulunuyor. En çok oy alanı sonuç olarak veriyor.</a:t>
            </a:r>
            <a:endParaRPr/>
          </a:p>
          <a:p>
            <a:pPr indent="0" lvl="0" marL="0" rtl="0" algn="l">
              <a:spcBef>
                <a:spcPts val="1200"/>
              </a:spcBef>
              <a:spcAft>
                <a:spcPts val="0"/>
              </a:spcAft>
              <a:buNone/>
            </a:pPr>
            <a:r>
              <a:rPr lang="tr"/>
              <a:t>En iyi parametreler </a:t>
            </a:r>
            <a:br>
              <a:rPr lang="tr"/>
            </a:br>
            <a:r>
              <a:rPr lang="tr"/>
              <a:t>max_depth: 20, min_samples_leaf: 5, n_estimators: 200</a:t>
            </a:r>
            <a:endParaRPr/>
          </a:p>
          <a:p>
            <a:pPr indent="0" lvl="0" marL="0" rtl="0" algn="l">
              <a:spcBef>
                <a:spcPts val="1200"/>
              </a:spcBef>
              <a:spcAft>
                <a:spcPts val="1200"/>
              </a:spcAft>
              <a:buNone/>
            </a:pPr>
            <a:r>
              <a:rPr lang="tr"/>
              <a:t>Training Time: 7.278</a:t>
            </a:r>
            <a:br>
              <a:rPr lang="tr"/>
            </a:br>
            <a:r>
              <a:rPr lang="tr"/>
              <a:t>Test Time : 0.097</a:t>
            </a:r>
            <a:br>
              <a:rPr lang="tr"/>
            </a:br>
            <a:r>
              <a:rPr lang="tr"/>
              <a:t>Accuracy  0.99    </a:t>
            </a:r>
            <a:br>
              <a:rPr lang="tr"/>
            </a:br>
            <a:r>
              <a:rPr lang="tr"/>
              <a:t>Recall   1.00      </a:t>
            </a:r>
            <a:br>
              <a:rPr lang="tr"/>
            </a:br>
            <a:r>
              <a:rPr lang="tr"/>
              <a:t>Precision  0.99      </a:t>
            </a:r>
            <a:br>
              <a:rPr lang="tr"/>
            </a:br>
            <a:r>
              <a:rPr lang="tr"/>
              <a:t>F1-Score   0.99 </a:t>
            </a:r>
            <a:endParaRPr/>
          </a:p>
        </p:txBody>
      </p:sp>
      <p:pic>
        <p:nvPicPr>
          <p:cNvPr id="162" name="Google Shape;162;p28"/>
          <p:cNvPicPr preferRelativeResize="0"/>
          <p:nvPr/>
        </p:nvPicPr>
        <p:blipFill>
          <a:blip r:embed="rId3">
            <a:alphaModFix/>
          </a:blip>
          <a:stretch>
            <a:fillRect/>
          </a:stretch>
        </p:blipFill>
        <p:spPr>
          <a:xfrm>
            <a:off x="5133900" y="1304825"/>
            <a:ext cx="3857700" cy="3229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Gradient Boosting</a:t>
            </a:r>
            <a:endParaRPr/>
          </a:p>
        </p:txBody>
      </p:sp>
      <p:sp>
        <p:nvSpPr>
          <p:cNvPr id="168" name="Google Shape;16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Boosting, zayıf öğrenicileri(weak learner) güçlü öğreniciye(strong learner) dönüştürme yöntemidir. Bunu iterasyonlar ile aşamalı olarak yapar. Boosting algoritmaları arasındaki fark genellikle zayıf öğrenicilerin eksikliğini nasıl tanımladıklarıdır. </a:t>
            </a:r>
            <a:endParaRPr/>
          </a:p>
          <a:p>
            <a:pPr indent="0" lvl="0" marL="0" rtl="0" algn="l">
              <a:spcBef>
                <a:spcPts val="1200"/>
              </a:spcBef>
              <a:spcAft>
                <a:spcPts val="0"/>
              </a:spcAft>
              <a:buNone/>
            </a:pPr>
            <a:r>
              <a:rPr lang="tr"/>
              <a:t>Gradient Boosting’de öncelikli olarak ilk yaprak(initial leaf) oluşturulur. Sonrasında tahmin hataları göz önüne alınarak yeni ağaçlar oluşturulur. Bu durum karar verilen ağaç sayısına ya da modelden daha fazla gelişme kaydedilemeyinceye kadar devam eder.</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Gradient Boosting</a:t>
            </a:r>
            <a:endParaRPr/>
          </a:p>
        </p:txBody>
      </p:sp>
      <p:sp>
        <p:nvSpPr>
          <p:cNvPr id="174" name="Google Shape;174;p30"/>
          <p:cNvSpPr txBox="1"/>
          <p:nvPr>
            <p:ph idx="1" type="body"/>
          </p:nvPr>
        </p:nvSpPr>
        <p:spPr>
          <a:xfrm>
            <a:off x="311700" y="1266325"/>
            <a:ext cx="45333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En iyi parametreler </a:t>
            </a:r>
            <a:br>
              <a:rPr lang="tr"/>
            </a:br>
            <a:r>
              <a:rPr lang="tr"/>
              <a:t>max_depth: 8, min_samples_leaf: 4, n_estimators: 100</a:t>
            </a:r>
            <a:endParaRPr/>
          </a:p>
          <a:p>
            <a:pPr indent="0" lvl="0" marL="0" rtl="0" algn="l">
              <a:spcBef>
                <a:spcPts val="1200"/>
              </a:spcBef>
              <a:spcAft>
                <a:spcPts val="0"/>
              </a:spcAft>
              <a:buNone/>
            </a:pPr>
            <a:r>
              <a:rPr lang="tr"/>
              <a:t>Training Time: 4.5119</a:t>
            </a:r>
            <a:br>
              <a:rPr lang="tr"/>
            </a:br>
            <a:r>
              <a:rPr lang="tr"/>
              <a:t>Test Time : 0.018</a:t>
            </a:r>
            <a:br>
              <a:rPr lang="tr"/>
            </a:br>
            <a:r>
              <a:rPr lang="tr"/>
              <a:t>Accuracy  0.99    </a:t>
            </a:r>
            <a:br>
              <a:rPr lang="tr"/>
            </a:br>
            <a:r>
              <a:rPr lang="tr"/>
              <a:t>Recall   1.00      </a:t>
            </a:r>
            <a:br>
              <a:rPr lang="tr"/>
            </a:br>
            <a:r>
              <a:rPr lang="tr"/>
              <a:t>Precision  0.99      </a:t>
            </a:r>
            <a:br>
              <a:rPr lang="tr"/>
            </a:br>
            <a:r>
              <a:rPr lang="tr"/>
              <a:t>F1-Score   0.99 </a:t>
            </a:r>
            <a:endParaRPr/>
          </a:p>
          <a:p>
            <a:pPr indent="0" lvl="0" marL="0" rtl="0" algn="l">
              <a:spcBef>
                <a:spcPts val="1200"/>
              </a:spcBef>
              <a:spcAft>
                <a:spcPts val="1200"/>
              </a:spcAft>
              <a:buNone/>
            </a:pPr>
            <a:r>
              <a:t/>
            </a:r>
            <a:endParaRPr/>
          </a:p>
        </p:txBody>
      </p:sp>
      <p:pic>
        <p:nvPicPr>
          <p:cNvPr id="175" name="Google Shape;175;p30"/>
          <p:cNvPicPr preferRelativeResize="0"/>
          <p:nvPr/>
        </p:nvPicPr>
        <p:blipFill>
          <a:blip r:embed="rId3">
            <a:alphaModFix/>
          </a:blip>
          <a:stretch>
            <a:fillRect/>
          </a:stretch>
        </p:blipFill>
        <p:spPr>
          <a:xfrm>
            <a:off x="4997400" y="1304825"/>
            <a:ext cx="3994200" cy="33439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Sonuçların Karşılaştırılması</a:t>
            </a:r>
            <a:endParaRPr/>
          </a:p>
        </p:txBody>
      </p:sp>
      <p:sp>
        <p:nvSpPr>
          <p:cNvPr id="181" name="Google Shape;181;p31"/>
          <p:cNvSpPr txBox="1"/>
          <p:nvPr>
            <p:ph idx="1" type="body"/>
          </p:nvPr>
        </p:nvSpPr>
        <p:spPr>
          <a:xfrm>
            <a:off x="311700" y="2615825"/>
            <a:ext cx="8520600" cy="195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Kullanılan tüm algoritmaların en iyi optimize hallerinin karşılaştırılmasında Logistic Regression ve Naive Bayes hariç geri kalanlarının tamamının f1 Skorunun 0.99 olduğu görülmüştür. Bunların içerisinde en hızlı eğitim süresi tabi ki kNN’de daha sonra Decision Tree’de ve test süresi yine en hızlı Decision Tree’dir.</a:t>
            </a:r>
            <a:endParaRPr/>
          </a:p>
        </p:txBody>
      </p:sp>
      <p:pic>
        <p:nvPicPr>
          <p:cNvPr id="182" name="Google Shape;182;p31"/>
          <p:cNvPicPr preferRelativeResize="0"/>
          <p:nvPr/>
        </p:nvPicPr>
        <p:blipFill>
          <a:blip r:embed="rId3">
            <a:alphaModFix/>
          </a:blip>
          <a:stretch>
            <a:fillRect/>
          </a:stretch>
        </p:blipFill>
        <p:spPr>
          <a:xfrm>
            <a:off x="2002425" y="1266925"/>
            <a:ext cx="5288876" cy="115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Problemin Tanımı</a:t>
            </a:r>
            <a:endParaRPr/>
          </a:p>
          <a:p>
            <a:pPr indent="0" lvl="0" marL="0" rtl="0" algn="l">
              <a:spcBef>
                <a:spcPts val="0"/>
              </a:spcBef>
              <a:spcAft>
                <a:spcPts val="0"/>
              </a:spcAft>
              <a:buNone/>
            </a:pPr>
            <a:r>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Günümüzde son kullanıcılar için çevrimiçi alışveriş git gide artan öneme sahip olmakla beraber bu satışı yapan firmalar için ödemelerde sahtekarlığın anlaşılması ve ödemenin o anda reddedilmesi firma için büyük önem arz etmektedir. Çünkü anlaşılmayan sahtekarlık firmanın iade ve iptal süreçleriyle uğraşması ve postalanan ürünün geri alınamaması ya da son kullanıcının zarar etmesi sonuçlarını doğurmaktadır. Bunların engellenmesi çevrimiçi ödeme platformları için büyük bir sorundur.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Problem Tanımı</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2020 yılında e-ticaret siteleri çevrimiçi ödemelerdeki sahtekarlıklar yüzünden 20 milyar dolardan fazla zarar etti. Bu sayı 2022 yılında 41 milyar dolar oldu ve 2023 yılında ise 48 milyar doları aşması beklenmektedir.</a:t>
            </a:r>
            <a:endParaRPr/>
          </a:p>
          <a:p>
            <a:pPr indent="0" lvl="0" marL="0" rtl="0" algn="l">
              <a:spcBef>
                <a:spcPts val="1200"/>
              </a:spcBef>
              <a:spcAft>
                <a:spcPts val="0"/>
              </a:spcAft>
              <a:buNone/>
            </a:pPr>
            <a:r>
              <a:rPr lang="tr"/>
              <a:t>E-ticaret sitelerin bu sahtekarlıklarla klasik yordamlarla ya da insan gücüyle başa çıkması imkansız bir görevdir.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Problemin Çözümü</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Günümüz dünyasında milyonlarca insanın artık çevrimiçi alışveriş yaptığı düşünülürse ve bu sayının hiç bir zaman azalmayıp her zaman artacağı da eklenirse bu problemin çözümü ancak yapay zeka tarafından yapılabileceği analşılır. Problemin çözümü için kaggle üzerinden bulunan veri setinde KNN, Naive Bayes, Lojistik Regresyon, Karar Ağaçları, Rastgele Orman, Gradient Arttırma ve Karar Destek Sistemleri algoritmalarıyla modeller denenmiş ve sonuçları karşılaştırmalı olarak gösterilmiştir.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Literatür Taraması</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Ulusal Tez Merkezi'nde "fraud" kelimesiyle yapılan aramada 106 adet Bilgisayar Mühendisliği ait tez bulunmaktadır. Bu veri setini doğrudan kullanan bir makale ya da tez bulunamamıştır. Ama PCA ile dönüştürülmüş creditcard.csv üzerine 2 adet tez bulunup incelenmiştir.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 Four Classification Methods - LAYTH RAFEA HAZIM</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Tezinde kredi kartında sahtekarlığın tespitini 4 adet sınıflandırma algoritmasıyla incelemiştir. Bulduğu sonuçlar ise NB 97.46%, SVM 95.04%, KNN 97.55% and RF 97.7%'dir.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Kredi Kartı Sahte İşlem Tespiti - Kazım SOYLU</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Tezinde aynı veri setini kullanmış olup Derin öğrenme, Rastgele orman ve Yığınlar üzerinde çalışmıştır. Bu algoritmaların sonuçlarını grafiksel olarak paylaşmıştır. Kesinlik değerinde Rastgele orman daha iyi performans vermiş olup, sahte işlem tespitinde oranında ise Yığın daha başarılı olmuştur.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Not: Sınıflandırıcı yığınında temel öğrenici olarak derin öğrenme ve rastgele orman modelleri kullanılmış, meta öğrenici olarak da yine rastgele orman algoritması kullanılmıştır.</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Seti Kaynağı</a:t>
            </a:r>
            <a:br>
              <a:rPr lang="tr"/>
            </a:b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Kaggle üzerinden </a:t>
            </a:r>
            <a:r>
              <a:rPr lang="tr"/>
              <a:t>3 adet veri seti bulunmuştur. </a:t>
            </a:r>
            <a:endParaRPr/>
          </a:p>
          <a:p>
            <a:pPr indent="-342900" lvl="0" marL="457200" rtl="0" algn="l">
              <a:spcBef>
                <a:spcPts val="1200"/>
              </a:spcBef>
              <a:spcAft>
                <a:spcPts val="0"/>
              </a:spcAft>
              <a:buSzPts val="1800"/>
              <a:buAutoNum type="arabicPeriod"/>
            </a:pPr>
            <a:r>
              <a:rPr lang="tr" u="sng">
                <a:solidFill>
                  <a:schemeClr val="hlink"/>
                </a:solidFill>
                <a:hlinkClick r:id="rId3"/>
              </a:rPr>
              <a:t>Online payments fraud detection </a:t>
            </a:r>
            <a:endParaRPr/>
          </a:p>
          <a:p>
            <a:pPr indent="-342900" lvl="0" marL="457200" rtl="0" algn="l">
              <a:spcBef>
                <a:spcPts val="0"/>
              </a:spcBef>
              <a:spcAft>
                <a:spcPts val="0"/>
              </a:spcAft>
              <a:buSzPts val="1800"/>
              <a:buAutoNum type="arabicPeriod"/>
            </a:pPr>
            <a:r>
              <a:rPr lang="tr" u="sng">
                <a:solidFill>
                  <a:schemeClr val="hlink"/>
                </a:solidFill>
                <a:hlinkClick r:id="rId4"/>
              </a:rPr>
              <a:t>Credit card fraud detection</a:t>
            </a:r>
            <a:r>
              <a:rPr lang="tr"/>
              <a:t> PCA ile veriler gizlenmiştir.</a:t>
            </a:r>
            <a:endParaRPr/>
          </a:p>
          <a:p>
            <a:pPr indent="-342900" lvl="0" marL="457200" rtl="0" algn="l">
              <a:spcBef>
                <a:spcPts val="0"/>
              </a:spcBef>
              <a:spcAft>
                <a:spcPts val="0"/>
              </a:spcAft>
              <a:buSzPts val="1800"/>
              <a:buAutoNum type="arabicPeriod"/>
            </a:pPr>
            <a:r>
              <a:rPr lang="tr" u="sng">
                <a:solidFill>
                  <a:schemeClr val="hlink"/>
                </a:solidFill>
                <a:hlinkClick r:id="rId5"/>
              </a:rPr>
              <a:t>Credit card fraud detection</a:t>
            </a:r>
            <a:endParaRPr/>
          </a:p>
          <a:p>
            <a:pPr indent="0" lvl="0" marL="0" rtl="0" algn="l">
              <a:spcBef>
                <a:spcPts val="1200"/>
              </a:spcBef>
              <a:spcAft>
                <a:spcPts val="1200"/>
              </a:spcAft>
              <a:buNone/>
            </a:pPr>
            <a:r>
              <a:rPr lang="tr"/>
              <a:t>Bu çalışmada 1. veri seti tercih edilmiştir. Kaggle’da bu veri setiyle 10 adet çalışma bulunmaktadır.</a:t>
            </a:r>
            <a:br>
              <a:rPr lang="t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Setinin Açıklaması</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tr"/>
              <a:t>step: 1 adımın 1 saate eşit olduğu bir zaman birimini temsil eder.</a:t>
            </a:r>
            <a:br>
              <a:rPr lang="tr"/>
            </a:br>
            <a:r>
              <a:rPr lang="tr"/>
              <a:t>type: İşlemin tipi</a:t>
            </a:r>
            <a:br>
              <a:rPr lang="tr"/>
            </a:br>
            <a:r>
              <a:rPr lang="tr"/>
              <a:t>amount: İşlemin miktarı</a:t>
            </a:r>
            <a:br>
              <a:rPr lang="tr"/>
            </a:br>
            <a:r>
              <a:rPr lang="tr"/>
              <a:t>nameOrig: Müşternin işleme başlaması</a:t>
            </a:r>
            <a:br>
              <a:rPr lang="tr"/>
            </a:br>
            <a:r>
              <a:rPr lang="tr"/>
              <a:t>oldbalanceOrg: İşlemden önce bakiye</a:t>
            </a:r>
            <a:br>
              <a:rPr lang="tr"/>
            </a:br>
            <a:r>
              <a:rPr lang="tr"/>
              <a:t>newbalanceOrig: İşlemden sonra bakiye</a:t>
            </a:r>
            <a:br>
              <a:rPr lang="tr"/>
            </a:br>
            <a:r>
              <a:rPr lang="tr"/>
              <a:t>nameDest: İşlemin alıcısı</a:t>
            </a:r>
            <a:br>
              <a:rPr lang="tr"/>
            </a:br>
            <a:r>
              <a:rPr lang="tr"/>
              <a:t>oldbalanceDest: İşlemden önce alıcının ilk bakiyesi</a:t>
            </a:r>
            <a:br>
              <a:rPr lang="tr"/>
            </a:br>
            <a:r>
              <a:rPr lang="tr"/>
              <a:t>newbalanceDest: İşlemden sonra alıcının ilk bakiyesi</a:t>
            </a:r>
            <a:br>
              <a:rPr lang="tr"/>
            </a:br>
            <a:r>
              <a:rPr lang="tr"/>
              <a:t>isFraud: Sahtecilik mi değil mi</a:t>
            </a:r>
            <a:br>
              <a:rPr lang="tr"/>
            </a:b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