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PT Sans Narrow"/>
      <p:regular r:id="rId23"/>
      <p:bold r:id="rId24"/>
    </p:embeddedFont>
    <p:embeddedFont>
      <p:font typeface="Open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TSansNarrow-bold.fntdata"/><Relationship Id="rId23" Type="http://schemas.openxmlformats.org/officeDocument/2006/relationships/font" Target="fonts/PTSansNarrow-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bold.fntdata"/><Relationship Id="rId25" Type="http://schemas.openxmlformats.org/officeDocument/2006/relationships/font" Target="fonts/OpenSans-regular.fntdata"/><Relationship Id="rId28" Type="http://schemas.openxmlformats.org/officeDocument/2006/relationships/font" Target="fonts/OpenSans-boldItalic.fntdata"/><Relationship Id="rId27"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a9bb26ab63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a9bb26ab63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a9bb26ab63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a9bb26ab63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a9bb26ab63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a9bb26ab63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a9bb26ab63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a9bb26ab63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a9bb26ab63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a9bb26ab63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a9da5fbaa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a9da5fbaa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a9bb26ab63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a9bb26ab63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a9bb26ab63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a9bb26ab63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a9bb26ab63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a9bb26ab63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a9bb26ab63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a9bb26ab63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a9bb26ab63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a9bb26ab63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a9bb26ab63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a9bb26ab63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a9bb26ab63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a9bb26ab63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a9bb26ab63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a9bb26ab63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a9bb26ab63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a9bb26ab63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a9bb26ab63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a9bb26ab63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www.udemy.com/course/nlp-natural-language-processing-with-python/" TargetMode="External"/><Relationship Id="rId4" Type="http://schemas.openxmlformats.org/officeDocument/2006/relationships/hyperlink" Target="https://lvngd.com/blog/text-normalization-natural-language-processing-python/" TargetMode="External"/><Relationship Id="rId5" Type="http://schemas.openxmlformats.org/officeDocument/2006/relationships/hyperlink" Target="https://www.youtube.com/watch?v=aFUXV7-WUFM&amp;list=PLr9TFf9GjandebGYEn7xIhj4zxtHC6f4X" TargetMode="External"/><Relationship Id="rId6" Type="http://schemas.openxmlformats.org/officeDocument/2006/relationships/hyperlink" Target="https://www.datacamp.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tr"/>
              <a:t>Text Normalization</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tr"/>
              <a:t>Hakan SÖNMEZ - 502231006</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Boşluk ve Satır Düzenlemeleri</a:t>
            </a:r>
            <a:endParaRPr/>
          </a:p>
        </p:txBody>
      </p:sp>
      <p:sp>
        <p:nvSpPr>
          <p:cNvPr id="121" name="Google Shape;121;p2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Fazla boşlukların ve satır aralıklarının düzenlenmesi, metni daha okunaklı ve işlenmesi kolay bir hale getirir.</a:t>
            </a:r>
            <a:endParaRPr/>
          </a:p>
          <a:p>
            <a:pPr indent="0" lvl="0" marL="0" rtl="0" algn="l">
              <a:spcBef>
                <a:spcPts val="1200"/>
              </a:spcBef>
              <a:spcAft>
                <a:spcPts val="0"/>
              </a:spcAft>
              <a:buNone/>
            </a:pPr>
            <a:r>
              <a:rPr lang="tr"/>
              <a:t>Fazladan boşlukları kaldırmanın bir yolu, metindeki birden fazla boşluk grubunu tek bir boşlukla değiştirecek bir regular expression kullanmaktır.</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Küçük/Büyük Harf Dönüşümü (Case Normalization)</a:t>
            </a:r>
            <a:endParaRPr/>
          </a:p>
        </p:txBody>
      </p:sp>
      <p:sp>
        <p:nvSpPr>
          <p:cNvPr id="127" name="Google Shape;127;p23"/>
          <p:cNvSpPr txBox="1"/>
          <p:nvPr>
            <p:ph idx="1" type="body"/>
          </p:nvPr>
        </p:nvSpPr>
        <p:spPr>
          <a:xfrm>
            <a:off x="311700" y="1266325"/>
            <a:ext cx="8520600" cy="1386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a:t>Metindeki bütün harfleri küçük harfe veya büyük harfe çevirerek tutarlılık sağlar. Bu, farklı kaynaklardan gelen metinlerde kelime karşılaştırmasını kolaylaştırır.</a:t>
            </a:r>
            <a:endParaRPr/>
          </a:p>
        </p:txBody>
      </p:sp>
      <p:sp>
        <p:nvSpPr>
          <p:cNvPr id="128" name="Google Shape;128;p23"/>
          <p:cNvSpPr txBox="1"/>
          <p:nvPr/>
        </p:nvSpPr>
        <p:spPr>
          <a:xfrm>
            <a:off x="432275" y="2934825"/>
            <a:ext cx="39198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sz="1800">
                <a:solidFill>
                  <a:schemeClr val="dk2"/>
                </a:solidFill>
                <a:latin typeface="Open Sans"/>
                <a:ea typeface="Open Sans"/>
                <a:cs typeface="Open Sans"/>
                <a:sym typeface="Open Sans"/>
              </a:rPr>
              <a:t>Avantajları</a:t>
            </a:r>
            <a:endParaRPr sz="1800">
              <a:solidFill>
                <a:schemeClr val="dk2"/>
              </a:solidFill>
              <a:latin typeface="Open Sans"/>
              <a:ea typeface="Open Sans"/>
              <a:cs typeface="Open Sans"/>
              <a:sym typeface="Open Sans"/>
            </a:endParaRPr>
          </a:p>
          <a:p>
            <a:pPr indent="-342900" lvl="0" marL="457200" rtl="0" algn="l">
              <a:spcBef>
                <a:spcPts val="0"/>
              </a:spcBef>
              <a:spcAft>
                <a:spcPts val="0"/>
              </a:spcAft>
              <a:buClr>
                <a:schemeClr val="dk2"/>
              </a:buClr>
              <a:buSzPts val="1800"/>
              <a:buFont typeface="Open Sans"/>
              <a:buAutoNum type="arabicPeriod"/>
            </a:pPr>
            <a:r>
              <a:rPr lang="tr" sz="1800">
                <a:solidFill>
                  <a:schemeClr val="dk2"/>
                </a:solidFill>
                <a:latin typeface="Open Sans"/>
                <a:ea typeface="Open Sans"/>
                <a:cs typeface="Open Sans"/>
                <a:sym typeface="Open Sans"/>
              </a:rPr>
              <a:t>Tutarlılık</a:t>
            </a:r>
            <a:endParaRPr sz="1800">
              <a:solidFill>
                <a:schemeClr val="dk2"/>
              </a:solidFill>
              <a:latin typeface="Open Sans"/>
              <a:ea typeface="Open Sans"/>
              <a:cs typeface="Open Sans"/>
              <a:sym typeface="Open Sans"/>
            </a:endParaRPr>
          </a:p>
          <a:p>
            <a:pPr indent="-342900" lvl="0" marL="457200" rtl="0" algn="l">
              <a:spcBef>
                <a:spcPts val="0"/>
              </a:spcBef>
              <a:spcAft>
                <a:spcPts val="0"/>
              </a:spcAft>
              <a:buClr>
                <a:schemeClr val="dk2"/>
              </a:buClr>
              <a:buSzPts val="1800"/>
              <a:buFont typeface="Open Sans"/>
              <a:buAutoNum type="arabicPeriod"/>
            </a:pPr>
            <a:r>
              <a:rPr lang="tr" sz="1800">
                <a:solidFill>
                  <a:schemeClr val="dk2"/>
                </a:solidFill>
                <a:latin typeface="Open Sans"/>
                <a:ea typeface="Open Sans"/>
                <a:cs typeface="Open Sans"/>
                <a:sym typeface="Open Sans"/>
              </a:rPr>
              <a:t>Karşılaştırma Kolaylığı</a:t>
            </a:r>
            <a:endParaRPr sz="1800">
              <a:solidFill>
                <a:schemeClr val="dk2"/>
              </a:solidFill>
              <a:latin typeface="Open Sans"/>
              <a:ea typeface="Open Sans"/>
              <a:cs typeface="Open Sans"/>
              <a:sym typeface="Open Sans"/>
            </a:endParaRPr>
          </a:p>
          <a:p>
            <a:pPr indent="-342900" lvl="0" marL="457200" rtl="0" algn="l">
              <a:spcBef>
                <a:spcPts val="0"/>
              </a:spcBef>
              <a:spcAft>
                <a:spcPts val="0"/>
              </a:spcAft>
              <a:buClr>
                <a:schemeClr val="dk2"/>
              </a:buClr>
              <a:buSzPts val="1800"/>
              <a:buFont typeface="Open Sans"/>
              <a:buAutoNum type="arabicPeriod"/>
            </a:pPr>
            <a:r>
              <a:rPr lang="tr" sz="1800">
                <a:solidFill>
                  <a:schemeClr val="dk2"/>
                </a:solidFill>
                <a:latin typeface="Open Sans"/>
                <a:ea typeface="Open Sans"/>
                <a:cs typeface="Open Sans"/>
                <a:sym typeface="Open Sans"/>
              </a:rPr>
              <a:t>Arama Sorgulama Verimliliği</a:t>
            </a:r>
            <a:endParaRPr sz="1800">
              <a:solidFill>
                <a:schemeClr val="dk2"/>
              </a:solidFill>
              <a:latin typeface="Open Sans"/>
              <a:ea typeface="Open Sans"/>
              <a:cs typeface="Open Sans"/>
              <a:sym typeface="Open Sans"/>
            </a:endParaRPr>
          </a:p>
          <a:p>
            <a:pPr indent="-342900" lvl="0" marL="457200" rtl="0" algn="l">
              <a:spcBef>
                <a:spcPts val="0"/>
              </a:spcBef>
              <a:spcAft>
                <a:spcPts val="0"/>
              </a:spcAft>
              <a:buClr>
                <a:schemeClr val="dk2"/>
              </a:buClr>
              <a:buSzPts val="1800"/>
              <a:buFont typeface="Open Sans"/>
              <a:buAutoNum type="arabicPeriod"/>
            </a:pPr>
            <a:r>
              <a:rPr lang="tr" sz="1800">
                <a:solidFill>
                  <a:schemeClr val="dk2"/>
                </a:solidFill>
                <a:latin typeface="Open Sans"/>
                <a:ea typeface="Open Sans"/>
                <a:cs typeface="Open Sans"/>
                <a:sym typeface="Open Sans"/>
              </a:rPr>
              <a:t>Algoritmik Basitlik</a:t>
            </a:r>
            <a:endParaRPr sz="1800">
              <a:solidFill>
                <a:schemeClr val="dk2"/>
              </a:solidFill>
              <a:latin typeface="Open Sans"/>
              <a:ea typeface="Open Sans"/>
              <a:cs typeface="Open Sans"/>
              <a:sym typeface="Open Sans"/>
            </a:endParaRPr>
          </a:p>
        </p:txBody>
      </p:sp>
      <p:sp>
        <p:nvSpPr>
          <p:cNvPr id="129" name="Google Shape;129;p23"/>
          <p:cNvSpPr txBox="1"/>
          <p:nvPr/>
        </p:nvSpPr>
        <p:spPr>
          <a:xfrm>
            <a:off x="4658450" y="2934825"/>
            <a:ext cx="39198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sz="1800">
                <a:solidFill>
                  <a:schemeClr val="dk2"/>
                </a:solidFill>
                <a:latin typeface="Open Sans"/>
                <a:ea typeface="Open Sans"/>
                <a:cs typeface="Open Sans"/>
                <a:sym typeface="Open Sans"/>
              </a:rPr>
              <a:t>Deza</a:t>
            </a:r>
            <a:r>
              <a:rPr lang="tr" sz="1800">
                <a:solidFill>
                  <a:schemeClr val="dk2"/>
                </a:solidFill>
                <a:latin typeface="Open Sans"/>
                <a:ea typeface="Open Sans"/>
                <a:cs typeface="Open Sans"/>
                <a:sym typeface="Open Sans"/>
              </a:rPr>
              <a:t>vantajları</a:t>
            </a:r>
            <a:endParaRPr sz="1800">
              <a:solidFill>
                <a:schemeClr val="dk2"/>
              </a:solidFill>
              <a:latin typeface="Open Sans"/>
              <a:ea typeface="Open Sans"/>
              <a:cs typeface="Open Sans"/>
              <a:sym typeface="Open Sans"/>
            </a:endParaRPr>
          </a:p>
          <a:p>
            <a:pPr indent="-342900" lvl="0" marL="457200" rtl="0" algn="l">
              <a:spcBef>
                <a:spcPts val="0"/>
              </a:spcBef>
              <a:spcAft>
                <a:spcPts val="0"/>
              </a:spcAft>
              <a:buClr>
                <a:schemeClr val="dk2"/>
              </a:buClr>
              <a:buSzPts val="1800"/>
              <a:buFont typeface="Open Sans"/>
              <a:buAutoNum type="arabicPeriod"/>
            </a:pPr>
            <a:r>
              <a:rPr lang="tr" sz="1800">
                <a:solidFill>
                  <a:schemeClr val="dk2"/>
                </a:solidFill>
                <a:latin typeface="Open Sans"/>
                <a:ea typeface="Open Sans"/>
                <a:cs typeface="Open Sans"/>
                <a:sym typeface="Open Sans"/>
              </a:rPr>
              <a:t>Anlam Kaybı</a:t>
            </a:r>
            <a:endParaRPr sz="1800">
              <a:solidFill>
                <a:schemeClr val="dk2"/>
              </a:solidFill>
              <a:latin typeface="Open Sans"/>
              <a:ea typeface="Open Sans"/>
              <a:cs typeface="Open Sans"/>
              <a:sym typeface="Open Sans"/>
            </a:endParaRPr>
          </a:p>
          <a:p>
            <a:pPr indent="-342900" lvl="0" marL="457200" rtl="0" algn="l">
              <a:spcBef>
                <a:spcPts val="0"/>
              </a:spcBef>
              <a:spcAft>
                <a:spcPts val="0"/>
              </a:spcAft>
              <a:buClr>
                <a:schemeClr val="dk2"/>
              </a:buClr>
              <a:buSzPts val="1800"/>
              <a:buFont typeface="Open Sans"/>
              <a:buAutoNum type="arabicPeriod"/>
            </a:pPr>
            <a:r>
              <a:rPr lang="tr" sz="1800">
                <a:solidFill>
                  <a:schemeClr val="dk2"/>
                </a:solidFill>
                <a:latin typeface="Open Sans"/>
                <a:ea typeface="Open Sans"/>
                <a:cs typeface="Open Sans"/>
                <a:sym typeface="Open Sans"/>
              </a:rPr>
              <a:t>Özel İsimlerin Bozulması</a:t>
            </a:r>
            <a:endParaRPr sz="1800">
              <a:solidFill>
                <a:schemeClr val="dk2"/>
              </a:solidFill>
              <a:latin typeface="Open Sans"/>
              <a:ea typeface="Open Sans"/>
              <a:cs typeface="Open Sans"/>
              <a:sym typeface="Open Sans"/>
            </a:endParaRPr>
          </a:p>
          <a:p>
            <a:pPr indent="-342900" lvl="0" marL="457200" rtl="0" algn="l">
              <a:spcBef>
                <a:spcPts val="0"/>
              </a:spcBef>
              <a:spcAft>
                <a:spcPts val="0"/>
              </a:spcAft>
              <a:buClr>
                <a:schemeClr val="dk2"/>
              </a:buClr>
              <a:buSzPts val="1800"/>
              <a:buFont typeface="Open Sans"/>
              <a:buAutoNum type="arabicPeriod"/>
            </a:pPr>
            <a:r>
              <a:rPr lang="tr" sz="1800">
                <a:solidFill>
                  <a:schemeClr val="dk2"/>
                </a:solidFill>
                <a:latin typeface="Open Sans"/>
                <a:ea typeface="Open Sans"/>
                <a:cs typeface="Open Sans"/>
                <a:sym typeface="Open Sans"/>
              </a:rPr>
              <a:t>Dil Özgü Büyük Harflerin Kaybı</a:t>
            </a:r>
            <a:endParaRPr sz="1800">
              <a:solidFill>
                <a:schemeClr val="dk2"/>
              </a:solidFill>
              <a:latin typeface="Open Sans"/>
              <a:ea typeface="Open Sans"/>
              <a:cs typeface="Open Sans"/>
              <a:sym typeface="Open Sans"/>
            </a:endParaRPr>
          </a:p>
          <a:p>
            <a:pPr indent="-342900" lvl="0" marL="457200" rtl="0" algn="l">
              <a:spcBef>
                <a:spcPts val="0"/>
              </a:spcBef>
              <a:spcAft>
                <a:spcPts val="0"/>
              </a:spcAft>
              <a:buClr>
                <a:schemeClr val="dk2"/>
              </a:buClr>
              <a:buSzPts val="1800"/>
              <a:buFont typeface="Open Sans"/>
              <a:buAutoNum type="arabicPeriod"/>
            </a:pPr>
            <a:r>
              <a:rPr lang="tr" sz="1800">
                <a:solidFill>
                  <a:schemeClr val="dk2"/>
                </a:solidFill>
                <a:latin typeface="Open Sans"/>
                <a:ea typeface="Open Sans"/>
                <a:cs typeface="Open Sans"/>
                <a:sym typeface="Open Sans"/>
              </a:rPr>
              <a:t>Duygu Kaybı</a:t>
            </a:r>
            <a:endParaRPr sz="1800">
              <a:solidFill>
                <a:schemeClr val="dk2"/>
              </a:solidFill>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Noktalama İşaretlerinin Kaldırılması</a:t>
            </a:r>
            <a:endParaRPr/>
          </a:p>
        </p:txBody>
      </p:sp>
      <p:sp>
        <p:nvSpPr>
          <p:cNvPr id="135" name="Google Shape;135;p24"/>
          <p:cNvSpPr txBox="1"/>
          <p:nvPr>
            <p:ph idx="1" type="body"/>
          </p:nvPr>
        </p:nvSpPr>
        <p:spPr>
          <a:xfrm>
            <a:off x="275050" y="1273650"/>
            <a:ext cx="8520600" cy="983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a:t>Bazı analizlerde noktalama işaretlerinin kaldırılması, metin üzerinde daha net bir işlem yapılmasını sağlar.</a:t>
            </a:r>
            <a:endParaRPr/>
          </a:p>
        </p:txBody>
      </p:sp>
      <p:sp>
        <p:nvSpPr>
          <p:cNvPr id="136" name="Google Shape;136;p24"/>
          <p:cNvSpPr txBox="1"/>
          <p:nvPr/>
        </p:nvSpPr>
        <p:spPr>
          <a:xfrm>
            <a:off x="311700" y="2256750"/>
            <a:ext cx="42204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sz="1800">
                <a:solidFill>
                  <a:schemeClr val="dk2"/>
                </a:solidFill>
                <a:latin typeface="Open Sans"/>
                <a:ea typeface="Open Sans"/>
                <a:cs typeface="Open Sans"/>
                <a:sym typeface="Open Sans"/>
              </a:rPr>
              <a:t>Avantajları</a:t>
            </a:r>
            <a:endParaRPr sz="1800">
              <a:solidFill>
                <a:schemeClr val="dk2"/>
              </a:solidFill>
              <a:latin typeface="Open Sans"/>
              <a:ea typeface="Open Sans"/>
              <a:cs typeface="Open Sans"/>
              <a:sym typeface="Open Sans"/>
            </a:endParaRPr>
          </a:p>
          <a:p>
            <a:pPr indent="-342900" lvl="0" marL="457200" rtl="0" algn="l">
              <a:spcBef>
                <a:spcPts val="0"/>
              </a:spcBef>
              <a:spcAft>
                <a:spcPts val="0"/>
              </a:spcAft>
              <a:buClr>
                <a:schemeClr val="dk2"/>
              </a:buClr>
              <a:buSzPts val="1800"/>
              <a:buFont typeface="Open Sans"/>
              <a:buAutoNum type="arabicPeriod"/>
            </a:pPr>
            <a:r>
              <a:rPr lang="tr" sz="1800">
                <a:solidFill>
                  <a:schemeClr val="dk2"/>
                </a:solidFill>
                <a:latin typeface="Open Sans"/>
                <a:ea typeface="Open Sans"/>
                <a:cs typeface="Open Sans"/>
                <a:sym typeface="Open Sans"/>
              </a:rPr>
              <a:t>Basitleştirme ve Odaklanma</a:t>
            </a:r>
            <a:endParaRPr sz="1800">
              <a:solidFill>
                <a:schemeClr val="dk2"/>
              </a:solidFill>
              <a:latin typeface="Open Sans"/>
              <a:ea typeface="Open Sans"/>
              <a:cs typeface="Open Sans"/>
              <a:sym typeface="Open Sans"/>
            </a:endParaRPr>
          </a:p>
          <a:p>
            <a:pPr indent="-342900" lvl="0" marL="457200" rtl="0" algn="l">
              <a:spcBef>
                <a:spcPts val="0"/>
              </a:spcBef>
              <a:spcAft>
                <a:spcPts val="0"/>
              </a:spcAft>
              <a:buClr>
                <a:schemeClr val="dk2"/>
              </a:buClr>
              <a:buSzPts val="1800"/>
              <a:buFont typeface="Open Sans"/>
              <a:buAutoNum type="arabicPeriod"/>
            </a:pPr>
            <a:r>
              <a:rPr lang="tr" sz="1800">
                <a:solidFill>
                  <a:schemeClr val="dk2"/>
                </a:solidFill>
                <a:latin typeface="Open Sans"/>
                <a:ea typeface="Open Sans"/>
                <a:cs typeface="Open Sans"/>
                <a:sym typeface="Open Sans"/>
              </a:rPr>
              <a:t>Algoritmik Verimlilik</a:t>
            </a:r>
            <a:endParaRPr sz="1800">
              <a:solidFill>
                <a:schemeClr val="dk2"/>
              </a:solidFill>
              <a:latin typeface="Open Sans"/>
              <a:ea typeface="Open Sans"/>
              <a:cs typeface="Open Sans"/>
              <a:sym typeface="Open Sans"/>
            </a:endParaRPr>
          </a:p>
          <a:p>
            <a:pPr indent="-342900" lvl="0" marL="457200" rtl="0" algn="l">
              <a:spcBef>
                <a:spcPts val="0"/>
              </a:spcBef>
              <a:spcAft>
                <a:spcPts val="0"/>
              </a:spcAft>
              <a:buClr>
                <a:schemeClr val="dk2"/>
              </a:buClr>
              <a:buSzPts val="1800"/>
              <a:buFont typeface="Open Sans"/>
              <a:buAutoNum type="arabicPeriod"/>
            </a:pPr>
            <a:r>
              <a:rPr lang="tr" sz="1800">
                <a:solidFill>
                  <a:schemeClr val="dk2"/>
                </a:solidFill>
                <a:latin typeface="Open Sans"/>
                <a:ea typeface="Open Sans"/>
                <a:cs typeface="Open Sans"/>
                <a:sym typeface="Open Sans"/>
              </a:rPr>
              <a:t>Karşılaştırma Kolaylığı</a:t>
            </a:r>
            <a:endParaRPr sz="1800">
              <a:solidFill>
                <a:schemeClr val="dk2"/>
              </a:solidFill>
              <a:latin typeface="Open Sans"/>
              <a:ea typeface="Open Sans"/>
              <a:cs typeface="Open Sans"/>
              <a:sym typeface="Open Sans"/>
            </a:endParaRPr>
          </a:p>
          <a:p>
            <a:pPr indent="-342900" lvl="0" marL="457200" rtl="0" algn="l">
              <a:spcBef>
                <a:spcPts val="0"/>
              </a:spcBef>
              <a:spcAft>
                <a:spcPts val="0"/>
              </a:spcAft>
              <a:buClr>
                <a:schemeClr val="dk2"/>
              </a:buClr>
              <a:buSzPts val="1800"/>
              <a:buFont typeface="Open Sans"/>
              <a:buAutoNum type="arabicPeriod"/>
            </a:pPr>
            <a:r>
              <a:rPr lang="tr" sz="1800">
                <a:solidFill>
                  <a:schemeClr val="dk2"/>
                </a:solidFill>
                <a:latin typeface="Open Sans"/>
                <a:ea typeface="Open Sans"/>
                <a:cs typeface="Open Sans"/>
                <a:sym typeface="Open Sans"/>
              </a:rPr>
              <a:t>Tokenleştirme Sürecinin Basitleşmesi</a:t>
            </a:r>
            <a:endParaRPr sz="18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sz="1800">
              <a:solidFill>
                <a:schemeClr val="dk2"/>
              </a:solidFill>
              <a:latin typeface="Open Sans"/>
              <a:ea typeface="Open Sans"/>
              <a:cs typeface="Open Sans"/>
              <a:sym typeface="Open Sans"/>
            </a:endParaRPr>
          </a:p>
        </p:txBody>
      </p:sp>
      <p:sp>
        <p:nvSpPr>
          <p:cNvPr id="137" name="Google Shape;137;p24"/>
          <p:cNvSpPr txBox="1"/>
          <p:nvPr/>
        </p:nvSpPr>
        <p:spPr>
          <a:xfrm>
            <a:off x="4673125" y="2377975"/>
            <a:ext cx="39198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sz="1800">
                <a:solidFill>
                  <a:schemeClr val="dk2"/>
                </a:solidFill>
                <a:latin typeface="Open Sans"/>
                <a:ea typeface="Open Sans"/>
                <a:cs typeface="Open Sans"/>
                <a:sym typeface="Open Sans"/>
              </a:rPr>
              <a:t>Dezavantajları</a:t>
            </a:r>
            <a:endParaRPr sz="1800">
              <a:solidFill>
                <a:schemeClr val="dk2"/>
              </a:solidFill>
              <a:latin typeface="Open Sans"/>
              <a:ea typeface="Open Sans"/>
              <a:cs typeface="Open Sans"/>
              <a:sym typeface="Open Sans"/>
            </a:endParaRPr>
          </a:p>
          <a:p>
            <a:pPr indent="-342900" lvl="0" marL="457200" rtl="0" algn="l">
              <a:spcBef>
                <a:spcPts val="0"/>
              </a:spcBef>
              <a:spcAft>
                <a:spcPts val="0"/>
              </a:spcAft>
              <a:buClr>
                <a:schemeClr val="dk2"/>
              </a:buClr>
              <a:buSzPts val="1800"/>
              <a:buFont typeface="Open Sans"/>
              <a:buAutoNum type="arabicPeriod"/>
            </a:pPr>
            <a:r>
              <a:rPr lang="tr" sz="1800">
                <a:solidFill>
                  <a:schemeClr val="dk2"/>
                </a:solidFill>
                <a:latin typeface="Open Sans"/>
                <a:ea typeface="Open Sans"/>
                <a:cs typeface="Open Sans"/>
                <a:sym typeface="Open Sans"/>
              </a:rPr>
              <a:t>Anlam Kaybı</a:t>
            </a:r>
            <a:endParaRPr sz="1800">
              <a:solidFill>
                <a:schemeClr val="dk2"/>
              </a:solidFill>
              <a:latin typeface="Open Sans"/>
              <a:ea typeface="Open Sans"/>
              <a:cs typeface="Open Sans"/>
              <a:sym typeface="Open Sans"/>
            </a:endParaRPr>
          </a:p>
          <a:p>
            <a:pPr indent="-342900" lvl="0" marL="457200" rtl="0" algn="l">
              <a:spcBef>
                <a:spcPts val="0"/>
              </a:spcBef>
              <a:spcAft>
                <a:spcPts val="0"/>
              </a:spcAft>
              <a:buClr>
                <a:schemeClr val="dk2"/>
              </a:buClr>
              <a:buSzPts val="1800"/>
              <a:buFont typeface="Open Sans"/>
              <a:buAutoNum type="arabicPeriod"/>
            </a:pPr>
            <a:r>
              <a:rPr lang="tr" sz="1800">
                <a:solidFill>
                  <a:schemeClr val="dk2"/>
                </a:solidFill>
                <a:latin typeface="Open Sans"/>
                <a:ea typeface="Open Sans"/>
                <a:cs typeface="Open Sans"/>
                <a:sym typeface="Open Sans"/>
              </a:rPr>
              <a:t>Duygu Analizi Zorlukları</a:t>
            </a:r>
            <a:endParaRPr sz="1800">
              <a:solidFill>
                <a:schemeClr val="dk2"/>
              </a:solidFill>
              <a:latin typeface="Open Sans"/>
              <a:ea typeface="Open Sans"/>
              <a:cs typeface="Open Sans"/>
              <a:sym typeface="Open Sans"/>
            </a:endParaRPr>
          </a:p>
          <a:p>
            <a:pPr indent="-342900" lvl="0" marL="457200" rtl="0" algn="l">
              <a:spcBef>
                <a:spcPts val="0"/>
              </a:spcBef>
              <a:spcAft>
                <a:spcPts val="0"/>
              </a:spcAft>
              <a:buClr>
                <a:schemeClr val="dk2"/>
              </a:buClr>
              <a:buSzPts val="1800"/>
              <a:buFont typeface="Open Sans"/>
              <a:buAutoNum type="arabicPeriod"/>
            </a:pPr>
            <a:r>
              <a:rPr lang="tr" sz="1800">
                <a:solidFill>
                  <a:schemeClr val="dk2"/>
                </a:solidFill>
                <a:latin typeface="Open Sans"/>
                <a:ea typeface="Open Sans"/>
                <a:cs typeface="Open Sans"/>
                <a:sym typeface="Open Sans"/>
              </a:rPr>
              <a:t>Dilbilimsel Nüansların Kaybı</a:t>
            </a:r>
            <a:endParaRPr sz="1800">
              <a:solidFill>
                <a:schemeClr val="dk2"/>
              </a:solidFill>
              <a:latin typeface="Open Sans"/>
              <a:ea typeface="Open Sans"/>
              <a:cs typeface="Open Sans"/>
              <a:sym typeface="Open Sans"/>
            </a:endParaRPr>
          </a:p>
          <a:p>
            <a:pPr indent="0" lvl="0" marL="457200" rtl="0" algn="l">
              <a:spcBef>
                <a:spcPts val="0"/>
              </a:spcBef>
              <a:spcAft>
                <a:spcPts val="0"/>
              </a:spcAft>
              <a:buNone/>
            </a:pPr>
            <a:r>
              <a:t/>
            </a:r>
            <a:endParaRPr sz="1800">
              <a:solidFill>
                <a:schemeClr val="dk2"/>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Sayıların ve Özel Karakterlerin Kaldırılması</a:t>
            </a:r>
            <a:endParaRPr/>
          </a:p>
        </p:txBody>
      </p:sp>
      <p:sp>
        <p:nvSpPr>
          <p:cNvPr id="143" name="Google Shape;143;p2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Metindeki sayılar ve özel karakterler, bazı durumlarda gereksiz olabilir ve analizin odak noktasını bozabilir. Bu durumda, bu tür karakterlerin kaldırılması tercih edilir.</a:t>
            </a:r>
            <a:endParaRPr/>
          </a:p>
          <a:p>
            <a:pPr indent="0" lvl="0" marL="0" rtl="0" algn="l">
              <a:spcBef>
                <a:spcPts val="1200"/>
              </a:spcBef>
              <a:spcAft>
                <a:spcPts val="1200"/>
              </a:spcAft>
              <a:buNone/>
            </a:pPr>
            <a:r>
              <a:rPr lang="tr"/>
              <a:t>Bazı özel durumlarda sayı belirten kelimeler sayılara dönüştürülüp işlenmesi gerekebilir.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124525"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Kök Bulma (Stemming)</a:t>
            </a:r>
            <a:r>
              <a:rPr lang="tr"/>
              <a:t> </a:t>
            </a:r>
            <a:endParaRPr/>
          </a:p>
        </p:txBody>
      </p:sp>
      <p:sp>
        <p:nvSpPr>
          <p:cNvPr id="149" name="Google Shape;149;p26"/>
          <p:cNvSpPr txBox="1"/>
          <p:nvPr>
            <p:ph idx="1" type="body"/>
          </p:nvPr>
        </p:nvSpPr>
        <p:spPr>
          <a:xfrm>
            <a:off x="311700" y="1266325"/>
            <a:ext cx="8520600" cy="1510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a:t>K</a:t>
            </a:r>
            <a:r>
              <a:rPr lang="tr"/>
              <a:t>elimelerin köklerini ya da gövdelerini bulmayı ve bu şekilde kelimeleri basitleştirmeyi amaçlar. Temelde, bir kelimenin türevlerini (örneğin, çekimlenmiş, zaman veya kip ekleri eklenmiş hallerini) alıp kelimenin temel formuna indirger. </a:t>
            </a:r>
            <a:endParaRPr/>
          </a:p>
        </p:txBody>
      </p:sp>
      <p:sp>
        <p:nvSpPr>
          <p:cNvPr id="150" name="Google Shape;150;p26"/>
          <p:cNvSpPr txBox="1"/>
          <p:nvPr/>
        </p:nvSpPr>
        <p:spPr>
          <a:xfrm>
            <a:off x="395650" y="2688975"/>
            <a:ext cx="36561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sz="1800">
                <a:solidFill>
                  <a:schemeClr val="dk2"/>
                </a:solidFill>
                <a:latin typeface="Open Sans"/>
                <a:ea typeface="Open Sans"/>
                <a:cs typeface="Open Sans"/>
                <a:sym typeface="Open Sans"/>
              </a:rPr>
              <a:t>Avantajları</a:t>
            </a:r>
            <a:endParaRPr sz="1800">
              <a:solidFill>
                <a:schemeClr val="dk2"/>
              </a:solidFill>
              <a:latin typeface="Open Sans"/>
              <a:ea typeface="Open Sans"/>
              <a:cs typeface="Open Sans"/>
              <a:sym typeface="Open Sans"/>
            </a:endParaRPr>
          </a:p>
          <a:p>
            <a:pPr indent="-342900" lvl="0" marL="457200" rtl="0" algn="l">
              <a:spcBef>
                <a:spcPts val="0"/>
              </a:spcBef>
              <a:spcAft>
                <a:spcPts val="0"/>
              </a:spcAft>
              <a:buClr>
                <a:schemeClr val="dk2"/>
              </a:buClr>
              <a:buSzPts val="1800"/>
              <a:buFont typeface="Open Sans"/>
              <a:buAutoNum type="arabicPeriod"/>
            </a:pPr>
            <a:r>
              <a:rPr lang="tr" sz="1800">
                <a:solidFill>
                  <a:schemeClr val="dk2"/>
                </a:solidFill>
                <a:latin typeface="Open Sans"/>
                <a:ea typeface="Open Sans"/>
                <a:cs typeface="Open Sans"/>
                <a:sym typeface="Open Sans"/>
              </a:rPr>
              <a:t>Hız ve Verimlilik</a:t>
            </a:r>
            <a:endParaRPr sz="1800">
              <a:solidFill>
                <a:schemeClr val="dk2"/>
              </a:solidFill>
              <a:latin typeface="Open Sans"/>
              <a:ea typeface="Open Sans"/>
              <a:cs typeface="Open Sans"/>
              <a:sym typeface="Open Sans"/>
            </a:endParaRPr>
          </a:p>
          <a:p>
            <a:pPr indent="-342900" lvl="0" marL="457200" rtl="0" algn="l">
              <a:spcBef>
                <a:spcPts val="0"/>
              </a:spcBef>
              <a:spcAft>
                <a:spcPts val="0"/>
              </a:spcAft>
              <a:buClr>
                <a:schemeClr val="dk2"/>
              </a:buClr>
              <a:buSzPts val="1800"/>
              <a:buFont typeface="Open Sans"/>
              <a:buAutoNum type="arabicPeriod"/>
            </a:pPr>
            <a:r>
              <a:rPr lang="tr" sz="1800">
                <a:solidFill>
                  <a:schemeClr val="dk2"/>
                </a:solidFill>
                <a:latin typeface="Open Sans"/>
                <a:ea typeface="Open Sans"/>
                <a:cs typeface="Open Sans"/>
                <a:sym typeface="Open Sans"/>
              </a:rPr>
              <a:t>Basitleştirilmiş Karşılaştırma</a:t>
            </a:r>
            <a:endParaRPr sz="1800">
              <a:solidFill>
                <a:schemeClr val="dk2"/>
              </a:solidFill>
              <a:latin typeface="Open Sans"/>
              <a:ea typeface="Open Sans"/>
              <a:cs typeface="Open Sans"/>
              <a:sym typeface="Open Sans"/>
            </a:endParaRPr>
          </a:p>
        </p:txBody>
      </p:sp>
      <p:sp>
        <p:nvSpPr>
          <p:cNvPr id="151" name="Google Shape;151;p26"/>
          <p:cNvSpPr txBox="1"/>
          <p:nvPr/>
        </p:nvSpPr>
        <p:spPr>
          <a:xfrm>
            <a:off x="4725850" y="2623050"/>
            <a:ext cx="36855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sz="1800">
                <a:solidFill>
                  <a:schemeClr val="dk2"/>
                </a:solidFill>
                <a:latin typeface="Open Sans"/>
                <a:ea typeface="Open Sans"/>
                <a:cs typeface="Open Sans"/>
                <a:sym typeface="Open Sans"/>
              </a:rPr>
              <a:t>Dezavantajları</a:t>
            </a:r>
            <a:endParaRPr sz="1800">
              <a:solidFill>
                <a:schemeClr val="dk2"/>
              </a:solidFill>
              <a:latin typeface="Open Sans"/>
              <a:ea typeface="Open Sans"/>
              <a:cs typeface="Open Sans"/>
              <a:sym typeface="Open Sans"/>
            </a:endParaRPr>
          </a:p>
          <a:p>
            <a:pPr indent="-342900" lvl="0" marL="457200" rtl="0" algn="l">
              <a:spcBef>
                <a:spcPts val="0"/>
              </a:spcBef>
              <a:spcAft>
                <a:spcPts val="0"/>
              </a:spcAft>
              <a:buClr>
                <a:schemeClr val="dk2"/>
              </a:buClr>
              <a:buSzPts val="1800"/>
              <a:buFont typeface="Open Sans"/>
              <a:buAutoNum type="arabicPeriod"/>
            </a:pPr>
            <a:r>
              <a:rPr lang="tr" sz="1800">
                <a:solidFill>
                  <a:schemeClr val="dk2"/>
                </a:solidFill>
                <a:latin typeface="Open Sans"/>
                <a:ea typeface="Open Sans"/>
                <a:cs typeface="Open Sans"/>
                <a:sym typeface="Open Sans"/>
              </a:rPr>
              <a:t>Az veya aşırı kesme sonucu anlam kaybı</a:t>
            </a:r>
            <a:endParaRPr sz="1800">
              <a:solidFill>
                <a:schemeClr val="dk2"/>
              </a:solidFill>
              <a:latin typeface="Open Sans"/>
              <a:ea typeface="Open Sans"/>
              <a:cs typeface="Open Sans"/>
              <a:sym typeface="Open Sans"/>
            </a:endParaRPr>
          </a:p>
        </p:txBody>
      </p:sp>
      <p:sp>
        <p:nvSpPr>
          <p:cNvPr id="152" name="Google Shape;152;p26"/>
          <p:cNvSpPr txBox="1"/>
          <p:nvPr/>
        </p:nvSpPr>
        <p:spPr>
          <a:xfrm>
            <a:off x="395650" y="3766050"/>
            <a:ext cx="81621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sz="1800">
                <a:solidFill>
                  <a:schemeClr val="dk2"/>
                </a:solidFill>
                <a:latin typeface="Open Sans"/>
                <a:ea typeface="Open Sans"/>
                <a:cs typeface="Open Sans"/>
                <a:sym typeface="Open Sans"/>
              </a:rPr>
              <a:t>Türkçe için bulunan algoritmalar, Zemberek stemmer, TRmorph ve NLTK modülünün Snowball algoritmaları örnek gösterilebilir.</a:t>
            </a:r>
            <a:endParaRPr sz="1800">
              <a:solidFill>
                <a:schemeClr val="dk2"/>
              </a:solidFill>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Ek Ayrıştırma (Lemmatization)</a:t>
            </a:r>
            <a:endParaRPr/>
          </a:p>
        </p:txBody>
      </p:sp>
      <p:sp>
        <p:nvSpPr>
          <p:cNvPr id="158" name="Google Shape;158;p27"/>
          <p:cNvSpPr txBox="1"/>
          <p:nvPr>
            <p:ph idx="1" type="body"/>
          </p:nvPr>
        </p:nvSpPr>
        <p:spPr>
          <a:xfrm>
            <a:off x="311700" y="1266325"/>
            <a:ext cx="8520600" cy="251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Lemmatization, çekimlenmiş kelimeleri kök kelimesine indirgemek için kullanılan başka bir tekniktir. Bu, çekimlenmiş bir kelimenin "lemma"sını (sözlük formunu), kelimenin amaçlanan anlamına dayanarak belirleyen algoritmik bir süreci tanımlar.</a:t>
            </a:r>
            <a:endParaRPr/>
          </a:p>
          <a:p>
            <a:pPr indent="0" lvl="0" marL="0" rtl="0" algn="l">
              <a:spcBef>
                <a:spcPts val="1200"/>
              </a:spcBef>
              <a:spcAft>
                <a:spcPts val="1200"/>
              </a:spcAft>
              <a:buNone/>
            </a:pPr>
            <a:r>
              <a:rPr lang="tr"/>
              <a:t>Uygulanması Stemming’e göre daha fazla zaman gerektirmesine karşı doğruluk oranı daha yüksektir.</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Dil Özgü İşlemler</a:t>
            </a:r>
            <a:endParaRPr/>
          </a:p>
        </p:txBody>
      </p:sp>
      <p:sp>
        <p:nvSpPr>
          <p:cNvPr id="164" name="Google Shape;164;p28"/>
          <p:cNvSpPr txBox="1"/>
          <p:nvPr>
            <p:ph idx="1" type="body"/>
          </p:nvPr>
        </p:nvSpPr>
        <p:spPr>
          <a:xfrm>
            <a:off x="311700" y="1266325"/>
            <a:ext cx="8520600" cy="1400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tr"/>
              <a:t>B</a:t>
            </a:r>
            <a:r>
              <a:rPr lang="tr"/>
              <a:t>elirli bir dile özgü dilbilimsel ve kültürel özellikleri ele alan işlemleri ifade eder. Her dilin kendine has yapısı ve kuralları olduğundan, bu işlemler dilin özelliklerine uygun şekilde tasarlanmalıdır. metin analizlerinin daha doğru ve etkili olmasını sağlamak için öneme sahiptir.</a:t>
            </a:r>
            <a:endParaRPr/>
          </a:p>
        </p:txBody>
      </p:sp>
      <p:sp>
        <p:nvSpPr>
          <p:cNvPr id="165" name="Google Shape;165;p28"/>
          <p:cNvSpPr txBox="1"/>
          <p:nvPr/>
        </p:nvSpPr>
        <p:spPr>
          <a:xfrm>
            <a:off x="461600" y="2667025"/>
            <a:ext cx="42204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sz="1800">
                <a:solidFill>
                  <a:schemeClr val="dk2"/>
                </a:solidFill>
                <a:latin typeface="Open Sans"/>
                <a:ea typeface="Open Sans"/>
                <a:cs typeface="Open Sans"/>
                <a:sym typeface="Open Sans"/>
              </a:rPr>
              <a:t>Türkçe için örnek işlemler, </a:t>
            </a:r>
            <a:endParaRPr sz="1800">
              <a:solidFill>
                <a:schemeClr val="dk2"/>
              </a:solidFill>
              <a:latin typeface="Open Sans"/>
              <a:ea typeface="Open Sans"/>
              <a:cs typeface="Open Sans"/>
              <a:sym typeface="Open Sans"/>
            </a:endParaRPr>
          </a:p>
          <a:p>
            <a:pPr indent="0" lvl="0" marL="457200" rtl="0" algn="l">
              <a:spcBef>
                <a:spcPts val="0"/>
              </a:spcBef>
              <a:spcAft>
                <a:spcPts val="0"/>
              </a:spcAft>
              <a:buNone/>
            </a:pPr>
            <a:r>
              <a:t/>
            </a:r>
            <a:endParaRPr sz="1800">
              <a:solidFill>
                <a:schemeClr val="dk2"/>
              </a:solidFill>
              <a:latin typeface="Open Sans"/>
              <a:ea typeface="Open Sans"/>
              <a:cs typeface="Open Sans"/>
              <a:sym typeface="Open Sans"/>
            </a:endParaRPr>
          </a:p>
          <a:p>
            <a:pPr indent="-342900" lvl="0" marL="457200" rtl="0" algn="l">
              <a:spcBef>
                <a:spcPts val="0"/>
              </a:spcBef>
              <a:spcAft>
                <a:spcPts val="0"/>
              </a:spcAft>
              <a:buClr>
                <a:schemeClr val="dk2"/>
              </a:buClr>
              <a:buSzPts val="1800"/>
              <a:buFont typeface="Open Sans"/>
              <a:buAutoNum type="arabicPeriod"/>
            </a:pPr>
            <a:r>
              <a:rPr lang="tr" sz="1800">
                <a:solidFill>
                  <a:schemeClr val="dk2"/>
                </a:solidFill>
                <a:latin typeface="Open Sans"/>
                <a:ea typeface="Open Sans"/>
                <a:cs typeface="Open Sans"/>
                <a:sym typeface="Open Sans"/>
              </a:rPr>
              <a:t>Ünlü Uyumu</a:t>
            </a:r>
            <a:endParaRPr sz="1800">
              <a:solidFill>
                <a:schemeClr val="dk2"/>
              </a:solidFill>
              <a:latin typeface="Open Sans"/>
              <a:ea typeface="Open Sans"/>
              <a:cs typeface="Open Sans"/>
              <a:sym typeface="Open Sans"/>
            </a:endParaRPr>
          </a:p>
          <a:p>
            <a:pPr indent="-342900" lvl="0" marL="457200" rtl="0" algn="l">
              <a:spcBef>
                <a:spcPts val="0"/>
              </a:spcBef>
              <a:spcAft>
                <a:spcPts val="0"/>
              </a:spcAft>
              <a:buClr>
                <a:schemeClr val="dk2"/>
              </a:buClr>
              <a:buSzPts val="1800"/>
              <a:buFont typeface="Open Sans"/>
              <a:buAutoNum type="arabicPeriod"/>
            </a:pPr>
            <a:r>
              <a:rPr lang="tr" sz="1800">
                <a:solidFill>
                  <a:schemeClr val="dk2"/>
                </a:solidFill>
                <a:latin typeface="Open Sans"/>
                <a:ea typeface="Open Sans"/>
                <a:cs typeface="Open Sans"/>
                <a:sym typeface="Open Sans"/>
              </a:rPr>
              <a:t>Eklemeli Yapı</a:t>
            </a:r>
            <a:endParaRPr sz="1800">
              <a:solidFill>
                <a:schemeClr val="dk2"/>
              </a:solidFill>
              <a:latin typeface="Open Sans"/>
              <a:ea typeface="Open Sans"/>
              <a:cs typeface="Open Sans"/>
              <a:sym typeface="Open Sans"/>
            </a:endParaRPr>
          </a:p>
          <a:p>
            <a:pPr indent="-342900" lvl="0" marL="457200" rtl="0" algn="l">
              <a:spcBef>
                <a:spcPts val="0"/>
              </a:spcBef>
              <a:spcAft>
                <a:spcPts val="0"/>
              </a:spcAft>
              <a:buClr>
                <a:schemeClr val="dk2"/>
              </a:buClr>
              <a:buSzPts val="1800"/>
              <a:buFont typeface="Open Sans"/>
              <a:buAutoNum type="arabicPeriod"/>
            </a:pPr>
            <a:r>
              <a:rPr lang="tr" sz="1800">
                <a:solidFill>
                  <a:schemeClr val="dk2"/>
                </a:solidFill>
                <a:latin typeface="Open Sans"/>
                <a:ea typeface="Open Sans"/>
                <a:cs typeface="Open Sans"/>
                <a:sym typeface="Open Sans"/>
              </a:rPr>
              <a:t>Yapım Ekleri</a:t>
            </a:r>
            <a:endParaRPr sz="1800">
              <a:solidFill>
                <a:schemeClr val="dk2"/>
              </a:solidFill>
              <a:latin typeface="Open Sans"/>
              <a:ea typeface="Open Sans"/>
              <a:cs typeface="Open Sans"/>
              <a:sym typeface="Open Sans"/>
            </a:endParaRPr>
          </a:p>
          <a:p>
            <a:pPr indent="-342900" lvl="0" marL="457200" rtl="0" algn="l">
              <a:spcBef>
                <a:spcPts val="0"/>
              </a:spcBef>
              <a:spcAft>
                <a:spcPts val="0"/>
              </a:spcAft>
              <a:buClr>
                <a:schemeClr val="dk2"/>
              </a:buClr>
              <a:buSzPts val="1800"/>
              <a:buFont typeface="Open Sans"/>
              <a:buAutoNum type="arabicPeriod"/>
            </a:pPr>
            <a:r>
              <a:rPr lang="tr" sz="1800">
                <a:solidFill>
                  <a:schemeClr val="dk2"/>
                </a:solidFill>
                <a:latin typeface="Open Sans"/>
                <a:ea typeface="Open Sans"/>
                <a:cs typeface="Open Sans"/>
                <a:sym typeface="Open Sans"/>
              </a:rPr>
              <a:t>Anlam Bağlamı</a:t>
            </a:r>
            <a:endParaRPr sz="1800">
              <a:solidFill>
                <a:schemeClr val="dk2"/>
              </a:solidFill>
              <a:latin typeface="Open Sans"/>
              <a:ea typeface="Open Sans"/>
              <a:cs typeface="Open Sans"/>
              <a:sym typeface="Open Sans"/>
            </a:endParaRPr>
          </a:p>
        </p:txBody>
      </p:sp>
      <p:sp>
        <p:nvSpPr>
          <p:cNvPr id="166" name="Google Shape;166;p28"/>
          <p:cNvSpPr txBox="1"/>
          <p:nvPr/>
        </p:nvSpPr>
        <p:spPr>
          <a:xfrm>
            <a:off x="4821100" y="2667025"/>
            <a:ext cx="36195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sz="1800">
                <a:solidFill>
                  <a:schemeClr val="dk2"/>
                </a:solidFill>
                <a:latin typeface="Open Sans"/>
                <a:ea typeface="Open Sans"/>
                <a:cs typeface="Open Sans"/>
                <a:sym typeface="Open Sans"/>
              </a:rPr>
              <a:t>Diğer diller için örnek işlemler,</a:t>
            </a:r>
            <a:endParaRPr sz="18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sz="1800">
              <a:solidFill>
                <a:schemeClr val="dk2"/>
              </a:solidFill>
              <a:latin typeface="Open Sans"/>
              <a:ea typeface="Open Sans"/>
              <a:cs typeface="Open Sans"/>
              <a:sym typeface="Open Sans"/>
            </a:endParaRPr>
          </a:p>
          <a:p>
            <a:pPr indent="-342900" lvl="0" marL="457200" rtl="0" algn="l">
              <a:spcBef>
                <a:spcPts val="0"/>
              </a:spcBef>
              <a:spcAft>
                <a:spcPts val="0"/>
              </a:spcAft>
              <a:buClr>
                <a:schemeClr val="dk2"/>
              </a:buClr>
              <a:buSzPts val="1800"/>
              <a:buFont typeface="Open Sans"/>
              <a:buAutoNum type="arabicPeriod"/>
            </a:pPr>
            <a:r>
              <a:rPr lang="tr" sz="1800">
                <a:solidFill>
                  <a:schemeClr val="dk2"/>
                </a:solidFill>
                <a:latin typeface="Open Sans"/>
                <a:ea typeface="Open Sans"/>
                <a:cs typeface="Open Sans"/>
                <a:sym typeface="Open Sans"/>
              </a:rPr>
              <a:t>Cinsiyet Uyumları</a:t>
            </a:r>
            <a:endParaRPr sz="1800">
              <a:solidFill>
                <a:schemeClr val="dk2"/>
              </a:solidFill>
              <a:latin typeface="Open Sans"/>
              <a:ea typeface="Open Sans"/>
              <a:cs typeface="Open Sans"/>
              <a:sym typeface="Open Sans"/>
            </a:endParaRPr>
          </a:p>
          <a:p>
            <a:pPr indent="-342900" lvl="0" marL="457200" rtl="0" algn="l">
              <a:spcBef>
                <a:spcPts val="0"/>
              </a:spcBef>
              <a:spcAft>
                <a:spcPts val="0"/>
              </a:spcAft>
              <a:buClr>
                <a:schemeClr val="dk2"/>
              </a:buClr>
              <a:buSzPts val="1800"/>
              <a:buFont typeface="Open Sans"/>
              <a:buAutoNum type="arabicPeriod"/>
            </a:pPr>
            <a:r>
              <a:rPr lang="tr" sz="1800">
                <a:solidFill>
                  <a:schemeClr val="dk2"/>
                </a:solidFill>
                <a:latin typeface="Open Sans"/>
                <a:ea typeface="Open Sans"/>
                <a:cs typeface="Open Sans"/>
                <a:sym typeface="Open Sans"/>
              </a:rPr>
              <a:t>Çoğul Ekleme Kuralı</a:t>
            </a:r>
            <a:endParaRPr sz="1800">
              <a:solidFill>
                <a:schemeClr val="dk2"/>
              </a:solidFill>
              <a:latin typeface="Open Sans"/>
              <a:ea typeface="Open Sans"/>
              <a:cs typeface="Open Sans"/>
              <a:sym typeface="Open Sans"/>
            </a:endParaRPr>
          </a:p>
          <a:p>
            <a:pPr indent="-342900" lvl="0" marL="457200" rtl="0" algn="l">
              <a:spcBef>
                <a:spcPts val="0"/>
              </a:spcBef>
              <a:spcAft>
                <a:spcPts val="0"/>
              </a:spcAft>
              <a:buClr>
                <a:schemeClr val="dk2"/>
              </a:buClr>
              <a:buSzPts val="1800"/>
              <a:buFont typeface="Open Sans"/>
              <a:buAutoNum type="arabicPeriod"/>
            </a:pPr>
            <a:r>
              <a:rPr lang="tr" sz="1800">
                <a:solidFill>
                  <a:schemeClr val="dk2"/>
                </a:solidFill>
                <a:latin typeface="Open Sans"/>
                <a:ea typeface="Open Sans"/>
                <a:cs typeface="Open Sans"/>
                <a:sym typeface="Open Sans"/>
              </a:rPr>
              <a:t>Zaman Kip Ekleri</a:t>
            </a:r>
            <a:endParaRPr sz="1800">
              <a:solidFill>
                <a:schemeClr val="dk2"/>
              </a:solidFill>
              <a:latin typeface="Open Sans"/>
              <a:ea typeface="Open Sans"/>
              <a:cs typeface="Open Sans"/>
              <a:sym typeface="Open Sans"/>
            </a:endParaRPr>
          </a:p>
          <a:p>
            <a:pPr indent="-342900" lvl="0" marL="457200" rtl="0" algn="l">
              <a:spcBef>
                <a:spcPts val="0"/>
              </a:spcBef>
              <a:spcAft>
                <a:spcPts val="0"/>
              </a:spcAft>
              <a:buClr>
                <a:schemeClr val="dk2"/>
              </a:buClr>
              <a:buSzPts val="1800"/>
              <a:buFont typeface="Open Sans"/>
              <a:buAutoNum type="arabicPeriod"/>
            </a:pPr>
            <a:r>
              <a:rPr lang="tr" sz="1800">
                <a:solidFill>
                  <a:schemeClr val="dk2"/>
                </a:solidFill>
                <a:latin typeface="Open Sans"/>
                <a:ea typeface="Open Sans"/>
                <a:cs typeface="Open Sans"/>
                <a:sym typeface="Open Sans"/>
              </a:rPr>
              <a:t>Tone Markları ve Vurgular</a:t>
            </a:r>
            <a:endParaRPr sz="1800">
              <a:solidFill>
                <a:schemeClr val="dk2"/>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Kaynakça</a:t>
            </a:r>
            <a:endParaRPr/>
          </a:p>
        </p:txBody>
      </p:sp>
      <p:sp>
        <p:nvSpPr>
          <p:cNvPr id="172" name="Google Shape;172;p2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[1] </a:t>
            </a:r>
            <a:r>
              <a:rPr lang="tr" u="sng">
                <a:solidFill>
                  <a:schemeClr val="hlink"/>
                </a:solidFill>
                <a:hlinkClick r:id="rId3"/>
              </a:rPr>
              <a:t> NLP - Natural Language Processing with Python</a:t>
            </a:r>
            <a:endParaRPr/>
          </a:p>
          <a:p>
            <a:pPr indent="0" lvl="0" marL="0" rtl="0" algn="l">
              <a:spcBef>
                <a:spcPts val="1200"/>
              </a:spcBef>
              <a:spcAft>
                <a:spcPts val="0"/>
              </a:spcAft>
              <a:buNone/>
            </a:pPr>
            <a:r>
              <a:rPr lang="tr"/>
              <a:t>[2] </a:t>
            </a:r>
            <a:r>
              <a:rPr lang="tr" u="sng">
                <a:solidFill>
                  <a:schemeClr val="hlink"/>
                </a:solidFill>
                <a:hlinkClick r:id="rId4"/>
              </a:rPr>
              <a:t>Text Normalization Processing Python</a:t>
            </a:r>
            <a:endParaRPr/>
          </a:p>
          <a:p>
            <a:pPr indent="0" lvl="0" marL="0" rtl="0" algn="l">
              <a:spcBef>
                <a:spcPts val="1200"/>
              </a:spcBef>
              <a:spcAft>
                <a:spcPts val="0"/>
              </a:spcAft>
              <a:buNone/>
            </a:pPr>
            <a:r>
              <a:rPr lang="tr"/>
              <a:t>[3] </a:t>
            </a:r>
            <a:r>
              <a:rPr lang="tr" u="sng">
                <a:solidFill>
                  <a:schemeClr val="hlink"/>
                </a:solidFill>
                <a:hlinkClick r:id="rId5"/>
              </a:rPr>
              <a:t>Prof. Ghassemi Lectures and Tutorials</a:t>
            </a:r>
            <a:endParaRPr/>
          </a:p>
          <a:p>
            <a:pPr indent="0" lvl="0" marL="0" rtl="0" algn="l">
              <a:spcBef>
                <a:spcPts val="1200"/>
              </a:spcBef>
              <a:spcAft>
                <a:spcPts val="1200"/>
              </a:spcAft>
              <a:buNone/>
            </a:pPr>
            <a:r>
              <a:rPr lang="tr"/>
              <a:t>[4] </a:t>
            </a:r>
            <a:r>
              <a:rPr lang="tr" u="sng">
                <a:solidFill>
                  <a:schemeClr val="hlink"/>
                </a:solidFill>
                <a:hlinkClick r:id="rId6"/>
              </a:rPr>
              <a:t>Datacamp NLP tutorials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377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Giriş</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Normalizasyon, genel anlamda, verileri bir standart veya norma göre düzenleme ve optimize etme sürecini ifade eder.</a:t>
            </a:r>
            <a:endParaRPr/>
          </a:p>
          <a:p>
            <a:pPr indent="0" lvl="0" marL="0" rtl="0" algn="l">
              <a:spcBef>
                <a:spcPts val="1200"/>
              </a:spcBef>
              <a:spcAft>
                <a:spcPts val="0"/>
              </a:spcAft>
              <a:buNone/>
            </a:pPr>
            <a:r>
              <a:rPr lang="tr"/>
              <a:t>Bir doğal dil kaynağını normalize ettiğimizde, onu önceden belirlenmiş bir "standarta" daha yakın hale getirerek içindeki rastgeleliği azaltmayı amaçlarız. Bu, bilgisayarın ele alması gereken farklı bilgi miktarını azaltmaya yardımcı olur ve böylece verimliliği artırır.</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Giriş</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a:t>Metin normalizasyonu, metin verilerini standart bir forma getirme sürecidir. Bu süreç, genellikle doğal dil işleme (NLP) ve metin analizi uygulamalarında, metin verilerini temizleme, düzenleme ve birbirleriyle uyumlu hale getirme amacıyla kullanılır. Metin normalizasyonunun ana amacı, metnin işlenmesini ve analizini kolaylaştırmak ve daha güvenilir sonuçlar elde etmektir.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Kullanım Alanları</a:t>
            </a:r>
            <a:endParaRPr/>
          </a:p>
        </p:txBody>
      </p:sp>
      <p:sp>
        <p:nvSpPr>
          <p:cNvPr id="85" name="Google Shape;85;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Metin normalizasyonu, metin madenciliği, duygu analizi, makine çevirisi, sohbet botları ve diğer pek çok NLP uygulamasında temel bir adımdır. Bu süreç, verileri makine öğrenimi modelleri için daha uygun hale getirerek, daha doğru ve etkili sonuçlar elde edilmesini sağlar.</a:t>
            </a:r>
            <a:endParaRPr/>
          </a:p>
          <a:p>
            <a:pPr indent="0" lvl="0" marL="0" rtl="0" algn="l">
              <a:spcBef>
                <a:spcPts val="1200"/>
              </a:spcBef>
              <a:spcAft>
                <a:spcPts val="1200"/>
              </a:spcAft>
              <a:buNone/>
            </a:pPr>
            <a:r>
              <a:rPr lang="tr"/>
              <a:t>Örnek olarak sohbet botlarında, Kullanıcıların girdiğini anlamak ve uygun yanıtlar üretmek için metin normalizasyonu kullanılır. Bu, botların doğal dildeki çeşitlilikle daha iyi başa çıkmasını sağlar. Duygu analizi yapılırken gürültülü verilerin temizlenmesi analizin doğruluğunun </a:t>
            </a:r>
            <a:r>
              <a:rPr lang="tr"/>
              <a:t>artırılmasında</a:t>
            </a:r>
            <a:r>
              <a:rPr lang="tr"/>
              <a:t> önemli rol oynar.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Neden Yapılmalıdır</a:t>
            </a:r>
            <a:endParaRPr/>
          </a:p>
        </p:txBody>
      </p:sp>
      <p:sp>
        <p:nvSpPr>
          <p:cNvPr id="91" name="Google Shape;91;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a:t>Öncelikle, varyasyonları azaltarak, ele alınması ve işlenmesi gereken girdi değişkenlerinin sayısını azaltır, bu da genel performansı iyileştirir ve yanlış negatifleri önlemeye yardımcı olur. </a:t>
            </a:r>
            <a:br>
              <a:rPr lang="tr"/>
            </a:br>
            <a:br>
              <a:rPr lang="tr"/>
            </a:br>
            <a:r>
              <a:rPr lang="tr"/>
              <a:t> Bu, özellikle uzman sistemler ve Bilgi İzleme görevleri için çok geçerlidir (Google'ın arama motorunun sonuçlarının, yazdığımız kelimelerle tam olarak eşleşmesini beklemek çok daha büyük bir iş yükü olurdu).</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Temel Adımlar</a:t>
            </a:r>
            <a:endParaRPr/>
          </a:p>
        </p:txBody>
      </p:sp>
      <p:sp>
        <p:nvSpPr>
          <p:cNvPr id="97" name="Google Shape;97;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tr"/>
              <a:t>Tokenization</a:t>
            </a:r>
            <a:endParaRPr/>
          </a:p>
          <a:p>
            <a:pPr indent="-342900" lvl="0" marL="457200" rtl="0" algn="l">
              <a:spcBef>
                <a:spcPts val="0"/>
              </a:spcBef>
              <a:spcAft>
                <a:spcPts val="0"/>
              </a:spcAft>
              <a:buSzPts val="1800"/>
              <a:buAutoNum type="arabicPeriod"/>
            </a:pPr>
            <a:r>
              <a:rPr lang="tr"/>
              <a:t>Durma Kelimelerinin Kaldırılması (</a:t>
            </a:r>
            <a:r>
              <a:rPr lang="tr"/>
              <a:t>Stop Words</a:t>
            </a:r>
            <a:r>
              <a:rPr lang="tr"/>
              <a:t>),</a:t>
            </a:r>
            <a:endParaRPr/>
          </a:p>
          <a:p>
            <a:pPr indent="-342900" lvl="0" marL="457200" rtl="0" algn="l">
              <a:spcBef>
                <a:spcPts val="0"/>
              </a:spcBef>
              <a:spcAft>
                <a:spcPts val="0"/>
              </a:spcAft>
              <a:buSzPts val="1800"/>
              <a:buAutoNum type="arabicPeriod"/>
            </a:pPr>
            <a:r>
              <a:rPr lang="tr"/>
              <a:t>Boşluk ve Satır Düzenlemeleri</a:t>
            </a:r>
            <a:endParaRPr/>
          </a:p>
          <a:p>
            <a:pPr indent="-342900" lvl="0" marL="457200" rtl="0" algn="l">
              <a:spcBef>
                <a:spcPts val="0"/>
              </a:spcBef>
              <a:spcAft>
                <a:spcPts val="0"/>
              </a:spcAft>
              <a:buSzPts val="1800"/>
              <a:buAutoNum type="arabicPeriod"/>
            </a:pPr>
            <a:r>
              <a:rPr lang="tr"/>
              <a:t>Küçük/Büyük Harf Dönüşümü (Case Normalization)</a:t>
            </a:r>
            <a:endParaRPr/>
          </a:p>
          <a:p>
            <a:pPr indent="-342900" lvl="0" marL="457200" rtl="0" algn="l">
              <a:spcBef>
                <a:spcPts val="0"/>
              </a:spcBef>
              <a:spcAft>
                <a:spcPts val="0"/>
              </a:spcAft>
              <a:buSzPts val="1800"/>
              <a:buAutoNum type="arabicPeriod"/>
            </a:pPr>
            <a:r>
              <a:rPr lang="tr"/>
              <a:t>Noktalama İşaretlerinin Kaldırılması</a:t>
            </a:r>
            <a:endParaRPr/>
          </a:p>
          <a:p>
            <a:pPr indent="-342900" lvl="0" marL="457200" rtl="0" algn="l">
              <a:spcBef>
                <a:spcPts val="0"/>
              </a:spcBef>
              <a:spcAft>
                <a:spcPts val="0"/>
              </a:spcAft>
              <a:buSzPts val="1800"/>
              <a:buAutoNum type="arabicPeriod"/>
            </a:pPr>
            <a:r>
              <a:rPr lang="tr"/>
              <a:t>Sayıların ve Özel Karakterlerin Kaldırılması</a:t>
            </a:r>
            <a:endParaRPr/>
          </a:p>
          <a:p>
            <a:pPr indent="-342900" lvl="0" marL="457200" rtl="0" algn="l">
              <a:spcBef>
                <a:spcPts val="0"/>
              </a:spcBef>
              <a:spcAft>
                <a:spcPts val="0"/>
              </a:spcAft>
              <a:buSzPts val="1800"/>
              <a:buAutoNum type="arabicPeriod"/>
            </a:pPr>
            <a:r>
              <a:rPr lang="tr"/>
              <a:t>Kök Bulma (Stemming) ve Ek Ayrıştırma (Lemmatization)</a:t>
            </a:r>
            <a:endParaRPr/>
          </a:p>
          <a:p>
            <a:pPr indent="-342900" lvl="0" marL="457200" rtl="0" algn="l">
              <a:spcBef>
                <a:spcPts val="0"/>
              </a:spcBef>
              <a:spcAft>
                <a:spcPts val="0"/>
              </a:spcAft>
              <a:buSzPts val="1800"/>
              <a:buAutoNum type="arabicPeriod"/>
            </a:pPr>
            <a:r>
              <a:rPr lang="tr"/>
              <a:t>Dil Özgü İşlemler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Tokenization</a:t>
            </a:r>
            <a:endParaRPr/>
          </a:p>
        </p:txBody>
      </p:sp>
      <p:sp>
        <p:nvSpPr>
          <p:cNvPr id="103" name="Google Shape;103;p19"/>
          <p:cNvSpPr txBox="1"/>
          <p:nvPr>
            <p:ph idx="1" type="body"/>
          </p:nvPr>
        </p:nvSpPr>
        <p:spPr>
          <a:xfrm>
            <a:off x="472900" y="1229700"/>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Metni daha küçük parçalara, yani "token"lara ayırma işlemidir.Tokenizasyonun temel amacı, metni bağlamını kaybetmeden makineler için anlamlı bir şekilde temsil etmektir. Metni tokenlara dönüştürerek, algoritmalar desenleri daha kolay tanıyabilir. Bu desen tanıma, makinelerin insan girdisini anlamasına ve buna yanıt vermesine olanak tanıdığı için çok önemlidir. Örneğin, bir makine "koşuyor" kelimesiyle karşılaştığında, bunu tek bir varlık olarak değil, analiz edebileceği ve anlam çıkarabileceği tokenlerin bir kombinasyonu olarak görür.</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Tokenization İçin Kullanılan Algoritmalar</a:t>
            </a:r>
            <a:endParaRPr/>
          </a:p>
        </p:txBody>
      </p:sp>
      <p:sp>
        <p:nvSpPr>
          <p:cNvPr id="109" name="Google Shape;109;p2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b="1" lang="tr"/>
              <a:t>Whitespace Tokenization</a:t>
            </a:r>
            <a:r>
              <a:rPr lang="tr"/>
              <a:t>: Metni boşluklara göre ayırır. Her boşluk, yeni bir tokenın başlangıcı olarak kabul edilir.</a:t>
            </a:r>
            <a:endParaRPr/>
          </a:p>
          <a:p>
            <a:pPr indent="-342900" lvl="0" marL="457200" rtl="0" algn="l">
              <a:spcBef>
                <a:spcPts val="0"/>
              </a:spcBef>
              <a:spcAft>
                <a:spcPts val="0"/>
              </a:spcAft>
              <a:buSzPts val="1800"/>
              <a:buAutoNum type="arabicPeriod"/>
            </a:pPr>
            <a:r>
              <a:rPr b="1" lang="tr"/>
              <a:t>Dictionary-Based Tokenization</a:t>
            </a:r>
            <a:r>
              <a:rPr lang="tr"/>
              <a:t>: Önceden tanımlanmış bir kelime sözlüğünü kullanarak metni tokenlara ayırır.</a:t>
            </a:r>
            <a:endParaRPr/>
          </a:p>
          <a:p>
            <a:pPr indent="-342900" lvl="0" marL="457200" rtl="0" algn="l">
              <a:spcBef>
                <a:spcPts val="0"/>
              </a:spcBef>
              <a:spcAft>
                <a:spcPts val="0"/>
              </a:spcAft>
              <a:buSzPts val="1800"/>
              <a:buAutoNum type="arabicPeriod"/>
            </a:pPr>
            <a:r>
              <a:rPr b="1" lang="tr"/>
              <a:t>N-gram Tokenization</a:t>
            </a:r>
            <a:r>
              <a:rPr lang="tr"/>
              <a:t>: Metni, belirli bir uzunluktaki (n) ardışık token dizilerine (n-gramlara) ayırır.</a:t>
            </a:r>
            <a:endParaRPr/>
          </a:p>
          <a:p>
            <a:pPr indent="-342900" lvl="0" marL="457200" rtl="0" algn="l">
              <a:spcBef>
                <a:spcPts val="0"/>
              </a:spcBef>
              <a:spcAft>
                <a:spcPts val="0"/>
              </a:spcAft>
              <a:buSzPts val="1800"/>
              <a:buAutoNum type="arabicPeriod"/>
            </a:pPr>
            <a:r>
              <a:rPr b="1" lang="tr"/>
              <a:t>Morphological Tokenization</a:t>
            </a:r>
            <a:r>
              <a:rPr lang="tr"/>
              <a:t>: Morfolojik analiz yaparak kelimeleri kök ve eklerine ayırır.</a:t>
            </a:r>
            <a:endParaRPr/>
          </a:p>
          <a:p>
            <a:pPr indent="-342900" lvl="0" marL="457200" rtl="0" algn="l">
              <a:spcBef>
                <a:spcPts val="0"/>
              </a:spcBef>
              <a:spcAft>
                <a:spcPts val="0"/>
              </a:spcAft>
              <a:buSzPts val="1800"/>
              <a:buAutoNum type="arabicPeriod"/>
            </a:pPr>
            <a:r>
              <a:rPr b="1" lang="tr"/>
              <a:t>Neural Network-Based Tokenization</a:t>
            </a:r>
            <a:r>
              <a:rPr lang="tr"/>
              <a:t>: Derin öğrenme modelleri kullanarak metni tokenlara ayırır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Durma Kelimelerinin Kaldırılması (Stop Words)</a:t>
            </a:r>
            <a:endParaRPr/>
          </a:p>
        </p:txBody>
      </p:sp>
      <p:sp>
        <p:nvSpPr>
          <p:cNvPr id="115" name="Google Shape;115;p2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Türkçe için “</a:t>
            </a:r>
            <a:r>
              <a:rPr lang="tr"/>
              <a:t>ve", "ama", "ile" gibi sık kullanılan ancak az bilgi içeren kelimeler genellikle kaldırılır. Bu, özellikle kelime frekansı analizleri için önemlidir.</a:t>
            </a:r>
            <a:br>
              <a:rPr lang="tr"/>
            </a:br>
            <a:endParaRPr/>
          </a:p>
          <a:p>
            <a:pPr indent="0" lvl="0" marL="0" rtl="0" algn="l">
              <a:spcBef>
                <a:spcPts val="1200"/>
              </a:spcBef>
              <a:spcAft>
                <a:spcPts val="0"/>
              </a:spcAft>
              <a:buNone/>
            </a:pPr>
            <a:r>
              <a:rPr lang="tr"/>
              <a:t>Türkçe için örnek durma kelimeleri,</a:t>
            </a:r>
            <a:endParaRPr/>
          </a:p>
          <a:p>
            <a:pPr indent="0" lvl="0" marL="0" rtl="0" algn="l">
              <a:spcBef>
                <a:spcPts val="1200"/>
              </a:spcBef>
              <a:spcAft>
                <a:spcPts val="0"/>
              </a:spcAft>
              <a:buNone/>
            </a:pPr>
            <a:br>
              <a:rPr lang="tr"/>
            </a:br>
            <a:r>
              <a:rPr lang="tr"/>
              <a:t>'en', 'mü', 'ise', 'ki', 've', 'ne', 'birkaç', 'sanki', 'belki', 'şey', 'hiç', 'ama', 'ki', 'ile', 'acaba', 'nerede', 'her', 'gibi', 'nasıl', 'az'</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