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6"/>
  </p:notesMasterIdLst>
  <p:sldIdLst>
    <p:sldId id="256" r:id="rId2"/>
    <p:sldId id="557" r:id="rId3"/>
    <p:sldId id="559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607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7" r:id="rId33"/>
    <p:sldId id="588" r:id="rId34"/>
    <p:sldId id="589" r:id="rId35"/>
    <p:sldId id="590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598" r:id="rId44"/>
    <p:sldId id="599" r:id="rId4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67D7D-DD82-4E74-BADD-2ED82EAC3418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06AC1-9CA1-43E5-8211-14DFCB0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303086" cy="1373070"/>
          </a:xfrm>
        </p:spPr>
        <p:txBody>
          <a:bodyPr/>
          <a:lstStyle/>
          <a:p>
            <a:r>
              <a:rPr lang="tr-TR" sz="4800" dirty="0" smtClean="0"/>
              <a:t>Doğal Dil İşlemeye Giriş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 1.Hafta</a:t>
            </a:r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Mantıklı</a:t>
            </a:r>
            <a:r>
              <a:rPr lang="en-US" dirty="0"/>
              <a:t> (</a:t>
            </a:r>
            <a:r>
              <a:rPr lang="en-US" dirty="0" err="1"/>
              <a:t>Rasyonel</a:t>
            </a:r>
            <a:r>
              <a:rPr lang="en-US" dirty="0"/>
              <a:t>) / </a:t>
            </a:r>
            <a:r>
              <a:rPr lang="en-US" dirty="0" err="1"/>
              <a:t>İnsansı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91545" y="2370979"/>
            <a:ext cx="2507017" cy="2504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Samsung Galaxy S5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–Quad-core 2.5 GHz </a:t>
            </a:r>
            <a:br>
              <a:rPr lang="en-US" sz="1800" dirty="0"/>
            </a:br>
            <a:r>
              <a:rPr lang="en-US" sz="1800" dirty="0"/>
              <a:t>–5.1 inches</a:t>
            </a:r>
            <a:br>
              <a:rPr lang="en-US" sz="1800" dirty="0"/>
            </a:br>
            <a:r>
              <a:rPr lang="en-US" sz="1800" dirty="0"/>
              <a:t>–1080 x 1920 </a:t>
            </a:r>
            <a:br>
              <a:rPr lang="en-US" sz="1800" dirty="0"/>
            </a:br>
            <a:r>
              <a:rPr lang="en-US" sz="1800" dirty="0"/>
              <a:t>–16 MP</a:t>
            </a:r>
            <a:br>
              <a:rPr lang="en-US" sz="1800" dirty="0"/>
            </a:br>
            <a:r>
              <a:rPr lang="en-US" sz="1800" dirty="0"/>
              <a:t>–2800 </a:t>
            </a:r>
            <a:r>
              <a:rPr lang="en-US" sz="1800" dirty="0" err="1"/>
              <a:t>mAh</a:t>
            </a:r>
            <a:r>
              <a:rPr lang="en-US" sz="1800" dirty="0"/>
              <a:t> battery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tr-TR" sz="1800" dirty="0" smtClean="0"/>
          </a:p>
          <a:p>
            <a:pPr marL="0" indent="0">
              <a:buNone/>
            </a:pPr>
            <a:endParaRPr lang="tr-TR" sz="1800" b="1" dirty="0"/>
          </a:p>
          <a:p>
            <a:pPr marL="0" indent="0">
              <a:buNone/>
            </a:pPr>
            <a:endParaRPr lang="tr-TR" sz="1800" b="1" dirty="0" smtClean="0"/>
          </a:p>
          <a:p>
            <a:pPr marL="0" indent="0">
              <a:buNone/>
            </a:pPr>
            <a:endParaRPr lang="tr-TR" sz="18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25" y="2593048"/>
            <a:ext cx="1569750" cy="2060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32" y="2593048"/>
            <a:ext cx="1569750" cy="20608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676432" y="25695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iPhone 5S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–Dual-core1.3 GHz</a:t>
            </a:r>
            <a:br>
              <a:rPr lang="en-US" dirty="0"/>
            </a:br>
            <a:r>
              <a:rPr lang="en-US" dirty="0"/>
              <a:t>–4.0 inches</a:t>
            </a:r>
            <a:br>
              <a:rPr lang="en-US" dirty="0"/>
            </a:br>
            <a:r>
              <a:rPr lang="en-US" dirty="0"/>
              <a:t>–640 x 1136 </a:t>
            </a:r>
            <a:br>
              <a:rPr lang="en-US" dirty="0"/>
            </a:br>
            <a:r>
              <a:rPr lang="en-US" dirty="0"/>
              <a:t>–8 MP</a:t>
            </a:r>
            <a:br>
              <a:rPr lang="en-US" dirty="0"/>
            </a:br>
            <a:r>
              <a:rPr lang="en-US" dirty="0"/>
              <a:t>–1560 </a:t>
            </a:r>
            <a:r>
              <a:rPr lang="en-US" dirty="0" err="1"/>
              <a:t>mAh</a:t>
            </a:r>
            <a:r>
              <a:rPr lang="en-US" dirty="0"/>
              <a:t> battery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2799805" y="49830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Rasyonel</a:t>
            </a:r>
            <a:r>
              <a:rPr lang="en-US" dirty="0"/>
              <a:t> / </a:t>
            </a:r>
            <a:r>
              <a:rPr lang="en-US" dirty="0" err="1"/>
              <a:t>Mantıklı</a:t>
            </a:r>
            <a:r>
              <a:rPr lang="en-US" dirty="0"/>
              <a:t> </a:t>
            </a:r>
            <a:r>
              <a:rPr lang="en-US" dirty="0" err="1"/>
              <a:t>seçim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SamsungGalaxyS5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İnsanların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iPhone5S </a:t>
            </a:r>
            <a:r>
              <a:rPr lang="en-US" b="1" dirty="0"/>
              <a:t>-&gt;</a:t>
            </a:r>
            <a:r>
              <a:rPr lang="en-US" b="1" dirty="0" err="1"/>
              <a:t>satışları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fazla</a:t>
            </a:r>
            <a:r>
              <a:rPr lang="en-US" b="1" dirty="0"/>
              <a:t> ???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Değişik</a:t>
            </a:r>
            <a:r>
              <a:rPr lang="en-US" b="1" dirty="0"/>
              <a:t> </a:t>
            </a:r>
            <a:r>
              <a:rPr lang="en-US" b="1" dirty="0" err="1"/>
              <a:t>Fikirler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Robots </a:t>
            </a:r>
            <a:r>
              <a:rPr lang="en-US" dirty="0"/>
              <a:t>will take over the earth (Kevin Warwick)</a:t>
            </a:r>
          </a:p>
          <a:p>
            <a:pPr algn="just"/>
            <a:r>
              <a:rPr lang="en-US" dirty="0" smtClean="0"/>
              <a:t>Computers </a:t>
            </a:r>
            <a:r>
              <a:rPr lang="en-US" dirty="0"/>
              <a:t>will never be intelligent (Roger Penrose)</a:t>
            </a:r>
          </a:p>
          <a:p>
            <a:pPr algn="just"/>
            <a:r>
              <a:rPr lang="en-US" dirty="0" smtClean="0"/>
              <a:t>Humans </a:t>
            </a:r>
            <a:r>
              <a:rPr lang="en-US" dirty="0"/>
              <a:t>will choose to become computers (Ray Kurzweil)</a:t>
            </a:r>
          </a:p>
          <a:p>
            <a:pPr algn="just"/>
            <a:r>
              <a:rPr lang="en-US" dirty="0" smtClean="0"/>
              <a:t>Computers </a:t>
            </a:r>
            <a:r>
              <a:rPr lang="en-US" dirty="0"/>
              <a:t>will evolve to be human (Mark Jeffery)</a:t>
            </a:r>
          </a:p>
          <a:p>
            <a:endParaRPr lang="en-US" dirty="0"/>
          </a:p>
        </p:txBody>
      </p:sp>
      <p:pic>
        <p:nvPicPr>
          <p:cNvPr id="4" name="Picture 4" descr="Machines Will Take Over The World Because of Bitcoin | by Philip Claren | 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11" y="2897718"/>
            <a:ext cx="3317389" cy="220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44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Neden</a:t>
            </a:r>
            <a:r>
              <a:rPr lang="en-US" b="1" dirty="0"/>
              <a:t> YZ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uğraşıyoruz</a:t>
            </a:r>
            <a:r>
              <a:rPr lang="en-US" b="1" dirty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YZ’nin</a:t>
            </a:r>
            <a:r>
              <a:rPr lang="en-US" dirty="0" smtClean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hedefleri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tr-TR" dirty="0" smtClean="0"/>
              <a:t>	</a:t>
            </a:r>
            <a:r>
              <a:rPr lang="en-US" dirty="0" smtClean="0"/>
              <a:t>– </a:t>
            </a:r>
            <a:r>
              <a:rPr lang="en-US" dirty="0" err="1"/>
              <a:t>Makineleri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akıllı</a:t>
            </a:r>
            <a:r>
              <a:rPr lang="en-US" dirty="0"/>
              <a:t> / </a:t>
            </a:r>
            <a:r>
              <a:rPr lang="en-US" dirty="0" err="1"/>
              <a:t>yararlı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endParaRPr lang="en-US" dirty="0"/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 smtClean="0"/>
              <a:t>– </a:t>
            </a:r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zekasını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 smtClean="0"/>
              <a:t>simule</a:t>
            </a:r>
            <a:r>
              <a:rPr lang="tr-TR" dirty="0" smtClean="0"/>
              <a:t> </a:t>
            </a:r>
            <a:r>
              <a:rPr lang="en-US" dirty="0" err="1" smtClean="0"/>
              <a:t>eden</a:t>
            </a:r>
            <a:r>
              <a:rPr lang="en-US" dirty="0" smtClean="0"/>
              <a:t> </a:t>
            </a:r>
            <a:r>
              <a:rPr lang="tr-TR" dirty="0" smtClean="0"/>
              <a:t>	</a:t>
            </a:r>
            <a:r>
              <a:rPr lang="en-US" dirty="0" err="1" smtClean="0"/>
              <a:t>programlar</a:t>
            </a:r>
            <a:r>
              <a:rPr lang="en-US" dirty="0" smtClean="0"/>
              <a:t> </a:t>
            </a:r>
            <a:r>
              <a:rPr lang="en-US" dirty="0" err="1"/>
              <a:t>yazmak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6" descr="artificial intelligence / machine learning / net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64" y="2106934"/>
            <a:ext cx="2989235" cy="199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0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Akıllı</a:t>
            </a:r>
            <a:r>
              <a:rPr lang="en-US" dirty="0"/>
              <a:t> / </a:t>
            </a:r>
            <a:r>
              <a:rPr lang="en-US" dirty="0" err="1"/>
              <a:t>Zeki</a:t>
            </a:r>
            <a:r>
              <a:rPr lang="en-US" dirty="0"/>
              <a:t> </a:t>
            </a:r>
            <a:r>
              <a:rPr lang="en-US" dirty="0" err="1"/>
              <a:t>Davranış’ın</a:t>
            </a:r>
            <a:r>
              <a:rPr lang="en-US" dirty="0"/>
              <a:t> </a:t>
            </a:r>
            <a:r>
              <a:rPr lang="en-US" dirty="0" err="1"/>
              <a:t>ipuçları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endParaRPr lang="en-US" sz="3200" dirty="0"/>
          </a:p>
          <a:p>
            <a:pPr algn="just"/>
            <a:r>
              <a:rPr lang="en-US" dirty="0" err="1" smtClean="0"/>
              <a:t>Tecrübelerden</a:t>
            </a:r>
            <a:r>
              <a:rPr lang="en-US" dirty="0" smtClean="0"/>
              <a:t> </a:t>
            </a:r>
            <a:r>
              <a:rPr lang="en-US" dirty="0" err="1"/>
              <a:t>öğrenme</a:t>
            </a:r>
            <a:endParaRPr lang="en-US" dirty="0"/>
          </a:p>
          <a:p>
            <a:pPr algn="just"/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çabuk</a:t>
            </a:r>
            <a:r>
              <a:rPr lang="en-US" dirty="0"/>
              <a:t> </a:t>
            </a:r>
            <a:r>
              <a:rPr lang="en-US" dirty="0" err="1"/>
              <a:t>adaptasyon</a:t>
            </a:r>
            <a:endParaRPr lang="en-US" dirty="0"/>
          </a:p>
          <a:p>
            <a:pPr algn="just"/>
            <a:r>
              <a:rPr lang="en-US" dirty="0" smtClean="0"/>
              <a:t>Problem </a:t>
            </a:r>
            <a:r>
              <a:rPr lang="en-US" dirty="0" err="1"/>
              <a:t>çözebilme</a:t>
            </a:r>
            <a:endParaRPr lang="en-US" dirty="0"/>
          </a:p>
          <a:p>
            <a:pPr algn="just"/>
            <a:r>
              <a:rPr lang="en-US" dirty="0" err="1" smtClean="0"/>
              <a:t>Bilgiyi</a:t>
            </a:r>
            <a:r>
              <a:rPr lang="en-US" dirty="0" smtClean="0"/>
              <a:t> </a:t>
            </a:r>
            <a:r>
              <a:rPr lang="en-US" dirty="0" err="1"/>
              <a:t>bulma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kullanma</a:t>
            </a:r>
            <a:endParaRPr lang="en-US" dirty="0"/>
          </a:p>
          <a:p>
            <a:pPr algn="just"/>
            <a:r>
              <a:rPr lang="en-US" dirty="0" err="1" smtClean="0"/>
              <a:t>Muhakeme</a:t>
            </a:r>
            <a:r>
              <a:rPr lang="en-US" dirty="0" smtClean="0"/>
              <a:t> </a:t>
            </a:r>
            <a:r>
              <a:rPr lang="en-US" dirty="0" err="1"/>
              <a:t>edebilme</a:t>
            </a:r>
            <a:endParaRPr lang="en-US" dirty="0"/>
          </a:p>
          <a:p>
            <a:pPr algn="just"/>
            <a:r>
              <a:rPr lang="en-US" dirty="0" err="1" smtClean="0"/>
              <a:t>Raslantılardan</a:t>
            </a:r>
            <a:r>
              <a:rPr lang="en-US" dirty="0" smtClean="0"/>
              <a:t> </a:t>
            </a:r>
            <a:r>
              <a:rPr lang="en-US" dirty="0" err="1"/>
              <a:t>yararlanabilme</a:t>
            </a:r>
            <a:endParaRPr lang="en-US" dirty="0"/>
          </a:p>
          <a:p>
            <a:pPr algn="just"/>
            <a:r>
              <a:rPr lang="en-US" dirty="0" err="1" smtClean="0"/>
              <a:t>Farklılıklar</a:t>
            </a:r>
            <a:r>
              <a:rPr lang="en-US" dirty="0" smtClean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benzerlikleri</a:t>
            </a:r>
            <a:r>
              <a:rPr lang="en-US" dirty="0"/>
              <a:t> </a:t>
            </a:r>
            <a:r>
              <a:rPr lang="en-US" dirty="0" err="1"/>
              <a:t>görebilme</a:t>
            </a:r>
            <a:endParaRPr lang="en-US" dirty="0"/>
          </a:p>
          <a:p>
            <a:pPr algn="just"/>
            <a:r>
              <a:rPr lang="en-US" dirty="0" err="1" smtClean="0"/>
              <a:t>Benzerler</a:t>
            </a:r>
            <a:r>
              <a:rPr lang="en-US" dirty="0" smtClean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farkları</a:t>
            </a:r>
            <a:r>
              <a:rPr lang="en-US" dirty="0"/>
              <a:t> </a:t>
            </a:r>
            <a:r>
              <a:rPr lang="en-US" dirty="0" err="1"/>
              <a:t>görebilme</a:t>
            </a:r>
            <a:endParaRPr lang="en-US" dirty="0"/>
          </a:p>
          <a:p>
            <a:pPr algn="just"/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/>
              <a:t>fikirler</a:t>
            </a:r>
            <a:r>
              <a:rPr lang="en-US" dirty="0"/>
              <a:t> / </a:t>
            </a:r>
            <a:r>
              <a:rPr lang="en-US" dirty="0" err="1"/>
              <a:t>kavramlar</a:t>
            </a:r>
            <a:r>
              <a:rPr lang="en-US" dirty="0"/>
              <a:t> </a:t>
            </a:r>
            <a:r>
              <a:rPr lang="en-US" dirty="0" err="1"/>
              <a:t>üretebilme</a:t>
            </a:r>
            <a:endParaRPr lang="en-US" dirty="0"/>
          </a:p>
          <a:p>
            <a:pPr algn="just"/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/>
              <a:t>anlamlı</a:t>
            </a:r>
            <a:r>
              <a:rPr lang="en-US" dirty="0"/>
              <a:t> / </a:t>
            </a:r>
            <a:r>
              <a:rPr lang="en-US" dirty="0" err="1"/>
              <a:t>çelişki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kullanabilme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en-US" b="1" dirty="0" err="1" smtClean="0"/>
              <a:t>Düşünce</a:t>
            </a:r>
            <a:r>
              <a:rPr lang="en-US" b="1" dirty="0" smtClean="0"/>
              <a:t> </a:t>
            </a:r>
            <a:r>
              <a:rPr lang="en-US" b="1" dirty="0" err="1" smtClean="0"/>
              <a:t>deneyi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1000 </a:t>
            </a:r>
            <a:r>
              <a:rPr lang="es-ES" dirty="0"/>
              <a:t>yıl öncesinde yaşayan birisinin eline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versek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yapabildiklerini</a:t>
            </a:r>
            <a:r>
              <a:rPr lang="en-US" dirty="0"/>
              <a:t> </a:t>
            </a:r>
            <a:r>
              <a:rPr lang="en-US" dirty="0" err="1"/>
              <a:t>göstersek</a:t>
            </a:r>
            <a:r>
              <a:rPr lang="en-US" dirty="0"/>
              <a:t> (</a:t>
            </a:r>
            <a:r>
              <a:rPr lang="en-US" dirty="0" err="1"/>
              <a:t>hesaplama</a:t>
            </a:r>
            <a:r>
              <a:rPr lang="en-US" dirty="0"/>
              <a:t>, </a:t>
            </a:r>
            <a:r>
              <a:rPr lang="en-US" dirty="0" err="1"/>
              <a:t>oyunlar</a:t>
            </a:r>
            <a:r>
              <a:rPr lang="en-US" dirty="0"/>
              <a:t>, </a:t>
            </a:r>
            <a:r>
              <a:rPr lang="en-US" dirty="0" err="1"/>
              <a:t>filmler</a:t>
            </a:r>
            <a:r>
              <a:rPr lang="en-US" dirty="0"/>
              <a:t>, </a:t>
            </a:r>
            <a:r>
              <a:rPr lang="pl-PL" dirty="0"/>
              <a:t>yüz tanıma vs.), ona zeki der mi?</a:t>
            </a:r>
          </a:p>
          <a:p>
            <a:endParaRPr lang="en-US" dirty="0"/>
          </a:p>
        </p:txBody>
      </p:sp>
      <p:pic>
        <p:nvPicPr>
          <p:cNvPr id="4" name="Picture 2" descr="Five weird thought experiments to break your brain - Big Thin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88" y="3606322"/>
            <a:ext cx="2851289" cy="28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4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en-US" b="1" dirty="0" smtClean="0"/>
              <a:t>YZ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ilgili</a:t>
            </a:r>
            <a:r>
              <a:rPr lang="en-US" b="1" dirty="0"/>
              <a:t> </a:t>
            </a:r>
            <a:r>
              <a:rPr lang="en-US" b="1" dirty="0" err="1"/>
              <a:t>disiplinler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9"/>
          <a:stretch/>
        </p:blipFill>
        <p:spPr>
          <a:xfrm>
            <a:off x="2515989" y="2336873"/>
            <a:ext cx="6196937" cy="42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Yapay</a:t>
            </a:r>
            <a:r>
              <a:rPr lang="en-US" b="1" dirty="0"/>
              <a:t> </a:t>
            </a:r>
            <a:r>
              <a:rPr lang="en-US" b="1" dirty="0" err="1"/>
              <a:t>zeka</a:t>
            </a:r>
            <a:r>
              <a:rPr lang="en-US" b="1" dirty="0"/>
              <a:t> </a:t>
            </a:r>
            <a:r>
              <a:rPr lang="en-US" b="1" dirty="0" err="1"/>
              <a:t>disiplinin</a:t>
            </a:r>
            <a:r>
              <a:rPr lang="en-US" b="1" dirty="0"/>
              <a:t> </a:t>
            </a:r>
            <a:r>
              <a:rPr lang="en-US" b="1" dirty="0" err="1"/>
              <a:t>amacı</a:t>
            </a:r>
            <a:r>
              <a:rPr lang="en-US" b="1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düşünen</a:t>
            </a:r>
            <a:r>
              <a:rPr lang="en-US" dirty="0"/>
              <a:t>/</a:t>
            </a:r>
            <a:r>
              <a:rPr lang="en-US" dirty="0" err="1"/>
              <a:t>davranan</a:t>
            </a:r>
            <a:r>
              <a:rPr lang="en-US" dirty="0"/>
              <a:t>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/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makineler</a:t>
            </a:r>
            <a:r>
              <a:rPr lang="en-US" dirty="0"/>
              <a:t> </a:t>
            </a:r>
            <a:r>
              <a:rPr lang="en-US" dirty="0" err="1"/>
              <a:t>yapmaktır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1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YZ </a:t>
            </a:r>
            <a:r>
              <a:rPr lang="en-US" dirty="0" err="1"/>
              <a:t>savunucuları</a:t>
            </a:r>
            <a:r>
              <a:rPr lang="en-US" dirty="0"/>
              <a:t> </a:t>
            </a:r>
            <a:r>
              <a:rPr lang="en-US" dirty="0" err="1"/>
              <a:t>kabaca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gruba</a:t>
            </a:r>
            <a:r>
              <a:rPr lang="en-US" dirty="0"/>
              <a:t> </a:t>
            </a:r>
            <a:r>
              <a:rPr lang="en-US" dirty="0" err="1"/>
              <a:t>ayrılırlar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• </a:t>
            </a:r>
            <a:r>
              <a:rPr lang="en-US" dirty="0" err="1"/>
              <a:t>Aşağıdan</a:t>
            </a:r>
            <a:r>
              <a:rPr lang="en-US" dirty="0"/>
              <a:t> </a:t>
            </a:r>
            <a:r>
              <a:rPr lang="en-US" dirty="0" err="1"/>
              <a:t>yukarıyacılar</a:t>
            </a:r>
            <a:r>
              <a:rPr lang="en-US" dirty="0"/>
              <a:t> : </a:t>
            </a:r>
            <a:r>
              <a:rPr lang="en-US" dirty="0" err="1"/>
              <a:t>Beynin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bilişsel</a:t>
            </a:r>
            <a:r>
              <a:rPr lang="en-US" dirty="0"/>
              <a:t> </a:t>
            </a:r>
            <a:r>
              <a:rPr lang="en-US" dirty="0" err="1"/>
              <a:t>yapımızda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Yukarıdan</a:t>
            </a:r>
            <a:r>
              <a:rPr lang="en-US" dirty="0"/>
              <a:t> </a:t>
            </a:r>
            <a:r>
              <a:rPr lang="en-US" dirty="0" err="1"/>
              <a:t>aşağıyacılar</a:t>
            </a:r>
            <a:r>
              <a:rPr lang="en-US" dirty="0"/>
              <a:t> : </a:t>
            </a:r>
            <a:r>
              <a:rPr lang="en-US" dirty="0" err="1"/>
              <a:t>Simgesel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şemalarına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düşünme</a:t>
            </a:r>
            <a:r>
              <a:rPr lang="en-US" dirty="0"/>
              <a:t> </a:t>
            </a:r>
            <a:r>
              <a:rPr lang="en-US" dirty="0" err="1"/>
              <a:t>kurallarına</a:t>
            </a:r>
            <a:r>
              <a:rPr lang="en-US" dirty="0"/>
              <a:t> </a:t>
            </a:r>
            <a:r>
              <a:rPr lang="en-US" dirty="0" err="1"/>
              <a:t>odaklan</a:t>
            </a:r>
            <a:r>
              <a:rPr lang="en-US" dirty="0"/>
              <a:t>. </a:t>
            </a:r>
            <a:r>
              <a:rPr lang="en-US" dirty="0" err="1"/>
              <a:t>Beynin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yapısına</a:t>
            </a:r>
            <a:r>
              <a:rPr lang="en-US" dirty="0"/>
              <a:t> </a:t>
            </a:r>
            <a:r>
              <a:rPr lang="en-US" dirty="0" err="1"/>
              <a:t>takılma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4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YZ </a:t>
            </a:r>
            <a:r>
              <a:rPr lang="en-US" b="1" dirty="0" err="1"/>
              <a:t>karşıtları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• John Searle: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sentaks</a:t>
            </a:r>
            <a:r>
              <a:rPr lang="en-US" dirty="0"/>
              <a:t> ne </a:t>
            </a:r>
            <a:r>
              <a:rPr lang="en-US" dirty="0" err="1"/>
              <a:t>miktarda</a:t>
            </a:r>
            <a:r>
              <a:rPr lang="en-US" dirty="0"/>
              <a:t> </a:t>
            </a:r>
            <a:r>
              <a:rPr lang="en-US" dirty="0" err="1"/>
              <a:t>olursa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 </a:t>
            </a:r>
            <a:r>
              <a:rPr lang="en-US" dirty="0" err="1"/>
              <a:t>semantiği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çıkarmaz</a:t>
            </a:r>
            <a:r>
              <a:rPr lang="en-US" dirty="0"/>
              <a:t>.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işledikleri</a:t>
            </a:r>
            <a:r>
              <a:rPr lang="en-US" dirty="0"/>
              <a:t> </a:t>
            </a:r>
            <a:r>
              <a:rPr lang="en-US" dirty="0" err="1"/>
              <a:t>simgelerin</a:t>
            </a:r>
            <a:r>
              <a:rPr lang="en-US" dirty="0"/>
              <a:t> </a:t>
            </a:r>
            <a:r>
              <a:rPr lang="en-US" dirty="0" err="1"/>
              <a:t>anlamlarına</a:t>
            </a:r>
            <a:r>
              <a:rPr lang="en-US" dirty="0"/>
              <a:t> </a:t>
            </a:r>
            <a:r>
              <a:rPr lang="en-US" dirty="0" err="1"/>
              <a:t>dair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anlayışa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Anlam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 da </a:t>
            </a:r>
            <a:r>
              <a:rPr lang="en-US" dirty="0" err="1"/>
              <a:t>yoktur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 Gödel </a:t>
            </a:r>
            <a:r>
              <a:rPr lang="en-US" dirty="0" err="1"/>
              <a:t>Teoremi</a:t>
            </a:r>
            <a:r>
              <a:rPr lang="en-US" dirty="0"/>
              <a:t>: </a:t>
            </a:r>
            <a:r>
              <a:rPr lang="en-US" dirty="0" err="1"/>
              <a:t>İnsanların</a:t>
            </a:r>
            <a:r>
              <a:rPr lang="en-US" dirty="0"/>
              <a:t> </a:t>
            </a:r>
            <a:r>
              <a:rPr lang="en-US" dirty="0" err="1"/>
              <a:t>doğruluğunu</a:t>
            </a:r>
            <a:r>
              <a:rPr lang="en-US" dirty="0"/>
              <a:t> </a:t>
            </a:r>
            <a:r>
              <a:rPr lang="en-US" dirty="0" err="1"/>
              <a:t>bildiği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makinelerin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 </a:t>
            </a:r>
            <a:r>
              <a:rPr lang="en-US" dirty="0" err="1"/>
              <a:t>ispatlayamadığı</a:t>
            </a:r>
            <a:r>
              <a:rPr lang="en-US" dirty="0"/>
              <a:t> </a:t>
            </a:r>
            <a:r>
              <a:rPr lang="en-US" dirty="0" err="1"/>
              <a:t>doğrular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 John Lucas: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doğrular</a:t>
            </a:r>
            <a:r>
              <a:rPr lang="en-US" dirty="0"/>
              <a:t> </a:t>
            </a:r>
            <a:r>
              <a:rPr lang="en-US" dirty="0" err="1"/>
              <a:t>olduğuna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zihni</a:t>
            </a:r>
            <a:r>
              <a:rPr lang="en-US" dirty="0"/>
              <a:t> </a:t>
            </a:r>
            <a:r>
              <a:rPr lang="en-US" dirty="0" err="1"/>
              <a:t>makinelerin</a:t>
            </a:r>
            <a:r>
              <a:rPr lang="en-US" dirty="0"/>
              <a:t> </a:t>
            </a:r>
            <a:r>
              <a:rPr lang="en-US" dirty="0" err="1"/>
              <a:t>kapasitesinin</a:t>
            </a:r>
            <a:r>
              <a:rPr lang="en-US" dirty="0"/>
              <a:t> </a:t>
            </a:r>
            <a:r>
              <a:rPr lang="en-US" dirty="0" err="1"/>
              <a:t>üzerindedir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16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Zeki</a:t>
            </a:r>
            <a:r>
              <a:rPr lang="en-US" b="1" dirty="0"/>
              <a:t>/</a:t>
            </a:r>
            <a:r>
              <a:rPr lang="en-US" b="1" dirty="0" err="1"/>
              <a:t>Akıllı</a:t>
            </a:r>
            <a:r>
              <a:rPr lang="en-US" b="1" dirty="0"/>
              <a:t> </a:t>
            </a:r>
            <a:r>
              <a:rPr lang="en-US" b="1" dirty="0" err="1"/>
              <a:t>Sistemler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düşünen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davranan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düşünen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davranan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Rasyonel</a:t>
            </a:r>
            <a:r>
              <a:rPr lang="en-US" dirty="0"/>
              <a:t>: </a:t>
            </a:r>
            <a:r>
              <a:rPr lang="en-US" dirty="0" err="1"/>
              <a:t>Beklenildiği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mantıklı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7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Dersin İşlenişi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Dersler </a:t>
            </a:r>
            <a:r>
              <a:rPr lang="en-US" dirty="0" err="1" smtClean="0"/>
              <a:t>yüz</a:t>
            </a:r>
            <a:r>
              <a:rPr lang="tr-TR" dirty="0"/>
              <a:t>-</a:t>
            </a:r>
            <a:r>
              <a:rPr lang="en-US" dirty="0" err="1" smtClean="0"/>
              <a:t>yüze</a:t>
            </a:r>
            <a:r>
              <a:rPr lang="en-US" dirty="0" smtClean="0"/>
              <a:t> </a:t>
            </a:r>
            <a:r>
              <a:rPr lang="tr-TR" dirty="0" smtClean="0"/>
              <a:t>gerçekleştirilecektir.</a:t>
            </a:r>
            <a:r>
              <a:rPr lang="en-US" dirty="0" smtClean="0"/>
              <a:t> </a:t>
            </a:r>
          </a:p>
          <a:p>
            <a:pPr algn="just"/>
            <a:r>
              <a:rPr lang="tr-TR" dirty="0" smtClean="0"/>
              <a:t>Ders sunuları ve ders kaydı </a:t>
            </a:r>
            <a:r>
              <a:rPr lang="tr-TR" dirty="0"/>
              <a:t>haftalık olarak </a:t>
            </a:r>
            <a:r>
              <a:rPr lang="tr-TR" dirty="0" err="1"/>
              <a:t>UKEY’e</a:t>
            </a:r>
            <a:r>
              <a:rPr lang="tr-TR" dirty="0"/>
              <a:t> yüklenecektir.</a:t>
            </a:r>
          </a:p>
          <a:p>
            <a:pPr algn="just"/>
            <a:r>
              <a:rPr lang="tr-TR" dirty="0"/>
              <a:t>Ders ile ilgili tüm bilgilendirmeler UKEY üzerinden yapılacaktır.</a:t>
            </a:r>
          </a:p>
          <a:p>
            <a:pPr algn="just"/>
            <a:r>
              <a:rPr lang="en-US" dirty="0" err="1" smtClean="0"/>
              <a:t>Proje</a:t>
            </a:r>
            <a:r>
              <a:rPr lang="tr-TR" dirty="0" smtClean="0"/>
              <a:t>/Ödev</a:t>
            </a:r>
            <a:r>
              <a:rPr lang="tr-TR" dirty="0"/>
              <a:t> </a:t>
            </a:r>
            <a:r>
              <a:rPr lang="en-US" dirty="0" smtClean="0"/>
              <a:t>(%</a:t>
            </a:r>
            <a:r>
              <a:rPr lang="tr-TR" dirty="0" smtClean="0"/>
              <a:t>40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 smtClean="0"/>
              <a:t>ve </a:t>
            </a:r>
            <a:r>
              <a:rPr lang="tr-TR" dirty="0"/>
              <a:t>Final (%60)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98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İnsanlar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b="1" dirty="0" err="1"/>
              <a:t>düşünen</a:t>
            </a:r>
            <a:r>
              <a:rPr lang="en-US" b="1" dirty="0"/>
              <a:t> </a:t>
            </a:r>
            <a:r>
              <a:rPr lang="en-US" dirty="0" err="1" smtClean="0"/>
              <a:t>sistemler</a:t>
            </a:r>
            <a:endParaRPr lang="tr-TR" dirty="0" smtClean="0"/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düşünen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araştırma</a:t>
            </a:r>
            <a:r>
              <a:rPr lang="en-US" dirty="0"/>
              <a:t> </a:t>
            </a:r>
            <a:r>
              <a:rPr lang="en-US" dirty="0" err="1"/>
              <a:t>bilişsel</a:t>
            </a:r>
            <a:r>
              <a:rPr lang="en-US" dirty="0"/>
              <a:t> </a:t>
            </a:r>
            <a:r>
              <a:rPr lang="en-US" dirty="0" err="1"/>
              <a:t>bilimin</a:t>
            </a:r>
            <a:r>
              <a:rPr lang="en-US" dirty="0"/>
              <a:t> (Cognitive Science)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alanıdır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•</a:t>
            </a:r>
            <a:r>
              <a:rPr lang="en-US" dirty="0"/>
              <a:t>Bu </a:t>
            </a:r>
            <a:r>
              <a:rPr lang="en-US" dirty="0" err="1"/>
              <a:t>çalışmalardaki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insanın</a:t>
            </a:r>
            <a:r>
              <a:rPr lang="en-US" dirty="0"/>
              <a:t> </a:t>
            </a:r>
            <a:r>
              <a:rPr lang="en-US" dirty="0" err="1"/>
              <a:t>düşünme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b="1" dirty="0" err="1"/>
              <a:t>etmek</a:t>
            </a:r>
            <a:r>
              <a:rPr lang="en-US" dirty="0"/>
              <a:t>, </a:t>
            </a:r>
            <a:r>
              <a:rPr lang="en-US" b="1" dirty="0" err="1"/>
              <a:t>anlamak</a:t>
            </a:r>
            <a:r>
              <a:rPr lang="en-US" b="1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amaçla</a:t>
            </a:r>
            <a:r>
              <a:rPr lang="en-US" dirty="0"/>
              <a:t> </a:t>
            </a:r>
            <a:r>
              <a:rPr lang="en-US" b="1" dirty="0" err="1"/>
              <a:t>bilgisayar</a:t>
            </a:r>
            <a:r>
              <a:rPr lang="en-US" b="1" dirty="0"/>
              <a:t> </a:t>
            </a:r>
            <a:r>
              <a:rPr lang="en-US" b="1" dirty="0" err="1"/>
              <a:t>modellerinden</a:t>
            </a:r>
            <a:r>
              <a:rPr lang="en-US" b="1" dirty="0"/>
              <a:t> </a:t>
            </a:r>
            <a:r>
              <a:rPr lang="en-US" dirty="0" err="1"/>
              <a:t>yararlanmaktır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7796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900" dirty="0" err="1"/>
              <a:t>İnsanlar</a:t>
            </a:r>
            <a:r>
              <a:rPr lang="en-US" sz="2900" dirty="0"/>
              <a:t> </a:t>
            </a:r>
            <a:r>
              <a:rPr lang="en-US" sz="2900" dirty="0" err="1"/>
              <a:t>gibi</a:t>
            </a:r>
            <a:r>
              <a:rPr lang="en-US" sz="2900" dirty="0"/>
              <a:t> </a:t>
            </a:r>
            <a:r>
              <a:rPr lang="en-US" sz="2900" b="1" dirty="0" err="1"/>
              <a:t>davranan</a:t>
            </a:r>
            <a:r>
              <a:rPr lang="en-US" sz="2900" b="1" dirty="0"/>
              <a:t> </a:t>
            </a:r>
            <a:r>
              <a:rPr lang="en-US" sz="2900" dirty="0" err="1" smtClean="0"/>
              <a:t>sistemler</a:t>
            </a:r>
            <a:endParaRPr lang="tr-TR" sz="2900" dirty="0" smtClean="0"/>
          </a:p>
          <a:p>
            <a:pPr marL="0" indent="0" algn="just">
              <a:buNone/>
            </a:pP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•</a:t>
            </a:r>
            <a:r>
              <a:rPr lang="en-US" sz="2900" dirty="0" err="1"/>
              <a:t>Yapay</a:t>
            </a:r>
            <a:r>
              <a:rPr lang="en-US" sz="2900" dirty="0"/>
              <a:t> </a:t>
            </a:r>
            <a:r>
              <a:rPr lang="en-US" sz="2900" dirty="0" err="1"/>
              <a:t>zeka</a:t>
            </a:r>
            <a:r>
              <a:rPr lang="en-US" sz="2900" dirty="0"/>
              <a:t> </a:t>
            </a:r>
            <a:r>
              <a:rPr lang="en-US" sz="2900" dirty="0" err="1"/>
              <a:t>araştırmalarının</a:t>
            </a:r>
            <a:r>
              <a:rPr lang="en-US" sz="2900" dirty="0"/>
              <a:t> </a:t>
            </a:r>
            <a:r>
              <a:rPr lang="en-US" sz="2900" dirty="0" err="1"/>
              <a:t>en</a:t>
            </a:r>
            <a:r>
              <a:rPr lang="en-US" sz="2900" dirty="0"/>
              <a:t> </a:t>
            </a:r>
            <a:r>
              <a:rPr lang="en-US" sz="2900" dirty="0" err="1"/>
              <a:t>büyük</a:t>
            </a:r>
            <a:r>
              <a:rPr lang="en-US" sz="2900" dirty="0"/>
              <a:t> </a:t>
            </a:r>
            <a:r>
              <a:rPr lang="en-US" sz="2900" dirty="0" err="1"/>
              <a:t>hedefi</a:t>
            </a:r>
            <a:r>
              <a:rPr lang="en-US" sz="2900" dirty="0"/>
              <a:t>, </a:t>
            </a:r>
            <a:r>
              <a:rPr lang="en-US" sz="2900" dirty="0" err="1"/>
              <a:t>insan</a:t>
            </a:r>
            <a:r>
              <a:rPr lang="en-US" sz="2900" dirty="0"/>
              <a:t> </a:t>
            </a:r>
            <a:r>
              <a:rPr lang="en-US" sz="2900" dirty="0" err="1"/>
              <a:t>gibi</a:t>
            </a:r>
            <a:r>
              <a:rPr lang="en-US" sz="2900" dirty="0"/>
              <a:t> </a:t>
            </a:r>
            <a:r>
              <a:rPr lang="en-US" sz="2900" dirty="0" err="1"/>
              <a:t>davranan</a:t>
            </a:r>
            <a:r>
              <a:rPr lang="en-US" sz="2900" dirty="0"/>
              <a:t> </a:t>
            </a:r>
            <a:r>
              <a:rPr lang="en-US" sz="2900" dirty="0" err="1" smtClean="0"/>
              <a:t>sistemler</a:t>
            </a:r>
            <a:r>
              <a:rPr lang="en-US" sz="2900" dirty="0" smtClean="0"/>
              <a:t> </a:t>
            </a:r>
            <a:r>
              <a:rPr lang="en-US" sz="2900" dirty="0" err="1"/>
              <a:t>geliştirmektir</a:t>
            </a:r>
            <a:r>
              <a:rPr lang="en-US" sz="2900" dirty="0" smtClean="0"/>
              <a:t>.</a:t>
            </a:r>
            <a:endParaRPr lang="tr-TR" sz="2900" dirty="0" smtClean="0"/>
          </a:p>
          <a:p>
            <a:pPr marL="0" indent="0" algn="just">
              <a:buNone/>
            </a:pPr>
            <a:r>
              <a:rPr lang="en-US" sz="2900" dirty="0"/>
              <a:t/>
            </a:r>
            <a:br>
              <a:rPr lang="en-US" sz="29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9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</a:t>
            </a:r>
            <a:r>
              <a:rPr lang="en-US" dirty="0" err="1"/>
              <a:t>Testi</a:t>
            </a:r>
            <a:r>
              <a:rPr lang="en-US" dirty="0"/>
              <a:t> (Alan Turing-1950)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nn-NO" dirty="0" smtClean="0"/>
              <a:t>•"</a:t>
            </a:r>
            <a:r>
              <a:rPr lang="nn-NO" dirty="0"/>
              <a:t>Makineler düşünebilir mi?" ve "Makineler akıllıca davranabilir mi</a:t>
            </a:r>
            <a:r>
              <a:rPr lang="nn-NO" dirty="0" smtClean="0"/>
              <a:t>?«</a:t>
            </a:r>
            <a:endParaRPr lang="tr-TR" dirty="0" smtClean="0"/>
          </a:p>
          <a:p>
            <a:pPr marL="0" indent="0" algn="just">
              <a:buNone/>
            </a:pPr>
            <a:r>
              <a:rPr lang="nn-NO" dirty="0"/>
              <a:t/>
            </a:r>
            <a:br>
              <a:rPr lang="nn-NO" dirty="0"/>
            </a:br>
            <a:r>
              <a:rPr lang="en-US" dirty="0"/>
              <a:t>–</a:t>
            </a:r>
            <a:r>
              <a:rPr lang="en-US" dirty="0" err="1"/>
              <a:t>Sonuçların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alındığı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 smtClean="0"/>
              <a:t>değil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–</a:t>
            </a:r>
            <a:r>
              <a:rPr lang="en-US" dirty="0" err="1"/>
              <a:t>Sonuçların</a:t>
            </a:r>
            <a:r>
              <a:rPr lang="en-US" dirty="0"/>
              <a:t> </a:t>
            </a:r>
            <a:r>
              <a:rPr lang="en-US" dirty="0" err="1"/>
              <a:t>insanın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sonuçlara</a:t>
            </a:r>
            <a:r>
              <a:rPr lang="en-US" dirty="0"/>
              <a:t> </a:t>
            </a:r>
            <a:r>
              <a:rPr lang="en-US" b="1" dirty="0" err="1"/>
              <a:t>benzer</a:t>
            </a:r>
            <a:r>
              <a:rPr lang="en-US" b="1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sz="2800" dirty="0" err="1"/>
              <a:t>li</a:t>
            </a:r>
            <a:r>
              <a:rPr lang="en-US" sz="2800" dirty="0"/>
              <a:t> </a:t>
            </a:r>
            <a:endParaRPr lang="tr-TR" sz="2800" dirty="0" smtClean="0"/>
          </a:p>
          <a:p>
            <a:pPr marL="0" indent="0" algn="just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49" y="4609712"/>
            <a:ext cx="5367766" cy="18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3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</a:t>
            </a:r>
            <a:r>
              <a:rPr lang="en-US" dirty="0" err="1"/>
              <a:t>Testi</a:t>
            </a:r>
            <a:r>
              <a:rPr lang="en-US" dirty="0"/>
              <a:t> (Alan Turing-1950)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•Turing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sorgulayan</a:t>
            </a:r>
            <a:r>
              <a:rPr lang="en-US" dirty="0"/>
              <a:t> </a:t>
            </a:r>
            <a:r>
              <a:rPr lang="en-US" dirty="0" err="1"/>
              <a:t>kişinin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bilgisayarı</a:t>
            </a:r>
            <a:r>
              <a:rPr lang="en-US" dirty="0"/>
              <a:t> </a:t>
            </a:r>
            <a:r>
              <a:rPr lang="en-US" dirty="0" err="1"/>
              <a:t>ayıramayacak</a:t>
            </a:r>
            <a:r>
              <a:rPr lang="en-US" dirty="0"/>
              <a:t> </a:t>
            </a:r>
            <a:r>
              <a:rPr lang="en-US" dirty="0" err="1"/>
              <a:t>düzeyde</a:t>
            </a:r>
            <a:r>
              <a:rPr lang="en-US" dirty="0"/>
              <a:t>, </a:t>
            </a:r>
            <a:r>
              <a:rPr lang="en-US" dirty="0" err="1"/>
              <a:t>insana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model </a:t>
            </a:r>
            <a:r>
              <a:rPr lang="en-US" dirty="0" err="1"/>
              <a:t>geliştirmeyi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–Turing </a:t>
            </a:r>
            <a:r>
              <a:rPr lang="en-US" dirty="0" err="1"/>
              <a:t>testinde</a:t>
            </a:r>
            <a:r>
              <a:rPr lang="en-US" dirty="0"/>
              <a:t> </a:t>
            </a:r>
            <a:r>
              <a:rPr lang="en-US" b="1" dirty="0" err="1"/>
              <a:t>bilgisayar</a:t>
            </a:r>
            <a:r>
              <a:rPr lang="en-US" b="1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insan</a:t>
            </a:r>
            <a:r>
              <a:rPr lang="en-US" dirty="0"/>
              <a:t>, </a:t>
            </a:r>
            <a:r>
              <a:rPr lang="en-US" b="1" dirty="0" err="1"/>
              <a:t>sorgulayıcıyla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terminal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Sorgulayıcı</a:t>
            </a:r>
            <a:r>
              <a:rPr lang="en-US" dirty="0"/>
              <a:t>,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kurduğu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b="1" dirty="0" err="1"/>
              <a:t>anlayamazsa</a:t>
            </a:r>
            <a:r>
              <a:rPr lang="en-US" dirty="0"/>
              <a:t>, </a:t>
            </a:r>
            <a:r>
              <a:rPr lang="en-US" dirty="0" err="1"/>
              <a:t>bilgisayar</a:t>
            </a:r>
            <a:r>
              <a:rPr lang="en-US" dirty="0"/>
              <a:t> Turing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geçmiş</a:t>
            </a:r>
            <a:r>
              <a:rPr lang="en-US" dirty="0"/>
              <a:t> </a:t>
            </a:r>
            <a:r>
              <a:rPr lang="en-US" dirty="0" err="1"/>
              <a:t>sayılır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406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Çin</a:t>
            </a:r>
            <a:r>
              <a:rPr lang="en-US" b="1" dirty="0"/>
              <a:t> </a:t>
            </a:r>
            <a:r>
              <a:rPr lang="en-US" b="1" dirty="0" err="1"/>
              <a:t>odası</a:t>
            </a:r>
            <a:r>
              <a:rPr lang="en-US" b="1" dirty="0"/>
              <a:t> </a:t>
            </a:r>
            <a:r>
              <a:rPr lang="en-US" b="1" dirty="0" err="1"/>
              <a:t>Deneyi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California </a:t>
            </a:r>
            <a:r>
              <a:rPr lang="en-US" dirty="0" err="1"/>
              <a:t>üniversitesinden</a:t>
            </a:r>
            <a:r>
              <a:rPr lang="en-US" dirty="0"/>
              <a:t> </a:t>
            </a:r>
            <a:r>
              <a:rPr lang="en-US" b="1" dirty="0"/>
              <a:t>John SEARLE </a:t>
            </a:r>
            <a:r>
              <a:rPr lang="en-US" dirty="0" err="1"/>
              <a:t>bilgisayarların</a:t>
            </a:r>
            <a:r>
              <a:rPr lang="en-US" dirty="0"/>
              <a:t> </a:t>
            </a:r>
            <a:r>
              <a:rPr lang="en-US" dirty="0" err="1"/>
              <a:t>düşünemediğini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düşünce</a:t>
            </a:r>
            <a:r>
              <a:rPr lang="en-US" dirty="0"/>
              <a:t> </a:t>
            </a:r>
            <a:r>
              <a:rPr lang="en-US" dirty="0" err="1"/>
              <a:t>deneyi</a:t>
            </a:r>
            <a:r>
              <a:rPr lang="en-US" dirty="0"/>
              <a:t> </a:t>
            </a:r>
            <a:r>
              <a:rPr lang="en-US" dirty="0" err="1"/>
              <a:t>tasarlamıştır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odada</a:t>
            </a:r>
            <a:r>
              <a:rPr lang="en-US" dirty="0"/>
              <a:t> </a:t>
            </a:r>
            <a:r>
              <a:rPr lang="en-US" dirty="0" err="1"/>
              <a:t>kilitli</a:t>
            </a:r>
            <a:r>
              <a:rPr lang="en-US" dirty="0"/>
              <a:t> </a:t>
            </a:r>
            <a:r>
              <a:rPr lang="en-US" dirty="0" err="1"/>
              <a:t>olduğunuzu</a:t>
            </a:r>
            <a:r>
              <a:rPr lang="en-US" dirty="0"/>
              <a:t> </a:t>
            </a:r>
            <a:r>
              <a:rPr lang="en-US" dirty="0" err="1"/>
              <a:t>düşünün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odada</a:t>
            </a:r>
            <a:r>
              <a:rPr lang="en-US" dirty="0"/>
              <a:t> </a:t>
            </a:r>
            <a:r>
              <a:rPr lang="en-US" dirty="0" err="1"/>
              <a:t>üzerlerinde</a:t>
            </a:r>
            <a:r>
              <a:rPr lang="en-US" dirty="0"/>
              <a:t> </a:t>
            </a:r>
            <a:r>
              <a:rPr lang="en-US" dirty="0" err="1"/>
              <a:t>Çince</a:t>
            </a:r>
            <a:r>
              <a:rPr lang="en-US" dirty="0"/>
              <a:t> </a:t>
            </a:r>
            <a:r>
              <a:rPr lang="en-US" dirty="0" err="1"/>
              <a:t>tabelalar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sepetler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Çince</a:t>
            </a:r>
            <a:r>
              <a:rPr lang="en-US" dirty="0"/>
              <a:t> </a:t>
            </a:r>
            <a:r>
              <a:rPr lang="en-US" dirty="0" err="1"/>
              <a:t>bilmiyorsunuz</a:t>
            </a:r>
            <a:r>
              <a:rPr lang="en-US" dirty="0"/>
              <a:t>.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elinizde</a:t>
            </a:r>
            <a:r>
              <a:rPr lang="en-US" dirty="0"/>
              <a:t> </a:t>
            </a:r>
            <a:r>
              <a:rPr lang="en-US" dirty="0" err="1"/>
              <a:t>Çince</a:t>
            </a:r>
            <a:r>
              <a:rPr lang="en-US" dirty="0"/>
              <a:t> </a:t>
            </a:r>
            <a:r>
              <a:rPr lang="en-US" dirty="0" err="1"/>
              <a:t>tabelaları</a:t>
            </a:r>
            <a:r>
              <a:rPr lang="en-US" dirty="0"/>
              <a:t> </a:t>
            </a:r>
            <a:r>
              <a:rPr lang="en-US" dirty="0" err="1"/>
              <a:t>açıklayan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kitabınız</a:t>
            </a:r>
            <a:r>
              <a:rPr lang="en-US" dirty="0"/>
              <a:t> var. </a:t>
            </a:r>
            <a:r>
              <a:rPr lang="en-US" dirty="0" err="1"/>
              <a:t>Kurallar</a:t>
            </a:r>
            <a:r>
              <a:rPr lang="en-US" dirty="0"/>
              <a:t> </a:t>
            </a:r>
            <a:r>
              <a:rPr lang="en-US" dirty="0" err="1"/>
              <a:t>Çince’yi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biçimsel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dizimlerine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açıklamaktadır</a:t>
            </a:r>
            <a:r>
              <a:rPr lang="en-US" dirty="0"/>
              <a:t>. </a:t>
            </a:r>
            <a:r>
              <a:rPr lang="en-US" dirty="0" err="1"/>
              <a:t>Dışarıdaki</a:t>
            </a:r>
            <a:r>
              <a:rPr lang="en-US" dirty="0"/>
              <a:t> </a:t>
            </a:r>
            <a:r>
              <a:rPr lang="en-US" dirty="0" err="1"/>
              <a:t>Çinlilerin</a:t>
            </a:r>
            <a:r>
              <a:rPr lang="en-US" dirty="0"/>
              <a:t> </a:t>
            </a:r>
            <a:r>
              <a:rPr lang="en-US" dirty="0" err="1"/>
              <a:t>soruları</a:t>
            </a:r>
            <a:r>
              <a:rPr lang="en-US" dirty="0"/>
              <a:t> </a:t>
            </a:r>
            <a:r>
              <a:rPr lang="en-US" dirty="0" err="1"/>
              <a:t>kağıtlar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yazılarak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yolla</a:t>
            </a:r>
            <a:r>
              <a:rPr lang="en-US" dirty="0"/>
              <a:t> </a:t>
            </a:r>
            <a:r>
              <a:rPr lang="en-US" dirty="0" err="1"/>
              <a:t>odaya</a:t>
            </a:r>
            <a:r>
              <a:rPr lang="en-US" dirty="0"/>
              <a:t> </a:t>
            </a:r>
            <a:r>
              <a:rPr lang="en-US" dirty="0" err="1"/>
              <a:t>getirilir</a:t>
            </a:r>
            <a:r>
              <a:rPr lang="en-US" dirty="0"/>
              <a:t>. Bu </a:t>
            </a:r>
            <a:r>
              <a:rPr lang="en-US" dirty="0" err="1"/>
              <a:t>sorulardaki</a:t>
            </a:r>
            <a:r>
              <a:rPr lang="en-US" dirty="0"/>
              <a:t> </a:t>
            </a:r>
            <a:r>
              <a:rPr lang="en-US" dirty="0" err="1"/>
              <a:t>simgeleri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elinizde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”</a:t>
            </a:r>
            <a:r>
              <a:rPr lang="en-US" dirty="0" err="1"/>
              <a:t>yanıtlarla</a:t>
            </a:r>
            <a:r>
              <a:rPr lang="en-US" dirty="0"/>
              <a:t>” </a:t>
            </a:r>
            <a:r>
              <a:rPr lang="en-US" dirty="0" err="1"/>
              <a:t>karşılaştırıp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kağıdını</a:t>
            </a:r>
            <a:r>
              <a:rPr lang="en-US" dirty="0"/>
              <a:t> </a:t>
            </a:r>
            <a:r>
              <a:rPr lang="en-US" dirty="0" err="1"/>
              <a:t>seçip</a:t>
            </a:r>
            <a:r>
              <a:rPr lang="en-US" dirty="0"/>
              <a:t> </a:t>
            </a:r>
            <a:r>
              <a:rPr lang="en-US" dirty="0" err="1"/>
              <a:t>dışarıya</a:t>
            </a:r>
            <a:r>
              <a:rPr lang="en-US" dirty="0"/>
              <a:t> </a:t>
            </a:r>
            <a:r>
              <a:rPr lang="en-US" dirty="0" err="1"/>
              <a:t>gönderiyorsunuz</a:t>
            </a:r>
            <a:r>
              <a:rPr lang="en-US" dirty="0"/>
              <a:t>. </a:t>
            </a:r>
            <a:endParaRPr lang="tr-TR" dirty="0" smtClean="0"/>
          </a:p>
          <a:p>
            <a:pPr algn="just"/>
            <a:r>
              <a:rPr lang="en-US" dirty="0" err="1" smtClean="0"/>
              <a:t>Çince</a:t>
            </a:r>
            <a:r>
              <a:rPr lang="en-US" dirty="0" smtClean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anlamadığınız</a:t>
            </a:r>
            <a:r>
              <a:rPr lang="en-US" dirty="0"/>
              <a:t> </a:t>
            </a:r>
            <a:r>
              <a:rPr lang="en-US" dirty="0" err="1"/>
              <a:t>halde</a:t>
            </a:r>
            <a:r>
              <a:rPr lang="en-US" dirty="0"/>
              <a:t> </a:t>
            </a:r>
            <a:r>
              <a:rPr lang="en-US" dirty="0" err="1"/>
              <a:t>dışarıdakiler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Çince</a:t>
            </a:r>
            <a:r>
              <a:rPr lang="en-US" dirty="0"/>
              <a:t> </a:t>
            </a:r>
            <a:r>
              <a:rPr lang="en-US" dirty="0" err="1"/>
              <a:t>bildiğinizi</a:t>
            </a:r>
            <a:r>
              <a:rPr lang="en-US" dirty="0"/>
              <a:t> </a:t>
            </a:r>
            <a:r>
              <a:rPr lang="en-US" dirty="0" err="1"/>
              <a:t>düşünüyorlar</a:t>
            </a:r>
            <a:r>
              <a:rPr lang="en-US" dirty="0"/>
              <a:t>. </a:t>
            </a:r>
            <a:endParaRPr lang="tr-TR" dirty="0" smtClean="0"/>
          </a:p>
          <a:p>
            <a:pPr algn="just"/>
            <a:r>
              <a:rPr lang="en-US" dirty="0" err="1" smtClean="0"/>
              <a:t>Bilgisayarda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insanlarda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açıklanmamış</a:t>
            </a:r>
            <a:r>
              <a:rPr lang="en-US" dirty="0"/>
              <a:t> </a:t>
            </a:r>
            <a:r>
              <a:rPr lang="en-US" dirty="0" err="1"/>
              <a:t>Çince</a:t>
            </a:r>
            <a:r>
              <a:rPr lang="en-US" dirty="0"/>
              <a:t> </a:t>
            </a:r>
            <a:r>
              <a:rPr lang="en-US" dirty="0" err="1"/>
              <a:t>simgeleri</a:t>
            </a:r>
            <a:r>
              <a:rPr lang="en-US" dirty="0"/>
              <a:t> </a:t>
            </a:r>
            <a:r>
              <a:rPr lang="en-US" dirty="0" err="1"/>
              <a:t>işleten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biçimsel</a:t>
            </a:r>
            <a:r>
              <a:rPr lang="en-US" b="1" dirty="0"/>
              <a:t> program </a:t>
            </a:r>
            <a:r>
              <a:rPr lang="en-US" dirty="0" err="1" smtClean="0"/>
              <a:t>vardır</a:t>
            </a:r>
            <a:r>
              <a:rPr lang="tr-TR" dirty="0" smtClean="0"/>
              <a:t>.</a:t>
            </a:r>
          </a:p>
          <a:p>
            <a:pPr algn="just"/>
            <a:r>
              <a:rPr lang="en-US" b="1" dirty="0" err="1" smtClean="0"/>
              <a:t>Halbuki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biçimsel</a:t>
            </a:r>
            <a:r>
              <a:rPr lang="en-US" dirty="0"/>
              <a:t> </a:t>
            </a:r>
            <a:r>
              <a:rPr lang="en-US" dirty="0" err="1"/>
              <a:t>simgeleri</a:t>
            </a:r>
            <a:r>
              <a:rPr lang="en-US" dirty="0"/>
              <a:t> </a:t>
            </a:r>
            <a:r>
              <a:rPr lang="en-US" dirty="0" err="1"/>
              <a:t>bilmek</a:t>
            </a:r>
            <a:r>
              <a:rPr lang="en-US" dirty="0"/>
              <a:t> </a:t>
            </a:r>
            <a:r>
              <a:rPr lang="en-US" dirty="0" err="1"/>
              <a:t>demek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, </a:t>
            </a:r>
            <a:r>
              <a:rPr lang="en-US" dirty="0" err="1"/>
              <a:t>akıl</a:t>
            </a:r>
            <a:r>
              <a:rPr lang="en-US" dirty="0"/>
              <a:t> </a:t>
            </a:r>
            <a:r>
              <a:rPr lang="en-US" dirty="0" err="1"/>
              <a:t>durumlarına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demektir</a:t>
            </a:r>
            <a:r>
              <a:rPr lang="en-US" dirty="0"/>
              <a:t>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60" y="262610"/>
            <a:ext cx="3035031" cy="18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b="1" dirty="0" err="1"/>
              <a:t>düşünebilen</a:t>
            </a:r>
            <a:r>
              <a:rPr lang="en-US" b="1" dirty="0"/>
              <a:t> </a:t>
            </a:r>
            <a:r>
              <a:rPr lang="en-US" dirty="0" err="1" smtClean="0"/>
              <a:t>sistemler</a:t>
            </a:r>
            <a:endParaRPr lang="tr-TR" dirty="0" smtClean="0"/>
          </a:p>
          <a:p>
            <a:pPr algn="just"/>
            <a:r>
              <a:rPr lang="en-US" dirty="0" err="1" smtClean="0"/>
              <a:t>Doğruluğu</a:t>
            </a:r>
            <a:r>
              <a:rPr lang="en-US" dirty="0" smtClean="0"/>
              <a:t> </a:t>
            </a:r>
            <a:r>
              <a:rPr lang="en-US" dirty="0" err="1"/>
              <a:t>kanıtlanmış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optimal </a:t>
            </a:r>
            <a:r>
              <a:rPr lang="en-US" b="1" dirty="0" err="1"/>
              <a:t>çözümün</a:t>
            </a:r>
            <a:r>
              <a:rPr lang="en-US" dirty="0"/>
              <a:t> </a:t>
            </a:r>
            <a:r>
              <a:rPr lang="en-US" dirty="0" err="1"/>
              <a:t>bulunmasını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 smtClean="0"/>
              <a:t>sistemler</a:t>
            </a:r>
            <a:endParaRPr lang="tr-TR" dirty="0" smtClean="0"/>
          </a:p>
          <a:p>
            <a:pPr algn="just"/>
            <a:r>
              <a:rPr lang="en-US" dirty="0" err="1" smtClean="0"/>
              <a:t>Mantık</a:t>
            </a:r>
            <a:r>
              <a:rPr lang="en-US" dirty="0" smtClean="0"/>
              <a:t> </a:t>
            </a:r>
            <a:r>
              <a:rPr lang="en-US" dirty="0" err="1"/>
              <a:t>temellerine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 </a:t>
            </a:r>
            <a:endParaRPr lang="tr-TR" dirty="0" smtClean="0"/>
          </a:p>
          <a:p>
            <a:pPr algn="just"/>
            <a:r>
              <a:rPr lang="en-US" dirty="0" err="1" smtClean="0"/>
              <a:t>Çözülmesi</a:t>
            </a:r>
            <a:r>
              <a:rPr lang="en-US" dirty="0" smtClean="0"/>
              <a:t> </a:t>
            </a:r>
            <a:r>
              <a:rPr lang="en-US" dirty="0" err="1"/>
              <a:t>gereken</a:t>
            </a:r>
            <a:r>
              <a:rPr lang="en-US" dirty="0"/>
              <a:t> problem</a:t>
            </a:r>
            <a:r>
              <a:rPr lang="en-US" dirty="0" smtClean="0"/>
              <a:t>,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    </a:t>
            </a:r>
            <a:r>
              <a:rPr lang="pt-BR" dirty="0"/>
              <a:t>–mantıksal ifadeler ile ifade edilir (tanımlanır), </a:t>
            </a:r>
            <a:endParaRPr lang="tr-TR" dirty="0" smtClean="0"/>
          </a:p>
          <a:p>
            <a:pPr marL="0" indent="0" algn="just">
              <a:buNone/>
            </a:pPr>
            <a:r>
              <a:rPr lang="pt-BR" dirty="0" smtClean="0"/>
              <a:t>    </a:t>
            </a:r>
            <a:r>
              <a:rPr lang="en-US" dirty="0"/>
              <a:t>–</a:t>
            </a:r>
            <a:r>
              <a:rPr lang="en-US" dirty="0" err="1"/>
              <a:t>çıkarım</a:t>
            </a:r>
            <a:r>
              <a:rPr lang="en-US" dirty="0"/>
              <a:t> </a:t>
            </a:r>
            <a:r>
              <a:rPr lang="en-US" dirty="0" err="1"/>
              <a:t>kurallarını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 smtClean="0"/>
              <a:t>çözülür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12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3 </a:t>
            </a:r>
            <a:r>
              <a:rPr lang="en-US" b="1" dirty="0" err="1"/>
              <a:t>Önemli</a:t>
            </a:r>
            <a:r>
              <a:rPr lang="en-US" b="1" dirty="0"/>
              <a:t> Problem</a:t>
            </a:r>
            <a:r>
              <a:rPr lang="en-US" b="1" dirty="0" smtClean="0"/>
              <a:t>: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Bilginin</a:t>
            </a:r>
            <a:r>
              <a:rPr lang="en-US" dirty="0"/>
              <a:t> </a:t>
            </a:r>
            <a:r>
              <a:rPr lang="en-US" dirty="0" err="1"/>
              <a:t>formüle</a:t>
            </a:r>
            <a:r>
              <a:rPr lang="en-US" dirty="0"/>
              <a:t> </a:t>
            </a:r>
            <a:r>
              <a:rPr lang="en-US" dirty="0" err="1" smtClean="0"/>
              <a:t>edilmesi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–</a:t>
            </a:r>
            <a:r>
              <a:rPr lang="en-US" dirty="0" err="1"/>
              <a:t>Teorik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çözülemez</a:t>
            </a:r>
            <a:r>
              <a:rPr lang="en-US" dirty="0"/>
              <a:t> </a:t>
            </a:r>
            <a:r>
              <a:rPr lang="en-US" dirty="0" err="1"/>
              <a:t>sorunların</a:t>
            </a:r>
            <a:r>
              <a:rPr lang="en-US" dirty="0"/>
              <a:t> </a:t>
            </a:r>
            <a:r>
              <a:rPr lang="en-US" dirty="0" err="1" smtClean="0"/>
              <a:t>varlığı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–</a:t>
            </a:r>
            <a:r>
              <a:rPr lang="en-US" dirty="0" err="1"/>
              <a:t>Teorik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çözülebilenin</a:t>
            </a:r>
            <a:r>
              <a:rPr lang="en-US" dirty="0"/>
              <a:t> </a:t>
            </a:r>
            <a:r>
              <a:rPr lang="en-US" dirty="0" err="1"/>
              <a:t>pratikte</a:t>
            </a:r>
            <a:r>
              <a:rPr lang="en-US" dirty="0"/>
              <a:t> </a:t>
            </a:r>
            <a:r>
              <a:rPr lang="en-US" dirty="0" err="1"/>
              <a:t>çözülemezliği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 da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çözümler</a:t>
            </a:r>
            <a:r>
              <a:rPr lang="en-US" dirty="0"/>
              <a:t> </a:t>
            </a:r>
            <a:r>
              <a:rPr lang="en-US" dirty="0" err="1"/>
              <a:t>üretebilen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geliştirmeyi</a:t>
            </a:r>
            <a:r>
              <a:rPr lang="en-US" dirty="0"/>
              <a:t> </a:t>
            </a:r>
            <a:r>
              <a:rPr lang="en-US" b="1" dirty="0" err="1"/>
              <a:t>hedefler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08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b="1" dirty="0" err="1"/>
              <a:t>davranan</a:t>
            </a:r>
            <a:r>
              <a:rPr lang="en-US" b="1" dirty="0"/>
              <a:t> </a:t>
            </a:r>
            <a:r>
              <a:rPr lang="en-US" dirty="0" err="1" smtClean="0"/>
              <a:t>sistemler</a:t>
            </a:r>
            <a:endParaRPr lang="tr-TR" dirty="0" smtClean="0"/>
          </a:p>
          <a:p>
            <a:pPr lvl="1" algn="just"/>
            <a:r>
              <a:rPr lang="en-US" dirty="0" err="1" smtClean="0"/>
              <a:t>Rasyonel</a:t>
            </a:r>
            <a:r>
              <a:rPr lang="en-US" dirty="0" smtClean="0"/>
              <a:t> </a:t>
            </a:r>
            <a:r>
              <a:rPr lang="en-US" b="1" dirty="0" err="1"/>
              <a:t>ajan</a:t>
            </a:r>
            <a:r>
              <a:rPr lang="en-US" dirty="0"/>
              <a:t>(agent) </a:t>
            </a:r>
            <a:r>
              <a:rPr lang="en-US" dirty="0" err="1" smtClean="0"/>
              <a:t>yaklaşımı</a:t>
            </a:r>
            <a:endParaRPr lang="tr-TR" dirty="0" smtClean="0"/>
          </a:p>
          <a:p>
            <a:pPr lvl="1" algn="just"/>
            <a:r>
              <a:rPr lang="en-US" dirty="0" err="1" smtClean="0"/>
              <a:t>Verilen</a:t>
            </a:r>
            <a:r>
              <a:rPr lang="en-US" dirty="0" smtClean="0"/>
              <a:t> </a:t>
            </a:r>
            <a:r>
              <a:rPr lang="en-US" dirty="0" err="1"/>
              <a:t>girdilere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çıkışların</a:t>
            </a:r>
            <a:r>
              <a:rPr lang="en-US" dirty="0"/>
              <a:t> </a:t>
            </a:r>
            <a:r>
              <a:rPr lang="en-US" dirty="0" err="1" smtClean="0"/>
              <a:t>üretilmesi</a:t>
            </a:r>
            <a:endParaRPr lang="tr-TR" dirty="0" smtClean="0"/>
          </a:p>
          <a:p>
            <a:pPr marL="457200" lvl="1" indent="0" algn="just">
              <a:buNone/>
            </a:pPr>
            <a:r>
              <a:rPr lang="en-US" dirty="0" smtClean="0"/>
              <a:t> </a:t>
            </a:r>
            <a:r>
              <a:rPr lang="en-US" dirty="0"/>
              <a:t>–Bu </a:t>
            </a:r>
            <a:r>
              <a:rPr lang="en-US" dirty="0" err="1"/>
              <a:t>çıkışlar</a:t>
            </a:r>
            <a:r>
              <a:rPr lang="en-US" dirty="0"/>
              <a:t> her zaman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,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tamamlanmış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•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uzayında</a:t>
            </a:r>
            <a:r>
              <a:rPr lang="en-US" dirty="0"/>
              <a:t> </a:t>
            </a:r>
            <a:r>
              <a:rPr lang="en-US" dirty="0" err="1"/>
              <a:t>çözümün</a:t>
            </a:r>
            <a:r>
              <a:rPr lang="en-US" dirty="0"/>
              <a:t> </a:t>
            </a:r>
            <a:r>
              <a:rPr lang="en-US" dirty="0" err="1"/>
              <a:t>aranmasını</a:t>
            </a:r>
            <a:r>
              <a:rPr lang="en-US" dirty="0"/>
              <a:t> </a:t>
            </a:r>
            <a:r>
              <a:rPr lang="en-US" dirty="0" err="1"/>
              <a:t>sınırlayan</a:t>
            </a:r>
            <a:r>
              <a:rPr lang="en-US" dirty="0"/>
              <a:t> </a:t>
            </a:r>
            <a:r>
              <a:rPr lang="en-US" dirty="0" err="1"/>
              <a:t>sezgisel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dirty="0" smtClean="0"/>
              <a:t> </a:t>
            </a:r>
            <a:r>
              <a:rPr lang="en-US" dirty="0" err="1" smtClean="0"/>
              <a:t>kuralların</a:t>
            </a:r>
            <a:r>
              <a:rPr lang="en-US" dirty="0"/>
              <a:t>, </a:t>
            </a:r>
            <a:r>
              <a:rPr lang="en-US" dirty="0" err="1"/>
              <a:t>basitleştirmelerin</a:t>
            </a:r>
            <a:r>
              <a:rPr lang="en-US" dirty="0"/>
              <a:t> </a:t>
            </a:r>
            <a:r>
              <a:rPr lang="en-US" dirty="0" err="1" smtClean="0"/>
              <a:t>kullanımı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 </a:t>
            </a:r>
            <a:r>
              <a:rPr lang="en-US" dirty="0" smtClean="0"/>
              <a:t>–</a:t>
            </a:r>
            <a:r>
              <a:rPr lang="en-US" dirty="0" err="1"/>
              <a:t>Sezgisellik</a:t>
            </a:r>
            <a:r>
              <a:rPr lang="en-US" dirty="0"/>
              <a:t> optimal </a:t>
            </a:r>
            <a:r>
              <a:rPr lang="en-US" dirty="0" err="1"/>
              <a:t>çözüme</a:t>
            </a:r>
            <a:r>
              <a:rPr lang="en-US" dirty="0"/>
              <a:t> </a:t>
            </a:r>
            <a:r>
              <a:rPr lang="en-US" dirty="0" err="1"/>
              <a:t>güvence</a:t>
            </a:r>
            <a:r>
              <a:rPr lang="en-US" dirty="0"/>
              <a:t> </a:t>
            </a:r>
            <a:r>
              <a:rPr lang="en-US" dirty="0" err="1"/>
              <a:t>vermiyor</a:t>
            </a:r>
            <a:r>
              <a:rPr lang="en-US" dirty="0"/>
              <a:t>;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 smtClean="0"/>
              <a:t>öneriyor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14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/>
              <a:t>Agent’ </a:t>
            </a:r>
            <a:r>
              <a:rPr lang="en-US" dirty="0" err="1"/>
              <a:t>programlarını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programlardan</a:t>
            </a:r>
            <a:r>
              <a:rPr lang="en-US" dirty="0"/>
              <a:t> </a:t>
            </a:r>
            <a:r>
              <a:rPr lang="en-US" dirty="0" err="1"/>
              <a:t>ayıran</a:t>
            </a:r>
            <a:r>
              <a:rPr lang="en-US" dirty="0"/>
              <a:t> </a:t>
            </a:r>
            <a:r>
              <a:rPr lang="en-US" dirty="0" err="1"/>
              <a:t>yönler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–</a:t>
            </a:r>
            <a:r>
              <a:rPr lang="en-US" dirty="0" err="1"/>
              <a:t>Otonom</a:t>
            </a:r>
            <a:r>
              <a:rPr lang="en-US" dirty="0"/>
              <a:t> (</a:t>
            </a:r>
            <a:r>
              <a:rPr lang="en-US" dirty="0" err="1"/>
              <a:t>Özerk</a:t>
            </a:r>
            <a:r>
              <a:rPr lang="en-US" dirty="0"/>
              <a:t>) </a:t>
            </a:r>
            <a:r>
              <a:rPr lang="en-US" dirty="0" err="1"/>
              <a:t>kontrol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–</a:t>
            </a:r>
            <a:r>
              <a:rPr lang="en-US" dirty="0" err="1"/>
              <a:t>Ortamı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–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zaman </a:t>
            </a:r>
            <a:r>
              <a:rPr lang="en-US" dirty="0" err="1"/>
              <a:t>diliminde</a:t>
            </a:r>
            <a:r>
              <a:rPr lang="en-US" dirty="0"/>
              <a:t> </a:t>
            </a:r>
            <a:r>
              <a:rPr lang="en-US" dirty="0" err="1"/>
              <a:t>varlığını</a:t>
            </a:r>
            <a:r>
              <a:rPr lang="en-US" dirty="0"/>
              <a:t> </a:t>
            </a:r>
            <a:r>
              <a:rPr lang="en-US" dirty="0" err="1"/>
              <a:t>sürdürme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–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gösterme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b="1" dirty="0" err="1"/>
              <a:t>ajan</a:t>
            </a:r>
            <a:r>
              <a:rPr lang="en-US" b="1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sonuca</a:t>
            </a:r>
            <a:r>
              <a:rPr lang="en-US" dirty="0"/>
              <a:t> </a:t>
            </a:r>
            <a:r>
              <a:rPr lang="en-US" dirty="0" err="1"/>
              <a:t>ulaşacak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davranır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899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0122662" cy="3599316"/>
          </a:xfrm>
        </p:spPr>
        <p:txBody>
          <a:bodyPr/>
          <a:lstStyle/>
          <a:p>
            <a:r>
              <a:rPr lang="en-US" b="1" dirty="0" err="1"/>
              <a:t>YZ’nın</a:t>
            </a:r>
            <a:r>
              <a:rPr lang="en-US" b="1" dirty="0"/>
              <a:t> </a:t>
            </a:r>
            <a:r>
              <a:rPr lang="en-US" b="1" dirty="0" err="1"/>
              <a:t>Kısa</a:t>
            </a:r>
            <a:r>
              <a:rPr lang="en-US" b="1" dirty="0"/>
              <a:t> </a:t>
            </a:r>
            <a:r>
              <a:rPr lang="en-US" b="1" dirty="0" err="1"/>
              <a:t>Tarihi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 1943: McCulloch </a:t>
            </a:r>
            <a:r>
              <a:rPr lang="en-US" dirty="0" err="1"/>
              <a:t>ve</a:t>
            </a:r>
            <a:r>
              <a:rPr lang="en-US" dirty="0"/>
              <a:t> Pitts, ilk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nöron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1949: </a:t>
            </a:r>
            <a:r>
              <a:rPr lang="en-US" dirty="0" err="1"/>
              <a:t>Hebbian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kuralı</a:t>
            </a:r>
            <a:r>
              <a:rPr lang="en-US" dirty="0"/>
              <a:t> (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nöron</a:t>
            </a:r>
            <a:r>
              <a:rPr lang="en-US" dirty="0"/>
              <a:t> </a:t>
            </a:r>
            <a:r>
              <a:rPr lang="sv-SE" dirty="0"/>
              <a:t>aynı anda aktif olurlarsa aralarındaki bağ </a:t>
            </a:r>
            <a:r>
              <a:rPr lang="en-US" dirty="0" err="1"/>
              <a:t>güçlenir</a:t>
            </a:r>
            <a:r>
              <a:rPr lang="en-US" dirty="0"/>
              <a:t>.)</a:t>
            </a:r>
            <a:br>
              <a:rPr lang="en-US" dirty="0"/>
            </a:br>
            <a:r>
              <a:rPr lang="en-US" dirty="0"/>
              <a:t>• 1950: </a:t>
            </a:r>
            <a:r>
              <a:rPr lang="en-US" dirty="0" err="1"/>
              <a:t>Turing’in</a:t>
            </a:r>
            <a:r>
              <a:rPr lang="en-US" dirty="0"/>
              <a:t> </a:t>
            </a:r>
            <a:r>
              <a:rPr lang="en-US" dirty="0" err="1"/>
              <a:t>makalesi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1951: İlk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</a:t>
            </a:r>
            <a:r>
              <a:rPr lang="en-US" dirty="0" err="1"/>
              <a:t>bilgisayarı</a:t>
            </a:r>
            <a:r>
              <a:rPr lang="en-US" dirty="0"/>
              <a:t> (Minsky &amp; Edmonds)</a:t>
            </a:r>
          </a:p>
        </p:txBody>
      </p:sp>
    </p:spTree>
    <p:extLst>
      <p:ext uri="{BB962C8B-B14F-4D97-AF65-F5344CB8AC3E}">
        <p14:creationId xmlns:p14="http://schemas.microsoft.com/office/powerpoint/2010/main" val="418054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14039"/>
            <a:ext cx="9613861" cy="1080938"/>
          </a:xfrm>
        </p:spPr>
        <p:txBody>
          <a:bodyPr/>
          <a:lstStyle/>
          <a:p>
            <a:r>
              <a:rPr lang="tr-TR" dirty="0" smtClean="0"/>
              <a:t>Zeka Nedir ?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1588" algn="just"/>
            <a:r>
              <a:rPr lang="en-US" b="1" dirty="0" err="1"/>
              <a:t>Zeka</a:t>
            </a:r>
            <a:r>
              <a:rPr lang="en-US" dirty="0"/>
              <a:t>, </a:t>
            </a:r>
            <a:r>
              <a:rPr lang="en-US" dirty="0" err="1"/>
              <a:t>beynin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, </a:t>
            </a:r>
            <a:r>
              <a:rPr lang="en-US" dirty="0" err="1"/>
              <a:t>anlama</a:t>
            </a:r>
            <a:r>
              <a:rPr lang="en-US" dirty="0"/>
              <a:t>,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düşünme</a:t>
            </a:r>
            <a:r>
              <a:rPr lang="en-US" dirty="0"/>
              <a:t>, </a:t>
            </a:r>
            <a:r>
              <a:rPr lang="en-US" dirty="0" err="1"/>
              <a:t>sebeplendirme</a:t>
            </a:r>
            <a:r>
              <a:rPr lang="en-US" dirty="0"/>
              <a:t>, </a:t>
            </a:r>
            <a:r>
              <a:rPr lang="en-US" dirty="0" err="1"/>
              <a:t>planlama</a:t>
            </a:r>
            <a:r>
              <a:rPr lang="en-US" dirty="0"/>
              <a:t>, problem </a:t>
            </a:r>
            <a:r>
              <a:rPr lang="en-US" dirty="0" err="1"/>
              <a:t>çözme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zihinsel</a:t>
            </a:r>
            <a:r>
              <a:rPr lang="en-US" dirty="0"/>
              <a:t> </a:t>
            </a:r>
            <a:r>
              <a:rPr lang="en-US" dirty="0" err="1"/>
              <a:t>işlevlerine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isimdir</a:t>
            </a:r>
            <a:r>
              <a:rPr lang="en-US" dirty="0"/>
              <a:t>. </a:t>
            </a:r>
          </a:p>
          <a:p>
            <a:pPr marL="117475" indent="1588" algn="just"/>
            <a:endParaRPr lang="en-US" dirty="0"/>
          </a:p>
          <a:p>
            <a:pPr marL="117475" indent="1588" algn="just"/>
            <a:r>
              <a:rPr lang="en-US" dirty="0" err="1"/>
              <a:t>Websters</a:t>
            </a:r>
            <a:r>
              <a:rPr lang="en-US" dirty="0"/>
              <a:t> </a:t>
            </a:r>
            <a:r>
              <a:rPr lang="en-US" dirty="0" err="1"/>
              <a:t>sözlüğüne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: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problem </a:t>
            </a:r>
            <a:r>
              <a:rPr lang="en-US" dirty="0" err="1"/>
              <a:t>çözme</a:t>
            </a:r>
            <a:r>
              <a:rPr lang="en-US" dirty="0"/>
              <a:t> </a:t>
            </a:r>
            <a:r>
              <a:rPr lang="en-US" dirty="0" err="1"/>
              <a:t>kapasitesi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6" descr="Article: Because you are intelligent you are easily distracted from work —  People Matt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92" y="4375549"/>
            <a:ext cx="2937031" cy="165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4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1950 - 1966: </a:t>
            </a:r>
            <a:r>
              <a:rPr lang="en-US" b="1" dirty="0" err="1"/>
              <a:t>Büyük</a:t>
            </a:r>
            <a:r>
              <a:rPr lang="en-US" b="1" dirty="0"/>
              <a:t> </a:t>
            </a:r>
            <a:r>
              <a:rPr lang="en-US" b="1" dirty="0" err="1"/>
              <a:t>beklentiler</a:t>
            </a:r>
            <a:r>
              <a:rPr lang="en-US" b="1" dirty="0"/>
              <a:t> </a:t>
            </a:r>
            <a:r>
              <a:rPr lang="en-US" b="1" dirty="0" err="1"/>
              <a:t>dönemi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1950 Turing: 50 </a:t>
            </a:r>
            <a:r>
              <a:rPr lang="en-US" dirty="0" err="1"/>
              <a:t>yıl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sıradan</a:t>
            </a:r>
            <a:r>
              <a:rPr lang="en-US" dirty="0"/>
              <a:t> </a:t>
            </a:r>
            <a:r>
              <a:rPr lang="es-ES" dirty="0"/>
              <a:t>sorgulayıcıların en az yüzde 30’u </a:t>
            </a:r>
            <a:r>
              <a:rPr lang="es-ES" dirty="0" smtClean="0"/>
              <a:t>5</a:t>
            </a:r>
            <a:r>
              <a:rPr lang="tr-TR" dirty="0" smtClean="0"/>
              <a:t> </a:t>
            </a:r>
            <a:r>
              <a:rPr lang="nn-NO" dirty="0" smtClean="0"/>
              <a:t>dakikalık </a:t>
            </a:r>
            <a:r>
              <a:rPr lang="nn-NO" dirty="0"/>
              <a:t>bir dialogdan sonra doğru </a:t>
            </a:r>
            <a:r>
              <a:rPr lang="en-US" dirty="0" err="1"/>
              <a:t>kararı</a:t>
            </a:r>
            <a:r>
              <a:rPr lang="en-US" dirty="0"/>
              <a:t> </a:t>
            </a:r>
            <a:r>
              <a:rPr lang="en-US" dirty="0" err="1"/>
              <a:t>veremeyecek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1957 Newell </a:t>
            </a:r>
            <a:r>
              <a:rPr lang="en-US" dirty="0" err="1"/>
              <a:t>ve</a:t>
            </a:r>
            <a:r>
              <a:rPr lang="en-US" dirty="0"/>
              <a:t> Simon: On </a:t>
            </a:r>
            <a:r>
              <a:rPr lang="en-US" dirty="0" err="1"/>
              <a:t>yıl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dünya</a:t>
            </a:r>
            <a:r>
              <a:rPr lang="en-US" dirty="0"/>
              <a:t> </a:t>
            </a:r>
            <a:r>
              <a:rPr lang="en-US" dirty="0" err="1"/>
              <a:t>satranç</a:t>
            </a:r>
            <a:r>
              <a:rPr lang="en-US" dirty="0"/>
              <a:t> </a:t>
            </a:r>
            <a:r>
              <a:rPr lang="en-US" dirty="0" err="1"/>
              <a:t>şampiyonu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1950- 60 </a:t>
            </a:r>
            <a:r>
              <a:rPr lang="en-US" dirty="0" err="1"/>
              <a:t>arası</a:t>
            </a:r>
            <a:r>
              <a:rPr lang="en-US" dirty="0"/>
              <a:t>: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çevirisi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yakınımızda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7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1966 - 1973: </a:t>
            </a:r>
            <a:r>
              <a:rPr lang="en-US" b="1" dirty="0" err="1"/>
              <a:t>Birazda</a:t>
            </a:r>
            <a:r>
              <a:rPr lang="en-US" b="1" dirty="0"/>
              <a:t> </a:t>
            </a:r>
            <a:r>
              <a:rPr lang="en-US" b="1" dirty="0" err="1"/>
              <a:t>Gerçekler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1969: Minsky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Papert’ın</a:t>
            </a:r>
            <a:r>
              <a:rPr lang="en-US" dirty="0"/>
              <a:t>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ağlarının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problem </a:t>
            </a:r>
            <a:r>
              <a:rPr lang="en-US" dirty="0" err="1"/>
              <a:t>türünde</a:t>
            </a:r>
            <a:r>
              <a:rPr lang="en-US" dirty="0"/>
              <a:t> </a:t>
            </a:r>
            <a:r>
              <a:rPr lang="en-US" dirty="0" err="1"/>
              <a:t>başarısızlığını</a:t>
            </a:r>
            <a:r>
              <a:rPr lang="en-US" dirty="0"/>
              <a:t> </a:t>
            </a:r>
            <a:r>
              <a:rPr lang="en-US" dirty="0" err="1"/>
              <a:t>kanıtlamaları</a:t>
            </a:r>
            <a:r>
              <a:rPr lang="en-US" dirty="0"/>
              <a:t>,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</a:t>
            </a:r>
            <a:r>
              <a:rPr lang="en-US" dirty="0" err="1"/>
              <a:t>çalışmalarına</a:t>
            </a:r>
            <a:r>
              <a:rPr lang="en-US" dirty="0"/>
              <a:t> </a:t>
            </a:r>
            <a:r>
              <a:rPr lang="en-US" dirty="0" err="1"/>
              <a:t>ayrılan</a:t>
            </a:r>
            <a:r>
              <a:rPr lang="en-US" dirty="0"/>
              <a:t> </a:t>
            </a:r>
            <a:r>
              <a:rPr lang="en-US" dirty="0" err="1"/>
              <a:t>fonların</a:t>
            </a:r>
            <a:r>
              <a:rPr lang="en-US" dirty="0"/>
              <a:t> </a:t>
            </a:r>
            <a:r>
              <a:rPr lang="en-US" dirty="0" err="1"/>
              <a:t>durdurulması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 1969: Bryson </a:t>
            </a:r>
            <a:r>
              <a:rPr lang="en-US" dirty="0" err="1"/>
              <a:t>ve</a:t>
            </a:r>
            <a:r>
              <a:rPr lang="en-US" dirty="0"/>
              <a:t> Ho,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katmanlı</a:t>
            </a:r>
            <a:r>
              <a:rPr lang="en-US" dirty="0"/>
              <a:t>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ağlarını</a:t>
            </a:r>
            <a:r>
              <a:rPr lang="en-US" dirty="0"/>
              <a:t> </a:t>
            </a:r>
            <a:r>
              <a:rPr lang="en-US" dirty="0" err="1"/>
              <a:t>keşifleri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alg</a:t>
            </a:r>
            <a:r>
              <a:rPr lang="tr-TR" dirty="0" err="1"/>
              <a:t>oritmasının</a:t>
            </a:r>
            <a:r>
              <a:rPr lang="en-US" dirty="0"/>
              <a:t> </a:t>
            </a:r>
            <a:r>
              <a:rPr lang="en-US" dirty="0" err="1"/>
              <a:t>olmayışı</a:t>
            </a:r>
            <a:r>
              <a:rPr lang="en-US" dirty="0"/>
              <a:t> </a:t>
            </a:r>
            <a:r>
              <a:rPr lang="en-US" dirty="0" err="1"/>
              <a:t>sebebiyle</a:t>
            </a:r>
            <a:r>
              <a:rPr lang="en-US" dirty="0"/>
              <a:t> 1980’lere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ilgi</a:t>
            </a:r>
            <a:r>
              <a:rPr lang="en-US" dirty="0"/>
              <a:t> </a:t>
            </a:r>
            <a:r>
              <a:rPr lang="en-US" dirty="0" err="1"/>
              <a:t>çekmemesi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çeviri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</a:t>
            </a:r>
            <a:r>
              <a:rPr lang="en-US" dirty="0" err="1"/>
              <a:t>hüsran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– “the spirit is willing, but the flesh is weak”</a:t>
            </a:r>
            <a:br>
              <a:rPr lang="en-US" dirty="0"/>
            </a:br>
            <a:r>
              <a:rPr lang="en-US" dirty="0"/>
              <a:t>		– </a:t>
            </a:r>
            <a:r>
              <a:rPr lang="en-US" dirty="0" err="1"/>
              <a:t>İngilizce’den</a:t>
            </a:r>
            <a:r>
              <a:rPr lang="en-US" dirty="0"/>
              <a:t> </a:t>
            </a:r>
            <a:r>
              <a:rPr lang="en-US" dirty="0" err="1"/>
              <a:t>Rusça’ya</a:t>
            </a:r>
            <a:r>
              <a:rPr lang="en-US" dirty="0"/>
              <a:t> </a:t>
            </a:r>
            <a:r>
              <a:rPr lang="en-US" dirty="0" err="1"/>
              <a:t>çevirisi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– “the vodka is good but the meat is rotten”</a:t>
            </a:r>
          </a:p>
        </p:txBody>
      </p:sp>
    </p:spTree>
    <p:extLst>
      <p:ext uri="{BB962C8B-B14F-4D97-AF65-F5344CB8AC3E}">
        <p14:creationId xmlns:p14="http://schemas.microsoft.com/office/powerpoint/2010/main" val="2279217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1979 - 1990: </a:t>
            </a:r>
            <a:r>
              <a:rPr lang="en-US" b="1" dirty="0" err="1"/>
              <a:t>Güzel</a:t>
            </a:r>
            <a:r>
              <a:rPr lang="en-US" b="1" dirty="0"/>
              <a:t> </a:t>
            </a:r>
            <a:r>
              <a:rPr lang="en-US" b="1" dirty="0" err="1"/>
              <a:t>Zamanlar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Uzman</a:t>
            </a:r>
            <a:r>
              <a:rPr lang="en-US" dirty="0"/>
              <a:t> </a:t>
            </a:r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çıkışı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–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,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insanlarca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anlaşılabilen</a:t>
            </a:r>
            <a:r>
              <a:rPr lang="en-US" dirty="0"/>
              <a:t> </a:t>
            </a:r>
            <a:r>
              <a:rPr lang="en-US" dirty="0" err="1"/>
              <a:t>kısıtlı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uzmanlık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sv-SE" dirty="0"/>
              <a:t>gören sistemler (ör: MYCIN, kan </a:t>
            </a:r>
            <a:r>
              <a:rPr lang="en-US" dirty="0" err="1"/>
              <a:t>enfeksiyonlarının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• 1981 - 1991: </a:t>
            </a:r>
            <a:r>
              <a:rPr lang="en-US" dirty="0" err="1"/>
              <a:t>Japonya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Prolog</a:t>
            </a:r>
            <a:r>
              <a:rPr lang="en-US" dirty="0"/>
              <a:t> </a:t>
            </a:r>
            <a:r>
              <a:rPr lang="en-US" dirty="0" err="1"/>
              <a:t>temelli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zeki</a:t>
            </a:r>
            <a:r>
              <a:rPr lang="en-US" dirty="0"/>
              <a:t> </a:t>
            </a:r>
            <a:r>
              <a:rPr lang="en-US" dirty="0" err="1"/>
              <a:t>makineler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‘Fifth Generation’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projesini</a:t>
            </a:r>
            <a:r>
              <a:rPr lang="en-US" dirty="0"/>
              <a:t> </a:t>
            </a:r>
            <a:r>
              <a:rPr lang="en-US" dirty="0" err="1"/>
              <a:t>duyurdu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Amerika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Avrupa’da</a:t>
            </a:r>
            <a:r>
              <a:rPr lang="en-US" dirty="0"/>
              <a:t> </a:t>
            </a:r>
            <a:r>
              <a:rPr lang="en-US" dirty="0" err="1"/>
              <a:t>geride</a:t>
            </a:r>
            <a:r>
              <a:rPr lang="en-US" dirty="0"/>
              <a:t> </a:t>
            </a:r>
            <a:r>
              <a:rPr lang="en-US" dirty="0" err="1"/>
              <a:t>kalmamak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YZ </a:t>
            </a:r>
            <a:r>
              <a:rPr lang="en-US" dirty="0" err="1"/>
              <a:t>projelerine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paralar</a:t>
            </a:r>
            <a:r>
              <a:rPr lang="en-US" dirty="0"/>
              <a:t> </a:t>
            </a:r>
            <a:r>
              <a:rPr lang="en-US" dirty="0" err="1"/>
              <a:t>yatırdı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Yazılımda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klişe</a:t>
            </a:r>
            <a:r>
              <a:rPr lang="en-US" dirty="0"/>
              <a:t>: ‘now with AI!’ (</a:t>
            </a:r>
            <a:r>
              <a:rPr lang="en-US" dirty="0" err="1"/>
              <a:t>tanıdık</a:t>
            </a:r>
            <a:r>
              <a:rPr lang="en-US" dirty="0"/>
              <a:t> </a:t>
            </a:r>
            <a:r>
              <a:rPr lang="en-US" dirty="0" err="1"/>
              <a:t>geliyor</a:t>
            </a:r>
            <a:r>
              <a:rPr lang="en-US" dirty="0"/>
              <a:t> mu?)</a:t>
            </a:r>
            <a:br>
              <a:rPr lang="en-US" dirty="0"/>
            </a:br>
            <a:r>
              <a:rPr lang="en-US" dirty="0"/>
              <a:t>• YZ </a:t>
            </a:r>
            <a:r>
              <a:rPr lang="en-US" dirty="0" err="1"/>
              <a:t>firmalarının</a:t>
            </a:r>
            <a:r>
              <a:rPr lang="en-US" dirty="0"/>
              <a:t> </a:t>
            </a:r>
            <a:r>
              <a:rPr lang="en-US" dirty="0" err="1"/>
              <a:t>sayısında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artış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10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~1991 - ~1995: YZ </a:t>
            </a:r>
            <a:r>
              <a:rPr lang="en-US" b="1" dirty="0" err="1"/>
              <a:t>Kışı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Fifth Generation </a:t>
            </a:r>
            <a:r>
              <a:rPr lang="en-US" dirty="0" err="1"/>
              <a:t>durduruldu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YZ </a:t>
            </a:r>
            <a:r>
              <a:rPr lang="en-US" dirty="0" err="1"/>
              <a:t>endüstrisinde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odak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– </a:t>
            </a:r>
            <a:r>
              <a:rPr lang="en-US" dirty="0" err="1"/>
              <a:t>İnsanların</a:t>
            </a:r>
            <a:r>
              <a:rPr lang="en-US" dirty="0"/>
              <a:t> </a:t>
            </a:r>
            <a:r>
              <a:rPr lang="en-US" dirty="0" err="1"/>
              <a:t>yerini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alabilecek</a:t>
            </a:r>
            <a:r>
              <a:rPr lang="en-US" dirty="0"/>
              <a:t>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üretmeye</a:t>
            </a:r>
            <a:r>
              <a:rPr lang="en-US" dirty="0"/>
              <a:t> </a:t>
            </a:r>
            <a:r>
              <a:rPr lang="en-US" dirty="0" err="1"/>
              <a:t>çalışmak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–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problemlere</a:t>
            </a:r>
            <a:r>
              <a:rPr lang="en-US" dirty="0"/>
              <a:t> YZ </a:t>
            </a:r>
            <a:r>
              <a:rPr lang="en-US" dirty="0" err="1"/>
              <a:t>tekniklerini</a:t>
            </a:r>
            <a:r>
              <a:rPr lang="en-US" dirty="0"/>
              <a:t> </a:t>
            </a:r>
            <a:r>
              <a:rPr lang="en-US" dirty="0" err="1"/>
              <a:t>uygulamak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– </a:t>
            </a:r>
            <a:r>
              <a:rPr lang="en-US" dirty="0" err="1"/>
              <a:t>İnsanları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üretmek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84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Günümüz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 Deep </a:t>
            </a:r>
            <a:r>
              <a:rPr lang="en-US" dirty="0" smtClean="0"/>
              <a:t>Blue, </a:t>
            </a:r>
            <a:r>
              <a:rPr lang="en-US" dirty="0"/>
              <a:t>Garry </a:t>
            </a:r>
            <a:r>
              <a:rPr lang="en-US" dirty="0" err="1"/>
              <a:t>Kasparov’u</a:t>
            </a:r>
            <a:r>
              <a:rPr lang="en-US" dirty="0"/>
              <a:t> 1997’de </a:t>
            </a:r>
            <a:r>
              <a:rPr lang="en-US" dirty="0" err="1"/>
              <a:t>yendi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Sürücüsüz</a:t>
            </a:r>
            <a:r>
              <a:rPr lang="en-US" dirty="0"/>
              <a:t> </a:t>
            </a:r>
            <a:r>
              <a:rPr lang="en-US" dirty="0" err="1"/>
              <a:t>arabalar</a:t>
            </a:r>
            <a:r>
              <a:rPr lang="en-US" dirty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en-US" dirty="0"/>
              <a:t>• </a:t>
            </a:r>
            <a:r>
              <a:rPr lang="en-US" dirty="0" err="1"/>
              <a:t>Mars’ta</a:t>
            </a:r>
            <a:r>
              <a:rPr lang="en-US" dirty="0"/>
              <a:t> </a:t>
            </a:r>
            <a:r>
              <a:rPr lang="en-US" dirty="0" err="1"/>
              <a:t>otonom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robot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Konuşmayı</a:t>
            </a:r>
            <a:r>
              <a:rPr lang="en-US" dirty="0"/>
              <a:t> </a:t>
            </a:r>
            <a:r>
              <a:rPr lang="en-US" dirty="0" err="1"/>
              <a:t>yazıya</a:t>
            </a:r>
            <a:r>
              <a:rPr lang="en-US" dirty="0"/>
              <a:t> </a:t>
            </a:r>
            <a:r>
              <a:rPr lang="en-US" dirty="0" err="1"/>
              <a:t>çeviren</a:t>
            </a:r>
            <a:r>
              <a:rPr lang="en-US" dirty="0"/>
              <a:t> </a:t>
            </a:r>
            <a:r>
              <a:rPr lang="en-US" dirty="0" err="1"/>
              <a:t>programlar</a:t>
            </a:r>
            <a:r>
              <a:rPr lang="en-US" dirty="0"/>
              <a:t> (Google Speech to text)</a:t>
            </a:r>
            <a:br>
              <a:rPr lang="en-US" dirty="0"/>
            </a:br>
            <a:r>
              <a:rPr lang="fi-FI" dirty="0"/>
              <a:t>• Hava tahmin sistemleri artık daha ilerideki </a:t>
            </a:r>
            <a:r>
              <a:rPr lang="en-US" dirty="0" err="1"/>
              <a:t>tarihlerde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zaman </a:t>
            </a:r>
            <a:r>
              <a:rPr lang="en-US" dirty="0" err="1"/>
              <a:t>aralıklarında</a:t>
            </a:r>
            <a:r>
              <a:rPr lang="en-US" dirty="0"/>
              <a:t> </a:t>
            </a:r>
            <a:r>
              <a:rPr lang="en-US" dirty="0" err="1"/>
              <a:t>çalışıyorlar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814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Dall-E 2 - An astronaut riding a horse in a photorealistic style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unkn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23" y="3092697"/>
            <a:ext cx="2723256" cy="272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28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</a:t>
            </a:r>
            <a:r>
              <a:rPr lang="tr-TR" dirty="0" smtClean="0"/>
              <a:t>Zeka-Doğal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/>
              <a:t>Yapay</a:t>
            </a:r>
            <a:r>
              <a:rPr lang="en-US" b="1" dirty="0"/>
              <a:t> </a:t>
            </a:r>
            <a:r>
              <a:rPr lang="en-US" b="1" dirty="0" err="1"/>
              <a:t>Zeka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kalıcı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Kopyalanabilir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kitlelere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yayımlanabilir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ucuz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•Her zaman </a:t>
            </a:r>
            <a:r>
              <a:rPr lang="en-US" dirty="0" err="1"/>
              <a:t>tutarlı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İşleyişi</a:t>
            </a:r>
            <a:r>
              <a:rPr lang="en-US" dirty="0"/>
              <a:t> </a:t>
            </a:r>
            <a:r>
              <a:rPr lang="en-US" dirty="0" err="1"/>
              <a:t>belgelenebilir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5164183" y="2452527"/>
            <a:ext cx="6500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Doğal</a:t>
            </a:r>
            <a:r>
              <a:rPr lang="en-US" sz="2400" b="1" dirty="0"/>
              <a:t> </a:t>
            </a:r>
            <a:r>
              <a:rPr lang="en-US" sz="2400" b="1" dirty="0" err="1"/>
              <a:t>Zeka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•</a:t>
            </a:r>
            <a:r>
              <a:rPr lang="en-US" sz="2400" dirty="0" err="1"/>
              <a:t>Yaratıcı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•</a:t>
            </a:r>
            <a:r>
              <a:rPr lang="en-US" sz="2400" dirty="0" err="1"/>
              <a:t>Tecrübelerini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konudan</a:t>
            </a:r>
            <a:r>
              <a:rPr lang="en-US" sz="2400" dirty="0"/>
              <a:t> </a:t>
            </a:r>
            <a:r>
              <a:rPr lang="en-US" sz="2400" dirty="0" err="1"/>
              <a:t>konuya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aktarabilme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•</a:t>
            </a:r>
            <a:r>
              <a:rPr lang="en-US" sz="2400" dirty="0" err="1"/>
              <a:t>Adaptasyon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•</a:t>
            </a:r>
            <a:r>
              <a:rPr lang="en-US" sz="2400" dirty="0" err="1"/>
              <a:t>Bilinçli</a:t>
            </a:r>
            <a:r>
              <a:rPr lang="en-US" sz="2400" dirty="0"/>
              <a:t> </a:t>
            </a:r>
            <a:r>
              <a:rPr lang="en-US" sz="2400" dirty="0" err="1"/>
              <a:t>çaba</a:t>
            </a:r>
            <a:r>
              <a:rPr lang="en-US" sz="2400" dirty="0"/>
              <a:t> </a:t>
            </a:r>
            <a:r>
              <a:rPr lang="en-US" sz="2400" dirty="0" err="1"/>
              <a:t>olmadan</a:t>
            </a:r>
            <a:r>
              <a:rPr lang="en-US" sz="2400" dirty="0"/>
              <a:t> </a:t>
            </a:r>
            <a:r>
              <a:rPr lang="en-US" sz="2400" dirty="0" err="1"/>
              <a:t>modelleri</a:t>
            </a:r>
            <a:r>
              <a:rPr lang="en-US" sz="2400" dirty="0"/>
              <a:t> </a:t>
            </a:r>
            <a:r>
              <a:rPr lang="en-US" sz="2400" dirty="0" err="1"/>
              <a:t>öğrenebilme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693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Yapay</a:t>
            </a:r>
            <a:r>
              <a:rPr lang="en-US" b="1" dirty="0"/>
              <a:t> </a:t>
            </a:r>
            <a:r>
              <a:rPr lang="en-US" b="1" dirty="0" err="1"/>
              <a:t>Zeka</a:t>
            </a:r>
            <a:r>
              <a:rPr lang="en-US" b="1" dirty="0"/>
              <a:t> </a:t>
            </a:r>
            <a:r>
              <a:rPr lang="en-US" b="1" dirty="0" err="1"/>
              <a:t>Örnekleri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 smtClean="0"/>
              <a:t>Özerk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Sürücüsüz</a:t>
            </a:r>
            <a:r>
              <a:rPr lang="en-US" b="1" dirty="0"/>
              <a:t>) </a:t>
            </a:r>
            <a:r>
              <a:rPr lang="en-US" b="1" dirty="0" err="1"/>
              <a:t>araçlar</a:t>
            </a:r>
            <a:r>
              <a:rPr lang="en-US" b="1" dirty="0" smtClean="0"/>
              <a:t>:</a:t>
            </a:r>
            <a:endParaRPr lang="tr-TR" b="1" dirty="0" smtClean="0"/>
          </a:p>
          <a:p>
            <a:pPr marL="0" indent="0" algn="just">
              <a:buNone/>
            </a:pPr>
            <a:r>
              <a:rPr lang="en-US" dirty="0" smtClean="0"/>
              <a:t>–</a:t>
            </a:r>
            <a:r>
              <a:rPr lang="en-US" dirty="0"/>
              <a:t>Carnegie Mellon </a:t>
            </a:r>
            <a:r>
              <a:rPr lang="en-US" dirty="0" err="1"/>
              <a:t>University’nin</a:t>
            </a:r>
            <a:r>
              <a:rPr lang="en-US" dirty="0"/>
              <a:t> </a:t>
            </a:r>
            <a:r>
              <a:rPr lang="en-US" dirty="0" err="1"/>
              <a:t>geliştirdiği</a:t>
            </a:r>
            <a:r>
              <a:rPr lang="en-US" dirty="0"/>
              <a:t> </a:t>
            </a:r>
            <a:r>
              <a:rPr lang="en-US" dirty="0" err="1"/>
              <a:t>bilgisayarlı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kamyoneti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63 mil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gece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gündüz</a:t>
            </a:r>
            <a:r>
              <a:rPr lang="en-US" dirty="0"/>
              <a:t>, </a:t>
            </a:r>
            <a:r>
              <a:rPr lang="en-US" dirty="0" err="1"/>
              <a:t>yağmurlu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havada</a:t>
            </a:r>
            <a:r>
              <a:rPr lang="en-US" dirty="0"/>
              <a:t>, </a:t>
            </a:r>
            <a:r>
              <a:rPr lang="en-US" dirty="0" err="1"/>
              <a:t>Washington’dan</a:t>
            </a:r>
            <a:r>
              <a:rPr lang="en-US" dirty="0"/>
              <a:t> San </a:t>
            </a:r>
            <a:r>
              <a:rPr lang="en-US" dirty="0" err="1"/>
              <a:t>Diego’ya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2849 mil </a:t>
            </a:r>
            <a:r>
              <a:rPr lang="en-US" dirty="0" err="1"/>
              <a:t>yolda</a:t>
            </a:r>
            <a:r>
              <a:rPr lang="en-US" dirty="0"/>
              <a:t> </a:t>
            </a:r>
            <a:r>
              <a:rPr lang="en-US" dirty="0" err="1"/>
              <a:t>sürebilmiştir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•</a:t>
            </a:r>
            <a:r>
              <a:rPr lang="en-US" b="1" dirty="0" err="1"/>
              <a:t>Satranç</a:t>
            </a:r>
            <a:r>
              <a:rPr lang="en-US" b="1" dirty="0"/>
              <a:t> </a:t>
            </a:r>
            <a:r>
              <a:rPr lang="en-US" b="1" dirty="0" err="1"/>
              <a:t>bilgisayarı</a:t>
            </a:r>
            <a:r>
              <a:rPr lang="en-US" b="1" dirty="0"/>
              <a:t>: </a:t>
            </a:r>
            <a:endParaRPr lang="tr-TR" b="1" dirty="0" smtClean="0"/>
          </a:p>
          <a:p>
            <a:pPr marL="0" indent="0" algn="just">
              <a:buNone/>
            </a:pPr>
            <a:r>
              <a:rPr lang="en-US" dirty="0" smtClean="0"/>
              <a:t>–</a:t>
            </a:r>
            <a:r>
              <a:rPr lang="en-US" dirty="0"/>
              <a:t>IBM </a:t>
            </a:r>
            <a:r>
              <a:rPr lang="en-US" dirty="0" err="1"/>
              <a:t>araştırmacıları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satranç</a:t>
            </a:r>
            <a:r>
              <a:rPr lang="en-US" dirty="0"/>
              <a:t> </a:t>
            </a:r>
            <a:r>
              <a:rPr lang="en-US" dirty="0" err="1"/>
              <a:t>bilgisayarı</a:t>
            </a:r>
            <a:r>
              <a:rPr lang="en-US" dirty="0"/>
              <a:t> o </a:t>
            </a:r>
            <a:r>
              <a:rPr lang="en-US" dirty="0" err="1"/>
              <a:t>zamanki</a:t>
            </a:r>
            <a:r>
              <a:rPr lang="en-US" dirty="0"/>
              <a:t> </a:t>
            </a:r>
            <a:r>
              <a:rPr lang="en-US" dirty="0" err="1"/>
              <a:t>dünya</a:t>
            </a:r>
            <a:r>
              <a:rPr lang="en-US" dirty="0"/>
              <a:t> </a:t>
            </a:r>
            <a:r>
              <a:rPr lang="en-US" dirty="0" err="1"/>
              <a:t>şampiyonu</a:t>
            </a:r>
            <a:r>
              <a:rPr lang="en-US" dirty="0"/>
              <a:t> Gary </a:t>
            </a:r>
            <a:r>
              <a:rPr lang="en-US" dirty="0" err="1"/>
              <a:t>Kasparov’u</a:t>
            </a:r>
            <a:r>
              <a:rPr lang="en-US" dirty="0"/>
              <a:t> </a:t>
            </a:r>
            <a:r>
              <a:rPr lang="en-US" dirty="0" err="1"/>
              <a:t>yenmiştir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nn-NO" b="1" dirty="0"/>
              <a:t>•Matematik ve Geometri teoremlerinin ispatı</a:t>
            </a:r>
            <a:r>
              <a:rPr lang="nn-NO" b="1" dirty="0" smtClean="0"/>
              <a:t>:</a:t>
            </a:r>
            <a:endParaRPr lang="tr-TR" b="1" dirty="0" smtClean="0"/>
          </a:p>
          <a:p>
            <a:pPr marL="0" indent="0" algn="just">
              <a:buNone/>
            </a:pPr>
            <a:r>
              <a:rPr lang="en-US" dirty="0" smtClean="0"/>
              <a:t>–</a:t>
            </a:r>
            <a:r>
              <a:rPr lang="en-US" dirty="0"/>
              <a:t>Argonne National </a:t>
            </a:r>
            <a:r>
              <a:rPr lang="en-US" dirty="0" err="1"/>
              <a:t>Laboratories’de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matematik</a:t>
            </a:r>
            <a:r>
              <a:rPr lang="en-US" dirty="0"/>
              <a:t> </a:t>
            </a:r>
            <a:r>
              <a:rPr lang="en-US" dirty="0" err="1"/>
              <a:t>varsayımlarını</a:t>
            </a:r>
            <a:r>
              <a:rPr lang="en-US" dirty="0"/>
              <a:t> </a:t>
            </a:r>
            <a:r>
              <a:rPr lang="en-US" dirty="0" err="1"/>
              <a:t>ispatlayabilmiştir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788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Yapay</a:t>
            </a:r>
            <a:r>
              <a:rPr lang="en-US" b="1" dirty="0"/>
              <a:t> </a:t>
            </a:r>
            <a:r>
              <a:rPr lang="en-US" b="1" dirty="0" err="1"/>
              <a:t>Zeka</a:t>
            </a:r>
            <a:r>
              <a:rPr lang="en-US" b="1" dirty="0"/>
              <a:t> </a:t>
            </a:r>
            <a:r>
              <a:rPr lang="en-US" b="1" dirty="0" err="1"/>
              <a:t>Örnekleri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/>
              <a:t>Bilimsel</a:t>
            </a:r>
            <a:r>
              <a:rPr lang="en-US" b="1" dirty="0"/>
              <a:t> </a:t>
            </a:r>
            <a:r>
              <a:rPr lang="en-US" b="1" dirty="0" err="1"/>
              <a:t>sınıflandırma</a:t>
            </a:r>
            <a:r>
              <a:rPr lang="en-US" b="1" dirty="0" smtClean="0"/>
              <a:t>:</a:t>
            </a:r>
            <a:endParaRPr lang="tr-TR" b="1" dirty="0" smtClean="0"/>
          </a:p>
          <a:p>
            <a:pPr marL="0" indent="0" algn="just">
              <a:buNone/>
            </a:pPr>
            <a:r>
              <a:rPr lang="en-US" dirty="0" smtClean="0"/>
              <a:t>–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yıldızlardan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galaksilerden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sinyalleri</a:t>
            </a:r>
            <a:r>
              <a:rPr lang="en-US" dirty="0"/>
              <a:t> </a:t>
            </a:r>
            <a:r>
              <a:rPr lang="en-US" dirty="0" err="1"/>
              <a:t>öğretilerek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yıldızların</a:t>
            </a:r>
            <a:r>
              <a:rPr lang="en-US" dirty="0"/>
              <a:t> </a:t>
            </a:r>
            <a:r>
              <a:rPr lang="en-US" dirty="0" err="1"/>
              <a:t>uzman</a:t>
            </a:r>
            <a:r>
              <a:rPr lang="en-US" dirty="0"/>
              <a:t> </a:t>
            </a:r>
            <a:r>
              <a:rPr lang="en-US" dirty="0" err="1"/>
              <a:t>sınıflandırılması</a:t>
            </a:r>
            <a:r>
              <a:rPr lang="en-US" dirty="0"/>
              <a:t> </a:t>
            </a:r>
            <a:r>
              <a:rPr lang="en-US" dirty="0" err="1"/>
              <a:t>yapılmıştır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en-US" b="1" dirty="0" err="1" smtClean="0"/>
              <a:t>Gelişmiş</a:t>
            </a:r>
            <a:r>
              <a:rPr lang="en-US" b="1" dirty="0" smtClean="0"/>
              <a:t> </a:t>
            </a:r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arayüzleri</a:t>
            </a:r>
            <a:r>
              <a:rPr lang="en-US" b="1" dirty="0" smtClean="0"/>
              <a:t>:</a:t>
            </a:r>
            <a:endParaRPr lang="tr-TR" b="1" dirty="0" smtClean="0"/>
          </a:p>
          <a:p>
            <a:pPr marL="0" indent="0" algn="just">
              <a:buNone/>
            </a:pPr>
            <a:r>
              <a:rPr lang="en-US" dirty="0" smtClean="0"/>
              <a:t>–</a:t>
            </a:r>
            <a:r>
              <a:rPr lang="en-US" dirty="0"/>
              <a:t>PEGASUS, American Airlines EAASY </a:t>
            </a:r>
            <a:r>
              <a:rPr lang="en-US" dirty="0" err="1"/>
              <a:t>SABRE’in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ayırma</a:t>
            </a:r>
            <a:r>
              <a:rPr lang="en-US" dirty="0"/>
              <a:t> </a:t>
            </a:r>
            <a:r>
              <a:rPr lang="en-US" dirty="0" err="1"/>
              <a:t>sisteminde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konuşabilen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 smtClean="0"/>
              <a:t>yüzüdü</a:t>
            </a:r>
            <a:r>
              <a:rPr lang="tr-TR" dirty="0" smtClean="0"/>
              <a:t>r.</a:t>
            </a:r>
          </a:p>
          <a:p>
            <a:pPr marL="0" indent="0" algn="just">
              <a:buNone/>
            </a:pPr>
            <a:r>
              <a:rPr lang="en-US" dirty="0" smtClean="0"/>
              <a:t>–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telefonla</a:t>
            </a:r>
            <a:r>
              <a:rPr lang="en-US" dirty="0"/>
              <a:t> </a:t>
            </a:r>
            <a:r>
              <a:rPr lang="en-US" dirty="0" err="1"/>
              <a:t>büyük-çevrimiçi-dinamik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tabanlarının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bilgisayarlara</a:t>
            </a:r>
            <a:r>
              <a:rPr lang="en-US" dirty="0"/>
              <a:t> </a:t>
            </a:r>
            <a:r>
              <a:rPr lang="en-US" dirty="0" err="1"/>
              <a:t>erişerek</a:t>
            </a:r>
            <a:r>
              <a:rPr lang="en-US" dirty="0"/>
              <a:t>, </a:t>
            </a:r>
            <a:r>
              <a:rPr lang="en-US" dirty="0" err="1"/>
              <a:t>uçuş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ayırma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gerçekleştiriyor</a:t>
            </a:r>
            <a:r>
              <a:rPr lang="en-US" dirty="0"/>
              <a:t>.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58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Yapay</a:t>
            </a:r>
            <a:r>
              <a:rPr lang="en-US" b="1" dirty="0"/>
              <a:t> </a:t>
            </a:r>
            <a:r>
              <a:rPr lang="en-US" b="1" dirty="0" err="1"/>
              <a:t>Zeka</a:t>
            </a:r>
            <a:r>
              <a:rPr lang="en-US" b="1" dirty="0"/>
              <a:t> </a:t>
            </a:r>
            <a:r>
              <a:rPr lang="en-US" b="1" dirty="0" err="1"/>
              <a:t>Örnekleri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1991 </a:t>
            </a:r>
            <a:r>
              <a:rPr lang="en-US" dirty="0" err="1"/>
              <a:t>Körfez</a:t>
            </a:r>
            <a:r>
              <a:rPr lang="en-US" dirty="0"/>
              <a:t> </a:t>
            </a:r>
            <a:r>
              <a:rPr lang="en-US" dirty="0" err="1"/>
              <a:t>savaşında</a:t>
            </a:r>
            <a:r>
              <a:rPr lang="en-US" dirty="0"/>
              <a:t>, Amerika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lojistik</a:t>
            </a:r>
            <a:r>
              <a:rPr lang="en-US" dirty="0"/>
              <a:t> </a:t>
            </a:r>
            <a:r>
              <a:rPr lang="en-US" dirty="0" err="1"/>
              <a:t>planlamasını</a:t>
            </a:r>
            <a:r>
              <a:rPr lang="en-US" dirty="0"/>
              <a:t> YZ </a:t>
            </a:r>
            <a:r>
              <a:rPr lang="en-US" dirty="0" err="1"/>
              <a:t>yazılımlarına</a:t>
            </a:r>
            <a:r>
              <a:rPr lang="en-US" dirty="0"/>
              <a:t> </a:t>
            </a:r>
            <a:r>
              <a:rPr lang="en-US" dirty="0" err="1"/>
              <a:t>yaptırdı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err="1" smtClean="0"/>
              <a:t>Kare</a:t>
            </a:r>
            <a:r>
              <a:rPr lang="en-US" dirty="0" smtClean="0"/>
              <a:t> </a:t>
            </a:r>
            <a:r>
              <a:rPr lang="en-US" dirty="0" err="1"/>
              <a:t>bulmacaları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insandan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çözebilen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: </a:t>
            </a:r>
            <a:r>
              <a:rPr lang="en-US" dirty="0" smtClean="0"/>
              <a:t>Proverb</a:t>
            </a:r>
            <a:endParaRPr lang="tr-TR" dirty="0" smtClean="0"/>
          </a:p>
          <a:p>
            <a:pPr algn="just"/>
            <a:r>
              <a:rPr lang="en-US" dirty="0" err="1" smtClean="0"/>
              <a:t>Kısıtlı</a:t>
            </a:r>
            <a:r>
              <a:rPr lang="en-US" dirty="0" smtClean="0"/>
              <a:t> </a:t>
            </a:r>
            <a:r>
              <a:rPr lang="en-US" dirty="0" err="1"/>
              <a:t>alanda</a:t>
            </a:r>
            <a:r>
              <a:rPr lang="en-US" dirty="0"/>
              <a:t> </a:t>
            </a:r>
            <a:r>
              <a:rPr lang="en-US" dirty="0" err="1"/>
              <a:t>konuşma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anlayan</a:t>
            </a:r>
            <a:r>
              <a:rPr lang="en-US" dirty="0"/>
              <a:t> </a:t>
            </a:r>
            <a:r>
              <a:rPr lang="en-US" dirty="0" err="1"/>
              <a:t>programlar</a:t>
            </a:r>
            <a:r>
              <a:rPr lang="en-US" dirty="0"/>
              <a:t> (Pegasus, </a:t>
            </a:r>
            <a:r>
              <a:rPr lang="en-US" dirty="0" err="1"/>
              <a:t>seyahat</a:t>
            </a:r>
            <a:r>
              <a:rPr lang="en-US" dirty="0"/>
              <a:t> </a:t>
            </a:r>
            <a:r>
              <a:rPr lang="en-US" dirty="0" err="1"/>
              <a:t>yardımcısı</a:t>
            </a:r>
            <a:r>
              <a:rPr lang="en-US" dirty="0" smtClean="0"/>
              <a:t>)</a:t>
            </a:r>
            <a:endParaRPr lang="tr-TR" dirty="0" smtClean="0"/>
          </a:p>
          <a:p>
            <a:pPr algn="just"/>
            <a:r>
              <a:rPr lang="en-US" dirty="0" err="1" smtClean="0"/>
              <a:t>Tıbbi</a:t>
            </a:r>
            <a:r>
              <a:rPr lang="en-US" dirty="0" smtClean="0"/>
              <a:t> </a:t>
            </a:r>
            <a:r>
              <a:rPr lang="en-US" dirty="0" err="1"/>
              <a:t>uzman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: </a:t>
            </a:r>
            <a:r>
              <a:rPr lang="en-US" dirty="0" err="1"/>
              <a:t>Doktorlar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endParaRPr lang="tr-TR" dirty="0" smtClean="0"/>
          </a:p>
          <a:p>
            <a:pPr algn="just"/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/>
              <a:t>Teorem</a:t>
            </a:r>
            <a:r>
              <a:rPr lang="en-US" dirty="0"/>
              <a:t> </a:t>
            </a:r>
            <a:r>
              <a:rPr lang="en-US" dirty="0" err="1" smtClean="0"/>
              <a:t>ispatlayıcılar</a:t>
            </a:r>
            <a:endParaRPr lang="tr-TR" dirty="0" smtClean="0"/>
          </a:p>
          <a:p>
            <a:pPr algn="just"/>
            <a:r>
              <a:rPr lang="en-US" dirty="0" err="1" smtClean="0"/>
              <a:t>Cerrahi</a:t>
            </a:r>
            <a:r>
              <a:rPr lang="en-US" dirty="0" smtClean="0"/>
              <a:t> </a:t>
            </a:r>
            <a:r>
              <a:rPr lang="en-US" dirty="0" err="1"/>
              <a:t>robotları</a:t>
            </a:r>
            <a:r>
              <a:rPr lang="en-US" dirty="0"/>
              <a:t> (</a:t>
            </a:r>
            <a:r>
              <a:rPr lang="en-US" dirty="0" err="1"/>
              <a:t>HipNav</a:t>
            </a:r>
            <a:r>
              <a:rPr lang="en-US" dirty="0" smtClean="0"/>
              <a:t>)</a:t>
            </a:r>
            <a:endParaRPr lang="tr-TR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9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Zeka Nedir 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0762498" cy="3599316"/>
          </a:xfrm>
        </p:spPr>
        <p:txBody>
          <a:bodyPr/>
          <a:lstStyle/>
          <a:p>
            <a:r>
              <a:rPr lang="en-US" dirty="0" err="1"/>
              <a:t>Kavramlar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algılar</a:t>
            </a:r>
            <a:r>
              <a:rPr lang="en-US" dirty="0"/>
              <a:t> </a:t>
            </a:r>
            <a:r>
              <a:rPr lang="en-US" dirty="0" err="1" smtClean="0"/>
              <a:t>yardımıyla</a:t>
            </a:r>
            <a:r>
              <a:rPr lang="tr-TR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somut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ilişkiyi</a:t>
            </a:r>
            <a:r>
              <a:rPr lang="en-US" dirty="0"/>
              <a:t> </a:t>
            </a:r>
            <a:r>
              <a:rPr lang="en-US" dirty="0" err="1"/>
              <a:t>kavrayabilme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düşünme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muhakeme</a:t>
            </a:r>
            <a:r>
              <a:rPr lang="en-US" dirty="0"/>
              <a:t> </a:t>
            </a:r>
            <a:r>
              <a:rPr lang="en-US" dirty="0" err="1"/>
              <a:t>yapabilme</a:t>
            </a:r>
            <a:r>
              <a:rPr lang="tr-TR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işlevleri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amaca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kullanabilme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66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Yapay</a:t>
            </a:r>
            <a:r>
              <a:rPr lang="en-US" b="1" dirty="0"/>
              <a:t> </a:t>
            </a:r>
            <a:r>
              <a:rPr lang="en-US" b="1" dirty="0" err="1"/>
              <a:t>Zeka</a:t>
            </a:r>
            <a:r>
              <a:rPr lang="en-US" b="1" dirty="0"/>
              <a:t> </a:t>
            </a:r>
            <a:r>
              <a:rPr lang="en-US" b="1" dirty="0" err="1"/>
              <a:t>Örnekleri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SKICAT: </a:t>
            </a:r>
            <a:r>
              <a:rPr lang="en-US" dirty="0" err="1"/>
              <a:t>Uzay</a:t>
            </a:r>
            <a:r>
              <a:rPr lang="en-US" dirty="0"/>
              <a:t> </a:t>
            </a:r>
            <a:r>
              <a:rPr lang="en-US" dirty="0" err="1"/>
              <a:t>teleskoplarından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terabaytlarca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verisinde</a:t>
            </a:r>
            <a:r>
              <a:rPr lang="en-US" dirty="0"/>
              <a:t> </a:t>
            </a:r>
            <a:r>
              <a:rPr lang="en-US" dirty="0" err="1"/>
              <a:t>ilginç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tanımlayan</a:t>
            </a:r>
            <a:r>
              <a:rPr lang="en-US" dirty="0"/>
              <a:t> program</a:t>
            </a:r>
            <a:br>
              <a:rPr lang="en-US" dirty="0"/>
            </a:br>
            <a:r>
              <a:rPr lang="en-US" dirty="0"/>
              <a:t>	–% 94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başarısı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–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kabiliyetlerinin</a:t>
            </a:r>
            <a:r>
              <a:rPr lang="en-US" dirty="0"/>
              <a:t> </a:t>
            </a:r>
            <a:r>
              <a:rPr lang="en-US" dirty="0" err="1"/>
              <a:t>ötesinde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•Jupiter: </a:t>
            </a:r>
            <a:r>
              <a:rPr lang="en-US" dirty="0" err="1"/>
              <a:t>Hava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GoogleNews</a:t>
            </a:r>
            <a:r>
              <a:rPr lang="en-US" dirty="0"/>
              <a:t>: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gazete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•www.citeseer.com:Araştırma </a:t>
            </a:r>
            <a:r>
              <a:rPr lang="en-US" dirty="0" err="1"/>
              <a:t>makalelerini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sınıflayıp</a:t>
            </a:r>
            <a:r>
              <a:rPr lang="en-US" dirty="0"/>
              <a:t> </a:t>
            </a:r>
            <a:r>
              <a:rPr lang="en-US" dirty="0" err="1"/>
              <a:t>indeksleyenarama</a:t>
            </a:r>
            <a:r>
              <a:rPr lang="en-US" dirty="0"/>
              <a:t> </a:t>
            </a:r>
            <a:r>
              <a:rPr lang="en-US" dirty="0" err="1"/>
              <a:t>motoru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47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Yapay</a:t>
            </a:r>
            <a:r>
              <a:rPr lang="en-US" b="1" dirty="0"/>
              <a:t> </a:t>
            </a:r>
            <a:r>
              <a:rPr lang="en-US" b="1" dirty="0" err="1"/>
              <a:t>Zeka</a:t>
            </a:r>
            <a:r>
              <a:rPr lang="en-US" b="1" dirty="0"/>
              <a:t> </a:t>
            </a:r>
            <a:r>
              <a:rPr lang="en-US" b="1" dirty="0" err="1"/>
              <a:t>Örnekleri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Postanelerde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tanıma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mektup</a:t>
            </a:r>
            <a:r>
              <a:rPr lang="en-US" dirty="0"/>
              <a:t> </a:t>
            </a:r>
            <a:r>
              <a:rPr lang="en-US" dirty="0" err="1"/>
              <a:t>kümeleme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Bankalarda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–</a:t>
            </a:r>
            <a:r>
              <a:rPr lang="en-US" dirty="0" err="1"/>
              <a:t>İmza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–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kredilendirme</a:t>
            </a:r>
            <a:r>
              <a:rPr lang="en-US" dirty="0"/>
              <a:t> </a:t>
            </a:r>
            <a:r>
              <a:rPr lang="en-US" dirty="0" err="1"/>
              <a:t>kararları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–</a:t>
            </a:r>
            <a:r>
              <a:rPr lang="en-US" dirty="0" err="1"/>
              <a:t>Kredikartı</a:t>
            </a:r>
            <a:r>
              <a:rPr lang="en-US" dirty="0"/>
              <a:t> </a:t>
            </a:r>
            <a:r>
              <a:rPr lang="en-US" dirty="0" err="1"/>
              <a:t>yolsuzluklarını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belirleyebilme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•İnternet: </a:t>
            </a:r>
            <a:r>
              <a:rPr lang="en-US" dirty="0" err="1"/>
              <a:t>Web’de</a:t>
            </a:r>
            <a:r>
              <a:rPr lang="tr-TR" dirty="0"/>
              <a:t> </a:t>
            </a:r>
            <a:r>
              <a:rPr lang="en-US" dirty="0" err="1"/>
              <a:t>gezinti</a:t>
            </a:r>
            <a:r>
              <a:rPr lang="en-US" dirty="0"/>
              <a:t> </a:t>
            </a:r>
            <a:r>
              <a:rPr lang="en-US" dirty="0" err="1"/>
              <a:t>tercihlerinden</a:t>
            </a:r>
            <a:r>
              <a:rPr lang="en-US" dirty="0"/>
              <a:t> </a:t>
            </a:r>
            <a:r>
              <a:rPr lang="en-US" dirty="0" err="1"/>
              <a:t>yaş</a:t>
            </a:r>
            <a:r>
              <a:rPr lang="en-US" dirty="0"/>
              <a:t>, </a:t>
            </a:r>
            <a:r>
              <a:rPr lang="en-US" dirty="0" err="1"/>
              <a:t>cinsiyet</a:t>
            </a:r>
            <a:r>
              <a:rPr lang="en-US" dirty="0"/>
              <a:t>, </a:t>
            </a:r>
            <a:r>
              <a:rPr lang="en-US" dirty="0" err="1"/>
              <a:t>lokasyon</a:t>
            </a:r>
            <a:r>
              <a:rPr lang="en-US" dirty="0"/>
              <a:t> </a:t>
            </a:r>
            <a:r>
              <a:rPr lang="en-US" dirty="0" err="1"/>
              <a:t>tahmini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Kameralar</a:t>
            </a:r>
            <a:r>
              <a:rPr lang="en-US" dirty="0"/>
              <a:t>: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yüz</a:t>
            </a:r>
            <a:r>
              <a:rPr lang="en-US" dirty="0"/>
              <a:t> </a:t>
            </a:r>
            <a:r>
              <a:rPr lang="en-US" dirty="0" err="1"/>
              <a:t>bulma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odaklanma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86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Yapay</a:t>
            </a:r>
            <a:r>
              <a:rPr lang="en-US" b="1" dirty="0"/>
              <a:t> </a:t>
            </a:r>
            <a:r>
              <a:rPr lang="en-US" b="1" dirty="0" err="1"/>
              <a:t>Zeka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Gelecek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 smtClean="0"/>
              <a:t>Doğal</a:t>
            </a:r>
            <a:r>
              <a:rPr lang="en-US" dirty="0" smtClean="0"/>
              <a:t> </a:t>
            </a:r>
            <a:r>
              <a:rPr lang="en-US" dirty="0" err="1"/>
              <a:t>dilde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kuran</a:t>
            </a:r>
            <a:r>
              <a:rPr lang="en-US" dirty="0"/>
              <a:t> </a:t>
            </a:r>
            <a:r>
              <a:rPr lang="en-US" dirty="0" err="1"/>
              <a:t>makineler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robotlar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İnsansız</a:t>
            </a:r>
            <a:r>
              <a:rPr lang="en-US" dirty="0"/>
              <a:t> </a:t>
            </a:r>
            <a:r>
              <a:rPr lang="en-US" dirty="0" err="1"/>
              <a:t>taşıtlar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Uzay</a:t>
            </a:r>
            <a:r>
              <a:rPr lang="en-US" dirty="0"/>
              <a:t> </a:t>
            </a:r>
            <a:r>
              <a:rPr lang="en-US" dirty="0" err="1"/>
              <a:t>araştırmalarında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otonom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Biyo-sibernetik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(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kol</a:t>
            </a:r>
            <a:r>
              <a:rPr lang="en-US" dirty="0"/>
              <a:t>,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)</a:t>
            </a:r>
            <a:r>
              <a:rPr lang="tr-TR" dirty="0"/>
              <a:t> </a:t>
            </a:r>
            <a:r>
              <a:rPr lang="en-US" dirty="0"/>
              <a:t>vb.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51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omponents, types, and subfield of AI, derived from [25,26]. | Download  High-Quality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28631"/>
            <a:ext cx="8223900" cy="417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20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19634"/>
              </p:ext>
            </p:extLst>
          </p:nvPr>
        </p:nvGraphicFramePr>
        <p:xfrm>
          <a:off x="1656737" y="2804035"/>
          <a:ext cx="731969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846">
                  <a:extLst>
                    <a:ext uri="{9D8B030D-6E8A-4147-A177-3AD203B41FA5}">
                      <a16:colId xmlns:a16="http://schemas.microsoft.com/office/drawing/2014/main" val="2231772188"/>
                    </a:ext>
                  </a:extLst>
                </a:gridCol>
                <a:gridCol w="3659846">
                  <a:extLst>
                    <a:ext uri="{9D8B030D-6E8A-4147-A177-3AD203B41FA5}">
                      <a16:colId xmlns:a16="http://schemas.microsoft.com/office/drawing/2014/main" val="3724972327"/>
                    </a:ext>
                  </a:extLst>
                </a:gridCol>
              </a:tblGrid>
              <a:tr h="29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 smtClean="0"/>
                        <a:t>AI’nın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Avantajları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 smtClean="0"/>
                        <a:t>AI’ın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Dezavantajları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83273"/>
                  </a:ext>
                </a:extLst>
              </a:tr>
              <a:tr h="3624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İnsan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hatalarının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azaltır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Yüksek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Üretim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Maliyetleri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79998"/>
                  </a:ext>
                </a:extLst>
              </a:tr>
              <a:tr h="364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İş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akışlarını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insandan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daha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iyi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keşfedebilir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İnsanlığı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tembelliğe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itebilir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91446"/>
                  </a:ext>
                </a:extLst>
              </a:tr>
              <a:tr h="3575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Yüksek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riskli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koşullarda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daha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güvenilir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Işsizlik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artabilir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497553"/>
                  </a:ext>
                </a:extLst>
              </a:tr>
              <a:tr h="362435">
                <a:tc>
                  <a:txBody>
                    <a:bodyPr/>
                    <a:lstStyle/>
                    <a:p>
                      <a:r>
                        <a:rPr lang="en-US" dirty="0" smtClean="0"/>
                        <a:t>7/24 </a:t>
                      </a:r>
                      <a:r>
                        <a:rPr lang="en-US" dirty="0" err="1" smtClean="0"/>
                        <a:t>erişilebilir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İnovasyon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becerilerinden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yoksun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9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04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en-US" dirty="0" err="1" smtClean="0"/>
              <a:t>Yapay</a:t>
            </a:r>
            <a:r>
              <a:rPr lang="en-US" dirty="0" smtClean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7475" indent="-3175" algn="just"/>
            <a:r>
              <a:rPr lang="en-US" dirty="0" err="1" smtClean="0"/>
              <a:t>Yapay</a:t>
            </a:r>
            <a:r>
              <a:rPr lang="en-US" dirty="0" smtClean="0"/>
              <a:t> </a:t>
            </a:r>
            <a:r>
              <a:rPr lang="en-US" dirty="0" err="1"/>
              <a:t>Zeka</a:t>
            </a:r>
            <a:r>
              <a:rPr lang="en-US" dirty="0"/>
              <a:t>, </a:t>
            </a:r>
            <a:r>
              <a:rPr lang="en-US" dirty="0" err="1"/>
              <a:t>zeki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sistemlerinin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ilgilenen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bilimidir</a:t>
            </a:r>
            <a:r>
              <a:rPr lang="en-US" dirty="0"/>
              <a:t>. </a:t>
            </a:r>
          </a:p>
          <a:p>
            <a:pPr marL="114300" indent="0" algn="just">
              <a:buNone/>
            </a:pPr>
            <a:r>
              <a:rPr lang="tr-TR" dirty="0"/>
              <a:t>	</a:t>
            </a:r>
            <a:r>
              <a:rPr lang="en-US" dirty="0" smtClean="0"/>
              <a:t>–</a:t>
            </a:r>
            <a:r>
              <a:rPr lang="en-US" dirty="0" err="1"/>
              <a:t>Zeki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davranışının</a:t>
            </a:r>
            <a:r>
              <a:rPr lang="en-US" dirty="0"/>
              <a:t> </a:t>
            </a:r>
            <a:r>
              <a:rPr lang="en-US" dirty="0" err="1"/>
              <a:t>zekiliği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karşılaştırılabilir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sergileyen</a:t>
            </a:r>
            <a:r>
              <a:rPr lang="en-US" dirty="0"/>
              <a:t> </a:t>
            </a:r>
            <a:r>
              <a:rPr lang="en-US" dirty="0" err="1"/>
              <a:t>sistemdir</a:t>
            </a:r>
            <a:r>
              <a:rPr lang="en-US" dirty="0"/>
              <a:t>. </a:t>
            </a:r>
          </a:p>
          <a:p>
            <a:pPr marL="114300" indent="0" algn="just">
              <a:buNone/>
            </a:pPr>
            <a:r>
              <a:rPr lang="tr-TR" dirty="0" smtClean="0"/>
              <a:t>	</a:t>
            </a:r>
            <a:r>
              <a:rPr lang="en-US" dirty="0" smtClean="0"/>
              <a:t>–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dilin</a:t>
            </a:r>
            <a:r>
              <a:rPr lang="en-US" dirty="0"/>
              <a:t> </a:t>
            </a:r>
            <a:r>
              <a:rPr lang="en-US" dirty="0" err="1"/>
              <a:t>anlaşılması</a:t>
            </a:r>
            <a:r>
              <a:rPr lang="en-US" dirty="0"/>
              <a:t>, </a:t>
            </a:r>
            <a:r>
              <a:rPr lang="en-US" dirty="0" err="1"/>
              <a:t>öğrenme</a:t>
            </a:r>
            <a:r>
              <a:rPr lang="en-US" dirty="0"/>
              <a:t>, </a:t>
            </a:r>
            <a:r>
              <a:rPr lang="en-US" dirty="0" err="1"/>
              <a:t>sorunların</a:t>
            </a:r>
            <a:r>
              <a:rPr lang="en-US" dirty="0"/>
              <a:t>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muhakeme</a:t>
            </a:r>
            <a:r>
              <a:rPr lang="en-US" dirty="0"/>
              <a:t> </a:t>
            </a:r>
          </a:p>
          <a:p>
            <a:pPr marL="117475" indent="-3175" algn="just"/>
            <a:r>
              <a:rPr lang="en-US" dirty="0" err="1" smtClean="0"/>
              <a:t>Yapay</a:t>
            </a:r>
            <a:r>
              <a:rPr lang="en-US" dirty="0" smtClean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uygulamalarında</a:t>
            </a:r>
            <a:r>
              <a:rPr lang="en-US" dirty="0"/>
              <a:t>,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dallarının</a:t>
            </a:r>
            <a:r>
              <a:rPr lang="en-US" dirty="0"/>
              <a:t> </a:t>
            </a:r>
            <a:r>
              <a:rPr lang="en-US" dirty="0" err="1"/>
              <a:t>katkısı</a:t>
            </a:r>
            <a:r>
              <a:rPr lang="en-US" dirty="0"/>
              <a:t> </a:t>
            </a:r>
            <a:r>
              <a:rPr lang="en-US" dirty="0" err="1"/>
              <a:t>fazladır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pic>
        <p:nvPicPr>
          <p:cNvPr id="4" name="Picture 10" descr="Can AI Tell Us When To Use AI And When Not T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95" y="5185954"/>
            <a:ext cx="2882653" cy="14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5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0" algn="just"/>
            <a:r>
              <a:rPr lang="en-US" dirty="0"/>
              <a:t>Minsky: “</a:t>
            </a:r>
            <a:r>
              <a:rPr lang="en-US" dirty="0" err="1"/>
              <a:t>İnsanlar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yapıldığında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şeyleri</a:t>
            </a:r>
            <a:r>
              <a:rPr lang="en-US" dirty="0"/>
              <a:t> </a:t>
            </a:r>
            <a:r>
              <a:rPr lang="en-US" dirty="0" err="1"/>
              <a:t>makinelere</a:t>
            </a:r>
            <a:r>
              <a:rPr lang="en-US" dirty="0"/>
              <a:t> </a:t>
            </a:r>
            <a:r>
              <a:rPr lang="en-US" dirty="0" err="1"/>
              <a:t>yaptırma</a:t>
            </a:r>
            <a:r>
              <a:rPr lang="en-US" dirty="0"/>
              <a:t> </a:t>
            </a:r>
            <a:r>
              <a:rPr lang="en-US" dirty="0" err="1"/>
              <a:t>arayışıdır</a:t>
            </a:r>
            <a:r>
              <a:rPr lang="en-US" dirty="0"/>
              <a:t>.”</a:t>
            </a:r>
          </a:p>
          <a:p>
            <a:pPr marL="117475" indent="0" algn="just"/>
            <a:endParaRPr lang="tr-TR" dirty="0"/>
          </a:p>
          <a:p>
            <a:pPr marL="117475" indent="0" algn="just"/>
            <a:r>
              <a:rPr lang="en-US" dirty="0"/>
              <a:t>The American Association for Artificial Intelligence </a:t>
            </a:r>
            <a:r>
              <a:rPr lang="en-US" b="1" dirty="0"/>
              <a:t>: </a:t>
            </a:r>
            <a:r>
              <a:rPr lang="en-US" dirty="0"/>
              <a:t>“</a:t>
            </a:r>
            <a:r>
              <a:rPr lang="en-US" dirty="0" err="1"/>
              <a:t>Düşünme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akıllı</a:t>
            </a:r>
            <a:r>
              <a:rPr lang="en-US" dirty="0"/>
              <a:t>/</a:t>
            </a:r>
            <a:r>
              <a:rPr lang="en-US" dirty="0" err="1"/>
              <a:t>zeki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mekanizmasının</a:t>
            </a:r>
            <a:r>
              <a:rPr lang="en-US" dirty="0"/>
              <a:t> </a:t>
            </a:r>
            <a:r>
              <a:rPr lang="en-US" dirty="0" err="1"/>
              <a:t>bilimsel</a:t>
            </a:r>
            <a:r>
              <a:rPr lang="en-US" dirty="0"/>
              <a:t> </a:t>
            </a:r>
            <a:r>
              <a:rPr lang="en-US" dirty="0" err="1"/>
              <a:t>anlatımı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mekanizmanın</a:t>
            </a:r>
            <a:r>
              <a:rPr lang="en-US" dirty="0"/>
              <a:t> </a:t>
            </a:r>
            <a:r>
              <a:rPr lang="en-US" dirty="0" err="1"/>
              <a:t>makinelerde</a:t>
            </a:r>
            <a:r>
              <a:rPr lang="en-US" dirty="0"/>
              <a:t> </a:t>
            </a:r>
            <a:r>
              <a:rPr lang="en-US" dirty="0" err="1"/>
              <a:t>somutlandırılması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4" name="Picture 2" descr="Application of AI - Javat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377" y="4416742"/>
            <a:ext cx="2845046" cy="232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9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0061743" cy="3599316"/>
          </a:xfrm>
        </p:spPr>
        <p:txBody>
          <a:bodyPr>
            <a:normAutofit/>
          </a:bodyPr>
          <a:lstStyle/>
          <a:p>
            <a:r>
              <a:rPr lang="en-US" dirty="0" err="1"/>
              <a:t>Kesin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yok!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tr-TR" dirty="0" smtClean="0"/>
              <a:t>	</a:t>
            </a:r>
            <a:r>
              <a:rPr lang="en-US" dirty="0" smtClean="0"/>
              <a:t>–</a:t>
            </a:r>
            <a:r>
              <a:rPr lang="en-US" dirty="0" err="1" smtClean="0"/>
              <a:t>Bazen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Hesaplamaya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smtClean="0"/>
              <a:t>Zeka“   </a:t>
            </a:r>
            <a:r>
              <a:rPr lang="en-US" dirty="0"/>
              <a:t>(</a:t>
            </a:r>
            <a:r>
              <a:rPr lang="en-US" dirty="0" smtClean="0"/>
              <a:t>Computational</a:t>
            </a:r>
          </a:p>
          <a:p>
            <a:pPr marL="0" indent="0" algn="just">
              <a:buNone/>
            </a:pPr>
            <a:r>
              <a:rPr lang="en-US" dirty="0" smtClean="0"/>
              <a:t>Intelligence</a:t>
            </a:r>
            <a:r>
              <a:rPr lang="en-US" dirty="0"/>
              <a:t>)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pPr marL="282575" indent="-282575" algn="just"/>
            <a:r>
              <a:rPr lang="en-US" dirty="0" err="1" smtClean="0"/>
              <a:t>Yapay</a:t>
            </a:r>
            <a:r>
              <a:rPr lang="en-US" dirty="0" smtClean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kavramı</a:t>
            </a:r>
            <a:r>
              <a:rPr lang="en-US" dirty="0"/>
              <a:t> 1957 </a:t>
            </a:r>
            <a:r>
              <a:rPr lang="en-US" dirty="0" err="1"/>
              <a:t>yılında</a:t>
            </a:r>
            <a:r>
              <a:rPr lang="en-US" dirty="0"/>
              <a:t> Dartmouth-New Hampshire (ABD)’da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konferansta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atılmıştır</a:t>
            </a:r>
            <a:r>
              <a:rPr lang="en-US" dirty="0"/>
              <a:t>. </a:t>
            </a:r>
          </a:p>
          <a:p>
            <a:pPr lvl="1" algn="just"/>
            <a:r>
              <a:rPr lang="en-US" dirty="0" smtClean="0"/>
              <a:t>Bu </a:t>
            </a:r>
            <a:r>
              <a:rPr lang="en-US" dirty="0" err="1"/>
              <a:t>konferansta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zekasının</a:t>
            </a:r>
            <a:r>
              <a:rPr lang="en-US" dirty="0"/>
              <a:t> </a:t>
            </a:r>
            <a:r>
              <a:rPr lang="en-US" dirty="0" err="1"/>
              <a:t>benzetiminin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düşünen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tartışılmıştır</a:t>
            </a:r>
            <a:r>
              <a:rPr lang="en-US" dirty="0"/>
              <a:t>.</a:t>
            </a:r>
          </a:p>
        </p:txBody>
      </p:sp>
      <p:pic>
        <p:nvPicPr>
          <p:cNvPr id="4" name="Picture 6" descr="https://www.cimachinelearning.com/assets/img/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14" y="2336873"/>
            <a:ext cx="2804298" cy="16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7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en-US" dirty="0" err="1" smtClean="0"/>
              <a:t>Makine</a:t>
            </a:r>
            <a:r>
              <a:rPr lang="en-US" dirty="0" smtClean="0"/>
              <a:t> </a:t>
            </a:r>
            <a:r>
              <a:rPr lang="en-US" dirty="0" err="1"/>
              <a:t>düşünebilir</a:t>
            </a:r>
            <a:r>
              <a:rPr lang="en-US" dirty="0"/>
              <a:t> mi</a:t>
            </a:r>
            <a:r>
              <a:rPr lang="en-US" dirty="0" smtClean="0"/>
              <a:t>?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/>
              <a:t>Düşünebilirse</a:t>
            </a:r>
            <a:r>
              <a:rPr lang="en-US" dirty="0"/>
              <a:t>, </a:t>
            </a:r>
            <a:r>
              <a:rPr lang="en-US" dirty="0" err="1"/>
              <a:t>nasıl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/>
              <a:t>Düşünemezse</a:t>
            </a:r>
            <a:r>
              <a:rPr lang="en-US" dirty="0"/>
              <a:t>, </a:t>
            </a:r>
            <a:r>
              <a:rPr lang="en-US" dirty="0" err="1"/>
              <a:t>neden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düşünmek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davranmak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 </a:t>
            </a:r>
          </a:p>
          <a:p>
            <a:endParaRPr lang="en-US" dirty="0"/>
          </a:p>
        </p:txBody>
      </p:sp>
      <p:pic>
        <p:nvPicPr>
          <p:cNvPr id="4" name="Picture 4" descr="Is AI a sustainable option for your busines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74" y="2336873"/>
            <a:ext cx="5096808" cy="305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91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Zeka’ya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ulaşmalıyız</a:t>
            </a:r>
            <a:r>
              <a:rPr lang="en-US" dirty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düşünmek</a:t>
            </a:r>
            <a:r>
              <a:rPr lang="en-US" dirty="0"/>
              <a:t>       =&gt; </a:t>
            </a:r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düşünmek</a:t>
            </a:r>
            <a:endParaRPr lang="en-US" dirty="0"/>
          </a:p>
          <a:p>
            <a:pPr algn="just"/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=&gt; </a:t>
            </a:r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etmek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Duyguların</a:t>
            </a:r>
            <a:r>
              <a:rPr lang="en-US" dirty="0"/>
              <a:t> </a:t>
            </a:r>
            <a:r>
              <a:rPr lang="en-US" dirty="0" err="1"/>
              <a:t>düşünce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etkileri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insansa</a:t>
            </a:r>
            <a:r>
              <a:rPr lang="en-US" dirty="0"/>
              <a:t>,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modellemeliyiz</a:t>
            </a:r>
            <a:r>
              <a:rPr lang="en-US" dirty="0"/>
              <a:t>.</a:t>
            </a:r>
          </a:p>
          <a:p>
            <a:pPr algn="just"/>
            <a:r>
              <a:rPr lang="en-US" dirty="0" err="1" smtClean="0"/>
              <a:t>Rasyonel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: </a:t>
            </a:r>
            <a:r>
              <a:rPr lang="en-US" dirty="0" err="1"/>
              <a:t>Eldeki</a:t>
            </a:r>
            <a:r>
              <a:rPr lang="en-US" dirty="0"/>
              <a:t> </a:t>
            </a:r>
            <a:r>
              <a:rPr lang="en-US" dirty="0" err="1"/>
              <a:t>verilere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hedefe</a:t>
            </a:r>
            <a:r>
              <a:rPr lang="en-US" dirty="0"/>
              <a:t> </a:t>
            </a:r>
            <a:r>
              <a:rPr lang="en-US" dirty="0" err="1"/>
              <a:t>ulaşmada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fayda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davranış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3 Important Ways Artificial Intelligence Will Transform Your Business And  Turbocharge Succ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187" y="2050279"/>
            <a:ext cx="2379364" cy="14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023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4566</TotalTime>
  <Words>2107</Words>
  <Application>Microsoft Office PowerPoint</Application>
  <PresentationFormat>Geniş ekran</PresentationFormat>
  <Paragraphs>193</Paragraphs>
  <Slides>44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48" baseType="lpstr">
      <vt:lpstr>Arial</vt:lpstr>
      <vt:lpstr>Calibri</vt:lpstr>
      <vt:lpstr>Trebuchet MS</vt:lpstr>
      <vt:lpstr>Berlin</vt:lpstr>
      <vt:lpstr>Doğal Dil İşlemeye Giriş</vt:lpstr>
      <vt:lpstr>Dersin İşlenişi </vt:lpstr>
      <vt:lpstr>Zeka Nedir ?</vt:lpstr>
      <vt:lpstr>Zeka Nedir ?</vt:lpstr>
      <vt:lpstr> Yapay Zeka nedir?  </vt:lpstr>
      <vt:lpstr> Yapay Zeka nedir?  </vt:lpstr>
      <vt:lpstr> Yapay Zeka nedir?  </vt:lpstr>
      <vt:lpstr>  Makine düşünebilir mi?  </vt:lpstr>
      <vt:lpstr>Yapay Zeka</vt:lpstr>
      <vt:lpstr>Mantıklı (Rasyonel) / İnsansı</vt:lpstr>
      <vt:lpstr>Yapay Zeka</vt:lpstr>
      <vt:lpstr>Yapay Zeka</vt:lpstr>
      <vt:lpstr>Akıllı / Zeki Davranış’ın ipuçları</vt:lpstr>
      <vt:lpstr> Düşünce deneyi </vt:lpstr>
      <vt:lpstr> YZ ile ilgili disiplinler </vt:lpstr>
      <vt:lpstr>Yapay Zeka</vt:lpstr>
      <vt:lpstr>Yapay Zeka</vt:lpstr>
      <vt:lpstr>Yapay Zeka</vt:lpstr>
      <vt:lpstr>Yapay Zeka</vt:lpstr>
      <vt:lpstr>Yapay Zeka</vt:lpstr>
      <vt:lpstr>Yapay Zeka</vt:lpstr>
      <vt:lpstr>Turing Testi (Alan Turing-1950)</vt:lpstr>
      <vt:lpstr>Turing Testi (Alan Turing-1950)</vt:lpstr>
      <vt:lpstr>Çin odası Deneyi</vt:lpstr>
      <vt:lpstr>Yapay Zeka</vt:lpstr>
      <vt:lpstr>Yapay Zeka</vt:lpstr>
      <vt:lpstr>Yapay Zeka</vt:lpstr>
      <vt:lpstr>Yapay Zeka</vt:lpstr>
      <vt:lpstr>Yapay Zeka</vt:lpstr>
      <vt:lpstr>Yapay Zeka</vt:lpstr>
      <vt:lpstr>Yapay Zeka</vt:lpstr>
      <vt:lpstr>Yapay Zeka</vt:lpstr>
      <vt:lpstr>Yapay Zeka</vt:lpstr>
      <vt:lpstr>Yapay Zeka</vt:lpstr>
      <vt:lpstr>Yapay Zeka</vt:lpstr>
      <vt:lpstr>Yapay Zeka-Doğal Zeka</vt:lpstr>
      <vt:lpstr>Yapay Zeka Örnekleri</vt:lpstr>
      <vt:lpstr>Yapay Zeka Örnekleri</vt:lpstr>
      <vt:lpstr>Yapay Zeka Örnekleri</vt:lpstr>
      <vt:lpstr>Yapay Zeka Örnekleri</vt:lpstr>
      <vt:lpstr>Yapay Zeka Örnekleri</vt:lpstr>
      <vt:lpstr>Yapay Zeka ve Gelecek</vt:lpstr>
      <vt:lpstr>Yapay Zeka</vt:lpstr>
      <vt:lpstr>Yapay Zeka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 BİLGİN</cp:lastModifiedBy>
  <cp:revision>105</cp:revision>
  <dcterms:created xsi:type="dcterms:W3CDTF">2020-09-30T21:00:45Z</dcterms:created>
  <dcterms:modified xsi:type="dcterms:W3CDTF">2023-10-08T16:17:26Z</dcterms:modified>
</cp:coreProperties>
</file>