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59" r:id="rId4"/>
    <p:sldId id="299" r:id="rId5"/>
    <p:sldId id="260" r:id="rId6"/>
    <p:sldId id="346" r:id="rId7"/>
    <p:sldId id="263" r:id="rId8"/>
    <p:sldId id="261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47" r:id="rId20"/>
    <p:sldId id="296" r:id="rId21"/>
    <p:sldId id="262" r:id="rId22"/>
    <p:sldId id="297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9C436-9CED-4F85-9978-35F937D4C8D9}" type="doc">
      <dgm:prSet loTypeId="urn:microsoft.com/office/officeart/2005/8/layout/venn3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tr-TR"/>
        </a:p>
      </dgm:t>
    </dgm:pt>
    <dgm:pt modelId="{28655954-846A-425B-B825-260F1D181DE6}">
      <dgm:prSet phldrT="[Metin]"/>
      <dgm:spPr/>
      <dgm:t>
        <a:bodyPr/>
        <a:lstStyle/>
        <a:p>
          <a:r>
            <a:rPr lang="tr-TR" b="1" dirty="0">
              <a:solidFill>
                <a:schemeClr val="bg1"/>
              </a:solidFill>
            </a:rPr>
            <a:t>İnsan-Bilgisayar Etkileşiminin Doğal Dil ile Yapılması</a:t>
          </a:r>
        </a:p>
      </dgm:t>
    </dgm:pt>
    <dgm:pt modelId="{49615A14-CFFE-4811-8DA5-D520BD5BA996}" type="parTrans" cxnId="{C752D8EF-31E2-4EBE-AC3E-3111E987586A}">
      <dgm:prSet/>
      <dgm:spPr/>
      <dgm:t>
        <a:bodyPr/>
        <a:lstStyle/>
        <a:p>
          <a:endParaRPr lang="tr-TR"/>
        </a:p>
      </dgm:t>
    </dgm:pt>
    <dgm:pt modelId="{C5529FA6-1E38-4D15-B862-E88820D3B97B}" type="sibTrans" cxnId="{C752D8EF-31E2-4EBE-AC3E-3111E987586A}">
      <dgm:prSet/>
      <dgm:spPr/>
      <dgm:t>
        <a:bodyPr/>
        <a:lstStyle/>
        <a:p>
          <a:endParaRPr lang="tr-TR"/>
        </a:p>
      </dgm:t>
    </dgm:pt>
    <dgm:pt modelId="{3265E575-1D67-4CF2-A319-827205199AA4}">
      <dgm:prSet phldrT="[Metin]"/>
      <dgm:spPr/>
      <dgm:t>
        <a:bodyPr/>
        <a:lstStyle/>
        <a:p>
          <a:r>
            <a:rPr lang="tr-TR" b="1" dirty="0">
              <a:solidFill>
                <a:schemeClr val="bg1"/>
              </a:solidFill>
            </a:rPr>
            <a:t>İnsan-İnsan Etkileşiminin Zenginleştirilmesi / Kolaylaştırılması </a:t>
          </a:r>
        </a:p>
      </dgm:t>
    </dgm:pt>
    <dgm:pt modelId="{5B34C362-3B3D-4615-B983-AD4A92CDD79D}" type="parTrans" cxnId="{32C29B35-203D-4E89-AE07-3AD2F05859B5}">
      <dgm:prSet/>
      <dgm:spPr/>
      <dgm:t>
        <a:bodyPr/>
        <a:lstStyle/>
        <a:p>
          <a:endParaRPr lang="tr-TR"/>
        </a:p>
      </dgm:t>
    </dgm:pt>
    <dgm:pt modelId="{4409A466-B534-45F7-A74A-64D96F4C66E0}" type="sibTrans" cxnId="{32C29B35-203D-4E89-AE07-3AD2F05859B5}">
      <dgm:prSet/>
      <dgm:spPr/>
      <dgm:t>
        <a:bodyPr/>
        <a:lstStyle/>
        <a:p>
          <a:endParaRPr lang="tr-TR"/>
        </a:p>
      </dgm:t>
    </dgm:pt>
    <dgm:pt modelId="{6A8E1BB3-0206-4400-95E9-9B1800B13450}" type="pres">
      <dgm:prSet presAssocID="{F249C436-9CED-4F85-9978-35F937D4C8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D923E177-832D-4C3E-A517-8FA03F9DC6E7}" type="pres">
      <dgm:prSet presAssocID="{28655954-846A-425B-B825-260F1D181DE6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4093E21-2460-4058-9E8B-2AAD9786451A}" type="pres">
      <dgm:prSet presAssocID="{C5529FA6-1E38-4D15-B862-E88820D3B97B}" presName="space" presStyleCnt="0"/>
      <dgm:spPr/>
    </dgm:pt>
    <dgm:pt modelId="{F5064D65-53B3-445A-AE11-C3A9075AB569}" type="pres">
      <dgm:prSet presAssocID="{3265E575-1D67-4CF2-A319-827205199AA4}" presName="Name5" presStyleLbl="vennNode1" presStyleIdx="1" presStyleCnt="2" custScaleX="10528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22B00E23-6D4F-4140-AD88-6948C637D58D}" type="presOf" srcId="{28655954-846A-425B-B825-260F1D181DE6}" destId="{D923E177-832D-4C3E-A517-8FA03F9DC6E7}" srcOrd="0" destOrd="0" presId="urn:microsoft.com/office/officeart/2005/8/layout/venn3"/>
    <dgm:cxn modelId="{4189A210-B9D5-40A9-A244-2580F4B93768}" type="presOf" srcId="{F249C436-9CED-4F85-9978-35F937D4C8D9}" destId="{6A8E1BB3-0206-4400-95E9-9B1800B13450}" srcOrd="0" destOrd="0" presId="urn:microsoft.com/office/officeart/2005/8/layout/venn3"/>
    <dgm:cxn modelId="{4591311D-411A-4E34-B527-A7B17B857B30}" type="presOf" srcId="{3265E575-1D67-4CF2-A319-827205199AA4}" destId="{F5064D65-53B3-445A-AE11-C3A9075AB569}" srcOrd="0" destOrd="0" presId="urn:microsoft.com/office/officeart/2005/8/layout/venn3"/>
    <dgm:cxn modelId="{C752D8EF-31E2-4EBE-AC3E-3111E987586A}" srcId="{F249C436-9CED-4F85-9978-35F937D4C8D9}" destId="{28655954-846A-425B-B825-260F1D181DE6}" srcOrd="0" destOrd="0" parTransId="{49615A14-CFFE-4811-8DA5-D520BD5BA996}" sibTransId="{C5529FA6-1E38-4D15-B862-E88820D3B97B}"/>
    <dgm:cxn modelId="{32C29B35-203D-4E89-AE07-3AD2F05859B5}" srcId="{F249C436-9CED-4F85-9978-35F937D4C8D9}" destId="{3265E575-1D67-4CF2-A319-827205199AA4}" srcOrd="1" destOrd="0" parTransId="{5B34C362-3B3D-4615-B983-AD4A92CDD79D}" sibTransId="{4409A466-B534-45F7-A74A-64D96F4C66E0}"/>
    <dgm:cxn modelId="{1118E2D7-E9D1-4421-B540-2B5530DADE81}" type="presParOf" srcId="{6A8E1BB3-0206-4400-95E9-9B1800B13450}" destId="{D923E177-832D-4C3E-A517-8FA03F9DC6E7}" srcOrd="0" destOrd="0" presId="urn:microsoft.com/office/officeart/2005/8/layout/venn3"/>
    <dgm:cxn modelId="{61356510-0A2A-4CC8-8825-645A08E7FDDA}" type="presParOf" srcId="{6A8E1BB3-0206-4400-95E9-9B1800B13450}" destId="{04093E21-2460-4058-9E8B-2AAD9786451A}" srcOrd="1" destOrd="0" presId="urn:microsoft.com/office/officeart/2005/8/layout/venn3"/>
    <dgm:cxn modelId="{8F501B81-4D07-4946-A737-6C0602467FAC}" type="presParOf" srcId="{6A8E1BB3-0206-4400-95E9-9B1800B13450}" destId="{F5064D65-53B3-445A-AE11-C3A9075AB569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3E177-832D-4C3E-A517-8FA03F9DC6E7}">
      <dsp:nvSpPr>
        <dsp:cNvPr id="0" name=""/>
        <dsp:cNvSpPr/>
      </dsp:nvSpPr>
      <dsp:spPr>
        <a:xfrm>
          <a:off x="797685" y="527"/>
          <a:ext cx="3621620" cy="362162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99310" tIns="26670" rIns="19931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 dirty="0">
              <a:solidFill>
                <a:schemeClr val="bg1"/>
              </a:solidFill>
            </a:rPr>
            <a:t>İnsan-Bilgisayar Etkileşiminin Doğal Dil ile Yapılması</a:t>
          </a:r>
        </a:p>
      </dsp:txBody>
      <dsp:txXfrm>
        <a:off x="1328059" y="530901"/>
        <a:ext cx="2560872" cy="2560872"/>
      </dsp:txXfrm>
    </dsp:sp>
    <dsp:sp modelId="{F5064D65-53B3-445A-AE11-C3A9075AB569}">
      <dsp:nvSpPr>
        <dsp:cNvPr id="0" name=""/>
        <dsp:cNvSpPr/>
      </dsp:nvSpPr>
      <dsp:spPr>
        <a:xfrm>
          <a:off x="3694982" y="527"/>
          <a:ext cx="3813132" cy="362162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99310" tIns="26670" rIns="19931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b="1" kern="1200" dirty="0">
              <a:solidFill>
                <a:schemeClr val="bg1"/>
              </a:solidFill>
            </a:rPr>
            <a:t>İnsan-İnsan Etkileşiminin Zenginleştirilmesi / Kolaylaştırılması </a:t>
          </a:r>
        </a:p>
      </dsp:txBody>
      <dsp:txXfrm>
        <a:off x="4253402" y="530901"/>
        <a:ext cx="2696292" cy="256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27.02.2023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Doğal Dil İşlemeye Giriş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Sunum </a:t>
            </a:r>
            <a:r>
              <a:rPr lang="en-US" dirty="0" smtClean="0"/>
              <a:t>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b="1" dirty="0"/>
              <a:t>E-mail filtreleme / sınıflandırma</a:t>
            </a:r>
          </a:p>
          <a:p>
            <a:pPr algn="just"/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endParaRPr lang="tr-TR" dirty="0"/>
          </a:p>
          <a:p>
            <a:pPr algn="just"/>
            <a:r>
              <a:rPr lang="tr-TR" dirty="0"/>
              <a:t>Gelen müşteri e-postaları ilgili bölüme yönlendirme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Farklı diller arası çeviri</a:t>
            </a:r>
          </a:p>
          <a:p>
            <a:pPr algn="just"/>
            <a:r>
              <a:rPr lang="tr-TR" dirty="0"/>
              <a:t>Türkçe -&gt; İngilizce</a:t>
            </a:r>
          </a:p>
          <a:p>
            <a:pPr algn="just"/>
            <a:r>
              <a:rPr lang="tr-TR" dirty="0"/>
              <a:t>Ne tür metinlerde daha başarılı?</a:t>
            </a:r>
          </a:p>
          <a:p>
            <a:pPr algn="just"/>
            <a:r>
              <a:rPr lang="da-DK" dirty="0"/>
              <a:t>Dil modelleme gerekli. Kaynak dildeki bir</a:t>
            </a:r>
            <a:r>
              <a:rPr lang="tr-TR" dirty="0"/>
              <a:t> kelimenin hedef dilde birden fazla karşılığı olabilir. </a:t>
            </a:r>
            <a:r>
              <a:rPr lang="tr-TR" dirty="0" err="1"/>
              <a:t>Fresh</a:t>
            </a:r>
            <a:r>
              <a:rPr lang="tr-TR" dirty="0"/>
              <a:t> = Taze / Yeni ?</a:t>
            </a:r>
          </a:p>
        </p:txBody>
      </p:sp>
      <p:pic>
        <p:nvPicPr>
          <p:cNvPr id="4" name="Picture 6" descr="What is Spam Filter: Definition - Definition | SendPu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87" y="2280708"/>
            <a:ext cx="1625099" cy="185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You are currently viewing Google Translate Nedir? Nasıl Kullanılır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26" y="5495828"/>
            <a:ext cx="2241465" cy="1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4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/>
              <a:t>Duygu durum Analizi</a:t>
            </a:r>
          </a:p>
          <a:p>
            <a:r>
              <a:rPr lang="tr-TR" dirty="0"/>
              <a:t>Bir firma, kişi, parti, kurum, ürün, olay vb. hakkında kamuoyu algısını ölçmek</a:t>
            </a:r>
          </a:p>
          <a:p>
            <a:r>
              <a:rPr lang="tr-TR" dirty="0"/>
              <a:t>Popülerliği artan bir konu</a:t>
            </a:r>
          </a:p>
          <a:p>
            <a:endParaRPr lang="tr-TR" dirty="0"/>
          </a:p>
          <a:p>
            <a:r>
              <a:rPr lang="tr-TR" b="1" dirty="0"/>
              <a:t>Benzer anlamda metin üretme</a:t>
            </a:r>
          </a:p>
          <a:p>
            <a:r>
              <a:rPr lang="tr-TR" dirty="0"/>
              <a:t>Pastırma üreticileri artan maliyetler sebebiyle zam kararı aldı.</a:t>
            </a:r>
          </a:p>
          <a:p>
            <a:r>
              <a:rPr lang="tr-TR" dirty="0"/>
              <a:t>Maliyetlerdeki artış yüzünden pastırma üreticileri fiyatları arttıracaklarını açıkladı.</a:t>
            </a:r>
          </a:p>
          <a:p>
            <a:endParaRPr lang="tr-TR" dirty="0"/>
          </a:p>
          <a:p>
            <a:r>
              <a:rPr lang="tr-TR" dirty="0"/>
              <a:t>Metin benzerliğini ölçme</a:t>
            </a:r>
          </a:p>
          <a:p>
            <a:r>
              <a:rPr lang="tr-TR" dirty="0"/>
              <a:t>Haber metni içerik değiştirme</a:t>
            </a:r>
          </a:p>
          <a:p>
            <a:r>
              <a:rPr lang="tr-TR" dirty="0"/>
              <a:t>Web sayfası içerik değiştirme</a:t>
            </a:r>
          </a:p>
        </p:txBody>
      </p:sp>
      <p:pic>
        <p:nvPicPr>
          <p:cNvPr id="4" name="Picture 2" descr="Sentiment Analysis Guid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23565" r="10269" b="25628"/>
          <a:stretch/>
        </p:blipFill>
        <p:spPr bwMode="auto">
          <a:xfrm>
            <a:off x="8235253" y="3037173"/>
            <a:ext cx="2447568" cy="116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raphrasing Tool | QuillBot A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260" y="4899123"/>
            <a:ext cx="2129553" cy="111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İmla denetimi / düzeltme</a:t>
            </a:r>
          </a:p>
          <a:p>
            <a:r>
              <a:rPr lang="de-DE" dirty="0" err="1"/>
              <a:t>Denetim</a:t>
            </a:r>
            <a:r>
              <a:rPr lang="de-DE" dirty="0"/>
              <a:t>: </a:t>
            </a:r>
            <a:r>
              <a:rPr lang="de-DE" dirty="0" err="1"/>
              <a:t>Morfolojik</a:t>
            </a:r>
            <a:r>
              <a:rPr lang="de-DE" dirty="0"/>
              <a:t> </a:t>
            </a:r>
            <a:r>
              <a:rPr lang="de-DE" dirty="0" err="1"/>
              <a:t>analiz</a:t>
            </a:r>
            <a:r>
              <a:rPr lang="de-DE" dirty="0"/>
              <a:t> </a:t>
            </a:r>
            <a:r>
              <a:rPr lang="de-DE" dirty="0" err="1"/>
              <a:t>gerekir</a:t>
            </a:r>
            <a:r>
              <a:rPr lang="de-DE" dirty="0"/>
              <a:t> </a:t>
            </a:r>
            <a:r>
              <a:rPr lang="de-DE" dirty="0" err="1"/>
              <a:t>ama</a:t>
            </a:r>
            <a:r>
              <a:rPr lang="tr-TR" dirty="0"/>
              <a:t> yetmez.</a:t>
            </a:r>
          </a:p>
          <a:p>
            <a:r>
              <a:rPr lang="tr-TR" dirty="0"/>
              <a:t>Dil modeli gerektirir</a:t>
            </a:r>
          </a:p>
          <a:p>
            <a:r>
              <a:rPr lang="tr-TR" dirty="0"/>
              <a:t>– Maliye akanı yaptığı </a:t>
            </a:r>
            <a:r>
              <a:rPr lang="tr-TR" dirty="0" smtClean="0"/>
              <a:t>açıklamada</a:t>
            </a:r>
            <a:r>
              <a:rPr lang="en-US" dirty="0" smtClean="0"/>
              <a:t>…</a:t>
            </a:r>
            <a:endParaRPr lang="tr-TR" dirty="0"/>
          </a:p>
          <a:p>
            <a:r>
              <a:rPr lang="tr-TR" dirty="0"/>
              <a:t>Düzeltme: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kullanılır. Dil modelleme gerekir.</a:t>
            </a:r>
          </a:p>
          <a:p>
            <a:r>
              <a:rPr lang="it-IT" dirty="0"/>
              <a:t>– Ali </a:t>
            </a:r>
            <a:r>
              <a:rPr lang="it-IT" dirty="0" smtClean="0"/>
              <a:t>soan </a:t>
            </a:r>
            <a:r>
              <a:rPr lang="it-IT" dirty="0"/>
              <a:t>yedi. Ne öneriyor bakalım </a:t>
            </a:r>
          </a:p>
          <a:p>
            <a:r>
              <a:rPr lang="tr-TR" dirty="0"/>
              <a:t>– P(ali soğan yedi)&gt;P(ali sokan yedi)</a:t>
            </a:r>
            <a:endParaRPr lang="tr-TR" b="1" dirty="0"/>
          </a:p>
        </p:txBody>
      </p:sp>
      <p:pic>
        <p:nvPicPr>
          <p:cNvPr id="4" name="Picture 2" descr="Free Spell Checker | Grammar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59" y="4624897"/>
            <a:ext cx="3473197" cy="18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mmarly Review | PCM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8" y="3565115"/>
            <a:ext cx="1717317" cy="96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9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Bilgiye erişim (arama motorları)</a:t>
            </a:r>
          </a:p>
          <a:p>
            <a:r>
              <a:rPr lang="tr-TR" dirty="0"/>
              <a:t>Kullanıcısı sorgusu ile ilgili sayfaları / belgeleri bulmak</a:t>
            </a:r>
          </a:p>
          <a:p>
            <a:r>
              <a:rPr lang="tr-TR" dirty="0"/>
              <a:t>Sorgu genişletme / çoğaltma</a:t>
            </a:r>
          </a:p>
          <a:p>
            <a:r>
              <a:rPr lang="tr-TR" dirty="0"/>
              <a:t>Cevapları sıralama (</a:t>
            </a:r>
            <a:r>
              <a:rPr lang="tr-TR" dirty="0" err="1"/>
              <a:t>pagerank</a:t>
            </a:r>
            <a:r>
              <a:rPr lang="tr-TR" dirty="0"/>
              <a:t>)</a:t>
            </a:r>
          </a:p>
        </p:txBody>
      </p:sp>
      <p:pic>
        <p:nvPicPr>
          <p:cNvPr id="4" name="Picture 2" descr="Top 10 Search Engines In The World (2022 Updat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75" y="3768262"/>
            <a:ext cx="2464876" cy="134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2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Bilgi çıkarımı</a:t>
            </a:r>
          </a:p>
          <a:p>
            <a:r>
              <a:rPr lang="tr-TR" dirty="0"/>
              <a:t>Yapısal olmayan kaynağı, yapısal bir kaynağa dönüştürme</a:t>
            </a:r>
          </a:p>
          <a:p>
            <a:r>
              <a:rPr lang="tr-TR" dirty="0"/>
              <a:t>Metin -&gt; veri tabanı kayıtları</a:t>
            </a:r>
          </a:p>
          <a:p>
            <a:r>
              <a:rPr lang="tr-TR" dirty="0"/>
              <a:t>Yöntemler: Şablonlar, varlık ismi tanıma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299" y="3209987"/>
            <a:ext cx="3054986" cy="1720152"/>
          </a:xfrm>
          <a:prstGeom prst="rect">
            <a:avLst/>
          </a:prstGeom>
        </p:spPr>
      </p:pic>
      <p:pic>
        <p:nvPicPr>
          <p:cNvPr id="5" name="Picture 2" descr="A Beginner's Introduction to NER (Named Entity Recognition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88" y="4136531"/>
            <a:ext cx="5536654" cy="254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9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Metin özetleme</a:t>
            </a:r>
          </a:p>
          <a:p>
            <a:pPr algn="just"/>
            <a:r>
              <a:rPr lang="tr-TR" dirty="0"/>
              <a:t>Cümle seçme (kısmen kolay)</a:t>
            </a:r>
          </a:p>
          <a:p>
            <a:pPr algn="just"/>
            <a:r>
              <a:rPr lang="tr-TR" dirty="0" err="1"/>
              <a:t>Textrank</a:t>
            </a:r>
            <a:r>
              <a:rPr lang="tr-TR" dirty="0"/>
              <a:t>: en çok cümlenin benzediği cümleleri seç, seçilen cümleler de birbirinden farklı olsun</a:t>
            </a:r>
          </a:p>
          <a:p>
            <a:pPr algn="just"/>
            <a:r>
              <a:rPr lang="tr-TR" dirty="0"/>
              <a:t>Üretici modeller (zor)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71" y="4608277"/>
            <a:ext cx="4910589" cy="19463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93" y="4214572"/>
            <a:ext cx="1434836" cy="3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Sanal müşteri temsilcileri</a:t>
            </a:r>
          </a:p>
          <a:p>
            <a:pPr algn="just"/>
            <a:r>
              <a:rPr lang="tr-TR" dirty="0"/>
              <a:t>Sitelerde rutin sorulara cevap veren / rutin işlemleri yapan sanal asistanlar </a:t>
            </a:r>
          </a:p>
          <a:p>
            <a:pPr algn="just"/>
            <a:r>
              <a:rPr lang="tr-TR" dirty="0"/>
              <a:t>Cevaplayamayacağını anladığında gerçek müşteri temsilcilerine yönlendirir</a:t>
            </a:r>
          </a:p>
          <a:p>
            <a:pPr algn="just"/>
            <a:r>
              <a:rPr lang="tr-TR" dirty="0" err="1"/>
              <a:t>Dialog</a:t>
            </a:r>
            <a:r>
              <a:rPr lang="tr-TR" dirty="0"/>
              <a:t> </a:t>
            </a:r>
            <a:r>
              <a:rPr lang="tr-TR" dirty="0" err="1"/>
              <a:t>flow</a:t>
            </a:r>
            <a:endParaRPr lang="tr-TR" dirty="0"/>
          </a:p>
        </p:txBody>
      </p:sp>
      <p:pic>
        <p:nvPicPr>
          <p:cNvPr id="4" name="Picture 2" descr="Nordea Bank Müşteri Hizmetleri için Yapay Zeka Kullanmaya Başladı |  Fintechti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53" y="1232357"/>
            <a:ext cx="2126987" cy="136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troduction to Dialogflow. What is Dialogflow | by Siddharth Shukla | 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51" y="4770329"/>
            <a:ext cx="2743200" cy="116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6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Sohbet robotları</a:t>
            </a:r>
          </a:p>
          <a:p>
            <a:r>
              <a:rPr lang="tr-TR" dirty="0"/>
              <a:t>Konu </a:t>
            </a:r>
            <a:r>
              <a:rPr lang="tr-TR" dirty="0" err="1"/>
              <a:t>kısıtı</a:t>
            </a:r>
            <a:r>
              <a:rPr lang="tr-TR" dirty="0"/>
              <a:t> olmadan sizinle sohbet edebilen sistemler</a:t>
            </a:r>
          </a:p>
          <a:p>
            <a:r>
              <a:rPr lang="tr-TR" dirty="0"/>
              <a:t>Eğlencelik</a:t>
            </a:r>
          </a:p>
          <a:p>
            <a:r>
              <a:rPr lang="tr-TR" dirty="0"/>
              <a:t>Gerçekten yapılması çok zor</a:t>
            </a:r>
          </a:p>
          <a:p>
            <a:r>
              <a:rPr lang="tr-TR" dirty="0"/>
              <a:t>Eliza -&gt; psikoterapist</a:t>
            </a:r>
          </a:p>
          <a:p>
            <a:r>
              <a:rPr lang="tr-TR" dirty="0"/>
              <a:t>Alice (AIML)</a:t>
            </a:r>
          </a:p>
          <a:p>
            <a:pPr lvl="1"/>
            <a:r>
              <a:rPr lang="tr-TR" dirty="0" err="1"/>
              <a:t>Loebner</a:t>
            </a:r>
            <a:r>
              <a:rPr lang="tr-TR" dirty="0"/>
              <a:t> </a:t>
            </a:r>
            <a:r>
              <a:rPr lang="tr-TR" dirty="0" smtClean="0"/>
              <a:t>prize</a:t>
            </a:r>
            <a:endParaRPr lang="tr-TR" b="1" dirty="0"/>
          </a:p>
        </p:txBody>
      </p:sp>
      <p:pic>
        <p:nvPicPr>
          <p:cNvPr id="4" name="Picture 4" descr="How AI Chatbot Is Transforming Customer Care industry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72" y="3406592"/>
            <a:ext cx="5802790" cy="23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53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Aşırma (İntihal) tespiti</a:t>
            </a:r>
          </a:p>
          <a:p>
            <a:r>
              <a:rPr lang="tr-TR" dirty="0"/>
              <a:t>Çoğu intihal sentaktik benzerlik taşır.</a:t>
            </a:r>
          </a:p>
          <a:p>
            <a:r>
              <a:rPr lang="tr-TR" dirty="0"/>
              <a:t>Bir çoğu da çeviri tabanlı</a:t>
            </a:r>
          </a:p>
          <a:p>
            <a:r>
              <a:rPr lang="tr-TR" dirty="0"/>
              <a:t>Çeviri de otomatik yapılmışsa yakalamak kolay</a:t>
            </a:r>
          </a:p>
          <a:p>
            <a:r>
              <a:rPr lang="tr-TR" dirty="0"/>
              <a:t>Semantik benzerlik</a:t>
            </a:r>
            <a:endParaRPr lang="tr-TR" b="1" dirty="0"/>
          </a:p>
        </p:txBody>
      </p:sp>
      <p:pic>
        <p:nvPicPr>
          <p:cNvPr id="4" name="Picture 8" descr="iThentic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4" y="4310637"/>
            <a:ext cx="1604473" cy="10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Turnitin | GİRESUN ÜNİVERSİTESİ KÜTÜPHANE VE DOKÜMANTASYON DAİRE BAŞKANLIĞ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11" y="4136531"/>
            <a:ext cx="2285981" cy="11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9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801B4F-E4CC-4004-9FD1-7CC98701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DOĞAL DİL İŞLEME NEDEN ZOR?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E1A164-866F-434A-837C-30C735105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Standart olmayan dil kullanımı</a:t>
            </a:r>
          </a:p>
          <a:p>
            <a:r>
              <a:rPr lang="tr-TR" dirty="0" err="1"/>
              <a:t>Segmentasyon</a:t>
            </a:r>
            <a:r>
              <a:rPr lang="tr-TR" dirty="0"/>
              <a:t> zorlukları</a:t>
            </a:r>
          </a:p>
          <a:p>
            <a:r>
              <a:rPr lang="tr-TR" dirty="0"/>
              <a:t>Deyimler</a:t>
            </a:r>
          </a:p>
          <a:p>
            <a:r>
              <a:rPr lang="tr-TR" dirty="0"/>
              <a:t>Yeni kelimeler</a:t>
            </a:r>
          </a:p>
          <a:p>
            <a:r>
              <a:rPr lang="tr-TR" dirty="0"/>
              <a:t>Çetrefilli varlık isimleri</a:t>
            </a:r>
          </a:p>
        </p:txBody>
      </p:sp>
    </p:spTree>
    <p:extLst>
      <p:ext uri="{BB962C8B-B14F-4D97-AF65-F5344CB8AC3E}">
        <p14:creationId xmlns:p14="http://schemas.microsoft.com/office/powerpoint/2010/main" val="80724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gminsights.com/wp-content/uploads/2021/02/nlp-e16146253719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42" y="2394656"/>
            <a:ext cx="5671221" cy="348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Doğal</a:t>
            </a:r>
            <a:r>
              <a:rPr lang="en-US" sz="3200" dirty="0" smtClean="0"/>
              <a:t> </a:t>
            </a:r>
            <a:r>
              <a:rPr lang="en-US" sz="3200" dirty="0" err="1" smtClean="0"/>
              <a:t>Dil</a:t>
            </a:r>
            <a:r>
              <a:rPr lang="en-US" sz="3200" dirty="0" smtClean="0"/>
              <a:t> </a:t>
            </a:r>
            <a:r>
              <a:rPr lang="en-US" sz="3200" dirty="0" err="1" smtClean="0"/>
              <a:t>İşleme</a:t>
            </a:r>
            <a:r>
              <a:rPr lang="en-US" sz="3200" dirty="0" smtClean="0"/>
              <a:t> (Natural Language Processing)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045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Tarihçe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Klasik yaklaşım:</a:t>
            </a:r>
          </a:p>
          <a:p>
            <a:pPr marL="0" indent="0">
              <a:buNone/>
            </a:pPr>
            <a:r>
              <a:rPr lang="tr-TR" dirty="0"/>
              <a:t>	– kural tabanlı</a:t>
            </a:r>
          </a:p>
          <a:p>
            <a:pPr marL="0" indent="0">
              <a:buNone/>
            </a:pPr>
            <a:r>
              <a:rPr lang="tr-TR" dirty="0"/>
              <a:t>	– </a:t>
            </a:r>
            <a:r>
              <a:rPr lang="tr-TR" dirty="0" err="1"/>
              <a:t>anlaşılabilirlik</a:t>
            </a:r>
            <a:r>
              <a:rPr lang="tr-TR" dirty="0"/>
              <a:t> ön planda</a:t>
            </a:r>
          </a:p>
          <a:p>
            <a:r>
              <a:rPr lang="tr-TR" dirty="0"/>
              <a:t>Popüler yaklaşım:</a:t>
            </a:r>
          </a:p>
          <a:p>
            <a:pPr marL="0" indent="0">
              <a:buNone/>
            </a:pPr>
            <a:r>
              <a:rPr lang="tr-TR" dirty="0"/>
              <a:t>	– büyük veriler üzerinde istatistiksel öğrenme tabanlı</a:t>
            </a:r>
          </a:p>
          <a:p>
            <a:pPr marL="0" indent="0">
              <a:buNone/>
            </a:pPr>
            <a:r>
              <a:rPr lang="tr-TR" dirty="0"/>
              <a:t>	– fonksiyonellik ön planda</a:t>
            </a:r>
          </a:p>
        </p:txBody>
      </p:sp>
    </p:spTree>
    <p:extLst>
      <p:ext uri="{BB962C8B-B14F-4D97-AF65-F5344CB8AC3E}">
        <p14:creationId xmlns:p14="http://schemas.microsoft.com/office/powerpoint/2010/main" val="118970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Doğal Dil İşleme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nn-NO" dirty="0"/>
              <a:t>Bilgisayar teknolojisinin yaygın kullanımı, bu</a:t>
            </a:r>
            <a:r>
              <a:rPr lang="tr-TR" dirty="0"/>
              <a:t> başlıklardan üretilen uzman yazılımların gündelik hayatımızın her alanına girmesini sağlamıştır.</a:t>
            </a:r>
          </a:p>
          <a:p>
            <a:pPr algn="just"/>
            <a:r>
              <a:rPr lang="tr-TR" dirty="0"/>
              <a:t>Örneğin, tüm kelime işlem yazılımları birer imla düzeltme aracı taşır. Bu araçlar aslında yazılan metni çözümleyerek dil kurallarını denetleyen  doğal dil işleme yazılımlarıdır.</a:t>
            </a:r>
          </a:p>
          <a:p>
            <a:pPr algn="just"/>
            <a:r>
              <a:rPr lang="tr-TR" dirty="0"/>
              <a:t>Konuşma ve komut anlama yazılımları ile insan ve bilgisayar  arasındaki klavye, fare gibi veri girişi aygıtları ortadan kalkacaktır.</a:t>
            </a:r>
          </a:p>
        </p:txBody>
      </p:sp>
    </p:spTree>
    <p:extLst>
      <p:ext uri="{BB962C8B-B14F-4D97-AF65-F5344CB8AC3E}">
        <p14:creationId xmlns:p14="http://schemas.microsoft.com/office/powerpoint/2010/main" val="374340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Eşref Adalı-Türkçe Doğal Dil İşleme</a:t>
            </a:r>
          </a:p>
          <a:p>
            <a:r>
              <a:rPr lang="tr-TR" dirty="0"/>
              <a:t>Banu Diri-Ders Notları</a:t>
            </a:r>
          </a:p>
          <a:p>
            <a:r>
              <a:rPr lang="tr-TR" dirty="0"/>
              <a:t>M. Fatih Amasyalı-Ders Notları</a:t>
            </a:r>
          </a:p>
          <a:p>
            <a:r>
              <a:rPr lang="en-US" dirty="0"/>
              <a:t>Speech and Language Processing: An Introduction to</a:t>
            </a:r>
            <a:r>
              <a:rPr lang="tr-TR" dirty="0"/>
              <a:t> Natural Language </a:t>
            </a:r>
            <a:r>
              <a:rPr lang="tr-TR" dirty="0" err="1"/>
              <a:t>Processing</a:t>
            </a:r>
            <a:r>
              <a:rPr lang="tr-TR" dirty="0"/>
              <a:t>, </a:t>
            </a:r>
            <a:r>
              <a:rPr lang="tr-TR" dirty="0" err="1"/>
              <a:t>Coputational</a:t>
            </a:r>
            <a:r>
              <a:rPr lang="tr-TR" dirty="0"/>
              <a:t> </a:t>
            </a:r>
            <a:r>
              <a:rPr lang="en-US" dirty="0"/>
              <a:t>Linguistics and Speech Recognition, </a:t>
            </a:r>
            <a:r>
              <a:rPr lang="en-US" dirty="0" err="1"/>
              <a:t>D.Jurafsky</a:t>
            </a:r>
            <a:r>
              <a:rPr lang="en-US" dirty="0"/>
              <a:t> and</a:t>
            </a:r>
            <a:r>
              <a:rPr lang="tr-TR" dirty="0"/>
              <a:t> J. Martin</a:t>
            </a:r>
          </a:p>
          <a:p>
            <a:r>
              <a:rPr lang="en-US" dirty="0"/>
              <a:t>Foundations of Statistical Natural Language</a:t>
            </a:r>
            <a:r>
              <a:rPr lang="tr-TR" dirty="0"/>
              <a:t> </a:t>
            </a:r>
            <a:r>
              <a:rPr lang="en-US" dirty="0"/>
              <a:t>Processing, C. Manning and H. </a:t>
            </a:r>
            <a:r>
              <a:rPr lang="en-US" dirty="0" err="1"/>
              <a:t>Schutze</a:t>
            </a:r>
            <a:r>
              <a:rPr lang="tr-TR" dirty="0"/>
              <a:t> </a:t>
            </a:r>
          </a:p>
          <a:p>
            <a:r>
              <a:rPr lang="en-US" dirty="0"/>
              <a:t>Statistical Language Learning, Eugene </a:t>
            </a:r>
            <a:r>
              <a:rPr lang="en-US" dirty="0" err="1"/>
              <a:t>Charniak</a:t>
            </a:r>
            <a:endParaRPr lang="tr-TR" dirty="0"/>
          </a:p>
          <a:p>
            <a:r>
              <a:rPr lang="tr-TR" dirty="0"/>
              <a:t>Türkiye Açık Kaynak Platformu - Açık Seminer</a:t>
            </a:r>
          </a:p>
          <a:p>
            <a:endParaRPr lang="tr-TR" dirty="0"/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459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Dil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“Sözcük ve cümle birimleri aracılığıyla, düşünceyi konuşmayla ilişkilendiren çok seviyeli bir sistemdir”</a:t>
            </a:r>
          </a:p>
          <a:p>
            <a:pPr marL="0" indent="0" algn="just">
              <a:buNone/>
            </a:pPr>
            <a:r>
              <a:rPr lang="tr-TR" dirty="0"/>
              <a:t>								</a:t>
            </a:r>
            <a:r>
              <a:rPr lang="tr-TR" dirty="0" err="1"/>
              <a:t>N.Chomsky</a:t>
            </a:r>
            <a:endParaRPr lang="tr-TR" dirty="0"/>
          </a:p>
          <a:p>
            <a:pPr algn="just"/>
            <a:r>
              <a:rPr lang="tr-TR" dirty="0"/>
              <a:t>İnsanlar arasında bir iletişim aracıdır.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Dilin bilgisayar ortamında modeli oluşturulursa iletişim için önemli bir araç elde edilmiş olur.</a:t>
            </a:r>
          </a:p>
        </p:txBody>
      </p:sp>
    </p:spTree>
    <p:extLst>
      <p:ext uri="{BB962C8B-B14F-4D97-AF65-F5344CB8AC3E}">
        <p14:creationId xmlns:p14="http://schemas.microsoft.com/office/powerpoint/2010/main" val="298333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/>
        </p:nvGrpSpPr>
        <p:grpSpPr>
          <a:xfrm>
            <a:off x="195575" y="4453201"/>
            <a:ext cx="2290449" cy="2136737"/>
            <a:chOff x="367026" y="4090889"/>
            <a:chExt cx="2190750" cy="2007249"/>
          </a:xfrm>
        </p:grpSpPr>
        <p:pic>
          <p:nvPicPr>
            <p:cNvPr id="4" name="Resi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38" y="4090889"/>
              <a:ext cx="1685925" cy="1495425"/>
            </a:xfrm>
            <a:prstGeom prst="rect">
              <a:avLst/>
            </a:prstGeom>
          </p:spPr>
        </p:pic>
        <p:sp>
          <p:nvSpPr>
            <p:cNvPr id="8" name="Metin kutusu 7"/>
            <p:cNvSpPr txBox="1"/>
            <p:nvPr/>
          </p:nvSpPr>
          <p:spPr>
            <a:xfrm>
              <a:off x="367026" y="5698028"/>
              <a:ext cx="219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</a:rPr>
                <a:t>OKUMAK</a:t>
              </a:r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686588" y="3322487"/>
            <a:ext cx="2190750" cy="2131074"/>
            <a:chOff x="9582396" y="3967064"/>
            <a:chExt cx="2190750" cy="2131074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2396" y="3967064"/>
              <a:ext cx="2105025" cy="1619250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9582396" y="5698028"/>
              <a:ext cx="219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</a:rPr>
                <a:t>YAZMAK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7672398" y="463744"/>
            <a:ext cx="2690417" cy="2592158"/>
            <a:chOff x="8997004" y="532881"/>
            <a:chExt cx="2690417" cy="2592158"/>
          </a:xfrm>
        </p:grpSpPr>
        <p:pic>
          <p:nvPicPr>
            <p:cNvPr id="1026" name="Picture 2" descr="Ä°lgili resi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7004" y="532881"/>
              <a:ext cx="2690417" cy="213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Metin kutusu 14"/>
            <p:cNvSpPr txBox="1"/>
            <p:nvPr/>
          </p:nvSpPr>
          <p:spPr>
            <a:xfrm>
              <a:off x="9210674" y="2724929"/>
              <a:ext cx="219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</a:rPr>
                <a:t>HAYAL KURMAK</a:t>
              </a:r>
            </a:p>
          </p:txBody>
        </p:sp>
      </p:grpSp>
      <p:grpSp>
        <p:nvGrpSpPr>
          <p:cNvPr id="10" name="Grup 9"/>
          <p:cNvGrpSpPr/>
          <p:nvPr/>
        </p:nvGrpSpPr>
        <p:grpSpPr>
          <a:xfrm>
            <a:off x="687377" y="427804"/>
            <a:ext cx="2629872" cy="2536301"/>
            <a:chOff x="623229" y="532881"/>
            <a:chExt cx="2629872" cy="2536301"/>
          </a:xfrm>
        </p:grpSpPr>
        <p:sp>
          <p:nvSpPr>
            <p:cNvPr id="13" name="Metin kutusu 12"/>
            <p:cNvSpPr txBox="1"/>
            <p:nvPr/>
          </p:nvSpPr>
          <p:spPr>
            <a:xfrm>
              <a:off x="623229" y="2669072"/>
              <a:ext cx="219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</a:rPr>
                <a:t>DÜŞÜNMEK</a:t>
              </a:r>
            </a:p>
          </p:txBody>
        </p:sp>
        <p:pic>
          <p:nvPicPr>
            <p:cNvPr id="16" name="Resi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43" y="532881"/>
              <a:ext cx="2172158" cy="1996094"/>
            </a:xfrm>
            <a:prstGeom prst="rect">
              <a:avLst/>
            </a:prstGeom>
          </p:spPr>
        </p:pic>
      </p:grpSp>
      <p:grpSp>
        <p:nvGrpSpPr>
          <p:cNvPr id="7" name="Grup 6"/>
          <p:cNvGrpSpPr/>
          <p:nvPr/>
        </p:nvGrpSpPr>
        <p:grpSpPr>
          <a:xfrm>
            <a:off x="4091608" y="1843932"/>
            <a:ext cx="2190750" cy="2563906"/>
            <a:chOff x="4848505" y="1403158"/>
            <a:chExt cx="2190750" cy="2563906"/>
          </a:xfrm>
        </p:grpSpPr>
        <p:pic>
          <p:nvPicPr>
            <p:cNvPr id="18" name="Resim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623" y="1403158"/>
              <a:ext cx="1604513" cy="2066925"/>
            </a:xfrm>
            <a:prstGeom prst="rect">
              <a:avLst/>
            </a:prstGeom>
          </p:spPr>
        </p:pic>
        <p:sp>
          <p:nvSpPr>
            <p:cNvPr id="21" name="Metin kutusu 20"/>
            <p:cNvSpPr txBox="1"/>
            <p:nvPr/>
          </p:nvSpPr>
          <p:spPr>
            <a:xfrm>
              <a:off x="4848505" y="3566954"/>
              <a:ext cx="219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</a:rPr>
                <a:t>KONUŞMAK</a:t>
              </a:r>
            </a:p>
          </p:txBody>
        </p:sp>
      </p:grpSp>
      <p:sp>
        <p:nvSpPr>
          <p:cNvPr id="19" name="Metin kutusu 18"/>
          <p:cNvSpPr txBox="1"/>
          <p:nvPr/>
        </p:nvSpPr>
        <p:spPr>
          <a:xfrm>
            <a:off x="2845462" y="4931268"/>
            <a:ext cx="6501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TAMAMI DOĞAL DİL İLE İLİŞKİLİ…</a:t>
            </a:r>
          </a:p>
        </p:txBody>
      </p:sp>
    </p:spTree>
    <p:extLst>
      <p:ext uri="{BB962C8B-B14F-4D97-AF65-F5344CB8AC3E}">
        <p14:creationId xmlns:p14="http://schemas.microsoft.com/office/powerpoint/2010/main" val="2316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Doğal Dil İşleme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İnsanların iletişim için kullandıkları dillerin çeşitli amaçlar için bilgisayarla işlenmesidir.</a:t>
            </a:r>
          </a:p>
          <a:p>
            <a:endParaRPr lang="tr-TR" dirty="0"/>
          </a:p>
          <a:p>
            <a:pPr algn="just"/>
            <a:r>
              <a:rPr lang="tr-TR" dirty="0"/>
              <a:t>Doğal Dil İşleme, NLP (Natural Language </a:t>
            </a:r>
            <a:r>
              <a:rPr lang="tr-TR" dirty="0" err="1"/>
              <a:t>Processing</a:t>
            </a:r>
            <a:r>
              <a:rPr lang="tr-TR" dirty="0"/>
              <a:t>) olarak bilinen Yapay Zeka ve Dil Biliminin bir alt kategorisidir.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Türkçe, İngilizce, Almanca, Fransızca gibi doğal dillerin (insana özgü tüm diller) işlenmesi ve kullanılması amacı ile araştırma yapan bilim dalıdır.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Dil bilimi, insan dilinin ilmi araştırmasıdır.</a:t>
            </a:r>
          </a:p>
        </p:txBody>
      </p:sp>
    </p:spTree>
    <p:extLst>
      <p:ext uri="{BB962C8B-B14F-4D97-AF65-F5344CB8AC3E}">
        <p14:creationId xmlns:p14="http://schemas.microsoft.com/office/powerpoint/2010/main" val="149156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514350" y="18990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DOĞAL DİL İŞLEME NEDİR?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</p:nvPr>
        </p:nvGraphicFramePr>
        <p:xfrm>
          <a:off x="1952625" y="2073275"/>
          <a:ext cx="8305800" cy="362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424176" y="2283223"/>
            <a:ext cx="219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accent3">
                    <a:lumMod val="75000"/>
                  </a:schemeClr>
                </a:solidFill>
              </a:rPr>
              <a:t>İSTATİSTİK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424176" y="4940698"/>
            <a:ext cx="219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accent3">
                    <a:lumMod val="75000"/>
                  </a:schemeClr>
                </a:solidFill>
              </a:rPr>
              <a:t>DİL</a:t>
            </a:r>
            <a:r>
              <a:rPr lang="tr-TR" sz="2800" b="1" dirty="0">
                <a:solidFill>
                  <a:schemeClr val="accent6"/>
                </a:solidFill>
              </a:rPr>
              <a:t> </a:t>
            </a:r>
            <a:r>
              <a:rPr lang="tr-TR" sz="2800" b="1" dirty="0">
                <a:solidFill>
                  <a:schemeClr val="accent3">
                    <a:lumMod val="75000"/>
                  </a:schemeClr>
                </a:solidFill>
              </a:rPr>
              <a:t>BİLİM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8865704" y="1806169"/>
            <a:ext cx="3173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800" b="1">
                <a:solidFill>
                  <a:schemeClr val="accent6"/>
                </a:solidFill>
              </a:defRPr>
            </a:lvl1pPr>
          </a:lstStyle>
          <a:p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MAKİNE</a:t>
            </a:r>
            <a:r>
              <a:rPr lang="tr-TR" dirty="0"/>
              <a:t> 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ÖĞRENMESİ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9457911" y="4509811"/>
            <a:ext cx="24955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accent3">
                    <a:lumMod val="75000"/>
                  </a:schemeClr>
                </a:solidFill>
              </a:rPr>
              <a:t>YAZILIM</a:t>
            </a:r>
            <a:r>
              <a:rPr lang="tr-TR" sz="2800" b="1" dirty="0">
                <a:solidFill>
                  <a:schemeClr val="accent6"/>
                </a:solidFill>
              </a:rPr>
              <a:t> </a:t>
            </a:r>
            <a:r>
              <a:rPr lang="tr-TR" sz="2400" b="1" dirty="0">
                <a:solidFill>
                  <a:schemeClr val="accent3">
                    <a:lumMod val="75000"/>
                  </a:schemeClr>
                </a:solidFill>
              </a:rPr>
              <a:t>MÜHENDİSLİĞİ</a:t>
            </a:r>
            <a:endParaRPr lang="tr-TR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4531676" y="1406868"/>
            <a:ext cx="293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accent3">
                    <a:lumMod val="75000"/>
                  </a:schemeClr>
                </a:solidFill>
              </a:rPr>
              <a:t>DERİN ÖĞRENME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2511662" y="5905898"/>
            <a:ext cx="718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800" b="1">
                <a:solidFill>
                  <a:schemeClr val="accent6"/>
                </a:solidFill>
              </a:defRPr>
            </a:lvl1pPr>
          </a:lstStyle>
          <a:p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BİÇİMSEL</a:t>
            </a:r>
            <a:r>
              <a:rPr lang="tr-TR" dirty="0"/>
              <a:t> 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DİLLER</a:t>
            </a:r>
            <a:r>
              <a:rPr lang="tr-TR" dirty="0"/>
              <a:t> 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VE</a:t>
            </a:r>
            <a:r>
              <a:rPr lang="tr-TR" dirty="0"/>
              <a:t> 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OTOMATLAR</a:t>
            </a:r>
            <a:r>
              <a:rPr lang="tr-TR" dirty="0"/>
              <a:t> 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KURAMI</a:t>
            </a:r>
          </a:p>
        </p:txBody>
      </p:sp>
      <p:pic>
        <p:nvPicPr>
          <p:cNvPr id="16" name="İçerik Yer Tutucusu 6">
            <a:extLst>
              <a:ext uri="{FF2B5EF4-FFF2-40B4-BE49-F238E27FC236}">
                <a16:creationId xmlns:a16="http://schemas.microsoft.com/office/drawing/2014/main" id="{117DE477-D829-4B0F-840C-BD4D839CC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23E177-832D-4C3E-A517-8FA03F9DC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D923E177-832D-4C3E-A517-8FA03F9DC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D923E177-832D-4C3E-A517-8FA03F9DC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D923E177-832D-4C3E-A517-8FA03F9DC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064D65-53B3-445A-AE11-C3A9075AB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F5064D65-53B3-445A-AE11-C3A9075AB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F5064D65-53B3-445A-AE11-C3A9075AB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F5064D65-53B3-445A-AE11-C3A9075AB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Doğal Dil İşleme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Lisanların gelişmesini, aralarındaki bağları ve dünya üzerinde dağılımını araştırır. Bu araştırmayı yürütene dil bilimci denir.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Hedefi, insanın kendisi ve dünyası hakkında bilgi edinmek, bilgiyi depolamak ve ulaştırmaktır.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48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Doğal Dil İşleme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2903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NLP-Doğal Dil İşleme, doğal dillerin kurallı yapısının çözümlenerek anlaşılması veya yeniden üretilmesi amacını taşır. Bu çözümlemenin insana getireceği kolaylıklar,</a:t>
            </a:r>
          </a:p>
          <a:p>
            <a:pPr marL="0" indent="0" algn="just">
              <a:buNone/>
            </a:pPr>
            <a:endParaRPr lang="tr-TR" dirty="0"/>
          </a:p>
          <a:p>
            <a:r>
              <a:rPr lang="tr-TR" dirty="0"/>
              <a:t>Sesten yazıya çeviri, • Komut anlama, • E-mail filtreleme / sınıflandırma, • Farklı diller arası çeviri, • Duygu durum analizi, • Benzer anlamda metin üretme, • İmla denetimi / düzeltme, • Bilgiye erişim (arama motorları), • Bilgi çıkarımı (metinden veri tabanına), • Soru cevaplama, • Doğal dille veri tabanı (yapısal, resim, video) sorgulama, • Metin özetleme, • Sanal müşteri temsilcileri, • Sohbet robotları, • Aşırma tespiti, • Hikaye, şiir, haber üretimi</a:t>
            </a:r>
          </a:p>
        </p:txBody>
      </p:sp>
    </p:spTree>
    <p:extLst>
      <p:ext uri="{BB962C8B-B14F-4D97-AF65-F5344CB8AC3E}">
        <p14:creationId xmlns:p14="http://schemas.microsoft.com/office/powerpoint/2010/main" val="415046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-TR" b="1" dirty="0"/>
              <a:t>Sesten yazıya çeviri</a:t>
            </a:r>
          </a:p>
          <a:p>
            <a:pPr algn="just"/>
            <a:r>
              <a:rPr lang="tr-TR" dirty="0"/>
              <a:t>Giriş: ses sinyali , Çıkış: metin</a:t>
            </a:r>
          </a:p>
          <a:p>
            <a:pPr algn="just"/>
            <a:r>
              <a:rPr lang="tr-TR" dirty="0"/>
              <a:t>Kullanım alanları: sesle not alma, filmler için altyazı üretimi vb.</a:t>
            </a:r>
          </a:p>
          <a:p>
            <a:pPr algn="just"/>
            <a:r>
              <a:rPr lang="tr-TR" dirty="0"/>
              <a:t>Ör: Google Speech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 smtClean="0"/>
              <a:t>Text</a:t>
            </a:r>
            <a:r>
              <a:rPr lang="en-US" dirty="0"/>
              <a:t>,</a:t>
            </a:r>
            <a:r>
              <a:rPr lang="en-US" dirty="0" smtClean="0"/>
              <a:t> Kaldi</a:t>
            </a:r>
            <a:endParaRPr lang="tr-TR" dirty="0"/>
          </a:p>
          <a:p>
            <a:endParaRPr lang="en-US" b="1" dirty="0" smtClean="0"/>
          </a:p>
          <a:p>
            <a:r>
              <a:rPr lang="tr-TR" b="1" dirty="0" smtClean="0"/>
              <a:t>Komut </a:t>
            </a:r>
            <a:r>
              <a:rPr lang="tr-TR" b="1" dirty="0"/>
              <a:t>anlama</a:t>
            </a:r>
          </a:p>
          <a:p>
            <a:r>
              <a:rPr lang="tr-TR" dirty="0"/>
              <a:t>Giriş: metin-ses, Çıkış: komut ve parametreleri</a:t>
            </a:r>
          </a:p>
          <a:p>
            <a:r>
              <a:rPr lang="tr-TR" dirty="0"/>
              <a:t>Sabit bir komut kümesine eşleme</a:t>
            </a:r>
          </a:p>
          <a:p>
            <a:r>
              <a:rPr lang="tr-TR" dirty="0"/>
              <a:t>Yarın hava nasıl olacak ? </a:t>
            </a:r>
            <a:r>
              <a:rPr lang="tr-TR" dirty="0" err="1"/>
              <a:t>Hava_durumu_bul</a:t>
            </a:r>
            <a:r>
              <a:rPr lang="tr-TR" dirty="0"/>
              <a:t>(mevcut tarih+1gün, mevcut konum)</a:t>
            </a:r>
          </a:p>
          <a:p>
            <a:r>
              <a:rPr lang="it-IT" dirty="0"/>
              <a:t>Ör: Siri, Cortana, Alexa, Arçelik</a:t>
            </a:r>
            <a:endParaRPr lang="tr-TR" dirty="0"/>
          </a:p>
        </p:txBody>
      </p:sp>
      <p:pic>
        <p:nvPicPr>
          <p:cNvPr id="5" name="Picture 2" descr="Apple's Siri: A cheat sheet | What is Siri &amp; How Does it Work?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7" t="9999" r="33924" b="6138"/>
          <a:stretch/>
        </p:blipFill>
        <p:spPr bwMode="auto">
          <a:xfrm>
            <a:off x="10333115" y="4136531"/>
            <a:ext cx="990801" cy="17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kaldi-asr.org/kaldi_text_and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39" y="2056356"/>
            <a:ext cx="3698577" cy="89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456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1829</TotalTime>
  <Words>833</Words>
  <Application>Microsoft Office PowerPoint</Application>
  <PresentationFormat>Geniş ekran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Doğal Dil İşlemeye Giriş</vt:lpstr>
      <vt:lpstr>Doğal Dil İşleme (Natural Language Processing)</vt:lpstr>
      <vt:lpstr>Dil Nedir ?</vt:lpstr>
      <vt:lpstr>PowerPoint Sunusu</vt:lpstr>
      <vt:lpstr>Doğal Dil İşleme</vt:lpstr>
      <vt:lpstr>DOĞAL DİL İŞLEME NEDİR?</vt:lpstr>
      <vt:lpstr>Doğal Dil İşleme</vt:lpstr>
      <vt:lpstr>Doğal Dil İşleme</vt:lpstr>
      <vt:lpstr>Uygulama Alanları</vt:lpstr>
      <vt:lpstr>Uygulama Alanları</vt:lpstr>
      <vt:lpstr>Uygulama Alanları</vt:lpstr>
      <vt:lpstr>Uygulama Alanları</vt:lpstr>
      <vt:lpstr>Uygulama Alanları</vt:lpstr>
      <vt:lpstr>Uygulama Alanları</vt:lpstr>
      <vt:lpstr>Uygulama Alanları</vt:lpstr>
      <vt:lpstr>Uygulama Alanları</vt:lpstr>
      <vt:lpstr>Uygulama Alanları</vt:lpstr>
      <vt:lpstr>Uygulama Alanları</vt:lpstr>
      <vt:lpstr>DOĞAL DİL İŞLEME NEDEN ZOR?</vt:lpstr>
      <vt:lpstr>Tarihçe</vt:lpstr>
      <vt:lpstr>Doğal Dil İşleme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 Bilgin</cp:lastModifiedBy>
  <cp:revision>56</cp:revision>
  <dcterms:created xsi:type="dcterms:W3CDTF">2020-09-30T21:00:45Z</dcterms:created>
  <dcterms:modified xsi:type="dcterms:W3CDTF">2023-02-27T08:44:02Z</dcterms:modified>
</cp:coreProperties>
</file>