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66" r:id="rId13"/>
    <p:sldId id="367" r:id="rId14"/>
    <p:sldId id="368" r:id="rId15"/>
    <p:sldId id="369" r:id="rId16"/>
    <p:sldId id="370" r:id="rId17"/>
    <p:sldId id="371" r:id="rId18"/>
    <p:sldId id="325" r:id="rId19"/>
    <p:sldId id="326" r:id="rId20"/>
    <p:sldId id="327" r:id="rId21"/>
    <p:sldId id="328" r:id="rId22"/>
    <p:sldId id="329" r:id="rId23"/>
    <p:sldId id="330" r:id="rId24"/>
    <p:sldId id="279" r:id="rId25"/>
    <p:sldId id="280" r:id="rId26"/>
    <p:sldId id="281" r:id="rId27"/>
    <p:sldId id="282" r:id="rId28"/>
    <p:sldId id="283" r:id="rId29"/>
    <p:sldId id="284" r:id="rId30"/>
    <p:sldId id="285" r:id="rId31"/>
    <p:sldId id="286" r:id="rId32"/>
    <p:sldId id="287"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297" r:id="rId4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13.03.2023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13.03.2023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13.03.2023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13.03.2023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13.03.2023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13.03.2023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13.03.2023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13.03.2023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13.03.2023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13.03.2023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13.03.2023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13.03.2023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Doğal Dil İşlemeye Giriş</a:t>
            </a:r>
          </a:p>
        </p:txBody>
      </p:sp>
      <p:sp>
        <p:nvSpPr>
          <p:cNvPr id="3" name="Alt Başlık 2"/>
          <p:cNvSpPr>
            <a:spLocks noGrp="1"/>
          </p:cNvSpPr>
          <p:nvPr>
            <p:ph type="subTitle" idx="1"/>
          </p:nvPr>
        </p:nvSpPr>
        <p:spPr/>
        <p:txBody>
          <a:bodyPr/>
          <a:lstStyle/>
          <a:p>
            <a:r>
              <a:rPr lang="tr-TR" dirty="0"/>
              <a:t>Sunum </a:t>
            </a:r>
            <a:r>
              <a:rPr lang="en-US" dirty="0" smtClean="0"/>
              <a:t>4</a:t>
            </a:r>
            <a:endParaRPr lang="tr-TR" dirty="0"/>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bilgisi(Fonetik/</a:t>
            </a:r>
            <a:r>
              <a:rPr lang="tr-TR" dirty="0" err="1"/>
              <a:t>Phonetics</a:t>
            </a:r>
            <a:r>
              <a:rPr lang="tr-TR" dirty="0"/>
              <a:t>)</a:t>
            </a:r>
          </a:p>
        </p:txBody>
      </p:sp>
      <p:sp>
        <p:nvSpPr>
          <p:cNvPr id="3" name="İçerik Yer Tutucusu 2"/>
          <p:cNvSpPr>
            <a:spLocks noGrp="1"/>
          </p:cNvSpPr>
          <p:nvPr>
            <p:ph idx="1"/>
          </p:nvPr>
        </p:nvSpPr>
        <p:spPr/>
        <p:txBody>
          <a:bodyPr/>
          <a:lstStyle/>
          <a:p>
            <a:pPr algn="just"/>
            <a:r>
              <a:rPr lang="tr-TR" dirty="0"/>
              <a:t>Fon kavramı evrensel değildir ve her dilde farklı seslere karşılık gelir.</a:t>
            </a:r>
          </a:p>
          <a:p>
            <a:pPr algn="just"/>
            <a:endParaRPr lang="tr-TR" dirty="0"/>
          </a:p>
          <a:p>
            <a:pPr algn="just"/>
            <a:r>
              <a:rPr lang="tr-TR" dirty="0"/>
              <a:t>Farklı dillerdeki fonların tek ortak özelliği, ayırıcı temel sesler olmalarıdır.</a:t>
            </a:r>
          </a:p>
          <a:p>
            <a:pPr algn="just"/>
            <a:endParaRPr lang="tr-TR" dirty="0"/>
          </a:p>
          <a:p>
            <a:pPr algn="just"/>
            <a:r>
              <a:rPr lang="tr-TR" dirty="0"/>
              <a:t>Sesle ifade edilen dili, yani konuşmayı kaydetmek için yazı </a:t>
            </a:r>
            <a:r>
              <a:rPr lang="tr-TR" dirty="0" err="1"/>
              <a:t>icad</a:t>
            </a:r>
            <a:r>
              <a:rPr lang="tr-TR" dirty="0"/>
              <a:t> edilmiştir</a:t>
            </a:r>
          </a:p>
        </p:txBody>
      </p:sp>
    </p:spTree>
    <p:extLst>
      <p:ext uri="{BB962C8B-B14F-4D97-AF65-F5344CB8AC3E}">
        <p14:creationId xmlns:p14="http://schemas.microsoft.com/office/powerpoint/2010/main" val="68085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bilgisi(Fonetik/</a:t>
            </a:r>
            <a:r>
              <a:rPr lang="tr-TR" dirty="0" err="1"/>
              <a:t>Phonetics</a:t>
            </a:r>
            <a:r>
              <a:rPr lang="tr-TR" dirty="0"/>
              <a:t>)</a:t>
            </a:r>
          </a:p>
        </p:txBody>
      </p:sp>
      <p:sp>
        <p:nvSpPr>
          <p:cNvPr id="3" name="İçerik Yer Tutucusu 2"/>
          <p:cNvSpPr>
            <a:spLocks noGrp="1"/>
          </p:cNvSpPr>
          <p:nvPr>
            <p:ph idx="1"/>
          </p:nvPr>
        </p:nvSpPr>
        <p:spPr/>
        <p:txBody>
          <a:bodyPr>
            <a:normAutofit lnSpcReduction="10000"/>
          </a:bodyPr>
          <a:lstStyle/>
          <a:p>
            <a:pPr algn="just"/>
            <a:r>
              <a:rPr lang="tr-TR" dirty="0"/>
              <a:t>Konuşmayı yazı ile ifade etmek için ses birim veya fonların harflerle eşleştirilmesi gerekmektedir.</a:t>
            </a:r>
          </a:p>
          <a:p>
            <a:pPr marL="0" indent="0" algn="just">
              <a:buNone/>
            </a:pPr>
            <a:r>
              <a:rPr lang="tr-TR" dirty="0"/>
              <a:t>	Bazı dillerde, örneğin Türkçe, Fince ve </a:t>
            </a:r>
            <a:r>
              <a:rPr lang="tr-TR" dirty="0" err="1"/>
              <a:t>Japonca’da</a:t>
            </a:r>
            <a:r>
              <a:rPr lang="tr-TR" dirty="0"/>
              <a:t>, sesbirimler doğrudan harflere karşılık gelir ve bu tip dillere fonetik diller denir.</a:t>
            </a:r>
          </a:p>
          <a:p>
            <a:pPr marL="0" indent="0" algn="just">
              <a:buNone/>
            </a:pPr>
            <a:r>
              <a:rPr lang="tr-TR" dirty="0"/>
              <a:t>	İngilizce, Almanca, Fransızca gibi dillerde ise Fonlar harflere  karşılık gelmezler. Bu yaklaşımın yerine uluslararası geçerliliği olan fonetik bir alfabe, ses birimlerini ifade etmek için kullanılır.</a:t>
            </a:r>
          </a:p>
          <a:p>
            <a:pPr marL="0" indent="0" algn="just">
              <a:buNone/>
            </a:pPr>
            <a:endParaRPr lang="tr-TR" dirty="0"/>
          </a:p>
          <a:p>
            <a:pPr algn="just"/>
            <a:r>
              <a:rPr lang="tr-TR" dirty="0"/>
              <a:t>Fonemlerin seslendirilmesiyle ses birimleri (</a:t>
            </a:r>
            <a:r>
              <a:rPr lang="tr-TR" dirty="0" err="1"/>
              <a:t>phon</a:t>
            </a:r>
            <a:r>
              <a:rPr lang="tr-TR" dirty="0"/>
              <a:t>) oluşur.</a:t>
            </a:r>
          </a:p>
        </p:txBody>
      </p:sp>
    </p:spTree>
    <p:extLst>
      <p:ext uri="{BB962C8B-B14F-4D97-AF65-F5344CB8AC3E}">
        <p14:creationId xmlns:p14="http://schemas.microsoft.com/office/powerpoint/2010/main" val="110163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Bilim (Fonoloji/</a:t>
            </a:r>
            <a:r>
              <a:rPr lang="tr-TR" dirty="0" err="1"/>
              <a:t>Phonology</a:t>
            </a:r>
            <a:r>
              <a:rPr lang="tr-TR" dirty="0"/>
              <a:t>)</a:t>
            </a:r>
          </a:p>
        </p:txBody>
      </p:sp>
      <p:sp>
        <p:nvSpPr>
          <p:cNvPr id="3" name="İçerik Yer Tutucusu 2"/>
          <p:cNvSpPr>
            <a:spLocks noGrp="1"/>
          </p:cNvSpPr>
          <p:nvPr>
            <p:ph idx="1"/>
          </p:nvPr>
        </p:nvSpPr>
        <p:spPr/>
        <p:txBody>
          <a:bodyPr/>
          <a:lstStyle/>
          <a:p>
            <a:pPr marL="0" indent="0" algn="just">
              <a:buNone/>
            </a:pPr>
            <a:r>
              <a:rPr lang="tr-TR" dirty="0"/>
              <a:t>Giriş: Fonetik alfabe içerisindeki sesler</a:t>
            </a:r>
          </a:p>
          <a:p>
            <a:pPr marL="0" indent="0" algn="just">
              <a:buNone/>
            </a:pPr>
            <a:r>
              <a:rPr lang="tr-TR" dirty="0"/>
              <a:t>Çıkış: Sıralı fonemler</a:t>
            </a:r>
          </a:p>
          <a:p>
            <a:pPr algn="just"/>
            <a:endParaRPr lang="tr-TR" dirty="0"/>
          </a:p>
          <a:p>
            <a:pPr algn="just"/>
            <a:r>
              <a:rPr lang="tr-TR" dirty="0"/>
              <a:t>Ses bilimi, (fonoloji) belirli dil seslerini (fonemler) inceleyen bir bilim dalıdır. Ses Bilimi dil içindeki seslerin işlevlerini inceler.</a:t>
            </a:r>
          </a:p>
        </p:txBody>
      </p:sp>
    </p:spTree>
    <p:extLst>
      <p:ext uri="{BB962C8B-B14F-4D97-AF65-F5344CB8AC3E}">
        <p14:creationId xmlns:p14="http://schemas.microsoft.com/office/powerpoint/2010/main" val="204040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Biçimbilim (Morfoloji/</a:t>
            </a:r>
            <a:r>
              <a:rPr lang="tr-TR" dirty="0" err="1"/>
              <a:t>Morphology</a:t>
            </a:r>
            <a:r>
              <a:rPr lang="tr-TR" dirty="0"/>
              <a:t>)</a:t>
            </a:r>
          </a:p>
        </p:txBody>
      </p:sp>
      <p:sp>
        <p:nvSpPr>
          <p:cNvPr id="3" name="İçerik Yer Tutucusu 2"/>
          <p:cNvSpPr>
            <a:spLocks noGrp="1"/>
          </p:cNvSpPr>
          <p:nvPr>
            <p:ph idx="1"/>
          </p:nvPr>
        </p:nvSpPr>
        <p:spPr/>
        <p:txBody>
          <a:bodyPr/>
          <a:lstStyle/>
          <a:p>
            <a:pPr algn="just"/>
            <a:r>
              <a:rPr lang="tr-TR" dirty="0"/>
              <a:t>Dil bilime terim olarak 1859 yılında </a:t>
            </a:r>
            <a:r>
              <a:rPr lang="tr-TR" dirty="0" err="1"/>
              <a:t>August</a:t>
            </a:r>
            <a:r>
              <a:rPr lang="tr-TR" dirty="0"/>
              <a:t> </a:t>
            </a:r>
            <a:r>
              <a:rPr lang="tr-TR" dirty="0" err="1"/>
              <a:t>Schleicher</a:t>
            </a:r>
            <a:r>
              <a:rPr lang="tr-TR" dirty="0"/>
              <a:t> tarafından kazandırılmıştır.</a:t>
            </a:r>
          </a:p>
          <a:p>
            <a:pPr algn="just"/>
            <a:endParaRPr lang="tr-TR" dirty="0"/>
          </a:p>
          <a:p>
            <a:pPr algn="just"/>
            <a:r>
              <a:rPr lang="tr-TR" dirty="0"/>
              <a:t>Morfoloji, dilde biçimi oluşturan öğelerin türlerini tanımlamak ve özetle dil bilgisi kuralları denen biçimsel öğelerin sınıflandırmasını yapmaktır. </a:t>
            </a:r>
          </a:p>
        </p:txBody>
      </p:sp>
    </p:spTree>
    <p:extLst>
      <p:ext uri="{BB962C8B-B14F-4D97-AF65-F5344CB8AC3E}">
        <p14:creationId xmlns:p14="http://schemas.microsoft.com/office/powerpoint/2010/main" val="406305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Biçimbilim (Morfoloji/</a:t>
            </a:r>
            <a:r>
              <a:rPr lang="tr-TR" dirty="0" err="1"/>
              <a:t>Morphology</a:t>
            </a:r>
            <a:r>
              <a:rPr lang="tr-TR" dirty="0"/>
              <a:t>)</a:t>
            </a:r>
          </a:p>
        </p:txBody>
      </p:sp>
      <p:sp>
        <p:nvSpPr>
          <p:cNvPr id="3" name="İçerik Yer Tutucusu 2"/>
          <p:cNvSpPr>
            <a:spLocks noGrp="1"/>
          </p:cNvSpPr>
          <p:nvPr>
            <p:ph idx="1"/>
          </p:nvPr>
        </p:nvSpPr>
        <p:spPr/>
        <p:txBody>
          <a:bodyPr>
            <a:normAutofit/>
          </a:bodyPr>
          <a:lstStyle/>
          <a:p>
            <a:pPr algn="just"/>
            <a:r>
              <a:rPr lang="tr-TR" dirty="0"/>
              <a:t>Sözcük Nedir ? İki ucuna boşluk verilerek yazılan öğe</a:t>
            </a:r>
          </a:p>
          <a:p>
            <a:pPr algn="just"/>
            <a:r>
              <a:rPr lang="tr-TR" dirty="0" err="1"/>
              <a:t>Yazımsal</a:t>
            </a:r>
            <a:r>
              <a:rPr lang="tr-TR" dirty="0"/>
              <a:t> sözcük </a:t>
            </a:r>
            <a:r>
              <a:rPr lang="tr-TR" dirty="0" err="1"/>
              <a:t>orthographic</a:t>
            </a:r>
            <a:r>
              <a:rPr lang="tr-TR" dirty="0"/>
              <a:t> </a:t>
            </a:r>
            <a:r>
              <a:rPr lang="tr-TR" dirty="0" err="1"/>
              <a:t>word</a:t>
            </a:r>
            <a:r>
              <a:rPr lang="tr-TR" dirty="0"/>
              <a:t> tanımına göre </a:t>
            </a:r>
          </a:p>
          <a:p>
            <a:pPr lvl="1" algn="just"/>
            <a:r>
              <a:rPr lang="tr-TR" dirty="0"/>
              <a:t>Çocuklar sabahtan beri evin önünde top oynuyor. 7 sözcük</a:t>
            </a:r>
          </a:p>
          <a:p>
            <a:pPr lvl="1" algn="just"/>
            <a:r>
              <a:rPr lang="tr-TR" dirty="0"/>
              <a:t>Ayşe gelmişti Ayşe gelmiş idi </a:t>
            </a:r>
          </a:p>
          <a:p>
            <a:pPr lvl="1" algn="just"/>
            <a:r>
              <a:rPr lang="tr-TR" dirty="0"/>
              <a:t>arabayla araba ile</a:t>
            </a:r>
          </a:p>
          <a:p>
            <a:pPr algn="just"/>
            <a:r>
              <a:rPr lang="tr-TR" dirty="0" err="1"/>
              <a:t>Yazımsal</a:t>
            </a:r>
            <a:r>
              <a:rPr lang="tr-TR" dirty="0"/>
              <a:t> Sözcüğün karşıtı </a:t>
            </a:r>
            <a:r>
              <a:rPr lang="tr-TR" dirty="0" err="1"/>
              <a:t>Sesbilimsel</a:t>
            </a:r>
            <a:r>
              <a:rPr lang="tr-TR" dirty="0"/>
              <a:t> Sözcüktür (</a:t>
            </a:r>
            <a:r>
              <a:rPr lang="tr-TR" dirty="0" err="1"/>
              <a:t>phonogical</a:t>
            </a:r>
            <a:r>
              <a:rPr lang="tr-TR" dirty="0"/>
              <a:t> </a:t>
            </a:r>
            <a:r>
              <a:rPr lang="tr-TR" dirty="0" err="1"/>
              <a:t>word</a:t>
            </a:r>
            <a:r>
              <a:rPr lang="tr-TR" dirty="0"/>
              <a:t>)</a:t>
            </a:r>
          </a:p>
          <a:p>
            <a:pPr algn="just"/>
            <a:r>
              <a:rPr lang="tr-TR" dirty="0"/>
              <a:t>Sözcüğün ünlü uyumları, vurgu gibi </a:t>
            </a:r>
            <a:r>
              <a:rPr lang="tr-TR" dirty="0" err="1"/>
              <a:t>sesbilimsel</a:t>
            </a:r>
            <a:r>
              <a:rPr lang="tr-TR" dirty="0"/>
              <a:t> ölçütlere dayandırılması</a:t>
            </a:r>
          </a:p>
          <a:p>
            <a:pPr lvl="1" algn="just"/>
            <a:r>
              <a:rPr lang="tr-TR" dirty="0" err="1" smtClean="0"/>
              <a:t>Çocuklarsabahtanberievinönündetopoynuyor</a:t>
            </a:r>
            <a:r>
              <a:rPr lang="tr-TR" dirty="0"/>
              <a:t>.</a:t>
            </a:r>
          </a:p>
        </p:txBody>
      </p:sp>
    </p:spTree>
    <p:extLst>
      <p:ext uri="{BB962C8B-B14F-4D97-AF65-F5344CB8AC3E}">
        <p14:creationId xmlns:p14="http://schemas.microsoft.com/office/powerpoint/2010/main" val="315418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Sözdizimsel</a:t>
            </a:r>
            <a:r>
              <a:rPr lang="tr-TR" dirty="0"/>
              <a:t> (Sentaks/ </a:t>
            </a:r>
            <a:r>
              <a:rPr lang="tr-TR" dirty="0" err="1"/>
              <a:t>Syntax</a:t>
            </a:r>
            <a:r>
              <a:rPr lang="tr-TR" dirty="0"/>
              <a:t>)</a:t>
            </a:r>
          </a:p>
        </p:txBody>
      </p:sp>
      <p:sp>
        <p:nvSpPr>
          <p:cNvPr id="3" name="İçerik Yer Tutucusu 2"/>
          <p:cNvSpPr>
            <a:spLocks noGrp="1"/>
          </p:cNvSpPr>
          <p:nvPr>
            <p:ph idx="1"/>
          </p:nvPr>
        </p:nvSpPr>
        <p:spPr/>
        <p:txBody>
          <a:bodyPr/>
          <a:lstStyle/>
          <a:p>
            <a:pPr algn="just"/>
            <a:r>
              <a:rPr lang="tr-TR" dirty="0" err="1"/>
              <a:t>Sözdizimsel</a:t>
            </a:r>
            <a:r>
              <a:rPr lang="tr-TR" dirty="0"/>
              <a:t> analiz, sözdizimini (</a:t>
            </a:r>
            <a:r>
              <a:rPr lang="tr-TR" dirty="0" err="1"/>
              <a:t>syntax</a:t>
            </a:r>
            <a:r>
              <a:rPr lang="tr-TR" dirty="0"/>
              <a:t>) veya cümleyi oluşturan morfolojik öğelerin hiyerarşik kurallara uyumunu karşılaştırarak ölçümlemektir. Böylece söz dizimin anlamlı olup olmadığının ölçülebilmesi için düzenleyici bir süreç gerçekleşmiş olur.</a:t>
            </a:r>
          </a:p>
        </p:txBody>
      </p:sp>
    </p:spTree>
    <p:extLst>
      <p:ext uri="{BB962C8B-B14F-4D97-AF65-F5344CB8AC3E}">
        <p14:creationId xmlns:p14="http://schemas.microsoft.com/office/powerpoint/2010/main" val="208603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Anlambilimsel</a:t>
            </a:r>
            <a:r>
              <a:rPr lang="tr-TR" dirty="0"/>
              <a:t> (Semantik/</a:t>
            </a:r>
            <a:r>
              <a:rPr lang="tr-TR" dirty="0" err="1"/>
              <a:t>Semantics</a:t>
            </a:r>
            <a:r>
              <a:rPr lang="tr-TR" dirty="0"/>
              <a:t>)</a:t>
            </a:r>
          </a:p>
        </p:txBody>
      </p:sp>
      <p:sp>
        <p:nvSpPr>
          <p:cNvPr id="3" name="İçerik Yer Tutucusu 2"/>
          <p:cNvSpPr>
            <a:spLocks noGrp="1"/>
          </p:cNvSpPr>
          <p:nvPr>
            <p:ph idx="1"/>
          </p:nvPr>
        </p:nvSpPr>
        <p:spPr/>
        <p:txBody>
          <a:bodyPr>
            <a:normAutofit/>
          </a:bodyPr>
          <a:lstStyle/>
          <a:p>
            <a:pPr algn="just"/>
            <a:r>
              <a:rPr lang="tr-TR" dirty="0" err="1"/>
              <a:t>Anlambilimsel</a:t>
            </a:r>
            <a:r>
              <a:rPr lang="tr-TR" dirty="0"/>
              <a:t> analiz, sözdizimini oluşturan morfolojik öğelerin ayrılması yani, </a:t>
            </a:r>
            <a:r>
              <a:rPr lang="tr-TR" dirty="0" err="1"/>
              <a:t>sözdizimsel</a:t>
            </a:r>
            <a:r>
              <a:rPr lang="tr-TR" dirty="0"/>
              <a:t> analiz ile anlam taşıyan kelimelerin sınıflandırılması işleminden sonra gelen, anlamlandırma veya anlama sürecidir.</a:t>
            </a:r>
          </a:p>
          <a:p>
            <a:pPr algn="just"/>
            <a:endParaRPr lang="tr-TR" dirty="0"/>
          </a:p>
          <a:p>
            <a:pPr algn="just"/>
            <a:r>
              <a:rPr lang="tr-TR" dirty="0"/>
              <a:t>Bu süreçte anlam taşıyan kelimelerin, ekler ve cümle hiyerarşisi içindeki konumlarının saptanması sayesinde birbirleri ile ilişkileri kurulabilir.</a:t>
            </a:r>
          </a:p>
        </p:txBody>
      </p:sp>
    </p:spTree>
    <p:extLst>
      <p:ext uri="{BB962C8B-B14F-4D97-AF65-F5344CB8AC3E}">
        <p14:creationId xmlns:p14="http://schemas.microsoft.com/office/powerpoint/2010/main" val="126926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Anlambilimsel</a:t>
            </a:r>
            <a:r>
              <a:rPr lang="tr-TR" dirty="0"/>
              <a:t> (Semantik/</a:t>
            </a:r>
            <a:r>
              <a:rPr lang="tr-TR" dirty="0" err="1"/>
              <a:t>Semantics</a:t>
            </a:r>
            <a:r>
              <a:rPr lang="tr-TR" dirty="0"/>
              <a:t>)</a:t>
            </a:r>
          </a:p>
        </p:txBody>
      </p:sp>
      <p:sp>
        <p:nvSpPr>
          <p:cNvPr id="3" name="İçerik Yer Tutucusu 2"/>
          <p:cNvSpPr>
            <a:spLocks noGrp="1"/>
          </p:cNvSpPr>
          <p:nvPr>
            <p:ph idx="1"/>
          </p:nvPr>
        </p:nvSpPr>
        <p:spPr/>
        <p:txBody>
          <a:bodyPr>
            <a:normAutofit/>
          </a:bodyPr>
          <a:lstStyle/>
          <a:p>
            <a:pPr algn="just"/>
            <a:r>
              <a:rPr lang="tr-TR" dirty="0"/>
              <a:t>Bu ilişkiler anlam çıkarma, fikir yürütme gibi ileri seviye bilişsel fonksiyonların oluşturulmasında ham bilgi olarak kullanılmaktadır.</a:t>
            </a:r>
          </a:p>
          <a:p>
            <a:pPr algn="just"/>
            <a:r>
              <a:rPr lang="tr-TR" dirty="0"/>
              <a:t>Türkçe’nin sözcük yapısı, köklere yapım (</a:t>
            </a:r>
            <a:r>
              <a:rPr lang="tr-TR" dirty="0" err="1"/>
              <a:t>derivation</a:t>
            </a:r>
            <a:r>
              <a:rPr lang="tr-TR" dirty="0"/>
              <a:t>) ve çekim (</a:t>
            </a:r>
            <a:r>
              <a:rPr lang="tr-TR" dirty="0" err="1"/>
              <a:t>inflection</a:t>
            </a:r>
            <a:r>
              <a:rPr lang="tr-TR" dirty="0"/>
              <a:t>) eklerinin sonek (</a:t>
            </a:r>
            <a:r>
              <a:rPr lang="tr-TR" dirty="0" err="1"/>
              <a:t>suffix</a:t>
            </a:r>
            <a:r>
              <a:rPr lang="tr-TR" dirty="0"/>
              <a:t>) olarak eklenmesi ile gerçekleştirilir.</a:t>
            </a:r>
          </a:p>
          <a:p>
            <a:pPr algn="just"/>
            <a:r>
              <a:rPr lang="tr-TR" dirty="0" err="1"/>
              <a:t>Inflection</a:t>
            </a:r>
            <a:r>
              <a:rPr lang="tr-TR" dirty="0"/>
              <a:t> (çekim eki): </a:t>
            </a:r>
            <a:r>
              <a:rPr lang="tr-TR" dirty="0" err="1"/>
              <a:t>drive</a:t>
            </a:r>
            <a:r>
              <a:rPr lang="tr-TR" dirty="0"/>
              <a:t> &gt; </a:t>
            </a:r>
            <a:r>
              <a:rPr lang="tr-TR" dirty="0" err="1"/>
              <a:t>driven</a:t>
            </a:r>
            <a:r>
              <a:rPr lang="tr-TR" dirty="0"/>
              <a:t> , </a:t>
            </a:r>
            <a:r>
              <a:rPr lang="tr-TR" dirty="0" err="1"/>
              <a:t>egg</a:t>
            </a:r>
            <a:r>
              <a:rPr lang="tr-TR" dirty="0"/>
              <a:t> &gt; </a:t>
            </a:r>
            <a:r>
              <a:rPr lang="tr-TR" dirty="0" err="1"/>
              <a:t>eggs</a:t>
            </a:r>
            <a:endParaRPr lang="tr-TR" dirty="0"/>
          </a:p>
          <a:p>
            <a:pPr algn="just"/>
            <a:r>
              <a:rPr lang="en-US" dirty="0"/>
              <a:t>Derivation (</a:t>
            </a:r>
            <a:r>
              <a:rPr lang="en-US" dirty="0" err="1"/>
              <a:t>yapım</a:t>
            </a:r>
            <a:r>
              <a:rPr lang="en-US" dirty="0"/>
              <a:t> </a:t>
            </a:r>
            <a:r>
              <a:rPr lang="en-US" dirty="0" err="1"/>
              <a:t>eki</a:t>
            </a:r>
            <a:r>
              <a:rPr lang="en-US" dirty="0"/>
              <a:t>) : drive </a:t>
            </a:r>
            <a:r>
              <a:rPr lang="tr-TR" dirty="0"/>
              <a:t>&gt;</a:t>
            </a:r>
            <a:r>
              <a:rPr lang="en-US" dirty="0"/>
              <a:t> driver , wide </a:t>
            </a:r>
            <a:r>
              <a:rPr lang="tr-TR" dirty="0"/>
              <a:t>&gt;</a:t>
            </a:r>
            <a:r>
              <a:rPr lang="en-US" dirty="0"/>
              <a:t> widely</a:t>
            </a:r>
          </a:p>
          <a:p>
            <a:pPr algn="just"/>
            <a:r>
              <a:rPr lang="tr-TR" dirty="0" err="1"/>
              <a:t>Compounding</a:t>
            </a:r>
            <a:r>
              <a:rPr lang="tr-TR" dirty="0"/>
              <a:t> (birleştirilmiş kelime): </a:t>
            </a:r>
            <a:r>
              <a:rPr lang="tr-TR" dirty="0" err="1"/>
              <a:t>database</a:t>
            </a:r>
            <a:r>
              <a:rPr lang="tr-TR" dirty="0"/>
              <a:t>, </a:t>
            </a:r>
            <a:r>
              <a:rPr lang="tr-TR" dirty="0" err="1"/>
              <a:t>overtake</a:t>
            </a:r>
            <a:r>
              <a:rPr lang="tr-TR" dirty="0"/>
              <a:t>…</a:t>
            </a:r>
          </a:p>
        </p:txBody>
      </p:sp>
    </p:spTree>
    <p:extLst>
      <p:ext uri="{BB962C8B-B14F-4D97-AF65-F5344CB8AC3E}">
        <p14:creationId xmlns:p14="http://schemas.microsoft.com/office/powerpoint/2010/main" val="30758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Türkçe</a:t>
            </a:r>
          </a:p>
        </p:txBody>
      </p:sp>
      <p:sp>
        <p:nvSpPr>
          <p:cNvPr id="3" name="İçerik Yer Tutucusu 2"/>
          <p:cNvSpPr>
            <a:spLocks noGrp="1"/>
          </p:cNvSpPr>
          <p:nvPr>
            <p:ph idx="1"/>
          </p:nvPr>
        </p:nvSpPr>
        <p:spPr/>
        <p:txBody>
          <a:bodyPr>
            <a:normAutofit/>
          </a:bodyPr>
          <a:lstStyle/>
          <a:p>
            <a:pPr algn="just"/>
            <a:r>
              <a:rPr lang="tr-TR" dirty="0"/>
              <a:t>Türkçe Ural-Altay dil grubuna girer.</a:t>
            </a:r>
          </a:p>
          <a:p>
            <a:pPr marL="0" indent="0" algn="just">
              <a:buNone/>
            </a:pPr>
            <a:r>
              <a:rPr lang="tr-TR" dirty="0"/>
              <a:t>	 Türkçe bitişken (</a:t>
            </a:r>
            <a:r>
              <a:rPr lang="tr-TR" dirty="0" err="1"/>
              <a:t>agglutinative</a:t>
            </a:r>
            <a:r>
              <a:rPr lang="tr-TR" dirty="0"/>
              <a:t>) bir dildir. (Fince ve Macarca)</a:t>
            </a:r>
          </a:p>
          <a:p>
            <a:pPr marL="0" indent="0" algn="just">
              <a:buNone/>
            </a:pPr>
            <a:r>
              <a:rPr lang="tr-TR" dirty="0"/>
              <a:t>	 Kelimeler, bir kök sözcüğe eklenen biçimbirimlerden (</a:t>
            </a:r>
            <a:r>
              <a:rPr lang="tr-TR" dirty="0" err="1"/>
              <a:t>morpheme</a:t>
            </a:r>
            <a:r>
              <a:rPr lang="tr-TR" dirty="0"/>
              <a:t>) oluşur. Ancak bu ekleme işlemi sırasında ünlü uyumu, ünsüz değişmesi, ünlü ve ünsüz düşmesi gibi değişiklikler gerekebilir.</a:t>
            </a:r>
          </a:p>
          <a:p>
            <a:pPr marL="0" indent="0" algn="just">
              <a:buNone/>
            </a:pPr>
            <a:r>
              <a:rPr lang="tr-TR" dirty="0"/>
              <a:t>	 Biçimbirimler eklendikleri kök ve gövdenin anlamını, sözcük türünü veya </a:t>
            </a:r>
            <a:r>
              <a:rPr lang="tr-TR" dirty="0" err="1"/>
              <a:t>sözdizimsel</a:t>
            </a:r>
            <a:r>
              <a:rPr lang="tr-TR" dirty="0"/>
              <a:t> işleyişini değiştirebilirler.</a:t>
            </a:r>
          </a:p>
        </p:txBody>
      </p:sp>
    </p:spTree>
    <p:extLst>
      <p:ext uri="{BB962C8B-B14F-4D97-AF65-F5344CB8AC3E}">
        <p14:creationId xmlns:p14="http://schemas.microsoft.com/office/powerpoint/2010/main" val="173557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Türkçe</a:t>
            </a:r>
          </a:p>
        </p:txBody>
      </p:sp>
      <p:sp>
        <p:nvSpPr>
          <p:cNvPr id="3" name="İçerik Yer Tutucusu 2"/>
          <p:cNvSpPr>
            <a:spLocks noGrp="1"/>
          </p:cNvSpPr>
          <p:nvPr>
            <p:ph idx="1"/>
          </p:nvPr>
        </p:nvSpPr>
        <p:spPr/>
        <p:txBody>
          <a:bodyPr/>
          <a:lstStyle/>
          <a:p>
            <a:pPr marL="0" indent="0" algn="just">
              <a:buNone/>
            </a:pPr>
            <a:r>
              <a:rPr lang="tr-TR" dirty="0"/>
              <a:t>	</a:t>
            </a:r>
            <a:r>
              <a:rPr lang="tr-TR" dirty="0" err="1"/>
              <a:t>Türkçe’de</a:t>
            </a:r>
            <a:r>
              <a:rPr lang="tr-TR" dirty="0"/>
              <a:t> bu şekilde oluşturulan bir kelime bazen bir başka dilde bir cümle ile ifade edilebilir.</a:t>
            </a:r>
          </a:p>
          <a:p>
            <a:pPr marL="0" indent="0" algn="just">
              <a:buNone/>
            </a:pPr>
            <a:r>
              <a:rPr lang="tr-TR" dirty="0"/>
              <a:t>	 Kök : yer (yerleştirilemeyeceklerindendir)</a:t>
            </a:r>
          </a:p>
          <a:p>
            <a:pPr marL="0" indent="0" algn="just">
              <a:buNone/>
            </a:pPr>
            <a:r>
              <a:rPr lang="tr-TR" dirty="0"/>
              <a:t>		</a:t>
            </a:r>
            <a:r>
              <a:rPr lang="tr-TR" dirty="0" err="1"/>
              <a:t>Yer+leş+ti+ri+le+me+ye+cek+le+rin+den+dir</a:t>
            </a:r>
            <a:endParaRPr lang="tr-TR" dirty="0"/>
          </a:p>
        </p:txBody>
      </p:sp>
    </p:spTree>
    <p:extLst>
      <p:ext uri="{BB962C8B-B14F-4D97-AF65-F5344CB8AC3E}">
        <p14:creationId xmlns:p14="http://schemas.microsoft.com/office/powerpoint/2010/main" val="212937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Dilbiliminin Esasları-Dilin Tanımı</a:t>
            </a:r>
          </a:p>
        </p:txBody>
      </p:sp>
      <p:sp>
        <p:nvSpPr>
          <p:cNvPr id="3" name="İçerik Yer Tutucusu 2"/>
          <p:cNvSpPr>
            <a:spLocks noGrp="1"/>
          </p:cNvSpPr>
          <p:nvPr>
            <p:ph idx="1"/>
          </p:nvPr>
        </p:nvSpPr>
        <p:spPr/>
        <p:txBody>
          <a:bodyPr/>
          <a:lstStyle/>
          <a:p>
            <a:r>
              <a:rPr lang="tr-TR" dirty="0"/>
              <a:t>Dil = Kelimeler ve Kurallar =&gt; Sözlük + Gramer</a:t>
            </a:r>
          </a:p>
          <a:p>
            <a:endParaRPr lang="tr-TR" dirty="0"/>
          </a:p>
        </p:txBody>
      </p:sp>
    </p:spTree>
    <p:extLst>
      <p:ext uri="{BB962C8B-B14F-4D97-AF65-F5344CB8AC3E}">
        <p14:creationId xmlns:p14="http://schemas.microsoft.com/office/powerpoint/2010/main" val="423673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Türkçe</a:t>
            </a:r>
          </a:p>
        </p:txBody>
      </p:sp>
      <p:sp>
        <p:nvSpPr>
          <p:cNvPr id="3" name="İçerik Yer Tutucusu 2"/>
          <p:cNvSpPr>
            <a:spLocks noGrp="1"/>
          </p:cNvSpPr>
          <p:nvPr>
            <p:ph idx="1"/>
          </p:nvPr>
        </p:nvSpPr>
        <p:spPr/>
        <p:txBody>
          <a:bodyPr>
            <a:normAutofit/>
          </a:bodyPr>
          <a:lstStyle/>
          <a:p>
            <a:pPr algn="just"/>
            <a:r>
              <a:rPr lang="tr-TR" dirty="0" err="1"/>
              <a:t>Türkçe’de</a:t>
            </a:r>
            <a:r>
              <a:rPr lang="tr-TR" dirty="0"/>
              <a:t> cümleler en genel şekliyle özne, nesne ve </a:t>
            </a:r>
            <a:r>
              <a:rPr lang="tr-TR" dirty="0" err="1"/>
              <a:t>yüklem’den</a:t>
            </a:r>
            <a:r>
              <a:rPr lang="tr-TR" dirty="0"/>
              <a:t> oluşur.</a:t>
            </a:r>
          </a:p>
          <a:p>
            <a:pPr marL="457200" lvl="1" indent="0" algn="just">
              <a:buNone/>
            </a:pPr>
            <a:r>
              <a:rPr lang="tr-TR" dirty="0"/>
              <a:t>Cümleye eklenmek istenen anlamlar arttıkça cümleler, özne, yer </a:t>
            </a:r>
            <a:r>
              <a:rPr lang="tr-TR" dirty="0" err="1"/>
              <a:t>tamlayıcısı</a:t>
            </a:r>
            <a:r>
              <a:rPr lang="tr-TR" dirty="0"/>
              <a:t>, zarf </a:t>
            </a:r>
            <a:r>
              <a:rPr lang="tr-TR" dirty="0" err="1"/>
              <a:t>tamlayıcısı</a:t>
            </a:r>
            <a:r>
              <a:rPr lang="tr-TR" dirty="0"/>
              <a:t>, nesne ve yüklem gibi bileşenleri içerir. </a:t>
            </a:r>
          </a:p>
          <a:p>
            <a:pPr marL="0" indent="0" algn="just">
              <a:buNone/>
            </a:pPr>
            <a:r>
              <a:rPr lang="tr-TR" dirty="0"/>
              <a:t>     Cümlenin anlamını kuvvetlendiren cümle dışı bileşenler de (bağlaç, edat, vb.) cümlede bulunabilir (ile, için, ama, çünkü, vs.).</a:t>
            </a:r>
          </a:p>
        </p:txBody>
      </p:sp>
    </p:spTree>
    <p:extLst>
      <p:ext uri="{BB962C8B-B14F-4D97-AF65-F5344CB8AC3E}">
        <p14:creationId xmlns:p14="http://schemas.microsoft.com/office/powerpoint/2010/main" val="412789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Türkçe</a:t>
            </a:r>
          </a:p>
        </p:txBody>
      </p:sp>
      <p:sp>
        <p:nvSpPr>
          <p:cNvPr id="3" name="İçerik Yer Tutucusu 2"/>
          <p:cNvSpPr>
            <a:spLocks noGrp="1"/>
          </p:cNvSpPr>
          <p:nvPr>
            <p:ph idx="1"/>
          </p:nvPr>
        </p:nvSpPr>
        <p:spPr/>
        <p:txBody>
          <a:bodyPr/>
          <a:lstStyle/>
          <a:p>
            <a:pPr algn="just"/>
            <a:r>
              <a:rPr lang="tr-TR" dirty="0" err="1"/>
              <a:t>Türkçe’de</a:t>
            </a:r>
            <a:r>
              <a:rPr lang="tr-TR" dirty="0"/>
              <a:t> özne ile yüklem cümlenin temel bileşenleridir ve genelde tüm cümlelerde yer alırlar.</a:t>
            </a:r>
          </a:p>
          <a:p>
            <a:pPr algn="just"/>
            <a:r>
              <a:rPr lang="tr-TR" dirty="0"/>
              <a:t>Yer </a:t>
            </a:r>
            <a:r>
              <a:rPr lang="tr-TR" dirty="0" err="1"/>
              <a:t>tamlayıcısı</a:t>
            </a:r>
            <a:r>
              <a:rPr lang="tr-TR" dirty="0"/>
              <a:t>, zarf </a:t>
            </a:r>
            <a:r>
              <a:rPr lang="tr-TR" dirty="0" err="1"/>
              <a:t>tamlayıcısı</a:t>
            </a:r>
            <a:r>
              <a:rPr lang="tr-TR" dirty="0"/>
              <a:t>, nesne gibi bileşenler bazı cümlelerde yer almayabilirler veya bazı cümlelerde sadece biri, bazılarında sadece ikisi bulunabilir. Bu bileşenlerin cümle içindeki sıralanışları da değişebilir.</a:t>
            </a:r>
          </a:p>
        </p:txBody>
      </p:sp>
    </p:spTree>
    <p:extLst>
      <p:ext uri="{BB962C8B-B14F-4D97-AF65-F5344CB8AC3E}">
        <p14:creationId xmlns:p14="http://schemas.microsoft.com/office/powerpoint/2010/main" val="182278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Türkçe</a:t>
            </a:r>
          </a:p>
        </p:txBody>
      </p:sp>
      <p:sp>
        <p:nvSpPr>
          <p:cNvPr id="3" name="İçerik Yer Tutucusu 2"/>
          <p:cNvSpPr>
            <a:spLocks noGrp="1"/>
          </p:cNvSpPr>
          <p:nvPr>
            <p:ph idx="1"/>
          </p:nvPr>
        </p:nvSpPr>
        <p:spPr/>
        <p:txBody>
          <a:bodyPr>
            <a:normAutofit lnSpcReduction="10000"/>
          </a:bodyPr>
          <a:lstStyle/>
          <a:p>
            <a:pPr algn="just"/>
            <a:r>
              <a:rPr lang="tr-TR" dirty="0"/>
              <a:t>Bilgisayar ile doğal dilin modellenmesinde anlamsal analizden önce, kelimelerden oluşturulan yapının cümle olup olmadığının test edilmesi gerekir. Bu işlem sentaktik eşleştirme işleminde anlamsız eşleşmelerin önlenmesine yardımcı olur.</a:t>
            </a:r>
          </a:p>
          <a:p>
            <a:pPr algn="just"/>
            <a:endParaRPr lang="tr-TR" dirty="0"/>
          </a:p>
          <a:p>
            <a:r>
              <a:rPr lang="tr-TR" dirty="0"/>
              <a:t>Simgeler:</a:t>
            </a:r>
          </a:p>
          <a:p>
            <a:r>
              <a:rPr lang="tr-TR" dirty="0"/>
              <a:t>Ö: özne, D: dolaylı tümleç, Z: zarf tümleci, N: nesne, Y: yüklem,</a:t>
            </a:r>
          </a:p>
          <a:p>
            <a:r>
              <a:rPr lang="tr-TR" dirty="0"/>
              <a:t>İG: isim grubu, SG: sıfat grubu, İN: isim nesnesi, SN: sıfat nesnesi,</a:t>
            </a:r>
          </a:p>
          <a:p>
            <a:r>
              <a:rPr lang="tr-TR" dirty="0"/>
              <a:t>DZ: diğer zarflar, S: sıfat, İ: isim, ZB: zaman belirteçleri vb.</a:t>
            </a:r>
          </a:p>
        </p:txBody>
      </p:sp>
    </p:spTree>
    <p:extLst>
      <p:ext uri="{BB962C8B-B14F-4D97-AF65-F5344CB8AC3E}">
        <p14:creationId xmlns:p14="http://schemas.microsoft.com/office/powerpoint/2010/main" val="309803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1664291" y="2495549"/>
            <a:ext cx="7679734" cy="2207079"/>
          </a:xfrm>
          <a:prstGeom prst="rect">
            <a:avLst/>
          </a:prstGeom>
        </p:spPr>
      </p:pic>
    </p:spTree>
    <p:extLst>
      <p:ext uri="{BB962C8B-B14F-4D97-AF65-F5344CB8AC3E}">
        <p14:creationId xmlns:p14="http://schemas.microsoft.com/office/powerpoint/2010/main" val="236571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Çoğul eki: İsimlerin sayı bakımından çokluğunu bildirirler.</a:t>
            </a:r>
          </a:p>
          <a:p>
            <a:pPr marL="0" indent="0" algn="just">
              <a:buNone/>
            </a:pPr>
            <a:r>
              <a:rPr lang="tr-TR" dirty="0"/>
              <a:t>	kitaplar, çocuklar ,öğrenciler.</a:t>
            </a:r>
          </a:p>
          <a:p>
            <a:pPr algn="just"/>
            <a:r>
              <a:rPr lang="da-DK" dirty="0"/>
              <a:t>Hal Ekleri:- i,-e,-den,-de ekleridir.</a:t>
            </a:r>
          </a:p>
          <a:p>
            <a:pPr marL="0" indent="0" algn="just">
              <a:buNone/>
            </a:pPr>
            <a:r>
              <a:rPr lang="tr-TR" dirty="0"/>
              <a:t>	Kalemi ver (belirtme hali) Duvara bak (Yönelme hali)</a:t>
            </a:r>
          </a:p>
          <a:p>
            <a:pPr algn="just"/>
            <a:r>
              <a:rPr lang="tr-TR" dirty="0"/>
              <a:t>İyelik ekleri: Eklendiği isimlerin kime ait olduğunu ifade eder.</a:t>
            </a:r>
          </a:p>
          <a:p>
            <a:pPr marL="0" indent="0" algn="just">
              <a:buNone/>
            </a:pPr>
            <a:r>
              <a:rPr lang="tr-TR" dirty="0"/>
              <a:t>	Kitabım, kitabın, kitabı, kitabımız, kitabınız, kitapları</a:t>
            </a:r>
          </a:p>
          <a:p>
            <a:pPr marL="0" indent="0" algn="just">
              <a:buNone/>
            </a:pPr>
            <a:r>
              <a:rPr lang="tr-TR" dirty="0"/>
              <a:t>		iyelik eklerini, ismin başına benim, onun, bizim, sizin, onların zamirlerini getirerek bulabiliriz.</a:t>
            </a:r>
          </a:p>
        </p:txBody>
      </p:sp>
    </p:spTree>
    <p:extLst>
      <p:ext uri="{BB962C8B-B14F-4D97-AF65-F5344CB8AC3E}">
        <p14:creationId xmlns:p14="http://schemas.microsoft.com/office/powerpoint/2010/main" val="265235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İlgi ekleri (Tamlama Ekleri): "</a:t>
            </a:r>
            <a:r>
              <a:rPr lang="tr-TR" dirty="0" err="1"/>
              <a:t>ın</a:t>
            </a:r>
            <a:r>
              <a:rPr lang="tr-TR" dirty="0"/>
              <a:t>, in, un, ün" biçimindedir.</a:t>
            </a:r>
          </a:p>
          <a:p>
            <a:pPr marL="457200" lvl="1" indent="0" algn="just">
              <a:buNone/>
            </a:pPr>
            <a:r>
              <a:rPr lang="tr-TR" dirty="0"/>
              <a:t>Belirtili isim tamlaması kurar. kapı-n-</a:t>
            </a:r>
            <a:r>
              <a:rPr lang="tr-TR" dirty="0" err="1"/>
              <a:t>ın</a:t>
            </a:r>
            <a:r>
              <a:rPr lang="tr-TR" dirty="0"/>
              <a:t> kol-u , müdür-ün oda-</a:t>
            </a:r>
            <a:r>
              <a:rPr lang="tr-TR" dirty="0" err="1"/>
              <a:t>sı</a:t>
            </a:r>
            <a:endParaRPr lang="tr-TR" dirty="0"/>
          </a:p>
          <a:p>
            <a:pPr algn="just"/>
            <a:r>
              <a:rPr lang="tr-TR" dirty="0"/>
              <a:t>Ek eylem Ekleri: İsim soylu sözcükleri yüklem yapma göreviyle kullanılan eklerdir.</a:t>
            </a:r>
          </a:p>
          <a:p>
            <a:pPr marL="0" indent="0" algn="just">
              <a:buNone/>
            </a:pPr>
            <a:r>
              <a:rPr lang="tr-TR" dirty="0"/>
              <a:t>	iyi-y-im, iyi-sin, iyi-</a:t>
            </a:r>
            <a:r>
              <a:rPr lang="tr-TR" dirty="0" err="1"/>
              <a:t>dir</a:t>
            </a:r>
            <a:r>
              <a:rPr lang="tr-TR" dirty="0"/>
              <a:t>, iyi-y-iz, iyi-siniz, iyi-</a:t>
            </a:r>
            <a:r>
              <a:rPr lang="tr-TR" dirty="0" err="1"/>
              <a:t>dirler</a:t>
            </a:r>
            <a:endParaRPr lang="tr-TR" dirty="0"/>
          </a:p>
          <a:p>
            <a:pPr algn="just"/>
            <a:r>
              <a:rPr lang="tr-TR" dirty="0"/>
              <a:t>Zaman ekleri (Bildirme Kipleri): Fiillerde hareketin yapıldığı zamanı bildirir.</a:t>
            </a:r>
          </a:p>
          <a:p>
            <a:pPr marL="0" indent="0" algn="just">
              <a:buNone/>
            </a:pPr>
            <a:r>
              <a:rPr lang="tr-TR" dirty="0"/>
              <a:t>	gel-</a:t>
            </a:r>
            <a:r>
              <a:rPr lang="tr-TR" dirty="0" err="1"/>
              <a:t>miş</a:t>
            </a:r>
            <a:r>
              <a:rPr lang="tr-TR" dirty="0"/>
              <a:t>, oku-</a:t>
            </a:r>
            <a:r>
              <a:rPr lang="tr-TR" dirty="0" err="1"/>
              <a:t>du</a:t>
            </a:r>
            <a:r>
              <a:rPr lang="tr-TR" dirty="0"/>
              <a:t>, </a:t>
            </a:r>
            <a:r>
              <a:rPr lang="tr-TR" dirty="0" err="1"/>
              <a:t>gid</a:t>
            </a:r>
            <a:r>
              <a:rPr lang="tr-TR" dirty="0"/>
              <a:t>-i-yor, yat-</a:t>
            </a:r>
            <a:r>
              <a:rPr lang="tr-TR" dirty="0" err="1"/>
              <a:t>acak</a:t>
            </a:r>
            <a:endParaRPr lang="tr-TR" dirty="0"/>
          </a:p>
        </p:txBody>
      </p:sp>
    </p:spTree>
    <p:extLst>
      <p:ext uri="{BB962C8B-B14F-4D97-AF65-F5344CB8AC3E}">
        <p14:creationId xmlns:p14="http://schemas.microsoft.com/office/powerpoint/2010/main" val="1240911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Dilek kipleri: Fiillerde dilek, şart, istek, gereklilik... gibi anlamları karşılayabilmek için getirilen kip ekleridir.</a:t>
            </a:r>
          </a:p>
          <a:p>
            <a:pPr marL="0" indent="0" algn="just">
              <a:buNone/>
            </a:pPr>
            <a:r>
              <a:rPr lang="tr-TR" dirty="0"/>
              <a:t>	Gider-se-m gelmem (Dilek-şart kipi), artık git-</a:t>
            </a:r>
            <a:r>
              <a:rPr lang="tr-TR" dirty="0" err="1"/>
              <a:t>meli</a:t>
            </a:r>
            <a:r>
              <a:rPr lang="tr-TR" dirty="0"/>
              <a:t>-y-im (Gereklilik kipi)</a:t>
            </a:r>
          </a:p>
          <a:p>
            <a:r>
              <a:rPr lang="tr-TR" dirty="0"/>
              <a:t>Şahıs Ekleri: Fiildeki eylemi gerçekleştiren şahsı belirtmek için getirilen eklerdir. Fiillerde kip eklerinden sonra gelirler.</a:t>
            </a:r>
          </a:p>
          <a:p>
            <a:pPr marL="0" indent="0">
              <a:buNone/>
            </a:pPr>
            <a:r>
              <a:rPr lang="tr-TR" dirty="0"/>
              <a:t>	Geliyor-um, çalışmalı-sın, üzülür-üz koşacak-</a:t>
            </a:r>
            <a:r>
              <a:rPr lang="tr-TR" dirty="0" err="1"/>
              <a:t>sınız</a:t>
            </a:r>
            <a:r>
              <a:rPr lang="tr-TR" dirty="0"/>
              <a:t> yürüdü-</a:t>
            </a:r>
            <a:r>
              <a:rPr lang="tr-TR" dirty="0" err="1"/>
              <a:t>ler</a:t>
            </a:r>
            <a:endParaRPr lang="tr-TR" dirty="0"/>
          </a:p>
        </p:txBody>
      </p:sp>
    </p:spTree>
    <p:extLst>
      <p:ext uri="{BB962C8B-B14F-4D97-AF65-F5344CB8AC3E}">
        <p14:creationId xmlns:p14="http://schemas.microsoft.com/office/powerpoint/2010/main" val="3349080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İsimden İsim Yapım Ekleri: İsim kök veya gövdelerine eklenerek, yeni bir isim gövdesi oluşturan eklerdir. </a:t>
            </a:r>
          </a:p>
          <a:p>
            <a:pPr lvl="1" algn="just"/>
            <a:r>
              <a:rPr lang="tr-TR" dirty="0" err="1"/>
              <a:t>Lık</a:t>
            </a:r>
            <a:r>
              <a:rPr lang="tr-TR" dirty="0"/>
              <a:t>: kömür-lük, </a:t>
            </a:r>
            <a:r>
              <a:rPr lang="tr-TR" dirty="0" err="1"/>
              <a:t>lı</a:t>
            </a:r>
            <a:r>
              <a:rPr lang="tr-TR" dirty="0"/>
              <a:t>: Şehir-li sız: su-</a:t>
            </a:r>
            <a:r>
              <a:rPr lang="tr-TR" dirty="0" err="1"/>
              <a:t>suz</a:t>
            </a:r>
            <a:r>
              <a:rPr lang="tr-TR" dirty="0"/>
              <a:t>, </a:t>
            </a:r>
            <a:r>
              <a:rPr lang="tr-TR" dirty="0" err="1"/>
              <a:t>cü</a:t>
            </a:r>
            <a:r>
              <a:rPr lang="tr-TR" dirty="0"/>
              <a:t>: göz-</a:t>
            </a:r>
            <a:r>
              <a:rPr lang="tr-TR" dirty="0" err="1"/>
              <a:t>cü</a:t>
            </a:r>
            <a:r>
              <a:rPr lang="tr-TR" dirty="0"/>
              <a:t>, ce: Türk-çe,</a:t>
            </a:r>
          </a:p>
          <a:p>
            <a:pPr marL="0" indent="0" algn="just">
              <a:buNone/>
            </a:pPr>
            <a:r>
              <a:rPr lang="tr-TR" dirty="0"/>
              <a:t>	</a:t>
            </a:r>
            <a:r>
              <a:rPr lang="tr-TR" dirty="0" err="1"/>
              <a:t>daş:Çağ-daş</a:t>
            </a:r>
            <a:r>
              <a:rPr lang="tr-TR" dirty="0"/>
              <a:t>, üncü: üç-üncü, </a:t>
            </a:r>
            <a:r>
              <a:rPr lang="tr-TR" dirty="0" err="1"/>
              <a:t>msı</a:t>
            </a:r>
            <a:r>
              <a:rPr lang="tr-TR" dirty="0"/>
              <a:t>: acı-</a:t>
            </a:r>
            <a:r>
              <a:rPr lang="tr-TR" dirty="0" err="1"/>
              <a:t>msı</a:t>
            </a:r>
            <a:r>
              <a:rPr lang="tr-TR" dirty="0"/>
              <a:t>, </a:t>
            </a:r>
            <a:r>
              <a:rPr lang="tr-TR" dirty="0" err="1"/>
              <a:t>cil</a:t>
            </a:r>
            <a:r>
              <a:rPr lang="tr-TR" dirty="0"/>
              <a:t>: et-</a:t>
            </a:r>
            <a:r>
              <a:rPr lang="tr-TR" dirty="0" err="1"/>
              <a:t>cil</a:t>
            </a:r>
            <a:r>
              <a:rPr lang="tr-TR" dirty="0"/>
              <a:t>, </a:t>
            </a:r>
            <a:r>
              <a:rPr lang="tr-TR" dirty="0" err="1"/>
              <a:t>şın</a:t>
            </a:r>
            <a:r>
              <a:rPr lang="tr-TR" dirty="0"/>
              <a:t>, sal, 	</a:t>
            </a:r>
            <a:r>
              <a:rPr lang="tr-TR" dirty="0" err="1"/>
              <a:t>ıt</a:t>
            </a:r>
            <a:r>
              <a:rPr lang="tr-TR" dirty="0"/>
              <a:t>, ağız: kız-cağız,</a:t>
            </a:r>
          </a:p>
          <a:p>
            <a:pPr marL="0" indent="0" algn="just">
              <a:buNone/>
            </a:pPr>
            <a:r>
              <a:rPr lang="tr-TR" dirty="0"/>
              <a:t>	cık: az-ı-cık, </a:t>
            </a:r>
            <a:r>
              <a:rPr lang="tr-TR" dirty="0" err="1"/>
              <a:t>tı</a:t>
            </a:r>
            <a:r>
              <a:rPr lang="tr-TR" dirty="0"/>
              <a:t>: cıvıl-</a:t>
            </a:r>
            <a:r>
              <a:rPr lang="tr-TR" dirty="0" err="1"/>
              <a:t>tı</a:t>
            </a:r>
            <a:endParaRPr lang="tr-TR" dirty="0"/>
          </a:p>
        </p:txBody>
      </p:sp>
    </p:spTree>
    <p:extLst>
      <p:ext uri="{BB962C8B-B14F-4D97-AF65-F5344CB8AC3E}">
        <p14:creationId xmlns:p14="http://schemas.microsoft.com/office/powerpoint/2010/main" val="3711176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normAutofit lnSpcReduction="10000"/>
          </a:bodyPr>
          <a:lstStyle/>
          <a:p>
            <a:pPr algn="just"/>
            <a:r>
              <a:rPr lang="tr-TR" dirty="0"/>
              <a:t>İsimden Fiil Yapan Ekler: İsim köklerine veya gövdelerine gelerek onlardan fiil türetir.</a:t>
            </a:r>
          </a:p>
          <a:p>
            <a:pPr marL="0" indent="0" algn="just">
              <a:buNone/>
            </a:pPr>
            <a:r>
              <a:rPr lang="tr-TR" dirty="0"/>
              <a:t>	la: su-la, al: çok-al, l: doğru-l, a: kan-a, ar: yaş-ar, da, at, </a:t>
            </a:r>
            <a:r>
              <a:rPr lang="tr-TR" dirty="0" err="1"/>
              <a:t>ık</a:t>
            </a:r>
            <a:r>
              <a:rPr lang="tr-TR" dirty="0"/>
              <a:t>: geç-</a:t>
            </a:r>
            <a:r>
              <a:rPr lang="tr-TR" dirty="0" err="1"/>
              <a:t>ik</a:t>
            </a:r>
            <a:r>
              <a:rPr lang="tr-TR" dirty="0"/>
              <a:t>, </a:t>
            </a:r>
            <a:r>
              <a:rPr lang="tr-TR" dirty="0" err="1"/>
              <a:t>ımsa</a:t>
            </a:r>
            <a:r>
              <a:rPr lang="tr-TR" dirty="0"/>
              <a:t>: az-</a:t>
            </a:r>
            <a:r>
              <a:rPr lang="tr-TR" dirty="0" err="1"/>
              <a:t>ımsa</a:t>
            </a:r>
            <a:r>
              <a:rPr lang="tr-TR" dirty="0"/>
              <a:t>, kır: fış-kır, lan, </a:t>
            </a:r>
            <a:r>
              <a:rPr lang="tr-TR" dirty="0" err="1"/>
              <a:t>laş</a:t>
            </a:r>
            <a:r>
              <a:rPr lang="tr-TR" dirty="0"/>
              <a:t>, </a:t>
            </a:r>
            <a:r>
              <a:rPr lang="tr-TR" dirty="0" err="1"/>
              <a:t>sa</a:t>
            </a:r>
            <a:r>
              <a:rPr lang="tr-TR" dirty="0"/>
              <a:t>: su-</a:t>
            </a:r>
            <a:r>
              <a:rPr lang="tr-TR" dirty="0" err="1"/>
              <a:t>sa</a:t>
            </a:r>
            <a:endParaRPr lang="tr-TR" dirty="0"/>
          </a:p>
          <a:p>
            <a:pPr algn="just"/>
            <a:r>
              <a:rPr lang="tr-TR" dirty="0"/>
              <a:t>Fiilden İsim Yapan Ekler: Fiil kök veya gövdelerine gelerek isim yapan eklere denir.</a:t>
            </a:r>
          </a:p>
          <a:p>
            <a:pPr marL="0" indent="0" algn="just">
              <a:buNone/>
            </a:pPr>
            <a:r>
              <a:rPr lang="tr-TR" dirty="0"/>
              <a:t>	</a:t>
            </a:r>
            <a:r>
              <a:rPr lang="tr-TR" dirty="0" err="1"/>
              <a:t>ca</a:t>
            </a:r>
            <a:r>
              <a:rPr lang="tr-TR" dirty="0"/>
              <a:t>: düşün-ce, </a:t>
            </a:r>
            <a:r>
              <a:rPr lang="en-US" dirty="0" smtClean="0"/>
              <a:t>a</a:t>
            </a:r>
            <a:r>
              <a:rPr lang="tr-TR" dirty="0" err="1" smtClean="0"/>
              <a:t>cak-ecek</a:t>
            </a:r>
            <a:r>
              <a:rPr lang="tr-TR" dirty="0"/>
              <a:t>: giy-</a:t>
            </a:r>
            <a:r>
              <a:rPr lang="tr-TR" dirty="0" err="1"/>
              <a:t>ecek</a:t>
            </a:r>
            <a:r>
              <a:rPr lang="tr-TR" dirty="0"/>
              <a:t>, ak, </a:t>
            </a:r>
            <a:r>
              <a:rPr lang="tr-TR" dirty="0" err="1"/>
              <a:t>ga</a:t>
            </a:r>
            <a:r>
              <a:rPr lang="tr-TR" dirty="0"/>
              <a:t>, </a:t>
            </a:r>
            <a:r>
              <a:rPr lang="tr-TR" dirty="0" err="1"/>
              <a:t>gan</a:t>
            </a:r>
            <a:r>
              <a:rPr lang="tr-TR" dirty="0"/>
              <a:t>: çalış-kan, </a:t>
            </a:r>
            <a:r>
              <a:rPr lang="tr-TR" dirty="0" err="1"/>
              <a:t>gı</a:t>
            </a:r>
            <a:r>
              <a:rPr lang="tr-TR" dirty="0"/>
              <a:t>, </a:t>
            </a:r>
            <a:r>
              <a:rPr lang="tr-TR" dirty="0" err="1"/>
              <a:t>gıç</a:t>
            </a:r>
            <a:r>
              <a:rPr lang="tr-TR" dirty="0"/>
              <a:t>: bil-</a:t>
            </a:r>
            <a:r>
              <a:rPr lang="tr-TR" dirty="0" err="1"/>
              <a:t>giç</a:t>
            </a:r>
            <a:r>
              <a:rPr lang="tr-TR" dirty="0"/>
              <a:t>, </a:t>
            </a:r>
            <a:r>
              <a:rPr lang="tr-TR" dirty="0" err="1"/>
              <a:t>gın</a:t>
            </a:r>
            <a:r>
              <a:rPr lang="tr-TR" dirty="0"/>
              <a:t>: yor-</a:t>
            </a:r>
            <a:r>
              <a:rPr lang="tr-TR" dirty="0" err="1"/>
              <a:t>gun</a:t>
            </a:r>
            <a:r>
              <a:rPr lang="tr-TR" dirty="0"/>
              <a:t>,</a:t>
            </a:r>
          </a:p>
          <a:p>
            <a:pPr marL="0" indent="0" algn="just">
              <a:buNone/>
            </a:pPr>
            <a:r>
              <a:rPr lang="tr-TR" dirty="0"/>
              <a:t>	ı,-i, </a:t>
            </a:r>
            <a:r>
              <a:rPr lang="tr-TR" dirty="0" err="1"/>
              <a:t>ıcı-ici</a:t>
            </a:r>
            <a:r>
              <a:rPr lang="tr-TR" dirty="0"/>
              <a:t>, </a:t>
            </a:r>
            <a:r>
              <a:rPr lang="tr-TR" dirty="0" err="1"/>
              <a:t>ık-ik</a:t>
            </a:r>
            <a:r>
              <a:rPr lang="tr-TR" dirty="0"/>
              <a:t>, </a:t>
            </a:r>
            <a:r>
              <a:rPr lang="tr-TR" dirty="0" err="1"/>
              <a:t>ım</a:t>
            </a:r>
            <a:r>
              <a:rPr lang="tr-TR" dirty="0"/>
              <a:t>-im: say-</a:t>
            </a:r>
            <a:r>
              <a:rPr lang="tr-TR" dirty="0" err="1"/>
              <a:t>ım</a:t>
            </a:r>
            <a:r>
              <a:rPr lang="tr-TR" dirty="0"/>
              <a:t>, </a:t>
            </a:r>
            <a:r>
              <a:rPr lang="tr-TR" dirty="0" err="1"/>
              <a:t>ın</a:t>
            </a:r>
            <a:r>
              <a:rPr lang="tr-TR" dirty="0"/>
              <a:t>-in, </a:t>
            </a:r>
            <a:r>
              <a:rPr lang="tr-TR" dirty="0" err="1"/>
              <a:t>nç</a:t>
            </a:r>
            <a:r>
              <a:rPr lang="tr-TR" dirty="0"/>
              <a:t>, </a:t>
            </a:r>
            <a:r>
              <a:rPr lang="tr-TR" dirty="0" err="1"/>
              <a:t>ır</a:t>
            </a:r>
            <a:r>
              <a:rPr lang="tr-TR" dirty="0"/>
              <a:t>-er, </a:t>
            </a:r>
            <a:r>
              <a:rPr lang="tr-TR" dirty="0" err="1"/>
              <a:t>ış</a:t>
            </a:r>
            <a:r>
              <a:rPr lang="tr-TR" dirty="0"/>
              <a:t>, </a:t>
            </a:r>
            <a:r>
              <a:rPr lang="tr-TR" dirty="0" err="1"/>
              <a:t>ıt</a:t>
            </a:r>
            <a:r>
              <a:rPr lang="tr-TR" dirty="0"/>
              <a:t>: geç-it, </a:t>
            </a:r>
            <a:r>
              <a:rPr lang="tr-TR" dirty="0" err="1"/>
              <a:t>mak</a:t>
            </a:r>
            <a:r>
              <a:rPr lang="tr-TR" dirty="0"/>
              <a:t>: gelmek, </a:t>
            </a:r>
            <a:r>
              <a:rPr lang="tr-TR" dirty="0" err="1"/>
              <a:t>tı</a:t>
            </a:r>
            <a:r>
              <a:rPr lang="tr-TR" dirty="0"/>
              <a:t>: belir-ti,</a:t>
            </a:r>
          </a:p>
        </p:txBody>
      </p:sp>
    </p:spTree>
    <p:extLst>
      <p:ext uri="{BB962C8B-B14F-4D97-AF65-F5344CB8AC3E}">
        <p14:creationId xmlns:p14="http://schemas.microsoft.com/office/powerpoint/2010/main" val="8843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Fiilden Fiil Yapan Ekler: Fiil soylu kelimelerden yeniden fiil yapan eklere denir.</a:t>
            </a:r>
          </a:p>
          <a:p>
            <a:pPr algn="just"/>
            <a:r>
              <a:rPr lang="tr-TR" dirty="0" err="1"/>
              <a:t>dır</a:t>
            </a:r>
            <a:r>
              <a:rPr lang="tr-TR" dirty="0"/>
              <a:t>: gül-dür, ala: kov-ala, er: gider, </a:t>
            </a:r>
            <a:r>
              <a:rPr lang="tr-TR" dirty="0" err="1"/>
              <a:t>imsa</a:t>
            </a:r>
            <a:r>
              <a:rPr lang="tr-TR" dirty="0"/>
              <a:t>: gül-</a:t>
            </a:r>
            <a:r>
              <a:rPr lang="tr-TR" dirty="0" err="1"/>
              <a:t>ümse</a:t>
            </a:r>
            <a:r>
              <a:rPr lang="tr-TR" dirty="0"/>
              <a:t>, </a:t>
            </a:r>
            <a:r>
              <a:rPr lang="tr-TR" dirty="0" err="1"/>
              <a:t>ın</a:t>
            </a:r>
            <a:r>
              <a:rPr lang="tr-TR" dirty="0"/>
              <a:t>: gez-in, r: kaç-</a:t>
            </a:r>
            <a:r>
              <a:rPr lang="tr-TR" dirty="0" err="1"/>
              <a:t>ır</a:t>
            </a:r>
            <a:r>
              <a:rPr lang="tr-TR" dirty="0"/>
              <a:t>, ş: gör-üş, t: uza-t</a:t>
            </a:r>
          </a:p>
        </p:txBody>
      </p:sp>
    </p:spTree>
    <p:extLst>
      <p:ext uri="{BB962C8B-B14F-4D97-AF65-F5344CB8AC3E}">
        <p14:creationId xmlns:p14="http://schemas.microsoft.com/office/powerpoint/2010/main" val="401030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Sözlük</a:t>
            </a:r>
          </a:p>
        </p:txBody>
      </p:sp>
      <p:sp>
        <p:nvSpPr>
          <p:cNvPr id="3" name="İçerik Yer Tutucusu 2"/>
          <p:cNvSpPr>
            <a:spLocks noGrp="1"/>
          </p:cNvSpPr>
          <p:nvPr>
            <p:ph idx="1"/>
          </p:nvPr>
        </p:nvSpPr>
        <p:spPr/>
        <p:txBody>
          <a:bodyPr>
            <a:normAutofit lnSpcReduction="10000"/>
          </a:bodyPr>
          <a:lstStyle/>
          <a:p>
            <a:pPr marL="0" indent="0" algn="just">
              <a:buNone/>
            </a:pPr>
            <a:r>
              <a:rPr lang="tr-TR" dirty="0"/>
              <a:t>Bir dilin veya dillerin kelime haznesini, söyleyiş ve yazılış şekilleriyle veren, kelimenin kökünü esas alarak, bunların başka unsurlarla kurdukları sözleri ve anlamlarını, değişik kullanışlarını gösteren eserdir.</a:t>
            </a:r>
          </a:p>
          <a:p>
            <a:pPr marL="0" indent="0" algn="just">
              <a:buNone/>
            </a:pPr>
            <a:endParaRPr lang="tr-TR" dirty="0"/>
          </a:p>
          <a:p>
            <a:pPr marL="0" indent="0" algn="just">
              <a:buNone/>
            </a:pPr>
            <a:r>
              <a:rPr lang="tr-TR" dirty="0"/>
              <a:t>Sözlükler kelimelerin anlamlarını veya farklı dillerde ki anlamlarını açıklayabilir. Sözlüklerde bir kelimenin birden fazla anlamının olduğu durumlar olabilir, fakat genelde ana anlamı ilk başta gösterilir. Birçok sözlük kelime ile ilgili; okunuşu, dilbilgisi, türemiş kelimeleri, tarihi, etimolojisi, resim, kullanım bilgisi, deyim veya cümle içinde kullanımı hakkında bilgiler de verebilir.</a:t>
            </a:r>
          </a:p>
        </p:txBody>
      </p:sp>
    </p:spTree>
    <p:extLst>
      <p:ext uri="{BB962C8B-B14F-4D97-AF65-F5344CB8AC3E}">
        <p14:creationId xmlns:p14="http://schemas.microsoft.com/office/powerpoint/2010/main" val="87366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Çekim son eklerinin çok olması, yapım son eklerinin üretken olması ve soneklerin </a:t>
            </a:r>
            <a:r>
              <a:rPr lang="tr-TR" dirty="0" err="1"/>
              <a:t>sözdizime</a:t>
            </a:r>
            <a:r>
              <a:rPr lang="tr-TR" dirty="0"/>
              <a:t> (</a:t>
            </a:r>
            <a:r>
              <a:rPr lang="tr-TR" dirty="0" err="1"/>
              <a:t>syntax</a:t>
            </a:r>
            <a:r>
              <a:rPr lang="tr-TR" dirty="0"/>
              <a:t>) doğrudan etkisi, bilgisayar yardımıyla biçimbilimin çözümlenmesinde sorunlar ortaya çıkarabilir.</a:t>
            </a:r>
          </a:p>
          <a:p>
            <a:pPr algn="just"/>
            <a:endParaRPr lang="tr-TR" dirty="0"/>
          </a:p>
        </p:txBody>
      </p:sp>
      <p:pic>
        <p:nvPicPr>
          <p:cNvPr id="4" name="Resim 3"/>
          <p:cNvPicPr>
            <a:picLocks noChangeAspect="1"/>
          </p:cNvPicPr>
          <p:nvPr/>
        </p:nvPicPr>
        <p:blipFill>
          <a:blip r:embed="rId2"/>
          <a:stretch>
            <a:fillRect/>
          </a:stretch>
        </p:blipFill>
        <p:spPr>
          <a:xfrm>
            <a:off x="2315426" y="4031660"/>
            <a:ext cx="6343650" cy="1381125"/>
          </a:xfrm>
          <a:prstGeom prst="rect">
            <a:avLst/>
          </a:prstGeom>
        </p:spPr>
      </p:pic>
    </p:spTree>
    <p:extLst>
      <p:ext uri="{BB962C8B-B14F-4D97-AF65-F5344CB8AC3E}">
        <p14:creationId xmlns:p14="http://schemas.microsoft.com/office/powerpoint/2010/main" val="2663468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lstStyle/>
          <a:p>
            <a:pPr algn="just"/>
            <a:r>
              <a:rPr lang="tr-TR" dirty="0"/>
              <a:t>Bu çeşit belirsizlikler (</a:t>
            </a:r>
            <a:r>
              <a:rPr lang="tr-TR" dirty="0" err="1"/>
              <a:t>ambiguity</a:t>
            </a:r>
            <a:r>
              <a:rPr lang="tr-TR" dirty="0"/>
              <a:t>) cümle seviyesinde inceleme ile çözümlenir.</a:t>
            </a:r>
          </a:p>
          <a:p>
            <a:pPr lvl="1" algn="just"/>
            <a:r>
              <a:rPr lang="tr-TR" dirty="0"/>
              <a:t>“Ahmet’in kitabı eskidi” cümlesindeki kitabı kelimesi, öznedeki iyelik ekinden dolayı kök+3.tekil iyelik olarak çözümlenir.</a:t>
            </a:r>
          </a:p>
          <a:p>
            <a:pPr algn="just"/>
            <a:r>
              <a:rPr lang="tr-TR" dirty="0"/>
              <a:t>Belirsizlikler her zaman çözümlenemez. “kitapları eskimiş” cümlesi onun kitapları eskimiş veya onların kitapları eskimiş olarak anlaşılabilir.</a:t>
            </a:r>
          </a:p>
        </p:txBody>
      </p:sp>
    </p:spTree>
    <p:extLst>
      <p:ext uri="{BB962C8B-B14F-4D97-AF65-F5344CB8AC3E}">
        <p14:creationId xmlns:p14="http://schemas.microsoft.com/office/powerpoint/2010/main" val="3789671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normAutofit fontScale="92500" lnSpcReduction="20000"/>
          </a:bodyPr>
          <a:lstStyle/>
          <a:p>
            <a:pPr algn="just"/>
            <a:r>
              <a:rPr lang="tr-TR" sz="2600" dirty="0"/>
              <a:t>Morfolojik (biçimbilim) çözümlemesindeki belirsizlikler, kelimenin türünü belirlemede de problem olarak karşımıza çıkabilir</a:t>
            </a:r>
            <a:r>
              <a:rPr lang="tr-TR" dirty="0"/>
              <a:t>.</a:t>
            </a:r>
          </a:p>
          <a:p>
            <a:pPr algn="just"/>
            <a:endParaRPr lang="tr-TR" dirty="0"/>
          </a:p>
          <a:p>
            <a:pPr algn="just"/>
            <a:endParaRPr lang="tr-TR" dirty="0"/>
          </a:p>
          <a:p>
            <a:pPr algn="just"/>
            <a:endParaRPr lang="tr-TR" dirty="0"/>
          </a:p>
          <a:p>
            <a:pPr algn="just"/>
            <a:endParaRPr lang="tr-TR" dirty="0"/>
          </a:p>
          <a:p>
            <a:pPr algn="just"/>
            <a:r>
              <a:rPr lang="tr-TR" sz="2600" dirty="0"/>
              <a:t>Biçimbilimden başka, </a:t>
            </a:r>
            <a:r>
              <a:rPr lang="tr-TR" sz="2600" dirty="0" err="1"/>
              <a:t>Türkçe’de</a:t>
            </a:r>
            <a:r>
              <a:rPr lang="tr-TR" sz="2600" dirty="0"/>
              <a:t> bulunan </a:t>
            </a:r>
            <a:r>
              <a:rPr lang="tr-TR" sz="2600" dirty="0" err="1"/>
              <a:t>sözlüksel</a:t>
            </a:r>
            <a:r>
              <a:rPr lang="tr-TR" sz="2600" dirty="0"/>
              <a:t> (</a:t>
            </a:r>
            <a:r>
              <a:rPr lang="tr-TR" sz="2600" dirty="0" err="1"/>
              <a:t>lexical</a:t>
            </a:r>
            <a:r>
              <a:rPr lang="tr-TR" sz="2600" dirty="0"/>
              <a:t>) belirsizliklerde  çözülmesi gereken problemler arasındadır. “Burada içilebilecek su bulabileceğimi sanmakla yanılmışım” cümlesinde burada zarfı(belirteci), içmek, bulmak ve sanmak fiillerini belirleyebilir. Olası çözüm bulmak fiilini belirlemesidir.</a:t>
            </a:r>
          </a:p>
        </p:txBody>
      </p:sp>
      <p:pic>
        <p:nvPicPr>
          <p:cNvPr id="4" name="Resim 3"/>
          <p:cNvPicPr>
            <a:picLocks noChangeAspect="1"/>
          </p:cNvPicPr>
          <p:nvPr/>
        </p:nvPicPr>
        <p:blipFill>
          <a:blip r:embed="rId2"/>
          <a:stretch>
            <a:fillRect/>
          </a:stretch>
        </p:blipFill>
        <p:spPr>
          <a:xfrm>
            <a:off x="2773435" y="3044055"/>
            <a:ext cx="5076825" cy="1238250"/>
          </a:xfrm>
          <a:prstGeom prst="rect">
            <a:avLst/>
          </a:prstGeom>
        </p:spPr>
      </p:pic>
    </p:spTree>
    <p:extLst>
      <p:ext uri="{BB962C8B-B14F-4D97-AF65-F5344CB8AC3E}">
        <p14:creationId xmlns:p14="http://schemas.microsoft.com/office/powerpoint/2010/main" val="15563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İyelik Eki</a:t>
            </a:r>
          </a:p>
        </p:txBody>
      </p:sp>
      <p:sp>
        <p:nvSpPr>
          <p:cNvPr id="3" name="İçerik Yer Tutucusu 2"/>
          <p:cNvSpPr>
            <a:spLocks noGrp="1"/>
          </p:cNvSpPr>
          <p:nvPr>
            <p:ph idx="1"/>
          </p:nvPr>
        </p:nvSpPr>
        <p:spPr/>
        <p:txBody>
          <a:bodyPr>
            <a:normAutofit/>
          </a:bodyPr>
          <a:lstStyle/>
          <a:p>
            <a:r>
              <a:rPr lang="tr-TR" dirty="0"/>
              <a:t>Sahipliğin (iyelik) kime ait olduğunu belirlemeyi sağlayan ektir.</a:t>
            </a:r>
          </a:p>
          <a:p>
            <a:pPr marL="457200" lvl="1" indent="0">
              <a:buNone/>
            </a:pPr>
            <a:r>
              <a:rPr lang="tr-TR" dirty="0" err="1"/>
              <a:t>kalem+im</a:t>
            </a:r>
            <a:endParaRPr lang="tr-TR" dirty="0"/>
          </a:p>
          <a:p>
            <a:pPr marL="457200" lvl="1" indent="0">
              <a:buNone/>
            </a:pPr>
            <a:r>
              <a:rPr lang="tr-TR" dirty="0" err="1"/>
              <a:t>kalem+in</a:t>
            </a:r>
            <a:endParaRPr lang="tr-TR" dirty="0"/>
          </a:p>
          <a:p>
            <a:pPr marL="457200" lvl="1" indent="0">
              <a:buNone/>
            </a:pPr>
            <a:r>
              <a:rPr lang="tr-TR" dirty="0" err="1"/>
              <a:t>kalem+i</a:t>
            </a:r>
            <a:endParaRPr lang="tr-TR" dirty="0"/>
          </a:p>
          <a:p>
            <a:pPr marL="457200" lvl="1" indent="0">
              <a:buNone/>
            </a:pPr>
            <a:r>
              <a:rPr lang="tr-TR" dirty="0" err="1"/>
              <a:t>kalem+imiz</a:t>
            </a:r>
            <a:endParaRPr lang="tr-TR" dirty="0"/>
          </a:p>
          <a:p>
            <a:pPr marL="457200" lvl="1" indent="0">
              <a:buNone/>
            </a:pPr>
            <a:r>
              <a:rPr lang="tr-TR" dirty="0" err="1"/>
              <a:t>kalem+iniz</a:t>
            </a:r>
            <a:endParaRPr lang="tr-TR" dirty="0"/>
          </a:p>
          <a:p>
            <a:pPr marL="457200" lvl="1" indent="0">
              <a:buNone/>
            </a:pPr>
            <a:r>
              <a:rPr lang="tr-TR" dirty="0" err="1"/>
              <a:t>kalem+leri</a:t>
            </a:r>
            <a:endParaRPr lang="tr-TR" dirty="0"/>
          </a:p>
        </p:txBody>
      </p:sp>
    </p:spTree>
    <p:extLst>
      <p:ext uri="{BB962C8B-B14F-4D97-AF65-F5344CB8AC3E}">
        <p14:creationId xmlns:p14="http://schemas.microsoft.com/office/powerpoint/2010/main" val="2168231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Durum Eki</a:t>
            </a:r>
          </a:p>
        </p:txBody>
      </p:sp>
      <p:sp>
        <p:nvSpPr>
          <p:cNvPr id="3" name="İçerik Yer Tutucusu 2"/>
          <p:cNvSpPr>
            <a:spLocks noGrp="1"/>
          </p:cNvSpPr>
          <p:nvPr>
            <p:ph idx="1"/>
          </p:nvPr>
        </p:nvSpPr>
        <p:spPr/>
        <p:txBody>
          <a:bodyPr>
            <a:normAutofit fontScale="92500" lnSpcReduction="20000"/>
          </a:bodyPr>
          <a:lstStyle/>
          <a:p>
            <a:r>
              <a:rPr lang="tr-TR" dirty="0"/>
              <a:t>Neye? , nelere? , nereye? , nerelere? , kime? , kimlere?</a:t>
            </a:r>
          </a:p>
          <a:p>
            <a:pPr marL="0" indent="0">
              <a:buNone/>
            </a:pPr>
            <a:r>
              <a:rPr lang="tr-TR" dirty="0" err="1"/>
              <a:t>a,ı,o,u</a:t>
            </a:r>
            <a:r>
              <a:rPr lang="tr-TR" dirty="0"/>
              <a:t>------- -(-y)a</a:t>
            </a:r>
          </a:p>
          <a:p>
            <a:pPr marL="0" indent="0">
              <a:buNone/>
            </a:pPr>
            <a:r>
              <a:rPr lang="tr-TR" dirty="0" err="1"/>
              <a:t>e,i,ö,ü</a:t>
            </a:r>
            <a:r>
              <a:rPr lang="tr-TR" dirty="0"/>
              <a:t>------- -(y)e</a:t>
            </a:r>
          </a:p>
          <a:p>
            <a:pPr marL="0" indent="0">
              <a:buNone/>
            </a:pPr>
            <a:r>
              <a:rPr lang="tr-TR" dirty="0"/>
              <a:t>	-Sen nereye gidiyorsun? Ben ev</a:t>
            </a:r>
            <a:r>
              <a:rPr lang="tr-TR" b="1" dirty="0"/>
              <a:t>e</a:t>
            </a:r>
            <a:r>
              <a:rPr lang="tr-TR" dirty="0"/>
              <a:t> gidiyorum.</a:t>
            </a:r>
          </a:p>
          <a:p>
            <a:pPr marL="0" indent="0">
              <a:buNone/>
            </a:pPr>
            <a:r>
              <a:rPr lang="tr-TR" dirty="0"/>
              <a:t>	-Yolcular neye biniyorlar? Yolcular otobüs</a:t>
            </a:r>
            <a:r>
              <a:rPr lang="tr-TR" b="1" dirty="0"/>
              <a:t>e</a:t>
            </a:r>
            <a:r>
              <a:rPr lang="tr-TR" dirty="0"/>
              <a:t> biniyorlar.</a:t>
            </a:r>
          </a:p>
          <a:p>
            <a:endParaRPr lang="tr-TR" dirty="0"/>
          </a:p>
          <a:p>
            <a:r>
              <a:rPr lang="tr-TR" dirty="0"/>
              <a:t>Yönelme Durumu Alan Bazı Fiiller</a:t>
            </a:r>
          </a:p>
          <a:p>
            <a:pPr marL="0" indent="0">
              <a:buNone/>
            </a:pPr>
            <a:r>
              <a:rPr lang="tr-TR" dirty="0"/>
              <a:t>binmek, oturmak, sormak, anlatmak, yazmak, vs.</a:t>
            </a:r>
          </a:p>
          <a:p>
            <a:pPr lvl="1"/>
            <a:r>
              <a:rPr lang="tr-TR" dirty="0"/>
              <a:t>b</a:t>
            </a:r>
            <a:r>
              <a:rPr lang="sv-SE" dirty="0"/>
              <a:t>en</a:t>
            </a:r>
            <a:r>
              <a:rPr lang="tr-TR" dirty="0"/>
              <a:t>-&gt;</a:t>
            </a:r>
            <a:r>
              <a:rPr lang="sv-SE" dirty="0"/>
              <a:t>bana </a:t>
            </a:r>
            <a:r>
              <a:rPr lang="tr-TR" dirty="0"/>
              <a:t>	</a:t>
            </a:r>
            <a:r>
              <a:rPr lang="sv-SE" dirty="0"/>
              <a:t>Annem bana yardım ediyor.</a:t>
            </a:r>
          </a:p>
          <a:p>
            <a:pPr lvl="1"/>
            <a:r>
              <a:rPr lang="tr-TR" dirty="0"/>
              <a:t>s</a:t>
            </a:r>
            <a:r>
              <a:rPr lang="fi-FI" dirty="0"/>
              <a:t>en</a:t>
            </a:r>
            <a:r>
              <a:rPr lang="tr-TR" dirty="0"/>
              <a:t>-&gt;</a:t>
            </a:r>
            <a:r>
              <a:rPr lang="fi-FI" dirty="0"/>
              <a:t>sana </a:t>
            </a:r>
            <a:r>
              <a:rPr lang="tr-TR" dirty="0"/>
              <a:t>		</a:t>
            </a:r>
            <a:r>
              <a:rPr lang="fi-FI" dirty="0"/>
              <a:t>O sana selam söylüyor.</a:t>
            </a:r>
            <a:endParaRPr lang="tr-TR" dirty="0"/>
          </a:p>
        </p:txBody>
      </p:sp>
    </p:spTree>
    <p:extLst>
      <p:ext uri="{BB962C8B-B14F-4D97-AF65-F5344CB8AC3E}">
        <p14:creationId xmlns:p14="http://schemas.microsoft.com/office/powerpoint/2010/main" val="3727003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Durum Eki</a:t>
            </a:r>
          </a:p>
        </p:txBody>
      </p:sp>
      <p:sp>
        <p:nvSpPr>
          <p:cNvPr id="3" name="İçerik Yer Tutucusu 2"/>
          <p:cNvSpPr>
            <a:spLocks noGrp="1"/>
          </p:cNvSpPr>
          <p:nvPr>
            <p:ph idx="1"/>
          </p:nvPr>
        </p:nvSpPr>
        <p:spPr/>
        <p:txBody>
          <a:bodyPr/>
          <a:lstStyle/>
          <a:p>
            <a:r>
              <a:rPr lang="tr-TR" dirty="0"/>
              <a:t>p, ç, t, k------- b, c, d, g/ğ</a:t>
            </a:r>
          </a:p>
          <a:p>
            <a:pPr marL="0" indent="0">
              <a:buNone/>
            </a:pPr>
            <a:r>
              <a:rPr lang="tr-TR" dirty="0"/>
              <a:t>	-Kedi ağa</a:t>
            </a:r>
            <a:r>
              <a:rPr lang="tr-TR" b="1" dirty="0"/>
              <a:t>c</a:t>
            </a:r>
            <a:r>
              <a:rPr lang="tr-TR" dirty="0"/>
              <a:t>a tırmanıyor.</a:t>
            </a:r>
          </a:p>
          <a:p>
            <a:pPr marL="0" indent="0">
              <a:buNone/>
            </a:pPr>
            <a:r>
              <a:rPr lang="tr-TR" dirty="0"/>
              <a:t>	-Öğrenci kita</a:t>
            </a:r>
            <a:r>
              <a:rPr lang="tr-TR" b="1" dirty="0"/>
              <a:t>b</a:t>
            </a:r>
            <a:r>
              <a:rPr lang="tr-TR" dirty="0"/>
              <a:t>a bakıyor.</a:t>
            </a:r>
          </a:p>
        </p:txBody>
      </p:sp>
    </p:spTree>
    <p:extLst>
      <p:ext uri="{BB962C8B-B14F-4D97-AF65-F5344CB8AC3E}">
        <p14:creationId xmlns:p14="http://schemas.microsoft.com/office/powerpoint/2010/main" val="1120321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0321" y="700976"/>
            <a:ext cx="9613861" cy="1080938"/>
          </a:xfrm>
        </p:spPr>
        <p:txBody>
          <a:bodyPr/>
          <a:lstStyle/>
          <a:p>
            <a:r>
              <a:rPr lang="tr-TR" dirty="0"/>
              <a:t>Ki eki</a:t>
            </a:r>
          </a:p>
        </p:txBody>
      </p:sp>
      <p:sp>
        <p:nvSpPr>
          <p:cNvPr id="3" name="İçerik Yer Tutucusu 2"/>
          <p:cNvSpPr>
            <a:spLocks noGrp="1"/>
          </p:cNvSpPr>
          <p:nvPr>
            <p:ph idx="1"/>
          </p:nvPr>
        </p:nvSpPr>
        <p:spPr/>
        <p:txBody>
          <a:bodyPr/>
          <a:lstStyle/>
          <a:p>
            <a:pPr algn="just"/>
            <a:r>
              <a:rPr lang="tr-TR" dirty="0"/>
              <a:t>Türk dilinde kullanılan 3 farklı "-ki" eki vardır.</a:t>
            </a:r>
          </a:p>
          <a:p>
            <a:pPr marL="0" indent="0" algn="just">
              <a:buNone/>
            </a:pPr>
            <a:r>
              <a:rPr lang="tr-TR" dirty="0"/>
              <a:t>1) ki bağlacı : "-ki" eki sadece bağlaç olarak kullanıldığında kelimeden ayrı yazılır. “ki" bağlacı ayrı yazıldığında, cümleden çıkarıldığında cümlenin anlamını bozmaz.</a:t>
            </a:r>
          </a:p>
          <a:p>
            <a:pPr lvl="1" algn="just"/>
            <a:r>
              <a:rPr lang="tr-TR" dirty="0"/>
              <a:t>Bir yemek yapmış ki, yeme de yanında yat</a:t>
            </a:r>
          </a:p>
        </p:txBody>
      </p:sp>
    </p:spTree>
    <p:extLst>
      <p:ext uri="{BB962C8B-B14F-4D97-AF65-F5344CB8AC3E}">
        <p14:creationId xmlns:p14="http://schemas.microsoft.com/office/powerpoint/2010/main" val="31333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Ki eki</a:t>
            </a:r>
          </a:p>
        </p:txBody>
      </p:sp>
      <p:sp>
        <p:nvSpPr>
          <p:cNvPr id="3" name="İçerik Yer Tutucusu 2"/>
          <p:cNvSpPr>
            <a:spLocks noGrp="1"/>
          </p:cNvSpPr>
          <p:nvPr>
            <p:ph idx="1"/>
          </p:nvPr>
        </p:nvSpPr>
        <p:spPr/>
        <p:txBody>
          <a:bodyPr/>
          <a:lstStyle/>
          <a:p>
            <a:pPr algn="just"/>
            <a:r>
              <a:rPr lang="fi-FI" dirty="0"/>
              <a:t>2) Sıfat Yapan "-ki" eki</a:t>
            </a:r>
          </a:p>
          <a:p>
            <a:pPr marL="0" indent="0" algn="just">
              <a:buNone/>
            </a:pPr>
            <a:r>
              <a:rPr lang="tr-TR" dirty="0"/>
              <a:t>"-ki" eki daima kelimeye bitişik yazılır ve çoğunlukla kelimede ismin "-de" halinden sonra gelir.</a:t>
            </a:r>
          </a:p>
          <a:p>
            <a:pPr lvl="1" algn="just"/>
            <a:r>
              <a:rPr lang="tr-TR" dirty="0"/>
              <a:t>Karşıda</a:t>
            </a:r>
            <a:r>
              <a:rPr lang="tr-TR" b="1" dirty="0"/>
              <a:t>ki</a:t>
            </a:r>
            <a:r>
              <a:rPr lang="tr-TR" dirty="0"/>
              <a:t> patika daha kısa gözüküyor.</a:t>
            </a:r>
          </a:p>
          <a:p>
            <a:pPr marL="0" indent="0" algn="just">
              <a:buNone/>
            </a:pPr>
            <a:r>
              <a:rPr lang="pl-PL" dirty="0"/>
              <a:t>3) Zamir Yapan "-ki" eki</a:t>
            </a:r>
          </a:p>
          <a:p>
            <a:pPr marL="0" indent="0" algn="just">
              <a:buNone/>
            </a:pPr>
            <a:r>
              <a:rPr lang="tr-TR" dirty="0"/>
              <a:t>Bu eke ilgi zamiri de denir. İlgi yoluyla "-ki" ekinin, bir ismin yerini tutması sebebiyle böyle adlandırılmıştır.</a:t>
            </a:r>
          </a:p>
          <a:p>
            <a:pPr lvl="1" algn="just"/>
            <a:r>
              <a:rPr lang="tr-TR" dirty="0"/>
              <a:t>Benim çantamın rengi siyahmış, senin</a:t>
            </a:r>
            <a:r>
              <a:rPr lang="tr-TR" b="1" dirty="0"/>
              <a:t>ki</a:t>
            </a:r>
            <a:r>
              <a:rPr lang="tr-TR" dirty="0"/>
              <a:t> ne renk?</a:t>
            </a:r>
          </a:p>
        </p:txBody>
      </p:sp>
    </p:spTree>
    <p:extLst>
      <p:ext uri="{BB962C8B-B14F-4D97-AF65-F5344CB8AC3E}">
        <p14:creationId xmlns:p14="http://schemas.microsoft.com/office/powerpoint/2010/main" val="1488698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Ünlü Uyumu</a:t>
            </a:r>
          </a:p>
        </p:txBody>
      </p:sp>
      <p:sp>
        <p:nvSpPr>
          <p:cNvPr id="3" name="İçerik Yer Tutucusu 2"/>
          <p:cNvSpPr>
            <a:spLocks noGrp="1"/>
          </p:cNvSpPr>
          <p:nvPr>
            <p:ph idx="1"/>
          </p:nvPr>
        </p:nvSpPr>
        <p:spPr/>
        <p:txBody>
          <a:bodyPr>
            <a:normAutofit/>
          </a:bodyPr>
          <a:lstStyle/>
          <a:p>
            <a:pPr algn="just"/>
            <a:r>
              <a:rPr lang="tr-TR" dirty="0"/>
              <a:t>Büyük ünlü uyumu</a:t>
            </a:r>
          </a:p>
          <a:p>
            <a:pPr marL="0" indent="0" algn="just">
              <a:buNone/>
            </a:pPr>
            <a:r>
              <a:rPr lang="tr-TR" dirty="0"/>
              <a:t>	</a:t>
            </a:r>
            <a:r>
              <a:rPr lang="tr-TR" dirty="0" err="1"/>
              <a:t>Türkçe'de</a:t>
            </a:r>
            <a:r>
              <a:rPr lang="tr-TR" dirty="0"/>
              <a:t> bir sözcüğün birinci hecesinde kalın bir ünlü (a, ı, o, u) bulunuyorsa, diğer hecelerdeki ünlüler de kalın; ince bir ünlü (e, i, ö, ü) bulunuyorsa, diğer hecelerdeki ünlüler de ince olur.</a:t>
            </a:r>
          </a:p>
          <a:p>
            <a:pPr marL="0" indent="0" algn="just">
              <a:buNone/>
            </a:pPr>
            <a:r>
              <a:rPr lang="tr-TR" dirty="0"/>
              <a:t>	</a:t>
            </a:r>
          </a:p>
          <a:p>
            <a:pPr marL="0" indent="0" algn="just">
              <a:buNone/>
            </a:pPr>
            <a:r>
              <a:rPr lang="tr-TR" dirty="0"/>
              <a:t>	Bu kural gereği </a:t>
            </a:r>
            <a:r>
              <a:rPr lang="tr-TR" dirty="0" err="1"/>
              <a:t>Türkçe'de</a:t>
            </a:r>
            <a:r>
              <a:rPr lang="tr-TR" dirty="0"/>
              <a:t> kimi eklerdeki ünlüler, eklendikleri</a:t>
            </a:r>
          </a:p>
          <a:p>
            <a:pPr marL="0" indent="0" algn="just">
              <a:buNone/>
            </a:pPr>
            <a:r>
              <a:rPr lang="tr-TR" dirty="0"/>
              <a:t>sözcüğün son hecesindeki ünlüye göre belirlenir. Örneğin: (ismin -e</a:t>
            </a:r>
          </a:p>
          <a:p>
            <a:pPr marL="0" indent="0" algn="just">
              <a:buNone/>
            </a:pPr>
            <a:r>
              <a:rPr lang="it-IT" dirty="0"/>
              <a:t>hali) ormana, eve; (ismin -i hali) ormanı, evi.</a:t>
            </a:r>
            <a:endParaRPr lang="tr-TR" dirty="0"/>
          </a:p>
        </p:txBody>
      </p:sp>
    </p:spTree>
    <p:extLst>
      <p:ext uri="{BB962C8B-B14F-4D97-AF65-F5344CB8AC3E}">
        <p14:creationId xmlns:p14="http://schemas.microsoft.com/office/powerpoint/2010/main" val="447124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Ünlü Uyumu</a:t>
            </a:r>
          </a:p>
        </p:txBody>
      </p:sp>
      <p:sp>
        <p:nvSpPr>
          <p:cNvPr id="3" name="İçerik Yer Tutucusu 2"/>
          <p:cNvSpPr>
            <a:spLocks noGrp="1"/>
          </p:cNvSpPr>
          <p:nvPr>
            <p:ph idx="1"/>
          </p:nvPr>
        </p:nvSpPr>
        <p:spPr/>
        <p:txBody>
          <a:bodyPr/>
          <a:lstStyle/>
          <a:p>
            <a:pPr algn="just"/>
            <a:r>
              <a:rPr lang="tr-TR" dirty="0"/>
              <a:t>Kural dışı durumlar</a:t>
            </a:r>
          </a:p>
          <a:p>
            <a:pPr marL="0" indent="0" algn="just">
              <a:buNone/>
            </a:pPr>
            <a:r>
              <a:rPr lang="tr-TR" dirty="0"/>
              <a:t>	</a:t>
            </a:r>
            <a:r>
              <a:rPr lang="tr-TR" dirty="0" err="1"/>
              <a:t>Türkçe'de</a:t>
            </a:r>
            <a:r>
              <a:rPr lang="tr-TR" dirty="0"/>
              <a:t> büyük ünlü uyumu kuralına uymayan birkaç sözcük vardır.</a:t>
            </a:r>
          </a:p>
          <a:p>
            <a:pPr marL="0" indent="0" algn="just">
              <a:buNone/>
            </a:pPr>
            <a:r>
              <a:rPr lang="tr-TR" dirty="0"/>
              <a:t>	Örneğin: anne, dahi, elma, hangi, hani, inanmak, kardeş, şişman.</a:t>
            </a:r>
          </a:p>
          <a:p>
            <a:pPr marL="0" indent="0" algn="just">
              <a:buNone/>
            </a:pPr>
            <a:r>
              <a:rPr lang="tr-TR" dirty="0"/>
              <a:t>	Bunların dışında aşağıdaki durumlarda da büyük ünlü uyumu aranmaz.</a:t>
            </a:r>
          </a:p>
        </p:txBody>
      </p:sp>
    </p:spTree>
    <p:extLst>
      <p:ext uri="{BB962C8B-B14F-4D97-AF65-F5344CB8AC3E}">
        <p14:creationId xmlns:p14="http://schemas.microsoft.com/office/powerpoint/2010/main" val="149515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Sözlük</a:t>
            </a:r>
          </a:p>
        </p:txBody>
      </p:sp>
      <p:sp>
        <p:nvSpPr>
          <p:cNvPr id="3" name="İçerik Yer Tutucusu 2"/>
          <p:cNvSpPr>
            <a:spLocks noGrp="1"/>
          </p:cNvSpPr>
          <p:nvPr>
            <p:ph idx="1"/>
          </p:nvPr>
        </p:nvSpPr>
        <p:spPr/>
        <p:txBody>
          <a:bodyPr/>
          <a:lstStyle/>
          <a:p>
            <a:pPr algn="just"/>
            <a:r>
              <a:rPr lang="tr-TR" dirty="0"/>
              <a:t>İlk sözlük olarak İskenderiye kütüphanecisi Bizanslı </a:t>
            </a:r>
            <a:r>
              <a:rPr lang="tr-TR" dirty="0" err="1"/>
              <a:t>Aristophanes’in</a:t>
            </a:r>
            <a:r>
              <a:rPr lang="tr-TR" dirty="0"/>
              <a:t> hazırladığı eser kabul edilir.</a:t>
            </a:r>
          </a:p>
          <a:p>
            <a:pPr marL="0" indent="0" algn="just">
              <a:buNone/>
            </a:pPr>
            <a:endParaRPr lang="tr-TR" dirty="0"/>
          </a:p>
          <a:p>
            <a:pPr marL="0" indent="0" algn="just">
              <a:buNone/>
            </a:pPr>
            <a:r>
              <a:rPr lang="tr-TR" dirty="0"/>
              <a:t>• İslam dünyasında en önemli sözlük X. yüzyılda yaşayan </a:t>
            </a:r>
            <a:r>
              <a:rPr lang="tr-TR" dirty="0" err="1"/>
              <a:t>Fârâblı</a:t>
            </a:r>
            <a:r>
              <a:rPr lang="tr-TR" dirty="0"/>
              <a:t> İsmail Cevheri’nin </a:t>
            </a:r>
            <a:r>
              <a:rPr lang="tr-TR" dirty="0" err="1"/>
              <a:t>Sihâh</a:t>
            </a:r>
            <a:r>
              <a:rPr lang="tr-TR" dirty="0"/>
              <a:t> adlı Arapça eseridir.</a:t>
            </a:r>
          </a:p>
          <a:p>
            <a:pPr marL="0" indent="0" algn="just">
              <a:buNone/>
            </a:pPr>
            <a:endParaRPr lang="tr-TR" dirty="0"/>
          </a:p>
          <a:p>
            <a:pPr marL="0" indent="0" algn="just">
              <a:buNone/>
            </a:pPr>
            <a:r>
              <a:rPr lang="tr-TR" dirty="0"/>
              <a:t>• Türk kültüründe ilk sözlük ise Kaşgarlı Mahmut’un </a:t>
            </a:r>
            <a:r>
              <a:rPr lang="tr-TR" dirty="0" err="1"/>
              <a:t>Türkçe’den</a:t>
            </a:r>
            <a:r>
              <a:rPr lang="tr-TR" dirty="0"/>
              <a:t> </a:t>
            </a:r>
            <a:r>
              <a:rPr lang="tr-TR" dirty="0" err="1"/>
              <a:t>Arapça’ya</a:t>
            </a:r>
            <a:r>
              <a:rPr lang="tr-TR" dirty="0"/>
              <a:t> </a:t>
            </a:r>
            <a:r>
              <a:rPr lang="tr-TR" dirty="0" err="1"/>
              <a:t>Divanü</a:t>
            </a:r>
            <a:r>
              <a:rPr lang="tr-TR" dirty="0"/>
              <a:t> </a:t>
            </a:r>
            <a:r>
              <a:rPr lang="tr-TR" dirty="0" err="1"/>
              <a:t>Lügati’t</a:t>
            </a:r>
            <a:r>
              <a:rPr lang="tr-TR" dirty="0"/>
              <a:t>-Türk’üdür.</a:t>
            </a:r>
          </a:p>
        </p:txBody>
      </p:sp>
    </p:spTree>
    <p:extLst>
      <p:ext uri="{BB962C8B-B14F-4D97-AF65-F5344CB8AC3E}">
        <p14:creationId xmlns:p14="http://schemas.microsoft.com/office/powerpoint/2010/main" val="4223556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Ünlü Uyumu</a:t>
            </a:r>
          </a:p>
        </p:txBody>
      </p:sp>
      <p:sp>
        <p:nvSpPr>
          <p:cNvPr id="3" name="İçerik Yer Tutucusu 2"/>
          <p:cNvSpPr>
            <a:spLocks noGrp="1"/>
          </p:cNvSpPr>
          <p:nvPr>
            <p:ph idx="1"/>
          </p:nvPr>
        </p:nvSpPr>
        <p:spPr/>
        <p:txBody>
          <a:bodyPr/>
          <a:lstStyle/>
          <a:p>
            <a:r>
              <a:rPr lang="tr-TR" dirty="0"/>
              <a:t>Bileşik sözcükler. Çanakkale.</a:t>
            </a:r>
          </a:p>
          <a:p>
            <a:r>
              <a:rPr lang="tr-TR" dirty="0"/>
              <a:t>Diğer dillerden alıntı sözcükler. ahenk, badem, kiraz, kitap</a:t>
            </a:r>
          </a:p>
          <a:p>
            <a:r>
              <a:rPr lang="tr-TR" dirty="0" err="1"/>
              <a:t>Türkçe'deki</a:t>
            </a:r>
            <a:r>
              <a:rPr lang="tr-TR" dirty="0"/>
              <a:t> -</a:t>
            </a:r>
            <a:r>
              <a:rPr lang="tr-TR" dirty="0" err="1"/>
              <a:t>daş</a:t>
            </a:r>
            <a:r>
              <a:rPr lang="tr-TR" dirty="0"/>
              <a:t> (-taş), -</a:t>
            </a:r>
            <a:r>
              <a:rPr lang="tr-TR" dirty="0" err="1"/>
              <a:t>gil</a:t>
            </a:r>
            <a:r>
              <a:rPr lang="tr-TR" dirty="0"/>
              <a:t>, -</a:t>
            </a:r>
            <a:r>
              <a:rPr lang="tr-TR" dirty="0" err="1"/>
              <a:t>ken</a:t>
            </a:r>
            <a:r>
              <a:rPr lang="tr-TR" dirty="0"/>
              <a:t>, -ki, -leyin, -(ı, i, u, ü)</a:t>
            </a:r>
            <a:r>
              <a:rPr lang="tr-TR" dirty="0" err="1"/>
              <a:t>mtırak</a:t>
            </a:r>
            <a:r>
              <a:rPr lang="tr-TR" dirty="0"/>
              <a:t>, -</a:t>
            </a:r>
          </a:p>
          <a:p>
            <a:pPr marL="0" indent="0">
              <a:buNone/>
            </a:pPr>
            <a:r>
              <a:rPr lang="tr-TR" dirty="0"/>
              <a:t>(ı, i, u, ü)yor ekleri de bu kurala uymaz. </a:t>
            </a:r>
            <a:r>
              <a:rPr lang="tr-TR" dirty="0" err="1"/>
              <a:t>gönüldaş</a:t>
            </a:r>
            <a:r>
              <a:rPr lang="tr-TR" dirty="0"/>
              <a:t>, meslektaş;</a:t>
            </a:r>
          </a:p>
          <a:p>
            <a:pPr marL="0" indent="0">
              <a:buNone/>
            </a:pPr>
            <a:r>
              <a:rPr lang="tr-TR" dirty="0" err="1"/>
              <a:t>dayımgil</a:t>
            </a:r>
            <a:r>
              <a:rPr lang="tr-TR" dirty="0"/>
              <a:t>, baklagiller, vs.</a:t>
            </a:r>
          </a:p>
        </p:txBody>
      </p:sp>
    </p:spTree>
    <p:extLst>
      <p:ext uri="{BB962C8B-B14F-4D97-AF65-F5344CB8AC3E}">
        <p14:creationId xmlns:p14="http://schemas.microsoft.com/office/powerpoint/2010/main" val="315230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Ünlü Uyumu</a:t>
            </a:r>
          </a:p>
        </p:txBody>
      </p:sp>
      <p:sp>
        <p:nvSpPr>
          <p:cNvPr id="3" name="İçerik Yer Tutucusu 2"/>
          <p:cNvSpPr>
            <a:spLocks noGrp="1"/>
          </p:cNvSpPr>
          <p:nvPr>
            <p:ph idx="1"/>
          </p:nvPr>
        </p:nvSpPr>
        <p:spPr/>
        <p:txBody>
          <a:bodyPr/>
          <a:lstStyle/>
          <a:p>
            <a:pPr algn="just"/>
            <a:r>
              <a:rPr lang="tr-TR" dirty="0"/>
              <a:t>Küçük ünlü uyumu</a:t>
            </a:r>
          </a:p>
          <a:p>
            <a:pPr marL="0" indent="0" algn="just">
              <a:buNone/>
            </a:pPr>
            <a:r>
              <a:rPr lang="tr-TR" dirty="0"/>
              <a:t>	</a:t>
            </a:r>
            <a:r>
              <a:rPr lang="tr-TR" dirty="0" err="1"/>
              <a:t>Türkçe'de</a:t>
            </a:r>
            <a:r>
              <a:rPr lang="tr-TR" dirty="0"/>
              <a:t> bir kelimede düz ünlüden (</a:t>
            </a:r>
            <a:r>
              <a:rPr lang="tr-TR" dirty="0" err="1"/>
              <a:t>a,e,ı,i</a:t>
            </a:r>
            <a:r>
              <a:rPr lang="tr-TR" dirty="0"/>
              <a:t>) sonra düz ünlünün, yuvarlak ünlüden sonra (</a:t>
            </a:r>
            <a:r>
              <a:rPr lang="tr-TR" dirty="0" err="1"/>
              <a:t>o,ö,u,ü</a:t>
            </a:r>
            <a:r>
              <a:rPr lang="tr-TR" dirty="0"/>
              <a:t>) dar yuvarlak (</a:t>
            </a:r>
            <a:r>
              <a:rPr lang="tr-TR" dirty="0" err="1"/>
              <a:t>u,ü</a:t>
            </a:r>
            <a:r>
              <a:rPr lang="tr-TR" dirty="0"/>
              <a:t>) veya geniş düz (</a:t>
            </a:r>
            <a:r>
              <a:rPr lang="tr-TR" dirty="0" err="1"/>
              <a:t>a,e</a:t>
            </a:r>
            <a:r>
              <a:rPr lang="tr-TR" dirty="0"/>
              <a:t>) ünlünün gelmesine denir.</a:t>
            </a:r>
          </a:p>
        </p:txBody>
      </p:sp>
    </p:spTree>
    <p:extLst>
      <p:ext uri="{BB962C8B-B14F-4D97-AF65-F5344CB8AC3E}">
        <p14:creationId xmlns:p14="http://schemas.microsoft.com/office/powerpoint/2010/main" val="2025808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Çatı Eki</a:t>
            </a:r>
          </a:p>
        </p:txBody>
      </p:sp>
      <p:sp>
        <p:nvSpPr>
          <p:cNvPr id="3" name="İçerik Yer Tutucusu 2"/>
          <p:cNvSpPr>
            <a:spLocks noGrp="1"/>
          </p:cNvSpPr>
          <p:nvPr>
            <p:ph idx="1"/>
          </p:nvPr>
        </p:nvSpPr>
        <p:spPr/>
        <p:txBody>
          <a:bodyPr>
            <a:normAutofit fontScale="92500" lnSpcReduction="10000"/>
          </a:bodyPr>
          <a:lstStyle/>
          <a:p>
            <a:pPr algn="just"/>
            <a:r>
              <a:rPr lang="tr-TR" dirty="0"/>
              <a:t>Fiil de çatı Nesne ve Özneye göre farklılık gösterir.</a:t>
            </a:r>
          </a:p>
          <a:p>
            <a:pPr algn="just"/>
            <a:r>
              <a:rPr lang="tr-TR" dirty="0"/>
              <a:t>Nesneye göre (geçişli, </a:t>
            </a:r>
            <a:r>
              <a:rPr lang="tr-TR" dirty="0" err="1"/>
              <a:t>geçişsiz</a:t>
            </a:r>
            <a:r>
              <a:rPr lang="tr-TR" dirty="0"/>
              <a:t>, oldurgan, ettirgen)</a:t>
            </a:r>
          </a:p>
          <a:p>
            <a:pPr algn="just"/>
            <a:r>
              <a:rPr lang="tr-TR" dirty="0"/>
              <a:t>Özneye göre (etken, edilgen, dönüşlü, işteş) olarak ayrılır.</a:t>
            </a:r>
          </a:p>
          <a:p>
            <a:pPr algn="just"/>
            <a:endParaRPr lang="tr-TR" dirty="0"/>
          </a:p>
          <a:p>
            <a:pPr algn="just"/>
            <a:r>
              <a:rPr lang="tr-TR" dirty="0"/>
              <a:t>Nesnesine göre çatı</a:t>
            </a:r>
          </a:p>
          <a:p>
            <a:pPr marL="0" indent="0" algn="just">
              <a:buNone/>
            </a:pPr>
            <a:r>
              <a:rPr lang="tr-TR" dirty="0"/>
              <a:t>Geçişli ve </a:t>
            </a:r>
            <a:r>
              <a:rPr lang="tr-TR" dirty="0" err="1"/>
              <a:t>Geçişsiz</a:t>
            </a:r>
            <a:r>
              <a:rPr lang="tr-TR" dirty="0"/>
              <a:t> </a:t>
            </a:r>
            <a:r>
              <a:rPr lang="tr-TR" dirty="0" err="1"/>
              <a:t>Fiiler</a:t>
            </a:r>
            <a:endParaRPr lang="tr-TR" dirty="0"/>
          </a:p>
          <a:p>
            <a:pPr marL="0" indent="0" algn="just">
              <a:buNone/>
            </a:pPr>
            <a:r>
              <a:rPr lang="tr-TR" dirty="0"/>
              <a:t>Geçişli </a:t>
            </a:r>
            <a:r>
              <a:rPr lang="tr-TR" dirty="0" err="1"/>
              <a:t>fiiler</a:t>
            </a:r>
            <a:r>
              <a:rPr lang="tr-TR" dirty="0"/>
              <a:t>, nesne alabilen fiillerdir. Fiile “neyi”, “kimi” soruları yöneltilir veya fiilin başına “onu” zamiri getirilir. Tam </a:t>
            </a:r>
            <a:r>
              <a:rPr lang="tr-TR" dirty="0" err="1"/>
              <a:t>terside</a:t>
            </a:r>
            <a:r>
              <a:rPr lang="tr-TR" dirty="0"/>
              <a:t> </a:t>
            </a:r>
            <a:r>
              <a:rPr lang="tr-TR" dirty="0" err="1"/>
              <a:t>geçişsiz</a:t>
            </a:r>
            <a:r>
              <a:rPr lang="tr-TR" dirty="0"/>
              <a:t> fiildir.</a:t>
            </a:r>
          </a:p>
          <a:p>
            <a:pPr lvl="1" algn="just"/>
            <a:r>
              <a:rPr lang="tr-TR" dirty="0"/>
              <a:t>Seni duyuyorum (kimi duyuyorum ? veya onu duyuyorum.)</a:t>
            </a:r>
          </a:p>
          <a:p>
            <a:pPr lvl="1" algn="just"/>
            <a:r>
              <a:rPr lang="tr-TR" dirty="0"/>
              <a:t>Lütfen otur (neyi otur ? veya onu otur.)</a:t>
            </a:r>
          </a:p>
        </p:txBody>
      </p:sp>
    </p:spTree>
    <p:extLst>
      <p:ext uri="{BB962C8B-B14F-4D97-AF65-F5344CB8AC3E}">
        <p14:creationId xmlns:p14="http://schemas.microsoft.com/office/powerpoint/2010/main" val="3688943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Çatı Eki</a:t>
            </a:r>
          </a:p>
        </p:txBody>
      </p:sp>
      <p:sp>
        <p:nvSpPr>
          <p:cNvPr id="3" name="İçerik Yer Tutucusu 2"/>
          <p:cNvSpPr>
            <a:spLocks noGrp="1"/>
          </p:cNvSpPr>
          <p:nvPr>
            <p:ph idx="1"/>
          </p:nvPr>
        </p:nvSpPr>
        <p:spPr/>
        <p:txBody>
          <a:bodyPr>
            <a:normAutofit/>
          </a:bodyPr>
          <a:lstStyle/>
          <a:p>
            <a:pPr algn="just"/>
            <a:r>
              <a:rPr lang="tr-TR" dirty="0"/>
              <a:t>Oldurgan ve Ettirgen Çatılı </a:t>
            </a:r>
            <a:r>
              <a:rPr lang="tr-TR" dirty="0" err="1"/>
              <a:t>Fiiler</a:t>
            </a:r>
            <a:endParaRPr lang="tr-TR" dirty="0"/>
          </a:p>
          <a:p>
            <a:pPr marL="0" indent="0" algn="just">
              <a:buNone/>
            </a:pPr>
            <a:r>
              <a:rPr lang="tr-TR" dirty="0" err="1"/>
              <a:t>Geçişsiz</a:t>
            </a:r>
            <a:r>
              <a:rPr lang="tr-TR" dirty="0"/>
              <a:t> bir fiilin üzerine “-r, -t, -tır” eklerinden birinin getirilerek fiilin geçişli yapılmasına “oldurgan”, geçişli bir fiilin üzerine “-r, -t, -tır” eklerinden biri getirilerek fiil yeniden geçişli yapılıyorsa o fiil de “ettirgen” çatılı bir fiildir. </a:t>
            </a:r>
          </a:p>
          <a:p>
            <a:pPr lvl="1" algn="just"/>
            <a:r>
              <a:rPr lang="tr-TR" dirty="0" err="1"/>
              <a:t>Herşeyi</a:t>
            </a:r>
            <a:r>
              <a:rPr lang="tr-TR" dirty="0"/>
              <a:t> kırdım (geçişli) </a:t>
            </a:r>
            <a:r>
              <a:rPr lang="tr-TR" dirty="0" err="1"/>
              <a:t>Herşeyi</a:t>
            </a:r>
            <a:r>
              <a:rPr lang="tr-TR" dirty="0"/>
              <a:t> kırdırdım (ettirgen)</a:t>
            </a:r>
          </a:p>
          <a:p>
            <a:pPr lvl="1" algn="just"/>
            <a:r>
              <a:rPr lang="tr-TR" dirty="0"/>
              <a:t>Araba durdu (</a:t>
            </a:r>
            <a:r>
              <a:rPr lang="tr-TR" dirty="0" err="1"/>
              <a:t>geçişsiz</a:t>
            </a:r>
            <a:r>
              <a:rPr lang="tr-TR" dirty="0"/>
              <a:t>) Arabayı durdurdu (oldurgan)</a:t>
            </a:r>
          </a:p>
        </p:txBody>
      </p:sp>
    </p:spTree>
    <p:extLst>
      <p:ext uri="{BB962C8B-B14F-4D97-AF65-F5344CB8AC3E}">
        <p14:creationId xmlns:p14="http://schemas.microsoft.com/office/powerpoint/2010/main" val="2951818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Çatı Eki</a:t>
            </a:r>
          </a:p>
        </p:txBody>
      </p:sp>
      <p:sp>
        <p:nvSpPr>
          <p:cNvPr id="3" name="İçerik Yer Tutucusu 2"/>
          <p:cNvSpPr>
            <a:spLocks noGrp="1"/>
          </p:cNvSpPr>
          <p:nvPr>
            <p:ph idx="1"/>
          </p:nvPr>
        </p:nvSpPr>
        <p:spPr/>
        <p:txBody>
          <a:bodyPr>
            <a:normAutofit/>
          </a:bodyPr>
          <a:lstStyle/>
          <a:p>
            <a:pPr algn="just"/>
            <a:r>
              <a:rPr lang="tr-TR" dirty="0"/>
              <a:t>Öznesine göre çatı</a:t>
            </a:r>
          </a:p>
          <a:p>
            <a:pPr marL="0" indent="0" algn="just">
              <a:buNone/>
            </a:pPr>
            <a:r>
              <a:rPr lang="tr-TR" dirty="0"/>
              <a:t>Etken ve Edilgen </a:t>
            </a:r>
            <a:r>
              <a:rPr lang="tr-TR" dirty="0" err="1"/>
              <a:t>Fiiler</a:t>
            </a:r>
            <a:endParaRPr lang="tr-TR" dirty="0"/>
          </a:p>
          <a:p>
            <a:pPr algn="just"/>
            <a:r>
              <a:rPr lang="tr-TR" dirty="0"/>
              <a:t>Yüklem durumundaki fiilin gösterdiği işi doğrudan doğruya öznenin kendisi yapıyorsa ve “l, n” çatı ekini almamışsa “etken”, “l, n” çatı ekini almış ve eylemin kim tarafından yapıldığı belli değilse “edilgen” fiil adını alır. </a:t>
            </a:r>
          </a:p>
          <a:p>
            <a:pPr marL="0" indent="0" algn="just">
              <a:buNone/>
            </a:pPr>
            <a:r>
              <a:rPr lang="tr-TR" dirty="0"/>
              <a:t>	Evi güzelce temizledi (evi temizleyen kim ? “o”, gerçek öznesi var)</a:t>
            </a:r>
          </a:p>
          <a:p>
            <a:pPr marL="0" indent="0" algn="just">
              <a:buNone/>
            </a:pPr>
            <a:r>
              <a:rPr lang="tr-TR" dirty="0"/>
              <a:t>	Ev temizlendi (ev kim tarafından temizlendi? belli değil)</a:t>
            </a:r>
          </a:p>
        </p:txBody>
      </p:sp>
    </p:spTree>
    <p:extLst>
      <p:ext uri="{BB962C8B-B14F-4D97-AF65-F5344CB8AC3E}">
        <p14:creationId xmlns:p14="http://schemas.microsoft.com/office/powerpoint/2010/main" val="4174691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Çatı Eki</a:t>
            </a:r>
          </a:p>
        </p:txBody>
      </p:sp>
      <p:sp>
        <p:nvSpPr>
          <p:cNvPr id="3" name="İçerik Yer Tutucusu 2"/>
          <p:cNvSpPr>
            <a:spLocks noGrp="1"/>
          </p:cNvSpPr>
          <p:nvPr>
            <p:ph idx="1"/>
          </p:nvPr>
        </p:nvSpPr>
        <p:spPr/>
        <p:txBody>
          <a:bodyPr>
            <a:normAutofit fontScale="92500" lnSpcReduction="20000"/>
          </a:bodyPr>
          <a:lstStyle/>
          <a:p>
            <a:pPr algn="just"/>
            <a:r>
              <a:rPr lang="tr-TR" dirty="0"/>
              <a:t>Dönüşlü </a:t>
            </a:r>
            <a:r>
              <a:rPr lang="tr-TR" dirty="0" err="1"/>
              <a:t>Fiiler</a:t>
            </a:r>
            <a:endParaRPr lang="tr-TR" dirty="0"/>
          </a:p>
          <a:p>
            <a:pPr marL="0" indent="0" algn="just">
              <a:buNone/>
            </a:pPr>
            <a:r>
              <a:rPr lang="tr-TR" dirty="0"/>
              <a:t>Fiil, kök veya gövdelerine “l, n” çatı eki alır ve gerçek öznesi vardır.</a:t>
            </a:r>
          </a:p>
          <a:p>
            <a:pPr marL="0" indent="0" algn="just">
              <a:buNone/>
            </a:pPr>
            <a:r>
              <a:rPr lang="tr-TR" dirty="0"/>
              <a:t>	Çocuklar havuzda yıkandı</a:t>
            </a:r>
          </a:p>
          <a:p>
            <a:pPr algn="just"/>
            <a:r>
              <a:rPr lang="tr-TR" dirty="0"/>
              <a:t>İşteş </a:t>
            </a:r>
            <a:r>
              <a:rPr lang="tr-TR" dirty="0" err="1"/>
              <a:t>Fiiler</a:t>
            </a:r>
            <a:endParaRPr lang="tr-TR" dirty="0"/>
          </a:p>
          <a:p>
            <a:pPr marL="0" indent="0" algn="just">
              <a:buNone/>
            </a:pPr>
            <a:r>
              <a:rPr lang="tr-TR" dirty="0"/>
              <a:t>Fiil, kök veya gövdelerine “ş, leş” çatı ekleri getirilerek yapılır. İşteş eylemler, işin birden fazla özne tarafından karşılıklı veya birlikte yapıldığını bildirir.</a:t>
            </a:r>
          </a:p>
          <a:p>
            <a:pPr marL="0" indent="0" algn="just">
              <a:buNone/>
            </a:pPr>
            <a:r>
              <a:rPr lang="tr-TR" dirty="0"/>
              <a:t>	Görünmez dallarda kuşlar ötüşür (birlikte)</a:t>
            </a:r>
          </a:p>
          <a:p>
            <a:pPr marL="0" indent="0" algn="just">
              <a:buNone/>
            </a:pPr>
            <a:r>
              <a:rPr lang="tr-TR" dirty="0"/>
              <a:t>	Onunla hemen </a:t>
            </a:r>
            <a:r>
              <a:rPr lang="tr-TR" dirty="0" err="1"/>
              <a:t>hergün</a:t>
            </a:r>
            <a:r>
              <a:rPr lang="tr-TR" dirty="0"/>
              <a:t> telefonlaşırım (karşılıklı)</a:t>
            </a:r>
          </a:p>
          <a:p>
            <a:pPr algn="just"/>
            <a:r>
              <a:rPr lang="tr-TR" dirty="0"/>
              <a:t>Bazen çatı eki almazlar: Onunla istemeye </a:t>
            </a:r>
            <a:r>
              <a:rPr lang="tr-TR" dirty="0" err="1"/>
              <a:t>istemeye</a:t>
            </a:r>
            <a:r>
              <a:rPr lang="tr-TR" dirty="0"/>
              <a:t> barıştım.</a:t>
            </a:r>
          </a:p>
        </p:txBody>
      </p:sp>
    </p:spTree>
    <p:extLst>
      <p:ext uri="{BB962C8B-B14F-4D97-AF65-F5344CB8AC3E}">
        <p14:creationId xmlns:p14="http://schemas.microsoft.com/office/powerpoint/2010/main" val="3532552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Kaynakça	</a:t>
            </a:r>
          </a:p>
        </p:txBody>
      </p:sp>
      <p:sp>
        <p:nvSpPr>
          <p:cNvPr id="3" name="İçerik Yer Tutucusu 2"/>
          <p:cNvSpPr>
            <a:spLocks noGrp="1"/>
          </p:cNvSpPr>
          <p:nvPr>
            <p:ph idx="1"/>
          </p:nvPr>
        </p:nvSpPr>
        <p:spPr/>
        <p:txBody>
          <a:bodyPr>
            <a:normAutofit fontScale="92500" lnSpcReduction="10000"/>
          </a:bodyPr>
          <a:lstStyle/>
          <a:p>
            <a:r>
              <a:rPr lang="tr-TR" dirty="0"/>
              <a:t>Eşref Adalı-Türkçe Doğal Dil İşleme</a:t>
            </a:r>
          </a:p>
          <a:p>
            <a:r>
              <a:rPr lang="tr-TR" dirty="0"/>
              <a:t>Banu Diri-Ders Notları</a:t>
            </a:r>
          </a:p>
          <a:p>
            <a:r>
              <a:rPr lang="tr-TR" dirty="0"/>
              <a:t>M. Fatih Amasyalı-Ders Notları</a:t>
            </a:r>
          </a:p>
          <a:p>
            <a:r>
              <a:rPr lang="en-US" dirty="0"/>
              <a:t>Speech and Language Processing: An Introduction to</a:t>
            </a:r>
            <a:r>
              <a:rPr lang="tr-TR" dirty="0"/>
              <a:t> Natural Language </a:t>
            </a:r>
            <a:r>
              <a:rPr lang="tr-TR" dirty="0" err="1"/>
              <a:t>Processing</a:t>
            </a:r>
            <a:r>
              <a:rPr lang="tr-TR" dirty="0"/>
              <a:t>, </a:t>
            </a:r>
            <a:r>
              <a:rPr lang="tr-TR" dirty="0" err="1"/>
              <a:t>Coputational</a:t>
            </a:r>
            <a:r>
              <a:rPr lang="tr-TR" dirty="0"/>
              <a:t> </a:t>
            </a:r>
            <a:r>
              <a:rPr lang="en-US" dirty="0"/>
              <a:t>Linguistics and Speech Recognition, </a:t>
            </a:r>
            <a:r>
              <a:rPr lang="en-US" dirty="0" err="1"/>
              <a:t>D.Jurafsky</a:t>
            </a:r>
            <a:r>
              <a:rPr lang="en-US" dirty="0"/>
              <a:t> and</a:t>
            </a:r>
            <a:r>
              <a:rPr lang="tr-TR" dirty="0"/>
              <a:t> J. Martin</a:t>
            </a:r>
          </a:p>
          <a:p>
            <a:r>
              <a:rPr lang="en-US" dirty="0"/>
              <a:t>Foundations of Statistical Natural Language</a:t>
            </a:r>
            <a:r>
              <a:rPr lang="tr-TR" dirty="0"/>
              <a:t> </a:t>
            </a:r>
            <a:r>
              <a:rPr lang="en-US" dirty="0"/>
              <a:t>Processing, C. Manning and H. </a:t>
            </a:r>
            <a:r>
              <a:rPr lang="en-US" dirty="0" err="1"/>
              <a:t>Schutze</a:t>
            </a:r>
            <a:r>
              <a:rPr lang="tr-TR" dirty="0"/>
              <a:t> </a:t>
            </a:r>
          </a:p>
          <a:p>
            <a:r>
              <a:rPr lang="en-US" dirty="0"/>
              <a:t>Statistical Language Learning, Eugene </a:t>
            </a:r>
            <a:r>
              <a:rPr lang="en-US" dirty="0" err="1"/>
              <a:t>Charniak</a:t>
            </a:r>
            <a:endParaRPr lang="tr-TR" dirty="0"/>
          </a:p>
          <a:p>
            <a:r>
              <a:rPr lang="tr-TR" dirty="0"/>
              <a:t>Türkiye Açık Kaynak Platformu - Açık Seminer</a:t>
            </a:r>
          </a:p>
          <a:p>
            <a:endParaRPr lang="tr-TR" dirty="0"/>
          </a:p>
          <a:p>
            <a:endParaRPr lang="en-US" dirty="0"/>
          </a:p>
          <a:p>
            <a:endParaRPr lang="tr-TR" dirty="0"/>
          </a:p>
        </p:txBody>
      </p:sp>
    </p:spTree>
    <p:extLst>
      <p:ext uri="{BB962C8B-B14F-4D97-AF65-F5344CB8AC3E}">
        <p14:creationId xmlns:p14="http://schemas.microsoft.com/office/powerpoint/2010/main" val="130459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Gramer</a:t>
            </a:r>
          </a:p>
        </p:txBody>
      </p:sp>
      <p:sp>
        <p:nvSpPr>
          <p:cNvPr id="3" name="İçerik Yer Tutucusu 2"/>
          <p:cNvSpPr>
            <a:spLocks noGrp="1"/>
          </p:cNvSpPr>
          <p:nvPr>
            <p:ph idx="1"/>
          </p:nvPr>
        </p:nvSpPr>
        <p:spPr/>
        <p:txBody>
          <a:bodyPr/>
          <a:lstStyle/>
          <a:p>
            <a:pPr algn="just"/>
            <a:r>
              <a:rPr lang="tr-TR" dirty="0"/>
              <a:t>Dil bilgisi, dilleri bütün yönleriyle ele alıp inceleyen bir bilimdir.</a:t>
            </a:r>
          </a:p>
          <a:p>
            <a:pPr marL="0" indent="0" algn="just">
              <a:buNone/>
            </a:pPr>
            <a:r>
              <a:rPr lang="tr-TR" dirty="0"/>
              <a:t>	</a:t>
            </a:r>
            <a:r>
              <a:rPr lang="tr-TR" dirty="0" err="1"/>
              <a:t>Arapça’da</a:t>
            </a:r>
            <a:r>
              <a:rPr lang="tr-TR" dirty="0"/>
              <a:t> sarf ve </a:t>
            </a:r>
            <a:r>
              <a:rPr lang="tr-TR" dirty="0" err="1"/>
              <a:t>nahv</a:t>
            </a:r>
            <a:r>
              <a:rPr lang="tr-TR" dirty="0"/>
              <a:t> ilmi, batı dillerinde ise gram</a:t>
            </a:r>
          </a:p>
          <a:p>
            <a:pPr marL="0" indent="0" algn="just">
              <a:buNone/>
            </a:pPr>
            <a:endParaRPr lang="tr-TR" dirty="0"/>
          </a:p>
          <a:p>
            <a:pPr marL="0" indent="0" algn="just">
              <a:buNone/>
            </a:pPr>
            <a:r>
              <a:rPr lang="tr-TR" dirty="0"/>
              <a:t>● Bir dili seslerden cümlelere kadar, ihtiva ettiği bütün dil birliklerini, geniş bir şekilde mana ve vazife olarak inceleyen ilme dilbilgisi denir.</a:t>
            </a:r>
          </a:p>
        </p:txBody>
      </p:sp>
    </p:spTree>
    <p:extLst>
      <p:ext uri="{BB962C8B-B14F-4D97-AF65-F5344CB8AC3E}">
        <p14:creationId xmlns:p14="http://schemas.microsoft.com/office/powerpoint/2010/main" val="27720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Gramer</a:t>
            </a:r>
          </a:p>
        </p:txBody>
      </p:sp>
      <p:sp>
        <p:nvSpPr>
          <p:cNvPr id="3" name="İçerik Yer Tutucusu 2"/>
          <p:cNvSpPr>
            <a:spLocks noGrp="1"/>
          </p:cNvSpPr>
          <p:nvPr>
            <p:ph idx="1"/>
          </p:nvPr>
        </p:nvSpPr>
        <p:spPr/>
        <p:txBody>
          <a:bodyPr/>
          <a:lstStyle/>
          <a:p>
            <a:pPr algn="just"/>
            <a:r>
              <a:rPr lang="tr-TR" dirty="0"/>
              <a:t>Dil bilgisi, diğer birçok kuralın aksine belirli bir grup tarafından  hazırlanmayıp, o dili kullanan insanların zaman geçtikçe gerekli kuralları yaratmalarından veya var olan kuralları dilin gelişimine değiştirmelerinden oluşur.</a:t>
            </a:r>
          </a:p>
        </p:txBody>
      </p:sp>
    </p:spTree>
    <p:extLst>
      <p:ext uri="{BB962C8B-B14F-4D97-AF65-F5344CB8AC3E}">
        <p14:creationId xmlns:p14="http://schemas.microsoft.com/office/powerpoint/2010/main" val="287639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80321" y="753228"/>
            <a:ext cx="9613861" cy="1080938"/>
          </a:xfrm>
        </p:spPr>
        <p:txBody>
          <a:bodyPr>
            <a:normAutofit/>
          </a:bodyPr>
          <a:lstStyle/>
          <a:p>
            <a:r>
              <a:rPr lang="tr-TR" dirty="0"/>
              <a:t>Doğal Dil İşleme Bilgi Düzeyleri</a:t>
            </a:r>
          </a:p>
        </p:txBody>
      </p:sp>
      <p:sp>
        <p:nvSpPr>
          <p:cNvPr id="3" name="İçerik Yer Tutucusu 2"/>
          <p:cNvSpPr>
            <a:spLocks noGrp="1"/>
          </p:cNvSpPr>
          <p:nvPr>
            <p:ph idx="1"/>
          </p:nvPr>
        </p:nvSpPr>
        <p:spPr>
          <a:xfrm>
            <a:off x="680321" y="2336873"/>
            <a:ext cx="6423211" cy="3599316"/>
          </a:xfrm>
        </p:spPr>
        <p:txBody>
          <a:bodyPr>
            <a:normAutofit/>
          </a:bodyPr>
          <a:lstStyle/>
          <a:p>
            <a:r>
              <a:rPr lang="tr-TR" sz="1400" b="1" dirty="0"/>
              <a:t>Sesbilimi (</a:t>
            </a:r>
            <a:r>
              <a:rPr lang="tr-TR" sz="1400" b="1" dirty="0" err="1"/>
              <a:t>Phonology</a:t>
            </a:r>
            <a:r>
              <a:rPr lang="tr-TR" sz="1400" b="1" dirty="0"/>
              <a:t>),</a:t>
            </a:r>
          </a:p>
          <a:p>
            <a:r>
              <a:rPr lang="tr-TR" sz="1400" dirty="0"/>
              <a:t>Sözcüklerin yapısını inceleyen </a:t>
            </a:r>
            <a:r>
              <a:rPr lang="tr-TR" sz="1400" b="1" dirty="0" err="1" smtClean="0"/>
              <a:t>Biçimbi</a:t>
            </a:r>
            <a:r>
              <a:rPr lang="en-US" sz="1400" b="1" dirty="0" smtClean="0"/>
              <a:t>r</a:t>
            </a:r>
            <a:r>
              <a:rPr lang="tr-TR" sz="1400" b="1" dirty="0" smtClean="0"/>
              <a:t>im </a:t>
            </a:r>
            <a:r>
              <a:rPr lang="tr-TR" sz="1400" b="1" dirty="0"/>
              <a:t>Bilgisi (</a:t>
            </a:r>
            <a:r>
              <a:rPr lang="tr-TR" sz="1400" b="1" dirty="0" err="1"/>
              <a:t>Morphology</a:t>
            </a:r>
            <a:r>
              <a:rPr lang="tr-TR" sz="1400" b="1" dirty="0"/>
              <a:t>),</a:t>
            </a:r>
          </a:p>
          <a:p>
            <a:r>
              <a:rPr lang="tr-TR" sz="1400" dirty="0"/>
              <a:t>Sözcüklerin yapısal ilişkilerini inceleyen </a:t>
            </a:r>
            <a:r>
              <a:rPr lang="tr-TR" sz="1400" b="1" dirty="0"/>
              <a:t>Cümle Çözümlemesi (Sentaks),</a:t>
            </a:r>
          </a:p>
          <a:p>
            <a:r>
              <a:rPr lang="tr-TR" sz="1400" b="1" dirty="0"/>
              <a:t>Anlamsal Bilgi (</a:t>
            </a:r>
            <a:r>
              <a:rPr lang="tr-TR" sz="1400" b="1" dirty="0" err="1"/>
              <a:t>Semantic</a:t>
            </a:r>
            <a:r>
              <a:rPr lang="tr-TR" sz="1400" b="1" dirty="0"/>
              <a:t>),</a:t>
            </a:r>
          </a:p>
          <a:p>
            <a:r>
              <a:rPr lang="tr-TR" sz="1400" dirty="0"/>
              <a:t>Bir amaca ulaşmada dilin nasıl kullanılacağını inceleyen </a:t>
            </a:r>
            <a:r>
              <a:rPr lang="tr-TR" sz="1400" b="1" dirty="0"/>
              <a:t>Kullanım Bilgisi (</a:t>
            </a:r>
            <a:r>
              <a:rPr lang="tr-TR" sz="1400" b="1" dirty="0" err="1"/>
              <a:t>Pragmatics</a:t>
            </a:r>
            <a:r>
              <a:rPr lang="tr-TR" sz="1400" b="1" dirty="0"/>
              <a:t>)</a:t>
            </a:r>
          </a:p>
          <a:p>
            <a:r>
              <a:rPr lang="tr-TR" sz="1400" dirty="0"/>
              <a:t>Bir işlemin yürütülebilmesi için gerekli ön bilgiyi inceleyen </a:t>
            </a:r>
            <a:r>
              <a:rPr lang="tr-TR" sz="1400" b="1" dirty="0"/>
              <a:t>Dünya Bilgisi (</a:t>
            </a:r>
            <a:r>
              <a:rPr lang="tr-TR" sz="1400" b="1" dirty="0" err="1"/>
              <a:t>Discourse</a:t>
            </a:r>
            <a:r>
              <a:rPr lang="tr-TR" sz="1400" b="1" dirty="0"/>
              <a:t>)</a:t>
            </a:r>
          </a:p>
          <a:p>
            <a:r>
              <a:rPr lang="tr-TR" sz="1400" dirty="0"/>
              <a:t>Bu bilgi düzeylerinin her biri veriyi işlerken¸ kendisinden önce gelen</a:t>
            </a:r>
          </a:p>
          <a:p>
            <a:pPr marL="0" indent="0">
              <a:buNone/>
            </a:pPr>
            <a:r>
              <a:rPr lang="tr-TR" sz="1400" dirty="0"/>
              <a:t>bilgi düzeylerinin sonuçlarından yararlanırlar.</a:t>
            </a:r>
          </a:p>
        </p:txBody>
      </p:sp>
      <p:pic>
        <p:nvPicPr>
          <p:cNvPr id="4" name="Resim 3">
            <a:extLst>
              <a:ext uri="{FF2B5EF4-FFF2-40B4-BE49-F238E27FC236}">
                <a16:creationId xmlns:a16="http://schemas.microsoft.com/office/drawing/2014/main" id="{31FE9BB7-29AA-428B-87C6-1CEB6129102C}"/>
              </a:ext>
            </a:extLst>
          </p:cNvPr>
          <p:cNvPicPr>
            <a:picLocks noChangeAspect="1"/>
          </p:cNvPicPr>
          <p:nvPr/>
        </p:nvPicPr>
        <p:blipFill>
          <a:blip r:embed="rId2"/>
          <a:stretch>
            <a:fillRect/>
          </a:stretch>
        </p:blipFill>
        <p:spPr>
          <a:xfrm>
            <a:off x="7637463" y="2753376"/>
            <a:ext cx="2656718" cy="276571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1266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Doğal Dil İşleme Bilgi Düzeyleri</a:t>
            </a:r>
          </a:p>
        </p:txBody>
      </p:sp>
      <p:sp>
        <p:nvSpPr>
          <p:cNvPr id="3" name="İçerik Yer Tutucusu 2"/>
          <p:cNvSpPr>
            <a:spLocks noGrp="1"/>
          </p:cNvSpPr>
          <p:nvPr>
            <p:ph idx="1"/>
          </p:nvPr>
        </p:nvSpPr>
        <p:spPr/>
        <p:txBody>
          <a:bodyPr>
            <a:normAutofit fontScale="92500" lnSpcReduction="10000"/>
          </a:bodyPr>
          <a:lstStyle/>
          <a:p>
            <a:pPr marL="0" indent="0">
              <a:buNone/>
            </a:pPr>
            <a:r>
              <a:rPr lang="tr-TR" dirty="0"/>
              <a:t>Dilbilgisi 6 aşamada gösterilir :</a:t>
            </a:r>
          </a:p>
          <a:p>
            <a:r>
              <a:rPr lang="tr-TR" dirty="0"/>
              <a:t>Anlam bilim (semantik/</a:t>
            </a:r>
            <a:r>
              <a:rPr lang="tr-TR" dirty="0" err="1"/>
              <a:t>semantics</a:t>
            </a:r>
            <a:r>
              <a:rPr lang="tr-TR" dirty="0"/>
              <a:t>)</a:t>
            </a:r>
          </a:p>
          <a:p>
            <a:r>
              <a:rPr lang="tr-TR" dirty="0"/>
              <a:t>Söz dizim (sentaks/</a:t>
            </a:r>
            <a:r>
              <a:rPr lang="tr-TR" dirty="0" err="1"/>
              <a:t>syntax</a:t>
            </a:r>
            <a:r>
              <a:rPr lang="tr-TR" dirty="0"/>
              <a:t>)</a:t>
            </a:r>
          </a:p>
          <a:p>
            <a:r>
              <a:rPr lang="tr-TR" dirty="0"/>
              <a:t>Şekil bilim (morfoloji/</a:t>
            </a:r>
            <a:r>
              <a:rPr lang="tr-TR" dirty="0" err="1"/>
              <a:t>morphology</a:t>
            </a:r>
            <a:r>
              <a:rPr lang="tr-TR" dirty="0"/>
              <a:t>)</a:t>
            </a:r>
          </a:p>
          <a:p>
            <a:r>
              <a:rPr lang="tr-TR" dirty="0"/>
              <a:t>Ses Bilim (fonoloji/</a:t>
            </a:r>
            <a:r>
              <a:rPr lang="tr-TR" dirty="0" err="1"/>
              <a:t>phonology</a:t>
            </a:r>
            <a:r>
              <a:rPr lang="tr-TR" dirty="0"/>
              <a:t>)</a:t>
            </a:r>
          </a:p>
          <a:p>
            <a:r>
              <a:rPr lang="tr-TR" dirty="0"/>
              <a:t>Ses Bilgisi (fonetik/</a:t>
            </a:r>
            <a:r>
              <a:rPr lang="tr-TR" dirty="0" err="1"/>
              <a:t>phonetics</a:t>
            </a:r>
            <a:r>
              <a:rPr lang="tr-TR" dirty="0"/>
              <a:t>)/</a:t>
            </a:r>
            <a:r>
              <a:rPr lang="tr-TR" dirty="0" err="1"/>
              <a:t>Yazımsal</a:t>
            </a:r>
            <a:r>
              <a:rPr lang="tr-TR" dirty="0"/>
              <a:t> (</a:t>
            </a:r>
            <a:r>
              <a:rPr lang="tr-TR" dirty="0" err="1"/>
              <a:t>orthography</a:t>
            </a:r>
            <a:r>
              <a:rPr lang="tr-TR" dirty="0"/>
              <a:t>)</a:t>
            </a:r>
          </a:p>
          <a:p>
            <a:endParaRPr lang="tr-TR" dirty="0"/>
          </a:p>
          <a:p>
            <a:pPr algn="just"/>
            <a:r>
              <a:rPr lang="tr-TR" dirty="0"/>
              <a:t>Her bir seviye bir giriş ve bir çıkış gösterimine sahiptir. Bir seviyenin çıkışı üsteki bir seviyenin girişi olabilir.</a:t>
            </a:r>
          </a:p>
        </p:txBody>
      </p:sp>
    </p:spTree>
    <p:extLst>
      <p:ext uri="{BB962C8B-B14F-4D97-AF65-F5344CB8AC3E}">
        <p14:creationId xmlns:p14="http://schemas.microsoft.com/office/powerpoint/2010/main" val="163585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bilgisi(Fonetik/</a:t>
            </a:r>
            <a:r>
              <a:rPr lang="tr-TR" dirty="0" err="1"/>
              <a:t>Phonetics</a:t>
            </a:r>
            <a:r>
              <a:rPr lang="tr-TR" dirty="0"/>
              <a:t>)</a:t>
            </a:r>
          </a:p>
        </p:txBody>
      </p:sp>
      <p:sp>
        <p:nvSpPr>
          <p:cNvPr id="3" name="İçerik Yer Tutucusu 2"/>
          <p:cNvSpPr>
            <a:spLocks noGrp="1"/>
          </p:cNvSpPr>
          <p:nvPr>
            <p:ph idx="1"/>
          </p:nvPr>
        </p:nvSpPr>
        <p:spPr/>
        <p:txBody>
          <a:bodyPr>
            <a:normAutofit lnSpcReduction="10000"/>
          </a:bodyPr>
          <a:lstStyle/>
          <a:p>
            <a:pPr marL="0" indent="0" algn="just">
              <a:buNone/>
            </a:pPr>
            <a:r>
              <a:rPr lang="tr-TR" dirty="0"/>
              <a:t>Giriş: Akustik işaret</a:t>
            </a:r>
          </a:p>
          <a:p>
            <a:pPr marL="0" indent="0" algn="just">
              <a:buNone/>
            </a:pPr>
            <a:r>
              <a:rPr lang="tr-TR" dirty="0"/>
              <a:t>Çıkış: Sesbilim alfabesi</a:t>
            </a:r>
          </a:p>
          <a:p>
            <a:pPr marL="0" indent="0" algn="just">
              <a:buNone/>
            </a:pPr>
            <a:endParaRPr lang="tr-TR" dirty="0"/>
          </a:p>
          <a:p>
            <a:pPr marL="0" indent="0" algn="just">
              <a:buNone/>
            </a:pPr>
            <a:r>
              <a:rPr lang="tr-TR" dirty="0"/>
              <a:t>• Fonetik, konuşulurken, dil, gırtlak, ses telleri, damak, dişler ve dudaklar ile çıkarılan sesleri ve bu seslerin dil ile olan ilişkilerini tanımlamak için kullanılan bir terimdir.</a:t>
            </a:r>
          </a:p>
          <a:p>
            <a:pPr marL="0" indent="0" algn="just">
              <a:buNone/>
            </a:pPr>
            <a:endParaRPr lang="tr-TR" dirty="0"/>
          </a:p>
          <a:p>
            <a:pPr algn="just"/>
            <a:r>
              <a:rPr lang="tr-TR" dirty="0"/>
              <a:t>Doğal dillerde anlam ayırıcı olarak kullanılan en küçük ses fondur (</a:t>
            </a:r>
            <a:r>
              <a:rPr lang="tr-TR" dirty="0" err="1"/>
              <a:t>phon</a:t>
            </a:r>
            <a:r>
              <a:rPr lang="tr-TR" dirty="0"/>
              <a:t>) dur. Fonetik terimi bu kökten gelmektedir.</a:t>
            </a:r>
          </a:p>
        </p:txBody>
      </p:sp>
    </p:spTree>
    <p:extLst>
      <p:ext uri="{BB962C8B-B14F-4D97-AF65-F5344CB8AC3E}">
        <p14:creationId xmlns:p14="http://schemas.microsoft.com/office/powerpoint/2010/main" val="21899823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2218</TotalTime>
  <Words>1862</Words>
  <Application>Microsoft Office PowerPoint</Application>
  <PresentationFormat>Geniş ekran</PresentationFormat>
  <Paragraphs>253</Paragraphs>
  <Slides>46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46</vt:i4>
      </vt:variant>
    </vt:vector>
  </HeadingPairs>
  <TitlesOfParts>
    <vt:vector size="49" baseType="lpstr">
      <vt:lpstr>Arial</vt:lpstr>
      <vt:lpstr>Trebuchet MS</vt:lpstr>
      <vt:lpstr>Berlin</vt:lpstr>
      <vt:lpstr>Doğal Dil İşlemeye Giriş</vt:lpstr>
      <vt:lpstr>Dilbiliminin Esasları-Dilin Tanımı</vt:lpstr>
      <vt:lpstr>Sözlük</vt:lpstr>
      <vt:lpstr>Sözlük</vt:lpstr>
      <vt:lpstr>Gramer</vt:lpstr>
      <vt:lpstr>Gramer</vt:lpstr>
      <vt:lpstr>Doğal Dil İşleme Bilgi Düzeyleri</vt:lpstr>
      <vt:lpstr>Doğal Dil İşleme Bilgi Düzeyleri</vt:lpstr>
      <vt:lpstr>Ses bilgisi(Fonetik/Phonetics)</vt:lpstr>
      <vt:lpstr>Ses bilgisi(Fonetik/Phonetics)</vt:lpstr>
      <vt:lpstr>Ses bilgisi(Fonetik/Phonetics)</vt:lpstr>
      <vt:lpstr>Ses Bilim (Fonoloji/Phonology)</vt:lpstr>
      <vt:lpstr>Biçimbilim (Morfoloji/Morphology)</vt:lpstr>
      <vt:lpstr>Biçimbilim (Morfoloji/Morphology)</vt:lpstr>
      <vt:lpstr>Sözdizimsel (Sentaks/ Syntax)</vt:lpstr>
      <vt:lpstr>Anlambilimsel (Semantik/Semantics)</vt:lpstr>
      <vt:lpstr>Anlambilimsel (Semantik/Semantics)</vt:lpstr>
      <vt:lpstr>Türkçe</vt:lpstr>
      <vt:lpstr>Türkçe</vt:lpstr>
      <vt:lpstr>Türkçe</vt:lpstr>
      <vt:lpstr>Türkçe</vt:lpstr>
      <vt:lpstr>Türkçe</vt:lpstr>
      <vt:lpstr>Ekler</vt:lpstr>
      <vt:lpstr>Ekler</vt:lpstr>
      <vt:lpstr>Ekler</vt:lpstr>
      <vt:lpstr>Ekler</vt:lpstr>
      <vt:lpstr>Ekler</vt:lpstr>
      <vt:lpstr>Ekler</vt:lpstr>
      <vt:lpstr>Ekler</vt:lpstr>
      <vt:lpstr>Ekler</vt:lpstr>
      <vt:lpstr>Ekler</vt:lpstr>
      <vt:lpstr>Ekler</vt:lpstr>
      <vt:lpstr>İyelik Eki</vt:lpstr>
      <vt:lpstr>Durum Eki</vt:lpstr>
      <vt:lpstr>Durum Eki</vt:lpstr>
      <vt:lpstr>Ki eki</vt:lpstr>
      <vt:lpstr>Ki eki</vt:lpstr>
      <vt:lpstr>Ünlü Uyumu</vt:lpstr>
      <vt:lpstr>Ünlü Uyumu</vt:lpstr>
      <vt:lpstr>Ünlü Uyumu</vt:lpstr>
      <vt:lpstr>Ünlü Uyumu</vt:lpstr>
      <vt:lpstr>Çatı Eki</vt:lpstr>
      <vt:lpstr>Çatı Eki</vt:lpstr>
      <vt:lpstr>Çatı Eki</vt:lpstr>
      <vt:lpstr>Çatı Eki</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62</cp:revision>
  <dcterms:created xsi:type="dcterms:W3CDTF">2020-09-30T21:00:45Z</dcterms:created>
  <dcterms:modified xsi:type="dcterms:W3CDTF">2023-03-13T08:40:04Z</dcterms:modified>
</cp:coreProperties>
</file>