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88" r:id="rId3"/>
    <p:sldId id="289" r:id="rId4"/>
    <p:sldId id="290" r:id="rId5"/>
    <p:sldId id="291" r:id="rId6"/>
    <p:sldId id="292" r:id="rId7"/>
    <p:sldId id="293" r:id="rId8"/>
    <p:sldId id="294" r:id="rId9"/>
    <p:sldId id="295" r:id="rId10"/>
    <p:sldId id="296" r:id="rId11"/>
    <p:sldId id="298" r:id="rId12"/>
    <p:sldId id="299" r:id="rId13"/>
    <p:sldId id="300" r:id="rId14"/>
    <p:sldId id="301" r:id="rId15"/>
    <p:sldId id="302" r:id="rId16"/>
    <p:sldId id="303" r:id="rId17"/>
    <p:sldId id="304" r:id="rId18"/>
    <p:sldId id="305" r:id="rId19"/>
    <p:sldId id="306" r:id="rId20"/>
    <p:sldId id="307" r:id="rId21"/>
    <p:sldId id="308" r:id="rId22"/>
    <p:sldId id="372" r:id="rId23"/>
    <p:sldId id="373" r:id="rId24"/>
    <p:sldId id="374" r:id="rId25"/>
    <p:sldId id="375" r:id="rId26"/>
    <p:sldId id="377" r:id="rId27"/>
    <p:sldId id="376" r:id="rId28"/>
    <p:sldId id="378" r:id="rId29"/>
    <p:sldId id="309" r:id="rId30"/>
    <p:sldId id="310" r:id="rId31"/>
    <p:sldId id="311"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79" r:id="rId51"/>
    <p:sldId id="354" r:id="rId52"/>
    <p:sldId id="297" r:id="rId5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2" d="100"/>
          <a:sy n="112" d="100"/>
        </p:scale>
        <p:origin x="4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886265-5795-4180-9367-529EA76C0D88}" type="doc">
      <dgm:prSet loTypeId="urn:microsoft.com/office/officeart/2005/8/layout/hierarchy6" loCatId="hierarchy" qsTypeId="urn:microsoft.com/office/officeart/2005/8/quickstyle/3d7" qsCatId="3D" csTypeId="urn:microsoft.com/office/officeart/2005/8/colors/colorful2" csCatId="colorful" phldr="1"/>
      <dgm:spPr/>
      <dgm:t>
        <a:bodyPr/>
        <a:lstStyle/>
        <a:p>
          <a:endParaRPr lang="tr-TR"/>
        </a:p>
      </dgm:t>
    </dgm:pt>
    <dgm:pt modelId="{90082CA3-5A0D-474A-B22A-5E1222CF40CD}">
      <dgm:prSet phldrT="[Metin]"/>
      <dgm:spPr/>
      <dgm:t>
        <a:bodyPr/>
        <a:lstStyle/>
        <a:p>
          <a:r>
            <a:rPr lang="tr-TR" dirty="0"/>
            <a:t>Biçimbirimler</a:t>
          </a:r>
        </a:p>
      </dgm:t>
    </dgm:pt>
    <dgm:pt modelId="{6A5F921C-59CC-4D45-B7C9-153F7E07CC5D}" type="parTrans" cxnId="{B425B3FD-81F5-426B-8AD8-F70A43938618}">
      <dgm:prSet/>
      <dgm:spPr/>
      <dgm:t>
        <a:bodyPr/>
        <a:lstStyle/>
        <a:p>
          <a:endParaRPr lang="tr-TR"/>
        </a:p>
      </dgm:t>
    </dgm:pt>
    <dgm:pt modelId="{857FB5D5-CE5B-442B-9C2E-BAC3DD3448EA}" type="sibTrans" cxnId="{B425B3FD-81F5-426B-8AD8-F70A43938618}">
      <dgm:prSet/>
      <dgm:spPr/>
      <dgm:t>
        <a:bodyPr/>
        <a:lstStyle/>
        <a:p>
          <a:endParaRPr lang="tr-TR"/>
        </a:p>
      </dgm:t>
    </dgm:pt>
    <dgm:pt modelId="{C4628EB5-287B-43BA-9FDD-AF507AA70522}">
      <dgm:prSet phldrT="[Metin]"/>
      <dgm:spPr/>
      <dgm:t>
        <a:bodyPr/>
        <a:lstStyle/>
        <a:p>
          <a:r>
            <a:rPr lang="tr-TR" dirty="0"/>
            <a:t>Bağımlı</a:t>
          </a:r>
        </a:p>
      </dgm:t>
    </dgm:pt>
    <dgm:pt modelId="{C0D48F2C-BE56-4E3E-80A9-C3C6063B44BF}" type="parTrans" cxnId="{FA1E54D7-C078-46FF-8939-6396614155CD}">
      <dgm:prSet/>
      <dgm:spPr/>
      <dgm:t>
        <a:bodyPr/>
        <a:lstStyle/>
        <a:p>
          <a:endParaRPr lang="tr-TR"/>
        </a:p>
      </dgm:t>
    </dgm:pt>
    <dgm:pt modelId="{838C2A38-067A-45B8-A3FF-1E88F977E047}" type="sibTrans" cxnId="{FA1E54D7-C078-46FF-8939-6396614155CD}">
      <dgm:prSet/>
      <dgm:spPr/>
      <dgm:t>
        <a:bodyPr/>
        <a:lstStyle/>
        <a:p>
          <a:endParaRPr lang="tr-TR"/>
        </a:p>
      </dgm:t>
    </dgm:pt>
    <dgm:pt modelId="{9D99EBBC-3B5A-449D-87B8-484A8EA621D0}">
      <dgm:prSet phldrT="[Metin]"/>
      <dgm:spPr/>
      <dgm:t>
        <a:bodyPr/>
        <a:lstStyle/>
        <a:p>
          <a:r>
            <a:rPr lang="tr-TR" dirty="0"/>
            <a:t>ekler</a:t>
          </a:r>
        </a:p>
      </dgm:t>
    </dgm:pt>
    <dgm:pt modelId="{3DF2D795-6CBE-4507-94B8-28D9538FE105}" type="parTrans" cxnId="{512DC722-6C81-4031-8383-6D028D717A39}">
      <dgm:prSet/>
      <dgm:spPr/>
      <dgm:t>
        <a:bodyPr/>
        <a:lstStyle/>
        <a:p>
          <a:endParaRPr lang="tr-TR"/>
        </a:p>
      </dgm:t>
    </dgm:pt>
    <dgm:pt modelId="{CFFFAC44-CD66-4254-B79F-AA53AE9FAF6F}" type="sibTrans" cxnId="{512DC722-6C81-4031-8383-6D028D717A39}">
      <dgm:prSet/>
      <dgm:spPr/>
      <dgm:t>
        <a:bodyPr/>
        <a:lstStyle/>
        <a:p>
          <a:endParaRPr lang="tr-TR"/>
        </a:p>
      </dgm:t>
    </dgm:pt>
    <dgm:pt modelId="{AD8FF374-1D80-4B77-A10D-CCFA4EC5A5B9}">
      <dgm:prSet phldrT="[Metin]"/>
      <dgm:spPr/>
      <dgm:t>
        <a:bodyPr/>
        <a:lstStyle/>
        <a:p>
          <a:r>
            <a:rPr lang="tr-TR" dirty="0"/>
            <a:t>Tek başına görünmeyen kökler</a:t>
          </a:r>
        </a:p>
      </dgm:t>
    </dgm:pt>
    <dgm:pt modelId="{7CF27D48-2BE6-444B-A0C4-EED89064DF6B}" type="parTrans" cxnId="{DB77625B-35DB-4CDF-BF46-7C007B8A18B5}">
      <dgm:prSet/>
      <dgm:spPr/>
      <dgm:t>
        <a:bodyPr/>
        <a:lstStyle/>
        <a:p>
          <a:endParaRPr lang="tr-TR"/>
        </a:p>
      </dgm:t>
    </dgm:pt>
    <dgm:pt modelId="{41EEA743-4A96-4D73-AFF8-670A9622EC18}" type="sibTrans" cxnId="{DB77625B-35DB-4CDF-BF46-7C007B8A18B5}">
      <dgm:prSet/>
      <dgm:spPr/>
      <dgm:t>
        <a:bodyPr/>
        <a:lstStyle/>
        <a:p>
          <a:endParaRPr lang="tr-TR"/>
        </a:p>
      </dgm:t>
    </dgm:pt>
    <dgm:pt modelId="{BFD1D8E4-6B78-4204-AA9A-28C490C94381}">
      <dgm:prSet phldrT="[Metin]"/>
      <dgm:spPr/>
      <dgm:t>
        <a:bodyPr/>
        <a:lstStyle/>
        <a:p>
          <a:r>
            <a:rPr lang="tr-TR" dirty="0"/>
            <a:t>Bağımsız</a:t>
          </a:r>
        </a:p>
      </dgm:t>
    </dgm:pt>
    <dgm:pt modelId="{57BD8D26-2911-459B-891A-270391DA5FF9}" type="parTrans" cxnId="{7BD5FD89-1D82-4392-AAB2-B45F054FB9BB}">
      <dgm:prSet/>
      <dgm:spPr/>
      <dgm:t>
        <a:bodyPr/>
        <a:lstStyle/>
        <a:p>
          <a:endParaRPr lang="tr-TR"/>
        </a:p>
      </dgm:t>
    </dgm:pt>
    <dgm:pt modelId="{DB71B510-24BF-4C9E-AE1C-C5C0395232A7}" type="sibTrans" cxnId="{7BD5FD89-1D82-4392-AAB2-B45F054FB9BB}">
      <dgm:prSet/>
      <dgm:spPr/>
      <dgm:t>
        <a:bodyPr/>
        <a:lstStyle/>
        <a:p>
          <a:endParaRPr lang="tr-TR"/>
        </a:p>
      </dgm:t>
    </dgm:pt>
    <dgm:pt modelId="{2AAF61DE-C1E6-45B6-9265-BD570CAE846B}">
      <dgm:prSet phldrT="[Metin]"/>
      <dgm:spPr/>
      <dgm:t>
        <a:bodyPr/>
        <a:lstStyle/>
        <a:p>
          <a:r>
            <a:rPr lang="tr-TR" dirty="0"/>
            <a:t>Diğer sözcükler</a:t>
          </a:r>
        </a:p>
      </dgm:t>
    </dgm:pt>
    <dgm:pt modelId="{0A2B1E80-7F86-4D2D-8C4A-4CC3584CD15E}" type="parTrans" cxnId="{2A90D964-BEF9-405A-9D93-40471F359B78}">
      <dgm:prSet/>
      <dgm:spPr/>
      <dgm:t>
        <a:bodyPr/>
        <a:lstStyle/>
        <a:p>
          <a:endParaRPr lang="tr-TR"/>
        </a:p>
      </dgm:t>
    </dgm:pt>
    <dgm:pt modelId="{A7F3D90E-EF6C-4899-A6CB-96C186E4E5F5}" type="sibTrans" cxnId="{2A90D964-BEF9-405A-9D93-40471F359B78}">
      <dgm:prSet/>
      <dgm:spPr/>
      <dgm:t>
        <a:bodyPr/>
        <a:lstStyle/>
        <a:p>
          <a:endParaRPr lang="tr-TR"/>
        </a:p>
      </dgm:t>
    </dgm:pt>
    <dgm:pt modelId="{DCA36DAA-D886-4987-B91E-0AEF4EFD3D8F}">
      <dgm:prSet phldrT="[Metin]"/>
      <dgm:spPr/>
      <dgm:t>
        <a:bodyPr/>
        <a:lstStyle/>
        <a:p>
          <a:r>
            <a:rPr lang="tr-TR" dirty="0"/>
            <a:t>eylemler</a:t>
          </a:r>
        </a:p>
      </dgm:t>
    </dgm:pt>
    <dgm:pt modelId="{336E40BC-BD71-4E2F-9FEB-F14CF4FB1607}" type="parTrans" cxnId="{0C5E2BF8-86AD-47F8-8419-099D5C43CC31}">
      <dgm:prSet/>
      <dgm:spPr/>
      <dgm:t>
        <a:bodyPr/>
        <a:lstStyle/>
        <a:p>
          <a:endParaRPr lang="tr-TR"/>
        </a:p>
      </dgm:t>
    </dgm:pt>
    <dgm:pt modelId="{FF93B5F9-A1FE-4A2E-90BB-4F305049F1D5}" type="sibTrans" cxnId="{0C5E2BF8-86AD-47F8-8419-099D5C43CC31}">
      <dgm:prSet/>
      <dgm:spPr/>
      <dgm:t>
        <a:bodyPr/>
        <a:lstStyle/>
        <a:p>
          <a:endParaRPr lang="tr-TR"/>
        </a:p>
      </dgm:t>
    </dgm:pt>
    <dgm:pt modelId="{4C759CEC-36F0-48EF-B4C2-97585BCB8958}" type="pres">
      <dgm:prSet presAssocID="{B9886265-5795-4180-9367-529EA76C0D88}" presName="mainComposite" presStyleCnt="0">
        <dgm:presLayoutVars>
          <dgm:chPref val="1"/>
          <dgm:dir/>
          <dgm:animOne val="branch"/>
          <dgm:animLvl val="lvl"/>
          <dgm:resizeHandles val="exact"/>
        </dgm:presLayoutVars>
      </dgm:prSet>
      <dgm:spPr/>
      <dgm:t>
        <a:bodyPr/>
        <a:lstStyle/>
        <a:p>
          <a:endParaRPr lang="tr-TR"/>
        </a:p>
      </dgm:t>
    </dgm:pt>
    <dgm:pt modelId="{0DA77A78-2EDC-4A3E-8AE5-75192C7F8522}" type="pres">
      <dgm:prSet presAssocID="{B9886265-5795-4180-9367-529EA76C0D88}" presName="hierFlow" presStyleCnt="0"/>
      <dgm:spPr/>
    </dgm:pt>
    <dgm:pt modelId="{641EE92C-FD05-43A1-AC4C-7124AEE6A3AF}" type="pres">
      <dgm:prSet presAssocID="{B9886265-5795-4180-9367-529EA76C0D88}" presName="hierChild1" presStyleCnt="0">
        <dgm:presLayoutVars>
          <dgm:chPref val="1"/>
          <dgm:animOne val="branch"/>
          <dgm:animLvl val="lvl"/>
        </dgm:presLayoutVars>
      </dgm:prSet>
      <dgm:spPr/>
    </dgm:pt>
    <dgm:pt modelId="{72E472E2-4D5E-49E9-A633-385E49DC11AC}" type="pres">
      <dgm:prSet presAssocID="{90082CA3-5A0D-474A-B22A-5E1222CF40CD}" presName="Name14" presStyleCnt="0"/>
      <dgm:spPr/>
    </dgm:pt>
    <dgm:pt modelId="{4C207326-9DA8-495E-BB94-97265DB49E9E}" type="pres">
      <dgm:prSet presAssocID="{90082CA3-5A0D-474A-B22A-5E1222CF40CD}" presName="level1Shape" presStyleLbl="node0" presStyleIdx="0" presStyleCnt="1">
        <dgm:presLayoutVars>
          <dgm:chPref val="3"/>
        </dgm:presLayoutVars>
      </dgm:prSet>
      <dgm:spPr/>
      <dgm:t>
        <a:bodyPr/>
        <a:lstStyle/>
        <a:p>
          <a:endParaRPr lang="tr-TR"/>
        </a:p>
      </dgm:t>
    </dgm:pt>
    <dgm:pt modelId="{9EF69467-A525-4FE7-90CD-4E48270F3C6D}" type="pres">
      <dgm:prSet presAssocID="{90082CA3-5A0D-474A-B22A-5E1222CF40CD}" presName="hierChild2" presStyleCnt="0"/>
      <dgm:spPr/>
    </dgm:pt>
    <dgm:pt modelId="{94206702-A425-4706-A18D-FE352CCE8769}" type="pres">
      <dgm:prSet presAssocID="{C0D48F2C-BE56-4E3E-80A9-C3C6063B44BF}" presName="Name19" presStyleLbl="parChTrans1D2" presStyleIdx="0" presStyleCnt="2"/>
      <dgm:spPr/>
      <dgm:t>
        <a:bodyPr/>
        <a:lstStyle/>
        <a:p>
          <a:endParaRPr lang="tr-TR"/>
        </a:p>
      </dgm:t>
    </dgm:pt>
    <dgm:pt modelId="{CA969ABC-CD40-42FF-85E5-EEE54031D295}" type="pres">
      <dgm:prSet presAssocID="{C4628EB5-287B-43BA-9FDD-AF507AA70522}" presName="Name21" presStyleCnt="0"/>
      <dgm:spPr/>
    </dgm:pt>
    <dgm:pt modelId="{83E94AFB-26C6-40B3-A509-00787D94A404}" type="pres">
      <dgm:prSet presAssocID="{C4628EB5-287B-43BA-9FDD-AF507AA70522}" presName="level2Shape" presStyleLbl="node2" presStyleIdx="0" presStyleCnt="2"/>
      <dgm:spPr/>
      <dgm:t>
        <a:bodyPr/>
        <a:lstStyle/>
        <a:p>
          <a:endParaRPr lang="tr-TR"/>
        </a:p>
      </dgm:t>
    </dgm:pt>
    <dgm:pt modelId="{E77F0E27-3E67-4F5B-9470-D2F0ACC81750}" type="pres">
      <dgm:prSet presAssocID="{C4628EB5-287B-43BA-9FDD-AF507AA70522}" presName="hierChild3" presStyleCnt="0"/>
      <dgm:spPr/>
    </dgm:pt>
    <dgm:pt modelId="{3E42ED21-C3C0-4DA6-9466-49EF736AD4D6}" type="pres">
      <dgm:prSet presAssocID="{3DF2D795-6CBE-4507-94B8-28D9538FE105}" presName="Name19" presStyleLbl="parChTrans1D3" presStyleIdx="0" presStyleCnt="4"/>
      <dgm:spPr/>
      <dgm:t>
        <a:bodyPr/>
        <a:lstStyle/>
        <a:p>
          <a:endParaRPr lang="tr-TR"/>
        </a:p>
      </dgm:t>
    </dgm:pt>
    <dgm:pt modelId="{16E679B6-6B73-457E-B192-63139FED1582}" type="pres">
      <dgm:prSet presAssocID="{9D99EBBC-3B5A-449D-87B8-484A8EA621D0}" presName="Name21" presStyleCnt="0"/>
      <dgm:spPr/>
    </dgm:pt>
    <dgm:pt modelId="{6C4A596A-16FB-4886-A21A-73FB618EB460}" type="pres">
      <dgm:prSet presAssocID="{9D99EBBC-3B5A-449D-87B8-484A8EA621D0}" presName="level2Shape" presStyleLbl="node3" presStyleIdx="0" presStyleCnt="4"/>
      <dgm:spPr/>
      <dgm:t>
        <a:bodyPr/>
        <a:lstStyle/>
        <a:p>
          <a:endParaRPr lang="tr-TR"/>
        </a:p>
      </dgm:t>
    </dgm:pt>
    <dgm:pt modelId="{D9EDC2CD-DA78-43F6-8E9D-CBF6A1777129}" type="pres">
      <dgm:prSet presAssocID="{9D99EBBC-3B5A-449D-87B8-484A8EA621D0}" presName="hierChild3" presStyleCnt="0"/>
      <dgm:spPr/>
    </dgm:pt>
    <dgm:pt modelId="{239CE55B-4A92-42A1-BDB0-6D0E22D03ECB}" type="pres">
      <dgm:prSet presAssocID="{7CF27D48-2BE6-444B-A0C4-EED89064DF6B}" presName="Name19" presStyleLbl="parChTrans1D3" presStyleIdx="1" presStyleCnt="4"/>
      <dgm:spPr/>
      <dgm:t>
        <a:bodyPr/>
        <a:lstStyle/>
        <a:p>
          <a:endParaRPr lang="tr-TR"/>
        </a:p>
      </dgm:t>
    </dgm:pt>
    <dgm:pt modelId="{C842D728-A3A1-4F04-8F7F-E99670E904AB}" type="pres">
      <dgm:prSet presAssocID="{AD8FF374-1D80-4B77-A10D-CCFA4EC5A5B9}" presName="Name21" presStyleCnt="0"/>
      <dgm:spPr/>
    </dgm:pt>
    <dgm:pt modelId="{778DA648-B0F9-427B-A0B6-9C21DB19B845}" type="pres">
      <dgm:prSet presAssocID="{AD8FF374-1D80-4B77-A10D-CCFA4EC5A5B9}" presName="level2Shape" presStyleLbl="node3" presStyleIdx="1" presStyleCnt="4"/>
      <dgm:spPr/>
      <dgm:t>
        <a:bodyPr/>
        <a:lstStyle/>
        <a:p>
          <a:endParaRPr lang="tr-TR"/>
        </a:p>
      </dgm:t>
    </dgm:pt>
    <dgm:pt modelId="{52203583-3660-4514-B5DD-0AA091961AA7}" type="pres">
      <dgm:prSet presAssocID="{AD8FF374-1D80-4B77-A10D-CCFA4EC5A5B9}" presName="hierChild3" presStyleCnt="0"/>
      <dgm:spPr/>
    </dgm:pt>
    <dgm:pt modelId="{99D93502-7688-420E-9312-C2D4ABDF5729}" type="pres">
      <dgm:prSet presAssocID="{336E40BC-BD71-4E2F-9FEB-F14CF4FB1607}" presName="Name19" presStyleLbl="parChTrans1D3" presStyleIdx="2" presStyleCnt="4"/>
      <dgm:spPr/>
      <dgm:t>
        <a:bodyPr/>
        <a:lstStyle/>
        <a:p>
          <a:endParaRPr lang="tr-TR"/>
        </a:p>
      </dgm:t>
    </dgm:pt>
    <dgm:pt modelId="{3419A71A-E3C5-46B0-8691-1C281AC0CF91}" type="pres">
      <dgm:prSet presAssocID="{DCA36DAA-D886-4987-B91E-0AEF4EFD3D8F}" presName="Name21" presStyleCnt="0"/>
      <dgm:spPr/>
    </dgm:pt>
    <dgm:pt modelId="{1F37EBA4-81C5-4E2D-9453-DBA0CBF24A2E}" type="pres">
      <dgm:prSet presAssocID="{DCA36DAA-D886-4987-B91E-0AEF4EFD3D8F}" presName="level2Shape" presStyleLbl="node3" presStyleIdx="2" presStyleCnt="4"/>
      <dgm:spPr/>
      <dgm:t>
        <a:bodyPr/>
        <a:lstStyle/>
        <a:p>
          <a:endParaRPr lang="tr-TR"/>
        </a:p>
      </dgm:t>
    </dgm:pt>
    <dgm:pt modelId="{0B3F4791-514B-4585-AB7E-BFF7AB6E7BAB}" type="pres">
      <dgm:prSet presAssocID="{DCA36DAA-D886-4987-B91E-0AEF4EFD3D8F}" presName="hierChild3" presStyleCnt="0"/>
      <dgm:spPr/>
    </dgm:pt>
    <dgm:pt modelId="{9287B7DE-D3FF-4187-899B-B6BC0BA57A97}" type="pres">
      <dgm:prSet presAssocID="{57BD8D26-2911-459B-891A-270391DA5FF9}" presName="Name19" presStyleLbl="parChTrans1D2" presStyleIdx="1" presStyleCnt="2"/>
      <dgm:spPr/>
      <dgm:t>
        <a:bodyPr/>
        <a:lstStyle/>
        <a:p>
          <a:endParaRPr lang="tr-TR"/>
        </a:p>
      </dgm:t>
    </dgm:pt>
    <dgm:pt modelId="{2E3139AB-1837-4520-843F-FE05728D5FF2}" type="pres">
      <dgm:prSet presAssocID="{BFD1D8E4-6B78-4204-AA9A-28C490C94381}" presName="Name21" presStyleCnt="0"/>
      <dgm:spPr/>
    </dgm:pt>
    <dgm:pt modelId="{3B85AD6A-0F4B-4D43-8D7F-BC383E82F7DC}" type="pres">
      <dgm:prSet presAssocID="{BFD1D8E4-6B78-4204-AA9A-28C490C94381}" presName="level2Shape" presStyleLbl="node2" presStyleIdx="1" presStyleCnt="2"/>
      <dgm:spPr/>
      <dgm:t>
        <a:bodyPr/>
        <a:lstStyle/>
        <a:p>
          <a:endParaRPr lang="tr-TR"/>
        </a:p>
      </dgm:t>
    </dgm:pt>
    <dgm:pt modelId="{FB15747B-2939-4C06-A9EE-27CD89D02AA9}" type="pres">
      <dgm:prSet presAssocID="{BFD1D8E4-6B78-4204-AA9A-28C490C94381}" presName="hierChild3" presStyleCnt="0"/>
      <dgm:spPr/>
    </dgm:pt>
    <dgm:pt modelId="{03F7F3F1-F68B-4731-A68B-2B0D403D963B}" type="pres">
      <dgm:prSet presAssocID="{0A2B1E80-7F86-4D2D-8C4A-4CC3584CD15E}" presName="Name19" presStyleLbl="parChTrans1D3" presStyleIdx="3" presStyleCnt="4"/>
      <dgm:spPr/>
      <dgm:t>
        <a:bodyPr/>
        <a:lstStyle/>
        <a:p>
          <a:endParaRPr lang="tr-TR"/>
        </a:p>
      </dgm:t>
    </dgm:pt>
    <dgm:pt modelId="{57D6B1A1-2DD4-404E-B401-741A5836FB2F}" type="pres">
      <dgm:prSet presAssocID="{2AAF61DE-C1E6-45B6-9265-BD570CAE846B}" presName="Name21" presStyleCnt="0"/>
      <dgm:spPr/>
    </dgm:pt>
    <dgm:pt modelId="{016C970D-43F9-475F-879C-B7306CDCCF56}" type="pres">
      <dgm:prSet presAssocID="{2AAF61DE-C1E6-45B6-9265-BD570CAE846B}" presName="level2Shape" presStyleLbl="node3" presStyleIdx="3" presStyleCnt="4"/>
      <dgm:spPr/>
      <dgm:t>
        <a:bodyPr/>
        <a:lstStyle/>
        <a:p>
          <a:endParaRPr lang="tr-TR"/>
        </a:p>
      </dgm:t>
    </dgm:pt>
    <dgm:pt modelId="{780C92AE-7DEA-48E2-B2C0-D6ADBAB1F19B}" type="pres">
      <dgm:prSet presAssocID="{2AAF61DE-C1E6-45B6-9265-BD570CAE846B}" presName="hierChild3" presStyleCnt="0"/>
      <dgm:spPr/>
    </dgm:pt>
    <dgm:pt modelId="{0B1558A1-B987-479E-A1D8-185E50253C87}" type="pres">
      <dgm:prSet presAssocID="{B9886265-5795-4180-9367-529EA76C0D88}" presName="bgShapesFlow" presStyleCnt="0"/>
      <dgm:spPr/>
    </dgm:pt>
  </dgm:ptLst>
  <dgm:cxnLst>
    <dgm:cxn modelId="{2A90D964-BEF9-405A-9D93-40471F359B78}" srcId="{BFD1D8E4-6B78-4204-AA9A-28C490C94381}" destId="{2AAF61DE-C1E6-45B6-9265-BD570CAE846B}" srcOrd="0" destOrd="0" parTransId="{0A2B1E80-7F86-4D2D-8C4A-4CC3584CD15E}" sibTransId="{A7F3D90E-EF6C-4899-A6CB-96C186E4E5F5}"/>
    <dgm:cxn modelId="{1DEDC054-88D4-4DB4-AA4D-000FCA218A64}" type="presOf" srcId="{57BD8D26-2911-459B-891A-270391DA5FF9}" destId="{9287B7DE-D3FF-4187-899B-B6BC0BA57A97}" srcOrd="0" destOrd="0" presId="urn:microsoft.com/office/officeart/2005/8/layout/hierarchy6"/>
    <dgm:cxn modelId="{7BD5FD89-1D82-4392-AAB2-B45F054FB9BB}" srcId="{90082CA3-5A0D-474A-B22A-5E1222CF40CD}" destId="{BFD1D8E4-6B78-4204-AA9A-28C490C94381}" srcOrd="1" destOrd="0" parTransId="{57BD8D26-2911-459B-891A-270391DA5FF9}" sibTransId="{DB71B510-24BF-4C9E-AE1C-C5C0395232A7}"/>
    <dgm:cxn modelId="{A88B2368-6CE1-4679-9038-C21D0F0795CA}" type="presOf" srcId="{DCA36DAA-D886-4987-B91E-0AEF4EFD3D8F}" destId="{1F37EBA4-81C5-4E2D-9453-DBA0CBF24A2E}" srcOrd="0" destOrd="0" presId="urn:microsoft.com/office/officeart/2005/8/layout/hierarchy6"/>
    <dgm:cxn modelId="{74F86D12-E94F-4497-92FB-E19610799813}" type="presOf" srcId="{90082CA3-5A0D-474A-B22A-5E1222CF40CD}" destId="{4C207326-9DA8-495E-BB94-97265DB49E9E}" srcOrd="0" destOrd="0" presId="urn:microsoft.com/office/officeart/2005/8/layout/hierarchy6"/>
    <dgm:cxn modelId="{366739BA-762D-489A-927A-3D220EC7C8BE}" type="presOf" srcId="{C0D48F2C-BE56-4E3E-80A9-C3C6063B44BF}" destId="{94206702-A425-4706-A18D-FE352CCE8769}" srcOrd="0" destOrd="0" presId="urn:microsoft.com/office/officeart/2005/8/layout/hierarchy6"/>
    <dgm:cxn modelId="{06090EDA-CAB6-4E89-812C-FCEC6CD73AB1}" type="presOf" srcId="{BFD1D8E4-6B78-4204-AA9A-28C490C94381}" destId="{3B85AD6A-0F4B-4D43-8D7F-BC383E82F7DC}" srcOrd="0" destOrd="0" presId="urn:microsoft.com/office/officeart/2005/8/layout/hierarchy6"/>
    <dgm:cxn modelId="{0D0050B7-63E6-4CEE-BF5D-086E86DE00C4}" type="presOf" srcId="{0A2B1E80-7F86-4D2D-8C4A-4CC3584CD15E}" destId="{03F7F3F1-F68B-4731-A68B-2B0D403D963B}" srcOrd="0" destOrd="0" presId="urn:microsoft.com/office/officeart/2005/8/layout/hierarchy6"/>
    <dgm:cxn modelId="{6FFEA7A7-76E2-4DB3-A09F-0F04C1028100}" type="presOf" srcId="{9D99EBBC-3B5A-449D-87B8-484A8EA621D0}" destId="{6C4A596A-16FB-4886-A21A-73FB618EB460}" srcOrd="0" destOrd="0" presId="urn:microsoft.com/office/officeart/2005/8/layout/hierarchy6"/>
    <dgm:cxn modelId="{BB32DB1B-824B-46FD-A7EF-CF8B50DB71BC}" type="presOf" srcId="{336E40BC-BD71-4E2F-9FEB-F14CF4FB1607}" destId="{99D93502-7688-420E-9312-C2D4ABDF5729}" srcOrd="0" destOrd="0" presId="urn:microsoft.com/office/officeart/2005/8/layout/hierarchy6"/>
    <dgm:cxn modelId="{B6AE8618-5497-41C4-84C7-2A1DC3F6FB17}" type="presOf" srcId="{AD8FF374-1D80-4B77-A10D-CCFA4EC5A5B9}" destId="{778DA648-B0F9-427B-A0B6-9C21DB19B845}" srcOrd="0" destOrd="0" presId="urn:microsoft.com/office/officeart/2005/8/layout/hierarchy6"/>
    <dgm:cxn modelId="{B425B3FD-81F5-426B-8AD8-F70A43938618}" srcId="{B9886265-5795-4180-9367-529EA76C0D88}" destId="{90082CA3-5A0D-474A-B22A-5E1222CF40CD}" srcOrd="0" destOrd="0" parTransId="{6A5F921C-59CC-4D45-B7C9-153F7E07CC5D}" sibTransId="{857FB5D5-CE5B-442B-9C2E-BAC3DD3448EA}"/>
    <dgm:cxn modelId="{C8A3B43D-EBE6-4EFC-8DC8-E0CA7959927C}" type="presOf" srcId="{C4628EB5-287B-43BA-9FDD-AF507AA70522}" destId="{83E94AFB-26C6-40B3-A509-00787D94A404}" srcOrd="0" destOrd="0" presId="urn:microsoft.com/office/officeart/2005/8/layout/hierarchy6"/>
    <dgm:cxn modelId="{D27681C4-1C82-4B9F-8C85-4DD27B8FBF88}" type="presOf" srcId="{3DF2D795-6CBE-4507-94B8-28D9538FE105}" destId="{3E42ED21-C3C0-4DA6-9466-49EF736AD4D6}" srcOrd="0" destOrd="0" presId="urn:microsoft.com/office/officeart/2005/8/layout/hierarchy6"/>
    <dgm:cxn modelId="{512DC722-6C81-4031-8383-6D028D717A39}" srcId="{C4628EB5-287B-43BA-9FDD-AF507AA70522}" destId="{9D99EBBC-3B5A-449D-87B8-484A8EA621D0}" srcOrd="0" destOrd="0" parTransId="{3DF2D795-6CBE-4507-94B8-28D9538FE105}" sibTransId="{CFFFAC44-CD66-4254-B79F-AA53AE9FAF6F}"/>
    <dgm:cxn modelId="{DB77625B-35DB-4CDF-BF46-7C007B8A18B5}" srcId="{C4628EB5-287B-43BA-9FDD-AF507AA70522}" destId="{AD8FF374-1D80-4B77-A10D-CCFA4EC5A5B9}" srcOrd="1" destOrd="0" parTransId="{7CF27D48-2BE6-444B-A0C4-EED89064DF6B}" sibTransId="{41EEA743-4A96-4D73-AFF8-670A9622EC18}"/>
    <dgm:cxn modelId="{FA1E54D7-C078-46FF-8939-6396614155CD}" srcId="{90082CA3-5A0D-474A-B22A-5E1222CF40CD}" destId="{C4628EB5-287B-43BA-9FDD-AF507AA70522}" srcOrd="0" destOrd="0" parTransId="{C0D48F2C-BE56-4E3E-80A9-C3C6063B44BF}" sibTransId="{838C2A38-067A-45B8-A3FF-1E88F977E047}"/>
    <dgm:cxn modelId="{5341F442-50CD-4EF1-AB8F-257D1E35B418}" type="presOf" srcId="{2AAF61DE-C1E6-45B6-9265-BD570CAE846B}" destId="{016C970D-43F9-475F-879C-B7306CDCCF56}" srcOrd="0" destOrd="0" presId="urn:microsoft.com/office/officeart/2005/8/layout/hierarchy6"/>
    <dgm:cxn modelId="{EA67FF68-83DE-4365-810F-277E6F871FDD}" type="presOf" srcId="{B9886265-5795-4180-9367-529EA76C0D88}" destId="{4C759CEC-36F0-48EF-B4C2-97585BCB8958}" srcOrd="0" destOrd="0" presId="urn:microsoft.com/office/officeart/2005/8/layout/hierarchy6"/>
    <dgm:cxn modelId="{0741890C-9D92-4544-9E64-4B052482D20C}" type="presOf" srcId="{7CF27D48-2BE6-444B-A0C4-EED89064DF6B}" destId="{239CE55B-4A92-42A1-BDB0-6D0E22D03ECB}" srcOrd="0" destOrd="0" presId="urn:microsoft.com/office/officeart/2005/8/layout/hierarchy6"/>
    <dgm:cxn modelId="{0C5E2BF8-86AD-47F8-8419-099D5C43CC31}" srcId="{C4628EB5-287B-43BA-9FDD-AF507AA70522}" destId="{DCA36DAA-D886-4987-B91E-0AEF4EFD3D8F}" srcOrd="2" destOrd="0" parTransId="{336E40BC-BD71-4E2F-9FEB-F14CF4FB1607}" sibTransId="{FF93B5F9-A1FE-4A2E-90BB-4F305049F1D5}"/>
    <dgm:cxn modelId="{A7DB3869-C851-4B77-9CF9-80A13C1855E2}" type="presParOf" srcId="{4C759CEC-36F0-48EF-B4C2-97585BCB8958}" destId="{0DA77A78-2EDC-4A3E-8AE5-75192C7F8522}" srcOrd="0" destOrd="0" presId="urn:microsoft.com/office/officeart/2005/8/layout/hierarchy6"/>
    <dgm:cxn modelId="{54A8CE6F-B871-479F-AC51-573936D2CEAB}" type="presParOf" srcId="{0DA77A78-2EDC-4A3E-8AE5-75192C7F8522}" destId="{641EE92C-FD05-43A1-AC4C-7124AEE6A3AF}" srcOrd="0" destOrd="0" presId="urn:microsoft.com/office/officeart/2005/8/layout/hierarchy6"/>
    <dgm:cxn modelId="{B17E4E94-3907-4AE5-A3C4-ED1A4E5430EA}" type="presParOf" srcId="{641EE92C-FD05-43A1-AC4C-7124AEE6A3AF}" destId="{72E472E2-4D5E-49E9-A633-385E49DC11AC}" srcOrd="0" destOrd="0" presId="urn:microsoft.com/office/officeart/2005/8/layout/hierarchy6"/>
    <dgm:cxn modelId="{D4E8581B-4826-42EC-8A76-3058E257A963}" type="presParOf" srcId="{72E472E2-4D5E-49E9-A633-385E49DC11AC}" destId="{4C207326-9DA8-495E-BB94-97265DB49E9E}" srcOrd="0" destOrd="0" presId="urn:microsoft.com/office/officeart/2005/8/layout/hierarchy6"/>
    <dgm:cxn modelId="{713A8D73-5814-4D47-8E26-5937B0C4EE34}" type="presParOf" srcId="{72E472E2-4D5E-49E9-A633-385E49DC11AC}" destId="{9EF69467-A525-4FE7-90CD-4E48270F3C6D}" srcOrd="1" destOrd="0" presId="urn:microsoft.com/office/officeart/2005/8/layout/hierarchy6"/>
    <dgm:cxn modelId="{409128DF-55CA-4C43-BE49-DF1656431A0C}" type="presParOf" srcId="{9EF69467-A525-4FE7-90CD-4E48270F3C6D}" destId="{94206702-A425-4706-A18D-FE352CCE8769}" srcOrd="0" destOrd="0" presId="urn:microsoft.com/office/officeart/2005/8/layout/hierarchy6"/>
    <dgm:cxn modelId="{E84B8333-1660-414F-BF90-C033943DAD66}" type="presParOf" srcId="{9EF69467-A525-4FE7-90CD-4E48270F3C6D}" destId="{CA969ABC-CD40-42FF-85E5-EEE54031D295}" srcOrd="1" destOrd="0" presId="urn:microsoft.com/office/officeart/2005/8/layout/hierarchy6"/>
    <dgm:cxn modelId="{FB559617-4373-40E3-827C-9CCAA42083C8}" type="presParOf" srcId="{CA969ABC-CD40-42FF-85E5-EEE54031D295}" destId="{83E94AFB-26C6-40B3-A509-00787D94A404}" srcOrd="0" destOrd="0" presId="urn:microsoft.com/office/officeart/2005/8/layout/hierarchy6"/>
    <dgm:cxn modelId="{CE29EFEE-CB7B-4372-9E46-D0C550075C6B}" type="presParOf" srcId="{CA969ABC-CD40-42FF-85E5-EEE54031D295}" destId="{E77F0E27-3E67-4F5B-9470-D2F0ACC81750}" srcOrd="1" destOrd="0" presId="urn:microsoft.com/office/officeart/2005/8/layout/hierarchy6"/>
    <dgm:cxn modelId="{3359BB49-C3B6-4A0F-A99F-6786050F0735}" type="presParOf" srcId="{E77F0E27-3E67-4F5B-9470-D2F0ACC81750}" destId="{3E42ED21-C3C0-4DA6-9466-49EF736AD4D6}" srcOrd="0" destOrd="0" presId="urn:microsoft.com/office/officeart/2005/8/layout/hierarchy6"/>
    <dgm:cxn modelId="{21A70276-7F12-457B-8BC0-2C3BEB3A4E3E}" type="presParOf" srcId="{E77F0E27-3E67-4F5B-9470-D2F0ACC81750}" destId="{16E679B6-6B73-457E-B192-63139FED1582}" srcOrd="1" destOrd="0" presId="urn:microsoft.com/office/officeart/2005/8/layout/hierarchy6"/>
    <dgm:cxn modelId="{89E79239-B54D-4C60-9956-1EE8103529CD}" type="presParOf" srcId="{16E679B6-6B73-457E-B192-63139FED1582}" destId="{6C4A596A-16FB-4886-A21A-73FB618EB460}" srcOrd="0" destOrd="0" presId="urn:microsoft.com/office/officeart/2005/8/layout/hierarchy6"/>
    <dgm:cxn modelId="{371C0CFE-D433-411C-A076-60150EDDF685}" type="presParOf" srcId="{16E679B6-6B73-457E-B192-63139FED1582}" destId="{D9EDC2CD-DA78-43F6-8E9D-CBF6A1777129}" srcOrd="1" destOrd="0" presId="urn:microsoft.com/office/officeart/2005/8/layout/hierarchy6"/>
    <dgm:cxn modelId="{620EF894-43D6-4FC9-8C35-274E7EF8F24F}" type="presParOf" srcId="{E77F0E27-3E67-4F5B-9470-D2F0ACC81750}" destId="{239CE55B-4A92-42A1-BDB0-6D0E22D03ECB}" srcOrd="2" destOrd="0" presId="urn:microsoft.com/office/officeart/2005/8/layout/hierarchy6"/>
    <dgm:cxn modelId="{3928D51F-645F-42D5-8338-0CEEC0224CB9}" type="presParOf" srcId="{E77F0E27-3E67-4F5B-9470-D2F0ACC81750}" destId="{C842D728-A3A1-4F04-8F7F-E99670E904AB}" srcOrd="3" destOrd="0" presId="urn:microsoft.com/office/officeart/2005/8/layout/hierarchy6"/>
    <dgm:cxn modelId="{06D73869-54F3-4596-9F7A-42D9675EE539}" type="presParOf" srcId="{C842D728-A3A1-4F04-8F7F-E99670E904AB}" destId="{778DA648-B0F9-427B-A0B6-9C21DB19B845}" srcOrd="0" destOrd="0" presId="urn:microsoft.com/office/officeart/2005/8/layout/hierarchy6"/>
    <dgm:cxn modelId="{EFC0BFE8-F3A8-4D58-AC33-247E852C3838}" type="presParOf" srcId="{C842D728-A3A1-4F04-8F7F-E99670E904AB}" destId="{52203583-3660-4514-B5DD-0AA091961AA7}" srcOrd="1" destOrd="0" presId="urn:microsoft.com/office/officeart/2005/8/layout/hierarchy6"/>
    <dgm:cxn modelId="{3B97DA7C-F8C4-443A-B601-351C51A502BD}" type="presParOf" srcId="{E77F0E27-3E67-4F5B-9470-D2F0ACC81750}" destId="{99D93502-7688-420E-9312-C2D4ABDF5729}" srcOrd="4" destOrd="0" presId="urn:microsoft.com/office/officeart/2005/8/layout/hierarchy6"/>
    <dgm:cxn modelId="{5B5CE908-9D56-45A2-A55C-417DEA6BBC32}" type="presParOf" srcId="{E77F0E27-3E67-4F5B-9470-D2F0ACC81750}" destId="{3419A71A-E3C5-46B0-8691-1C281AC0CF91}" srcOrd="5" destOrd="0" presId="urn:microsoft.com/office/officeart/2005/8/layout/hierarchy6"/>
    <dgm:cxn modelId="{39CACC57-F967-47EA-A6F1-A86805D9A7DC}" type="presParOf" srcId="{3419A71A-E3C5-46B0-8691-1C281AC0CF91}" destId="{1F37EBA4-81C5-4E2D-9453-DBA0CBF24A2E}" srcOrd="0" destOrd="0" presId="urn:microsoft.com/office/officeart/2005/8/layout/hierarchy6"/>
    <dgm:cxn modelId="{6633FAD1-4DCE-4BAD-9E6A-FCF237863223}" type="presParOf" srcId="{3419A71A-E3C5-46B0-8691-1C281AC0CF91}" destId="{0B3F4791-514B-4585-AB7E-BFF7AB6E7BAB}" srcOrd="1" destOrd="0" presId="urn:microsoft.com/office/officeart/2005/8/layout/hierarchy6"/>
    <dgm:cxn modelId="{D9C01E4A-A38F-4B4C-878D-32983BCE3449}" type="presParOf" srcId="{9EF69467-A525-4FE7-90CD-4E48270F3C6D}" destId="{9287B7DE-D3FF-4187-899B-B6BC0BA57A97}" srcOrd="2" destOrd="0" presId="urn:microsoft.com/office/officeart/2005/8/layout/hierarchy6"/>
    <dgm:cxn modelId="{5722AAAC-13AE-4CBB-AEF7-9C5585BA870F}" type="presParOf" srcId="{9EF69467-A525-4FE7-90CD-4E48270F3C6D}" destId="{2E3139AB-1837-4520-843F-FE05728D5FF2}" srcOrd="3" destOrd="0" presId="urn:microsoft.com/office/officeart/2005/8/layout/hierarchy6"/>
    <dgm:cxn modelId="{4CF27226-FD24-4A65-B79A-528226441532}" type="presParOf" srcId="{2E3139AB-1837-4520-843F-FE05728D5FF2}" destId="{3B85AD6A-0F4B-4D43-8D7F-BC383E82F7DC}" srcOrd="0" destOrd="0" presId="urn:microsoft.com/office/officeart/2005/8/layout/hierarchy6"/>
    <dgm:cxn modelId="{AB5AE312-968B-41D2-BE54-393183841766}" type="presParOf" srcId="{2E3139AB-1837-4520-843F-FE05728D5FF2}" destId="{FB15747B-2939-4C06-A9EE-27CD89D02AA9}" srcOrd="1" destOrd="0" presId="urn:microsoft.com/office/officeart/2005/8/layout/hierarchy6"/>
    <dgm:cxn modelId="{1A2748B9-83C2-4871-9FA9-57416487AB59}" type="presParOf" srcId="{FB15747B-2939-4C06-A9EE-27CD89D02AA9}" destId="{03F7F3F1-F68B-4731-A68B-2B0D403D963B}" srcOrd="0" destOrd="0" presId="urn:microsoft.com/office/officeart/2005/8/layout/hierarchy6"/>
    <dgm:cxn modelId="{17FB16FE-CCB4-4192-B609-63243F0CA6AB}" type="presParOf" srcId="{FB15747B-2939-4C06-A9EE-27CD89D02AA9}" destId="{57D6B1A1-2DD4-404E-B401-741A5836FB2F}" srcOrd="1" destOrd="0" presId="urn:microsoft.com/office/officeart/2005/8/layout/hierarchy6"/>
    <dgm:cxn modelId="{3E56751F-F973-4CBD-B832-DE5883222A5B}" type="presParOf" srcId="{57D6B1A1-2DD4-404E-B401-741A5836FB2F}" destId="{016C970D-43F9-475F-879C-B7306CDCCF56}" srcOrd="0" destOrd="0" presId="urn:microsoft.com/office/officeart/2005/8/layout/hierarchy6"/>
    <dgm:cxn modelId="{195D2AA5-295D-4A52-8D3A-6EF09FB9E151}" type="presParOf" srcId="{57D6B1A1-2DD4-404E-B401-741A5836FB2F}" destId="{780C92AE-7DEA-48E2-B2C0-D6ADBAB1F19B}" srcOrd="1" destOrd="0" presId="urn:microsoft.com/office/officeart/2005/8/layout/hierarchy6"/>
    <dgm:cxn modelId="{1BFE8BA5-D199-4F12-9911-F2731E5689ED}" type="presParOf" srcId="{4C759CEC-36F0-48EF-B4C2-97585BCB8958}" destId="{0B1558A1-B987-479E-A1D8-185E50253C87}"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07326-9DA8-495E-BB94-97265DB49E9E}">
      <dsp:nvSpPr>
        <dsp:cNvPr id="0" name=""/>
        <dsp:cNvSpPr/>
      </dsp:nvSpPr>
      <dsp:spPr>
        <a:xfrm>
          <a:off x="5019953" y="737"/>
          <a:ext cx="1420021" cy="946681"/>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dirty="0"/>
            <a:t>Biçimbirimler</a:t>
          </a:r>
        </a:p>
      </dsp:txBody>
      <dsp:txXfrm>
        <a:off x="5047680" y="28464"/>
        <a:ext cx="1364567" cy="891227"/>
      </dsp:txXfrm>
    </dsp:sp>
    <dsp:sp modelId="{94206702-A425-4706-A18D-FE352CCE8769}">
      <dsp:nvSpPr>
        <dsp:cNvPr id="0" name=""/>
        <dsp:cNvSpPr/>
      </dsp:nvSpPr>
      <dsp:spPr>
        <a:xfrm>
          <a:off x="3883935" y="947418"/>
          <a:ext cx="1846028" cy="378672"/>
        </a:xfrm>
        <a:custGeom>
          <a:avLst/>
          <a:gdLst/>
          <a:ahLst/>
          <a:cxnLst/>
          <a:rect l="0" t="0" r="0" b="0"/>
          <a:pathLst>
            <a:path>
              <a:moveTo>
                <a:pt x="1846028" y="0"/>
              </a:moveTo>
              <a:lnTo>
                <a:pt x="1846028" y="189336"/>
              </a:lnTo>
              <a:lnTo>
                <a:pt x="0" y="189336"/>
              </a:lnTo>
              <a:lnTo>
                <a:pt x="0" y="378672"/>
              </a:lnTo>
            </a:path>
          </a:pathLst>
        </a:custGeom>
        <a:noFill/>
        <a:ln w="12700" cap="flat" cmpd="sng" algn="ctr">
          <a:solidFill>
            <a:schemeClr val="accent3">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83E94AFB-26C6-40B3-A509-00787D94A404}">
      <dsp:nvSpPr>
        <dsp:cNvPr id="0" name=""/>
        <dsp:cNvSpPr/>
      </dsp:nvSpPr>
      <dsp:spPr>
        <a:xfrm>
          <a:off x="3173924" y="1326090"/>
          <a:ext cx="1420021" cy="946681"/>
        </a:xfrm>
        <a:prstGeom prst="roundRect">
          <a:avLst>
            <a:gd name="adj" fmla="val 10000"/>
          </a:avLst>
        </a:prstGeom>
        <a:solidFill>
          <a:schemeClr val="accent3">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dirty="0"/>
            <a:t>Bağımlı</a:t>
          </a:r>
        </a:p>
      </dsp:txBody>
      <dsp:txXfrm>
        <a:off x="3201651" y="1353817"/>
        <a:ext cx="1364567" cy="891227"/>
      </dsp:txXfrm>
    </dsp:sp>
    <dsp:sp modelId="{3E42ED21-C3C0-4DA6-9466-49EF736AD4D6}">
      <dsp:nvSpPr>
        <dsp:cNvPr id="0" name=""/>
        <dsp:cNvSpPr/>
      </dsp:nvSpPr>
      <dsp:spPr>
        <a:xfrm>
          <a:off x="2037907" y="2272772"/>
          <a:ext cx="1846028" cy="378672"/>
        </a:xfrm>
        <a:custGeom>
          <a:avLst/>
          <a:gdLst/>
          <a:ahLst/>
          <a:cxnLst/>
          <a:rect l="0" t="0" r="0" b="0"/>
          <a:pathLst>
            <a:path>
              <a:moveTo>
                <a:pt x="1846028" y="0"/>
              </a:moveTo>
              <a:lnTo>
                <a:pt x="1846028" y="189336"/>
              </a:lnTo>
              <a:lnTo>
                <a:pt x="0" y="189336"/>
              </a:lnTo>
              <a:lnTo>
                <a:pt x="0" y="378672"/>
              </a:lnTo>
            </a:path>
          </a:pathLst>
        </a:custGeom>
        <a:noFill/>
        <a:ln w="12700" cap="flat" cmpd="sng" algn="ctr">
          <a:solidFill>
            <a:schemeClr val="accent4">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6C4A596A-16FB-4886-A21A-73FB618EB460}">
      <dsp:nvSpPr>
        <dsp:cNvPr id="0" name=""/>
        <dsp:cNvSpPr/>
      </dsp:nvSpPr>
      <dsp:spPr>
        <a:xfrm>
          <a:off x="1327896" y="2651444"/>
          <a:ext cx="1420021" cy="946681"/>
        </a:xfrm>
        <a:prstGeom prst="roundRect">
          <a:avLst>
            <a:gd name="adj" fmla="val 10000"/>
          </a:avLst>
        </a:prstGeom>
        <a:solidFill>
          <a:schemeClr val="accent4">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dirty="0"/>
            <a:t>ekler</a:t>
          </a:r>
        </a:p>
      </dsp:txBody>
      <dsp:txXfrm>
        <a:off x="1355623" y="2679171"/>
        <a:ext cx="1364567" cy="891227"/>
      </dsp:txXfrm>
    </dsp:sp>
    <dsp:sp modelId="{239CE55B-4A92-42A1-BDB0-6D0E22D03ECB}">
      <dsp:nvSpPr>
        <dsp:cNvPr id="0" name=""/>
        <dsp:cNvSpPr/>
      </dsp:nvSpPr>
      <dsp:spPr>
        <a:xfrm>
          <a:off x="3838215" y="2272772"/>
          <a:ext cx="91440" cy="378672"/>
        </a:xfrm>
        <a:custGeom>
          <a:avLst/>
          <a:gdLst/>
          <a:ahLst/>
          <a:cxnLst/>
          <a:rect l="0" t="0" r="0" b="0"/>
          <a:pathLst>
            <a:path>
              <a:moveTo>
                <a:pt x="45720" y="0"/>
              </a:moveTo>
              <a:lnTo>
                <a:pt x="45720" y="378672"/>
              </a:lnTo>
            </a:path>
          </a:pathLst>
        </a:custGeom>
        <a:noFill/>
        <a:ln w="12700" cap="flat" cmpd="sng" algn="ctr">
          <a:solidFill>
            <a:schemeClr val="accent4">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778DA648-B0F9-427B-A0B6-9C21DB19B845}">
      <dsp:nvSpPr>
        <dsp:cNvPr id="0" name=""/>
        <dsp:cNvSpPr/>
      </dsp:nvSpPr>
      <dsp:spPr>
        <a:xfrm>
          <a:off x="3173924" y="2651444"/>
          <a:ext cx="1420021" cy="946681"/>
        </a:xfrm>
        <a:prstGeom prst="roundRect">
          <a:avLst>
            <a:gd name="adj" fmla="val 10000"/>
          </a:avLst>
        </a:prstGeom>
        <a:solidFill>
          <a:schemeClr val="accent4">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dirty="0"/>
            <a:t>Tek başına görünmeyen kökler</a:t>
          </a:r>
        </a:p>
      </dsp:txBody>
      <dsp:txXfrm>
        <a:off x="3201651" y="2679171"/>
        <a:ext cx="1364567" cy="891227"/>
      </dsp:txXfrm>
    </dsp:sp>
    <dsp:sp modelId="{99D93502-7688-420E-9312-C2D4ABDF5729}">
      <dsp:nvSpPr>
        <dsp:cNvPr id="0" name=""/>
        <dsp:cNvSpPr/>
      </dsp:nvSpPr>
      <dsp:spPr>
        <a:xfrm>
          <a:off x="3883935" y="2272772"/>
          <a:ext cx="1846028" cy="378672"/>
        </a:xfrm>
        <a:custGeom>
          <a:avLst/>
          <a:gdLst/>
          <a:ahLst/>
          <a:cxnLst/>
          <a:rect l="0" t="0" r="0" b="0"/>
          <a:pathLst>
            <a:path>
              <a:moveTo>
                <a:pt x="0" y="0"/>
              </a:moveTo>
              <a:lnTo>
                <a:pt x="0" y="189336"/>
              </a:lnTo>
              <a:lnTo>
                <a:pt x="1846028" y="189336"/>
              </a:lnTo>
              <a:lnTo>
                <a:pt x="1846028" y="378672"/>
              </a:lnTo>
            </a:path>
          </a:pathLst>
        </a:custGeom>
        <a:noFill/>
        <a:ln w="12700" cap="flat" cmpd="sng" algn="ctr">
          <a:solidFill>
            <a:schemeClr val="accent4">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1F37EBA4-81C5-4E2D-9453-DBA0CBF24A2E}">
      <dsp:nvSpPr>
        <dsp:cNvPr id="0" name=""/>
        <dsp:cNvSpPr/>
      </dsp:nvSpPr>
      <dsp:spPr>
        <a:xfrm>
          <a:off x="5019953" y="2651444"/>
          <a:ext cx="1420021" cy="946681"/>
        </a:xfrm>
        <a:prstGeom prst="roundRect">
          <a:avLst>
            <a:gd name="adj" fmla="val 10000"/>
          </a:avLst>
        </a:prstGeom>
        <a:solidFill>
          <a:schemeClr val="accent4">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dirty="0"/>
            <a:t>eylemler</a:t>
          </a:r>
        </a:p>
      </dsp:txBody>
      <dsp:txXfrm>
        <a:off x="5047680" y="2679171"/>
        <a:ext cx="1364567" cy="891227"/>
      </dsp:txXfrm>
    </dsp:sp>
    <dsp:sp modelId="{9287B7DE-D3FF-4187-899B-B6BC0BA57A97}">
      <dsp:nvSpPr>
        <dsp:cNvPr id="0" name=""/>
        <dsp:cNvSpPr/>
      </dsp:nvSpPr>
      <dsp:spPr>
        <a:xfrm>
          <a:off x="5729964" y="947418"/>
          <a:ext cx="1846028" cy="378672"/>
        </a:xfrm>
        <a:custGeom>
          <a:avLst/>
          <a:gdLst/>
          <a:ahLst/>
          <a:cxnLst/>
          <a:rect l="0" t="0" r="0" b="0"/>
          <a:pathLst>
            <a:path>
              <a:moveTo>
                <a:pt x="0" y="0"/>
              </a:moveTo>
              <a:lnTo>
                <a:pt x="0" y="189336"/>
              </a:lnTo>
              <a:lnTo>
                <a:pt x="1846028" y="189336"/>
              </a:lnTo>
              <a:lnTo>
                <a:pt x="1846028" y="378672"/>
              </a:lnTo>
            </a:path>
          </a:pathLst>
        </a:custGeom>
        <a:noFill/>
        <a:ln w="12700" cap="flat" cmpd="sng" algn="ctr">
          <a:solidFill>
            <a:schemeClr val="accent3">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3B85AD6A-0F4B-4D43-8D7F-BC383E82F7DC}">
      <dsp:nvSpPr>
        <dsp:cNvPr id="0" name=""/>
        <dsp:cNvSpPr/>
      </dsp:nvSpPr>
      <dsp:spPr>
        <a:xfrm>
          <a:off x="6865981" y="1326090"/>
          <a:ext cx="1420021" cy="946681"/>
        </a:xfrm>
        <a:prstGeom prst="roundRect">
          <a:avLst>
            <a:gd name="adj" fmla="val 10000"/>
          </a:avLst>
        </a:prstGeom>
        <a:solidFill>
          <a:schemeClr val="accent3">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dirty="0"/>
            <a:t>Bağımsız</a:t>
          </a:r>
        </a:p>
      </dsp:txBody>
      <dsp:txXfrm>
        <a:off x="6893708" y="1353817"/>
        <a:ext cx="1364567" cy="891227"/>
      </dsp:txXfrm>
    </dsp:sp>
    <dsp:sp modelId="{03F7F3F1-F68B-4731-A68B-2B0D403D963B}">
      <dsp:nvSpPr>
        <dsp:cNvPr id="0" name=""/>
        <dsp:cNvSpPr/>
      </dsp:nvSpPr>
      <dsp:spPr>
        <a:xfrm>
          <a:off x="7530272" y="2272772"/>
          <a:ext cx="91440" cy="378672"/>
        </a:xfrm>
        <a:custGeom>
          <a:avLst/>
          <a:gdLst/>
          <a:ahLst/>
          <a:cxnLst/>
          <a:rect l="0" t="0" r="0" b="0"/>
          <a:pathLst>
            <a:path>
              <a:moveTo>
                <a:pt x="45720" y="0"/>
              </a:moveTo>
              <a:lnTo>
                <a:pt x="45720" y="378672"/>
              </a:lnTo>
            </a:path>
          </a:pathLst>
        </a:custGeom>
        <a:noFill/>
        <a:ln w="12700" cap="flat" cmpd="sng" algn="ctr">
          <a:solidFill>
            <a:schemeClr val="accent4">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016C970D-43F9-475F-879C-B7306CDCCF56}">
      <dsp:nvSpPr>
        <dsp:cNvPr id="0" name=""/>
        <dsp:cNvSpPr/>
      </dsp:nvSpPr>
      <dsp:spPr>
        <a:xfrm>
          <a:off x="6865981" y="2651444"/>
          <a:ext cx="1420021" cy="946681"/>
        </a:xfrm>
        <a:prstGeom prst="roundRect">
          <a:avLst>
            <a:gd name="adj" fmla="val 10000"/>
          </a:avLst>
        </a:prstGeom>
        <a:solidFill>
          <a:schemeClr val="accent4">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dirty="0"/>
            <a:t>Diğer sözcükler</a:t>
          </a:r>
        </a:p>
      </dsp:txBody>
      <dsp:txXfrm>
        <a:off x="6893708" y="2679171"/>
        <a:ext cx="1364567" cy="8912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20.03.2023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02072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20.03.2023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18241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20.03.2023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66118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20.03.2023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3229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20.03.2023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96386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20.03.2023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377808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20.03.2023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766675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20.03.2023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435871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7704912-B115-433C-8876-C7DEF4A8EAB4}" type="datetimeFigureOut">
              <a:rPr lang="tr-TR" smtClean="0"/>
              <a:t>20.03.2023</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17743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20.03.2023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3772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A7704912-B115-433C-8876-C7DEF4A8EAB4}" type="datetimeFigureOut">
              <a:rPr lang="tr-TR" smtClean="0"/>
              <a:t>20.03.2023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9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7704912-B115-433C-8876-C7DEF4A8EAB4}" type="datetimeFigureOut">
              <a:rPr lang="tr-TR" smtClean="0"/>
              <a:t>20.03.2023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61794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7704912-B115-433C-8876-C7DEF4A8EAB4}" type="datetimeFigureOut">
              <a:rPr lang="tr-TR" smtClean="0"/>
              <a:t>20.03.2023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15407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A7704912-B115-433C-8876-C7DEF4A8EAB4}" type="datetimeFigureOut">
              <a:rPr lang="tr-TR" smtClean="0"/>
              <a:t>20.03.2023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45879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7704912-B115-433C-8876-C7DEF4A8EAB4}" type="datetimeFigureOut">
              <a:rPr lang="tr-TR" smtClean="0"/>
              <a:t>20.03.2023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21624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20.03.2023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5435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20.03.2023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23776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704912-B115-433C-8876-C7DEF4A8EAB4}" type="datetimeFigureOut">
              <a:rPr lang="tr-TR" smtClean="0"/>
              <a:t>20.03.2023</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54980408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Doğal Dil İşlemeye Giriş</a:t>
            </a:r>
          </a:p>
        </p:txBody>
      </p:sp>
      <p:sp>
        <p:nvSpPr>
          <p:cNvPr id="3" name="Alt Başlık 2"/>
          <p:cNvSpPr>
            <a:spLocks noGrp="1"/>
          </p:cNvSpPr>
          <p:nvPr>
            <p:ph type="subTitle" idx="1"/>
          </p:nvPr>
        </p:nvSpPr>
        <p:spPr/>
        <p:txBody>
          <a:bodyPr/>
          <a:lstStyle/>
          <a:p>
            <a:r>
              <a:rPr lang="tr-TR" dirty="0"/>
              <a:t>Sunum </a:t>
            </a:r>
            <a:r>
              <a:rPr lang="en-US" dirty="0" smtClean="0"/>
              <a:t>5</a:t>
            </a:r>
            <a:endParaRPr lang="tr-TR" dirty="0"/>
          </a:p>
        </p:txBody>
      </p:sp>
    </p:spTree>
    <p:extLst>
      <p:ext uri="{BB962C8B-B14F-4D97-AF65-F5344CB8AC3E}">
        <p14:creationId xmlns:p14="http://schemas.microsoft.com/office/powerpoint/2010/main" val="133204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Biçimbirim (</a:t>
            </a:r>
            <a:r>
              <a:rPr lang="tr-TR" dirty="0" err="1"/>
              <a:t>morpheme</a:t>
            </a:r>
            <a:r>
              <a:rPr lang="tr-TR" dirty="0"/>
              <a:t>)</a:t>
            </a:r>
          </a:p>
        </p:txBody>
      </p:sp>
      <p:sp>
        <p:nvSpPr>
          <p:cNvPr id="3" name="İçerik Yer Tutucusu 2"/>
          <p:cNvSpPr>
            <a:spLocks noGrp="1"/>
          </p:cNvSpPr>
          <p:nvPr>
            <p:ph idx="1"/>
          </p:nvPr>
        </p:nvSpPr>
        <p:spPr/>
        <p:txBody>
          <a:bodyPr>
            <a:normAutofit/>
          </a:bodyPr>
          <a:lstStyle/>
          <a:p>
            <a:r>
              <a:rPr lang="tr-TR" dirty="0"/>
              <a:t>-</a:t>
            </a:r>
            <a:r>
              <a:rPr lang="tr-TR" dirty="0" err="1"/>
              <a:t>cı</a:t>
            </a:r>
            <a:r>
              <a:rPr lang="tr-TR" dirty="0"/>
              <a:t>, -</a:t>
            </a:r>
            <a:r>
              <a:rPr lang="tr-TR" dirty="0" err="1"/>
              <a:t>ci</a:t>
            </a:r>
            <a:r>
              <a:rPr lang="tr-TR" dirty="0"/>
              <a:t>, -</a:t>
            </a:r>
            <a:r>
              <a:rPr lang="tr-TR" dirty="0" err="1"/>
              <a:t>cu</a:t>
            </a:r>
            <a:r>
              <a:rPr lang="tr-TR" dirty="0"/>
              <a:t>, -</a:t>
            </a:r>
            <a:r>
              <a:rPr lang="tr-TR" dirty="0" err="1"/>
              <a:t>cü</a:t>
            </a:r>
            <a:r>
              <a:rPr lang="tr-TR" dirty="0"/>
              <a:t>, -</a:t>
            </a:r>
            <a:r>
              <a:rPr lang="tr-TR" dirty="0" err="1"/>
              <a:t>çı</a:t>
            </a:r>
            <a:r>
              <a:rPr lang="tr-TR" dirty="0"/>
              <a:t>, -</a:t>
            </a:r>
            <a:r>
              <a:rPr lang="tr-TR" dirty="0" err="1"/>
              <a:t>çi</a:t>
            </a:r>
            <a:r>
              <a:rPr lang="tr-TR" dirty="0"/>
              <a:t>, -</a:t>
            </a:r>
            <a:r>
              <a:rPr lang="tr-TR" dirty="0" err="1"/>
              <a:t>çu</a:t>
            </a:r>
            <a:r>
              <a:rPr lang="tr-TR" dirty="0"/>
              <a:t>, -</a:t>
            </a:r>
            <a:r>
              <a:rPr lang="tr-TR" dirty="0" err="1"/>
              <a:t>çü</a:t>
            </a:r>
            <a:endParaRPr lang="tr-TR" dirty="0"/>
          </a:p>
          <a:p>
            <a:r>
              <a:rPr lang="tr-TR" dirty="0"/>
              <a:t>-</a:t>
            </a:r>
            <a:r>
              <a:rPr lang="tr-TR" dirty="0" err="1"/>
              <a:t>lık</a:t>
            </a:r>
            <a:r>
              <a:rPr lang="tr-TR" dirty="0"/>
              <a:t>, -</a:t>
            </a:r>
            <a:r>
              <a:rPr lang="tr-TR" dirty="0" err="1"/>
              <a:t>lik</a:t>
            </a:r>
            <a:r>
              <a:rPr lang="tr-TR" dirty="0"/>
              <a:t>, -</a:t>
            </a:r>
            <a:r>
              <a:rPr lang="tr-TR" dirty="0" err="1"/>
              <a:t>luk</a:t>
            </a:r>
            <a:r>
              <a:rPr lang="tr-TR" dirty="0"/>
              <a:t>, -lük</a:t>
            </a:r>
          </a:p>
          <a:p>
            <a:r>
              <a:rPr lang="tr-TR" dirty="0"/>
              <a:t>-da, -de, -ta, -te</a:t>
            </a:r>
          </a:p>
          <a:p>
            <a:pPr marL="0" indent="0">
              <a:buNone/>
            </a:pPr>
            <a:r>
              <a:rPr lang="tr-TR" dirty="0"/>
              <a:t>bazen biçimbirim değişmeden de kalabilir</a:t>
            </a:r>
          </a:p>
          <a:p>
            <a:r>
              <a:rPr lang="tr-TR" dirty="0"/>
              <a:t>gelir-</a:t>
            </a:r>
            <a:r>
              <a:rPr lang="tr-TR" dirty="0" err="1"/>
              <a:t>ken</a:t>
            </a:r>
            <a:endParaRPr lang="tr-TR" dirty="0"/>
          </a:p>
          <a:p>
            <a:r>
              <a:rPr lang="tr-TR" dirty="0"/>
              <a:t>alır-</a:t>
            </a:r>
            <a:r>
              <a:rPr lang="tr-TR" dirty="0" err="1"/>
              <a:t>ken</a:t>
            </a:r>
            <a:endParaRPr lang="tr-TR" dirty="0"/>
          </a:p>
          <a:p>
            <a:r>
              <a:rPr lang="tr-TR" dirty="0"/>
              <a:t>oturur-</a:t>
            </a:r>
            <a:r>
              <a:rPr lang="tr-TR" dirty="0" err="1"/>
              <a:t>ken</a:t>
            </a:r>
            <a:endParaRPr lang="tr-TR" dirty="0"/>
          </a:p>
        </p:txBody>
      </p:sp>
    </p:spTree>
    <p:extLst>
      <p:ext uri="{BB962C8B-B14F-4D97-AF65-F5344CB8AC3E}">
        <p14:creationId xmlns:p14="http://schemas.microsoft.com/office/powerpoint/2010/main" val="144224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Biçimbirim (</a:t>
            </a:r>
            <a:r>
              <a:rPr lang="tr-TR" dirty="0" err="1"/>
              <a:t>morpheme</a:t>
            </a:r>
            <a:r>
              <a:rPr lang="tr-TR" dirty="0"/>
              <a:t>)</a:t>
            </a:r>
          </a:p>
        </p:txBody>
      </p:sp>
      <p:sp>
        <p:nvSpPr>
          <p:cNvPr id="3" name="İçerik Yer Tutucusu 2"/>
          <p:cNvSpPr>
            <a:spLocks noGrp="1"/>
          </p:cNvSpPr>
          <p:nvPr>
            <p:ph idx="1"/>
          </p:nvPr>
        </p:nvSpPr>
        <p:spPr/>
        <p:txBody>
          <a:bodyPr/>
          <a:lstStyle/>
          <a:p>
            <a:pPr algn="just"/>
            <a:r>
              <a:rPr lang="tr-TR" dirty="0"/>
              <a:t>Biçimbirimlerin çeşitli </a:t>
            </a:r>
            <a:r>
              <a:rPr lang="tr-TR" dirty="0" err="1"/>
              <a:t>sesbilimsel</a:t>
            </a:r>
            <a:r>
              <a:rPr lang="tr-TR" dirty="0"/>
              <a:t> etmenlere bağlı olarak ortaya çıkan her bir farklı biçimlenmesine </a:t>
            </a:r>
            <a:r>
              <a:rPr lang="tr-TR" dirty="0" err="1"/>
              <a:t>biçimcik</a:t>
            </a:r>
            <a:r>
              <a:rPr lang="tr-TR" dirty="0"/>
              <a:t> (</a:t>
            </a:r>
            <a:r>
              <a:rPr lang="tr-TR" dirty="0" err="1"/>
              <a:t>morph</a:t>
            </a:r>
            <a:r>
              <a:rPr lang="tr-TR" dirty="0"/>
              <a:t>) denir. </a:t>
            </a:r>
            <a:r>
              <a:rPr lang="tr-TR" dirty="0" err="1"/>
              <a:t>Biçimcik</a:t>
            </a:r>
            <a:r>
              <a:rPr lang="tr-TR" dirty="0"/>
              <a:t>, biçimbirimin </a:t>
            </a:r>
            <a:r>
              <a:rPr lang="tr-TR" dirty="0" err="1"/>
              <a:t>sesbilgisel</a:t>
            </a:r>
            <a:r>
              <a:rPr lang="tr-TR" dirty="0"/>
              <a:t> içerik kazanarak gerçekleşmiş biçimi veya biçimlerinden biridir.</a:t>
            </a:r>
          </a:p>
          <a:p>
            <a:pPr algn="just"/>
            <a:endParaRPr lang="tr-TR" dirty="0"/>
          </a:p>
          <a:p>
            <a:pPr algn="just"/>
            <a:r>
              <a:rPr lang="tr-TR" dirty="0"/>
              <a:t>Birden fazla </a:t>
            </a:r>
            <a:r>
              <a:rPr lang="tr-TR" dirty="0" err="1"/>
              <a:t>biçimciğin</a:t>
            </a:r>
            <a:r>
              <a:rPr lang="tr-TR" dirty="0"/>
              <a:t> oluştuğu durumlarda biçimbirim, </a:t>
            </a:r>
            <a:r>
              <a:rPr lang="tr-TR" dirty="0" err="1"/>
              <a:t>altbiçimciklenme</a:t>
            </a:r>
            <a:r>
              <a:rPr lang="tr-TR" dirty="0"/>
              <a:t> (</a:t>
            </a:r>
            <a:r>
              <a:rPr lang="tr-TR" dirty="0" err="1"/>
              <a:t>allomorphy</a:t>
            </a:r>
            <a:r>
              <a:rPr lang="tr-TR" dirty="0"/>
              <a:t>) sergiliyor demektir.</a:t>
            </a:r>
          </a:p>
        </p:txBody>
      </p:sp>
    </p:spTree>
    <p:extLst>
      <p:ext uri="{BB962C8B-B14F-4D97-AF65-F5344CB8AC3E}">
        <p14:creationId xmlns:p14="http://schemas.microsoft.com/office/powerpoint/2010/main" val="843568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Biçimbirim (</a:t>
            </a:r>
            <a:r>
              <a:rPr lang="tr-TR" dirty="0" err="1"/>
              <a:t>morpheme</a:t>
            </a:r>
            <a:r>
              <a:rPr lang="tr-TR" dirty="0"/>
              <a:t>)</a:t>
            </a:r>
          </a:p>
        </p:txBody>
      </p:sp>
      <p:sp>
        <p:nvSpPr>
          <p:cNvPr id="3" name="İçerik Yer Tutucusu 2"/>
          <p:cNvSpPr>
            <a:spLocks noGrp="1"/>
          </p:cNvSpPr>
          <p:nvPr>
            <p:ph idx="1"/>
          </p:nvPr>
        </p:nvSpPr>
        <p:spPr/>
        <p:txBody>
          <a:bodyPr>
            <a:normAutofit/>
          </a:bodyPr>
          <a:lstStyle/>
          <a:p>
            <a:pPr algn="just"/>
            <a:r>
              <a:rPr lang="tr-TR" dirty="0"/>
              <a:t>Biçimbirim, olası tüm </a:t>
            </a:r>
            <a:r>
              <a:rPr lang="tr-TR" dirty="0" err="1"/>
              <a:t>sesbilimsel</a:t>
            </a:r>
            <a:r>
              <a:rPr lang="tr-TR" dirty="0"/>
              <a:t> gerçekleşmeleri temsil eden bir birim olduğu için, gösterimi de olası biçimlenişlerinden hareketle bir </a:t>
            </a:r>
            <a:r>
              <a:rPr lang="tr-TR" dirty="0" err="1"/>
              <a:t>soyutluluk</a:t>
            </a:r>
            <a:r>
              <a:rPr lang="tr-TR" dirty="0"/>
              <a:t> gerektirir. Yazıdaki gösterilimi ({})</a:t>
            </a:r>
          </a:p>
          <a:p>
            <a:pPr algn="just"/>
            <a:endParaRPr lang="tr-TR" dirty="0"/>
          </a:p>
          <a:p>
            <a:pPr algn="just"/>
            <a:r>
              <a:rPr lang="tr-TR" dirty="0"/>
              <a:t>Biçimbirimin olası bütün </a:t>
            </a:r>
            <a:r>
              <a:rPr lang="tr-TR" dirty="0" err="1"/>
              <a:t>biçimciklerinde</a:t>
            </a:r>
            <a:r>
              <a:rPr lang="tr-TR" dirty="0"/>
              <a:t> değişmeden kalan sesleri bu seslerin alfabedeki karşılığı olan harfin </a:t>
            </a:r>
            <a:r>
              <a:rPr lang="tr-TR" dirty="0" err="1"/>
              <a:t>küçükçül</a:t>
            </a:r>
            <a:r>
              <a:rPr lang="tr-TR" dirty="0"/>
              <a:t> versiyonu ile; çeşitli </a:t>
            </a:r>
            <a:r>
              <a:rPr lang="tr-TR" dirty="0" err="1"/>
              <a:t>sesbilimsel</a:t>
            </a:r>
            <a:r>
              <a:rPr lang="tr-TR" dirty="0"/>
              <a:t> etmenlere bağlı olarak değişen sesleri ise bu seslerden birinin, diğerlerini de temsil etmek üzere alfabedeki karşılığı olan harfin </a:t>
            </a:r>
            <a:r>
              <a:rPr lang="tr-TR" dirty="0" err="1"/>
              <a:t>büyükçül</a:t>
            </a:r>
            <a:r>
              <a:rPr lang="tr-TR" dirty="0"/>
              <a:t> versiyonu ile yazılır.</a:t>
            </a:r>
          </a:p>
        </p:txBody>
      </p:sp>
    </p:spTree>
    <p:extLst>
      <p:ext uri="{BB962C8B-B14F-4D97-AF65-F5344CB8AC3E}">
        <p14:creationId xmlns:p14="http://schemas.microsoft.com/office/powerpoint/2010/main" val="340169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Biçimbirim (</a:t>
            </a:r>
            <a:r>
              <a:rPr lang="tr-TR" dirty="0" err="1"/>
              <a:t>morpheme</a:t>
            </a:r>
            <a:r>
              <a:rPr lang="tr-TR" dirty="0"/>
              <a:t>)</a:t>
            </a:r>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2978876" y="2446700"/>
            <a:ext cx="4457700" cy="2905125"/>
          </a:xfrm>
          <a:prstGeom prst="rect">
            <a:avLst/>
          </a:prstGeom>
        </p:spPr>
      </p:pic>
    </p:spTree>
    <p:extLst>
      <p:ext uri="{BB962C8B-B14F-4D97-AF65-F5344CB8AC3E}">
        <p14:creationId xmlns:p14="http://schemas.microsoft.com/office/powerpoint/2010/main" val="173773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Biçimbirim (</a:t>
            </a:r>
            <a:r>
              <a:rPr lang="tr-TR" dirty="0" err="1"/>
              <a:t>morpheme</a:t>
            </a:r>
            <a:r>
              <a:rPr lang="tr-TR" dirty="0"/>
              <a:t>)</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563076" y="2336873"/>
            <a:ext cx="5848350" cy="3219450"/>
          </a:xfrm>
          <a:prstGeom prst="rect">
            <a:avLst/>
          </a:prstGeom>
        </p:spPr>
      </p:pic>
    </p:spTree>
    <p:extLst>
      <p:ext uri="{BB962C8B-B14F-4D97-AF65-F5344CB8AC3E}">
        <p14:creationId xmlns:p14="http://schemas.microsoft.com/office/powerpoint/2010/main" val="877874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Biçimbirim Türleri</a:t>
            </a:r>
          </a:p>
        </p:txBody>
      </p:sp>
      <p:sp>
        <p:nvSpPr>
          <p:cNvPr id="3" name="İçerik Yer Tutucusu 2"/>
          <p:cNvSpPr>
            <a:spLocks noGrp="1"/>
          </p:cNvSpPr>
          <p:nvPr>
            <p:ph idx="1"/>
          </p:nvPr>
        </p:nvSpPr>
        <p:spPr/>
        <p:txBody>
          <a:bodyPr/>
          <a:lstStyle/>
          <a:p>
            <a:pPr marL="0" indent="0">
              <a:buNone/>
            </a:pPr>
            <a:r>
              <a:rPr lang="tr-TR" dirty="0"/>
              <a:t>1.Bağımlı Biçimbirim ve Bağımsız Biçimbirim</a:t>
            </a:r>
          </a:p>
          <a:p>
            <a:pPr marL="0" indent="0">
              <a:buNone/>
            </a:pPr>
            <a:r>
              <a:rPr lang="tr-TR" dirty="0"/>
              <a:t>2. Sıfır </a:t>
            </a:r>
            <a:r>
              <a:rPr lang="tr-TR" dirty="0" err="1"/>
              <a:t>Biçimcik</a:t>
            </a:r>
            <a:endParaRPr lang="tr-TR" dirty="0"/>
          </a:p>
          <a:p>
            <a:pPr marL="0" indent="0">
              <a:buNone/>
            </a:pPr>
            <a:r>
              <a:rPr lang="tr-TR" dirty="0"/>
              <a:t>3. Portmanto </a:t>
            </a:r>
            <a:r>
              <a:rPr lang="tr-TR" dirty="0" err="1"/>
              <a:t>Biçimcik</a:t>
            </a:r>
            <a:endParaRPr lang="tr-TR" dirty="0"/>
          </a:p>
          <a:p>
            <a:pPr marL="0" indent="0">
              <a:buNone/>
            </a:pPr>
            <a:r>
              <a:rPr lang="tr-TR" dirty="0"/>
              <a:t>4. </a:t>
            </a:r>
            <a:r>
              <a:rPr lang="tr-TR" dirty="0" err="1"/>
              <a:t>Tekçil</a:t>
            </a:r>
            <a:r>
              <a:rPr lang="tr-TR" dirty="0"/>
              <a:t> Biçimbirim</a:t>
            </a:r>
          </a:p>
        </p:txBody>
      </p:sp>
    </p:spTree>
    <p:extLst>
      <p:ext uri="{BB962C8B-B14F-4D97-AF65-F5344CB8AC3E}">
        <p14:creationId xmlns:p14="http://schemas.microsoft.com/office/powerpoint/2010/main" val="795503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Biçimbirim Türleri</a:t>
            </a:r>
          </a:p>
        </p:txBody>
      </p:sp>
      <p:graphicFrame>
        <p:nvGraphicFramePr>
          <p:cNvPr id="5" name="İçerik Yer Tutucusu 4"/>
          <p:cNvGraphicFramePr>
            <a:graphicFrameLocks noGrp="1"/>
          </p:cNvGraphicFramePr>
          <p:nvPr>
            <p:ph idx="1"/>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0017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Biçimbirim Türleri</a:t>
            </a:r>
          </a:p>
        </p:txBody>
      </p:sp>
      <p:sp>
        <p:nvSpPr>
          <p:cNvPr id="3" name="İçerik Yer Tutucusu 2"/>
          <p:cNvSpPr>
            <a:spLocks noGrp="1"/>
          </p:cNvSpPr>
          <p:nvPr>
            <p:ph idx="1"/>
          </p:nvPr>
        </p:nvSpPr>
        <p:spPr/>
        <p:txBody>
          <a:bodyPr/>
          <a:lstStyle/>
          <a:p>
            <a:pPr algn="just"/>
            <a:r>
              <a:rPr lang="tr-TR" dirty="0"/>
              <a:t>Bir biçimbirimin bağımsız biçimbirim (</a:t>
            </a:r>
            <a:r>
              <a:rPr lang="tr-TR" dirty="0" err="1"/>
              <a:t>free</a:t>
            </a:r>
            <a:r>
              <a:rPr lang="tr-TR" dirty="0"/>
              <a:t> </a:t>
            </a:r>
            <a:r>
              <a:rPr lang="tr-TR" dirty="0" err="1"/>
              <a:t>morpheme</a:t>
            </a:r>
            <a:r>
              <a:rPr lang="tr-TR" dirty="0"/>
              <a:t>) olması için ev, yavaş, kapı, güzel, akşam gibi kök sözcükler olarak ve evcil, yavaşça, kapıcı, güzellik, akşamleyin gibi onlardan türemiş sözcükler olarak yalnız başına görülmesi gerekir.</a:t>
            </a:r>
          </a:p>
          <a:p>
            <a:pPr algn="just"/>
            <a:r>
              <a:rPr lang="tr-TR" dirty="0"/>
              <a:t>Dilde tek başlarına bulunmayan biçimbirimlere bağımlı biçimbirim (</a:t>
            </a:r>
            <a:r>
              <a:rPr lang="tr-TR" dirty="0" err="1"/>
              <a:t>bound</a:t>
            </a:r>
            <a:r>
              <a:rPr lang="tr-TR" dirty="0"/>
              <a:t> </a:t>
            </a:r>
            <a:r>
              <a:rPr lang="tr-TR" dirty="0" err="1"/>
              <a:t>morpheme</a:t>
            </a:r>
            <a:r>
              <a:rPr lang="tr-TR" dirty="0"/>
              <a:t>) denir.</a:t>
            </a:r>
          </a:p>
        </p:txBody>
      </p:sp>
    </p:spTree>
    <p:extLst>
      <p:ext uri="{BB962C8B-B14F-4D97-AF65-F5344CB8AC3E}">
        <p14:creationId xmlns:p14="http://schemas.microsoft.com/office/powerpoint/2010/main" val="2782797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Biçimbirim Türleri</a:t>
            </a:r>
          </a:p>
        </p:txBody>
      </p:sp>
      <p:sp>
        <p:nvSpPr>
          <p:cNvPr id="3" name="İçerik Yer Tutucusu 2"/>
          <p:cNvSpPr>
            <a:spLocks noGrp="1"/>
          </p:cNvSpPr>
          <p:nvPr>
            <p:ph idx="1"/>
          </p:nvPr>
        </p:nvSpPr>
        <p:spPr/>
        <p:txBody>
          <a:bodyPr>
            <a:normAutofit lnSpcReduction="10000"/>
          </a:bodyPr>
          <a:lstStyle/>
          <a:p>
            <a:pPr algn="just"/>
            <a:r>
              <a:rPr lang="tr-TR" dirty="0"/>
              <a:t>ekler, tek başına görünmeyen kökler, eylemler</a:t>
            </a:r>
          </a:p>
          <a:p>
            <a:pPr marL="0" indent="0" algn="just">
              <a:buNone/>
            </a:pPr>
            <a:r>
              <a:rPr lang="tr-TR" dirty="0"/>
              <a:t>1. Ekler doğaları gereği, her zaman eklenmiş olmak, yani bağımlı olmak zorundadır.</a:t>
            </a:r>
          </a:p>
          <a:p>
            <a:pPr marL="0" indent="0" algn="just">
              <a:buNone/>
            </a:pPr>
            <a:r>
              <a:rPr lang="tr-TR" dirty="0"/>
              <a:t>2. </a:t>
            </a:r>
            <a:r>
              <a:rPr lang="tr-TR" dirty="0" err="1"/>
              <a:t>öğre</a:t>
            </a:r>
            <a:r>
              <a:rPr lang="tr-TR" dirty="0"/>
              <a:t>- kökü, dilin önceki dönemlerinde kullanılmış ancak şimdi ölmüş olan bir köktür.</a:t>
            </a:r>
          </a:p>
          <a:p>
            <a:pPr marL="0" indent="0" algn="just">
              <a:buNone/>
            </a:pPr>
            <a:r>
              <a:rPr lang="tr-TR" dirty="0"/>
              <a:t>	Nitel ve nitelik sözcükleri nite diye bir kökten türemiştir ama</a:t>
            </a:r>
          </a:p>
          <a:p>
            <a:pPr marL="0" indent="0" algn="just">
              <a:buNone/>
            </a:pPr>
            <a:r>
              <a:rPr lang="tr-TR" dirty="0"/>
              <a:t>	bu kök bugün mevcut değildir.</a:t>
            </a:r>
          </a:p>
          <a:p>
            <a:pPr marL="0" indent="0" algn="just">
              <a:buNone/>
            </a:pPr>
            <a:r>
              <a:rPr lang="tr-TR" dirty="0"/>
              <a:t>3. Eylemler, kök veya köklerden başkalaşmış sözcükler olup, hiçbir zaman eksiz görünmezler. Emir kipi hariç.</a:t>
            </a:r>
          </a:p>
        </p:txBody>
      </p:sp>
    </p:spTree>
    <p:extLst>
      <p:ext uri="{BB962C8B-B14F-4D97-AF65-F5344CB8AC3E}">
        <p14:creationId xmlns:p14="http://schemas.microsoft.com/office/powerpoint/2010/main" val="3429576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Sıfır </a:t>
            </a:r>
            <a:r>
              <a:rPr lang="tr-TR" dirty="0" err="1"/>
              <a:t>Biçimcik</a:t>
            </a:r>
            <a:endParaRPr lang="tr-TR" dirty="0"/>
          </a:p>
        </p:txBody>
      </p:sp>
      <p:sp>
        <p:nvSpPr>
          <p:cNvPr id="3" name="İçerik Yer Tutucusu 2"/>
          <p:cNvSpPr>
            <a:spLocks noGrp="1"/>
          </p:cNvSpPr>
          <p:nvPr>
            <p:ph idx="1"/>
          </p:nvPr>
        </p:nvSpPr>
        <p:spPr/>
        <p:txBody>
          <a:bodyPr>
            <a:normAutofit/>
          </a:bodyPr>
          <a:lstStyle/>
          <a:p>
            <a:pPr algn="just"/>
            <a:r>
              <a:rPr lang="tr-TR" dirty="0"/>
              <a:t>Biçimbirimin herhangi bir ses bilgisel içerik taşımamış halidir. Sıfır </a:t>
            </a:r>
            <a:r>
              <a:rPr lang="tr-TR" dirty="0" err="1"/>
              <a:t>biçimcik</a:t>
            </a:r>
            <a:r>
              <a:rPr lang="tr-TR" dirty="0"/>
              <a:t> (</a:t>
            </a:r>
            <a:r>
              <a:rPr lang="tr-TR" dirty="0" err="1"/>
              <a:t>zero</a:t>
            </a:r>
            <a:r>
              <a:rPr lang="tr-TR" dirty="0"/>
              <a:t> </a:t>
            </a:r>
            <a:r>
              <a:rPr lang="tr-TR" dirty="0" err="1"/>
              <a:t>morph</a:t>
            </a:r>
            <a:r>
              <a:rPr lang="tr-TR" dirty="0"/>
              <a:t>) {Ø} ile gösterilir.</a:t>
            </a:r>
          </a:p>
          <a:p>
            <a:r>
              <a:rPr lang="tr-TR" dirty="0"/>
              <a:t>Geçmiş zaman 3.kişi 	geldi-Ø</a:t>
            </a:r>
          </a:p>
          <a:p>
            <a:r>
              <a:rPr lang="tr-TR" dirty="0"/>
              <a:t>Emir kipi 			gel-Ø</a:t>
            </a:r>
          </a:p>
          <a:p>
            <a:r>
              <a:rPr lang="tr-TR" dirty="0"/>
              <a:t>Yalın durumu		ev-Ø</a:t>
            </a:r>
          </a:p>
          <a:p>
            <a:r>
              <a:rPr lang="tr-TR" dirty="0"/>
              <a:t>Belirtme durumu 		halı-Ø almak (halıyı almak)</a:t>
            </a:r>
          </a:p>
          <a:p>
            <a:r>
              <a:rPr lang="tr-TR" dirty="0"/>
              <a:t>Tamlayan durumu 		vatan-Ø için</a:t>
            </a:r>
          </a:p>
        </p:txBody>
      </p:sp>
    </p:spTree>
    <p:extLst>
      <p:ext uri="{BB962C8B-B14F-4D97-AF65-F5344CB8AC3E}">
        <p14:creationId xmlns:p14="http://schemas.microsoft.com/office/powerpoint/2010/main" val="413860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Kök-Gövde-Köken</a:t>
            </a:r>
          </a:p>
        </p:txBody>
      </p:sp>
      <p:sp>
        <p:nvSpPr>
          <p:cNvPr id="3" name="İçerik Yer Tutucusu 2"/>
          <p:cNvSpPr>
            <a:spLocks noGrp="1"/>
          </p:cNvSpPr>
          <p:nvPr>
            <p:ph idx="1"/>
          </p:nvPr>
        </p:nvSpPr>
        <p:spPr/>
        <p:txBody>
          <a:bodyPr>
            <a:normAutofit fontScale="92500" lnSpcReduction="20000"/>
          </a:bodyPr>
          <a:lstStyle/>
          <a:p>
            <a:r>
              <a:rPr lang="tr-TR" dirty="0"/>
              <a:t>Kök sözcük (</a:t>
            </a:r>
            <a:r>
              <a:rPr lang="tr-TR" dirty="0" err="1"/>
              <a:t>root</a:t>
            </a:r>
            <a:r>
              <a:rPr lang="tr-TR" dirty="0"/>
              <a:t> </a:t>
            </a:r>
            <a:r>
              <a:rPr lang="tr-TR" dirty="0" err="1"/>
              <a:t>word</a:t>
            </a:r>
            <a:r>
              <a:rPr lang="tr-TR" dirty="0"/>
              <a:t>) Herhangi bir süreçten geçmeyen sözcüklerdir. </a:t>
            </a:r>
          </a:p>
          <a:p>
            <a:r>
              <a:rPr lang="tr-TR" dirty="0"/>
              <a:t>Kök (</a:t>
            </a:r>
            <a:r>
              <a:rPr lang="tr-TR" dirty="0" err="1"/>
              <a:t>root</a:t>
            </a:r>
            <a:r>
              <a:rPr lang="tr-TR" dirty="0"/>
              <a:t>) Bir sözcüğün parçalanamaz, anlamlı en küçük biçimidir.</a:t>
            </a:r>
          </a:p>
          <a:p>
            <a:pPr marL="0" indent="0">
              <a:buNone/>
            </a:pPr>
            <a:r>
              <a:rPr lang="tr-TR" dirty="0"/>
              <a:t>	kayak -&gt;kaya + k-&gt;kay + ak-&gt;</a:t>
            </a:r>
            <a:r>
              <a:rPr lang="tr-TR" dirty="0" err="1"/>
              <a:t>ka</a:t>
            </a:r>
            <a:r>
              <a:rPr lang="tr-TR" dirty="0"/>
              <a:t> + y</a:t>
            </a:r>
          </a:p>
          <a:p>
            <a:r>
              <a:rPr lang="tr-TR" dirty="0"/>
              <a:t>Gövde(</a:t>
            </a:r>
            <a:r>
              <a:rPr lang="tr-TR" dirty="0" err="1"/>
              <a:t>stem</a:t>
            </a:r>
            <a:r>
              <a:rPr lang="tr-TR" dirty="0"/>
              <a:t>)-Türemiş sözcükler</a:t>
            </a:r>
          </a:p>
          <a:p>
            <a:pPr lvl="1"/>
            <a:r>
              <a:rPr lang="tr-TR" dirty="0"/>
              <a:t>Bir sözcüğün tümceler kurulurken yüklendikleri parçalardan geriye kalan bölümüdür. Ad kök yada gövdelerine yapım eki eklenerek türetilmiş sözcükler. Birlik, birey vb.</a:t>
            </a:r>
          </a:p>
          <a:p>
            <a:r>
              <a:rPr lang="tr-TR" dirty="0"/>
              <a:t>Köken(</a:t>
            </a:r>
            <a:r>
              <a:rPr lang="tr-TR" dirty="0" err="1"/>
              <a:t>racine</a:t>
            </a:r>
            <a:r>
              <a:rPr lang="tr-TR" dirty="0"/>
              <a:t>)</a:t>
            </a:r>
          </a:p>
          <a:p>
            <a:pPr marL="0" indent="0" algn="just">
              <a:buNone/>
            </a:pPr>
            <a:r>
              <a:rPr lang="tr-TR" dirty="0"/>
              <a:t>	Dilin ancak eski dönemlerine gidildiğinde parçalanabilir olduğu anlaşılan, ama bugün için artık anlamlı daha küçük parçalara ayrılamayacak olan sözcüklerdir.</a:t>
            </a:r>
          </a:p>
        </p:txBody>
      </p:sp>
    </p:spTree>
    <p:extLst>
      <p:ext uri="{BB962C8B-B14F-4D97-AF65-F5344CB8AC3E}">
        <p14:creationId xmlns:p14="http://schemas.microsoft.com/office/powerpoint/2010/main" val="1710778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Portmanto </a:t>
            </a:r>
            <a:r>
              <a:rPr lang="tr-TR" dirty="0" err="1"/>
              <a:t>Biçimcik</a:t>
            </a:r>
            <a:endParaRPr lang="tr-TR" dirty="0"/>
          </a:p>
        </p:txBody>
      </p:sp>
      <p:sp>
        <p:nvSpPr>
          <p:cNvPr id="3" name="İçerik Yer Tutucusu 2"/>
          <p:cNvSpPr>
            <a:spLocks noGrp="1"/>
          </p:cNvSpPr>
          <p:nvPr>
            <p:ph idx="1"/>
          </p:nvPr>
        </p:nvSpPr>
        <p:spPr/>
        <p:txBody>
          <a:bodyPr>
            <a:normAutofit/>
          </a:bodyPr>
          <a:lstStyle/>
          <a:p>
            <a:pPr algn="just"/>
            <a:r>
              <a:rPr lang="tr-TR" dirty="0"/>
              <a:t>Portmanto </a:t>
            </a:r>
            <a:r>
              <a:rPr lang="tr-TR" dirty="0" err="1"/>
              <a:t>biçimcik</a:t>
            </a:r>
            <a:r>
              <a:rPr lang="tr-TR" dirty="0"/>
              <a:t> (</a:t>
            </a:r>
            <a:r>
              <a:rPr lang="tr-TR" dirty="0" err="1"/>
              <a:t>portmanteau</a:t>
            </a:r>
            <a:r>
              <a:rPr lang="tr-TR" dirty="0"/>
              <a:t> </a:t>
            </a:r>
            <a:r>
              <a:rPr lang="tr-TR" dirty="0" err="1"/>
              <a:t>morph</a:t>
            </a:r>
            <a:r>
              <a:rPr lang="tr-TR" dirty="0"/>
              <a:t>), birden fazla biçimbirimi temsil eder. </a:t>
            </a:r>
          </a:p>
          <a:p>
            <a:pPr lvl="1"/>
            <a:r>
              <a:rPr lang="tr-TR" dirty="0"/>
              <a:t>{</a:t>
            </a:r>
            <a:r>
              <a:rPr lang="tr-TR" dirty="0" err="1"/>
              <a:t>sIn</a:t>
            </a:r>
            <a:r>
              <a:rPr lang="tr-TR" dirty="0"/>
              <a:t>}, eylemlerin belirli zamanlarındaki çekimlerinde 2.kişiyi(sen) gösterir: geliyor-sun. Bu ekin üzerine gelen {</a:t>
            </a:r>
            <a:r>
              <a:rPr lang="tr-TR" dirty="0" err="1"/>
              <a:t>Iz</a:t>
            </a:r>
            <a:r>
              <a:rPr lang="tr-TR" dirty="0"/>
              <a:t>} ise sayıyı göstermek üzere çoğulluk (siz) anlatır: geliyor-sun-uz.</a:t>
            </a:r>
          </a:p>
          <a:p>
            <a:pPr lvl="1"/>
            <a:endParaRPr lang="tr-TR" dirty="0"/>
          </a:p>
          <a:p>
            <a:pPr algn="just"/>
            <a:r>
              <a:rPr lang="tr-TR" dirty="0"/>
              <a:t>Bazen geçmiş zaman çekiminde, eylem, aynı biçimde hem kişi, hem de sayı aktarmasına karşın ortada tek bir </a:t>
            </a:r>
            <a:r>
              <a:rPr lang="tr-TR" dirty="0" err="1"/>
              <a:t>biçimcik</a:t>
            </a:r>
            <a:r>
              <a:rPr lang="tr-TR" dirty="0"/>
              <a:t> bulunur:</a:t>
            </a:r>
          </a:p>
          <a:p>
            <a:pPr marL="0" indent="0" algn="just">
              <a:buNone/>
            </a:pPr>
            <a:r>
              <a:rPr lang="tr-TR" dirty="0"/>
              <a:t>	geldi-k teki [k]. -&gt; k 1.kişi, çoğul</a:t>
            </a:r>
          </a:p>
        </p:txBody>
      </p:sp>
    </p:spTree>
    <p:extLst>
      <p:ext uri="{BB962C8B-B14F-4D97-AF65-F5344CB8AC3E}">
        <p14:creationId xmlns:p14="http://schemas.microsoft.com/office/powerpoint/2010/main" val="3339730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Tekçil</a:t>
            </a:r>
            <a:r>
              <a:rPr lang="tr-TR" dirty="0"/>
              <a:t> Biçimbirim</a:t>
            </a:r>
          </a:p>
        </p:txBody>
      </p:sp>
      <p:sp>
        <p:nvSpPr>
          <p:cNvPr id="3" name="İçerik Yer Tutucusu 2"/>
          <p:cNvSpPr>
            <a:spLocks noGrp="1"/>
          </p:cNvSpPr>
          <p:nvPr>
            <p:ph idx="1"/>
          </p:nvPr>
        </p:nvSpPr>
        <p:spPr/>
        <p:txBody>
          <a:bodyPr>
            <a:normAutofit lnSpcReduction="10000"/>
          </a:bodyPr>
          <a:lstStyle/>
          <a:p>
            <a:pPr algn="just"/>
            <a:r>
              <a:rPr lang="tr-TR" dirty="0"/>
              <a:t>Bağımlı biçimbirim, ekin tek başına bulunmadığı biçimbirim iken, yalnızca belirli bir parçasının dağılım sergilediği, diğer parçanın başka hiçbir bağlamda gözükmediği türe </a:t>
            </a:r>
            <a:r>
              <a:rPr lang="tr-TR" dirty="0" err="1"/>
              <a:t>tekçil</a:t>
            </a:r>
            <a:r>
              <a:rPr lang="tr-TR" dirty="0"/>
              <a:t> biçimbirim (</a:t>
            </a:r>
            <a:r>
              <a:rPr lang="tr-TR" dirty="0" err="1"/>
              <a:t>unique</a:t>
            </a:r>
            <a:r>
              <a:rPr lang="tr-TR" dirty="0"/>
              <a:t> </a:t>
            </a:r>
            <a:r>
              <a:rPr lang="tr-TR" dirty="0" err="1"/>
              <a:t>morpheme</a:t>
            </a:r>
            <a:r>
              <a:rPr lang="tr-TR" dirty="0"/>
              <a:t>) denir.</a:t>
            </a:r>
          </a:p>
          <a:p>
            <a:pPr algn="just"/>
            <a:r>
              <a:rPr lang="tr-TR" dirty="0" err="1"/>
              <a:t>Türkçe’de</a:t>
            </a:r>
            <a:r>
              <a:rPr lang="tr-TR" dirty="0"/>
              <a:t> yağmur sözcüğünün yağ- eylemi ile bir bağlantısı olduğu açıktır ve bu eylem başka ortamlarda gözükür: yağdı, yağan, yağıyor vb. </a:t>
            </a:r>
          </a:p>
          <a:p>
            <a:pPr algn="just"/>
            <a:r>
              <a:rPr lang="tr-TR" dirty="0"/>
              <a:t>-</a:t>
            </a:r>
            <a:r>
              <a:rPr lang="tr-TR" dirty="0" err="1"/>
              <a:t>mur</a:t>
            </a:r>
            <a:r>
              <a:rPr lang="tr-TR" dirty="0"/>
              <a:t> eki ise bugün için çözümlenebilir olan başkaca hiçbir sözcüğe eklenmiş değildir. Yağmur sözcüğünü yağ- ve –</a:t>
            </a:r>
            <a:r>
              <a:rPr lang="tr-TR" dirty="0" err="1"/>
              <a:t>mur</a:t>
            </a:r>
            <a:r>
              <a:rPr lang="tr-TR" dirty="0"/>
              <a:t> olarak kök ve eke ayrılabiliriz ve –</a:t>
            </a:r>
            <a:r>
              <a:rPr lang="tr-TR" dirty="0" err="1"/>
              <a:t>mur</a:t>
            </a:r>
            <a:r>
              <a:rPr lang="tr-TR" dirty="0"/>
              <a:t> eki </a:t>
            </a:r>
            <a:r>
              <a:rPr lang="tr-TR" dirty="0" err="1"/>
              <a:t>tekçil</a:t>
            </a:r>
            <a:r>
              <a:rPr lang="tr-TR" dirty="0"/>
              <a:t> biçimbirimdir.</a:t>
            </a:r>
          </a:p>
        </p:txBody>
      </p:sp>
    </p:spTree>
    <p:extLst>
      <p:ext uri="{BB962C8B-B14F-4D97-AF65-F5344CB8AC3E}">
        <p14:creationId xmlns:p14="http://schemas.microsoft.com/office/powerpoint/2010/main" val="4083618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7192D5-0DCC-42D8-9D76-E1F81E992E28}"/>
              </a:ext>
            </a:extLst>
          </p:cNvPr>
          <p:cNvSpPr>
            <a:spLocks noGrp="1"/>
          </p:cNvSpPr>
          <p:nvPr>
            <p:ph type="title"/>
          </p:nvPr>
        </p:nvSpPr>
        <p:spPr/>
        <p:txBody>
          <a:bodyPr/>
          <a:lstStyle/>
          <a:p>
            <a:r>
              <a:rPr lang="tr-TR" dirty="0"/>
              <a:t>Ön İşlemler</a:t>
            </a:r>
          </a:p>
        </p:txBody>
      </p:sp>
      <p:sp>
        <p:nvSpPr>
          <p:cNvPr id="3" name="İçerik Yer Tutucusu 2">
            <a:extLst>
              <a:ext uri="{FF2B5EF4-FFF2-40B4-BE49-F238E27FC236}">
                <a16:creationId xmlns:a16="http://schemas.microsoft.com/office/drawing/2014/main" id="{391FCCD5-CF7B-46B6-89EB-51165A67206B}"/>
              </a:ext>
            </a:extLst>
          </p:cNvPr>
          <p:cNvSpPr>
            <a:spLocks noGrp="1"/>
          </p:cNvSpPr>
          <p:nvPr>
            <p:ph idx="1"/>
          </p:nvPr>
        </p:nvSpPr>
        <p:spPr/>
        <p:txBody>
          <a:bodyPr/>
          <a:lstStyle/>
          <a:p>
            <a:pPr algn="just"/>
            <a:r>
              <a:rPr lang="tr-TR" dirty="0"/>
              <a:t>Doğal dil ön işleme adımlarından ilki </a:t>
            </a:r>
            <a:r>
              <a:rPr lang="tr-TR" dirty="0" err="1"/>
              <a:t>sözcüksel</a:t>
            </a:r>
            <a:r>
              <a:rPr lang="tr-TR" dirty="0"/>
              <a:t> analiz (</a:t>
            </a:r>
            <a:r>
              <a:rPr lang="tr-TR" dirty="0" err="1"/>
              <a:t>lexical</a:t>
            </a:r>
            <a:r>
              <a:rPr lang="tr-TR" dirty="0"/>
              <a:t> </a:t>
            </a:r>
            <a:r>
              <a:rPr lang="tr-TR" dirty="0" err="1"/>
              <a:t>Analys</a:t>
            </a:r>
            <a:r>
              <a:rPr lang="tr-TR" dirty="0"/>
              <a:t>), kelimelerin yapısını tanımlamayı ve analiz etmeyi içermektedir. Bu süreç içerisinde bir dildeki sözcüklerin ve ifadelerin toplanması işlemlerin yapıldığı ifade edilmektedir. </a:t>
            </a:r>
          </a:p>
          <a:p>
            <a:pPr algn="just"/>
            <a:r>
              <a:rPr lang="tr-TR" dirty="0" err="1"/>
              <a:t>Sözcüksel</a:t>
            </a:r>
            <a:r>
              <a:rPr lang="tr-TR" dirty="0"/>
              <a:t> analiz, bir metnin tüm yığınlarının daha küçük parçalara, paragraf, cümle ve kelimelere ayrıştırılması anlamına gelmektedir.</a:t>
            </a:r>
          </a:p>
        </p:txBody>
      </p:sp>
    </p:spTree>
    <p:extLst>
      <p:ext uri="{BB962C8B-B14F-4D97-AF65-F5344CB8AC3E}">
        <p14:creationId xmlns:p14="http://schemas.microsoft.com/office/powerpoint/2010/main" val="2118424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1867A1-530F-4BED-A3E2-E305C62A5B3E}"/>
              </a:ext>
            </a:extLst>
          </p:cNvPr>
          <p:cNvSpPr>
            <a:spLocks noGrp="1"/>
          </p:cNvSpPr>
          <p:nvPr>
            <p:ph type="title"/>
          </p:nvPr>
        </p:nvSpPr>
        <p:spPr/>
        <p:txBody>
          <a:bodyPr/>
          <a:lstStyle/>
          <a:p>
            <a:r>
              <a:rPr lang="tr-TR" dirty="0"/>
              <a:t>Ön İşlemler</a:t>
            </a:r>
          </a:p>
        </p:txBody>
      </p:sp>
      <p:sp>
        <p:nvSpPr>
          <p:cNvPr id="3" name="İçerik Yer Tutucusu 2">
            <a:extLst>
              <a:ext uri="{FF2B5EF4-FFF2-40B4-BE49-F238E27FC236}">
                <a16:creationId xmlns:a16="http://schemas.microsoft.com/office/drawing/2014/main" id="{45ED43CC-BD56-46FA-9E7D-DB5AF6CED8D7}"/>
              </a:ext>
            </a:extLst>
          </p:cNvPr>
          <p:cNvSpPr>
            <a:spLocks noGrp="1"/>
          </p:cNvSpPr>
          <p:nvPr>
            <p:ph idx="1"/>
          </p:nvPr>
        </p:nvSpPr>
        <p:spPr/>
        <p:txBody>
          <a:bodyPr/>
          <a:lstStyle/>
          <a:p>
            <a:pPr algn="just"/>
            <a:r>
              <a:rPr lang="tr-TR" dirty="0"/>
              <a:t>Sesli veya yazılı olarak bilgisayar sistemine girdi olarak verilen metin (</a:t>
            </a:r>
            <a:r>
              <a:rPr lang="tr-TR" dirty="0" err="1"/>
              <a:t>corpus</a:t>
            </a:r>
            <a:r>
              <a:rPr lang="tr-TR" dirty="0"/>
              <a:t>-derlem) genellikle doğal dilin spontane gelişmesi nedeniyle yazım kurallarından yoksun, yazım ve imla hatalarının epey fazla olduğu bir veri olmaktadır. Girdi olarak yazılım hatalarının ve sözcük dizimi hatalarının yer aldığı veriler doğrudan analiz işlemine tabi tutulmamaktadır. </a:t>
            </a:r>
          </a:p>
          <a:p>
            <a:pPr algn="just"/>
            <a:r>
              <a:rPr lang="tr-TR" dirty="0"/>
              <a:t>Ham veri analiz öncesinde bir takım ön işlemlerden geçirilerek daha sonra asıl doğal dil işleme modüllerinde işlenmek üzere hazır hale getirilmektedir.</a:t>
            </a:r>
          </a:p>
        </p:txBody>
      </p:sp>
    </p:spTree>
    <p:extLst>
      <p:ext uri="{BB962C8B-B14F-4D97-AF65-F5344CB8AC3E}">
        <p14:creationId xmlns:p14="http://schemas.microsoft.com/office/powerpoint/2010/main" val="1121650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2F09E4-7D53-499D-A44F-59CDE18056E1}"/>
              </a:ext>
            </a:extLst>
          </p:cNvPr>
          <p:cNvSpPr>
            <a:spLocks noGrp="1"/>
          </p:cNvSpPr>
          <p:nvPr>
            <p:ph type="title"/>
          </p:nvPr>
        </p:nvSpPr>
        <p:spPr/>
        <p:txBody>
          <a:bodyPr/>
          <a:lstStyle/>
          <a:p>
            <a:r>
              <a:rPr lang="tr-TR" dirty="0"/>
              <a:t>Ön İşlemler</a:t>
            </a:r>
          </a:p>
        </p:txBody>
      </p:sp>
      <p:sp>
        <p:nvSpPr>
          <p:cNvPr id="3" name="İçerik Yer Tutucusu 2">
            <a:extLst>
              <a:ext uri="{FF2B5EF4-FFF2-40B4-BE49-F238E27FC236}">
                <a16:creationId xmlns:a16="http://schemas.microsoft.com/office/drawing/2014/main" id="{7D831414-2AC8-4DAB-87A2-B7391721B5AC}"/>
              </a:ext>
            </a:extLst>
          </p:cNvPr>
          <p:cNvSpPr>
            <a:spLocks noGrp="1"/>
          </p:cNvSpPr>
          <p:nvPr>
            <p:ph idx="1"/>
          </p:nvPr>
        </p:nvSpPr>
        <p:spPr/>
        <p:txBody>
          <a:bodyPr/>
          <a:lstStyle/>
          <a:p>
            <a:pPr algn="just"/>
            <a:r>
              <a:rPr lang="tr-TR" dirty="0"/>
              <a:t>Sesli olarak alınan veriler öncelikle </a:t>
            </a:r>
            <a:r>
              <a:rPr lang="tr-TR" dirty="0" err="1"/>
              <a:t>yazısal</a:t>
            </a:r>
            <a:r>
              <a:rPr lang="tr-TR" dirty="0"/>
              <a:t> metinlere dönüştürülür. Elde edilen metinler sisteme eğitim verisi olarak verilmeden önce metin içerisindeki tüm harfler küçük harfe dönüştürülmekte ve metin noktalama işaretlerinden arındırılmaktadır. Daha sonra dört farklı ön işlem aşamasından geçirilen metinler doğal dil işlemenin asıl modüllerinde işlenmektedir. Bahsi geçen ön işlemler şunlardır;</a:t>
            </a:r>
          </a:p>
        </p:txBody>
      </p:sp>
    </p:spTree>
    <p:extLst>
      <p:ext uri="{BB962C8B-B14F-4D97-AF65-F5344CB8AC3E}">
        <p14:creationId xmlns:p14="http://schemas.microsoft.com/office/powerpoint/2010/main" val="1968977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5820AF-2C20-43D8-BB9C-293D830019D4}"/>
              </a:ext>
            </a:extLst>
          </p:cNvPr>
          <p:cNvSpPr>
            <a:spLocks noGrp="1"/>
          </p:cNvSpPr>
          <p:nvPr>
            <p:ph type="title"/>
          </p:nvPr>
        </p:nvSpPr>
        <p:spPr/>
        <p:txBody>
          <a:bodyPr/>
          <a:lstStyle/>
          <a:p>
            <a:r>
              <a:rPr lang="tr-TR" dirty="0"/>
              <a:t>Ön İşlemler</a:t>
            </a:r>
          </a:p>
        </p:txBody>
      </p:sp>
      <p:sp>
        <p:nvSpPr>
          <p:cNvPr id="3" name="İçerik Yer Tutucusu 2">
            <a:extLst>
              <a:ext uri="{FF2B5EF4-FFF2-40B4-BE49-F238E27FC236}">
                <a16:creationId xmlns:a16="http://schemas.microsoft.com/office/drawing/2014/main" id="{DF94FFC2-14AE-4639-8CF9-284E47E3E567}"/>
              </a:ext>
            </a:extLst>
          </p:cNvPr>
          <p:cNvSpPr>
            <a:spLocks noGrp="1"/>
          </p:cNvSpPr>
          <p:nvPr>
            <p:ph idx="1"/>
          </p:nvPr>
        </p:nvSpPr>
        <p:spPr/>
        <p:txBody>
          <a:bodyPr>
            <a:normAutofit/>
          </a:bodyPr>
          <a:lstStyle/>
          <a:p>
            <a:pPr algn="just">
              <a:buFont typeface="+mj-lt"/>
              <a:buAutoNum type="arabicPeriod"/>
            </a:pPr>
            <a:r>
              <a:rPr lang="tr-TR" sz="2600" dirty="0" err="1"/>
              <a:t>Tokenization</a:t>
            </a:r>
            <a:r>
              <a:rPr lang="tr-TR" sz="2600" dirty="0"/>
              <a:t>: </a:t>
            </a:r>
            <a:r>
              <a:rPr lang="tr-TR" sz="2600" dirty="0" err="1"/>
              <a:t>Corpus</a:t>
            </a:r>
            <a:r>
              <a:rPr lang="tr-TR" sz="2600" dirty="0"/>
              <a:t> yapısının kelimelere veya cümlelere ayrılması olarak ifade edilebilmektedir. Metnin işlenebilmesi için </a:t>
            </a:r>
            <a:r>
              <a:rPr lang="tr-TR" sz="2600" dirty="0" smtClean="0"/>
              <a:t>kelime</a:t>
            </a:r>
            <a:r>
              <a:rPr lang="en-US" sz="2600" dirty="0" smtClean="0"/>
              <a:t>le</a:t>
            </a:r>
            <a:r>
              <a:rPr lang="tr-TR" sz="2600" dirty="0" smtClean="0"/>
              <a:t>re </a:t>
            </a:r>
            <a:r>
              <a:rPr lang="tr-TR" sz="2600" dirty="0"/>
              <a:t>(word2vec) veya gerektiği durumlarda cümlelere (</a:t>
            </a:r>
            <a:r>
              <a:rPr lang="tr-TR" sz="2600" dirty="0" smtClean="0"/>
              <a:t>Seq2Seq</a:t>
            </a:r>
            <a:r>
              <a:rPr lang="en-US" sz="2600" dirty="0" smtClean="0"/>
              <a:t>, doc2vec</a:t>
            </a:r>
            <a:r>
              <a:rPr lang="tr-TR" sz="2600" dirty="0" smtClean="0"/>
              <a:t>) </a:t>
            </a:r>
            <a:r>
              <a:rPr lang="tr-TR" sz="2600" dirty="0"/>
              <a:t>ayrılması gerekmektedir. Bu aşamada bütün bir metni oluşturan her bir sözcük tek tek ayrılmaktadır. Makine Öğrenmesi ile elde edilen vektörlerin doğal dil işleme tarafından doğru edilmelerini etkileyen üç temel etken vardır. </a:t>
            </a:r>
            <a:endParaRPr lang="tr-TR" dirty="0"/>
          </a:p>
        </p:txBody>
      </p:sp>
    </p:spTree>
    <p:extLst>
      <p:ext uri="{BB962C8B-B14F-4D97-AF65-F5344CB8AC3E}">
        <p14:creationId xmlns:p14="http://schemas.microsoft.com/office/powerpoint/2010/main" val="2261475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5F1A7E-31C9-4BC2-948A-73B7791CD1E1}"/>
              </a:ext>
            </a:extLst>
          </p:cNvPr>
          <p:cNvSpPr>
            <a:spLocks noGrp="1"/>
          </p:cNvSpPr>
          <p:nvPr>
            <p:ph type="title"/>
          </p:nvPr>
        </p:nvSpPr>
        <p:spPr/>
        <p:txBody>
          <a:bodyPr/>
          <a:lstStyle/>
          <a:p>
            <a:r>
              <a:rPr lang="tr-TR" dirty="0"/>
              <a:t>Ön İşlemler</a:t>
            </a:r>
          </a:p>
        </p:txBody>
      </p:sp>
      <p:sp>
        <p:nvSpPr>
          <p:cNvPr id="3" name="İçerik Yer Tutucusu 2">
            <a:extLst>
              <a:ext uri="{FF2B5EF4-FFF2-40B4-BE49-F238E27FC236}">
                <a16:creationId xmlns:a16="http://schemas.microsoft.com/office/drawing/2014/main" id="{C85887EE-A7B5-453D-A050-59193BDCA805}"/>
              </a:ext>
            </a:extLst>
          </p:cNvPr>
          <p:cNvSpPr>
            <a:spLocks noGrp="1"/>
          </p:cNvSpPr>
          <p:nvPr>
            <p:ph idx="1"/>
          </p:nvPr>
        </p:nvSpPr>
        <p:spPr/>
        <p:txBody>
          <a:bodyPr>
            <a:normAutofit lnSpcReduction="10000"/>
          </a:bodyPr>
          <a:lstStyle/>
          <a:p>
            <a:pPr algn="just">
              <a:buFont typeface="+mj-lt"/>
              <a:buAutoNum type="arabicPeriod"/>
            </a:pPr>
            <a:r>
              <a:rPr lang="tr-TR" sz="2600" dirty="0"/>
              <a:t>Bu temel etkenler şunlardır:</a:t>
            </a:r>
          </a:p>
          <a:p>
            <a:pPr marL="742950" lvl="1" indent="-285750" algn="just">
              <a:buFont typeface="Arial" panose="020B0604020202020204" pitchFamily="34" charset="0"/>
              <a:buChar char="•"/>
            </a:pPr>
            <a:r>
              <a:rPr lang="tr-TR" sz="2600" dirty="0"/>
              <a:t>Eğitimde Kullanılan Derlemin Büyüklüğü: Derlem büyüklüğünün artması kelime vektörlerinin ağırlıkları üzerinde yapılacak olan hata düzeltme işlemleri arttıracaktır. Dolayısıyla eğitim süreside artacaktır.</a:t>
            </a:r>
          </a:p>
          <a:p>
            <a:pPr marL="742950" lvl="1" indent="-285750" algn="just">
              <a:buFont typeface="Arial" panose="020B0604020202020204" pitchFamily="34" charset="0"/>
              <a:buChar char="•"/>
            </a:pPr>
            <a:r>
              <a:rPr lang="tr-TR" sz="2600" dirty="0"/>
              <a:t>Eğitilen Vektörlerin Boyutu: Word2vec’te vektörlerin boyutu 300 ile 1000 arasında olacak şekilde belirlenmesi optimum verimlilik için tavsiye edilmektedir.</a:t>
            </a:r>
          </a:p>
          <a:p>
            <a:pPr marL="742950" lvl="1" indent="-285750" algn="just">
              <a:buFont typeface="Arial" panose="020B0604020202020204" pitchFamily="34" charset="0"/>
              <a:buChar char="•"/>
            </a:pPr>
            <a:r>
              <a:rPr lang="tr-TR" sz="2600" dirty="0"/>
              <a:t>Komşu Kelimelerin Sayısı: Word2vec için 5 ile 10 komşuluk adetleri önerilmektedir.</a:t>
            </a:r>
          </a:p>
          <a:p>
            <a:endParaRPr lang="tr-TR" dirty="0"/>
          </a:p>
        </p:txBody>
      </p:sp>
    </p:spTree>
    <p:extLst>
      <p:ext uri="{BB962C8B-B14F-4D97-AF65-F5344CB8AC3E}">
        <p14:creationId xmlns:p14="http://schemas.microsoft.com/office/powerpoint/2010/main" val="1149879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57AE46-9B2F-4359-A129-8EB2F4409460}"/>
              </a:ext>
            </a:extLst>
          </p:cNvPr>
          <p:cNvSpPr>
            <a:spLocks noGrp="1"/>
          </p:cNvSpPr>
          <p:nvPr>
            <p:ph type="title"/>
          </p:nvPr>
        </p:nvSpPr>
        <p:spPr/>
        <p:txBody>
          <a:bodyPr/>
          <a:lstStyle/>
          <a:p>
            <a:r>
              <a:rPr lang="tr-TR" dirty="0"/>
              <a:t>Ön İşlemler</a:t>
            </a:r>
          </a:p>
        </p:txBody>
      </p:sp>
      <p:sp>
        <p:nvSpPr>
          <p:cNvPr id="3" name="İçerik Yer Tutucusu 2">
            <a:extLst>
              <a:ext uri="{FF2B5EF4-FFF2-40B4-BE49-F238E27FC236}">
                <a16:creationId xmlns:a16="http://schemas.microsoft.com/office/drawing/2014/main" id="{2EE2EB73-4350-4EDD-B7DE-50ACC90875A7}"/>
              </a:ext>
            </a:extLst>
          </p:cNvPr>
          <p:cNvSpPr>
            <a:spLocks noGrp="1"/>
          </p:cNvSpPr>
          <p:nvPr>
            <p:ph idx="1"/>
          </p:nvPr>
        </p:nvSpPr>
        <p:spPr/>
        <p:txBody>
          <a:bodyPr>
            <a:normAutofit fontScale="70000" lnSpcReduction="20000"/>
          </a:bodyPr>
          <a:lstStyle/>
          <a:p>
            <a:pPr algn="just">
              <a:buFont typeface="+mj-lt"/>
              <a:buAutoNum type="arabicPeriod" startAt="2"/>
            </a:pPr>
            <a:r>
              <a:rPr lang="tr-TR" sz="3100" dirty="0"/>
              <a:t>Stop</a:t>
            </a:r>
            <a:r>
              <a:rPr lang="tr-TR" b="1" i="0" dirty="0">
                <a:solidFill>
                  <a:srgbClr val="47425D"/>
                </a:solidFill>
                <a:effectLst/>
                <a:latin typeface="Times New Roman" panose="02020603050405020304" pitchFamily="18" charset="0"/>
              </a:rPr>
              <a:t> </a:t>
            </a:r>
            <a:r>
              <a:rPr lang="tr-TR" sz="3100" dirty="0" err="1"/>
              <a:t>Words</a:t>
            </a:r>
            <a:r>
              <a:rPr lang="tr-TR" sz="3100" dirty="0"/>
              <a:t>: Metni işlemeye başlamadan önce uygulanması gereken ön işlemlerden biriside Stop </a:t>
            </a:r>
            <a:r>
              <a:rPr lang="tr-TR" sz="3100" dirty="0" err="1"/>
              <a:t>Words’lerin</a:t>
            </a:r>
            <a:r>
              <a:rPr lang="tr-TR" sz="3100" dirty="0"/>
              <a:t> (gereksiz kelimelerin) çıkartılmasıdır. Her doğal dil için Stop </a:t>
            </a:r>
            <a:r>
              <a:rPr lang="tr-TR" sz="3100" dirty="0" err="1"/>
              <a:t>Words</a:t>
            </a:r>
            <a:r>
              <a:rPr lang="tr-TR" sz="3100" dirty="0"/>
              <a:t> listesi farklıdır dolayısıyla her bir dil için ayrı ayrı </a:t>
            </a:r>
            <a:r>
              <a:rPr lang="tr-TR" sz="3100" dirty="0" err="1"/>
              <a:t>oluşturulmaladır</a:t>
            </a:r>
            <a:r>
              <a:rPr lang="tr-TR" sz="3100" dirty="0"/>
              <a:t>. Türkçe için bazı Stop </a:t>
            </a:r>
            <a:r>
              <a:rPr lang="tr-TR" sz="3100" dirty="0" err="1"/>
              <a:t>Words’ler</a:t>
            </a:r>
            <a:r>
              <a:rPr lang="tr-TR" sz="3100" dirty="0"/>
              <a:t> şunlardır: “hangi, acaba, ve, böylece, madem, elbette, kadar, ise, henüz, hem”. Daha Stop Word listesine çeşitli internet sitelerinden ve </a:t>
            </a:r>
            <a:r>
              <a:rPr lang="tr-TR" sz="3100" dirty="0" err="1"/>
              <a:t>GitHub</a:t>
            </a:r>
            <a:r>
              <a:rPr lang="tr-TR" sz="3100" dirty="0"/>
              <a:t> depolarından ulaşılabilmektedir.</a:t>
            </a:r>
            <a:br>
              <a:rPr lang="tr-TR" sz="3100" dirty="0"/>
            </a:br>
            <a:endParaRPr lang="tr-TR" sz="3100" dirty="0"/>
          </a:p>
          <a:p>
            <a:pPr algn="just">
              <a:buFont typeface="+mj-lt"/>
              <a:buAutoNum type="arabicPeriod" startAt="2"/>
            </a:pPr>
            <a:r>
              <a:rPr lang="tr-TR" sz="3100" dirty="0" err="1"/>
              <a:t>Stemming</a:t>
            </a:r>
            <a:r>
              <a:rPr lang="tr-TR" sz="3100" dirty="0"/>
              <a:t>: Kelimelerin köklerine yönelik yapılan bir ön işlem uygulamasıdır. Aynı kökten türeyen kelimelerin farklı kelimeler olarak algılanmaması için </a:t>
            </a:r>
            <a:r>
              <a:rPr lang="tr-TR" sz="3100" dirty="0" err="1"/>
              <a:t>Stemming</a:t>
            </a:r>
            <a:r>
              <a:rPr lang="tr-TR" sz="3100" dirty="0"/>
              <a:t> işleminin yapılması gerekmektedir. Kelimelerin köklerini alma işlemi </a:t>
            </a:r>
            <a:r>
              <a:rPr lang="tr-TR" sz="3100" dirty="0" err="1"/>
              <a:t>olarakta</a:t>
            </a:r>
            <a:r>
              <a:rPr lang="tr-TR" sz="3100" dirty="0"/>
              <a:t> ifade edilebilmektedir. Türkçe için Zemberek uygulaması </a:t>
            </a:r>
            <a:r>
              <a:rPr lang="tr-TR" sz="3100" dirty="0" err="1"/>
              <a:t>Stemming</a:t>
            </a:r>
            <a:r>
              <a:rPr lang="tr-TR" sz="3100" dirty="0"/>
              <a:t> işlemini gerçekleştirebilmektedir.</a:t>
            </a:r>
          </a:p>
          <a:p>
            <a:endParaRPr lang="tr-TR" dirty="0"/>
          </a:p>
        </p:txBody>
      </p:sp>
    </p:spTree>
    <p:extLst>
      <p:ext uri="{BB962C8B-B14F-4D97-AF65-F5344CB8AC3E}">
        <p14:creationId xmlns:p14="http://schemas.microsoft.com/office/powerpoint/2010/main" val="1630846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327A58-002F-4428-BB2D-DC7974B9434D}"/>
              </a:ext>
            </a:extLst>
          </p:cNvPr>
          <p:cNvSpPr>
            <a:spLocks noGrp="1"/>
          </p:cNvSpPr>
          <p:nvPr>
            <p:ph type="title"/>
          </p:nvPr>
        </p:nvSpPr>
        <p:spPr/>
        <p:txBody>
          <a:bodyPr/>
          <a:lstStyle/>
          <a:p>
            <a:r>
              <a:rPr lang="tr-TR" dirty="0"/>
              <a:t>Ön İşlemler</a:t>
            </a:r>
          </a:p>
        </p:txBody>
      </p:sp>
      <p:sp>
        <p:nvSpPr>
          <p:cNvPr id="3" name="İçerik Yer Tutucusu 2">
            <a:extLst>
              <a:ext uri="{FF2B5EF4-FFF2-40B4-BE49-F238E27FC236}">
                <a16:creationId xmlns:a16="http://schemas.microsoft.com/office/drawing/2014/main" id="{4B2B9311-C8FB-4DF5-9986-4FCA7C5204C6}"/>
              </a:ext>
            </a:extLst>
          </p:cNvPr>
          <p:cNvSpPr>
            <a:spLocks noGrp="1"/>
          </p:cNvSpPr>
          <p:nvPr>
            <p:ph idx="1"/>
          </p:nvPr>
        </p:nvSpPr>
        <p:spPr/>
        <p:txBody>
          <a:bodyPr/>
          <a:lstStyle/>
          <a:p>
            <a:pPr marL="0" indent="0" algn="just">
              <a:buNone/>
            </a:pPr>
            <a:r>
              <a:rPr lang="tr-TR" sz="2400" dirty="0"/>
              <a:t>4. </a:t>
            </a:r>
            <a:r>
              <a:rPr lang="tr-TR" sz="2400" dirty="0" err="1"/>
              <a:t>Named</a:t>
            </a:r>
            <a:r>
              <a:rPr lang="tr-TR" sz="2400" dirty="0"/>
              <a:t> </a:t>
            </a:r>
            <a:r>
              <a:rPr lang="tr-TR" sz="2400" dirty="0" err="1"/>
              <a:t>Entity</a:t>
            </a:r>
            <a:r>
              <a:rPr lang="tr-TR" sz="2400" dirty="0"/>
              <a:t> </a:t>
            </a:r>
            <a:r>
              <a:rPr lang="tr-TR" sz="2400" dirty="0" err="1"/>
              <a:t>Recognation</a:t>
            </a:r>
            <a:r>
              <a:rPr lang="tr-TR" sz="2400" dirty="0"/>
              <a:t> (NER): Metin içerisinde yer alan özel isimlerin tespit edilmesi yönelik gerçekleştirilen bir ön işlemdir. Cümle içerisindeki kişi, organizasyon, yer isimleri ve tarihler gibi kelimeleri bulma işlemi olarak ifade edilebilmektedir.</a:t>
            </a:r>
          </a:p>
          <a:p>
            <a:r>
              <a:rPr lang="en-US" dirty="0" smtClean="0"/>
              <a:t>LOC, ORG,TIME, DATE, PERSON … MONEY</a:t>
            </a:r>
          </a:p>
          <a:p>
            <a:endParaRPr lang="en-US" dirty="0"/>
          </a:p>
          <a:p>
            <a:r>
              <a:rPr lang="en-US" dirty="0" smtClean="0"/>
              <a:t>BURSA ULUDAĞ ÜNİVERSİTESİ – ORG. İSMİDİR.</a:t>
            </a:r>
            <a:endParaRPr lang="tr-TR" dirty="0"/>
          </a:p>
        </p:txBody>
      </p:sp>
    </p:spTree>
    <p:extLst>
      <p:ext uri="{BB962C8B-B14F-4D97-AF65-F5344CB8AC3E}">
        <p14:creationId xmlns:p14="http://schemas.microsoft.com/office/powerpoint/2010/main" val="3515973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Biçimbirim Analizin Temel Görevleri</a:t>
            </a:r>
          </a:p>
        </p:txBody>
      </p:sp>
      <p:sp>
        <p:nvSpPr>
          <p:cNvPr id="3" name="İçerik Yer Tutucusu 2"/>
          <p:cNvSpPr>
            <a:spLocks noGrp="1"/>
          </p:cNvSpPr>
          <p:nvPr>
            <p:ph idx="1"/>
          </p:nvPr>
        </p:nvSpPr>
        <p:spPr/>
        <p:txBody>
          <a:bodyPr>
            <a:normAutofit/>
          </a:bodyPr>
          <a:lstStyle/>
          <a:p>
            <a:pPr marL="0" indent="0" algn="just">
              <a:buNone/>
            </a:pPr>
            <a:r>
              <a:rPr lang="tr-TR" dirty="0"/>
              <a:t>1. Kelimelerin soylarını araştırmak: Kelime türünü tespit etmek. İsim, sıfat, fiil, zamir, edat</a:t>
            </a:r>
            <a:r>
              <a:rPr lang="tr-TR" dirty="0" smtClean="0"/>
              <a:t>,</a:t>
            </a:r>
            <a:r>
              <a:rPr lang="en-US" dirty="0" smtClean="0"/>
              <a:t> </a:t>
            </a:r>
            <a:r>
              <a:rPr lang="tr-TR" dirty="0" smtClean="0"/>
              <a:t>vs</a:t>
            </a:r>
            <a:r>
              <a:rPr lang="tr-TR" dirty="0"/>
              <a:t>.</a:t>
            </a:r>
          </a:p>
          <a:p>
            <a:pPr marL="0" indent="0" algn="just">
              <a:buNone/>
            </a:pPr>
            <a:r>
              <a:rPr lang="tr-TR" dirty="0"/>
              <a:t>2. Kelimelerdeki ekleri araştırmak: Kelime kendisini oluşturan kök ve ek biçimbirim (morfem) </a:t>
            </a:r>
            <a:r>
              <a:rPr lang="tr-TR" dirty="0" err="1"/>
              <a:t>lerine</a:t>
            </a:r>
            <a:r>
              <a:rPr lang="tr-TR" dirty="0"/>
              <a:t> ayrılır.</a:t>
            </a:r>
          </a:p>
          <a:p>
            <a:pPr marL="0" indent="0" algn="just">
              <a:buNone/>
            </a:pPr>
            <a:r>
              <a:rPr lang="tr-TR" dirty="0"/>
              <a:t>3. Eklerin türünü araştırmak: Bir ek farklı kelime türlerinde kullanılabilir. ”Armudu yedim”, ”Ali’nin armudu”. “u” eki birincide nesne eki iken, ikinci de </a:t>
            </a:r>
            <a:r>
              <a:rPr lang="tr-TR" dirty="0" err="1"/>
              <a:t>tamlanan</a:t>
            </a:r>
            <a:r>
              <a:rPr lang="tr-TR" dirty="0"/>
              <a:t> eki durumundadır.</a:t>
            </a:r>
          </a:p>
        </p:txBody>
      </p:sp>
    </p:spTree>
    <p:extLst>
      <p:ext uri="{BB962C8B-B14F-4D97-AF65-F5344CB8AC3E}">
        <p14:creationId xmlns:p14="http://schemas.microsoft.com/office/powerpoint/2010/main" val="987729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Kök-Gövde-Köken</a:t>
            </a:r>
          </a:p>
        </p:txBody>
      </p:sp>
      <p:sp>
        <p:nvSpPr>
          <p:cNvPr id="3" name="İçerik Yer Tutucusu 2"/>
          <p:cNvSpPr>
            <a:spLocks noGrp="1"/>
          </p:cNvSpPr>
          <p:nvPr>
            <p:ph idx="1"/>
          </p:nvPr>
        </p:nvSpPr>
        <p:spPr/>
        <p:txBody>
          <a:bodyPr/>
          <a:lstStyle/>
          <a:p>
            <a:pPr algn="just"/>
            <a:r>
              <a:rPr lang="tr-TR" dirty="0"/>
              <a:t>çalış eylemi, ne çal- diye bir eylem, ne de –</a:t>
            </a:r>
            <a:r>
              <a:rPr lang="tr-TR" dirty="0" err="1"/>
              <a:t>ış</a:t>
            </a:r>
            <a:r>
              <a:rPr lang="tr-TR" dirty="0"/>
              <a:t> </a:t>
            </a:r>
            <a:r>
              <a:rPr lang="tr-TR" dirty="0" err="1"/>
              <a:t>işteşlik</a:t>
            </a:r>
            <a:r>
              <a:rPr lang="tr-TR" dirty="0"/>
              <a:t> ekiyle bağlantılıdır.</a:t>
            </a:r>
          </a:p>
          <a:p>
            <a:pPr algn="just"/>
            <a:endParaRPr lang="tr-TR" dirty="0"/>
          </a:p>
          <a:p>
            <a:pPr algn="just"/>
            <a:r>
              <a:rPr lang="tr-TR" dirty="0"/>
              <a:t>Balçıktan evler yapmak için gerekli işi anlatan ve ‘üzerine sürmek’</a:t>
            </a:r>
          </a:p>
          <a:p>
            <a:pPr marL="0" indent="0" algn="just">
              <a:buNone/>
            </a:pPr>
            <a:r>
              <a:rPr lang="tr-TR" dirty="0"/>
              <a:t>anlamına gelen çal- eyleminin, </a:t>
            </a:r>
            <a:r>
              <a:rPr lang="tr-TR" dirty="0" err="1"/>
              <a:t>işteşlik</a:t>
            </a:r>
            <a:r>
              <a:rPr lang="tr-TR" dirty="0"/>
              <a:t> eki alarak bugüne ulaşan ve</a:t>
            </a:r>
          </a:p>
          <a:p>
            <a:pPr marL="0" indent="0" algn="just">
              <a:buNone/>
            </a:pPr>
            <a:r>
              <a:rPr lang="tr-TR" dirty="0"/>
              <a:t>‘anlam genişlemesi’ ne uğramış biçimidir.</a:t>
            </a:r>
          </a:p>
        </p:txBody>
      </p:sp>
    </p:spTree>
    <p:extLst>
      <p:ext uri="{BB962C8B-B14F-4D97-AF65-F5344CB8AC3E}">
        <p14:creationId xmlns:p14="http://schemas.microsoft.com/office/powerpoint/2010/main" val="3594410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Biçimbirim Analizin Temel Görevleri</a:t>
            </a:r>
          </a:p>
        </p:txBody>
      </p:sp>
      <p:sp>
        <p:nvSpPr>
          <p:cNvPr id="3" name="İçerik Yer Tutucusu 2"/>
          <p:cNvSpPr>
            <a:spLocks noGrp="1"/>
          </p:cNvSpPr>
          <p:nvPr>
            <p:ph idx="1"/>
          </p:nvPr>
        </p:nvSpPr>
        <p:spPr/>
        <p:txBody>
          <a:bodyPr>
            <a:normAutofit/>
          </a:bodyPr>
          <a:lstStyle/>
          <a:p>
            <a:pPr marL="0" indent="0" algn="just">
              <a:buNone/>
            </a:pPr>
            <a:r>
              <a:rPr lang="tr-TR" dirty="0"/>
              <a:t>Morfolojik analizin yapılmasında iki yol izlenir.</a:t>
            </a:r>
          </a:p>
          <a:p>
            <a:pPr marL="0" indent="0" algn="just">
              <a:buNone/>
            </a:pPr>
            <a:r>
              <a:rPr lang="tr-TR" dirty="0"/>
              <a:t>1. </a:t>
            </a:r>
            <a:r>
              <a:rPr lang="tr-TR" dirty="0" err="1"/>
              <a:t>Deklaratif</a:t>
            </a:r>
            <a:r>
              <a:rPr lang="tr-TR" dirty="0"/>
              <a:t> Yöntem</a:t>
            </a:r>
          </a:p>
          <a:p>
            <a:pPr marL="0" indent="0" algn="just">
              <a:buNone/>
            </a:pPr>
            <a:r>
              <a:rPr lang="tr-TR" dirty="0"/>
              <a:t>2. </a:t>
            </a:r>
            <a:r>
              <a:rPr lang="tr-TR" dirty="0" err="1"/>
              <a:t>Prosedürlü</a:t>
            </a:r>
            <a:r>
              <a:rPr lang="tr-TR" dirty="0"/>
              <a:t> Yöntem</a:t>
            </a:r>
          </a:p>
          <a:p>
            <a:pPr algn="just"/>
            <a:r>
              <a:rPr lang="tr-TR" dirty="0" err="1"/>
              <a:t>Deklaratif</a:t>
            </a:r>
            <a:r>
              <a:rPr lang="tr-TR" dirty="0"/>
              <a:t> Yöntem:</a:t>
            </a:r>
          </a:p>
          <a:p>
            <a:pPr marL="0" indent="0" algn="just">
              <a:buNone/>
            </a:pPr>
            <a:r>
              <a:rPr lang="tr-TR" dirty="0"/>
              <a:t>Tüm kelimeler uygun biçimbilim (morfoloji) bilgileri ile bir sözlükte tutulur. Morfolojik analizi yapılacak kelime bu sözlük içerisinde aranır ve uygun sonucun doğrudan alınmasına dayanır.</a:t>
            </a:r>
          </a:p>
        </p:txBody>
      </p:sp>
    </p:spTree>
    <p:extLst>
      <p:ext uri="{BB962C8B-B14F-4D97-AF65-F5344CB8AC3E}">
        <p14:creationId xmlns:p14="http://schemas.microsoft.com/office/powerpoint/2010/main" val="2315855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Biçimbirim Analizin Temel Görevleri</a:t>
            </a:r>
          </a:p>
        </p:txBody>
      </p:sp>
      <p:sp>
        <p:nvSpPr>
          <p:cNvPr id="3" name="İçerik Yer Tutucusu 2"/>
          <p:cNvSpPr>
            <a:spLocks noGrp="1"/>
          </p:cNvSpPr>
          <p:nvPr>
            <p:ph idx="1"/>
          </p:nvPr>
        </p:nvSpPr>
        <p:spPr/>
        <p:txBody>
          <a:bodyPr/>
          <a:lstStyle/>
          <a:p>
            <a:r>
              <a:rPr lang="tr-TR" dirty="0" err="1"/>
              <a:t>Prosedürlü</a:t>
            </a:r>
            <a:r>
              <a:rPr lang="tr-TR" dirty="0"/>
              <a:t> Yöntem:</a:t>
            </a:r>
          </a:p>
          <a:p>
            <a:pPr marL="0" indent="0" algn="just">
              <a:buNone/>
            </a:pPr>
            <a:r>
              <a:rPr lang="tr-TR" dirty="0"/>
              <a:t>Sözlükte sadece kelimenin kökü saklanır. Eklere ayırma yapıldığında gerekli testler sonucunda morfolojik sonuçlar üretilir.</a:t>
            </a:r>
          </a:p>
        </p:txBody>
      </p:sp>
    </p:spTree>
    <p:extLst>
      <p:ext uri="{BB962C8B-B14F-4D97-AF65-F5344CB8AC3E}">
        <p14:creationId xmlns:p14="http://schemas.microsoft.com/office/powerpoint/2010/main" val="2756839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pPr algn="just"/>
            <a:r>
              <a:rPr lang="tr-TR" dirty="0" err="1"/>
              <a:t>Biçimbirimsel</a:t>
            </a:r>
            <a:r>
              <a:rPr lang="tr-TR" dirty="0"/>
              <a:t> (</a:t>
            </a:r>
            <a:r>
              <a:rPr lang="tr-TR" dirty="0" err="1"/>
              <a:t>Morphological</a:t>
            </a:r>
            <a:r>
              <a:rPr lang="tr-TR" dirty="0"/>
              <a:t>) Analiz, bir cümle içerisinde yer alan her kelimenin kök ve eklerine ayrıştırılması ve görevlerinin belirlenmesi ile ilgilenir. Kök ve eklere morfem ismini de verebiliriz.</a:t>
            </a:r>
          </a:p>
          <a:p>
            <a:r>
              <a:rPr lang="tr-TR" dirty="0"/>
              <a:t>Kelimenin en küçük anlamlı birimi </a:t>
            </a:r>
            <a:r>
              <a:rPr lang="tr-TR" dirty="0" err="1"/>
              <a:t>morpheme</a:t>
            </a:r>
            <a:endParaRPr lang="tr-TR" dirty="0"/>
          </a:p>
          <a:p>
            <a:r>
              <a:rPr lang="tr-TR" dirty="0" err="1"/>
              <a:t>fox</a:t>
            </a:r>
            <a:r>
              <a:rPr lang="tr-TR" dirty="0"/>
              <a:t> (tilki) -&gt; 1 </a:t>
            </a:r>
            <a:r>
              <a:rPr lang="tr-TR" dirty="0" err="1"/>
              <a:t>morpheme</a:t>
            </a:r>
            <a:endParaRPr lang="tr-TR" dirty="0"/>
          </a:p>
          <a:p>
            <a:r>
              <a:rPr lang="tr-TR" dirty="0" err="1"/>
              <a:t>cats</a:t>
            </a:r>
            <a:r>
              <a:rPr lang="tr-TR" dirty="0"/>
              <a:t> (kediler) &lt; 2 </a:t>
            </a:r>
            <a:r>
              <a:rPr lang="tr-TR" dirty="0" err="1"/>
              <a:t>morpheme</a:t>
            </a:r>
            <a:r>
              <a:rPr lang="tr-TR" dirty="0"/>
              <a:t> (</a:t>
            </a:r>
            <a:r>
              <a:rPr lang="tr-TR" dirty="0" err="1"/>
              <a:t>cat</a:t>
            </a:r>
            <a:r>
              <a:rPr lang="tr-TR" dirty="0"/>
              <a:t> ve -s çoğul eki)</a:t>
            </a:r>
          </a:p>
          <a:p>
            <a:r>
              <a:rPr lang="tr-TR" dirty="0"/>
              <a:t>Örnek: çiçekler-&gt;çiçek (kök) + </a:t>
            </a:r>
            <a:r>
              <a:rPr lang="tr-TR" dirty="0" err="1"/>
              <a:t>ler</a:t>
            </a:r>
            <a:r>
              <a:rPr lang="tr-TR" dirty="0"/>
              <a:t> (çoğul eki) [çiçek ve </a:t>
            </a:r>
            <a:r>
              <a:rPr lang="tr-TR" dirty="0" err="1"/>
              <a:t>ler</a:t>
            </a:r>
            <a:r>
              <a:rPr lang="tr-TR" dirty="0"/>
              <a:t> birer morfemdir]</a:t>
            </a:r>
          </a:p>
        </p:txBody>
      </p:sp>
    </p:spTree>
    <p:extLst>
      <p:ext uri="{BB962C8B-B14F-4D97-AF65-F5344CB8AC3E}">
        <p14:creationId xmlns:p14="http://schemas.microsoft.com/office/powerpoint/2010/main" val="1813273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r>
              <a:rPr lang="tr-TR" dirty="0" err="1"/>
              <a:t>Affix’ler</a:t>
            </a:r>
            <a:endParaRPr lang="tr-TR" dirty="0"/>
          </a:p>
          <a:p>
            <a:pPr marL="0" indent="0">
              <a:buNone/>
            </a:pPr>
            <a:r>
              <a:rPr lang="tr-TR" dirty="0"/>
              <a:t> </a:t>
            </a:r>
            <a:r>
              <a:rPr lang="tr-TR" dirty="0" err="1"/>
              <a:t>prefix</a:t>
            </a:r>
            <a:r>
              <a:rPr lang="tr-TR" dirty="0"/>
              <a:t> (gövdenin önünde yer alır) (</a:t>
            </a:r>
            <a:r>
              <a:rPr lang="tr-TR" dirty="0" err="1"/>
              <a:t>impossible</a:t>
            </a:r>
            <a:r>
              <a:rPr lang="tr-TR" dirty="0"/>
              <a:t>, natamam)</a:t>
            </a:r>
          </a:p>
          <a:p>
            <a:pPr marL="0" indent="0">
              <a:buNone/>
            </a:pPr>
            <a:r>
              <a:rPr lang="tr-TR" dirty="0"/>
              <a:t> </a:t>
            </a:r>
            <a:r>
              <a:rPr lang="tr-TR" dirty="0" err="1"/>
              <a:t>suffixes</a:t>
            </a:r>
            <a:r>
              <a:rPr lang="tr-TR" dirty="0"/>
              <a:t> (gövdeyi takip eder) (</a:t>
            </a:r>
            <a:r>
              <a:rPr lang="tr-TR" dirty="0" err="1"/>
              <a:t>eats</a:t>
            </a:r>
            <a:r>
              <a:rPr lang="tr-TR" dirty="0"/>
              <a:t>, yemekler)</a:t>
            </a:r>
          </a:p>
          <a:p>
            <a:pPr marL="0" indent="0">
              <a:buNone/>
            </a:pPr>
            <a:r>
              <a:rPr lang="tr-TR" dirty="0"/>
              <a:t> </a:t>
            </a:r>
            <a:r>
              <a:rPr lang="tr-TR" dirty="0" err="1"/>
              <a:t>infixes</a:t>
            </a:r>
            <a:r>
              <a:rPr lang="tr-TR" dirty="0"/>
              <a:t> (gövdenin içerisine eklenir-Filipince-Tagalog)</a:t>
            </a:r>
          </a:p>
          <a:p>
            <a:pPr marL="0" indent="0">
              <a:buNone/>
            </a:pPr>
            <a:r>
              <a:rPr lang="tr-TR" dirty="0"/>
              <a:t> </a:t>
            </a:r>
            <a:r>
              <a:rPr lang="tr-TR" dirty="0" err="1"/>
              <a:t>circumfixes</a:t>
            </a:r>
            <a:r>
              <a:rPr lang="tr-TR" dirty="0"/>
              <a:t> (hem gövdenin önünde hem de arkasında yer alır)</a:t>
            </a:r>
          </a:p>
          <a:p>
            <a:r>
              <a:rPr lang="en-US" dirty="0"/>
              <a:t>(</a:t>
            </a:r>
            <a:r>
              <a:rPr lang="en-US" dirty="0" err="1"/>
              <a:t>almancada</a:t>
            </a:r>
            <a:r>
              <a:rPr lang="en-US" dirty="0"/>
              <a:t>  </a:t>
            </a:r>
            <a:r>
              <a:rPr lang="en-US" dirty="0" err="1"/>
              <a:t>sagen</a:t>
            </a:r>
            <a:r>
              <a:rPr lang="en-US" dirty="0"/>
              <a:t> (verb- to say) </a:t>
            </a:r>
            <a:r>
              <a:rPr lang="en-US" dirty="0" err="1"/>
              <a:t>gesagst</a:t>
            </a:r>
            <a:r>
              <a:rPr lang="en-US" dirty="0"/>
              <a:t> (past participle- said)</a:t>
            </a:r>
            <a:endParaRPr lang="tr-TR" dirty="0"/>
          </a:p>
        </p:txBody>
      </p:sp>
    </p:spTree>
    <p:extLst>
      <p:ext uri="{BB962C8B-B14F-4D97-AF65-F5344CB8AC3E}">
        <p14:creationId xmlns:p14="http://schemas.microsoft.com/office/powerpoint/2010/main" val="2831149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r>
              <a:rPr lang="tr-TR" dirty="0"/>
              <a:t>Bir kelime bir veya birden fazla </a:t>
            </a:r>
            <a:r>
              <a:rPr lang="tr-TR" dirty="0" err="1"/>
              <a:t>affix</a:t>
            </a:r>
            <a:r>
              <a:rPr lang="tr-TR" dirty="0"/>
              <a:t> (ek) alabilir.</a:t>
            </a:r>
          </a:p>
          <a:p>
            <a:r>
              <a:rPr lang="en-US" dirty="0"/>
              <a:t>rewrites (prefix –re, stem -write, suffix -s)</a:t>
            </a:r>
          </a:p>
          <a:p>
            <a:r>
              <a:rPr lang="en-US" dirty="0"/>
              <a:t>unbelievably (stem –believe, affix -un, able, </a:t>
            </a:r>
            <a:r>
              <a:rPr lang="en-US" dirty="0" err="1"/>
              <a:t>ly</a:t>
            </a:r>
            <a:r>
              <a:rPr lang="en-US" dirty="0"/>
              <a:t>)</a:t>
            </a:r>
          </a:p>
          <a:p>
            <a:r>
              <a:rPr lang="tr-TR" dirty="0" err="1"/>
              <a:t>Ingilizce</a:t>
            </a:r>
            <a:r>
              <a:rPr lang="tr-TR" dirty="0"/>
              <a:t> 4 veya 5 ten fazla ek almaz. Türkçe gibi </a:t>
            </a:r>
            <a:r>
              <a:rPr lang="tr-TR" dirty="0" err="1"/>
              <a:t>agglutinative</a:t>
            </a:r>
            <a:r>
              <a:rPr lang="tr-TR" dirty="0"/>
              <a:t> –sondan ekli diller 10 dan fazla da ek alabilirler.</a:t>
            </a:r>
          </a:p>
        </p:txBody>
      </p:sp>
    </p:spTree>
    <p:extLst>
      <p:ext uri="{BB962C8B-B14F-4D97-AF65-F5344CB8AC3E}">
        <p14:creationId xmlns:p14="http://schemas.microsoft.com/office/powerpoint/2010/main" val="3953624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1119849" y="2252581"/>
            <a:ext cx="8205355" cy="3767899"/>
          </a:xfrm>
          <a:prstGeom prst="rect">
            <a:avLst/>
          </a:prstGeom>
        </p:spPr>
      </p:pic>
    </p:spTree>
    <p:extLst>
      <p:ext uri="{BB962C8B-B14F-4D97-AF65-F5344CB8AC3E}">
        <p14:creationId xmlns:p14="http://schemas.microsoft.com/office/powerpoint/2010/main" val="1504456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normAutofit fontScale="85000" lnSpcReduction="10000"/>
          </a:bodyPr>
          <a:lstStyle/>
          <a:p>
            <a:r>
              <a:rPr lang="tr-TR" dirty="0" err="1"/>
              <a:t>Morphemlerin</a:t>
            </a:r>
            <a:r>
              <a:rPr lang="tr-TR" dirty="0"/>
              <a:t> birleştirilerek yeni bir kelimenin yaratılması için farklı yollar mevcuttur.</a:t>
            </a:r>
          </a:p>
          <a:p>
            <a:r>
              <a:rPr lang="tr-TR" dirty="0"/>
              <a:t>Konuşma ve dil işlemede önemlidir.</a:t>
            </a:r>
          </a:p>
          <a:p>
            <a:pPr marL="0" indent="0">
              <a:buNone/>
            </a:pPr>
            <a:r>
              <a:rPr lang="en-US" dirty="0"/>
              <a:t> Inflection (</a:t>
            </a:r>
            <a:r>
              <a:rPr lang="en-US" dirty="0" err="1"/>
              <a:t>Çekim</a:t>
            </a:r>
            <a:r>
              <a:rPr lang="en-US" dirty="0"/>
              <a:t> </a:t>
            </a:r>
            <a:r>
              <a:rPr lang="en-US" dirty="0" err="1"/>
              <a:t>eki</a:t>
            </a:r>
            <a:r>
              <a:rPr lang="en-US" dirty="0"/>
              <a:t>) : -s, -</a:t>
            </a:r>
            <a:r>
              <a:rPr lang="en-US" dirty="0" err="1"/>
              <a:t>ed</a:t>
            </a:r>
            <a:r>
              <a:rPr lang="en-US" dirty="0"/>
              <a:t> (</a:t>
            </a:r>
            <a:r>
              <a:rPr lang="en-US" dirty="0" err="1"/>
              <a:t>ing</a:t>
            </a:r>
            <a:r>
              <a:rPr lang="en-US" dirty="0"/>
              <a:t>), -lar, -</a:t>
            </a:r>
            <a:r>
              <a:rPr lang="en-US" dirty="0" err="1"/>
              <a:t>ler</a:t>
            </a:r>
            <a:r>
              <a:rPr lang="en-US" dirty="0"/>
              <a:t> (</a:t>
            </a:r>
            <a:r>
              <a:rPr lang="en-US" dirty="0" err="1"/>
              <a:t>tr</a:t>
            </a:r>
            <a:r>
              <a:rPr lang="en-US" dirty="0"/>
              <a:t>)</a:t>
            </a:r>
          </a:p>
          <a:p>
            <a:pPr marL="0" indent="0">
              <a:buNone/>
            </a:pPr>
            <a:r>
              <a:rPr lang="tr-TR" dirty="0"/>
              <a:t> </a:t>
            </a:r>
            <a:r>
              <a:rPr lang="tr-TR" dirty="0" err="1"/>
              <a:t>Derivation</a:t>
            </a:r>
            <a:r>
              <a:rPr lang="tr-TR" dirty="0"/>
              <a:t> (Yapım eki) : </a:t>
            </a:r>
            <a:r>
              <a:rPr lang="tr-TR" dirty="0" err="1"/>
              <a:t>computerize</a:t>
            </a:r>
            <a:r>
              <a:rPr lang="tr-TR" dirty="0"/>
              <a:t> (</a:t>
            </a:r>
            <a:r>
              <a:rPr lang="tr-TR" dirty="0" err="1"/>
              <a:t>verb</a:t>
            </a:r>
            <a:r>
              <a:rPr lang="tr-TR" dirty="0"/>
              <a:t>), </a:t>
            </a:r>
            <a:r>
              <a:rPr lang="tr-TR" dirty="0" err="1"/>
              <a:t>computerization</a:t>
            </a:r>
            <a:r>
              <a:rPr lang="tr-TR" dirty="0"/>
              <a:t> (isim) </a:t>
            </a:r>
            <a:r>
              <a:rPr lang="en-US" dirty="0" smtClean="0"/>
              <a:t>,</a:t>
            </a:r>
            <a:r>
              <a:rPr lang="tr-TR" dirty="0" smtClean="0"/>
              <a:t>göz</a:t>
            </a:r>
            <a:r>
              <a:rPr lang="tr-TR" dirty="0"/>
              <a:t>, gözlük</a:t>
            </a:r>
          </a:p>
          <a:p>
            <a:pPr marL="0" indent="0">
              <a:buNone/>
            </a:pPr>
            <a:r>
              <a:rPr lang="tr-TR" dirty="0"/>
              <a:t> </a:t>
            </a:r>
            <a:r>
              <a:rPr lang="tr-TR" dirty="0" err="1"/>
              <a:t>Compounding</a:t>
            </a:r>
            <a:r>
              <a:rPr lang="tr-TR" dirty="0"/>
              <a:t> (Birleştirme) : Birden fazla gövde halindeki kelimeyi birleştirir.</a:t>
            </a:r>
          </a:p>
          <a:p>
            <a:pPr lvl="1"/>
            <a:r>
              <a:rPr lang="tr-TR" dirty="0" err="1"/>
              <a:t>dog</a:t>
            </a:r>
            <a:r>
              <a:rPr lang="tr-TR" dirty="0"/>
              <a:t> +</a:t>
            </a:r>
            <a:r>
              <a:rPr lang="tr-TR" dirty="0" err="1"/>
              <a:t>house</a:t>
            </a:r>
            <a:r>
              <a:rPr lang="tr-TR" dirty="0"/>
              <a:t>  </a:t>
            </a:r>
            <a:r>
              <a:rPr lang="tr-TR" dirty="0" err="1"/>
              <a:t>doghouse</a:t>
            </a:r>
            <a:endParaRPr lang="tr-TR" dirty="0"/>
          </a:p>
          <a:p>
            <a:pPr lvl="1"/>
            <a:r>
              <a:rPr lang="tr-TR" dirty="0"/>
              <a:t>pazar + yer  </a:t>
            </a:r>
            <a:r>
              <a:rPr lang="tr-TR" dirty="0" err="1" smtClean="0"/>
              <a:t>pazaryer+i</a:t>
            </a:r>
            <a:endParaRPr lang="en-US" dirty="0" smtClean="0"/>
          </a:p>
          <a:p>
            <a:pPr lvl="1"/>
            <a:r>
              <a:rPr lang="en-US" dirty="0" smtClean="0"/>
              <a:t>ÇANAK+KALE-&gt;ÇANAKKALE</a:t>
            </a:r>
            <a:endParaRPr lang="tr-TR" dirty="0"/>
          </a:p>
          <a:p>
            <a:r>
              <a:rPr lang="tr-TR" dirty="0"/>
              <a:t> </a:t>
            </a:r>
            <a:r>
              <a:rPr lang="tr-TR" dirty="0" err="1"/>
              <a:t>Cliticization</a:t>
            </a:r>
            <a:r>
              <a:rPr lang="tr-TR" dirty="0"/>
              <a:t> : I </a:t>
            </a:r>
            <a:r>
              <a:rPr lang="tr-TR" dirty="0" err="1"/>
              <a:t>have</a:t>
            </a:r>
            <a:r>
              <a:rPr lang="tr-TR" dirty="0"/>
              <a:t> &gt;</a:t>
            </a:r>
            <a:r>
              <a:rPr lang="tr-TR" dirty="0" err="1"/>
              <a:t>I’ve</a:t>
            </a:r>
            <a:r>
              <a:rPr lang="tr-TR" dirty="0"/>
              <a:t>    an </a:t>
            </a:r>
            <a:r>
              <a:rPr lang="tr-TR" dirty="0" err="1"/>
              <a:t>apple</a:t>
            </a:r>
            <a:r>
              <a:rPr lang="tr-TR" dirty="0"/>
              <a:t>  -de, -ki, -mi</a:t>
            </a:r>
          </a:p>
        </p:txBody>
      </p:sp>
    </p:spTree>
    <p:extLst>
      <p:ext uri="{BB962C8B-B14F-4D97-AF65-F5344CB8AC3E}">
        <p14:creationId xmlns:p14="http://schemas.microsoft.com/office/powerpoint/2010/main" val="1815552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r>
              <a:rPr lang="tr-TR" dirty="0" err="1"/>
              <a:t>Inflectional</a:t>
            </a:r>
            <a:r>
              <a:rPr lang="tr-TR" dirty="0"/>
              <a:t> </a:t>
            </a:r>
            <a:r>
              <a:rPr lang="tr-TR" dirty="0" err="1"/>
              <a:t>Morphology</a:t>
            </a:r>
            <a:endParaRPr lang="tr-TR" dirty="0"/>
          </a:p>
          <a:p>
            <a:r>
              <a:rPr lang="tr-TR" dirty="0"/>
              <a:t>İngilizce çekim ekleri</a:t>
            </a:r>
          </a:p>
          <a:p>
            <a:pPr lvl="1"/>
            <a:r>
              <a:rPr lang="tr-TR" dirty="0" err="1"/>
              <a:t>noun</a:t>
            </a:r>
            <a:r>
              <a:rPr lang="tr-TR" dirty="0"/>
              <a:t>, </a:t>
            </a:r>
            <a:r>
              <a:rPr lang="tr-TR" dirty="0" err="1"/>
              <a:t>verb</a:t>
            </a:r>
            <a:r>
              <a:rPr lang="tr-TR" dirty="0"/>
              <a:t>, </a:t>
            </a:r>
            <a:r>
              <a:rPr lang="tr-TR" dirty="0" err="1"/>
              <a:t>adjective</a:t>
            </a:r>
            <a:r>
              <a:rPr lang="tr-TR" dirty="0"/>
              <a:t> uygulanır.</a:t>
            </a:r>
          </a:p>
          <a:p>
            <a:r>
              <a:rPr lang="en-US" dirty="0"/>
              <a:t>Affix </a:t>
            </a:r>
            <a:r>
              <a:rPr lang="tr-TR" dirty="0"/>
              <a:t>-&gt;</a:t>
            </a:r>
            <a:r>
              <a:rPr lang="en-US" dirty="0"/>
              <a:t> plural, </a:t>
            </a:r>
            <a:r>
              <a:rPr lang="en-US" dirty="0" err="1"/>
              <a:t>possesive</a:t>
            </a:r>
            <a:r>
              <a:rPr lang="en-US" dirty="0"/>
              <a:t> (</a:t>
            </a:r>
            <a:r>
              <a:rPr lang="en-US" dirty="0" err="1"/>
              <a:t>sahiplik</a:t>
            </a:r>
            <a:r>
              <a:rPr lang="en-US" dirty="0"/>
              <a:t>) (books, boxes, children’s)</a:t>
            </a:r>
            <a:endParaRPr lang="tr-TR" dirty="0"/>
          </a:p>
        </p:txBody>
      </p:sp>
      <p:pic>
        <p:nvPicPr>
          <p:cNvPr id="4" name="Resim 3"/>
          <p:cNvPicPr>
            <a:picLocks noChangeAspect="1"/>
          </p:cNvPicPr>
          <p:nvPr/>
        </p:nvPicPr>
        <p:blipFill>
          <a:blip r:embed="rId2"/>
          <a:stretch>
            <a:fillRect/>
          </a:stretch>
        </p:blipFill>
        <p:spPr>
          <a:xfrm>
            <a:off x="2863113" y="4136531"/>
            <a:ext cx="5248275" cy="1371600"/>
          </a:xfrm>
          <a:prstGeom prst="rect">
            <a:avLst/>
          </a:prstGeom>
        </p:spPr>
      </p:pic>
    </p:spTree>
    <p:extLst>
      <p:ext uri="{BB962C8B-B14F-4D97-AF65-F5344CB8AC3E}">
        <p14:creationId xmlns:p14="http://schemas.microsoft.com/office/powerpoint/2010/main" val="33483225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101574" y="2117231"/>
            <a:ext cx="6400800" cy="4038600"/>
          </a:xfrm>
          <a:prstGeom prst="rect">
            <a:avLst/>
          </a:prstGeom>
        </p:spPr>
      </p:pic>
    </p:spTree>
    <p:extLst>
      <p:ext uri="{BB962C8B-B14F-4D97-AF65-F5344CB8AC3E}">
        <p14:creationId xmlns:p14="http://schemas.microsoft.com/office/powerpoint/2010/main" val="910774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r>
              <a:rPr lang="tr-TR" dirty="0"/>
              <a:t>İngilizcede kelime türetme oldukça karışık bir yapıya sahiptir.</a:t>
            </a:r>
          </a:p>
          <a:p>
            <a:r>
              <a:rPr lang="tr-TR" dirty="0"/>
              <a:t>İngilizcede en çok kullanılan türetme şekli fiil ve sıfatlardan isimlerin türetilmesidir. Bu işleme </a:t>
            </a:r>
            <a:r>
              <a:rPr lang="tr-TR" dirty="0" err="1"/>
              <a:t>nominalization</a:t>
            </a:r>
            <a:r>
              <a:rPr lang="tr-TR" dirty="0"/>
              <a:t> denir.</a:t>
            </a:r>
          </a:p>
        </p:txBody>
      </p:sp>
      <p:pic>
        <p:nvPicPr>
          <p:cNvPr id="4" name="Resim 3"/>
          <p:cNvPicPr>
            <a:picLocks noChangeAspect="1"/>
          </p:cNvPicPr>
          <p:nvPr/>
        </p:nvPicPr>
        <p:blipFill>
          <a:blip r:embed="rId2"/>
          <a:stretch>
            <a:fillRect/>
          </a:stretch>
        </p:blipFill>
        <p:spPr>
          <a:xfrm>
            <a:off x="3079977" y="3542211"/>
            <a:ext cx="5248275" cy="1524000"/>
          </a:xfrm>
          <a:prstGeom prst="rect">
            <a:avLst/>
          </a:prstGeom>
        </p:spPr>
      </p:pic>
      <p:pic>
        <p:nvPicPr>
          <p:cNvPr id="5" name="Resim 4"/>
          <p:cNvPicPr>
            <a:picLocks noChangeAspect="1"/>
          </p:cNvPicPr>
          <p:nvPr/>
        </p:nvPicPr>
        <p:blipFill>
          <a:blip r:embed="rId3"/>
          <a:stretch>
            <a:fillRect/>
          </a:stretch>
        </p:blipFill>
        <p:spPr>
          <a:xfrm>
            <a:off x="2784701" y="5181596"/>
            <a:ext cx="5838825" cy="1257300"/>
          </a:xfrm>
          <a:prstGeom prst="rect">
            <a:avLst/>
          </a:prstGeom>
        </p:spPr>
      </p:pic>
    </p:spTree>
    <p:extLst>
      <p:ext uri="{BB962C8B-B14F-4D97-AF65-F5344CB8AC3E}">
        <p14:creationId xmlns:p14="http://schemas.microsoft.com/office/powerpoint/2010/main" val="3211481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Sözcükbirim</a:t>
            </a:r>
            <a:endParaRPr lang="tr-TR" dirty="0"/>
          </a:p>
        </p:txBody>
      </p:sp>
      <p:sp>
        <p:nvSpPr>
          <p:cNvPr id="3" name="İçerik Yer Tutucusu 2"/>
          <p:cNvSpPr>
            <a:spLocks noGrp="1"/>
          </p:cNvSpPr>
          <p:nvPr>
            <p:ph idx="1"/>
          </p:nvPr>
        </p:nvSpPr>
        <p:spPr/>
        <p:txBody>
          <a:bodyPr/>
          <a:lstStyle/>
          <a:p>
            <a:pPr algn="just"/>
            <a:r>
              <a:rPr lang="tr-TR" dirty="0" err="1"/>
              <a:t>Sözcükbirim</a:t>
            </a:r>
            <a:r>
              <a:rPr lang="tr-TR" dirty="0"/>
              <a:t> (</a:t>
            </a:r>
            <a:r>
              <a:rPr lang="tr-TR" dirty="0" err="1"/>
              <a:t>lexem</a:t>
            </a:r>
            <a:r>
              <a:rPr lang="tr-TR" dirty="0"/>
              <a:t>), biçimbirimde sözcük yerine kullanılan, </a:t>
            </a:r>
            <a:r>
              <a:rPr lang="tr-TR" dirty="0" err="1"/>
              <a:t>sesbilimsel</a:t>
            </a:r>
            <a:r>
              <a:rPr lang="tr-TR" dirty="0"/>
              <a:t> gerçekleşmesi sözcüğün olası her biçimlenişi ile sağlanan ve bu biçimlerin tümünü birden temsil eden soyut bir isimdir. Türkçe de </a:t>
            </a:r>
            <a:r>
              <a:rPr lang="tr-TR" dirty="0" err="1"/>
              <a:t>sözcükbirimi</a:t>
            </a:r>
            <a:r>
              <a:rPr lang="tr-TR" dirty="0"/>
              <a:t> temsil eden </a:t>
            </a:r>
            <a:r>
              <a:rPr lang="tr-TR" dirty="0" err="1"/>
              <a:t>sözcükbiçimler</a:t>
            </a:r>
            <a:r>
              <a:rPr lang="tr-TR" dirty="0"/>
              <a:t> her zaman kestirilebilir.</a:t>
            </a:r>
          </a:p>
          <a:p>
            <a:pPr algn="just"/>
            <a:endParaRPr lang="tr-TR" dirty="0"/>
          </a:p>
        </p:txBody>
      </p:sp>
      <p:pic>
        <p:nvPicPr>
          <p:cNvPr id="4" name="Resim 3"/>
          <p:cNvPicPr>
            <a:picLocks noChangeAspect="1"/>
          </p:cNvPicPr>
          <p:nvPr/>
        </p:nvPicPr>
        <p:blipFill>
          <a:blip r:embed="rId2"/>
          <a:stretch>
            <a:fillRect/>
          </a:stretch>
        </p:blipFill>
        <p:spPr>
          <a:xfrm>
            <a:off x="3696551" y="4136531"/>
            <a:ext cx="3581400" cy="1914525"/>
          </a:xfrm>
          <a:prstGeom prst="rect">
            <a:avLst/>
          </a:prstGeom>
        </p:spPr>
      </p:pic>
    </p:spTree>
    <p:extLst>
      <p:ext uri="{BB962C8B-B14F-4D97-AF65-F5344CB8AC3E}">
        <p14:creationId xmlns:p14="http://schemas.microsoft.com/office/powerpoint/2010/main" val="137965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r>
              <a:rPr lang="tr-TR" dirty="0" err="1"/>
              <a:t>Cliticization</a:t>
            </a:r>
            <a:endParaRPr lang="tr-TR" dirty="0"/>
          </a:p>
          <a:p>
            <a:pPr marL="0" indent="0">
              <a:buNone/>
            </a:pPr>
            <a:r>
              <a:rPr lang="tr-TR" dirty="0"/>
              <a:t> </a:t>
            </a:r>
            <a:r>
              <a:rPr lang="tr-TR" dirty="0" err="1"/>
              <a:t>proclitics</a:t>
            </a:r>
            <a:r>
              <a:rPr lang="tr-TR" dirty="0"/>
              <a:t> (vurgu bakımından kendisinden sonra gelen kelimeye bağlıdır. </a:t>
            </a:r>
            <a:r>
              <a:rPr lang="tr-TR" dirty="0">
                <a:solidFill>
                  <a:srgbClr val="FF0000"/>
                </a:solidFill>
              </a:rPr>
              <a:t>an</a:t>
            </a:r>
            <a:r>
              <a:rPr lang="tr-TR" dirty="0"/>
              <a:t> </a:t>
            </a:r>
            <a:r>
              <a:rPr lang="tr-TR" dirty="0" err="1"/>
              <a:t>apple</a:t>
            </a:r>
            <a:r>
              <a:rPr lang="tr-TR" dirty="0"/>
              <a:t>)</a:t>
            </a:r>
          </a:p>
          <a:p>
            <a:pPr marL="0" indent="0">
              <a:buNone/>
            </a:pPr>
            <a:r>
              <a:rPr lang="tr-TR" dirty="0"/>
              <a:t> </a:t>
            </a:r>
            <a:r>
              <a:rPr lang="tr-TR" dirty="0" err="1"/>
              <a:t>enclitics</a:t>
            </a:r>
            <a:r>
              <a:rPr lang="tr-TR" dirty="0"/>
              <a:t> (hem kitap hem </a:t>
            </a:r>
            <a:r>
              <a:rPr lang="tr-TR" dirty="0">
                <a:solidFill>
                  <a:srgbClr val="FF0000"/>
                </a:solidFill>
              </a:rPr>
              <a:t>de</a:t>
            </a:r>
            <a:r>
              <a:rPr lang="tr-TR" dirty="0"/>
              <a:t> kalem aldı)</a:t>
            </a:r>
          </a:p>
        </p:txBody>
      </p:sp>
      <p:pic>
        <p:nvPicPr>
          <p:cNvPr id="4" name="Resim 3"/>
          <p:cNvPicPr>
            <a:picLocks noChangeAspect="1"/>
          </p:cNvPicPr>
          <p:nvPr/>
        </p:nvPicPr>
        <p:blipFill>
          <a:blip r:embed="rId2"/>
          <a:stretch>
            <a:fillRect/>
          </a:stretch>
        </p:blipFill>
        <p:spPr>
          <a:xfrm>
            <a:off x="3595824" y="4136531"/>
            <a:ext cx="3981450" cy="1485900"/>
          </a:xfrm>
          <a:prstGeom prst="rect">
            <a:avLst/>
          </a:prstGeom>
        </p:spPr>
      </p:pic>
    </p:spTree>
    <p:extLst>
      <p:ext uri="{BB962C8B-B14F-4D97-AF65-F5344CB8AC3E}">
        <p14:creationId xmlns:p14="http://schemas.microsoft.com/office/powerpoint/2010/main" val="3600517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normAutofit fontScale="92500" lnSpcReduction="20000"/>
          </a:bodyPr>
          <a:lstStyle/>
          <a:p>
            <a:pPr algn="just"/>
            <a:r>
              <a:rPr lang="tr-TR" dirty="0" err="1"/>
              <a:t>Biçimbirimsel</a:t>
            </a:r>
            <a:r>
              <a:rPr lang="tr-TR" dirty="0"/>
              <a:t> analizde kelimelerin sadece kök ve eklerinin çözümlemesi yapılmaz. Aynı zamanda kelimelerin isim, fiil, sıfat, zarf, edat gibi tipleri de belirlenir.</a:t>
            </a:r>
          </a:p>
          <a:p>
            <a:pPr algn="just"/>
            <a:r>
              <a:rPr lang="tr-TR" dirty="0" err="1"/>
              <a:t>Biçimbirimsel</a:t>
            </a:r>
            <a:r>
              <a:rPr lang="tr-TR" dirty="0"/>
              <a:t> </a:t>
            </a:r>
            <a:r>
              <a:rPr lang="tr-TR" dirty="0" err="1"/>
              <a:t>Analiz’in</a:t>
            </a:r>
            <a:r>
              <a:rPr lang="tr-TR" dirty="0"/>
              <a:t> çıktısı, </a:t>
            </a:r>
            <a:r>
              <a:rPr lang="tr-TR" dirty="0" err="1"/>
              <a:t>Sözdizimsel</a:t>
            </a:r>
            <a:r>
              <a:rPr lang="tr-TR" dirty="0"/>
              <a:t> (</a:t>
            </a:r>
            <a:r>
              <a:rPr lang="tr-TR" dirty="0" err="1"/>
              <a:t>Syntax</a:t>
            </a:r>
            <a:r>
              <a:rPr lang="tr-TR" dirty="0"/>
              <a:t>) Analizde kullanılır.</a:t>
            </a:r>
          </a:p>
          <a:p>
            <a:pPr algn="just"/>
            <a:r>
              <a:rPr lang="tr-TR" dirty="0" err="1"/>
              <a:t>Biçimbirimsel</a:t>
            </a:r>
            <a:r>
              <a:rPr lang="tr-TR" dirty="0"/>
              <a:t> Analiz için teoride tüm kelimeler ve onların olası formları bir sözlükte tutularak gerektiğinde </a:t>
            </a:r>
            <a:r>
              <a:rPr lang="tr-TR" dirty="0" err="1"/>
              <a:t>erişilebilinir</a:t>
            </a:r>
            <a:r>
              <a:rPr lang="tr-TR" dirty="0"/>
              <a:t>. Ancak, Türkçe ve Fince gibi </a:t>
            </a:r>
            <a:r>
              <a:rPr lang="sv-SE" dirty="0"/>
              <a:t>sondan eklemeli dillerde bir kelimenin kökünden çok sayıda kelime</a:t>
            </a:r>
            <a:r>
              <a:rPr lang="tr-TR" dirty="0"/>
              <a:t> türetildiğinden </a:t>
            </a:r>
            <a:r>
              <a:rPr lang="tr-TR" dirty="0" err="1"/>
              <a:t>biçimbirimsel</a:t>
            </a:r>
            <a:r>
              <a:rPr lang="tr-TR" dirty="0"/>
              <a:t> çözümlemenin yapılması şarttır.</a:t>
            </a:r>
          </a:p>
          <a:p>
            <a:pPr algn="just"/>
            <a:r>
              <a:rPr lang="tr-TR" dirty="0" err="1"/>
              <a:t>Biçimbirimsel</a:t>
            </a:r>
            <a:r>
              <a:rPr lang="tr-TR" dirty="0"/>
              <a:t> Analizde 3 temel elemana ihtiyaç vardır.</a:t>
            </a:r>
          </a:p>
          <a:p>
            <a:pPr lvl="1" algn="just"/>
            <a:r>
              <a:rPr lang="tr-TR" dirty="0"/>
              <a:t> Sözlük</a:t>
            </a:r>
          </a:p>
          <a:p>
            <a:pPr lvl="1" algn="just"/>
            <a:r>
              <a:rPr lang="tr-TR" dirty="0"/>
              <a:t> İmla Kuralları</a:t>
            </a:r>
          </a:p>
          <a:p>
            <a:pPr lvl="1" algn="just"/>
            <a:r>
              <a:rPr lang="tr-TR" dirty="0"/>
              <a:t> </a:t>
            </a:r>
            <a:r>
              <a:rPr lang="tr-TR" dirty="0" err="1"/>
              <a:t>Biçimbirimsel</a:t>
            </a:r>
            <a:r>
              <a:rPr lang="tr-TR" dirty="0"/>
              <a:t> Kurallar</a:t>
            </a:r>
          </a:p>
        </p:txBody>
      </p:sp>
    </p:spTree>
    <p:extLst>
      <p:ext uri="{BB962C8B-B14F-4D97-AF65-F5344CB8AC3E}">
        <p14:creationId xmlns:p14="http://schemas.microsoft.com/office/powerpoint/2010/main" val="3276546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normAutofit fontScale="70000" lnSpcReduction="20000"/>
          </a:bodyPr>
          <a:lstStyle/>
          <a:p>
            <a:pPr algn="just"/>
            <a:r>
              <a:rPr lang="tr-TR" dirty="0" err="1"/>
              <a:t>Lexicon</a:t>
            </a:r>
            <a:r>
              <a:rPr lang="tr-TR" dirty="0"/>
              <a:t> (Sözlük) : Dildeki tüm gövde ve eklerin tutulduğu bir yapıdır. Ancak </a:t>
            </a:r>
            <a:r>
              <a:rPr lang="tr-TR" dirty="0" smtClean="0"/>
              <a:t>Türkçe </a:t>
            </a:r>
            <a:r>
              <a:rPr lang="tr-TR" dirty="0"/>
              <a:t>gibi sondan eklemeli bir dilde tüm kelimelerin sözlükte yer alması imkansızdır. Bu yüzden kelimedeki değişimler ayırıcı işaretler ile sözlükte tutulmalıdır.</a:t>
            </a:r>
          </a:p>
          <a:p>
            <a:pPr algn="just"/>
            <a:r>
              <a:rPr lang="tr-TR" dirty="0" err="1"/>
              <a:t>Morphotactics</a:t>
            </a:r>
            <a:r>
              <a:rPr lang="tr-TR" dirty="0"/>
              <a:t> Rules (</a:t>
            </a:r>
            <a:r>
              <a:rPr lang="tr-TR" dirty="0" err="1"/>
              <a:t>Biçimbirimsel</a:t>
            </a:r>
            <a:r>
              <a:rPr lang="tr-TR" dirty="0"/>
              <a:t> Kurallar) : </a:t>
            </a:r>
            <a:r>
              <a:rPr lang="tr-TR" dirty="0" err="1"/>
              <a:t>Morphemlerin</a:t>
            </a:r>
            <a:r>
              <a:rPr lang="tr-TR" dirty="0"/>
              <a:t> eklenme sırasının kuralları</a:t>
            </a:r>
          </a:p>
          <a:p>
            <a:pPr algn="just"/>
            <a:r>
              <a:rPr lang="tr-TR" dirty="0" err="1"/>
              <a:t>Orthographic</a:t>
            </a:r>
            <a:r>
              <a:rPr lang="tr-TR" dirty="0"/>
              <a:t> Rules (İmla Kuralları) : Kelimeler içerisinde meydana gelen değişimleri tanımlayan kurallardır. Bazen morfemlerin arka arkaya bağlanma durumlarında morfemler değişime uğrayabilir.</a:t>
            </a:r>
          </a:p>
          <a:p>
            <a:pPr marL="457200" lvl="1" indent="0" algn="just">
              <a:buNone/>
            </a:pPr>
            <a:r>
              <a:rPr lang="tr-TR" dirty="0"/>
              <a:t> ünlü uyumu,</a:t>
            </a:r>
          </a:p>
          <a:p>
            <a:pPr marL="457200" lvl="1" indent="0" algn="just">
              <a:buNone/>
            </a:pPr>
            <a:r>
              <a:rPr lang="tr-TR" dirty="0"/>
              <a:t> ünlü düşmesi (</a:t>
            </a:r>
            <a:r>
              <a:rPr lang="tr-TR" dirty="0" smtClean="0"/>
              <a:t>oğul</a:t>
            </a:r>
            <a:r>
              <a:rPr lang="en-US" dirty="0" smtClean="0"/>
              <a:t>&gt;</a:t>
            </a:r>
            <a:r>
              <a:rPr lang="tr-TR" dirty="0" smtClean="0"/>
              <a:t>oğlu</a:t>
            </a:r>
            <a:r>
              <a:rPr lang="tr-TR" dirty="0"/>
              <a:t>),</a:t>
            </a:r>
          </a:p>
          <a:p>
            <a:pPr marL="457200" lvl="1" indent="0" algn="just">
              <a:buNone/>
            </a:pPr>
            <a:r>
              <a:rPr lang="tr-TR" dirty="0"/>
              <a:t> ünlü daralması (</a:t>
            </a:r>
            <a:r>
              <a:rPr lang="tr-TR" dirty="0" err="1" smtClean="0"/>
              <a:t>anla+yor</a:t>
            </a:r>
            <a:r>
              <a:rPr lang="en-US" dirty="0" smtClean="0"/>
              <a:t>&gt;</a:t>
            </a:r>
            <a:r>
              <a:rPr lang="tr-TR" dirty="0" smtClean="0"/>
              <a:t>anlıyor</a:t>
            </a:r>
            <a:r>
              <a:rPr lang="tr-TR" dirty="0"/>
              <a:t>),</a:t>
            </a:r>
          </a:p>
          <a:p>
            <a:pPr marL="457200" lvl="1" indent="0" algn="just">
              <a:buNone/>
            </a:pPr>
            <a:r>
              <a:rPr lang="tr-TR" dirty="0"/>
              <a:t> ünsüz sertleşmesi (meslek +</a:t>
            </a:r>
            <a:r>
              <a:rPr lang="tr-TR" dirty="0" err="1" smtClean="0"/>
              <a:t>daş</a:t>
            </a:r>
            <a:r>
              <a:rPr lang="en-US" dirty="0" smtClean="0"/>
              <a:t>&gt;</a:t>
            </a:r>
            <a:r>
              <a:rPr lang="tr-TR" dirty="0" smtClean="0"/>
              <a:t>meslektaş</a:t>
            </a:r>
            <a:r>
              <a:rPr lang="tr-TR" dirty="0"/>
              <a:t>),</a:t>
            </a:r>
          </a:p>
          <a:p>
            <a:pPr marL="457200" lvl="1" indent="0" algn="just">
              <a:buNone/>
            </a:pPr>
            <a:r>
              <a:rPr lang="tr-TR" dirty="0" smtClean="0"/>
              <a:t> </a:t>
            </a:r>
            <a:r>
              <a:rPr lang="tr-TR" dirty="0"/>
              <a:t>ünsüz yumuşaması (</a:t>
            </a:r>
            <a:r>
              <a:rPr lang="tr-TR" dirty="0" err="1" smtClean="0"/>
              <a:t>ağaç+a</a:t>
            </a:r>
            <a:r>
              <a:rPr lang="en-US" dirty="0" smtClean="0"/>
              <a:t>&gt;</a:t>
            </a:r>
            <a:r>
              <a:rPr lang="tr-TR" dirty="0" smtClean="0"/>
              <a:t>ağaca</a:t>
            </a:r>
            <a:r>
              <a:rPr lang="tr-TR" dirty="0"/>
              <a:t>),</a:t>
            </a:r>
          </a:p>
          <a:p>
            <a:pPr marL="457200" lvl="1" indent="0" algn="just">
              <a:buNone/>
            </a:pPr>
            <a:r>
              <a:rPr lang="tr-TR" dirty="0"/>
              <a:t> ünsüz türemesi (</a:t>
            </a:r>
            <a:r>
              <a:rPr lang="tr-TR" dirty="0" err="1" smtClean="0"/>
              <a:t>his+i</a:t>
            </a:r>
            <a:r>
              <a:rPr lang="en-US" dirty="0" smtClean="0"/>
              <a:t>&gt;</a:t>
            </a:r>
            <a:r>
              <a:rPr lang="tr-TR" dirty="0" smtClean="0"/>
              <a:t>hissi</a:t>
            </a:r>
            <a:r>
              <a:rPr lang="tr-TR" dirty="0"/>
              <a:t>) </a:t>
            </a:r>
          </a:p>
          <a:p>
            <a:pPr algn="just"/>
            <a:r>
              <a:rPr lang="tr-TR" dirty="0"/>
              <a:t>Örnek: İngilizcede bir kelimenin nasıl çoğul yazılacağını söyler. (kelime sonundaki –y düşer, yerine –i gelir ve arkasına –es eklenir)</a:t>
            </a:r>
          </a:p>
        </p:txBody>
      </p:sp>
    </p:spTree>
    <p:extLst>
      <p:ext uri="{BB962C8B-B14F-4D97-AF65-F5344CB8AC3E}">
        <p14:creationId xmlns:p14="http://schemas.microsoft.com/office/powerpoint/2010/main" val="27474513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r>
              <a:rPr lang="tr-TR" dirty="0" err="1"/>
              <a:t>Parsing</a:t>
            </a:r>
            <a:r>
              <a:rPr lang="tr-TR" dirty="0"/>
              <a:t> English </a:t>
            </a:r>
            <a:r>
              <a:rPr lang="tr-TR" dirty="0" err="1"/>
              <a:t>morphology</a:t>
            </a:r>
            <a:endParaRPr lang="tr-TR" dirty="0"/>
          </a:p>
        </p:txBody>
      </p:sp>
      <p:pic>
        <p:nvPicPr>
          <p:cNvPr id="4" name="Resim 3"/>
          <p:cNvPicPr>
            <a:picLocks noChangeAspect="1"/>
          </p:cNvPicPr>
          <p:nvPr/>
        </p:nvPicPr>
        <p:blipFill>
          <a:blip r:embed="rId2"/>
          <a:stretch>
            <a:fillRect/>
          </a:stretch>
        </p:blipFill>
        <p:spPr>
          <a:xfrm>
            <a:off x="2898593" y="2850656"/>
            <a:ext cx="5924550" cy="2571750"/>
          </a:xfrm>
          <a:prstGeom prst="rect">
            <a:avLst/>
          </a:prstGeom>
        </p:spPr>
      </p:pic>
      <p:cxnSp>
        <p:nvCxnSpPr>
          <p:cNvPr id="6" name="Düz Ok Bağlayıcısı 5"/>
          <p:cNvCxnSpPr/>
          <p:nvPr/>
        </p:nvCxnSpPr>
        <p:spPr>
          <a:xfrm>
            <a:off x="3597779" y="3358497"/>
            <a:ext cx="239283" cy="17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Düz Ok Bağlayıcısı 7"/>
          <p:cNvCxnSpPr/>
          <p:nvPr/>
        </p:nvCxnSpPr>
        <p:spPr>
          <a:xfrm>
            <a:off x="3401226" y="3640508"/>
            <a:ext cx="418744" cy="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Düz Ok Bağlayıcısı 9"/>
          <p:cNvCxnSpPr/>
          <p:nvPr/>
        </p:nvCxnSpPr>
        <p:spPr>
          <a:xfrm>
            <a:off x="3597779" y="3922520"/>
            <a:ext cx="239283" cy="17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p:cNvCxnSpPr/>
          <p:nvPr/>
        </p:nvCxnSpPr>
        <p:spPr>
          <a:xfrm>
            <a:off x="3691783" y="5204389"/>
            <a:ext cx="504202" cy="42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p:cNvCxnSpPr/>
          <p:nvPr/>
        </p:nvCxnSpPr>
        <p:spPr>
          <a:xfrm>
            <a:off x="3529413" y="5170206"/>
            <a:ext cx="3854153" cy="51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2513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r>
              <a:rPr lang="en-US" dirty="0"/>
              <a:t>Construction of a Finite State Lexicon</a:t>
            </a:r>
            <a:endParaRPr lang="tr-TR" dirty="0"/>
          </a:p>
        </p:txBody>
      </p:sp>
      <p:pic>
        <p:nvPicPr>
          <p:cNvPr id="4" name="Resim 3"/>
          <p:cNvPicPr>
            <a:picLocks noChangeAspect="1"/>
          </p:cNvPicPr>
          <p:nvPr/>
        </p:nvPicPr>
        <p:blipFill>
          <a:blip r:embed="rId2"/>
          <a:stretch>
            <a:fillRect/>
          </a:stretch>
        </p:blipFill>
        <p:spPr>
          <a:xfrm>
            <a:off x="2119909" y="2771771"/>
            <a:ext cx="6229350" cy="3667125"/>
          </a:xfrm>
          <a:prstGeom prst="rect">
            <a:avLst/>
          </a:prstGeom>
        </p:spPr>
      </p:pic>
    </p:spTree>
    <p:extLst>
      <p:ext uri="{BB962C8B-B14F-4D97-AF65-F5344CB8AC3E}">
        <p14:creationId xmlns:p14="http://schemas.microsoft.com/office/powerpoint/2010/main" val="24211245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410676" y="2336873"/>
            <a:ext cx="6153150" cy="4089218"/>
          </a:xfrm>
          <a:prstGeom prst="rect">
            <a:avLst/>
          </a:prstGeom>
        </p:spPr>
      </p:pic>
    </p:spTree>
    <p:extLst>
      <p:ext uri="{BB962C8B-B14F-4D97-AF65-F5344CB8AC3E}">
        <p14:creationId xmlns:p14="http://schemas.microsoft.com/office/powerpoint/2010/main" val="1099452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Biçimbirimsel Analiz –Morphological Analysis</a:t>
            </a:r>
          </a:p>
        </p:txBody>
      </p:sp>
      <p:sp>
        <p:nvSpPr>
          <p:cNvPr id="3" name="İçerik Yer Tutucusu 2"/>
          <p:cNvSpPr>
            <a:spLocks noGrp="1"/>
          </p:cNvSpPr>
          <p:nvPr>
            <p:ph idx="1"/>
          </p:nvPr>
        </p:nvSpPr>
        <p:spPr/>
        <p:txBody>
          <a:bodyPr/>
          <a:lstStyle/>
          <a:p>
            <a:pPr algn="just"/>
            <a:r>
              <a:rPr lang="tr-TR" dirty="0"/>
              <a:t>İngilizcede kelimeye yapılan türetme işleminin çekim işlemine göre kontrolü daha zordur. İngilizcede sıfatlar için oluşturulmuş basit bir yapı.</a:t>
            </a:r>
          </a:p>
        </p:txBody>
      </p:sp>
      <p:pic>
        <p:nvPicPr>
          <p:cNvPr id="4" name="Resim 3"/>
          <p:cNvPicPr>
            <a:picLocks noChangeAspect="1"/>
          </p:cNvPicPr>
          <p:nvPr/>
        </p:nvPicPr>
        <p:blipFill>
          <a:blip r:embed="rId2"/>
          <a:stretch>
            <a:fillRect/>
          </a:stretch>
        </p:blipFill>
        <p:spPr>
          <a:xfrm>
            <a:off x="3172676" y="3159035"/>
            <a:ext cx="4629150" cy="3048000"/>
          </a:xfrm>
          <a:prstGeom prst="rect">
            <a:avLst/>
          </a:prstGeom>
        </p:spPr>
      </p:pic>
    </p:spTree>
    <p:extLst>
      <p:ext uri="{BB962C8B-B14F-4D97-AF65-F5344CB8AC3E}">
        <p14:creationId xmlns:p14="http://schemas.microsoft.com/office/powerpoint/2010/main" val="9244596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pPr algn="just"/>
            <a:r>
              <a:rPr lang="tr-TR" dirty="0"/>
              <a:t>FSA#1 listelenen tüm sıfatları tanır ancak hatalı yazılmış </a:t>
            </a:r>
            <a:r>
              <a:rPr lang="tr-TR" dirty="0" err="1"/>
              <a:t>unbig</a:t>
            </a:r>
            <a:r>
              <a:rPr lang="tr-TR" dirty="0"/>
              <a:t>, </a:t>
            </a:r>
            <a:r>
              <a:rPr lang="tr-TR" dirty="0" err="1"/>
              <a:t>redly</a:t>
            </a:r>
            <a:r>
              <a:rPr lang="tr-TR" dirty="0"/>
              <a:t>, ve </a:t>
            </a:r>
            <a:r>
              <a:rPr lang="tr-TR" dirty="0" err="1"/>
              <a:t>realest</a:t>
            </a:r>
            <a:r>
              <a:rPr lang="tr-TR" dirty="0"/>
              <a:t> kelimelerini de tanır.</a:t>
            </a:r>
          </a:p>
          <a:p>
            <a:pPr algn="just"/>
            <a:r>
              <a:rPr lang="tr-TR" dirty="0"/>
              <a:t>#1 üzerinde değişiklik yaparak #2 oluşturalım.</a:t>
            </a:r>
          </a:p>
          <a:p>
            <a:pPr algn="just"/>
            <a:r>
              <a:rPr lang="tr-TR" dirty="0"/>
              <a:t>root1 -&gt; -un, -</a:t>
            </a:r>
            <a:r>
              <a:rPr lang="tr-TR" dirty="0" err="1"/>
              <a:t>ly</a:t>
            </a:r>
            <a:r>
              <a:rPr lang="tr-TR" dirty="0"/>
              <a:t> ile kullanılan sıfatlardan</a:t>
            </a:r>
          </a:p>
          <a:p>
            <a:pPr algn="just"/>
            <a:r>
              <a:rPr lang="tr-TR" dirty="0"/>
              <a:t>root2 -&gt; diğerlerinden oluşan bir sözlük olsun.</a:t>
            </a:r>
          </a:p>
        </p:txBody>
      </p:sp>
    </p:spTree>
    <p:extLst>
      <p:ext uri="{BB962C8B-B14F-4D97-AF65-F5344CB8AC3E}">
        <p14:creationId xmlns:p14="http://schemas.microsoft.com/office/powerpoint/2010/main" val="941466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endParaRPr lang="tr-TR"/>
          </a:p>
        </p:txBody>
      </p:sp>
      <p:pic>
        <p:nvPicPr>
          <p:cNvPr id="5" name="Resim 4"/>
          <p:cNvPicPr>
            <a:picLocks noChangeAspect="1"/>
          </p:cNvPicPr>
          <p:nvPr/>
        </p:nvPicPr>
        <p:blipFill>
          <a:blip r:embed="rId2"/>
          <a:stretch>
            <a:fillRect/>
          </a:stretch>
        </p:blipFill>
        <p:spPr>
          <a:xfrm>
            <a:off x="2577737" y="2531064"/>
            <a:ext cx="6096000" cy="2867025"/>
          </a:xfrm>
          <a:prstGeom prst="rect">
            <a:avLst/>
          </a:prstGeom>
        </p:spPr>
      </p:pic>
    </p:spTree>
    <p:extLst>
      <p:ext uri="{BB962C8B-B14F-4D97-AF65-F5344CB8AC3E}">
        <p14:creationId xmlns:p14="http://schemas.microsoft.com/office/powerpoint/2010/main" val="1984905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834538" y="2186259"/>
            <a:ext cx="5305425" cy="4105275"/>
          </a:xfrm>
          <a:prstGeom prst="rect">
            <a:avLst/>
          </a:prstGeom>
        </p:spPr>
      </p:pic>
    </p:spTree>
    <p:extLst>
      <p:ext uri="{BB962C8B-B14F-4D97-AF65-F5344CB8AC3E}">
        <p14:creationId xmlns:p14="http://schemas.microsoft.com/office/powerpoint/2010/main" val="269327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Sözcükbirim</a:t>
            </a:r>
            <a:endParaRPr lang="tr-TR" dirty="0"/>
          </a:p>
        </p:txBody>
      </p:sp>
      <p:sp>
        <p:nvSpPr>
          <p:cNvPr id="3" name="İçerik Yer Tutucusu 2"/>
          <p:cNvSpPr>
            <a:spLocks noGrp="1"/>
          </p:cNvSpPr>
          <p:nvPr>
            <p:ph idx="1"/>
          </p:nvPr>
        </p:nvSpPr>
        <p:spPr/>
        <p:txBody>
          <a:bodyPr/>
          <a:lstStyle/>
          <a:p>
            <a:r>
              <a:rPr lang="tr-TR" dirty="0"/>
              <a:t>Ya İngilizce de ?</a:t>
            </a:r>
          </a:p>
        </p:txBody>
      </p:sp>
      <p:pic>
        <p:nvPicPr>
          <p:cNvPr id="4" name="Resim 3"/>
          <p:cNvPicPr>
            <a:picLocks noChangeAspect="1"/>
          </p:cNvPicPr>
          <p:nvPr/>
        </p:nvPicPr>
        <p:blipFill>
          <a:blip r:embed="rId2"/>
          <a:stretch>
            <a:fillRect/>
          </a:stretch>
        </p:blipFill>
        <p:spPr>
          <a:xfrm>
            <a:off x="2622913" y="3018336"/>
            <a:ext cx="6057900" cy="1657350"/>
          </a:xfrm>
          <a:prstGeom prst="rect">
            <a:avLst/>
          </a:prstGeom>
        </p:spPr>
      </p:pic>
    </p:spTree>
    <p:extLst>
      <p:ext uri="{BB962C8B-B14F-4D97-AF65-F5344CB8AC3E}">
        <p14:creationId xmlns:p14="http://schemas.microsoft.com/office/powerpoint/2010/main" val="20947579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smtClean="0"/>
              <a:t>Türkçe</a:t>
            </a:r>
            <a:r>
              <a:rPr lang="en-US" dirty="0" smtClean="0"/>
              <a:t> </a:t>
            </a:r>
            <a:r>
              <a:rPr lang="en-US" dirty="0" err="1" smtClean="0"/>
              <a:t>Biçimbilimsel</a:t>
            </a:r>
            <a:r>
              <a:rPr lang="en-US" dirty="0" smtClean="0"/>
              <a:t> </a:t>
            </a:r>
            <a:r>
              <a:rPr lang="en-US" dirty="0" err="1" smtClean="0"/>
              <a:t>Çözümleme</a:t>
            </a:r>
            <a:r>
              <a:rPr lang="en-US" dirty="0" smtClean="0"/>
              <a:t> </a:t>
            </a:r>
            <a:r>
              <a:rPr lang="en-US" dirty="0" err="1" smtClean="0"/>
              <a:t>Örneği</a:t>
            </a:r>
            <a:endParaRPr lang="en-US" dirty="0"/>
          </a:p>
        </p:txBody>
      </p:sp>
      <p:sp>
        <p:nvSpPr>
          <p:cNvPr id="3" name="İçerik Yer Tutucusu 2"/>
          <p:cNvSpPr>
            <a:spLocks noGrp="1"/>
          </p:cNvSpPr>
          <p:nvPr>
            <p:ph idx="1"/>
          </p:nvPr>
        </p:nvSpPr>
        <p:spPr/>
        <p:txBody>
          <a:bodyPr/>
          <a:lstStyle/>
          <a:p>
            <a:endParaRPr lang="en-US"/>
          </a:p>
        </p:txBody>
      </p:sp>
      <p:pic>
        <p:nvPicPr>
          <p:cNvPr id="4" name="Resim 3"/>
          <p:cNvPicPr>
            <a:picLocks noChangeAspect="1"/>
          </p:cNvPicPr>
          <p:nvPr/>
        </p:nvPicPr>
        <p:blipFill rotWithShape="1">
          <a:blip r:embed="rId2"/>
          <a:srcRect t="7749"/>
          <a:stretch/>
        </p:blipFill>
        <p:spPr>
          <a:xfrm>
            <a:off x="285393" y="2215234"/>
            <a:ext cx="6653791" cy="4207598"/>
          </a:xfrm>
          <a:prstGeom prst="rect">
            <a:avLst/>
          </a:prstGeom>
        </p:spPr>
      </p:pic>
      <p:pic>
        <p:nvPicPr>
          <p:cNvPr id="5" name="Resim 4"/>
          <p:cNvPicPr>
            <a:picLocks noChangeAspect="1"/>
          </p:cNvPicPr>
          <p:nvPr/>
        </p:nvPicPr>
        <p:blipFill>
          <a:blip r:embed="rId3"/>
          <a:stretch>
            <a:fillRect/>
          </a:stretch>
        </p:blipFill>
        <p:spPr>
          <a:xfrm>
            <a:off x="7171212" y="2720509"/>
            <a:ext cx="3399936" cy="3197047"/>
          </a:xfrm>
          <a:prstGeom prst="rect">
            <a:avLst/>
          </a:prstGeom>
        </p:spPr>
      </p:pic>
      <p:sp>
        <p:nvSpPr>
          <p:cNvPr id="6" name="Dikdörtgen 5"/>
          <p:cNvSpPr/>
          <p:nvPr/>
        </p:nvSpPr>
        <p:spPr>
          <a:xfrm>
            <a:off x="2283924" y="6422832"/>
            <a:ext cx="8010258" cy="369332"/>
          </a:xfrm>
          <a:prstGeom prst="rect">
            <a:avLst/>
          </a:prstGeom>
        </p:spPr>
        <p:txBody>
          <a:bodyPr wrap="square">
            <a:spAutoFit/>
          </a:bodyPr>
          <a:lstStyle/>
          <a:p>
            <a:r>
              <a:rPr lang="en-US" dirty="0"/>
              <a:t>https://dergipark.org.tr/tr/download/article-file/207212</a:t>
            </a:r>
          </a:p>
        </p:txBody>
      </p:sp>
    </p:spTree>
    <p:extLst>
      <p:ext uri="{BB962C8B-B14F-4D97-AF65-F5344CB8AC3E}">
        <p14:creationId xmlns:p14="http://schemas.microsoft.com/office/powerpoint/2010/main" val="36655345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pPr algn="just"/>
            <a:r>
              <a:rPr lang="tr-TR" dirty="0" err="1"/>
              <a:t>Biçimbirimsel</a:t>
            </a:r>
            <a:r>
              <a:rPr lang="tr-TR" dirty="0"/>
              <a:t> Analizin Adımları</a:t>
            </a:r>
          </a:p>
          <a:p>
            <a:pPr algn="just"/>
            <a:r>
              <a:rPr lang="tr-TR" dirty="0"/>
              <a:t>Bir kelimenin </a:t>
            </a:r>
            <a:r>
              <a:rPr lang="tr-TR" dirty="0" err="1"/>
              <a:t>Biçimbirimsel</a:t>
            </a:r>
            <a:r>
              <a:rPr lang="tr-TR" dirty="0"/>
              <a:t> </a:t>
            </a:r>
            <a:r>
              <a:rPr lang="tr-TR" dirty="0" err="1"/>
              <a:t>Analiz’inin</a:t>
            </a:r>
            <a:r>
              <a:rPr lang="tr-TR" dirty="0"/>
              <a:t> yapılabilmesi için ilgili dile ait bir </a:t>
            </a:r>
          </a:p>
          <a:p>
            <a:pPr lvl="1" algn="just"/>
            <a:r>
              <a:rPr lang="tr-TR" dirty="0"/>
              <a:t>sözlüğe,</a:t>
            </a:r>
          </a:p>
          <a:p>
            <a:pPr lvl="1" algn="just"/>
            <a:r>
              <a:rPr lang="tr-TR" dirty="0"/>
              <a:t>eklerin listesine,</a:t>
            </a:r>
          </a:p>
          <a:p>
            <a:pPr lvl="1" algn="just"/>
            <a:r>
              <a:rPr lang="tr-TR" dirty="0"/>
              <a:t>eklerin bir biri ardı sıralanış kurallarına ihtiyaç vardır.</a:t>
            </a:r>
          </a:p>
        </p:txBody>
      </p:sp>
    </p:spTree>
    <p:extLst>
      <p:ext uri="{BB962C8B-B14F-4D97-AF65-F5344CB8AC3E}">
        <p14:creationId xmlns:p14="http://schemas.microsoft.com/office/powerpoint/2010/main" val="34809202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Kaynakça	</a:t>
            </a:r>
          </a:p>
        </p:txBody>
      </p:sp>
      <p:sp>
        <p:nvSpPr>
          <p:cNvPr id="3" name="İçerik Yer Tutucusu 2"/>
          <p:cNvSpPr>
            <a:spLocks noGrp="1"/>
          </p:cNvSpPr>
          <p:nvPr>
            <p:ph idx="1"/>
          </p:nvPr>
        </p:nvSpPr>
        <p:spPr/>
        <p:txBody>
          <a:bodyPr>
            <a:normAutofit fontScale="85000" lnSpcReduction="20000"/>
          </a:bodyPr>
          <a:lstStyle/>
          <a:p>
            <a:r>
              <a:rPr lang="tr-TR" dirty="0"/>
              <a:t>Eşref Adalı-Türkçe Doğal Dil İşleme</a:t>
            </a:r>
          </a:p>
          <a:p>
            <a:r>
              <a:rPr lang="tr-TR" dirty="0"/>
              <a:t>Banu Diri-Ders Notları</a:t>
            </a:r>
          </a:p>
          <a:p>
            <a:r>
              <a:rPr lang="tr-TR" dirty="0"/>
              <a:t>M. Fatih Amasyalı-Ders Notları</a:t>
            </a:r>
          </a:p>
          <a:p>
            <a:r>
              <a:rPr lang="en-US" dirty="0"/>
              <a:t>Speech and Language Processing: An Introduction to</a:t>
            </a:r>
            <a:r>
              <a:rPr lang="tr-TR" dirty="0"/>
              <a:t> Natural Language </a:t>
            </a:r>
            <a:r>
              <a:rPr lang="tr-TR" dirty="0" err="1"/>
              <a:t>Processing</a:t>
            </a:r>
            <a:r>
              <a:rPr lang="tr-TR" dirty="0"/>
              <a:t>, </a:t>
            </a:r>
            <a:r>
              <a:rPr lang="tr-TR" dirty="0" err="1"/>
              <a:t>Coputational</a:t>
            </a:r>
            <a:r>
              <a:rPr lang="tr-TR" dirty="0"/>
              <a:t> </a:t>
            </a:r>
            <a:r>
              <a:rPr lang="en-US" dirty="0"/>
              <a:t>Linguistics and Speech Recognition, </a:t>
            </a:r>
            <a:r>
              <a:rPr lang="en-US" dirty="0" err="1"/>
              <a:t>D.Jurafsky</a:t>
            </a:r>
            <a:r>
              <a:rPr lang="en-US" dirty="0"/>
              <a:t> and</a:t>
            </a:r>
            <a:r>
              <a:rPr lang="tr-TR" dirty="0"/>
              <a:t> J. Martin</a:t>
            </a:r>
          </a:p>
          <a:p>
            <a:r>
              <a:rPr lang="en-US" dirty="0"/>
              <a:t>Foundations of Statistical Natural Language</a:t>
            </a:r>
            <a:r>
              <a:rPr lang="tr-TR" dirty="0"/>
              <a:t> </a:t>
            </a:r>
            <a:r>
              <a:rPr lang="en-US" dirty="0"/>
              <a:t>Processing, C. Manning and H. </a:t>
            </a:r>
            <a:r>
              <a:rPr lang="en-US" dirty="0" err="1"/>
              <a:t>Schutze</a:t>
            </a:r>
            <a:r>
              <a:rPr lang="tr-TR" dirty="0"/>
              <a:t> </a:t>
            </a:r>
          </a:p>
          <a:p>
            <a:r>
              <a:rPr lang="tr-TR"/>
              <a:t>https://www.hasanbaskin.com/dogal-dil-isleme-natural-language-processing/#python</a:t>
            </a:r>
            <a:endParaRPr lang="tr-TR" dirty="0"/>
          </a:p>
          <a:p>
            <a:r>
              <a:rPr lang="en-US" dirty="0"/>
              <a:t>Statistical Language Learning, Eugene </a:t>
            </a:r>
            <a:r>
              <a:rPr lang="en-US" dirty="0" err="1"/>
              <a:t>Charniak</a:t>
            </a:r>
            <a:endParaRPr lang="tr-TR" dirty="0"/>
          </a:p>
          <a:p>
            <a:r>
              <a:rPr lang="tr-TR" dirty="0"/>
              <a:t>Türkiye Açık Kaynak Platformu - Açık Seminer</a:t>
            </a:r>
          </a:p>
          <a:p>
            <a:endParaRPr lang="tr-TR" dirty="0"/>
          </a:p>
          <a:p>
            <a:endParaRPr lang="en-US" dirty="0"/>
          </a:p>
          <a:p>
            <a:endParaRPr lang="tr-TR" dirty="0"/>
          </a:p>
        </p:txBody>
      </p:sp>
    </p:spTree>
    <p:extLst>
      <p:ext uri="{BB962C8B-B14F-4D97-AF65-F5344CB8AC3E}">
        <p14:creationId xmlns:p14="http://schemas.microsoft.com/office/powerpoint/2010/main" val="1304593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Sözcükbirim</a:t>
            </a:r>
            <a:endParaRPr lang="tr-TR" dirty="0"/>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2761842" y="2364314"/>
            <a:ext cx="5153025" cy="3571875"/>
          </a:xfrm>
          <a:prstGeom prst="rect">
            <a:avLst/>
          </a:prstGeom>
        </p:spPr>
      </p:pic>
    </p:spTree>
    <p:extLst>
      <p:ext uri="{BB962C8B-B14F-4D97-AF65-F5344CB8AC3E}">
        <p14:creationId xmlns:p14="http://schemas.microsoft.com/office/powerpoint/2010/main" val="3843443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Biçimbirim (</a:t>
            </a:r>
            <a:r>
              <a:rPr lang="tr-TR" dirty="0" err="1"/>
              <a:t>morpheme</a:t>
            </a:r>
            <a:r>
              <a:rPr lang="tr-TR" dirty="0"/>
              <a:t>)</a:t>
            </a:r>
          </a:p>
        </p:txBody>
      </p:sp>
      <p:sp>
        <p:nvSpPr>
          <p:cNvPr id="3" name="İçerik Yer Tutucusu 2"/>
          <p:cNvSpPr>
            <a:spLocks noGrp="1"/>
          </p:cNvSpPr>
          <p:nvPr>
            <p:ph idx="1"/>
          </p:nvPr>
        </p:nvSpPr>
        <p:spPr/>
        <p:txBody>
          <a:bodyPr/>
          <a:lstStyle/>
          <a:p>
            <a:pPr algn="just"/>
            <a:r>
              <a:rPr lang="tr-TR" dirty="0"/>
              <a:t>Anlamlı En Küçük Birim</a:t>
            </a:r>
          </a:p>
          <a:p>
            <a:pPr algn="just"/>
            <a:r>
              <a:rPr lang="tr-TR" dirty="0"/>
              <a:t>Sözcükten daha küçük parçalara ulaşmayı sağlayan ama aynı zamanda </a:t>
            </a:r>
            <a:r>
              <a:rPr lang="tr-TR" dirty="0" err="1"/>
              <a:t>sözcükbirimi</a:t>
            </a:r>
            <a:r>
              <a:rPr lang="tr-TR" dirty="0"/>
              <a:t> de kapsayan bir terimdir ve daha küçük parçalara ayrılamaz</a:t>
            </a:r>
          </a:p>
        </p:txBody>
      </p:sp>
      <p:pic>
        <p:nvPicPr>
          <p:cNvPr id="4" name="Resim 3"/>
          <p:cNvPicPr>
            <a:picLocks noChangeAspect="1"/>
          </p:cNvPicPr>
          <p:nvPr/>
        </p:nvPicPr>
        <p:blipFill>
          <a:blip r:embed="rId2"/>
          <a:stretch>
            <a:fillRect/>
          </a:stretch>
        </p:blipFill>
        <p:spPr>
          <a:xfrm>
            <a:off x="2519805" y="4353742"/>
            <a:ext cx="6248400" cy="1181100"/>
          </a:xfrm>
          <a:prstGeom prst="rect">
            <a:avLst/>
          </a:prstGeom>
        </p:spPr>
      </p:pic>
    </p:spTree>
    <p:extLst>
      <p:ext uri="{BB962C8B-B14F-4D97-AF65-F5344CB8AC3E}">
        <p14:creationId xmlns:p14="http://schemas.microsoft.com/office/powerpoint/2010/main" val="220799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Biçimbirim (</a:t>
            </a:r>
            <a:r>
              <a:rPr lang="tr-TR" dirty="0" err="1"/>
              <a:t>morpheme</a:t>
            </a:r>
            <a:r>
              <a:rPr lang="tr-TR" dirty="0"/>
              <a:t>)</a:t>
            </a:r>
          </a:p>
        </p:txBody>
      </p:sp>
      <p:sp>
        <p:nvSpPr>
          <p:cNvPr id="3" name="İçerik Yer Tutucusu 2"/>
          <p:cNvSpPr>
            <a:spLocks noGrp="1"/>
          </p:cNvSpPr>
          <p:nvPr>
            <p:ph idx="1"/>
          </p:nvPr>
        </p:nvSpPr>
        <p:spPr/>
        <p:txBody>
          <a:bodyPr/>
          <a:lstStyle/>
          <a:p>
            <a:pPr algn="just"/>
            <a:r>
              <a:rPr lang="tr-TR" dirty="0"/>
              <a:t>Anlamsal bağlantı kurarak dağılımlara bakma yoluyla biçimbirim nasıl saptanır ?</a:t>
            </a:r>
          </a:p>
          <a:p>
            <a:endParaRPr lang="tr-TR" dirty="0"/>
          </a:p>
        </p:txBody>
      </p:sp>
      <p:pic>
        <p:nvPicPr>
          <p:cNvPr id="4" name="Resim 3"/>
          <p:cNvPicPr>
            <a:picLocks noChangeAspect="1"/>
          </p:cNvPicPr>
          <p:nvPr/>
        </p:nvPicPr>
        <p:blipFill>
          <a:blip r:embed="rId2"/>
          <a:stretch>
            <a:fillRect/>
          </a:stretch>
        </p:blipFill>
        <p:spPr>
          <a:xfrm>
            <a:off x="2391626" y="3342322"/>
            <a:ext cx="6191250" cy="2733675"/>
          </a:xfrm>
          <a:prstGeom prst="rect">
            <a:avLst/>
          </a:prstGeom>
        </p:spPr>
      </p:pic>
    </p:spTree>
    <p:extLst>
      <p:ext uri="{BB962C8B-B14F-4D97-AF65-F5344CB8AC3E}">
        <p14:creationId xmlns:p14="http://schemas.microsoft.com/office/powerpoint/2010/main" val="13650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Biçimbirim (</a:t>
            </a:r>
            <a:r>
              <a:rPr lang="tr-TR" dirty="0" err="1"/>
              <a:t>morpheme</a:t>
            </a:r>
            <a:r>
              <a:rPr lang="tr-TR" dirty="0"/>
              <a:t>)</a:t>
            </a:r>
          </a:p>
        </p:txBody>
      </p:sp>
      <p:sp>
        <p:nvSpPr>
          <p:cNvPr id="3" name="İçerik Yer Tutucusu 2"/>
          <p:cNvSpPr>
            <a:spLocks noGrp="1"/>
          </p:cNvSpPr>
          <p:nvPr>
            <p:ph idx="1"/>
          </p:nvPr>
        </p:nvSpPr>
        <p:spPr/>
        <p:txBody>
          <a:bodyPr/>
          <a:lstStyle/>
          <a:p>
            <a:pPr algn="just"/>
            <a:r>
              <a:rPr lang="tr-TR" dirty="0" err="1"/>
              <a:t>Sözcükbirimlerin</a:t>
            </a:r>
            <a:r>
              <a:rPr lang="tr-TR" dirty="0"/>
              <a:t>, </a:t>
            </a:r>
            <a:r>
              <a:rPr lang="tr-TR" dirty="0" err="1"/>
              <a:t>sözcükbiçimler</a:t>
            </a:r>
            <a:r>
              <a:rPr lang="tr-TR" dirty="0"/>
              <a:t> olarak farklı farklı görünmesi gibi, biçimbirimler de çeşitli koşullanmalara bağlı olarak farklılaşabilirler.</a:t>
            </a:r>
          </a:p>
        </p:txBody>
      </p:sp>
      <p:pic>
        <p:nvPicPr>
          <p:cNvPr id="4" name="Resim 3"/>
          <p:cNvPicPr>
            <a:picLocks noChangeAspect="1"/>
          </p:cNvPicPr>
          <p:nvPr/>
        </p:nvPicPr>
        <p:blipFill>
          <a:blip r:embed="rId2"/>
          <a:stretch>
            <a:fillRect/>
          </a:stretch>
        </p:blipFill>
        <p:spPr>
          <a:xfrm>
            <a:off x="3571331" y="3377701"/>
            <a:ext cx="3638550" cy="2009775"/>
          </a:xfrm>
          <a:prstGeom prst="rect">
            <a:avLst/>
          </a:prstGeom>
        </p:spPr>
      </p:pic>
    </p:spTree>
    <p:extLst>
      <p:ext uri="{BB962C8B-B14F-4D97-AF65-F5344CB8AC3E}">
        <p14:creationId xmlns:p14="http://schemas.microsoft.com/office/powerpoint/2010/main" val="41594886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
  <TotalTime>2181</TotalTime>
  <Words>2007</Words>
  <Application>Microsoft Office PowerPoint</Application>
  <PresentationFormat>Geniş ekran</PresentationFormat>
  <Paragraphs>215</Paragraphs>
  <Slides>52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52</vt:i4>
      </vt:variant>
    </vt:vector>
  </HeadingPairs>
  <TitlesOfParts>
    <vt:vector size="56" baseType="lpstr">
      <vt:lpstr>Arial</vt:lpstr>
      <vt:lpstr>Times New Roman</vt:lpstr>
      <vt:lpstr>Trebuchet MS</vt:lpstr>
      <vt:lpstr>Berlin</vt:lpstr>
      <vt:lpstr>Doğal Dil İşlemeye Giriş</vt:lpstr>
      <vt:lpstr>Kök-Gövde-Köken</vt:lpstr>
      <vt:lpstr>Kök-Gövde-Köken</vt:lpstr>
      <vt:lpstr>Sözcükbirim</vt:lpstr>
      <vt:lpstr>Sözcükbirim</vt:lpstr>
      <vt:lpstr>Sözcükbirim</vt:lpstr>
      <vt:lpstr>Biçimbirim (morpheme)</vt:lpstr>
      <vt:lpstr>Biçimbirim (morpheme)</vt:lpstr>
      <vt:lpstr>Biçimbirim (morpheme)</vt:lpstr>
      <vt:lpstr>Biçimbirim (morpheme)</vt:lpstr>
      <vt:lpstr>Biçimbirim (morpheme)</vt:lpstr>
      <vt:lpstr>Biçimbirim (morpheme)</vt:lpstr>
      <vt:lpstr>Biçimbirim (morpheme)</vt:lpstr>
      <vt:lpstr>Biçimbirim (morpheme)</vt:lpstr>
      <vt:lpstr>Biçimbirim Türleri</vt:lpstr>
      <vt:lpstr>Biçimbirim Türleri</vt:lpstr>
      <vt:lpstr>Biçimbirim Türleri</vt:lpstr>
      <vt:lpstr>Biçimbirim Türleri</vt:lpstr>
      <vt:lpstr>Sıfır Biçimcik</vt:lpstr>
      <vt:lpstr>Portmanto Biçimcik</vt:lpstr>
      <vt:lpstr>Tekçil Biçimbirim</vt:lpstr>
      <vt:lpstr>Ön İşlemler</vt:lpstr>
      <vt:lpstr>Ön İşlemler</vt:lpstr>
      <vt:lpstr>Ön İşlemler</vt:lpstr>
      <vt:lpstr>Ön İşlemler</vt:lpstr>
      <vt:lpstr>Ön İşlemler</vt:lpstr>
      <vt:lpstr>Ön İşlemler</vt:lpstr>
      <vt:lpstr>Ön İşlemler</vt:lpstr>
      <vt:lpstr>Biçimbirim Analizin Temel Görevleri</vt:lpstr>
      <vt:lpstr>Biçimbirim Analizin Temel Görevleri</vt:lpstr>
      <vt:lpstr>Biçimbirim Analizin Temel Görevleri</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Türkçe Biçimbilimsel Çözümleme Örneği</vt:lpstr>
      <vt:lpstr>Biçimbirimsel Analiz –Morphological Analysis</vt:lpstr>
      <vt:lpstr>Kaynakça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Analizi</dc:title>
  <dc:creator>Metin BİLGİN</dc:creator>
  <cp:lastModifiedBy>Metin Bilgin</cp:lastModifiedBy>
  <cp:revision>72</cp:revision>
  <dcterms:created xsi:type="dcterms:W3CDTF">2020-09-30T21:00:45Z</dcterms:created>
  <dcterms:modified xsi:type="dcterms:W3CDTF">2023-03-20T08:40:30Z</dcterms:modified>
</cp:coreProperties>
</file>