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72" r:id="rId3"/>
    <p:sldId id="373" r:id="rId4"/>
    <p:sldId id="374" r:id="rId5"/>
    <p:sldId id="375" r:id="rId6"/>
    <p:sldId id="376" r:id="rId7"/>
    <p:sldId id="377"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08" r:id="rId26"/>
    <p:sldId id="309"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297" r:id="rId5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14.11.2023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14.11.2023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14.11.2023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14.11.2023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14.11.2023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14.11.2023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14.11.2023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14.11.2023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14.11.2023</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14.11.2023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14.11.2023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14.11.2023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14.11.2023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14.11.2023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14.11.2023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14.11.2023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14.11.2023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14.11.2023</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Doğal Dil İşlemeye Giriş</a:t>
            </a:r>
          </a:p>
        </p:txBody>
      </p:sp>
      <p:sp>
        <p:nvSpPr>
          <p:cNvPr id="3" name="Alt Başlık 2"/>
          <p:cNvSpPr>
            <a:spLocks noGrp="1"/>
          </p:cNvSpPr>
          <p:nvPr>
            <p:ph type="subTitle" idx="1"/>
          </p:nvPr>
        </p:nvSpPr>
        <p:spPr/>
        <p:txBody>
          <a:bodyPr/>
          <a:lstStyle/>
          <a:p>
            <a:r>
              <a:rPr lang="tr-TR" dirty="0"/>
              <a:t>Sunum </a:t>
            </a:r>
            <a:r>
              <a:rPr lang="en-US" dirty="0" smtClean="0"/>
              <a:t>6</a:t>
            </a:r>
            <a:endParaRPr lang="tr-TR" dirty="0"/>
          </a:p>
        </p:txBody>
      </p:sp>
    </p:spTree>
    <p:extLst>
      <p:ext uri="{BB962C8B-B14F-4D97-AF65-F5344CB8AC3E}">
        <p14:creationId xmlns:p14="http://schemas.microsoft.com/office/powerpoint/2010/main" val="133204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pPr marL="0" indent="0" algn="just">
              <a:buNone/>
            </a:pPr>
            <a:r>
              <a:rPr lang="tr-TR" dirty="0"/>
              <a:t>Genel olarak Türkçe kelimeler şu şekilde biçimbirimlerine ayrılır</a:t>
            </a:r>
          </a:p>
          <a:p>
            <a:pPr algn="just"/>
            <a:r>
              <a:rPr lang="tr-TR" dirty="0"/>
              <a:t>İsim: isim kökü + çoğul eki + iyelik eki + durum eki + ki </a:t>
            </a:r>
            <a:r>
              <a:rPr lang="tr-TR" dirty="0" smtClean="0"/>
              <a:t>eki</a:t>
            </a:r>
            <a:endParaRPr lang="tr-TR" dirty="0"/>
          </a:p>
          <a:p>
            <a:pPr algn="just"/>
            <a:r>
              <a:rPr lang="tr-TR" dirty="0"/>
              <a:t>Fiil: fiil kökü + çatı eki + olumsuzluk eki + bileşik fiil eki + ana zaman eki + soru eki + yardımcı zaman eki + kişi eki</a:t>
            </a:r>
          </a:p>
        </p:txBody>
      </p:sp>
    </p:spTree>
    <p:extLst>
      <p:ext uri="{BB962C8B-B14F-4D97-AF65-F5344CB8AC3E}">
        <p14:creationId xmlns:p14="http://schemas.microsoft.com/office/powerpoint/2010/main" val="369231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r>
              <a:rPr lang="tr-TR" dirty="0"/>
              <a:t>Türkçe için kısıtlı sayıdaki isim biçimbirimlerini tanıyabilen bir yapı;</a:t>
            </a:r>
          </a:p>
        </p:txBody>
      </p:sp>
      <p:pic>
        <p:nvPicPr>
          <p:cNvPr id="4" name="Resim 3"/>
          <p:cNvPicPr>
            <a:picLocks noChangeAspect="1"/>
          </p:cNvPicPr>
          <p:nvPr/>
        </p:nvPicPr>
        <p:blipFill>
          <a:blip r:embed="rId2"/>
          <a:stretch>
            <a:fillRect/>
          </a:stretch>
        </p:blipFill>
        <p:spPr>
          <a:xfrm>
            <a:off x="3175363" y="3116789"/>
            <a:ext cx="5867400" cy="2819400"/>
          </a:xfrm>
          <a:prstGeom prst="rect">
            <a:avLst/>
          </a:prstGeom>
        </p:spPr>
      </p:pic>
    </p:spTree>
    <p:extLst>
      <p:ext uri="{BB962C8B-B14F-4D97-AF65-F5344CB8AC3E}">
        <p14:creationId xmlns:p14="http://schemas.microsoft.com/office/powerpoint/2010/main" val="3318657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603781" y="2123038"/>
            <a:ext cx="5438912" cy="4266267"/>
          </a:xfrm>
          <a:prstGeom prst="rect">
            <a:avLst/>
          </a:prstGeom>
        </p:spPr>
      </p:pic>
    </p:spTree>
    <p:extLst>
      <p:ext uri="{BB962C8B-B14F-4D97-AF65-F5344CB8AC3E}">
        <p14:creationId xmlns:p14="http://schemas.microsoft.com/office/powerpoint/2010/main" val="193916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fontScale="92500" lnSpcReduction="20000"/>
          </a:bodyPr>
          <a:lstStyle/>
          <a:p>
            <a:pPr marL="0" indent="0" algn="just">
              <a:buNone/>
            </a:pPr>
            <a:r>
              <a:rPr lang="tr-TR" dirty="0"/>
              <a:t>Kök Belirleme</a:t>
            </a:r>
          </a:p>
          <a:p>
            <a:pPr algn="just"/>
            <a:r>
              <a:rPr lang="tr-TR" dirty="0"/>
              <a:t>Türkçe bir kelimenin </a:t>
            </a:r>
            <a:r>
              <a:rPr lang="tr-TR" dirty="0" err="1"/>
              <a:t>biçimbirimsel</a:t>
            </a:r>
            <a:r>
              <a:rPr lang="tr-TR" dirty="0"/>
              <a:t> ayrıştırması yapılmadan önce kelimenin kökünün doğru olarak belirlenmesi gerekir. Öncelikle </a:t>
            </a:r>
            <a:r>
              <a:rPr lang="tr-TR" dirty="0" err="1"/>
              <a:t>Türkçe’deki</a:t>
            </a:r>
            <a:r>
              <a:rPr lang="tr-TR" dirty="0"/>
              <a:t> kelimeleri ve dildeki düzensiz yapıları içerisinde barındıran bir sözlük oluşturulur. Bu sözlükte, her kelimenin yapısal özelliklerini gösteren bayrak alanları bulunmalıdır.</a:t>
            </a:r>
          </a:p>
          <a:p>
            <a:pPr algn="just"/>
            <a:r>
              <a:rPr lang="tr-TR" dirty="0"/>
              <a:t>1. Maksimum eşleme (</a:t>
            </a:r>
            <a:r>
              <a:rPr lang="tr-TR" dirty="0" err="1"/>
              <a:t>maximal</a:t>
            </a:r>
            <a:r>
              <a:rPr lang="tr-TR" dirty="0"/>
              <a:t> </a:t>
            </a:r>
            <a:r>
              <a:rPr lang="tr-TR" dirty="0" err="1"/>
              <a:t>match</a:t>
            </a:r>
            <a:r>
              <a:rPr lang="tr-TR" dirty="0"/>
              <a:t>) algoritması ile kelimenin kökü aranır.</a:t>
            </a:r>
          </a:p>
          <a:p>
            <a:pPr algn="just"/>
            <a:r>
              <a:rPr lang="tr-TR" dirty="0"/>
              <a:t>2. Önce kelimenin tamamı sözlükte aranır. Kelime sözlükte bulunuyorsa ek almamış olarak belirlenir ve herhangi bir ayrıştırma yapılmaz.</a:t>
            </a:r>
          </a:p>
          <a:p>
            <a:pPr algn="just"/>
            <a:r>
              <a:rPr lang="tr-TR" dirty="0"/>
              <a:t>3. Kelime bulunmaz ise her seferinde kelimenin sağından bir harf atılarak, kalan kısım sözlükte tekrar aranır.</a:t>
            </a:r>
          </a:p>
        </p:txBody>
      </p:sp>
    </p:spTree>
    <p:extLst>
      <p:ext uri="{BB962C8B-B14F-4D97-AF65-F5344CB8AC3E}">
        <p14:creationId xmlns:p14="http://schemas.microsoft.com/office/powerpoint/2010/main" val="1741647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a:bodyPr>
          <a:lstStyle/>
          <a:p>
            <a:pPr algn="just"/>
            <a:r>
              <a:rPr lang="tr-TR" dirty="0"/>
              <a:t>4. Bu işlem herhangi bir kök bulununcaya kadar tekrar edilir. Kelime tek harf olarak kaldığında, kelimenin hatalı yazılmış olduğuna karar verilir.</a:t>
            </a:r>
          </a:p>
          <a:p>
            <a:pPr algn="just"/>
            <a:r>
              <a:rPr lang="tr-TR" dirty="0"/>
              <a:t>5. Bu algoritma ile her zaman doğru kök bulunmayabilir. Kök bulunduktan sonra kelimenin geri kalan kısmı kurallara uygun bir şekilde ayrıştırılamıyorsa kelimenin yanlış bulunduğuna karar verilir ve yeni bir kök aranır.</a:t>
            </a:r>
          </a:p>
        </p:txBody>
      </p:sp>
    </p:spTree>
    <p:extLst>
      <p:ext uri="{BB962C8B-B14F-4D97-AF65-F5344CB8AC3E}">
        <p14:creationId xmlns:p14="http://schemas.microsoft.com/office/powerpoint/2010/main" val="2586583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a:bodyPr>
          <a:lstStyle/>
          <a:p>
            <a:pPr algn="just"/>
            <a:r>
              <a:rPr lang="tr-TR" dirty="0"/>
              <a:t>Örnek:</a:t>
            </a:r>
          </a:p>
          <a:p>
            <a:pPr algn="just"/>
            <a:r>
              <a:rPr lang="tr-TR" dirty="0" smtClean="0"/>
              <a:t>Yazıldın </a:t>
            </a:r>
            <a:r>
              <a:rPr lang="tr-TR" dirty="0"/>
              <a:t>kelimesine bakalım. Sağdan harf atarak gittiğimizde yazı kelimesi kök olarak bulunur. Fakat kelimenin geri kalanı doğru olarak ayrıştırılamaz. Yazı kökü geçersiz sayılır ve yeni kök aranır. Sonra yaz kelimesi kök olarak bulunur.</a:t>
            </a:r>
          </a:p>
          <a:p>
            <a:pPr algn="just"/>
            <a:r>
              <a:rPr lang="tr-TR" dirty="0"/>
              <a:t>6. </a:t>
            </a:r>
            <a:r>
              <a:rPr lang="tr-TR" dirty="0" err="1"/>
              <a:t>Türkçe’de</a:t>
            </a:r>
            <a:r>
              <a:rPr lang="tr-TR" dirty="0"/>
              <a:t> bazen kelime kökleri aldıkları eklere göre değişebilir. Bu durum kelimenin kökünün bulunmasını zorlaştırır. Değişen bu köklerin bulunabilmesi için oluşturulmuş olan sözlükte ilgili kelimenin yanına bir bayrak yardımıyla işaret konulur.</a:t>
            </a:r>
          </a:p>
        </p:txBody>
      </p:sp>
    </p:spTree>
    <p:extLst>
      <p:ext uri="{BB962C8B-B14F-4D97-AF65-F5344CB8AC3E}">
        <p14:creationId xmlns:p14="http://schemas.microsoft.com/office/powerpoint/2010/main" val="3334843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fontScale="92500"/>
          </a:bodyPr>
          <a:lstStyle/>
          <a:p>
            <a:pPr algn="just"/>
            <a:r>
              <a:rPr lang="tr-TR" dirty="0"/>
              <a:t>Örnek: oğlumuz kelimenin kökü oğul dur.</a:t>
            </a:r>
          </a:p>
          <a:p>
            <a:pPr algn="just"/>
            <a:r>
              <a:rPr lang="tr-TR" dirty="0"/>
              <a:t>Kök hece düşmesine uğramış </a:t>
            </a:r>
            <a:r>
              <a:rPr lang="tr-TR" dirty="0" err="1"/>
              <a:t>oğl</a:t>
            </a:r>
            <a:r>
              <a:rPr lang="tr-TR" dirty="0"/>
              <a:t> olmuştur.</a:t>
            </a:r>
          </a:p>
          <a:p>
            <a:pPr algn="just"/>
            <a:r>
              <a:rPr lang="tr-TR" dirty="0" err="1"/>
              <a:t>Oğl</a:t>
            </a:r>
            <a:r>
              <a:rPr lang="tr-TR" dirty="0"/>
              <a:t> kelimesi sözlükte bulunamaz. Kullanılan algoritmada değişiklikler yapılarak hece düşmesine uğrayan kelimelere bir işaret konulur. Son iki harfi sessiz olan ve bir sonraki harfi sesli olan kelimelerde, son iki sessiz harfin arasına bir sonraki sesli harf yazılarak kelime sözlükte aranır. Böyle bir kelime sözlükte bulunur ve hece düşmesine uğrayacağı işaretlenmiş ise bu kelime kök olarak bulunur.</a:t>
            </a:r>
          </a:p>
          <a:p>
            <a:pPr algn="just"/>
            <a:r>
              <a:rPr lang="tr-TR" dirty="0" err="1"/>
              <a:t>Oğulumuz</a:t>
            </a:r>
            <a:r>
              <a:rPr lang="tr-TR" dirty="0"/>
              <a:t> yazılan kelime de oğul kök olarak bulunur ancak hece düşmesine uğramadığı için yanlış yazılmış kabul edilir.</a:t>
            </a:r>
          </a:p>
        </p:txBody>
      </p:sp>
    </p:spTree>
    <p:extLst>
      <p:ext uri="{BB962C8B-B14F-4D97-AF65-F5344CB8AC3E}">
        <p14:creationId xmlns:p14="http://schemas.microsoft.com/office/powerpoint/2010/main" val="1955795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fontScale="92500" lnSpcReduction="20000"/>
          </a:bodyPr>
          <a:lstStyle/>
          <a:p>
            <a:pPr algn="just"/>
            <a:r>
              <a:rPr lang="tr-TR" dirty="0"/>
              <a:t>7. </a:t>
            </a:r>
            <a:r>
              <a:rPr lang="tr-TR" dirty="0" err="1"/>
              <a:t>Türkçe’de</a:t>
            </a:r>
            <a:r>
              <a:rPr lang="tr-TR" dirty="0"/>
              <a:t> kökte oluşan bir başka değişimde hece yumuşamasıdır.</a:t>
            </a:r>
          </a:p>
          <a:p>
            <a:pPr lvl="1" algn="just"/>
            <a:r>
              <a:rPr lang="de-DE" dirty="0" err="1"/>
              <a:t>b,c,d</a:t>
            </a:r>
            <a:r>
              <a:rPr lang="de-DE" dirty="0"/>
              <a:t>, g/ğ </a:t>
            </a:r>
            <a:r>
              <a:rPr lang="tr-TR" dirty="0"/>
              <a:t>, </a:t>
            </a:r>
            <a:r>
              <a:rPr lang="de-DE" dirty="0"/>
              <a:t>p, ç, t, k</a:t>
            </a:r>
          </a:p>
          <a:p>
            <a:pPr algn="just"/>
            <a:r>
              <a:rPr lang="tr-TR" dirty="0"/>
              <a:t>Örnek: bacağım kelimesinin asıl kökü bacak ‘tır. </a:t>
            </a:r>
            <a:r>
              <a:rPr lang="tr-TR" dirty="0" err="1"/>
              <a:t>Bacağ</a:t>
            </a:r>
            <a:r>
              <a:rPr lang="tr-TR" dirty="0"/>
              <a:t> kelimesi sözlükte bulunamayacaktır. Hece yumuşaması kuralını uyguladığımızda </a:t>
            </a:r>
            <a:r>
              <a:rPr lang="tr-TR" dirty="0" err="1"/>
              <a:t>bacağ</a:t>
            </a:r>
            <a:r>
              <a:rPr lang="tr-TR" dirty="0"/>
              <a:t>, bacak olarak değişecek ve sözlükte hece yumuşaması bayrağı ile birlikte bulunacağından kök olarak kabul edilecektir.</a:t>
            </a:r>
          </a:p>
          <a:p>
            <a:pPr algn="just"/>
            <a:r>
              <a:rPr lang="tr-TR" dirty="0"/>
              <a:t>8. Kelimenin kökünde oluşabilecek diğer değişiklikler de benzer çözümlerle algoritmaya eklenerek çözülebilir.</a:t>
            </a:r>
          </a:p>
          <a:p>
            <a:pPr algn="just"/>
            <a:r>
              <a:rPr lang="tr-TR" dirty="0"/>
              <a:t>9. Kök belirleme işleminde bazen çok fazla işlem yapılabilir.</a:t>
            </a:r>
          </a:p>
          <a:p>
            <a:pPr algn="just"/>
            <a:r>
              <a:rPr lang="tr-TR" dirty="0"/>
              <a:t>okula-&gt; okul</a:t>
            </a:r>
          </a:p>
          <a:p>
            <a:pPr algn="just"/>
            <a:r>
              <a:rPr lang="tr-TR" dirty="0"/>
              <a:t>Aldığımız-&gt; aldığımı, aldığım, aldığı, </a:t>
            </a:r>
            <a:r>
              <a:rPr lang="tr-TR" dirty="0" err="1"/>
              <a:t>aldığ</a:t>
            </a:r>
            <a:r>
              <a:rPr lang="tr-TR" dirty="0"/>
              <a:t>, aldık, aldı, </a:t>
            </a:r>
            <a:r>
              <a:rPr lang="tr-TR" dirty="0" err="1"/>
              <a:t>ald</a:t>
            </a:r>
            <a:r>
              <a:rPr lang="tr-TR" dirty="0"/>
              <a:t>, </a:t>
            </a:r>
            <a:r>
              <a:rPr lang="tr-TR" dirty="0" err="1"/>
              <a:t>alıd</a:t>
            </a:r>
            <a:r>
              <a:rPr lang="tr-TR" dirty="0"/>
              <a:t>, </a:t>
            </a:r>
            <a:r>
              <a:rPr lang="tr-TR" dirty="0" err="1"/>
              <a:t>alıt</a:t>
            </a:r>
            <a:r>
              <a:rPr lang="tr-TR" dirty="0"/>
              <a:t>, alt, al</a:t>
            </a:r>
          </a:p>
        </p:txBody>
      </p:sp>
    </p:spTree>
    <p:extLst>
      <p:ext uri="{BB962C8B-B14F-4D97-AF65-F5344CB8AC3E}">
        <p14:creationId xmlns:p14="http://schemas.microsoft.com/office/powerpoint/2010/main" val="2908898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a:bodyPr>
          <a:lstStyle/>
          <a:p>
            <a:pPr marL="0" indent="0" algn="just">
              <a:buNone/>
            </a:pPr>
            <a:r>
              <a:rPr lang="tr-TR" dirty="0"/>
              <a:t>Biçimbirim testler</a:t>
            </a:r>
          </a:p>
          <a:p>
            <a:pPr algn="just"/>
            <a:r>
              <a:rPr lang="tr-TR" dirty="0"/>
              <a:t>Kelimenin köküne ulaştıktan sonra kelimenin geri kalanı ek dizisi olarak düşünülür, eklerin dizilişi ve ses uyumlarının </a:t>
            </a:r>
            <a:r>
              <a:rPr lang="tr-TR" u="sng" dirty="0">
                <a:solidFill>
                  <a:srgbClr val="FF0000"/>
                </a:solidFill>
              </a:rPr>
              <a:t>Türkçe</a:t>
            </a:r>
            <a:r>
              <a:rPr lang="tr-TR" dirty="0"/>
              <a:t> dil yapısına uygun olup olmadığı kontrol edilir.</a:t>
            </a:r>
          </a:p>
          <a:p>
            <a:pPr marL="0" indent="0" algn="just">
              <a:buNone/>
            </a:pPr>
            <a:r>
              <a:rPr lang="tr-TR" dirty="0"/>
              <a:t>1. İlk test olarak ünlü uyumu testi yapılır.</a:t>
            </a:r>
          </a:p>
          <a:p>
            <a:pPr marL="0" indent="0" algn="just">
              <a:buNone/>
            </a:pPr>
            <a:r>
              <a:rPr lang="tr-TR" dirty="0"/>
              <a:t>2.Kelimenin aldığı eklerde olabilecek değişikliklerin doğruluğu kontrol edilir.</a:t>
            </a:r>
          </a:p>
          <a:p>
            <a:pPr algn="just"/>
            <a:r>
              <a:rPr lang="tr-TR" dirty="0"/>
              <a:t>Bu testler kelime eklerine ayrıştırıldıktan sonra yapılır.</a:t>
            </a:r>
          </a:p>
        </p:txBody>
      </p:sp>
    </p:spTree>
    <p:extLst>
      <p:ext uri="{BB962C8B-B14F-4D97-AF65-F5344CB8AC3E}">
        <p14:creationId xmlns:p14="http://schemas.microsoft.com/office/powerpoint/2010/main" val="1155371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a:bodyPr>
          <a:lstStyle/>
          <a:p>
            <a:pPr algn="just"/>
            <a:r>
              <a:rPr lang="tr-TR" dirty="0"/>
              <a:t>Örnek: </a:t>
            </a:r>
            <a:r>
              <a:rPr lang="tr-TR" dirty="0" err="1"/>
              <a:t>yapdıkça</a:t>
            </a:r>
            <a:r>
              <a:rPr lang="tr-TR" dirty="0"/>
              <a:t>, </a:t>
            </a:r>
            <a:r>
              <a:rPr lang="tr-TR" dirty="0" err="1"/>
              <a:t>yaptığça</a:t>
            </a:r>
            <a:r>
              <a:rPr lang="tr-TR" dirty="0"/>
              <a:t>, </a:t>
            </a:r>
            <a:r>
              <a:rPr lang="tr-TR" dirty="0" err="1"/>
              <a:t>yaptıkca</a:t>
            </a:r>
            <a:r>
              <a:rPr lang="tr-TR" dirty="0"/>
              <a:t>, </a:t>
            </a:r>
            <a:r>
              <a:rPr lang="tr-TR" dirty="0" err="1"/>
              <a:t>yaptığca</a:t>
            </a:r>
            <a:r>
              <a:rPr lang="tr-TR" dirty="0"/>
              <a:t> ve yaptıkça kelimelerinin hepsi yap köküne sahiptir.</a:t>
            </a:r>
          </a:p>
          <a:p>
            <a:pPr algn="just"/>
            <a:r>
              <a:rPr lang="tr-TR" dirty="0"/>
              <a:t>Hepsi ünlü uyumundan geçer.</a:t>
            </a:r>
          </a:p>
          <a:p>
            <a:pPr algn="just"/>
            <a:r>
              <a:rPr lang="tr-TR" dirty="0" err="1"/>
              <a:t>yap+dık+ca</a:t>
            </a:r>
            <a:r>
              <a:rPr lang="tr-TR" dirty="0"/>
              <a:t> yapısına göre ayrıştırılır. Fakat sadece yaptıkça doğru yazılmıştır. Yap kökünden sonra gelecek -</a:t>
            </a:r>
            <a:r>
              <a:rPr lang="tr-TR" dirty="0" err="1"/>
              <a:t>dık</a:t>
            </a:r>
            <a:r>
              <a:rPr lang="tr-TR" dirty="0"/>
              <a:t> ekinin sert sessiz uyumundan dolayı –tık olarak değişmesi gerekmektedir.</a:t>
            </a:r>
          </a:p>
          <a:p>
            <a:pPr algn="just"/>
            <a:r>
              <a:rPr lang="tr-TR" dirty="0"/>
              <a:t>Aynı sert sesiz uyumdan dolayı da -</a:t>
            </a:r>
            <a:r>
              <a:rPr lang="tr-TR" dirty="0" err="1"/>
              <a:t>ca</a:t>
            </a:r>
            <a:r>
              <a:rPr lang="tr-TR" dirty="0"/>
              <a:t>, -</a:t>
            </a:r>
            <a:r>
              <a:rPr lang="tr-TR" dirty="0" err="1"/>
              <a:t>ça</a:t>
            </a:r>
            <a:r>
              <a:rPr lang="tr-TR" dirty="0"/>
              <a:t> olarak değişir.</a:t>
            </a:r>
          </a:p>
        </p:txBody>
      </p:sp>
    </p:spTree>
    <p:extLst>
      <p:ext uri="{BB962C8B-B14F-4D97-AF65-F5344CB8AC3E}">
        <p14:creationId xmlns:p14="http://schemas.microsoft.com/office/powerpoint/2010/main" val="2239026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Biçimbirimsel Analiz –Morphological Analysis</a:t>
            </a:r>
          </a:p>
        </p:txBody>
      </p:sp>
      <p:sp>
        <p:nvSpPr>
          <p:cNvPr id="3" name="İçerik Yer Tutucusu 2"/>
          <p:cNvSpPr>
            <a:spLocks noGrp="1"/>
          </p:cNvSpPr>
          <p:nvPr>
            <p:ph idx="1"/>
          </p:nvPr>
        </p:nvSpPr>
        <p:spPr/>
        <p:txBody>
          <a:bodyPr/>
          <a:lstStyle/>
          <a:p>
            <a:pPr algn="just"/>
            <a:r>
              <a:rPr lang="tr-TR" dirty="0"/>
              <a:t>İngilizcede kelimeye yapılan türetme işleminin çekim işlemine göre kontrolü daha zordur. İngilizcede sıfatlar için oluşturulmuş basit bir yapı</a:t>
            </a:r>
            <a:r>
              <a:rPr lang="tr-TR" dirty="0" smtClean="0"/>
              <a:t>.</a:t>
            </a:r>
            <a:r>
              <a:rPr lang="en-US" dirty="0" smtClean="0"/>
              <a:t> FSA (Finite-state </a:t>
            </a:r>
            <a:r>
              <a:rPr lang="en-US" dirty="0"/>
              <a:t>machine</a:t>
            </a:r>
            <a:r>
              <a:rPr lang="en-US" dirty="0" smtClean="0"/>
              <a:t>) </a:t>
            </a:r>
            <a:r>
              <a:rPr lang="en-US" dirty="0" err="1" smtClean="0"/>
              <a:t>ile</a:t>
            </a:r>
            <a:r>
              <a:rPr lang="en-US" dirty="0" smtClean="0"/>
              <a:t> </a:t>
            </a:r>
            <a:r>
              <a:rPr lang="en-US" dirty="0" err="1" smtClean="0"/>
              <a:t>gösterilebilir</a:t>
            </a:r>
            <a:r>
              <a:rPr lang="en-US" dirty="0" smtClean="0"/>
              <a:t>. </a:t>
            </a:r>
          </a:p>
          <a:p>
            <a:pPr marL="0" indent="0" algn="just">
              <a:buNone/>
            </a:pPr>
            <a:r>
              <a:rPr lang="en-US" dirty="0" smtClean="0"/>
              <a:t>  FSA1</a:t>
            </a:r>
            <a:endParaRPr lang="tr-TR" dirty="0"/>
          </a:p>
        </p:txBody>
      </p:sp>
      <p:pic>
        <p:nvPicPr>
          <p:cNvPr id="4" name="Resim 3"/>
          <p:cNvPicPr>
            <a:picLocks noChangeAspect="1"/>
          </p:cNvPicPr>
          <p:nvPr/>
        </p:nvPicPr>
        <p:blipFill>
          <a:blip r:embed="rId2"/>
          <a:stretch>
            <a:fillRect/>
          </a:stretch>
        </p:blipFill>
        <p:spPr>
          <a:xfrm>
            <a:off x="3172676" y="3483775"/>
            <a:ext cx="4629150" cy="3048000"/>
          </a:xfrm>
          <a:prstGeom prst="rect">
            <a:avLst/>
          </a:prstGeom>
        </p:spPr>
      </p:pic>
    </p:spTree>
    <p:extLst>
      <p:ext uri="{BB962C8B-B14F-4D97-AF65-F5344CB8AC3E}">
        <p14:creationId xmlns:p14="http://schemas.microsoft.com/office/powerpoint/2010/main" val="258785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fontScale="85000" lnSpcReduction="10000"/>
          </a:bodyPr>
          <a:lstStyle/>
          <a:p>
            <a:pPr marL="0" indent="0" algn="just">
              <a:buNone/>
            </a:pPr>
            <a:r>
              <a:rPr lang="tr-TR" dirty="0"/>
              <a:t>Biçimbirim ayrıştırma</a:t>
            </a:r>
          </a:p>
          <a:p>
            <a:pPr algn="just"/>
            <a:r>
              <a:rPr lang="tr-TR" dirty="0"/>
              <a:t>Kelimelerin aldığı ekler belirlenir. Dizilişleri ve kelimelerin bu ekleri alıp alamayacağına bakılarak morfolojik ayrıştırma yapılır.</a:t>
            </a:r>
          </a:p>
          <a:p>
            <a:pPr algn="just"/>
            <a:r>
              <a:rPr lang="pt-BR" dirty="0"/>
              <a:t>Ekler, m[a]l[ı], {y}[a]c[a]k, l[a]r gibi tanımlanırlar.</a:t>
            </a:r>
          </a:p>
          <a:p>
            <a:pPr algn="just"/>
            <a:r>
              <a:rPr lang="tr-TR" dirty="0"/>
              <a:t>Bu bölümde kelimenin kökü bulunduktan sonra peşi sıra gelen eklerin hangi yapılarda oldukları incelenir.</a:t>
            </a:r>
          </a:p>
          <a:p>
            <a:pPr algn="just"/>
            <a:r>
              <a:rPr lang="tr-TR" dirty="0" err="1"/>
              <a:t>Yapmelisin</a:t>
            </a:r>
            <a:r>
              <a:rPr lang="tr-TR" dirty="0"/>
              <a:t> kelimesi </a:t>
            </a:r>
            <a:r>
              <a:rPr lang="tr-TR" dirty="0" err="1"/>
              <a:t>yap+m</a:t>
            </a:r>
            <a:r>
              <a:rPr lang="tr-TR" dirty="0"/>
              <a:t>[a]l[ı]+s[ı]n morfolojik yapısına uygun düşer ve ayrıştırılır ancak ünlü uyumuna uygun düşmediği için hatalı olarak işaretlenir.</a:t>
            </a:r>
          </a:p>
          <a:p>
            <a:pPr algn="just"/>
            <a:r>
              <a:rPr lang="tr-TR" dirty="0"/>
              <a:t>Bazı kelimeler birden fazla morfolojik yapıya uygun düşer.</a:t>
            </a:r>
          </a:p>
          <a:p>
            <a:pPr algn="just"/>
            <a:r>
              <a:rPr lang="tr-TR" dirty="0"/>
              <a:t>Hangi kelimenin hangi ekleri alabileceği sözlükte tanımlanan bayraklar ile ifade edilir.</a:t>
            </a:r>
          </a:p>
        </p:txBody>
      </p:sp>
    </p:spTree>
    <p:extLst>
      <p:ext uri="{BB962C8B-B14F-4D97-AF65-F5344CB8AC3E}">
        <p14:creationId xmlns:p14="http://schemas.microsoft.com/office/powerpoint/2010/main" val="2899273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739858" y="2065009"/>
            <a:ext cx="4985540" cy="4668202"/>
          </a:xfrm>
          <a:prstGeom prst="rect">
            <a:avLst/>
          </a:prstGeom>
        </p:spPr>
      </p:pic>
    </p:spTree>
    <p:extLst>
      <p:ext uri="{BB962C8B-B14F-4D97-AF65-F5344CB8AC3E}">
        <p14:creationId xmlns:p14="http://schemas.microsoft.com/office/powerpoint/2010/main" val="13912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C6BD88-8153-4ECA-8D80-2B5C4A8F321C}"/>
              </a:ext>
            </a:extLst>
          </p:cNvPr>
          <p:cNvSpPr>
            <a:spLocks noGrp="1"/>
          </p:cNvSpPr>
          <p:nvPr>
            <p:ph type="title"/>
          </p:nvPr>
        </p:nvSpPr>
        <p:spPr/>
        <p:txBody>
          <a:bodyPr/>
          <a:lstStyle/>
          <a:p>
            <a:r>
              <a:rPr lang="tr-TR" dirty="0"/>
              <a:t>Zemberek</a:t>
            </a:r>
          </a:p>
        </p:txBody>
      </p:sp>
      <p:sp>
        <p:nvSpPr>
          <p:cNvPr id="3" name="İçerik Yer Tutucusu 2">
            <a:extLst>
              <a:ext uri="{FF2B5EF4-FFF2-40B4-BE49-F238E27FC236}">
                <a16:creationId xmlns:a16="http://schemas.microsoft.com/office/drawing/2014/main" id="{192D8402-A2FA-4D1A-955F-70E68C096738}"/>
              </a:ext>
            </a:extLst>
          </p:cNvPr>
          <p:cNvSpPr>
            <a:spLocks noGrp="1"/>
          </p:cNvSpPr>
          <p:nvPr>
            <p:ph idx="1"/>
          </p:nvPr>
        </p:nvSpPr>
        <p:spPr/>
        <p:txBody>
          <a:bodyPr>
            <a:normAutofit/>
          </a:bodyPr>
          <a:lstStyle/>
          <a:p>
            <a:pPr algn="just"/>
            <a:r>
              <a:rPr lang="tr-TR" sz="2000" dirty="0"/>
              <a:t>Türkçeye özgü olan ve programlama </a:t>
            </a:r>
            <a:r>
              <a:rPr lang="tr-TR" sz="2000" dirty="0" err="1"/>
              <a:t>arayüzü</a:t>
            </a:r>
            <a:r>
              <a:rPr lang="tr-TR" sz="2000" dirty="0"/>
              <a:t> imkanı sağlamakta olan Zemberek doğal dil işleme aracının temel işlevleri şunlardır:</a:t>
            </a:r>
          </a:p>
          <a:p>
            <a:pPr lvl="1" algn="just"/>
            <a:r>
              <a:rPr lang="tr-TR" sz="1600" dirty="0"/>
              <a:t>Yazım denetleyici (</a:t>
            </a:r>
            <a:r>
              <a:rPr lang="tr-TR" sz="1600" dirty="0" err="1"/>
              <a:t>spell</a:t>
            </a:r>
            <a:r>
              <a:rPr lang="tr-TR" sz="1600" dirty="0"/>
              <a:t> </a:t>
            </a:r>
            <a:r>
              <a:rPr lang="tr-TR" sz="1600" dirty="0" err="1"/>
              <a:t>checker</a:t>
            </a:r>
            <a:r>
              <a:rPr lang="tr-TR" sz="1600" dirty="0"/>
              <a:t>)</a:t>
            </a:r>
          </a:p>
          <a:p>
            <a:pPr lvl="1" algn="just"/>
            <a:r>
              <a:rPr lang="tr-TR" sz="1600" dirty="0" err="1"/>
              <a:t>Biçimbirimsel</a:t>
            </a:r>
            <a:r>
              <a:rPr lang="tr-TR" sz="1600" dirty="0"/>
              <a:t> çözümleyici (</a:t>
            </a:r>
            <a:r>
              <a:rPr lang="tr-TR" sz="1600" dirty="0" err="1"/>
              <a:t>Morphological</a:t>
            </a:r>
            <a:r>
              <a:rPr lang="tr-TR" sz="1600" dirty="0"/>
              <a:t> Analyzer)</a:t>
            </a:r>
          </a:p>
          <a:p>
            <a:pPr lvl="1" algn="just"/>
            <a:r>
              <a:rPr lang="tr-TR" sz="1600" dirty="0"/>
              <a:t>Türkçe karakter dönüştürücü (</a:t>
            </a:r>
            <a:r>
              <a:rPr lang="tr-TR" sz="1600" dirty="0" err="1"/>
              <a:t>asciifier</a:t>
            </a:r>
            <a:r>
              <a:rPr lang="tr-TR" sz="1600" dirty="0"/>
              <a:t> / </a:t>
            </a:r>
            <a:r>
              <a:rPr lang="tr-TR" sz="1600" dirty="0" err="1"/>
              <a:t>deasciifier</a:t>
            </a:r>
            <a:r>
              <a:rPr lang="tr-TR" sz="1600" dirty="0"/>
              <a:t>)</a:t>
            </a:r>
          </a:p>
          <a:p>
            <a:pPr lvl="1" algn="just"/>
            <a:r>
              <a:rPr lang="tr-TR" sz="1600" dirty="0" err="1"/>
              <a:t>Birimlendirici</a:t>
            </a:r>
            <a:r>
              <a:rPr lang="tr-TR" sz="1600" dirty="0"/>
              <a:t> (</a:t>
            </a:r>
            <a:r>
              <a:rPr lang="tr-TR" sz="1600" dirty="0" err="1"/>
              <a:t>Tokenizer</a:t>
            </a:r>
            <a:r>
              <a:rPr lang="tr-TR" sz="1600" dirty="0"/>
              <a:t>)</a:t>
            </a:r>
          </a:p>
          <a:p>
            <a:pPr algn="just"/>
            <a:r>
              <a:rPr lang="tr-TR" sz="2000" dirty="0"/>
              <a:t>Zemberek aracı açık kaynak kodlu olup çeşitli doğal dil işleme bileşenlerinden oluşan bir yazılım kütüphanesidir. Kullanıcı </a:t>
            </a:r>
            <a:r>
              <a:rPr lang="tr-TR" sz="2000" dirty="0" smtClean="0"/>
              <a:t>ara</a:t>
            </a:r>
            <a:r>
              <a:rPr lang="en-US" sz="2000" dirty="0" smtClean="0"/>
              <a:t> </a:t>
            </a:r>
            <a:r>
              <a:rPr lang="tr-TR" sz="2000" dirty="0" smtClean="0"/>
              <a:t>yüzü </a:t>
            </a:r>
            <a:r>
              <a:rPr lang="tr-TR" sz="2000" dirty="0"/>
              <a:t>bulunmadığından kullanıcı kitlesi yazılım geliştiricilerden oluşmaktadır.</a:t>
            </a:r>
          </a:p>
        </p:txBody>
      </p:sp>
    </p:spTree>
    <p:extLst>
      <p:ext uri="{BB962C8B-B14F-4D97-AF65-F5344CB8AC3E}">
        <p14:creationId xmlns:p14="http://schemas.microsoft.com/office/powerpoint/2010/main" val="27438525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BFA3F2-1FC5-4312-9B44-CA2D417B05C6}"/>
              </a:ext>
            </a:extLst>
          </p:cNvPr>
          <p:cNvSpPr>
            <a:spLocks noGrp="1"/>
          </p:cNvSpPr>
          <p:nvPr>
            <p:ph type="title"/>
          </p:nvPr>
        </p:nvSpPr>
        <p:spPr/>
        <p:txBody>
          <a:bodyPr/>
          <a:lstStyle/>
          <a:p>
            <a:r>
              <a:rPr lang="tr-TR" dirty="0" err="1"/>
              <a:t>NLPToolkit</a:t>
            </a:r>
            <a:endParaRPr lang="tr-TR" dirty="0"/>
          </a:p>
        </p:txBody>
      </p:sp>
      <p:sp>
        <p:nvSpPr>
          <p:cNvPr id="3" name="İçerik Yer Tutucusu 2">
            <a:extLst>
              <a:ext uri="{FF2B5EF4-FFF2-40B4-BE49-F238E27FC236}">
                <a16:creationId xmlns:a16="http://schemas.microsoft.com/office/drawing/2014/main" id="{99D40590-E630-4469-9AEA-CCE4701AE7A3}"/>
              </a:ext>
            </a:extLst>
          </p:cNvPr>
          <p:cNvSpPr>
            <a:spLocks noGrp="1"/>
          </p:cNvSpPr>
          <p:nvPr>
            <p:ph idx="1"/>
          </p:nvPr>
        </p:nvSpPr>
        <p:spPr/>
        <p:txBody>
          <a:bodyPr>
            <a:normAutofit fontScale="85000" lnSpcReduction="10000"/>
          </a:bodyPr>
          <a:lstStyle/>
          <a:p>
            <a:pPr algn="just">
              <a:lnSpc>
                <a:spcPct val="110000"/>
              </a:lnSpc>
            </a:pPr>
            <a:r>
              <a:rPr lang="tr-TR" dirty="0"/>
              <a:t>NLPTOOLKIT, </a:t>
            </a:r>
            <a:r>
              <a:rPr lang="tr-TR" dirty="0" err="1"/>
              <a:t>türkçe</a:t>
            </a:r>
            <a:r>
              <a:rPr lang="tr-TR" dirty="0"/>
              <a:t> versiyonunun bir çok bileşeni teknik nedenlerden dolayı kısıtlıdır. Hem açık kaynak kodlu olup hem de çevrimiçi kullanıcı </a:t>
            </a:r>
            <a:r>
              <a:rPr lang="tr-TR" dirty="0" smtClean="0"/>
              <a:t>ara</a:t>
            </a:r>
            <a:r>
              <a:rPr lang="en-US" dirty="0" smtClean="0"/>
              <a:t> </a:t>
            </a:r>
            <a:r>
              <a:rPr lang="tr-TR" dirty="0" smtClean="0"/>
              <a:t>yüzüne </a:t>
            </a:r>
            <a:r>
              <a:rPr lang="tr-TR" dirty="0"/>
              <a:t>sahiptir. Dolayısıyla bir yandan geliştiricilere bu araçları geliştirme ya da kendi projelerinde kullanma imkanı verirken öte yandan </a:t>
            </a:r>
            <a:r>
              <a:rPr lang="tr-TR" dirty="0" smtClean="0"/>
              <a:t>ara</a:t>
            </a:r>
            <a:r>
              <a:rPr lang="en-US" dirty="0" smtClean="0"/>
              <a:t> </a:t>
            </a:r>
            <a:r>
              <a:rPr lang="tr-TR" dirty="0" smtClean="0"/>
              <a:t>yüzü </a:t>
            </a:r>
            <a:r>
              <a:rPr lang="tr-TR" dirty="0"/>
              <a:t>ile yazılım alt yapısı olmayan kullanıcıların bu araçlardan faydalanmasına imkan tanımaktadır. NLPTOOLKIT temel bileşenler şunlardır:</a:t>
            </a:r>
          </a:p>
          <a:p>
            <a:pPr lvl="1" algn="just">
              <a:lnSpc>
                <a:spcPct val="110000"/>
              </a:lnSpc>
            </a:pPr>
            <a:r>
              <a:rPr lang="tr-TR" dirty="0"/>
              <a:t>Türkçe karakter </a:t>
            </a:r>
            <a:r>
              <a:rPr lang="tr-TR" dirty="0" err="1"/>
              <a:t>dönüştücü</a:t>
            </a:r>
            <a:r>
              <a:rPr lang="tr-TR" dirty="0"/>
              <a:t> (</a:t>
            </a:r>
            <a:r>
              <a:rPr lang="tr-TR" dirty="0" err="1"/>
              <a:t>Asciifier</a:t>
            </a:r>
            <a:r>
              <a:rPr lang="tr-TR" dirty="0"/>
              <a:t> // </a:t>
            </a:r>
            <a:r>
              <a:rPr lang="tr-TR" dirty="0" err="1"/>
              <a:t>Deasciifier</a:t>
            </a:r>
            <a:r>
              <a:rPr lang="tr-TR" dirty="0"/>
              <a:t>)</a:t>
            </a:r>
          </a:p>
          <a:p>
            <a:pPr lvl="1" algn="just">
              <a:lnSpc>
                <a:spcPct val="110000"/>
              </a:lnSpc>
            </a:pPr>
            <a:r>
              <a:rPr lang="tr-TR" dirty="0" err="1"/>
              <a:t>Birimlendirici</a:t>
            </a:r>
            <a:r>
              <a:rPr lang="tr-TR" dirty="0"/>
              <a:t> / Cümle Bölücü (</a:t>
            </a:r>
            <a:r>
              <a:rPr lang="tr-TR" dirty="0" err="1"/>
              <a:t>Tokenizer</a:t>
            </a:r>
            <a:r>
              <a:rPr lang="tr-TR" dirty="0"/>
              <a:t> / </a:t>
            </a:r>
            <a:r>
              <a:rPr lang="tr-TR" dirty="0" err="1"/>
              <a:t>Sentence</a:t>
            </a:r>
            <a:r>
              <a:rPr lang="tr-TR" dirty="0"/>
              <a:t> </a:t>
            </a:r>
            <a:r>
              <a:rPr lang="tr-TR" dirty="0" err="1"/>
              <a:t>Splitter</a:t>
            </a:r>
            <a:r>
              <a:rPr lang="tr-TR" dirty="0"/>
              <a:t>)</a:t>
            </a:r>
          </a:p>
          <a:p>
            <a:pPr lvl="1" algn="just">
              <a:lnSpc>
                <a:spcPct val="110000"/>
              </a:lnSpc>
            </a:pPr>
            <a:r>
              <a:rPr lang="tr-TR" dirty="0"/>
              <a:t>Yazım Denetleyici (Spell </a:t>
            </a:r>
            <a:r>
              <a:rPr lang="tr-TR" dirty="0" err="1"/>
              <a:t>Checker</a:t>
            </a:r>
            <a:r>
              <a:rPr lang="tr-TR" dirty="0"/>
              <a:t>)</a:t>
            </a:r>
          </a:p>
          <a:p>
            <a:pPr lvl="1" algn="just">
              <a:lnSpc>
                <a:spcPct val="110000"/>
              </a:lnSpc>
            </a:pPr>
            <a:r>
              <a:rPr lang="tr-TR" dirty="0" err="1"/>
              <a:t>Biçimbirimsel</a:t>
            </a:r>
            <a:r>
              <a:rPr lang="tr-TR" dirty="0"/>
              <a:t> Çözümleyici (</a:t>
            </a:r>
            <a:r>
              <a:rPr lang="tr-TR" dirty="0" err="1"/>
              <a:t>Morphological</a:t>
            </a:r>
            <a:r>
              <a:rPr lang="tr-TR" dirty="0"/>
              <a:t> Analyzer)</a:t>
            </a:r>
          </a:p>
          <a:p>
            <a:pPr lvl="1" algn="just">
              <a:lnSpc>
                <a:spcPct val="110000"/>
              </a:lnSpc>
            </a:pPr>
            <a:r>
              <a:rPr lang="tr-TR" dirty="0"/>
              <a:t>Belirsizlik Giderici (</a:t>
            </a:r>
            <a:r>
              <a:rPr lang="tr-TR" dirty="0" err="1"/>
              <a:t>Disambiguator</a:t>
            </a:r>
            <a:r>
              <a:rPr lang="tr-TR" dirty="0"/>
              <a:t>)</a:t>
            </a:r>
          </a:p>
          <a:p>
            <a:endParaRPr lang="tr-TR" dirty="0"/>
          </a:p>
        </p:txBody>
      </p:sp>
    </p:spTree>
    <p:extLst>
      <p:ext uri="{BB962C8B-B14F-4D97-AF65-F5344CB8AC3E}">
        <p14:creationId xmlns:p14="http://schemas.microsoft.com/office/powerpoint/2010/main" val="3174381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B158CE-280D-4182-896D-5F58417CAA45}"/>
              </a:ext>
            </a:extLst>
          </p:cNvPr>
          <p:cNvSpPr>
            <a:spLocks noGrp="1"/>
          </p:cNvSpPr>
          <p:nvPr>
            <p:ph type="title"/>
          </p:nvPr>
        </p:nvSpPr>
        <p:spPr/>
        <p:txBody>
          <a:bodyPr>
            <a:normAutofit fontScale="90000"/>
          </a:bodyPr>
          <a:lstStyle/>
          <a:p>
            <a:r>
              <a:rPr lang="tr-TR" dirty="0"/>
              <a:t/>
            </a:r>
            <a:br>
              <a:rPr lang="tr-TR" dirty="0"/>
            </a:br>
            <a:r>
              <a:rPr lang="tr-TR" dirty="0"/>
              <a:t>İTÜ</a:t>
            </a:r>
            <a:r>
              <a:rPr lang="tr-TR" b="1" dirty="0">
                <a:solidFill>
                  <a:srgbClr val="443F3F"/>
                </a:solidFill>
                <a:effectLst/>
                <a:latin typeface="Raleway"/>
              </a:rPr>
              <a:t> </a:t>
            </a:r>
            <a:r>
              <a:rPr lang="tr-TR" dirty="0"/>
              <a:t>Doğal Dil İşleme Yazılım Zinciri (ITU-</a:t>
            </a:r>
            <a:r>
              <a:rPr lang="tr-TR" dirty="0" err="1"/>
              <a:t>Pipeline</a:t>
            </a:r>
            <a:r>
              <a:rPr lang="tr-TR" dirty="0"/>
              <a:t>)</a:t>
            </a:r>
            <a:r>
              <a:rPr lang="tr-TR" b="1" dirty="0">
                <a:solidFill>
                  <a:srgbClr val="443F3F"/>
                </a:solidFill>
                <a:effectLst/>
                <a:latin typeface="Raleway"/>
              </a:rPr>
              <a:t/>
            </a:r>
            <a:br>
              <a:rPr lang="tr-TR" b="1" dirty="0">
                <a:solidFill>
                  <a:srgbClr val="443F3F"/>
                </a:solidFill>
                <a:effectLst/>
                <a:latin typeface="Raleway"/>
              </a:rPr>
            </a:br>
            <a:endParaRPr lang="tr-TR" dirty="0"/>
          </a:p>
        </p:txBody>
      </p:sp>
      <p:sp>
        <p:nvSpPr>
          <p:cNvPr id="3" name="İçerik Yer Tutucusu 2">
            <a:extLst>
              <a:ext uri="{FF2B5EF4-FFF2-40B4-BE49-F238E27FC236}">
                <a16:creationId xmlns:a16="http://schemas.microsoft.com/office/drawing/2014/main" id="{59D4A8B7-6BD3-432B-A13A-2B18320C9C9B}"/>
              </a:ext>
            </a:extLst>
          </p:cNvPr>
          <p:cNvSpPr>
            <a:spLocks noGrp="1"/>
          </p:cNvSpPr>
          <p:nvPr>
            <p:ph idx="1"/>
          </p:nvPr>
        </p:nvSpPr>
        <p:spPr/>
        <p:txBody>
          <a:bodyPr>
            <a:normAutofit fontScale="40000" lnSpcReduction="20000"/>
          </a:bodyPr>
          <a:lstStyle/>
          <a:p>
            <a:pPr algn="just">
              <a:lnSpc>
                <a:spcPct val="110000"/>
              </a:lnSpc>
            </a:pPr>
            <a:r>
              <a:rPr lang="tr-TR" sz="4300" dirty="0"/>
              <a:t>Online bir platform olarak sunulmakta olan hizmete açık özellikleri mevcuttur. Çevrimiçi kullanıcı </a:t>
            </a:r>
            <a:r>
              <a:rPr lang="tr-TR" sz="4300" dirty="0" smtClean="0"/>
              <a:t>ara</a:t>
            </a:r>
            <a:r>
              <a:rPr lang="en-US" sz="4300" dirty="0" smtClean="0"/>
              <a:t> </a:t>
            </a:r>
            <a:r>
              <a:rPr lang="tr-TR" sz="4300" dirty="0" smtClean="0"/>
              <a:t>yüzü </a:t>
            </a:r>
            <a:r>
              <a:rPr lang="tr-TR" sz="4300" dirty="0"/>
              <a:t>sunmasına rağmen, açık kaynak kodlu olmadığı için bu araçları değiştirmek ve geliştirmek mümkün değildir. Bu program hem bir web </a:t>
            </a:r>
            <a:r>
              <a:rPr lang="tr-TR" sz="4300" dirty="0" smtClean="0"/>
              <a:t>ara</a:t>
            </a:r>
            <a:r>
              <a:rPr lang="en-US" sz="4300" dirty="0" smtClean="0"/>
              <a:t> </a:t>
            </a:r>
            <a:r>
              <a:rPr lang="tr-TR" sz="4300" dirty="0" err="1" smtClean="0"/>
              <a:t>yüzününe</a:t>
            </a:r>
            <a:r>
              <a:rPr lang="tr-TR" sz="4300" dirty="0" smtClean="0"/>
              <a:t> hem</a:t>
            </a:r>
            <a:r>
              <a:rPr lang="en-US" sz="4300" dirty="0" smtClean="0"/>
              <a:t> </a:t>
            </a:r>
            <a:r>
              <a:rPr lang="tr-TR" sz="4300" dirty="0" smtClean="0"/>
              <a:t>de </a:t>
            </a:r>
            <a:r>
              <a:rPr lang="tr-TR" sz="4300" dirty="0"/>
              <a:t>bir uygulama programlama </a:t>
            </a:r>
            <a:r>
              <a:rPr lang="tr-TR" sz="4300" dirty="0" smtClean="0"/>
              <a:t>ara</a:t>
            </a:r>
            <a:r>
              <a:rPr lang="en-US" sz="4300" dirty="0" smtClean="0"/>
              <a:t> </a:t>
            </a:r>
            <a:r>
              <a:rPr lang="tr-TR" sz="4300" dirty="0" smtClean="0"/>
              <a:t>yüzüne </a:t>
            </a:r>
            <a:r>
              <a:rPr lang="tr-TR" sz="4300" dirty="0"/>
              <a:t>(API) sahip olduğundan farklı seviyelerdeki kullanıcılar bu platformdan faydalanabilmektedir. İTÜ Doğal Dil İşleme yazılım zincirinin temel işlevleri şunlardır:</a:t>
            </a:r>
          </a:p>
          <a:p>
            <a:pPr lvl="1" algn="just">
              <a:lnSpc>
                <a:spcPct val="110000"/>
              </a:lnSpc>
            </a:pPr>
            <a:r>
              <a:rPr lang="tr-TR" sz="3900" dirty="0"/>
              <a:t>Türkçe Karakter Dönüştürücü (</a:t>
            </a:r>
            <a:r>
              <a:rPr lang="tr-TR" sz="3900" dirty="0" err="1"/>
              <a:t>Asciifier</a:t>
            </a:r>
            <a:r>
              <a:rPr lang="tr-TR" sz="3900" dirty="0"/>
              <a:t> // </a:t>
            </a:r>
            <a:r>
              <a:rPr lang="tr-TR" sz="3900" dirty="0" err="1"/>
              <a:t>Deasciifier</a:t>
            </a:r>
            <a:r>
              <a:rPr lang="tr-TR" sz="3900" dirty="0"/>
              <a:t>)</a:t>
            </a:r>
          </a:p>
          <a:p>
            <a:pPr lvl="1" algn="just">
              <a:lnSpc>
                <a:spcPct val="110000"/>
              </a:lnSpc>
            </a:pPr>
            <a:r>
              <a:rPr lang="tr-TR" sz="3900" dirty="0" err="1"/>
              <a:t>Birimlendirici</a:t>
            </a:r>
            <a:r>
              <a:rPr lang="tr-TR" sz="3900" dirty="0"/>
              <a:t> / Cümle Bölücü (</a:t>
            </a:r>
            <a:r>
              <a:rPr lang="tr-TR" sz="3900" dirty="0" err="1"/>
              <a:t>Tokenizer</a:t>
            </a:r>
            <a:r>
              <a:rPr lang="tr-TR" sz="3900" dirty="0"/>
              <a:t> / </a:t>
            </a:r>
            <a:r>
              <a:rPr lang="tr-TR" sz="3900" dirty="0" err="1"/>
              <a:t>Sentence</a:t>
            </a:r>
            <a:r>
              <a:rPr lang="tr-TR" sz="3900" dirty="0"/>
              <a:t> </a:t>
            </a:r>
            <a:r>
              <a:rPr lang="tr-TR" sz="3900" dirty="0" err="1"/>
              <a:t>Splitter</a:t>
            </a:r>
            <a:r>
              <a:rPr lang="tr-TR" sz="3900" dirty="0"/>
              <a:t>)</a:t>
            </a:r>
          </a:p>
          <a:p>
            <a:pPr lvl="1" algn="just">
              <a:lnSpc>
                <a:spcPct val="110000"/>
              </a:lnSpc>
            </a:pPr>
            <a:r>
              <a:rPr lang="tr-TR" sz="3900" dirty="0"/>
              <a:t>Yazım Denetleyici (Spell </a:t>
            </a:r>
            <a:r>
              <a:rPr lang="tr-TR" sz="3900" dirty="0" err="1"/>
              <a:t>Checker</a:t>
            </a:r>
            <a:r>
              <a:rPr lang="tr-TR" sz="3900" dirty="0"/>
              <a:t>)</a:t>
            </a:r>
          </a:p>
          <a:p>
            <a:pPr lvl="1" algn="just">
              <a:lnSpc>
                <a:spcPct val="110000"/>
              </a:lnSpc>
            </a:pPr>
            <a:r>
              <a:rPr lang="tr-TR" sz="3900" dirty="0" err="1"/>
              <a:t>Biçimbirimsel</a:t>
            </a:r>
            <a:r>
              <a:rPr lang="tr-TR" sz="3900" dirty="0"/>
              <a:t> Çözümleyici (</a:t>
            </a:r>
            <a:r>
              <a:rPr lang="tr-TR" sz="3900" dirty="0" err="1"/>
              <a:t>Morphological</a:t>
            </a:r>
            <a:r>
              <a:rPr lang="tr-TR" sz="3900" dirty="0"/>
              <a:t> Analyzer)</a:t>
            </a:r>
          </a:p>
          <a:p>
            <a:pPr lvl="1" algn="just">
              <a:lnSpc>
                <a:spcPct val="110000"/>
              </a:lnSpc>
            </a:pPr>
            <a:r>
              <a:rPr lang="tr-TR" sz="3900" dirty="0"/>
              <a:t>Belirsizlik Giderici (</a:t>
            </a:r>
            <a:r>
              <a:rPr lang="tr-TR" sz="3900" dirty="0" err="1"/>
              <a:t>Disambiguator</a:t>
            </a:r>
            <a:r>
              <a:rPr lang="tr-TR" sz="3900" dirty="0"/>
              <a:t>)</a:t>
            </a:r>
          </a:p>
          <a:p>
            <a:pPr lvl="1" algn="just">
              <a:lnSpc>
                <a:spcPct val="110000"/>
              </a:lnSpc>
            </a:pPr>
            <a:r>
              <a:rPr lang="tr-TR" sz="3900" dirty="0"/>
              <a:t>Varlık ismi tanıma (</a:t>
            </a:r>
            <a:r>
              <a:rPr lang="tr-TR" sz="3900" dirty="0" err="1"/>
              <a:t>Named</a:t>
            </a:r>
            <a:r>
              <a:rPr lang="tr-TR" sz="3900" dirty="0"/>
              <a:t> </a:t>
            </a:r>
            <a:r>
              <a:rPr lang="tr-TR" sz="3900" dirty="0" err="1"/>
              <a:t>Entity</a:t>
            </a:r>
            <a:r>
              <a:rPr lang="tr-TR" sz="3900" dirty="0"/>
              <a:t> </a:t>
            </a:r>
            <a:r>
              <a:rPr lang="tr-TR" sz="3900" dirty="0" err="1"/>
              <a:t>Recognizer</a:t>
            </a:r>
            <a:r>
              <a:rPr lang="tr-TR" sz="3900" dirty="0"/>
              <a:t>)</a:t>
            </a:r>
          </a:p>
          <a:p>
            <a:pPr lvl="1" algn="just">
              <a:lnSpc>
                <a:spcPct val="110000"/>
              </a:lnSpc>
            </a:pPr>
            <a:r>
              <a:rPr lang="tr-TR" sz="3900" dirty="0"/>
              <a:t>Bağımlılık Çözümlemesi (</a:t>
            </a:r>
            <a:r>
              <a:rPr lang="tr-TR" sz="3900" dirty="0" err="1"/>
              <a:t>Dependecy</a:t>
            </a:r>
            <a:r>
              <a:rPr lang="tr-TR" sz="3900" dirty="0"/>
              <a:t> </a:t>
            </a:r>
            <a:r>
              <a:rPr lang="tr-TR" sz="3900" dirty="0" err="1"/>
              <a:t>Parser</a:t>
            </a:r>
            <a:r>
              <a:rPr lang="tr-TR" sz="3900" dirty="0"/>
              <a:t>)</a:t>
            </a:r>
          </a:p>
          <a:p>
            <a:endParaRPr lang="tr-TR" dirty="0"/>
          </a:p>
        </p:txBody>
      </p:sp>
    </p:spTree>
    <p:extLst>
      <p:ext uri="{BB962C8B-B14F-4D97-AF65-F5344CB8AC3E}">
        <p14:creationId xmlns:p14="http://schemas.microsoft.com/office/powerpoint/2010/main" val="3424261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200" dirty="0"/>
              <a:t>S</a:t>
            </a:r>
            <a:r>
              <a:rPr lang="tr-TR" sz="3200" dirty="0"/>
              <a:t>ö</a:t>
            </a:r>
            <a:r>
              <a:rPr lang="en-US" sz="3200" dirty="0" err="1"/>
              <a:t>zdizimsel</a:t>
            </a:r>
            <a:r>
              <a:rPr lang="en-US" sz="3200" dirty="0"/>
              <a:t> </a:t>
            </a:r>
            <a:r>
              <a:rPr lang="en-US" sz="3200" dirty="0" err="1"/>
              <a:t>Analiz</a:t>
            </a:r>
            <a:r>
              <a:rPr lang="en-US" sz="3200" dirty="0"/>
              <a:t> (Syntactic Analysis)</a:t>
            </a:r>
            <a:br>
              <a:rPr lang="en-US" sz="3200" dirty="0"/>
            </a:br>
            <a:endParaRPr lang="tr-TR" sz="3200" dirty="0"/>
          </a:p>
        </p:txBody>
      </p:sp>
      <p:sp>
        <p:nvSpPr>
          <p:cNvPr id="3" name="İçerik Yer Tutucusu 2"/>
          <p:cNvSpPr>
            <a:spLocks noGrp="1"/>
          </p:cNvSpPr>
          <p:nvPr>
            <p:ph idx="1"/>
          </p:nvPr>
        </p:nvSpPr>
        <p:spPr/>
        <p:txBody>
          <a:bodyPr>
            <a:normAutofit/>
          </a:bodyPr>
          <a:lstStyle/>
          <a:p>
            <a:pPr algn="just"/>
            <a:r>
              <a:rPr lang="tr-TR" dirty="0" err="1"/>
              <a:t>Sözdizimsel</a:t>
            </a:r>
            <a:r>
              <a:rPr lang="tr-TR" dirty="0"/>
              <a:t> analiz, sözdizimini (</a:t>
            </a:r>
            <a:r>
              <a:rPr lang="tr-TR" dirty="0" err="1"/>
              <a:t>syntax</a:t>
            </a:r>
            <a:r>
              <a:rPr lang="tr-TR" dirty="0"/>
              <a:t>) veya cümleyi oluşturan morfolojik öğelerin hiyerarşik kurallara uyumunu karşılaştırarak ölçümlemektir. Böylece söz dizimin anlamlı olup olmadığının ölçülebilmesi için düzenleyici bir süreç gerçekleşmiş olur.</a:t>
            </a:r>
          </a:p>
        </p:txBody>
      </p:sp>
    </p:spTree>
    <p:extLst>
      <p:ext uri="{BB962C8B-B14F-4D97-AF65-F5344CB8AC3E}">
        <p14:creationId xmlns:p14="http://schemas.microsoft.com/office/powerpoint/2010/main" val="1952693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S</a:t>
            </a:r>
            <a:r>
              <a:rPr lang="tr-TR" dirty="0"/>
              <a:t>ö</a:t>
            </a:r>
            <a:r>
              <a:rPr lang="en-US" dirty="0" err="1"/>
              <a:t>zdizimsel</a:t>
            </a:r>
            <a:r>
              <a:rPr lang="en-US" dirty="0"/>
              <a:t> </a:t>
            </a:r>
            <a:r>
              <a:rPr lang="en-US" dirty="0" err="1"/>
              <a:t>Analiz</a:t>
            </a:r>
            <a:r>
              <a:rPr lang="en-US" dirty="0"/>
              <a:t> (Syntactic Analysis)</a:t>
            </a:r>
            <a:br>
              <a:rPr lang="en-US" dirty="0"/>
            </a:br>
            <a:endParaRPr lang="tr-TR" dirty="0"/>
          </a:p>
        </p:txBody>
      </p:sp>
      <p:sp>
        <p:nvSpPr>
          <p:cNvPr id="3" name="İçerik Yer Tutucusu 2"/>
          <p:cNvSpPr>
            <a:spLocks noGrp="1"/>
          </p:cNvSpPr>
          <p:nvPr>
            <p:ph idx="1"/>
          </p:nvPr>
        </p:nvSpPr>
        <p:spPr/>
        <p:txBody>
          <a:bodyPr>
            <a:normAutofit/>
          </a:bodyPr>
          <a:lstStyle/>
          <a:p>
            <a:pPr algn="just"/>
            <a:r>
              <a:rPr lang="tr-TR" dirty="0"/>
              <a:t>Bilgisayarla doğal dilin modellenmesinde anlamsal analizden önce kelimelerden oluşturulan yapının cümle olup olmadığı test edilmelidir.</a:t>
            </a:r>
          </a:p>
          <a:p>
            <a:pPr algn="just"/>
            <a:r>
              <a:rPr lang="tr-TR" dirty="0"/>
              <a:t>Cümle oluşturmayan ifadelerden anlam çıkarmak imkansızdır. "Kalem sarı koş kitap" ifadesi bir anlam ifade etmez. Rastgele kelimelerin yan yana gelmesiyle cümle oluşturulamaz. Cümleleri oluşturan kelimelerin bir sonu olmalıdır.</a:t>
            </a:r>
          </a:p>
        </p:txBody>
      </p:sp>
    </p:spTree>
    <p:extLst>
      <p:ext uri="{BB962C8B-B14F-4D97-AF65-F5344CB8AC3E}">
        <p14:creationId xmlns:p14="http://schemas.microsoft.com/office/powerpoint/2010/main" val="288996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S</a:t>
            </a:r>
            <a:r>
              <a:rPr lang="tr-TR" dirty="0"/>
              <a:t>ö</a:t>
            </a:r>
            <a:r>
              <a:rPr lang="en-US" dirty="0" err="1"/>
              <a:t>zdizimsel</a:t>
            </a:r>
            <a:r>
              <a:rPr lang="en-US" dirty="0"/>
              <a:t> </a:t>
            </a:r>
            <a:r>
              <a:rPr lang="en-US" dirty="0" err="1"/>
              <a:t>Analiz</a:t>
            </a:r>
            <a:r>
              <a:rPr lang="en-US" dirty="0"/>
              <a:t> (Syntactic Analysis)</a:t>
            </a:r>
            <a:br>
              <a:rPr lang="en-US" dirty="0"/>
            </a:br>
            <a:endParaRPr lang="tr-TR" dirty="0"/>
          </a:p>
        </p:txBody>
      </p:sp>
      <p:sp>
        <p:nvSpPr>
          <p:cNvPr id="3" name="İçerik Yer Tutucusu 2"/>
          <p:cNvSpPr>
            <a:spLocks noGrp="1"/>
          </p:cNvSpPr>
          <p:nvPr>
            <p:ph idx="1"/>
          </p:nvPr>
        </p:nvSpPr>
        <p:spPr/>
        <p:txBody>
          <a:bodyPr>
            <a:normAutofit/>
          </a:bodyPr>
          <a:lstStyle/>
          <a:p>
            <a:pPr algn="just"/>
            <a:r>
              <a:rPr lang="tr-TR" dirty="0"/>
              <a:t>Cümleler de sonlu yapılar olduğuna göre Sonlu Otomatlar ile gösterilebilirler. Bunun amacı, </a:t>
            </a:r>
            <a:r>
              <a:rPr lang="tr-TR" dirty="0" err="1" smtClean="0"/>
              <a:t>ardarda</a:t>
            </a:r>
            <a:r>
              <a:rPr lang="tr-TR" dirty="0" smtClean="0"/>
              <a:t> </a:t>
            </a:r>
            <a:r>
              <a:rPr lang="tr-TR" dirty="0"/>
              <a:t>gelen kelimeler yığınını bu kelimelerin ifade ettiği cümle öğelerini tanımlayan bir yapıya dönüştürmektir. </a:t>
            </a:r>
            <a:r>
              <a:rPr lang="tr-TR" dirty="0" err="1"/>
              <a:t>Türkçe’deki</a:t>
            </a:r>
            <a:r>
              <a:rPr lang="tr-TR" dirty="0"/>
              <a:t> cümleler için mümkün olan tüm </a:t>
            </a:r>
            <a:r>
              <a:rPr lang="tr-TR" dirty="0" err="1"/>
              <a:t>sözdizimsel</a:t>
            </a:r>
            <a:r>
              <a:rPr lang="tr-TR" dirty="0"/>
              <a:t> unsurlar dikkate alınmalıdır.</a:t>
            </a:r>
          </a:p>
          <a:p>
            <a:pPr algn="just"/>
            <a:r>
              <a:rPr lang="tr-TR" dirty="0"/>
              <a:t>Cümle unsurları, kelimeler, tamlamalar veya buna benzer cümle parçacıkları olabilir. Bu cümle parçacıklarının tespiti, anlamsal analiz için yararlı ipuçları vermektedir. Genellikle bir cümlede cümle parçacıkları ortak görev yaparlar.</a:t>
            </a:r>
          </a:p>
          <a:p>
            <a:endParaRPr lang="tr-TR" dirty="0"/>
          </a:p>
        </p:txBody>
      </p:sp>
    </p:spTree>
    <p:extLst>
      <p:ext uri="{BB962C8B-B14F-4D97-AF65-F5344CB8AC3E}">
        <p14:creationId xmlns:p14="http://schemas.microsoft.com/office/powerpoint/2010/main" val="896089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POS (</a:t>
            </a:r>
            <a:r>
              <a:rPr lang="tr-TR" dirty="0" err="1"/>
              <a:t>Part</a:t>
            </a:r>
            <a:r>
              <a:rPr lang="tr-TR" dirty="0"/>
              <a:t> of Speech)</a:t>
            </a:r>
          </a:p>
        </p:txBody>
      </p:sp>
      <p:sp>
        <p:nvSpPr>
          <p:cNvPr id="3" name="İçerik Yer Tutucusu 2"/>
          <p:cNvSpPr>
            <a:spLocks noGrp="1"/>
          </p:cNvSpPr>
          <p:nvPr>
            <p:ph idx="1"/>
          </p:nvPr>
        </p:nvSpPr>
        <p:spPr/>
        <p:txBody>
          <a:bodyPr>
            <a:normAutofit/>
          </a:bodyPr>
          <a:lstStyle/>
          <a:p>
            <a:pPr algn="just"/>
            <a:r>
              <a:rPr lang="tr-TR" dirty="0"/>
              <a:t>Doküman içerisinde yer alan her bir kelime POS olarak adlandırılır. Her POS kendisine verilen </a:t>
            </a:r>
            <a:r>
              <a:rPr lang="tr-TR" dirty="0" err="1"/>
              <a:t>TAG’ler</a:t>
            </a:r>
            <a:r>
              <a:rPr lang="tr-TR" dirty="0"/>
              <a:t> (etiket) ile ifade edilir ve </a:t>
            </a:r>
            <a:r>
              <a:rPr lang="tr-TR" dirty="0" err="1"/>
              <a:t>sözdizimsel</a:t>
            </a:r>
            <a:r>
              <a:rPr lang="tr-TR" dirty="0"/>
              <a:t> yapı çıkarılırken kullanılır.</a:t>
            </a:r>
          </a:p>
          <a:p>
            <a:pPr algn="just"/>
            <a:r>
              <a:rPr lang="tr-TR" dirty="0"/>
              <a:t>Benzer </a:t>
            </a:r>
            <a:r>
              <a:rPr lang="tr-TR" dirty="0" err="1"/>
              <a:t>sözdizimsel</a:t>
            </a:r>
            <a:r>
              <a:rPr lang="tr-TR" dirty="0"/>
              <a:t> davranışlar ile kelimelerin sınıflandırılması </a:t>
            </a:r>
            <a:r>
              <a:rPr lang="tr-TR" dirty="0" err="1"/>
              <a:t>syntactic</a:t>
            </a:r>
            <a:r>
              <a:rPr lang="tr-TR" dirty="0"/>
              <a:t> veya </a:t>
            </a:r>
            <a:r>
              <a:rPr lang="tr-TR" dirty="0" err="1"/>
              <a:t>grammatical</a:t>
            </a:r>
            <a:r>
              <a:rPr lang="tr-TR" dirty="0"/>
              <a:t> </a:t>
            </a:r>
            <a:r>
              <a:rPr lang="tr-TR" dirty="0" err="1"/>
              <a:t>categories</a:t>
            </a:r>
            <a:r>
              <a:rPr lang="tr-TR" dirty="0"/>
              <a:t> </a:t>
            </a:r>
            <a:r>
              <a:rPr lang="en-US" dirty="0" err="1"/>
              <a:t>veya</a:t>
            </a:r>
            <a:r>
              <a:rPr lang="en-US" dirty="0"/>
              <a:t> parts of Speech (POS) </a:t>
            </a:r>
            <a:r>
              <a:rPr lang="en-US" dirty="0" err="1"/>
              <a:t>olarak</a:t>
            </a:r>
            <a:r>
              <a:rPr lang="en-US" dirty="0"/>
              <a:t> </a:t>
            </a:r>
            <a:r>
              <a:rPr lang="en-US" dirty="0" err="1"/>
              <a:t>adlandırılır</a:t>
            </a:r>
            <a:r>
              <a:rPr lang="en-US" dirty="0"/>
              <a:t>.</a:t>
            </a:r>
            <a:r>
              <a:rPr lang="tr-TR" dirty="0"/>
              <a:t> </a:t>
            </a:r>
          </a:p>
        </p:txBody>
      </p:sp>
    </p:spTree>
    <p:extLst>
      <p:ext uri="{BB962C8B-B14F-4D97-AF65-F5344CB8AC3E}">
        <p14:creationId xmlns:p14="http://schemas.microsoft.com/office/powerpoint/2010/main" val="3863164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POS (</a:t>
            </a:r>
            <a:r>
              <a:rPr lang="tr-TR" dirty="0" err="1"/>
              <a:t>Part</a:t>
            </a:r>
            <a:r>
              <a:rPr lang="tr-TR" dirty="0"/>
              <a:t> of Speech)</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024332" y="2336873"/>
            <a:ext cx="6517527" cy="3341550"/>
          </a:xfrm>
          <a:prstGeom prst="rect">
            <a:avLst/>
          </a:prstGeom>
        </p:spPr>
      </p:pic>
    </p:spTree>
    <p:extLst>
      <p:ext uri="{BB962C8B-B14F-4D97-AF65-F5344CB8AC3E}">
        <p14:creationId xmlns:p14="http://schemas.microsoft.com/office/powerpoint/2010/main" val="733850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pPr algn="just"/>
            <a:r>
              <a:rPr lang="tr-TR" dirty="0" smtClean="0"/>
              <a:t>FSA1 </a:t>
            </a:r>
            <a:r>
              <a:rPr lang="tr-TR" dirty="0"/>
              <a:t>listelenen tüm sıfatları tanır ancak hatalı yazılmış </a:t>
            </a:r>
            <a:r>
              <a:rPr lang="tr-TR" dirty="0" err="1"/>
              <a:t>unbig</a:t>
            </a:r>
            <a:r>
              <a:rPr lang="tr-TR" dirty="0"/>
              <a:t>, </a:t>
            </a:r>
            <a:r>
              <a:rPr lang="tr-TR" dirty="0" err="1"/>
              <a:t>redly</a:t>
            </a:r>
            <a:r>
              <a:rPr lang="tr-TR" dirty="0"/>
              <a:t>, ve </a:t>
            </a:r>
            <a:r>
              <a:rPr lang="tr-TR" dirty="0" err="1"/>
              <a:t>realest</a:t>
            </a:r>
            <a:r>
              <a:rPr lang="tr-TR" dirty="0"/>
              <a:t> kelimelerini de tanır.</a:t>
            </a:r>
          </a:p>
          <a:p>
            <a:pPr algn="just"/>
            <a:r>
              <a:rPr lang="tr-TR" dirty="0"/>
              <a:t>#1 üzerinde değişiklik yaparak #2 oluşturalım.</a:t>
            </a:r>
          </a:p>
          <a:p>
            <a:pPr algn="just"/>
            <a:r>
              <a:rPr lang="tr-TR" dirty="0"/>
              <a:t>root1 -&gt; -un, -</a:t>
            </a:r>
            <a:r>
              <a:rPr lang="tr-TR" dirty="0" err="1"/>
              <a:t>ly</a:t>
            </a:r>
            <a:r>
              <a:rPr lang="tr-TR" dirty="0"/>
              <a:t> ile kullanılan sıfatlardan</a:t>
            </a:r>
          </a:p>
          <a:p>
            <a:pPr algn="just"/>
            <a:r>
              <a:rPr lang="tr-TR" dirty="0"/>
              <a:t>root2 -&gt; diğerlerinden oluşan bir sözlük olsun.</a:t>
            </a:r>
          </a:p>
        </p:txBody>
      </p:sp>
    </p:spTree>
    <p:extLst>
      <p:ext uri="{BB962C8B-B14F-4D97-AF65-F5344CB8AC3E}">
        <p14:creationId xmlns:p14="http://schemas.microsoft.com/office/powerpoint/2010/main" val="1173261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POS (</a:t>
            </a:r>
            <a:r>
              <a:rPr lang="tr-TR" dirty="0" err="1"/>
              <a:t>Part</a:t>
            </a:r>
            <a:r>
              <a:rPr lang="tr-TR" dirty="0"/>
              <a:t> of Speech)</a:t>
            </a:r>
          </a:p>
        </p:txBody>
      </p:sp>
      <p:sp>
        <p:nvSpPr>
          <p:cNvPr id="3" name="İçerik Yer Tutucusu 2"/>
          <p:cNvSpPr>
            <a:spLocks noGrp="1"/>
          </p:cNvSpPr>
          <p:nvPr>
            <p:ph idx="1"/>
          </p:nvPr>
        </p:nvSpPr>
        <p:spPr/>
        <p:txBody>
          <a:bodyPr>
            <a:noAutofit/>
          </a:bodyPr>
          <a:lstStyle/>
          <a:p>
            <a:pPr algn="just"/>
            <a:r>
              <a:rPr lang="tr-TR" sz="2176" dirty="0" err="1"/>
              <a:t>Nouns</a:t>
            </a:r>
            <a:r>
              <a:rPr lang="tr-TR" sz="2176" dirty="0"/>
              <a:t> (isimler) dünyadaki varlıkları tanımlar (</a:t>
            </a:r>
            <a:r>
              <a:rPr lang="tr-TR" sz="2176" dirty="0" err="1"/>
              <a:t>e.g</a:t>
            </a:r>
            <a:r>
              <a:rPr lang="tr-TR" sz="2176" dirty="0"/>
              <a:t>. ‘</a:t>
            </a:r>
            <a:r>
              <a:rPr lang="tr-TR" sz="2176" dirty="0" err="1"/>
              <a:t>people</a:t>
            </a:r>
            <a:r>
              <a:rPr lang="tr-TR" sz="2176" dirty="0"/>
              <a:t>/insanlar’, ‘</a:t>
            </a:r>
            <a:r>
              <a:rPr lang="tr-TR" sz="2176" dirty="0" err="1"/>
              <a:t>animals</a:t>
            </a:r>
            <a:r>
              <a:rPr lang="tr-TR" sz="2176" dirty="0"/>
              <a:t>/hayvanlar’, ‘hat/şapka’).</a:t>
            </a:r>
          </a:p>
          <a:p>
            <a:pPr algn="just"/>
            <a:r>
              <a:rPr lang="tr-TR" sz="2176" dirty="0" err="1"/>
              <a:t>Determiners</a:t>
            </a:r>
            <a:r>
              <a:rPr lang="tr-TR" sz="2176" dirty="0"/>
              <a:t> ismi belirler (</a:t>
            </a:r>
            <a:r>
              <a:rPr lang="tr-TR" sz="2176" dirty="0" err="1"/>
              <a:t>e.g</a:t>
            </a:r>
            <a:r>
              <a:rPr lang="tr-TR" sz="2176" dirty="0"/>
              <a:t>. ‘</a:t>
            </a:r>
            <a:r>
              <a:rPr lang="tr-TR" sz="2176" dirty="0" err="1"/>
              <a:t>the</a:t>
            </a:r>
            <a:r>
              <a:rPr lang="tr-TR" sz="2176" dirty="0"/>
              <a:t>’, ‘a’, ‘an’).</a:t>
            </a:r>
          </a:p>
          <a:p>
            <a:pPr algn="just"/>
            <a:r>
              <a:rPr lang="tr-TR" sz="2176" dirty="0" err="1"/>
              <a:t>Adjectives</a:t>
            </a:r>
            <a:r>
              <a:rPr lang="tr-TR" sz="2176" dirty="0"/>
              <a:t>(sıfatlar) isimleri niteleyen sözcükler olup isimlerle ortaya çıkar (</a:t>
            </a:r>
            <a:r>
              <a:rPr lang="tr-TR" sz="2176" dirty="0" err="1"/>
              <a:t>e.g</a:t>
            </a:r>
            <a:r>
              <a:rPr lang="tr-TR" sz="2176" dirty="0"/>
              <a:t>. ‘</a:t>
            </a:r>
            <a:r>
              <a:rPr lang="tr-TR" sz="2176" dirty="0" err="1"/>
              <a:t>red</a:t>
            </a:r>
            <a:r>
              <a:rPr lang="tr-TR" sz="2176" dirty="0"/>
              <a:t>’, ‘</a:t>
            </a:r>
            <a:r>
              <a:rPr lang="tr-TR" sz="2176" dirty="0" err="1"/>
              <a:t>long</a:t>
            </a:r>
            <a:r>
              <a:rPr lang="tr-TR" sz="2176" dirty="0"/>
              <a:t>’, ‘</a:t>
            </a:r>
            <a:r>
              <a:rPr lang="tr-TR" sz="2176" dirty="0" err="1"/>
              <a:t>intelligent</a:t>
            </a:r>
            <a:r>
              <a:rPr lang="tr-TR" sz="2176" dirty="0"/>
              <a:t>’). Tek başlarına kullanılmazlar. Örneğin “kırmızı”, bir renk ismidir, “iki”, bir sayı ismidir. Ancak bu sözcükler isimlerin özelliklerini bildirecek duruma gelirse sıfat olur. “kırmızı top”.</a:t>
            </a:r>
          </a:p>
          <a:p>
            <a:pPr algn="just"/>
            <a:r>
              <a:rPr lang="tr-TR" sz="2176" dirty="0" err="1"/>
              <a:t>Verbs</a:t>
            </a:r>
            <a:r>
              <a:rPr lang="tr-TR" sz="2176" dirty="0"/>
              <a:t>(fiiller) bir oluşu, bir durumu kişiye bağlayarak anlatırlar. (</a:t>
            </a:r>
            <a:r>
              <a:rPr lang="tr-TR" sz="2176" dirty="0" err="1"/>
              <a:t>e.g</a:t>
            </a:r>
            <a:r>
              <a:rPr lang="tr-TR" sz="2176" dirty="0"/>
              <a:t>. ‘</a:t>
            </a:r>
            <a:r>
              <a:rPr lang="tr-TR" sz="2176" dirty="0" err="1"/>
              <a:t>have</a:t>
            </a:r>
            <a:r>
              <a:rPr lang="tr-TR" sz="2176" dirty="0"/>
              <a:t>/sahip olmak’, ‘</a:t>
            </a:r>
            <a:r>
              <a:rPr lang="tr-TR" sz="2176" dirty="0" err="1"/>
              <a:t>threw</a:t>
            </a:r>
            <a:r>
              <a:rPr lang="tr-TR" sz="2176" dirty="0"/>
              <a:t>/fırlatmak’, ‘</a:t>
            </a:r>
            <a:r>
              <a:rPr lang="tr-TR" sz="2176" dirty="0" err="1"/>
              <a:t>walked</a:t>
            </a:r>
            <a:r>
              <a:rPr lang="tr-TR" sz="2176" dirty="0"/>
              <a:t>/yürümek’).</a:t>
            </a:r>
          </a:p>
        </p:txBody>
      </p:sp>
    </p:spTree>
    <p:extLst>
      <p:ext uri="{BB962C8B-B14F-4D97-AF65-F5344CB8AC3E}">
        <p14:creationId xmlns:p14="http://schemas.microsoft.com/office/powerpoint/2010/main" val="842257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POS (</a:t>
            </a:r>
            <a:r>
              <a:rPr lang="tr-TR" dirty="0" err="1"/>
              <a:t>Part</a:t>
            </a:r>
            <a:r>
              <a:rPr lang="tr-TR" dirty="0"/>
              <a:t> of Speech)</a:t>
            </a:r>
          </a:p>
        </p:txBody>
      </p:sp>
      <p:sp>
        <p:nvSpPr>
          <p:cNvPr id="3" name="İçerik Yer Tutucusu 2"/>
          <p:cNvSpPr>
            <a:spLocks noGrp="1"/>
          </p:cNvSpPr>
          <p:nvPr>
            <p:ph idx="1"/>
          </p:nvPr>
        </p:nvSpPr>
        <p:spPr/>
        <p:txBody>
          <a:bodyPr>
            <a:normAutofit fontScale="92500" lnSpcReduction="20000"/>
          </a:bodyPr>
          <a:lstStyle/>
          <a:p>
            <a:pPr algn="just"/>
            <a:r>
              <a:rPr lang="tr-TR" sz="2539" dirty="0" err="1"/>
              <a:t>Adverbs</a:t>
            </a:r>
            <a:r>
              <a:rPr lang="tr-TR" sz="2539" dirty="0"/>
              <a:t>(zarf/belirteç) fiillerin niteliğini bildirir (</a:t>
            </a:r>
            <a:r>
              <a:rPr lang="tr-TR" sz="2539" dirty="0" err="1"/>
              <a:t>e.g</a:t>
            </a:r>
            <a:r>
              <a:rPr lang="tr-TR" sz="2539" dirty="0"/>
              <a:t>. ‘</a:t>
            </a:r>
            <a:r>
              <a:rPr lang="tr-TR" sz="2539" dirty="0" err="1"/>
              <a:t>often</a:t>
            </a:r>
            <a:r>
              <a:rPr lang="tr-TR" sz="2539" dirty="0"/>
              <a:t>’, ‘</a:t>
            </a:r>
            <a:r>
              <a:rPr lang="tr-TR" sz="2539" dirty="0" err="1"/>
              <a:t>heavily</a:t>
            </a:r>
            <a:r>
              <a:rPr lang="tr-TR" sz="2539" dirty="0"/>
              <a:t>’). “Güzel bir evde oturmak istiyorum.” cümlesinde “güzel” sözcüğü “ev” ismini nitelediği için sıfat, “Bu ev uzaktan daha güzel görünüyordu” cümlesinde ise “görünmek” fiilinin nasıl olduğunu bildirdiği için zarftır.</a:t>
            </a:r>
          </a:p>
          <a:p>
            <a:pPr algn="just"/>
            <a:r>
              <a:rPr lang="tr-TR" sz="2539" dirty="0" err="1"/>
              <a:t>Prepositions</a:t>
            </a:r>
            <a:r>
              <a:rPr lang="tr-TR" sz="2539" dirty="0"/>
              <a:t>(edat/ilgeç) Tek başına bir anlam taşımayan , ancak kendinden önceki sözcükle birlikte kullanıldığında belirli bir anlamı olan sözcüklerdir (</a:t>
            </a:r>
            <a:r>
              <a:rPr lang="tr-TR" sz="2539" dirty="0" err="1"/>
              <a:t>e.g</a:t>
            </a:r>
            <a:r>
              <a:rPr lang="tr-TR" sz="2539" dirty="0"/>
              <a:t>. ‘in’, ‘on’, ‘</a:t>
            </a:r>
            <a:r>
              <a:rPr lang="tr-TR" sz="2539" dirty="0" err="1"/>
              <a:t>over</a:t>
            </a:r>
            <a:r>
              <a:rPr lang="tr-TR" sz="2539" dirty="0"/>
              <a:t>’)(gibi, için, ile, kadar, karşı, göre, üzere, doğru, sanki, beri, sadece, ancak, yalnız, sonra,...)</a:t>
            </a:r>
          </a:p>
          <a:p>
            <a:pPr algn="just"/>
            <a:r>
              <a:rPr lang="tr-TR" sz="2539" dirty="0" err="1"/>
              <a:t>Conjunctions</a:t>
            </a:r>
            <a:r>
              <a:rPr lang="tr-TR" sz="2539" dirty="0"/>
              <a:t>(bağlaç) Cümleleri veya aynı görevdeki sözcükleri birbirine bağlayarak aralarında anlam ilgisi kuran sözcüklere denir (</a:t>
            </a:r>
            <a:r>
              <a:rPr lang="tr-TR" sz="2539" dirty="0" err="1"/>
              <a:t>e.g</a:t>
            </a:r>
            <a:r>
              <a:rPr lang="tr-TR" sz="2539" dirty="0"/>
              <a:t>. ‘</a:t>
            </a:r>
            <a:r>
              <a:rPr lang="tr-TR" sz="2539" dirty="0" err="1"/>
              <a:t>and</a:t>
            </a:r>
            <a:r>
              <a:rPr lang="tr-TR" sz="2539" dirty="0"/>
              <a:t>’, ‘</a:t>
            </a:r>
            <a:r>
              <a:rPr lang="tr-TR" sz="2539" dirty="0" err="1"/>
              <a:t>or</a:t>
            </a:r>
            <a:r>
              <a:rPr lang="tr-TR" sz="2539" dirty="0"/>
              <a:t>’, ‘but’) (ile, ve, de, ama, fakat, ancak, yalnız, ki, hem...hem, ne...ne, çünkü, madem, ...).</a:t>
            </a:r>
          </a:p>
          <a:p>
            <a:endParaRPr lang="tr-TR" dirty="0"/>
          </a:p>
        </p:txBody>
      </p:sp>
    </p:spTree>
    <p:extLst>
      <p:ext uri="{BB962C8B-B14F-4D97-AF65-F5344CB8AC3E}">
        <p14:creationId xmlns:p14="http://schemas.microsoft.com/office/powerpoint/2010/main" val="4039702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POS (</a:t>
            </a:r>
            <a:r>
              <a:rPr lang="tr-TR" dirty="0" err="1"/>
              <a:t>Part</a:t>
            </a:r>
            <a:r>
              <a:rPr lang="tr-TR" dirty="0"/>
              <a:t> of Speech)</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438571" y="2195164"/>
            <a:ext cx="5397781" cy="3909608"/>
          </a:xfrm>
          <a:prstGeom prst="rect">
            <a:avLst/>
          </a:prstGeom>
        </p:spPr>
      </p:pic>
    </p:spTree>
    <p:extLst>
      <p:ext uri="{BB962C8B-B14F-4D97-AF65-F5344CB8AC3E}">
        <p14:creationId xmlns:p14="http://schemas.microsoft.com/office/powerpoint/2010/main" val="3138605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Kelime Sınıfları: TAG kümesi</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364647" y="2044320"/>
            <a:ext cx="6148958" cy="4595761"/>
          </a:xfrm>
          <a:prstGeom prst="rect">
            <a:avLst/>
          </a:prstGeom>
        </p:spPr>
      </p:pic>
    </p:spTree>
    <p:extLst>
      <p:ext uri="{BB962C8B-B14F-4D97-AF65-F5344CB8AC3E}">
        <p14:creationId xmlns:p14="http://schemas.microsoft.com/office/powerpoint/2010/main" val="2734598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Kelime Sınıfları: TAG kümesi -TR</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911378" y="1995649"/>
            <a:ext cx="3707807" cy="4693061"/>
          </a:xfrm>
          <a:prstGeom prst="rect">
            <a:avLst/>
          </a:prstGeom>
        </p:spPr>
      </p:pic>
    </p:spTree>
    <p:extLst>
      <p:ext uri="{BB962C8B-B14F-4D97-AF65-F5344CB8AC3E}">
        <p14:creationId xmlns:p14="http://schemas.microsoft.com/office/powerpoint/2010/main" val="42601105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Phrase</a:t>
            </a:r>
            <a:r>
              <a:rPr lang="tr-TR" dirty="0"/>
              <a:t> </a:t>
            </a:r>
            <a:r>
              <a:rPr lang="tr-TR" dirty="0" err="1"/>
              <a:t>structure</a:t>
            </a:r>
            <a:r>
              <a:rPr lang="tr-TR" dirty="0"/>
              <a:t> </a:t>
            </a:r>
            <a:br>
              <a:rPr lang="tr-TR" dirty="0"/>
            </a:br>
            <a:r>
              <a:rPr lang="tr-TR" dirty="0"/>
              <a:t>(Öbek yapısı-Sözcük dizimi-TR)</a:t>
            </a:r>
          </a:p>
        </p:txBody>
      </p:sp>
      <p:sp>
        <p:nvSpPr>
          <p:cNvPr id="3" name="İçerik Yer Tutucusu 2"/>
          <p:cNvSpPr>
            <a:spLocks noGrp="1"/>
          </p:cNvSpPr>
          <p:nvPr>
            <p:ph idx="1"/>
          </p:nvPr>
        </p:nvSpPr>
        <p:spPr/>
        <p:txBody>
          <a:bodyPr/>
          <a:lstStyle/>
          <a:p>
            <a:pPr algn="just"/>
            <a:r>
              <a:rPr lang="tr-TR" dirty="0"/>
              <a:t>Kelimeler öbek içerisinde belli bir sırada yer alır.</a:t>
            </a:r>
          </a:p>
          <a:p>
            <a:pPr algn="just"/>
            <a:r>
              <a:rPr lang="tr-TR" dirty="0" err="1"/>
              <a:t>Türkçe’de</a:t>
            </a:r>
            <a:r>
              <a:rPr lang="tr-TR" dirty="0"/>
              <a:t> cümleler en genel şekliyle özne, nesne ve yüklem bileşenlerinden oluşur. Cümledeki öğelerin yerini değiştirebiliriz (Fince ve </a:t>
            </a:r>
            <a:r>
              <a:rPr lang="tr-TR" dirty="0" err="1"/>
              <a:t>Japonca’ya</a:t>
            </a:r>
            <a:r>
              <a:rPr lang="tr-TR" dirty="0"/>
              <a:t> benzer).</a:t>
            </a:r>
          </a:p>
          <a:p>
            <a:pPr algn="just"/>
            <a:r>
              <a:rPr lang="tr-TR" dirty="0"/>
              <a:t>Cümleye eklenmek istenen anlamlar arttıkça cümleler, özne, yer </a:t>
            </a:r>
            <a:r>
              <a:rPr lang="tr-TR" dirty="0" err="1"/>
              <a:t>tamlayıcısı</a:t>
            </a:r>
            <a:r>
              <a:rPr lang="tr-TR" dirty="0"/>
              <a:t>, zarf </a:t>
            </a:r>
            <a:r>
              <a:rPr lang="tr-TR" dirty="0" err="1"/>
              <a:t>tamlayıcısı</a:t>
            </a:r>
            <a:r>
              <a:rPr lang="tr-TR" dirty="0"/>
              <a:t>, nesne ve yüklem gibi bileşenleri de içerir.</a:t>
            </a:r>
          </a:p>
        </p:txBody>
      </p:sp>
    </p:spTree>
    <p:extLst>
      <p:ext uri="{BB962C8B-B14F-4D97-AF65-F5344CB8AC3E}">
        <p14:creationId xmlns:p14="http://schemas.microsoft.com/office/powerpoint/2010/main" val="3574421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Phrase</a:t>
            </a:r>
            <a:r>
              <a:rPr lang="tr-TR" dirty="0"/>
              <a:t> </a:t>
            </a:r>
            <a:r>
              <a:rPr lang="tr-TR" dirty="0" err="1"/>
              <a:t>structure</a:t>
            </a:r>
            <a:r>
              <a:rPr lang="tr-TR" dirty="0"/>
              <a:t> </a:t>
            </a:r>
            <a:br>
              <a:rPr lang="tr-TR" dirty="0"/>
            </a:br>
            <a:r>
              <a:rPr lang="tr-TR" dirty="0"/>
              <a:t>(Öbek yapısı-Sözcük dizimi-TR)</a:t>
            </a:r>
          </a:p>
        </p:txBody>
      </p:sp>
      <p:sp>
        <p:nvSpPr>
          <p:cNvPr id="3" name="İçerik Yer Tutucusu 2"/>
          <p:cNvSpPr>
            <a:spLocks noGrp="1"/>
          </p:cNvSpPr>
          <p:nvPr>
            <p:ph idx="1"/>
          </p:nvPr>
        </p:nvSpPr>
        <p:spPr/>
        <p:txBody>
          <a:bodyPr>
            <a:normAutofit/>
          </a:bodyPr>
          <a:lstStyle/>
          <a:p>
            <a:pPr algn="just"/>
            <a:r>
              <a:rPr lang="tr-TR" dirty="0"/>
              <a:t>Cümlenin anlamını kuvvetlendiren cümle dışı bileşenler de (bağlaç, edat, </a:t>
            </a:r>
            <a:r>
              <a:rPr lang="tr-TR" dirty="0" err="1"/>
              <a:t>vb</a:t>
            </a:r>
            <a:r>
              <a:rPr lang="tr-TR" dirty="0"/>
              <a:t>) cümlede bulunabilir.</a:t>
            </a:r>
          </a:p>
          <a:p>
            <a:pPr algn="just"/>
            <a:r>
              <a:rPr lang="tr-TR" dirty="0" err="1"/>
              <a:t>Türkçe’de</a:t>
            </a:r>
            <a:r>
              <a:rPr lang="tr-TR" dirty="0"/>
              <a:t> özne ile yüklem cümlenin temel bileşenleridir ve genelde tüm cümlelerde yer alırlar. Yer </a:t>
            </a:r>
            <a:r>
              <a:rPr lang="tr-TR" dirty="0" err="1"/>
              <a:t>tamlayıcısı</a:t>
            </a:r>
            <a:r>
              <a:rPr lang="tr-TR" dirty="0"/>
              <a:t>, zarf </a:t>
            </a:r>
            <a:r>
              <a:rPr lang="tr-TR" dirty="0" err="1"/>
              <a:t>tamlayıcısı</a:t>
            </a:r>
            <a:r>
              <a:rPr lang="tr-TR" dirty="0"/>
              <a:t>, nesne gibi bileşenler bazı cümlelerde yer almayabilirler veya bazı cümlelerde sadece biri, bazılarında sadece ikisi bulunabilir. Bu bileşenlerin cümle içindeki sıralanışları da değişebilir.</a:t>
            </a:r>
          </a:p>
        </p:txBody>
      </p:sp>
    </p:spTree>
    <p:extLst>
      <p:ext uri="{BB962C8B-B14F-4D97-AF65-F5344CB8AC3E}">
        <p14:creationId xmlns:p14="http://schemas.microsoft.com/office/powerpoint/2010/main" val="1898774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Phrase</a:t>
            </a:r>
            <a:r>
              <a:rPr lang="tr-TR" dirty="0"/>
              <a:t> </a:t>
            </a:r>
            <a:r>
              <a:rPr lang="tr-TR" dirty="0" err="1"/>
              <a:t>structure</a:t>
            </a:r>
            <a:r>
              <a:rPr lang="tr-TR" dirty="0"/>
              <a:t> </a:t>
            </a:r>
            <a:br>
              <a:rPr lang="tr-TR" dirty="0"/>
            </a:br>
            <a:r>
              <a:rPr lang="tr-TR" dirty="0"/>
              <a:t>(Öbek yapısı-Sözcük dizimi-TR)</a:t>
            </a:r>
          </a:p>
        </p:txBody>
      </p:sp>
      <p:sp>
        <p:nvSpPr>
          <p:cNvPr id="3" name="İçerik Yer Tutucusu 2"/>
          <p:cNvSpPr>
            <a:spLocks noGrp="1"/>
          </p:cNvSpPr>
          <p:nvPr>
            <p:ph idx="1"/>
          </p:nvPr>
        </p:nvSpPr>
        <p:spPr/>
        <p:txBody>
          <a:bodyPr/>
          <a:lstStyle/>
          <a:p>
            <a:pPr algn="just"/>
            <a:r>
              <a:rPr lang="tr-TR" dirty="0"/>
              <a:t>Bu </a:t>
            </a:r>
            <a:r>
              <a:rPr lang="tr-TR" dirty="0" err="1"/>
              <a:t>TAG’lerden</a:t>
            </a:r>
            <a:r>
              <a:rPr lang="tr-TR" dirty="0"/>
              <a:t> oluşabilecek cümleler; öğelerinin dizilişlerine göre bir çok varyasyonlar  oluşturabilirler. Bu varyasyonlar;</a:t>
            </a:r>
          </a:p>
          <a:p>
            <a:pPr algn="just"/>
            <a:r>
              <a:rPr lang="tr-TR" dirty="0"/>
              <a:t>Ö-D-Z-N-Y, Ö-D-N-Z-Y, Ö-Z-D-N-Y, Ö-Z-N-D-Y, Ö-N-Z-D-Y, Ö-N-D-Z-Y olabilir.</a:t>
            </a:r>
          </a:p>
        </p:txBody>
      </p:sp>
    </p:spTree>
    <p:extLst>
      <p:ext uri="{BB962C8B-B14F-4D97-AF65-F5344CB8AC3E}">
        <p14:creationId xmlns:p14="http://schemas.microsoft.com/office/powerpoint/2010/main" val="29048744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Phrase</a:t>
            </a:r>
            <a:r>
              <a:rPr lang="tr-TR" dirty="0"/>
              <a:t> </a:t>
            </a:r>
            <a:r>
              <a:rPr lang="tr-TR" dirty="0" err="1"/>
              <a:t>structure</a:t>
            </a:r>
            <a:r>
              <a:rPr lang="tr-TR" dirty="0"/>
              <a:t> </a:t>
            </a:r>
            <a:br>
              <a:rPr lang="tr-TR" dirty="0"/>
            </a:br>
            <a:r>
              <a:rPr lang="tr-TR" dirty="0"/>
              <a:t>(Öbek yapısı-Sözcük dizimi-TR)</a:t>
            </a:r>
          </a:p>
        </p:txBody>
      </p:sp>
      <p:sp>
        <p:nvSpPr>
          <p:cNvPr id="3" name="İçerik Yer Tutucusu 2"/>
          <p:cNvSpPr>
            <a:spLocks noGrp="1"/>
          </p:cNvSpPr>
          <p:nvPr>
            <p:ph idx="1"/>
          </p:nvPr>
        </p:nvSpPr>
        <p:spPr/>
        <p:txBody>
          <a:bodyPr>
            <a:normAutofit/>
          </a:bodyPr>
          <a:lstStyle/>
          <a:p>
            <a:pPr algn="just"/>
            <a:r>
              <a:rPr lang="tr-TR" dirty="0"/>
              <a:t>Bunlara tüm öğeleri içermeyen iki, üç veya dört öğeden oluşan cümleler de eklenebilir.</a:t>
            </a:r>
          </a:p>
          <a:p>
            <a:pPr algn="just"/>
            <a:r>
              <a:rPr lang="tr-TR" dirty="0"/>
              <a:t>İki unsur için: Ö-Y</a:t>
            </a:r>
          </a:p>
          <a:p>
            <a:pPr algn="just"/>
            <a:r>
              <a:rPr lang="es-ES" dirty="0"/>
              <a:t>Üç unsur için Ö-N-Y, Ö-D-Y, Ö-Z-Y</a:t>
            </a:r>
          </a:p>
          <a:p>
            <a:pPr algn="just"/>
            <a:r>
              <a:rPr lang="tr-TR" dirty="0"/>
              <a:t>Dört unsur için Ö-N-D-Y, Ö-N-Z-Y, Ö-D-N-Y, Ö-D-Z-Y, Ö-Z-N-Y, Ö-ZD-Y</a:t>
            </a:r>
          </a:p>
          <a:p>
            <a:pPr algn="just"/>
            <a:r>
              <a:rPr lang="tr-TR" dirty="0"/>
              <a:t>Bu varyasyonların hepsi {Ö</a:t>
            </a:r>
            <a:r>
              <a:rPr lang="el-GR" dirty="0"/>
              <a:t>λλλ</a:t>
            </a:r>
            <a:r>
              <a:rPr lang="tr-TR" dirty="0"/>
              <a:t>Y} şeklinde gösterilebilir.</a:t>
            </a:r>
          </a:p>
        </p:txBody>
      </p:sp>
    </p:spTree>
    <p:extLst>
      <p:ext uri="{BB962C8B-B14F-4D97-AF65-F5344CB8AC3E}">
        <p14:creationId xmlns:p14="http://schemas.microsoft.com/office/powerpoint/2010/main" val="16814160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Phrase</a:t>
            </a:r>
            <a:r>
              <a:rPr lang="tr-TR" dirty="0"/>
              <a:t> </a:t>
            </a:r>
            <a:r>
              <a:rPr lang="tr-TR" dirty="0" err="1"/>
              <a:t>structure</a:t>
            </a:r>
            <a:r>
              <a:rPr lang="tr-TR" dirty="0"/>
              <a:t> (Öbek yapısı-Sözcük dizimi)</a:t>
            </a:r>
          </a:p>
        </p:txBody>
      </p:sp>
      <p:sp>
        <p:nvSpPr>
          <p:cNvPr id="3" name="İçerik Yer Tutucusu 2"/>
          <p:cNvSpPr>
            <a:spLocks noGrp="1"/>
          </p:cNvSpPr>
          <p:nvPr>
            <p:ph idx="1"/>
          </p:nvPr>
        </p:nvSpPr>
        <p:spPr/>
        <p:txBody>
          <a:bodyPr/>
          <a:lstStyle/>
          <a:p>
            <a:r>
              <a:rPr lang="tr-TR" dirty="0" err="1"/>
              <a:t>İngilizce’de</a:t>
            </a:r>
            <a:r>
              <a:rPr lang="tr-TR" dirty="0"/>
              <a:t> sözcük sırası (</a:t>
            </a:r>
            <a:r>
              <a:rPr lang="tr-TR" dirty="0" err="1"/>
              <a:t>word</a:t>
            </a:r>
            <a:r>
              <a:rPr lang="tr-TR" dirty="0"/>
              <a:t> </a:t>
            </a:r>
            <a:r>
              <a:rPr lang="tr-TR" dirty="0" err="1"/>
              <a:t>order</a:t>
            </a:r>
            <a:r>
              <a:rPr lang="tr-TR" dirty="0"/>
              <a:t>) son derece katıdır.</a:t>
            </a:r>
          </a:p>
        </p:txBody>
      </p:sp>
      <p:pic>
        <p:nvPicPr>
          <p:cNvPr id="4" name="Resim 3"/>
          <p:cNvPicPr>
            <a:picLocks noChangeAspect="1"/>
          </p:cNvPicPr>
          <p:nvPr/>
        </p:nvPicPr>
        <p:blipFill>
          <a:blip r:embed="rId2"/>
          <a:stretch>
            <a:fillRect/>
          </a:stretch>
        </p:blipFill>
        <p:spPr>
          <a:xfrm>
            <a:off x="3218922" y="3033412"/>
            <a:ext cx="5726516" cy="1537436"/>
          </a:xfrm>
          <a:prstGeom prst="rect">
            <a:avLst/>
          </a:prstGeom>
        </p:spPr>
      </p:pic>
      <p:pic>
        <p:nvPicPr>
          <p:cNvPr id="5" name="Resim 4"/>
          <p:cNvPicPr>
            <a:picLocks noChangeAspect="1"/>
          </p:cNvPicPr>
          <p:nvPr/>
        </p:nvPicPr>
        <p:blipFill>
          <a:blip r:embed="rId3"/>
          <a:stretch>
            <a:fillRect/>
          </a:stretch>
        </p:blipFill>
        <p:spPr>
          <a:xfrm>
            <a:off x="4933421" y="5062310"/>
            <a:ext cx="2297516" cy="1183307"/>
          </a:xfrm>
          <a:prstGeom prst="rect">
            <a:avLst/>
          </a:prstGeom>
        </p:spPr>
      </p:pic>
    </p:spTree>
    <p:extLst>
      <p:ext uri="{BB962C8B-B14F-4D97-AF65-F5344CB8AC3E}">
        <p14:creationId xmlns:p14="http://schemas.microsoft.com/office/powerpoint/2010/main" val="4205945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r>
              <a:rPr lang="en-US" dirty="0" smtClean="0"/>
              <a:t>FSA2</a:t>
            </a:r>
            <a:endParaRPr lang="tr-TR" dirty="0"/>
          </a:p>
        </p:txBody>
      </p:sp>
      <p:pic>
        <p:nvPicPr>
          <p:cNvPr id="5" name="Resim 4"/>
          <p:cNvPicPr>
            <a:picLocks noChangeAspect="1"/>
          </p:cNvPicPr>
          <p:nvPr/>
        </p:nvPicPr>
        <p:blipFill>
          <a:blip r:embed="rId2"/>
          <a:stretch>
            <a:fillRect/>
          </a:stretch>
        </p:blipFill>
        <p:spPr>
          <a:xfrm>
            <a:off x="2333852" y="2703018"/>
            <a:ext cx="6096000" cy="2867025"/>
          </a:xfrm>
          <a:prstGeom prst="rect">
            <a:avLst/>
          </a:prstGeom>
        </p:spPr>
      </p:pic>
    </p:spTree>
    <p:extLst>
      <p:ext uri="{BB962C8B-B14F-4D97-AF65-F5344CB8AC3E}">
        <p14:creationId xmlns:p14="http://schemas.microsoft.com/office/powerpoint/2010/main" val="689951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Phrase</a:t>
            </a:r>
            <a:r>
              <a:rPr lang="tr-TR" dirty="0"/>
              <a:t> </a:t>
            </a:r>
            <a:r>
              <a:rPr lang="tr-TR" dirty="0" err="1"/>
              <a:t>structure</a:t>
            </a:r>
            <a:r>
              <a:rPr lang="tr-TR" dirty="0"/>
              <a:t> (Öbek yapısı-Sözcük dizimi)</a:t>
            </a:r>
          </a:p>
        </p:txBody>
      </p:sp>
      <p:sp>
        <p:nvSpPr>
          <p:cNvPr id="3" name="İçerik Yer Tutucusu 2"/>
          <p:cNvSpPr>
            <a:spLocks noGrp="1"/>
          </p:cNvSpPr>
          <p:nvPr>
            <p:ph idx="1"/>
          </p:nvPr>
        </p:nvSpPr>
        <p:spPr>
          <a:xfrm>
            <a:off x="680320" y="2458521"/>
            <a:ext cx="9613861" cy="3599316"/>
          </a:xfrm>
        </p:spPr>
        <p:txBody>
          <a:bodyPr/>
          <a:lstStyle/>
          <a:p>
            <a:pPr algn="just"/>
            <a:r>
              <a:rPr lang="tr-TR" dirty="0"/>
              <a:t>Serbestliğin kısıtlı olduğu durumlar mevcuttur. </a:t>
            </a:r>
            <a:r>
              <a:rPr lang="tr-TR" dirty="0" err="1"/>
              <a:t>Belirteç’lerin</a:t>
            </a:r>
            <a:r>
              <a:rPr lang="tr-TR" dirty="0"/>
              <a:t> (zarf) kullanımı gibi.</a:t>
            </a:r>
          </a:p>
        </p:txBody>
      </p:sp>
      <p:pic>
        <p:nvPicPr>
          <p:cNvPr id="5" name="Resim 4"/>
          <p:cNvPicPr>
            <a:picLocks noChangeAspect="1"/>
          </p:cNvPicPr>
          <p:nvPr/>
        </p:nvPicPr>
        <p:blipFill>
          <a:blip r:embed="rId2"/>
          <a:stretch>
            <a:fillRect/>
          </a:stretch>
        </p:blipFill>
        <p:spPr>
          <a:xfrm>
            <a:off x="3862399" y="3636295"/>
            <a:ext cx="3886776" cy="1243768"/>
          </a:xfrm>
          <a:prstGeom prst="rect">
            <a:avLst/>
          </a:prstGeom>
        </p:spPr>
      </p:pic>
    </p:spTree>
    <p:extLst>
      <p:ext uri="{BB962C8B-B14F-4D97-AF65-F5344CB8AC3E}">
        <p14:creationId xmlns:p14="http://schemas.microsoft.com/office/powerpoint/2010/main" val="748278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Problem ??</a:t>
            </a:r>
          </a:p>
        </p:txBody>
      </p:sp>
      <p:sp>
        <p:nvSpPr>
          <p:cNvPr id="3" name="İçerik Yer Tutucusu 2"/>
          <p:cNvSpPr>
            <a:spLocks noGrp="1"/>
          </p:cNvSpPr>
          <p:nvPr>
            <p:ph idx="1"/>
          </p:nvPr>
        </p:nvSpPr>
        <p:spPr/>
        <p:txBody>
          <a:bodyPr/>
          <a:lstStyle/>
          <a:p>
            <a:r>
              <a:rPr lang="tr-TR" dirty="0"/>
              <a:t>Kelimeler birden fazla sınıfa dahil olabiliyor: </a:t>
            </a:r>
            <a:r>
              <a:rPr lang="tr-TR" dirty="0" err="1"/>
              <a:t>this</a:t>
            </a:r>
            <a:endParaRPr lang="tr-TR" dirty="0"/>
          </a:p>
          <a:p>
            <a:r>
              <a:rPr lang="en-US" dirty="0"/>
              <a:t>This is a nice day = PRP (personal pronoun)</a:t>
            </a:r>
          </a:p>
          <a:p>
            <a:r>
              <a:rPr lang="en-US" dirty="0"/>
              <a:t>This day is nice = DT (determiner)</a:t>
            </a:r>
          </a:p>
          <a:p>
            <a:r>
              <a:rPr lang="en-US" dirty="0"/>
              <a:t>You can go this far = RB (adverb)</a:t>
            </a:r>
            <a:endParaRPr lang="tr-TR" dirty="0"/>
          </a:p>
        </p:txBody>
      </p:sp>
    </p:spTree>
    <p:extLst>
      <p:ext uri="{BB962C8B-B14F-4D97-AF65-F5344CB8AC3E}">
        <p14:creationId xmlns:p14="http://schemas.microsoft.com/office/powerpoint/2010/main" val="221722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Prepositions</a:t>
            </a:r>
            <a:r>
              <a:rPr lang="tr-TR" dirty="0"/>
              <a:t> (edatlar)</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161465" y="2336872"/>
            <a:ext cx="6304504" cy="3147425"/>
          </a:xfrm>
          <a:prstGeom prst="rect">
            <a:avLst/>
          </a:prstGeom>
        </p:spPr>
      </p:pic>
    </p:spTree>
    <p:extLst>
      <p:ext uri="{BB962C8B-B14F-4D97-AF65-F5344CB8AC3E}">
        <p14:creationId xmlns:p14="http://schemas.microsoft.com/office/powerpoint/2010/main" val="2129507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Pronouns</a:t>
            </a:r>
            <a:r>
              <a:rPr lang="tr-TR" dirty="0"/>
              <a:t> (zamirler/adıllar)</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730855" y="2188128"/>
            <a:ext cx="5040539" cy="4297511"/>
          </a:xfrm>
          <a:prstGeom prst="rect">
            <a:avLst/>
          </a:prstGeom>
        </p:spPr>
      </p:pic>
    </p:spTree>
    <p:extLst>
      <p:ext uri="{BB962C8B-B14F-4D97-AF65-F5344CB8AC3E}">
        <p14:creationId xmlns:p14="http://schemas.microsoft.com/office/powerpoint/2010/main" val="1189387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Conjunctions</a:t>
            </a:r>
            <a:r>
              <a:rPr lang="tr-TR" dirty="0"/>
              <a:t> (bağlaçlar)</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698094" y="2336872"/>
            <a:ext cx="5764089" cy="3783270"/>
          </a:xfrm>
          <a:prstGeom prst="rect">
            <a:avLst/>
          </a:prstGeom>
        </p:spPr>
      </p:pic>
    </p:spTree>
    <p:extLst>
      <p:ext uri="{BB962C8B-B14F-4D97-AF65-F5344CB8AC3E}">
        <p14:creationId xmlns:p14="http://schemas.microsoft.com/office/powerpoint/2010/main" val="1098787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Auxiliaries</a:t>
            </a:r>
            <a:r>
              <a:rPr lang="tr-TR" dirty="0"/>
              <a:t> (yardımcı fiiller)</a:t>
            </a:r>
            <a:br>
              <a:rPr lang="tr-TR" dirty="0"/>
            </a:b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209600" y="2889376"/>
            <a:ext cx="6511249" cy="2494309"/>
          </a:xfrm>
          <a:prstGeom prst="rect">
            <a:avLst/>
          </a:prstGeom>
        </p:spPr>
      </p:pic>
    </p:spTree>
    <p:extLst>
      <p:ext uri="{BB962C8B-B14F-4D97-AF65-F5344CB8AC3E}">
        <p14:creationId xmlns:p14="http://schemas.microsoft.com/office/powerpoint/2010/main" val="3449457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Ayrıştırma</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119396" y="2336873"/>
            <a:ext cx="2314791" cy="2694831"/>
          </a:xfrm>
          <a:prstGeom prst="rect">
            <a:avLst/>
          </a:prstGeom>
        </p:spPr>
      </p:pic>
      <p:pic>
        <p:nvPicPr>
          <p:cNvPr id="5" name="Resim 4"/>
          <p:cNvPicPr>
            <a:picLocks noChangeAspect="1"/>
          </p:cNvPicPr>
          <p:nvPr/>
        </p:nvPicPr>
        <p:blipFill>
          <a:blip r:embed="rId3"/>
          <a:stretch>
            <a:fillRect/>
          </a:stretch>
        </p:blipFill>
        <p:spPr>
          <a:xfrm>
            <a:off x="5730263" y="2315417"/>
            <a:ext cx="2090222" cy="2651645"/>
          </a:xfrm>
          <a:prstGeom prst="rect">
            <a:avLst/>
          </a:prstGeom>
        </p:spPr>
      </p:pic>
      <p:pic>
        <p:nvPicPr>
          <p:cNvPr id="6" name="Resim 5"/>
          <p:cNvPicPr>
            <a:picLocks noChangeAspect="1"/>
          </p:cNvPicPr>
          <p:nvPr/>
        </p:nvPicPr>
        <p:blipFill>
          <a:blip r:embed="rId4"/>
          <a:stretch>
            <a:fillRect/>
          </a:stretch>
        </p:blipFill>
        <p:spPr>
          <a:xfrm>
            <a:off x="4083807" y="5141422"/>
            <a:ext cx="2547997" cy="1632446"/>
          </a:xfrm>
          <a:prstGeom prst="rect">
            <a:avLst/>
          </a:prstGeom>
        </p:spPr>
      </p:pic>
    </p:spTree>
    <p:extLst>
      <p:ext uri="{BB962C8B-B14F-4D97-AF65-F5344CB8AC3E}">
        <p14:creationId xmlns:p14="http://schemas.microsoft.com/office/powerpoint/2010/main" val="1620719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Ayrıştırma</a:t>
            </a:r>
          </a:p>
        </p:txBody>
      </p:sp>
      <p:sp>
        <p:nvSpPr>
          <p:cNvPr id="3" name="İçerik Yer Tutucusu 2"/>
          <p:cNvSpPr>
            <a:spLocks noGrp="1"/>
          </p:cNvSpPr>
          <p:nvPr>
            <p:ph idx="1"/>
          </p:nvPr>
        </p:nvSpPr>
        <p:spPr/>
        <p:txBody>
          <a:bodyPr>
            <a:normAutofit/>
          </a:bodyPr>
          <a:lstStyle/>
          <a:p>
            <a:pPr algn="just"/>
            <a:r>
              <a:rPr lang="nb-NO" dirty="0"/>
              <a:t>Cümlenin sentaks analizine yönelik olan yöntemler ideal sonuçlar</a:t>
            </a:r>
            <a:r>
              <a:rPr lang="tr-TR" dirty="0"/>
              <a:t> vermemesine rağmen %90’ların üzerinde başarı sağlamaktadır. Bu yöntemlerin ağaç formunda bir çok modeli vardır. En çok tercih edilenleri;</a:t>
            </a:r>
          </a:p>
          <a:p>
            <a:pPr algn="just"/>
            <a:r>
              <a:rPr lang="tr-TR" dirty="0"/>
              <a:t>Yukarıdan aşağıya (top-</a:t>
            </a:r>
            <a:r>
              <a:rPr lang="tr-TR" dirty="0" err="1"/>
              <a:t>bottom</a:t>
            </a:r>
            <a:r>
              <a:rPr lang="tr-TR" dirty="0"/>
              <a:t>) ayrıştırma</a:t>
            </a:r>
          </a:p>
          <a:p>
            <a:pPr marL="0" indent="0" algn="just">
              <a:buNone/>
            </a:pPr>
            <a:r>
              <a:rPr lang="tr-TR" dirty="0"/>
              <a:t>	Ağacın son elemanlarındaki semboller, çözümlenen cümlenin parçalarına karşılık düşene kadar gramer kurallarına uygun olarak ayrıştırmaya devam eden bir yöntemdir.</a:t>
            </a:r>
          </a:p>
        </p:txBody>
      </p:sp>
    </p:spTree>
    <p:extLst>
      <p:ext uri="{BB962C8B-B14F-4D97-AF65-F5344CB8AC3E}">
        <p14:creationId xmlns:p14="http://schemas.microsoft.com/office/powerpoint/2010/main" val="2492390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Ayrıştırma</a:t>
            </a:r>
          </a:p>
        </p:txBody>
      </p:sp>
      <p:sp>
        <p:nvSpPr>
          <p:cNvPr id="3" name="İçerik Yer Tutucusu 2"/>
          <p:cNvSpPr>
            <a:spLocks noGrp="1"/>
          </p:cNvSpPr>
          <p:nvPr>
            <p:ph idx="1"/>
          </p:nvPr>
        </p:nvSpPr>
        <p:spPr/>
        <p:txBody>
          <a:bodyPr/>
          <a:lstStyle/>
          <a:p>
            <a:r>
              <a:rPr lang="tr-TR" dirty="0"/>
              <a:t>Aşağıdan yukarıya (</a:t>
            </a:r>
            <a:r>
              <a:rPr lang="tr-TR" dirty="0" err="1"/>
              <a:t>bottom-up</a:t>
            </a:r>
            <a:r>
              <a:rPr lang="tr-TR" dirty="0"/>
              <a:t>) ayrıştırma</a:t>
            </a:r>
          </a:p>
          <a:p>
            <a:pPr marL="0" indent="0" algn="just">
              <a:buNone/>
            </a:pPr>
            <a:r>
              <a:rPr lang="tr-TR" dirty="0"/>
              <a:t>	Çözümlenmiş cümle ile başlanır ve son elemanları cümlenin kelimeleri olan ve başlangıç sembolüne kadar tek bir ağaç oluşacak şekilde gramer kurallarını geriye doğru uygulayan yöntemdir.</a:t>
            </a:r>
          </a:p>
        </p:txBody>
      </p:sp>
    </p:spTree>
    <p:extLst>
      <p:ext uri="{BB962C8B-B14F-4D97-AF65-F5344CB8AC3E}">
        <p14:creationId xmlns:p14="http://schemas.microsoft.com/office/powerpoint/2010/main" val="913206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Yukarıdan-Aşağıya Ayrıştırma </a:t>
            </a:r>
            <a:br>
              <a:rPr lang="tr-TR" dirty="0"/>
            </a:br>
            <a:r>
              <a:rPr lang="tr-TR" dirty="0"/>
              <a:t>(Top-</a:t>
            </a:r>
            <a:r>
              <a:rPr lang="tr-TR" dirty="0" err="1"/>
              <a:t>Down</a:t>
            </a:r>
            <a:r>
              <a:rPr lang="tr-TR" dirty="0"/>
              <a:t> </a:t>
            </a:r>
            <a:r>
              <a:rPr lang="tr-TR" dirty="0" err="1"/>
              <a:t>Parsing</a:t>
            </a:r>
            <a:r>
              <a:rPr lang="tr-TR" dirty="0"/>
              <a:t>, </a:t>
            </a:r>
            <a:r>
              <a:rPr lang="tr-TR" dirty="0" err="1"/>
              <a:t>Left</a:t>
            </a:r>
            <a:r>
              <a:rPr lang="tr-TR" dirty="0"/>
              <a:t>-</a:t>
            </a:r>
            <a:r>
              <a:rPr lang="tr-TR" dirty="0" err="1"/>
              <a:t>to</a:t>
            </a:r>
            <a:r>
              <a:rPr lang="tr-TR" dirty="0"/>
              <a:t>-Right, Depth-First)</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403309" y="2475445"/>
            <a:ext cx="6123831" cy="3040322"/>
          </a:xfrm>
          <a:prstGeom prst="rect">
            <a:avLst/>
          </a:prstGeom>
        </p:spPr>
      </p:pic>
    </p:spTree>
    <p:extLst>
      <p:ext uri="{BB962C8B-B14F-4D97-AF65-F5344CB8AC3E}">
        <p14:creationId xmlns:p14="http://schemas.microsoft.com/office/powerpoint/2010/main" val="24599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637985" y="2083893"/>
            <a:ext cx="5305425" cy="4105275"/>
          </a:xfrm>
          <a:prstGeom prst="rect">
            <a:avLst/>
          </a:prstGeom>
        </p:spPr>
      </p:pic>
    </p:spTree>
    <p:extLst>
      <p:ext uri="{BB962C8B-B14F-4D97-AF65-F5344CB8AC3E}">
        <p14:creationId xmlns:p14="http://schemas.microsoft.com/office/powerpoint/2010/main" val="1965038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Yukarıdan-Aşağıya Ayrıştırma </a:t>
            </a:r>
            <a:br>
              <a:rPr lang="tr-TR" dirty="0"/>
            </a:br>
            <a:r>
              <a:rPr lang="tr-TR" dirty="0"/>
              <a:t>(Top-</a:t>
            </a:r>
            <a:r>
              <a:rPr lang="tr-TR" dirty="0" err="1"/>
              <a:t>Down</a:t>
            </a:r>
            <a:r>
              <a:rPr lang="tr-TR" dirty="0"/>
              <a:t> </a:t>
            </a:r>
            <a:r>
              <a:rPr lang="tr-TR" dirty="0" err="1"/>
              <a:t>Parsing</a:t>
            </a:r>
            <a:r>
              <a:rPr lang="tr-TR" dirty="0"/>
              <a:t>, </a:t>
            </a:r>
            <a:r>
              <a:rPr lang="tr-TR" dirty="0" err="1"/>
              <a:t>Left</a:t>
            </a:r>
            <a:r>
              <a:rPr lang="tr-TR" dirty="0"/>
              <a:t>-</a:t>
            </a:r>
            <a:r>
              <a:rPr lang="tr-TR" dirty="0" err="1"/>
              <a:t>to</a:t>
            </a:r>
            <a:r>
              <a:rPr lang="tr-TR" dirty="0"/>
              <a:t>-Right, Depth-First)</a:t>
            </a:r>
          </a:p>
        </p:txBody>
      </p:sp>
      <p:sp>
        <p:nvSpPr>
          <p:cNvPr id="3" name="İçerik Yer Tutucusu 2"/>
          <p:cNvSpPr>
            <a:spLocks noGrp="1"/>
          </p:cNvSpPr>
          <p:nvPr>
            <p:ph idx="1"/>
          </p:nvPr>
        </p:nvSpPr>
        <p:spPr/>
        <p:txBody>
          <a:bodyPr/>
          <a:lstStyle/>
          <a:p>
            <a:endParaRPr lang="tr-TR" dirty="0"/>
          </a:p>
        </p:txBody>
      </p:sp>
      <p:pic>
        <p:nvPicPr>
          <p:cNvPr id="5" name="Resim 4"/>
          <p:cNvPicPr>
            <a:picLocks noChangeAspect="1"/>
          </p:cNvPicPr>
          <p:nvPr/>
        </p:nvPicPr>
        <p:blipFill>
          <a:blip r:embed="rId2"/>
          <a:stretch>
            <a:fillRect/>
          </a:stretch>
        </p:blipFill>
        <p:spPr>
          <a:xfrm>
            <a:off x="3219532" y="2336873"/>
            <a:ext cx="4491385" cy="1364690"/>
          </a:xfrm>
          <a:prstGeom prst="rect">
            <a:avLst/>
          </a:prstGeom>
        </p:spPr>
      </p:pic>
      <p:pic>
        <p:nvPicPr>
          <p:cNvPr id="6" name="Resim 5"/>
          <p:cNvPicPr>
            <a:picLocks noChangeAspect="1"/>
          </p:cNvPicPr>
          <p:nvPr/>
        </p:nvPicPr>
        <p:blipFill>
          <a:blip r:embed="rId3"/>
          <a:stretch>
            <a:fillRect/>
          </a:stretch>
        </p:blipFill>
        <p:spPr>
          <a:xfrm>
            <a:off x="3219532" y="4204270"/>
            <a:ext cx="4525935" cy="1356053"/>
          </a:xfrm>
          <a:prstGeom prst="rect">
            <a:avLst/>
          </a:prstGeom>
        </p:spPr>
      </p:pic>
    </p:spTree>
    <p:extLst>
      <p:ext uri="{BB962C8B-B14F-4D97-AF65-F5344CB8AC3E}">
        <p14:creationId xmlns:p14="http://schemas.microsoft.com/office/powerpoint/2010/main" val="2306680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Yukarıdan-Aşağıya Ayrıştırma (Top-</a:t>
            </a:r>
            <a:r>
              <a:rPr lang="tr-TR" dirty="0" err="1"/>
              <a:t>Down</a:t>
            </a:r>
            <a:r>
              <a:rPr lang="tr-TR" dirty="0"/>
              <a:t> </a:t>
            </a:r>
            <a:r>
              <a:rPr lang="tr-TR" dirty="0" err="1"/>
              <a:t>Parsing</a:t>
            </a:r>
            <a:r>
              <a:rPr lang="tr-TR" dirty="0"/>
              <a:t>, </a:t>
            </a:r>
            <a:r>
              <a:rPr lang="tr-TR" dirty="0" err="1"/>
              <a:t>Left</a:t>
            </a:r>
            <a:r>
              <a:rPr lang="tr-TR" dirty="0"/>
              <a:t>-</a:t>
            </a:r>
            <a:r>
              <a:rPr lang="tr-TR" dirty="0" err="1"/>
              <a:t>to</a:t>
            </a:r>
            <a:r>
              <a:rPr lang="tr-TR" dirty="0"/>
              <a:t>-Right, Depth-First)</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599572" y="2336872"/>
            <a:ext cx="3731305" cy="1692907"/>
          </a:xfrm>
          <a:prstGeom prst="rect">
            <a:avLst/>
          </a:prstGeom>
        </p:spPr>
      </p:pic>
      <p:pic>
        <p:nvPicPr>
          <p:cNvPr id="5" name="Resim 4"/>
          <p:cNvPicPr>
            <a:picLocks noChangeAspect="1"/>
          </p:cNvPicPr>
          <p:nvPr/>
        </p:nvPicPr>
        <p:blipFill>
          <a:blip r:embed="rId3"/>
          <a:stretch>
            <a:fillRect/>
          </a:stretch>
        </p:blipFill>
        <p:spPr>
          <a:xfrm>
            <a:off x="3344773" y="4251919"/>
            <a:ext cx="4240904" cy="1684270"/>
          </a:xfrm>
          <a:prstGeom prst="rect">
            <a:avLst/>
          </a:prstGeom>
        </p:spPr>
      </p:pic>
    </p:spTree>
    <p:extLst>
      <p:ext uri="{BB962C8B-B14F-4D97-AF65-F5344CB8AC3E}">
        <p14:creationId xmlns:p14="http://schemas.microsoft.com/office/powerpoint/2010/main" val="564525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Yukarıdan-Aşağıya Ayrıştırma (Top-</a:t>
            </a:r>
            <a:r>
              <a:rPr lang="tr-TR" dirty="0" err="1"/>
              <a:t>Down</a:t>
            </a:r>
            <a:r>
              <a:rPr lang="tr-TR" dirty="0"/>
              <a:t> </a:t>
            </a:r>
            <a:r>
              <a:rPr lang="tr-TR" dirty="0" err="1"/>
              <a:t>Parsing</a:t>
            </a:r>
            <a:r>
              <a:rPr lang="tr-TR" dirty="0"/>
              <a:t>, </a:t>
            </a:r>
            <a:r>
              <a:rPr lang="tr-TR" dirty="0" err="1"/>
              <a:t>Left</a:t>
            </a:r>
            <a:r>
              <a:rPr lang="tr-TR" dirty="0"/>
              <a:t>-</a:t>
            </a:r>
            <a:r>
              <a:rPr lang="tr-TR" dirty="0" err="1"/>
              <a:t>to</a:t>
            </a:r>
            <a:r>
              <a:rPr lang="tr-TR" dirty="0"/>
              <a:t>-Right, Depth-First)</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400915" y="2336873"/>
            <a:ext cx="4128620" cy="1563348"/>
          </a:xfrm>
          <a:prstGeom prst="rect">
            <a:avLst/>
          </a:prstGeom>
        </p:spPr>
      </p:pic>
      <p:pic>
        <p:nvPicPr>
          <p:cNvPr id="5" name="Resim 4"/>
          <p:cNvPicPr>
            <a:picLocks noChangeAspect="1"/>
          </p:cNvPicPr>
          <p:nvPr/>
        </p:nvPicPr>
        <p:blipFill>
          <a:blip r:embed="rId3"/>
          <a:stretch>
            <a:fillRect/>
          </a:stretch>
        </p:blipFill>
        <p:spPr>
          <a:xfrm>
            <a:off x="3400915" y="4162930"/>
            <a:ext cx="4232267" cy="1571985"/>
          </a:xfrm>
          <a:prstGeom prst="rect">
            <a:avLst/>
          </a:prstGeom>
        </p:spPr>
      </p:pic>
      <p:pic>
        <p:nvPicPr>
          <p:cNvPr id="6" name="Resim 5"/>
          <p:cNvPicPr>
            <a:picLocks noChangeAspect="1"/>
          </p:cNvPicPr>
          <p:nvPr/>
        </p:nvPicPr>
        <p:blipFill>
          <a:blip r:embed="rId4"/>
          <a:stretch>
            <a:fillRect/>
          </a:stretch>
        </p:blipFill>
        <p:spPr>
          <a:xfrm>
            <a:off x="7818734" y="3118546"/>
            <a:ext cx="2884851" cy="2029761"/>
          </a:xfrm>
          <a:prstGeom prst="rect">
            <a:avLst/>
          </a:prstGeom>
        </p:spPr>
      </p:pic>
    </p:spTree>
    <p:extLst>
      <p:ext uri="{BB962C8B-B14F-4D97-AF65-F5344CB8AC3E}">
        <p14:creationId xmlns:p14="http://schemas.microsoft.com/office/powerpoint/2010/main" val="2791867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Yukarıdan-Aşağıya Ayrıştırma (Top-</a:t>
            </a:r>
            <a:r>
              <a:rPr lang="tr-TR" dirty="0" err="1"/>
              <a:t>Down</a:t>
            </a:r>
            <a:r>
              <a:rPr lang="tr-TR" dirty="0"/>
              <a:t> </a:t>
            </a:r>
            <a:r>
              <a:rPr lang="tr-TR" dirty="0" err="1"/>
              <a:t>Parsing</a:t>
            </a:r>
            <a:r>
              <a:rPr lang="tr-TR" dirty="0"/>
              <a:t>, </a:t>
            </a:r>
            <a:r>
              <a:rPr lang="tr-TR" dirty="0" err="1"/>
              <a:t>Left</a:t>
            </a:r>
            <a:r>
              <a:rPr lang="tr-TR" dirty="0"/>
              <a:t>-</a:t>
            </a:r>
            <a:r>
              <a:rPr lang="tr-TR" dirty="0" err="1"/>
              <a:t>to</a:t>
            </a:r>
            <a:r>
              <a:rPr lang="tr-TR" dirty="0"/>
              <a:t>-Right, Depth-First)</a:t>
            </a:r>
          </a:p>
        </p:txBody>
      </p:sp>
      <p:sp>
        <p:nvSpPr>
          <p:cNvPr id="3" name="İçerik Yer Tutucusu 2"/>
          <p:cNvSpPr>
            <a:spLocks noGrp="1"/>
          </p:cNvSpPr>
          <p:nvPr>
            <p:ph idx="1"/>
          </p:nvPr>
        </p:nvSpPr>
        <p:spPr/>
        <p:txBody>
          <a:bodyPr/>
          <a:lstStyle/>
          <a:p>
            <a:r>
              <a:rPr lang="en-US" dirty="0"/>
              <a:t>A flight from Indianapolis to Houston on TWA</a:t>
            </a:r>
            <a:endParaRPr lang="tr-TR" dirty="0"/>
          </a:p>
        </p:txBody>
      </p:sp>
      <p:pic>
        <p:nvPicPr>
          <p:cNvPr id="4" name="Resim 3"/>
          <p:cNvPicPr>
            <a:picLocks noChangeAspect="1"/>
          </p:cNvPicPr>
          <p:nvPr/>
        </p:nvPicPr>
        <p:blipFill>
          <a:blip r:embed="rId2"/>
          <a:stretch>
            <a:fillRect/>
          </a:stretch>
        </p:blipFill>
        <p:spPr>
          <a:xfrm>
            <a:off x="2395789" y="3155198"/>
            <a:ext cx="7207828" cy="2676693"/>
          </a:xfrm>
          <a:prstGeom prst="rect">
            <a:avLst/>
          </a:prstGeom>
        </p:spPr>
      </p:pic>
    </p:spTree>
    <p:extLst>
      <p:ext uri="{BB962C8B-B14F-4D97-AF65-F5344CB8AC3E}">
        <p14:creationId xmlns:p14="http://schemas.microsoft.com/office/powerpoint/2010/main" val="2513507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Ayrıştırma - Türkçe</a:t>
            </a:r>
          </a:p>
        </p:txBody>
      </p:sp>
      <p:sp>
        <p:nvSpPr>
          <p:cNvPr id="3" name="İçerik Yer Tutucusu 2"/>
          <p:cNvSpPr>
            <a:spLocks noGrp="1"/>
          </p:cNvSpPr>
          <p:nvPr>
            <p:ph idx="1"/>
          </p:nvPr>
        </p:nvSpPr>
        <p:spPr/>
        <p:txBody>
          <a:bodyPr>
            <a:normAutofit fontScale="92500" lnSpcReduction="10000"/>
          </a:bodyPr>
          <a:lstStyle/>
          <a:p>
            <a:pPr algn="just"/>
            <a:r>
              <a:rPr lang="tr-TR" dirty="0"/>
              <a:t>Örnek “Bir cümle isim veya fiil grubundan oluşur.”, “isim grubu isim ve/veya sıfat, fiil grubu da isim grubu ve/veya fiil den oluşur”.</a:t>
            </a:r>
          </a:p>
          <a:p>
            <a:pPr algn="just"/>
            <a:r>
              <a:rPr lang="tr-TR" dirty="0"/>
              <a:t>Bu gramerde “</a:t>
            </a:r>
            <a:r>
              <a:rPr lang="tr-TR" dirty="0">
                <a:solidFill>
                  <a:srgbClr val="FF0000"/>
                </a:solidFill>
              </a:rPr>
              <a:t>Küçük çocuk </a:t>
            </a:r>
            <a:r>
              <a:rPr lang="tr-TR" dirty="0">
                <a:solidFill>
                  <a:srgbClr val="FFFF00"/>
                </a:solidFill>
              </a:rPr>
              <a:t>kırmızı top aldı</a:t>
            </a:r>
            <a:r>
              <a:rPr lang="tr-TR" dirty="0"/>
              <a:t>” cümlesinin çözümü </a:t>
            </a:r>
          </a:p>
          <a:p>
            <a:pPr algn="just"/>
            <a:r>
              <a:rPr lang="tr-TR" dirty="0"/>
              <a:t>C-&gt;İG FG : (cümle isim ve fiil grubundan oluşur) </a:t>
            </a:r>
          </a:p>
          <a:p>
            <a:pPr algn="just"/>
            <a:r>
              <a:rPr lang="tr-TR" dirty="0"/>
              <a:t>İG-&gt;S İ : (isim grubu-&gt;</a:t>
            </a:r>
            <a:r>
              <a:rPr lang="tr-TR" dirty="0" err="1"/>
              <a:t>sıfat+isim</a:t>
            </a:r>
            <a:r>
              <a:rPr lang="tr-TR" dirty="0"/>
              <a:t>)</a:t>
            </a:r>
          </a:p>
          <a:p>
            <a:pPr algn="just"/>
            <a:r>
              <a:rPr lang="tr-TR" dirty="0"/>
              <a:t>FG-&gt;İG F : (fiil grubu-&gt;isim grubu + fiil)</a:t>
            </a:r>
          </a:p>
          <a:p>
            <a:pPr algn="just"/>
            <a:r>
              <a:rPr lang="tr-TR" dirty="0"/>
              <a:t>S-&gt;</a:t>
            </a:r>
            <a:r>
              <a:rPr lang="tr-TR" dirty="0" err="1"/>
              <a:t>küçük|kırmızı</a:t>
            </a:r>
            <a:endParaRPr lang="tr-TR" dirty="0"/>
          </a:p>
          <a:p>
            <a:pPr algn="just"/>
            <a:r>
              <a:rPr lang="tr-TR" dirty="0"/>
              <a:t>İ-&gt;</a:t>
            </a:r>
            <a:r>
              <a:rPr lang="tr-TR" dirty="0" err="1"/>
              <a:t>çocuk|top</a:t>
            </a:r>
            <a:endParaRPr lang="tr-TR" dirty="0"/>
          </a:p>
          <a:p>
            <a:pPr algn="just"/>
            <a:r>
              <a:rPr lang="tr-TR" dirty="0"/>
              <a:t>F-&gt;aldı</a:t>
            </a:r>
          </a:p>
        </p:txBody>
      </p:sp>
    </p:spTree>
    <p:extLst>
      <p:ext uri="{BB962C8B-B14F-4D97-AF65-F5344CB8AC3E}">
        <p14:creationId xmlns:p14="http://schemas.microsoft.com/office/powerpoint/2010/main" val="2259276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Ayrıştırma - Türkçe</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848843" y="2460630"/>
            <a:ext cx="4292728" cy="2850302"/>
          </a:xfrm>
          <a:prstGeom prst="rect">
            <a:avLst/>
          </a:prstGeom>
        </p:spPr>
      </p:pic>
      <p:sp>
        <p:nvSpPr>
          <p:cNvPr id="5" name="Metin kutusu 4">
            <a:extLst>
              <a:ext uri="{FF2B5EF4-FFF2-40B4-BE49-F238E27FC236}">
                <a16:creationId xmlns:a16="http://schemas.microsoft.com/office/drawing/2014/main" id="{C1ED6694-F2C1-4E39-8E36-6FFECBAD7E2F}"/>
              </a:ext>
            </a:extLst>
          </p:cNvPr>
          <p:cNvSpPr txBox="1"/>
          <p:nvPr/>
        </p:nvSpPr>
        <p:spPr>
          <a:xfrm>
            <a:off x="5193861" y="4685696"/>
            <a:ext cx="1179444" cy="461665"/>
          </a:xfrm>
          <a:prstGeom prst="rect">
            <a:avLst/>
          </a:prstGeom>
          <a:noFill/>
        </p:spPr>
        <p:txBody>
          <a:bodyPr wrap="square" rtlCol="0">
            <a:spAutoFit/>
          </a:bodyPr>
          <a:lstStyle/>
          <a:p>
            <a:r>
              <a:rPr lang="tr-TR" sz="2400" dirty="0">
                <a:solidFill>
                  <a:schemeClr val="bg1"/>
                </a:solidFill>
              </a:rPr>
              <a:t>S       İ</a:t>
            </a:r>
            <a:endParaRPr lang="tr-TR" dirty="0">
              <a:solidFill>
                <a:schemeClr val="bg1"/>
              </a:solidFill>
            </a:endParaRPr>
          </a:p>
        </p:txBody>
      </p:sp>
    </p:spTree>
    <p:extLst>
      <p:ext uri="{BB962C8B-B14F-4D97-AF65-F5344CB8AC3E}">
        <p14:creationId xmlns:p14="http://schemas.microsoft.com/office/powerpoint/2010/main" val="553170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Aşağıdan-Yukarı Ayrıştırma </a:t>
            </a:r>
            <a:br>
              <a:rPr lang="tr-TR" dirty="0"/>
            </a:br>
            <a:r>
              <a:rPr lang="tr-TR" dirty="0"/>
              <a:t>(</a:t>
            </a:r>
            <a:r>
              <a:rPr lang="tr-TR" dirty="0" err="1"/>
              <a:t>Bottom-Up</a:t>
            </a:r>
            <a:r>
              <a:rPr lang="tr-TR" dirty="0"/>
              <a:t> </a:t>
            </a:r>
            <a:r>
              <a:rPr lang="tr-TR" dirty="0" err="1"/>
              <a:t>Parsing</a:t>
            </a:r>
            <a:r>
              <a:rPr lang="tr-TR" dirty="0"/>
              <a:t>)</a:t>
            </a:r>
          </a:p>
        </p:txBody>
      </p:sp>
      <p:sp>
        <p:nvSpPr>
          <p:cNvPr id="3" name="İçerik Yer Tutucusu 2"/>
          <p:cNvSpPr>
            <a:spLocks noGrp="1"/>
          </p:cNvSpPr>
          <p:nvPr>
            <p:ph idx="1"/>
          </p:nvPr>
        </p:nvSpPr>
        <p:spPr/>
        <p:txBody>
          <a:bodyPr/>
          <a:lstStyle/>
          <a:p>
            <a:r>
              <a:rPr lang="tr-TR" dirty="0" err="1"/>
              <a:t>Book</a:t>
            </a:r>
            <a:r>
              <a:rPr lang="tr-TR" dirty="0"/>
              <a:t> </a:t>
            </a:r>
            <a:r>
              <a:rPr lang="tr-TR" dirty="0" err="1"/>
              <a:t>that</a:t>
            </a:r>
            <a:r>
              <a:rPr lang="tr-TR" dirty="0"/>
              <a:t> </a:t>
            </a:r>
            <a:r>
              <a:rPr lang="tr-TR" dirty="0" err="1"/>
              <a:t>flight</a:t>
            </a:r>
            <a:endParaRPr lang="tr-TR" dirty="0"/>
          </a:p>
        </p:txBody>
      </p:sp>
      <p:pic>
        <p:nvPicPr>
          <p:cNvPr id="5" name="Resim 4"/>
          <p:cNvPicPr>
            <a:picLocks noChangeAspect="1"/>
          </p:cNvPicPr>
          <p:nvPr/>
        </p:nvPicPr>
        <p:blipFill>
          <a:blip r:embed="rId2"/>
          <a:stretch>
            <a:fillRect/>
          </a:stretch>
        </p:blipFill>
        <p:spPr>
          <a:xfrm>
            <a:off x="2566807" y="2925233"/>
            <a:ext cx="1901497" cy="3617217"/>
          </a:xfrm>
          <a:prstGeom prst="rect">
            <a:avLst/>
          </a:prstGeom>
        </p:spPr>
      </p:pic>
      <p:pic>
        <p:nvPicPr>
          <p:cNvPr id="6" name="Resim 5"/>
          <p:cNvPicPr>
            <a:picLocks noChangeAspect="1"/>
          </p:cNvPicPr>
          <p:nvPr/>
        </p:nvPicPr>
        <p:blipFill>
          <a:blip r:embed="rId3"/>
          <a:stretch>
            <a:fillRect/>
          </a:stretch>
        </p:blipFill>
        <p:spPr>
          <a:xfrm>
            <a:off x="5962986" y="2925233"/>
            <a:ext cx="1974050" cy="3617217"/>
          </a:xfrm>
          <a:prstGeom prst="rect">
            <a:avLst/>
          </a:prstGeom>
        </p:spPr>
      </p:pic>
    </p:spTree>
    <p:extLst>
      <p:ext uri="{BB962C8B-B14F-4D97-AF65-F5344CB8AC3E}">
        <p14:creationId xmlns:p14="http://schemas.microsoft.com/office/powerpoint/2010/main" val="1046813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Kaynakça	</a:t>
            </a:r>
          </a:p>
        </p:txBody>
      </p:sp>
      <p:sp>
        <p:nvSpPr>
          <p:cNvPr id="3" name="İçerik Yer Tutucusu 2"/>
          <p:cNvSpPr>
            <a:spLocks noGrp="1"/>
          </p:cNvSpPr>
          <p:nvPr>
            <p:ph idx="1"/>
          </p:nvPr>
        </p:nvSpPr>
        <p:spPr/>
        <p:txBody>
          <a:bodyPr>
            <a:normAutofit fontScale="85000" lnSpcReduction="20000"/>
          </a:bodyPr>
          <a:lstStyle/>
          <a:p>
            <a:r>
              <a:rPr lang="tr-TR" dirty="0"/>
              <a:t>Eşref Adalı-Türkçe Doğal Dil İşleme</a:t>
            </a:r>
          </a:p>
          <a:p>
            <a:r>
              <a:rPr lang="tr-TR" dirty="0"/>
              <a:t>Banu Diri-Ders Notları</a:t>
            </a:r>
          </a:p>
          <a:p>
            <a:r>
              <a:rPr lang="tr-TR" dirty="0"/>
              <a:t>M. Fatih Amasyalı-Ders Notları</a:t>
            </a:r>
          </a:p>
          <a:p>
            <a:r>
              <a:rPr lang="en-US" dirty="0"/>
              <a:t>Speech and Language Processing: An Introduction to</a:t>
            </a:r>
            <a:r>
              <a:rPr lang="tr-TR" dirty="0"/>
              <a:t> Natural Language </a:t>
            </a:r>
            <a:r>
              <a:rPr lang="tr-TR" dirty="0" err="1"/>
              <a:t>Processing</a:t>
            </a:r>
            <a:r>
              <a:rPr lang="tr-TR" dirty="0"/>
              <a:t>, </a:t>
            </a:r>
            <a:r>
              <a:rPr lang="tr-TR" dirty="0" err="1"/>
              <a:t>Coputational</a:t>
            </a:r>
            <a:r>
              <a:rPr lang="tr-TR" dirty="0"/>
              <a:t> </a:t>
            </a:r>
            <a:r>
              <a:rPr lang="en-US" dirty="0"/>
              <a:t>Linguistics and Speech Recognition, </a:t>
            </a:r>
            <a:r>
              <a:rPr lang="en-US" dirty="0" err="1"/>
              <a:t>D.Jurafsky</a:t>
            </a:r>
            <a:r>
              <a:rPr lang="en-US" dirty="0"/>
              <a:t> and</a:t>
            </a:r>
            <a:r>
              <a:rPr lang="tr-TR" dirty="0"/>
              <a:t> J. Martin</a:t>
            </a:r>
          </a:p>
          <a:p>
            <a:r>
              <a:rPr lang="en-US" dirty="0"/>
              <a:t>Foundations of Statistical Natural Language</a:t>
            </a:r>
            <a:r>
              <a:rPr lang="tr-TR" dirty="0"/>
              <a:t> </a:t>
            </a:r>
            <a:r>
              <a:rPr lang="en-US" dirty="0"/>
              <a:t>Processing, C. Manning and H. </a:t>
            </a:r>
            <a:r>
              <a:rPr lang="en-US" dirty="0" err="1"/>
              <a:t>Schutze</a:t>
            </a:r>
            <a:r>
              <a:rPr lang="tr-TR" dirty="0"/>
              <a:t> </a:t>
            </a:r>
          </a:p>
          <a:p>
            <a:r>
              <a:rPr lang="tr-TR"/>
              <a:t>https://www.hasanbaskin.com/dogal-dil-isleme-natural-language-processing/#python</a:t>
            </a:r>
            <a:endParaRPr lang="tr-TR" dirty="0"/>
          </a:p>
          <a:p>
            <a:r>
              <a:rPr lang="en-US" dirty="0"/>
              <a:t>Statistical Language Learning, Eugene </a:t>
            </a:r>
            <a:r>
              <a:rPr lang="en-US" dirty="0" err="1"/>
              <a:t>Charniak</a:t>
            </a:r>
            <a:endParaRPr lang="tr-TR" dirty="0"/>
          </a:p>
          <a:p>
            <a:r>
              <a:rPr lang="tr-TR" dirty="0"/>
              <a:t>Türkiye Açık Kaynak Platformu - Açık Seminer</a:t>
            </a:r>
          </a:p>
          <a:p>
            <a:endParaRPr lang="tr-TR" dirty="0"/>
          </a:p>
          <a:p>
            <a:endParaRPr lang="en-US" dirty="0"/>
          </a:p>
          <a:p>
            <a:endParaRPr lang="tr-TR" dirty="0"/>
          </a:p>
        </p:txBody>
      </p:sp>
    </p:spTree>
    <p:extLst>
      <p:ext uri="{BB962C8B-B14F-4D97-AF65-F5344CB8AC3E}">
        <p14:creationId xmlns:p14="http://schemas.microsoft.com/office/powerpoint/2010/main" val="1304593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Türkçe</a:t>
            </a:r>
            <a:r>
              <a:rPr lang="en-US" dirty="0" smtClean="0"/>
              <a:t> </a:t>
            </a:r>
            <a:r>
              <a:rPr lang="en-US" dirty="0" err="1" smtClean="0"/>
              <a:t>Biçimbilimsel</a:t>
            </a:r>
            <a:r>
              <a:rPr lang="en-US" dirty="0" smtClean="0"/>
              <a:t> </a:t>
            </a:r>
            <a:r>
              <a:rPr lang="en-US" dirty="0" err="1" smtClean="0"/>
              <a:t>Çözümleme</a:t>
            </a:r>
            <a:r>
              <a:rPr lang="en-US" dirty="0" smtClean="0"/>
              <a:t> </a:t>
            </a:r>
            <a:r>
              <a:rPr lang="en-US" dirty="0" err="1" smtClean="0"/>
              <a:t>Örneği</a:t>
            </a:r>
            <a:endParaRPr lang="en-US" dirty="0"/>
          </a:p>
        </p:txBody>
      </p:sp>
      <p:sp>
        <p:nvSpPr>
          <p:cNvPr id="3" name="İçerik Yer Tutucusu 2"/>
          <p:cNvSpPr>
            <a:spLocks noGrp="1"/>
          </p:cNvSpPr>
          <p:nvPr>
            <p:ph idx="1"/>
          </p:nvPr>
        </p:nvSpPr>
        <p:spPr/>
        <p:txBody>
          <a:bodyPr/>
          <a:lstStyle/>
          <a:p>
            <a:endParaRPr lang="en-US" dirty="0"/>
          </a:p>
        </p:txBody>
      </p:sp>
      <p:pic>
        <p:nvPicPr>
          <p:cNvPr id="4" name="Resim 3"/>
          <p:cNvPicPr>
            <a:picLocks noChangeAspect="1"/>
          </p:cNvPicPr>
          <p:nvPr/>
        </p:nvPicPr>
        <p:blipFill rotWithShape="1">
          <a:blip r:embed="rId2"/>
          <a:srcRect t="7749"/>
          <a:stretch/>
        </p:blipFill>
        <p:spPr>
          <a:xfrm>
            <a:off x="285393" y="2171861"/>
            <a:ext cx="6337598" cy="4007650"/>
          </a:xfrm>
          <a:prstGeom prst="rect">
            <a:avLst/>
          </a:prstGeom>
        </p:spPr>
      </p:pic>
      <p:pic>
        <p:nvPicPr>
          <p:cNvPr id="5" name="Resim 4"/>
          <p:cNvPicPr>
            <a:picLocks noChangeAspect="1"/>
          </p:cNvPicPr>
          <p:nvPr/>
        </p:nvPicPr>
        <p:blipFill>
          <a:blip r:embed="rId3"/>
          <a:stretch>
            <a:fillRect/>
          </a:stretch>
        </p:blipFill>
        <p:spPr>
          <a:xfrm>
            <a:off x="7017919" y="2374121"/>
            <a:ext cx="3831789" cy="3603129"/>
          </a:xfrm>
          <a:prstGeom prst="rect">
            <a:avLst/>
          </a:prstGeom>
        </p:spPr>
      </p:pic>
      <p:sp>
        <p:nvSpPr>
          <p:cNvPr id="6" name="Dikdörtgen 5"/>
          <p:cNvSpPr/>
          <p:nvPr/>
        </p:nvSpPr>
        <p:spPr>
          <a:xfrm>
            <a:off x="2283924" y="6422832"/>
            <a:ext cx="8010258" cy="369332"/>
          </a:xfrm>
          <a:prstGeom prst="rect">
            <a:avLst/>
          </a:prstGeom>
        </p:spPr>
        <p:txBody>
          <a:bodyPr wrap="square">
            <a:spAutoFit/>
          </a:bodyPr>
          <a:lstStyle/>
          <a:p>
            <a:r>
              <a:rPr lang="en-US" dirty="0"/>
              <a:t>https://dergipark.org.tr/tr/download/article-file/207212</a:t>
            </a:r>
          </a:p>
        </p:txBody>
      </p:sp>
    </p:spTree>
    <p:extLst>
      <p:ext uri="{BB962C8B-B14F-4D97-AF65-F5344CB8AC3E}">
        <p14:creationId xmlns:p14="http://schemas.microsoft.com/office/powerpoint/2010/main" val="104527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lstStyle/>
          <a:p>
            <a:pPr algn="just"/>
            <a:r>
              <a:rPr lang="tr-TR" dirty="0" err="1"/>
              <a:t>Biçimbirimsel</a:t>
            </a:r>
            <a:r>
              <a:rPr lang="tr-TR" dirty="0"/>
              <a:t> Analizin Adımları</a:t>
            </a:r>
          </a:p>
          <a:p>
            <a:pPr algn="just"/>
            <a:r>
              <a:rPr lang="tr-TR" dirty="0"/>
              <a:t>Bir kelimenin </a:t>
            </a:r>
            <a:r>
              <a:rPr lang="tr-TR" dirty="0" err="1"/>
              <a:t>Biçimbirimsel</a:t>
            </a:r>
            <a:r>
              <a:rPr lang="tr-TR" dirty="0"/>
              <a:t> </a:t>
            </a:r>
            <a:r>
              <a:rPr lang="tr-TR" dirty="0" err="1"/>
              <a:t>Analiz’inin</a:t>
            </a:r>
            <a:r>
              <a:rPr lang="tr-TR" dirty="0"/>
              <a:t> yapılabilmesi için ilgili dile ait bir </a:t>
            </a:r>
          </a:p>
          <a:p>
            <a:pPr lvl="1" algn="just"/>
            <a:r>
              <a:rPr lang="tr-TR" dirty="0"/>
              <a:t>sözlüğe,</a:t>
            </a:r>
          </a:p>
          <a:p>
            <a:pPr lvl="1" algn="just"/>
            <a:r>
              <a:rPr lang="tr-TR" dirty="0"/>
              <a:t>eklerin listesine,</a:t>
            </a:r>
          </a:p>
          <a:p>
            <a:pPr lvl="1" algn="just"/>
            <a:r>
              <a:rPr lang="tr-TR" dirty="0"/>
              <a:t>eklerin bir biri ardı sıralanış kurallarına ihtiyaç vardır.</a:t>
            </a:r>
          </a:p>
        </p:txBody>
      </p:sp>
    </p:spTree>
    <p:extLst>
      <p:ext uri="{BB962C8B-B14F-4D97-AF65-F5344CB8AC3E}">
        <p14:creationId xmlns:p14="http://schemas.microsoft.com/office/powerpoint/2010/main" val="114720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lnSpcReduction="10000"/>
          </a:bodyPr>
          <a:lstStyle/>
          <a:p>
            <a:pPr algn="just"/>
            <a:r>
              <a:rPr lang="tr-TR" dirty="0"/>
              <a:t>Kelimenin Kökünün Bulunması. Kelimenin kökünü bulmak için bir sözlüğe ihtiyaç vardır. Bu sözlük, içerisinde ilgili dilde yer alan :</a:t>
            </a:r>
          </a:p>
          <a:p>
            <a:pPr lvl="1" algn="just"/>
            <a:r>
              <a:rPr lang="tr-TR" dirty="0" smtClean="0"/>
              <a:t>tüm </a:t>
            </a:r>
            <a:r>
              <a:rPr lang="tr-TR" dirty="0"/>
              <a:t>kök ve gövdeleri,</a:t>
            </a:r>
          </a:p>
          <a:p>
            <a:pPr lvl="1" algn="just"/>
            <a:r>
              <a:rPr lang="tr-TR" dirty="0" smtClean="0"/>
              <a:t>bunların </a:t>
            </a:r>
            <a:r>
              <a:rPr lang="tr-TR" dirty="0"/>
              <a:t>tür bilgileri,</a:t>
            </a:r>
          </a:p>
          <a:p>
            <a:pPr lvl="1" algn="just"/>
            <a:r>
              <a:rPr lang="tr-TR" dirty="0"/>
              <a:t>kelimede oluşabilecek ses düşmeleri gibi değişimler hakkında bilgiler de tutulmalıdır.</a:t>
            </a:r>
          </a:p>
          <a:p>
            <a:pPr algn="just"/>
            <a:r>
              <a:rPr lang="tr-TR" dirty="0"/>
              <a:t>Bazı çalışmalarda kelimenin sonundan başlanarak teker teker harf atarak kelimenin köküne ulaşılırken, bazı çalışmalarda ise kelimenin başından başlayarak ve teker teker harf ekleyerek kelimenin köküne ulaşılır.</a:t>
            </a:r>
          </a:p>
          <a:p>
            <a:pPr algn="just"/>
            <a:r>
              <a:rPr lang="tr-TR" dirty="0"/>
              <a:t>Tek harfe sahip tek bir kök vardır (o)</a:t>
            </a:r>
          </a:p>
        </p:txBody>
      </p:sp>
    </p:spTree>
    <p:extLst>
      <p:ext uri="{BB962C8B-B14F-4D97-AF65-F5344CB8AC3E}">
        <p14:creationId xmlns:p14="http://schemas.microsoft.com/office/powerpoint/2010/main" val="2204476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Biçimbirimsel</a:t>
            </a:r>
            <a:r>
              <a:rPr lang="tr-TR" dirty="0"/>
              <a:t> Analiz –</a:t>
            </a:r>
            <a:r>
              <a:rPr lang="tr-TR" dirty="0" err="1"/>
              <a:t>Morphological</a:t>
            </a:r>
            <a:r>
              <a:rPr lang="tr-TR" dirty="0"/>
              <a:t> Analysis</a:t>
            </a:r>
          </a:p>
        </p:txBody>
      </p:sp>
      <p:sp>
        <p:nvSpPr>
          <p:cNvPr id="3" name="İçerik Yer Tutucusu 2"/>
          <p:cNvSpPr>
            <a:spLocks noGrp="1"/>
          </p:cNvSpPr>
          <p:nvPr>
            <p:ph idx="1"/>
          </p:nvPr>
        </p:nvSpPr>
        <p:spPr/>
        <p:txBody>
          <a:bodyPr>
            <a:normAutofit lnSpcReduction="10000"/>
          </a:bodyPr>
          <a:lstStyle/>
          <a:p>
            <a:pPr algn="just"/>
            <a:r>
              <a:rPr lang="tr-TR" dirty="0"/>
              <a:t>Kelimenin kökünün türü isim, fiil, sıfat, zamir, zarf, edat, ünlem ve bağlaç olabilir. Eğer kökün türü edat, bağlaç ve ünlem dışında bir tür ise, kökten arta kalan eklerin çalışılan dil için geçerli olup olmadığının kontrol edilmesi gerekir.</a:t>
            </a:r>
          </a:p>
          <a:p>
            <a:pPr algn="just"/>
            <a:r>
              <a:rPr lang="tr-TR" dirty="0"/>
              <a:t>İsim soylu, fiil soylu kelimeler için Sonlu Durum Makineleri (SDM) tasarlanır. Bunların dışında sayılar (tarih, zaman, rakam, yazı ile gösterilen sayılar) içinde </a:t>
            </a:r>
            <a:r>
              <a:rPr lang="tr-TR" dirty="0" err="1"/>
              <a:t>SDM’lerinin</a:t>
            </a:r>
            <a:r>
              <a:rPr lang="tr-TR" dirty="0"/>
              <a:t> tasarlanması gerekir.</a:t>
            </a:r>
          </a:p>
          <a:p>
            <a:pPr algn="just"/>
            <a:r>
              <a:rPr lang="tr-TR" dirty="0"/>
              <a:t>Yapım eki almış kelimelerin, ek fiillerin, aykırı durumların ve sözlükte olmayan kelimeler için de çözümleme yapılması gerekmektedir.</a:t>
            </a:r>
          </a:p>
          <a:p>
            <a:endParaRPr lang="tr-TR" dirty="0"/>
          </a:p>
        </p:txBody>
      </p:sp>
    </p:spTree>
    <p:extLst>
      <p:ext uri="{BB962C8B-B14F-4D97-AF65-F5344CB8AC3E}">
        <p14:creationId xmlns:p14="http://schemas.microsoft.com/office/powerpoint/2010/main" val="646705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themeOverride>
</file>

<file path=docProps/app.xml><?xml version="1.0" encoding="utf-8"?>
<Properties xmlns="http://schemas.openxmlformats.org/officeDocument/2006/extended-properties" xmlns:vt="http://schemas.openxmlformats.org/officeDocument/2006/docPropsVTypes">
  <Template/>
  <TotalTime>2382</TotalTime>
  <Words>2487</Words>
  <Application>Microsoft Office PowerPoint</Application>
  <PresentationFormat>Geniş ekran</PresentationFormat>
  <Paragraphs>198</Paragraphs>
  <Slides>57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57</vt:i4>
      </vt:variant>
    </vt:vector>
  </HeadingPairs>
  <TitlesOfParts>
    <vt:vector size="61" baseType="lpstr">
      <vt:lpstr>Arial</vt:lpstr>
      <vt:lpstr>Raleway</vt:lpstr>
      <vt:lpstr>Trebuchet MS</vt:lpstr>
      <vt:lpstr>Berlin</vt:lpstr>
      <vt:lpstr>Doğal Dil İşlemeye Giriş</vt:lpstr>
      <vt:lpstr>Biçimbirimsel Analiz –Morphological Analysis</vt:lpstr>
      <vt:lpstr>Biçimbirimsel Analiz –Morphological Analysis</vt:lpstr>
      <vt:lpstr>Biçimbirimsel Analiz –Morphological Analysis</vt:lpstr>
      <vt:lpstr>Biçimbirimsel Analiz –Morphological Analysis</vt:lpstr>
      <vt:lpstr>Türkçe Biçimbilimsel Çözümleme Örneği</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Biçimbirimsel Analiz –Morphological Analysis</vt:lpstr>
      <vt:lpstr>Zemberek</vt:lpstr>
      <vt:lpstr>NLPToolkit</vt:lpstr>
      <vt:lpstr> İTÜ Doğal Dil İşleme Yazılım Zinciri (ITU-Pipeline) </vt:lpstr>
      <vt:lpstr>Sözdizimsel Analiz (Syntactic Analysis) </vt:lpstr>
      <vt:lpstr>Sözdizimsel Analiz (Syntactic Analysis) </vt:lpstr>
      <vt:lpstr>Sözdizimsel Analiz (Syntactic Analysis) </vt:lpstr>
      <vt:lpstr>POS (Part of Speech)</vt:lpstr>
      <vt:lpstr>POS (Part of Speech)</vt:lpstr>
      <vt:lpstr>POS (Part of Speech)</vt:lpstr>
      <vt:lpstr>POS (Part of Speech)</vt:lpstr>
      <vt:lpstr>POS (Part of Speech)</vt:lpstr>
      <vt:lpstr>Kelime Sınıfları: TAG kümesi</vt:lpstr>
      <vt:lpstr>Kelime Sınıfları: TAG kümesi -TR</vt:lpstr>
      <vt:lpstr>Phrase structure  (Öbek yapısı-Sözcük dizimi-TR)</vt:lpstr>
      <vt:lpstr>Phrase structure  (Öbek yapısı-Sözcük dizimi-TR)</vt:lpstr>
      <vt:lpstr>Phrase structure  (Öbek yapısı-Sözcük dizimi-TR)</vt:lpstr>
      <vt:lpstr>Phrase structure  (Öbek yapısı-Sözcük dizimi-TR)</vt:lpstr>
      <vt:lpstr>Phrase structure (Öbek yapısı-Sözcük dizimi)</vt:lpstr>
      <vt:lpstr>Phrase structure (Öbek yapısı-Sözcük dizimi)</vt:lpstr>
      <vt:lpstr>Problem ??</vt:lpstr>
      <vt:lpstr>Prepositions (edatlar)</vt:lpstr>
      <vt:lpstr>Pronouns (zamirler/adıllar)</vt:lpstr>
      <vt:lpstr>Conjunctions (bağlaçlar)</vt:lpstr>
      <vt:lpstr>Auxiliaries (yardımcı fiiller) </vt:lpstr>
      <vt:lpstr>Ayrıştırma</vt:lpstr>
      <vt:lpstr>Ayrıştırma</vt:lpstr>
      <vt:lpstr>Ayrıştırma</vt:lpstr>
      <vt:lpstr>Yukarıdan-Aşağıya Ayrıştırma  (Top-Down Parsing, Left-to-Right, Depth-First)</vt:lpstr>
      <vt:lpstr>Yukarıdan-Aşağıya Ayrıştırma  (Top-Down Parsing, Left-to-Right, Depth-First)</vt:lpstr>
      <vt:lpstr>Yukarıdan-Aşağıya Ayrıştırma (Top-Down Parsing, Left-to-Right, Depth-First)</vt:lpstr>
      <vt:lpstr>Yukarıdan-Aşağıya Ayrıştırma (Top-Down Parsing, Left-to-Right, Depth-First)</vt:lpstr>
      <vt:lpstr>Yukarıdan-Aşağıya Ayrıştırma (Top-Down Parsing, Left-to-Right, Depth-First)</vt:lpstr>
      <vt:lpstr>Ayrıştırma - Türkçe</vt:lpstr>
      <vt:lpstr>Ayrıştırma - Türkçe</vt:lpstr>
      <vt:lpstr>Aşağıdan-Yukarı Ayrıştırma  (Bottom-Up Parsing)</vt:lpstr>
      <vt:lpstr>Kaynakça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cp:lastModifiedBy>
  <cp:revision>86</cp:revision>
  <dcterms:created xsi:type="dcterms:W3CDTF">2020-09-30T21:00:45Z</dcterms:created>
  <dcterms:modified xsi:type="dcterms:W3CDTF">2023-11-14T10:49:14Z</dcterms:modified>
</cp:coreProperties>
</file>