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PT Sans Narrow"/>
      <p:regular r:id="rId38"/>
      <p:bold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5.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OpenSans-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TSansNarrow-bold.fntdata"/><Relationship Id="rId16" Type="http://schemas.openxmlformats.org/officeDocument/2006/relationships/slide" Target="slides/slide11.xml"/><Relationship Id="rId38" Type="http://schemas.openxmlformats.org/officeDocument/2006/relationships/font" Target="fonts/PTSansNarrow-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493a2badb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493a2badb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493a2badb0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493a2badb0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493a2badb0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493a2badb0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493a2badb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493a2badb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493a2badb0_4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493a2badb0_4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493a2badb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493a2badb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493a2badb0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493a2badb0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493a2badb0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493a2badb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493a2badb0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493a2badb0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493a2badb0_4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493a2badb0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93a2badb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93a2badb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493a2badb0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493a2badb0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493a2badb0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493a2badb0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493a2badb0_4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493a2badb0_4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493a2badb0_4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493a2badb0_4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493a2badb0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493a2badb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493a2badb0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493a2badb0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493a2badb0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493a2badb0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493a2badb0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493a2badb0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493a2badb0_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493a2badb0_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493a2badb0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493a2badb0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93a2badb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93a2badb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493a2badb0_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493a2badb0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493a2badb0_4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493a2badb0_4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493a2badb0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493a2badb0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493a2badb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493a2badb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493a2badb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493a2badb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493a2badb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493a2badb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93a2badb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493a2badb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93a2badb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93a2badb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493a2badb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493a2badb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264455"/>
            <a:ext cx="7136700" cy="1509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tr"/>
              <a:t>Yazılımda Tasarım Desenleri ve Uygulamaları</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tr"/>
              <a:t>Hakan SÖNMEZ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Fabrika Metodu (Factory Method) Deseni</a:t>
            </a:r>
            <a:endParaRPr/>
          </a:p>
        </p:txBody>
      </p:sp>
      <p:sp>
        <p:nvSpPr>
          <p:cNvPr id="122" name="Google Shape;122;p22"/>
          <p:cNvSpPr txBox="1"/>
          <p:nvPr>
            <p:ph idx="1" type="body"/>
          </p:nvPr>
        </p:nvSpPr>
        <p:spPr>
          <a:xfrm>
            <a:off x="311700" y="1244875"/>
            <a:ext cx="8520600" cy="5340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tr"/>
              <a:t>Süper sınıf içerisinde türetilmiş sınıfların nesnesinin yaratacak metodun uygulanmasıdır. </a:t>
            </a:r>
            <a:endParaRPr sz="1400">
              <a:solidFill>
                <a:srgbClr val="292929"/>
              </a:solidFill>
              <a:highlight>
                <a:srgbClr val="FFFFFF"/>
              </a:highlight>
              <a:latin typeface="Georgia"/>
              <a:ea typeface="Georgia"/>
              <a:cs typeface="Georgia"/>
              <a:sym typeface="Georgia"/>
            </a:endParaRPr>
          </a:p>
        </p:txBody>
      </p:sp>
      <p:pic>
        <p:nvPicPr>
          <p:cNvPr id="123" name="Google Shape;123;p22"/>
          <p:cNvPicPr preferRelativeResize="0"/>
          <p:nvPr/>
        </p:nvPicPr>
        <p:blipFill>
          <a:blip r:embed="rId3">
            <a:alphaModFix/>
          </a:blip>
          <a:stretch>
            <a:fillRect/>
          </a:stretch>
        </p:blipFill>
        <p:spPr>
          <a:xfrm>
            <a:off x="454575" y="2131288"/>
            <a:ext cx="3774526" cy="1850275"/>
          </a:xfrm>
          <a:prstGeom prst="rect">
            <a:avLst/>
          </a:prstGeom>
          <a:noFill/>
          <a:ln>
            <a:noFill/>
          </a:ln>
        </p:spPr>
      </p:pic>
      <p:sp>
        <p:nvSpPr>
          <p:cNvPr id="124" name="Google Shape;124;p22"/>
          <p:cNvSpPr txBox="1"/>
          <p:nvPr/>
        </p:nvSpPr>
        <p:spPr>
          <a:xfrm>
            <a:off x="4479125" y="1778875"/>
            <a:ext cx="3722100" cy="303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tr">
                <a:solidFill>
                  <a:schemeClr val="dk2"/>
                </a:solidFill>
                <a:latin typeface="Open Sans"/>
                <a:ea typeface="Open Sans"/>
                <a:cs typeface="Open Sans"/>
                <a:sym typeface="Open Sans"/>
              </a:rPr>
              <a:t>Örnek olarak logistic sınıfına gelen istek deniz yoluyla veya karayoluyla olabilir. Logistics sınıfı doğru alt sınıfı yaratarak döner ve istemci obje bu nesnenin yaratılmasıyla ilgilenmemiş olur.</a:t>
            </a:r>
            <a:endParaRPr>
              <a:solidFill>
                <a:schemeClr val="dk2"/>
              </a:solidFill>
              <a:latin typeface="Open Sans"/>
              <a:ea typeface="Open Sans"/>
              <a:cs typeface="Open Sans"/>
              <a:sym typeface="Open Sans"/>
            </a:endParaRPr>
          </a:p>
          <a:p>
            <a:pPr indent="0" lvl="0" marL="0" rtl="0" algn="l">
              <a:lnSpc>
                <a:spcPct val="115000"/>
              </a:lnSpc>
              <a:spcBef>
                <a:spcPts val="1200"/>
              </a:spcBef>
              <a:spcAft>
                <a:spcPts val="1200"/>
              </a:spcAft>
              <a:buNone/>
            </a:pPr>
            <a:r>
              <a:rPr lang="tr">
                <a:solidFill>
                  <a:schemeClr val="dk2"/>
                </a:solidFill>
                <a:latin typeface="Open Sans"/>
                <a:ea typeface="Open Sans"/>
                <a:cs typeface="Open Sans"/>
                <a:sym typeface="Open Sans"/>
              </a:rPr>
              <a:t>Factory metodunun kullanılmadığı durumda istemci sınıf doğrudan RoadLogistics ve SeaLogistics’i kendi yaratması gerekecekti ve yeni bir Lojistik sınıfı eklenmek istendiğinde koda büyük değişikliklere gerekecekti.</a:t>
            </a:r>
            <a:endParaRPr>
              <a:solidFill>
                <a:schemeClr val="dk2"/>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Soyut Fabrika Metodu (Abstract Factory) Deseni</a:t>
            </a:r>
            <a:endParaRPr/>
          </a:p>
        </p:txBody>
      </p:sp>
      <p:sp>
        <p:nvSpPr>
          <p:cNvPr id="130" name="Google Shape;130;p23"/>
          <p:cNvSpPr txBox="1"/>
          <p:nvPr>
            <p:ph idx="1" type="body"/>
          </p:nvPr>
        </p:nvSpPr>
        <p:spPr>
          <a:xfrm>
            <a:off x="311700" y="1266325"/>
            <a:ext cx="8520600" cy="87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İ</a:t>
            </a:r>
            <a:r>
              <a:rPr lang="tr"/>
              <a:t>lgili nesnelerin somut sınıflarını belirtmeden ailelerini üretmeyi sağlayan yaratıcı bir tasarım modelidir.</a:t>
            </a:r>
            <a:endParaRPr/>
          </a:p>
        </p:txBody>
      </p:sp>
      <p:pic>
        <p:nvPicPr>
          <p:cNvPr id="131" name="Google Shape;131;p23"/>
          <p:cNvPicPr preferRelativeResize="0"/>
          <p:nvPr/>
        </p:nvPicPr>
        <p:blipFill>
          <a:blip r:embed="rId3">
            <a:alphaModFix/>
          </a:blip>
          <a:stretch>
            <a:fillRect/>
          </a:stretch>
        </p:blipFill>
        <p:spPr>
          <a:xfrm>
            <a:off x="388125" y="2143225"/>
            <a:ext cx="4819675" cy="2491100"/>
          </a:xfrm>
          <a:prstGeom prst="rect">
            <a:avLst/>
          </a:prstGeom>
          <a:noFill/>
          <a:ln>
            <a:noFill/>
          </a:ln>
        </p:spPr>
      </p:pic>
      <p:sp>
        <p:nvSpPr>
          <p:cNvPr id="132" name="Google Shape;132;p23"/>
          <p:cNvSpPr txBox="1"/>
          <p:nvPr/>
        </p:nvSpPr>
        <p:spPr>
          <a:xfrm>
            <a:off x="5429250" y="1993125"/>
            <a:ext cx="3372000" cy="269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tr" sz="1800">
                <a:solidFill>
                  <a:schemeClr val="dk2"/>
                </a:solidFill>
                <a:latin typeface="Open Sans"/>
                <a:ea typeface="Open Sans"/>
                <a:cs typeface="Open Sans"/>
                <a:sym typeface="Open Sans"/>
              </a:rPr>
              <a:t>Soyut Fabrika kalıbı, Fabrika Kalıbına neredeyse benzer ve fabrika kalıbı üzerinde başka bir soyutlama katmanı olarak kabul edilir. Soyut Fabrika kalıpları, başka fabrikalar oluşturan bir süper fabrika etrafında çalışır.</a:t>
            </a:r>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Fabrika Metodu ve Soyut Fabrika Desenleri Farkı</a:t>
            </a:r>
            <a:endParaRPr/>
          </a:p>
        </p:txBody>
      </p:sp>
      <p:sp>
        <p:nvSpPr>
          <p:cNvPr id="138" name="Google Shape;138;p24"/>
          <p:cNvSpPr txBox="1"/>
          <p:nvPr>
            <p:ph idx="1" type="body"/>
          </p:nvPr>
        </p:nvSpPr>
        <p:spPr>
          <a:xfrm>
            <a:off x="311700" y="1578775"/>
            <a:ext cx="8520600" cy="296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Fabrika</a:t>
            </a:r>
            <a:r>
              <a:rPr lang="tr"/>
              <a:t> tasarım deseninde tek bir ürün ailesine ait tek bir arayüz mevcutken, soyut fabrika da farklı ürün aileleri için farklı arayüzler mevcuttur.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tr"/>
              <a:t>Fabrika olarak düşünürsek, Fabrika tasarım deseni sadece tek bir ürünün üretildiği fabrika, soyut fabrika tasarım deseni ise farklı farklı ürünlerin fabrikasının üretildiği fabrika olarak düşünebiliriz.</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Yapıcı (Builder) Deseni</a:t>
            </a:r>
            <a:endParaRPr/>
          </a:p>
        </p:txBody>
      </p:sp>
      <p:sp>
        <p:nvSpPr>
          <p:cNvPr id="144" name="Google Shape;144;p25"/>
          <p:cNvSpPr txBox="1"/>
          <p:nvPr>
            <p:ph idx="1" type="body"/>
          </p:nvPr>
        </p:nvSpPr>
        <p:spPr>
          <a:xfrm>
            <a:off x="311700" y="1266325"/>
            <a:ext cx="8520600" cy="188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600"/>
              <a:t>K</a:t>
            </a:r>
            <a:r>
              <a:rPr lang="tr" sz="1600"/>
              <a:t>armaşık nesneleri adım adım oluşturmaya izin veren yaratıcı bir tasarım modelidir. Desen, aynı yapı kodunu kullanarak bir nesnenin farklı türlerini ve temsillerini üretmeye olanak tanır.</a:t>
            </a:r>
            <a:endParaRPr sz="1600"/>
          </a:p>
          <a:p>
            <a:pPr indent="0" lvl="0" marL="0" rtl="0" algn="l">
              <a:spcBef>
                <a:spcPts val="1200"/>
              </a:spcBef>
              <a:spcAft>
                <a:spcPts val="1200"/>
              </a:spcAft>
              <a:buNone/>
            </a:pPr>
            <a:r>
              <a:rPr lang="tr" sz="1600"/>
              <a:t>Örnek olarak bir e-ticaret projesinde sipariş oluşturma kodunda bahsedersek Siparişin bir tutarı, varsa indirimi, satın alınan ürünleri, siparişi veren kişi ve adresi gibi özellikleri olacaktır.</a:t>
            </a:r>
            <a:endParaRPr sz="1600"/>
          </a:p>
        </p:txBody>
      </p:sp>
      <p:pic>
        <p:nvPicPr>
          <p:cNvPr id="145" name="Google Shape;145;p25"/>
          <p:cNvPicPr preferRelativeResize="0"/>
          <p:nvPr/>
        </p:nvPicPr>
        <p:blipFill>
          <a:blip r:embed="rId3">
            <a:alphaModFix/>
          </a:blip>
          <a:stretch>
            <a:fillRect/>
          </a:stretch>
        </p:blipFill>
        <p:spPr>
          <a:xfrm>
            <a:off x="2572875" y="3042850"/>
            <a:ext cx="4063102" cy="1684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Prototip (Prototype) Deseni</a:t>
            </a:r>
            <a:endParaRPr/>
          </a:p>
        </p:txBody>
      </p:sp>
      <p:sp>
        <p:nvSpPr>
          <p:cNvPr id="151" name="Google Shape;151;p26"/>
          <p:cNvSpPr txBox="1"/>
          <p:nvPr>
            <p:ph idx="1" type="body"/>
          </p:nvPr>
        </p:nvSpPr>
        <p:spPr>
          <a:xfrm>
            <a:off x="311700" y="1266325"/>
            <a:ext cx="8520600" cy="294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Kodu</a:t>
            </a:r>
            <a:r>
              <a:rPr lang="tr"/>
              <a:t> sınıflara bağımlı hale getirmeden mevcut nesneleri kopyalamaya izin veren yaratıcı bir tasarım modelidir. </a:t>
            </a:r>
            <a:r>
              <a:rPr lang="tr"/>
              <a:t>Aynı sınıftan üretilecek olan ve pek çok ortak özelliği bulunan benzer nesnelerin üretimi sırasında gerçekleşebilecek karışıklıkları engellemek ve üretim maliyetini azaltmak amacı ile kullanılır.</a:t>
            </a:r>
            <a:endParaRPr/>
          </a:p>
          <a:p>
            <a:pPr indent="0" lvl="0" marL="0" rtl="0" algn="l">
              <a:spcBef>
                <a:spcPts val="1200"/>
              </a:spcBef>
              <a:spcAft>
                <a:spcPts val="1200"/>
              </a:spcAft>
              <a:buNone/>
            </a:pPr>
            <a:r>
              <a:rPr lang="tr"/>
              <a:t>Örnek olarak, bir oyunda aynı düşmandan yüzlercesi bulunurken bu düşmanın yalnızca kimlik numaraları farklıdır. Her defasında yeni düşman nesnesi yaratmak yerine var olan düşman nesnesi kopyalanır ve kimlik numaraları değiştirilir. </a:t>
            </a:r>
            <a:endParaRPr/>
          </a:p>
        </p:txBody>
      </p:sp>
      <p:sp>
        <p:nvSpPr>
          <p:cNvPr id="152" name="Google Shape;152;p26"/>
          <p:cNvSpPr txBox="1"/>
          <p:nvPr/>
        </p:nvSpPr>
        <p:spPr>
          <a:xfrm>
            <a:off x="4800575" y="2507450"/>
            <a:ext cx="370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2"/>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Yapısal Tasarım Desenleri</a:t>
            </a:r>
            <a:endParaRPr/>
          </a:p>
        </p:txBody>
      </p:sp>
      <p:sp>
        <p:nvSpPr>
          <p:cNvPr id="158" name="Google Shape;158;p27"/>
          <p:cNvSpPr txBox="1"/>
          <p:nvPr>
            <p:ph idx="1" type="body"/>
          </p:nvPr>
        </p:nvSpPr>
        <p:spPr>
          <a:xfrm>
            <a:off x="311700" y="1266325"/>
            <a:ext cx="8520600" cy="341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Yapısal tasarım kalıpları, yazılım bileşenlerinin geniş ölçekte kullanımının esnek, tekrar kullanılabilir ve verimli bir biçimde nasıl yapılabileceğine ilişkin yöntemler gösterir. </a:t>
            </a:r>
            <a:endParaRPr/>
          </a:p>
          <a:p>
            <a:pPr indent="0" lvl="0" marL="0" rtl="0" algn="l">
              <a:spcBef>
                <a:spcPts val="1200"/>
              </a:spcBef>
              <a:spcAft>
                <a:spcPts val="1200"/>
              </a:spcAft>
              <a:buNone/>
            </a:pPr>
            <a:r>
              <a:rPr lang="tr"/>
              <a:t>• Adaptör (Adapter)</a:t>
            </a:r>
            <a:br>
              <a:rPr lang="tr"/>
            </a:br>
            <a:r>
              <a:rPr lang="tr"/>
              <a:t>• Cephe (Facade)</a:t>
            </a:r>
            <a:br>
              <a:rPr lang="tr"/>
            </a:br>
            <a:r>
              <a:rPr lang="tr"/>
              <a:t>• Köprü (Bridge)</a:t>
            </a:r>
            <a:br>
              <a:rPr lang="tr"/>
            </a:br>
            <a:r>
              <a:rPr lang="tr"/>
              <a:t>• Kompozit (Composite) </a:t>
            </a:r>
            <a:br>
              <a:rPr lang="tr"/>
            </a:br>
            <a:r>
              <a:rPr lang="tr"/>
              <a:t>• Dekoratör (Decorator) </a:t>
            </a:r>
            <a:br>
              <a:rPr lang="tr"/>
            </a:br>
            <a:r>
              <a:rPr lang="tr"/>
              <a:t>• Sineksiklet (Flyweight) </a:t>
            </a:r>
            <a:br>
              <a:rPr lang="tr"/>
            </a:br>
            <a:r>
              <a:rPr lang="tr"/>
              <a:t>• Vekil (Proxy)</a:t>
            </a:r>
            <a:endParaRPr sz="1000">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Adaptör (Adapter)</a:t>
            </a:r>
            <a:endParaRPr/>
          </a:p>
        </p:txBody>
      </p:sp>
      <p:sp>
        <p:nvSpPr>
          <p:cNvPr id="164" name="Google Shape;164;p28"/>
          <p:cNvSpPr txBox="1"/>
          <p:nvPr>
            <p:ph idx="1" type="body"/>
          </p:nvPr>
        </p:nvSpPr>
        <p:spPr>
          <a:xfrm>
            <a:off x="311700" y="1266325"/>
            <a:ext cx="8520600" cy="91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U</a:t>
            </a:r>
            <a:r>
              <a:rPr lang="tr"/>
              <a:t>yumsuz ara birimlere sahip nesnelerin işbirliği yapmasına izin veren yapısal bir tasarım modelidir.</a:t>
            </a:r>
            <a:endParaRPr/>
          </a:p>
        </p:txBody>
      </p:sp>
      <p:pic>
        <p:nvPicPr>
          <p:cNvPr id="165" name="Google Shape;165;p28"/>
          <p:cNvPicPr preferRelativeResize="0"/>
          <p:nvPr/>
        </p:nvPicPr>
        <p:blipFill>
          <a:blip r:embed="rId3">
            <a:alphaModFix/>
          </a:blip>
          <a:stretch>
            <a:fillRect/>
          </a:stretch>
        </p:blipFill>
        <p:spPr>
          <a:xfrm>
            <a:off x="445275" y="2471825"/>
            <a:ext cx="2989163" cy="1973975"/>
          </a:xfrm>
          <a:prstGeom prst="rect">
            <a:avLst/>
          </a:prstGeom>
          <a:noFill/>
          <a:ln>
            <a:noFill/>
          </a:ln>
        </p:spPr>
      </p:pic>
      <p:sp>
        <p:nvSpPr>
          <p:cNvPr id="166" name="Google Shape;166;p28"/>
          <p:cNvSpPr txBox="1"/>
          <p:nvPr/>
        </p:nvSpPr>
        <p:spPr>
          <a:xfrm>
            <a:off x="4321975" y="2143125"/>
            <a:ext cx="4250400" cy="237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tr" sz="1800">
                <a:solidFill>
                  <a:schemeClr val="dk2"/>
                </a:solidFill>
                <a:latin typeface="Open Sans"/>
                <a:ea typeface="Open Sans"/>
                <a:cs typeface="Open Sans"/>
                <a:sym typeface="Open Sans"/>
              </a:rPr>
              <a:t>Aynı servisleri kullanan fakat haberleşmek için XML ve JSON gibi iki farklı notasyonun kullanıldığı durumlarda araya adaptör koyularak asıl işi yapan kodun, verinin nasıl veya neye dönüştürülmesi gerektiğiyle ilgilenmemesi sağlanır.</a:t>
            </a:r>
            <a:endParaRPr>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Cephe (Facade) Deseni</a:t>
            </a:r>
            <a:endParaRPr/>
          </a:p>
        </p:txBody>
      </p:sp>
      <p:sp>
        <p:nvSpPr>
          <p:cNvPr id="172" name="Google Shape;172;p29"/>
          <p:cNvSpPr txBox="1"/>
          <p:nvPr>
            <p:ph idx="1" type="body"/>
          </p:nvPr>
        </p:nvSpPr>
        <p:spPr>
          <a:xfrm>
            <a:off x="311700" y="1223450"/>
            <a:ext cx="8520600" cy="96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Bir kütüphaneye, bir çerçeveye ve herhangi bir karmaşık sınıf kümesine basitleştirilmiş bir arabirim sağlayan yapısal bir tasarım desenidir. </a:t>
            </a:r>
            <a:endParaRPr/>
          </a:p>
        </p:txBody>
      </p:sp>
      <p:pic>
        <p:nvPicPr>
          <p:cNvPr id="173" name="Google Shape;173;p29"/>
          <p:cNvPicPr preferRelativeResize="0"/>
          <p:nvPr/>
        </p:nvPicPr>
        <p:blipFill>
          <a:blip r:embed="rId3">
            <a:alphaModFix/>
          </a:blip>
          <a:stretch>
            <a:fillRect/>
          </a:stretch>
        </p:blipFill>
        <p:spPr>
          <a:xfrm>
            <a:off x="423875" y="2188500"/>
            <a:ext cx="3642275" cy="2423975"/>
          </a:xfrm>
          <a:prstGeom prst="rect">
            <a:avLst/>
          </a:prstGeom>
          <a:noFill/>
          <a:ln>
            <a:noFill/>
          </a:ln>
        </p:spPr>
      </p:pic>
      <p:sp>
        <p:nvSpPr>
          <p:cNvPr id="174" name="Google Shape;174;p29"/>
          <p:cNvSpPr txBox="1"/>
          <p:nvPr/>
        </p:nvSpPr>
        <p:spPr>
          <a:xfrm>
            <a:off x="4572000" y="1988475"/>
            <a:ext cx="3642300" cy="269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tr" sz="1800">
                <a:solidFill>
                  <a:schemeClr val="dk2"/>
                </a:solidFill>
                <a:latin typeface="Open Sans"/>
                <a:ea typeface="Open Sans"/>
                <a:cs typeface="Open Sans"/>
                <a:sym typeface="Open Sans"/>
              </a:rPr>
              <a:t>Buradaki amaç yazılmış olan karmaşık sınıf kümesinin önüne onların istemciler tarafından kullanılmasını kolaylaştırmak için bir katman eklemektir. PHP’de en popüler </a:t>
            </a:r>
            <a:r>
              <a:rPr lang="tr" sz="1800">
                <a:solidFill>
                  <a:schemeClr val="dk2"/>
                </a:solidFill>
                <a:latin typeface="Open Sans"/>
                <a:ea typeface="Open Sans"/>
                <a:cs typeface="Open Sans"/>
                <a:sym typeface="Open Sans"/>
              </a:rPr>
              <a:t>Framework </a:t>
            </a:r>
            <a:r>
              <a:rPr lang="tr" sz="1800">
                <a:solidFill>
                  <a:schemeClr val="dk2"/>
                </a:solidFill>
                <a:latin typeface="Open Sans"/>
                <a:ea typeface="Open Sans"/>
                <a:cs typeface="Open Sans"/>
                <a:sym typeface="Open Sans"/>
              </a:rPr>
              <a:t>olan Laravel’de bir çok Facade bulunmaktadır.  </a:t>
            </a:r>
            <a:endParaRPr>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Köprü (Bridge)</a:t>
            </a:r>
            <a:endParaRPr/>
          </a:p>
        </p:txBody>
      </p:sp>
      <p:sp>
        <p:nvSpPr>
          <p:cNvPr id="180" name="Google Shape;180;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Benzer veya ilişkili sınıf yapılarının birbirinden bağımsız değişebilmesi ve gelişebilmesi için iki ayrı hiyerarşiye ayırmaya sağlayan desendir. Diğer bir deyişle soyutlanmış yapıyı implementasyondan ayırmaktır.</a:t>
            </a:r>
            <a:endParaRPr/>
          </a:p>
          <a:p>
            <a:pPr indent="0" lvl="0" marL="0" rtl="0" algn="l">
              <a:spcBef>
                <a:spcPts val="1200"/>
              </a:spcBef>
              <a:spcAft>
                <a:spcPts val="1200"/>
              </a:spcAft>
              <a:buNone/>
            </a:pPr>
            <a:r>
              <a:rPr lang="tr"/>
              <a:t>Örnek olarak bir işletmenin hem satış raporları hem çalışan raporları olsun. Bunlar aynı interface’den türetilerek tamamen birbirinden bağımsız iki yapı olarak elde edilebilir ve istemci sadece soyut yapıyı kullanmayı bilerek iki rapor türünü de rahatlıkla gösterebilir. Ayrıca aynı interface’e bağlı kalmak koşuluyla istemci tarafında hiçbir değişiklik yapmadan yeni bir rapor türü de kolayca eklenebilir.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Cephe ve Köprü Desenleri Farkı</a:t>
            </a:r>
            <a:endParaRPr/>
          </a:p>
        </p:txBody>
      </p:sp>
      <p:sp>
        <p:nvSpPr>
          <p:cNvPr id="186" name="Google Shape;186;p31"/>
          <p:cNvSpPr txBox="1"/>
          <p:nvPr>
            <p:ph idx="1" type="body"/>
          </p:nvPr>
        </p:nvSpPr>
        <p:spPr>
          <a:xfrm>
            <a:off x="311700" y="2037850"/>
            <a:ext cx="8520600" cy="189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Uygulamayı API'den ayırmak için bir köprü oluşturulur. Uygulamanın farklı API'lerle çalışmasını desteklemek için bir köprü oluşturulmalıdır. Cephe ise, bir dizi API veya yöntemin üzerinde oluşturulan bir arayüzdür. Aslında karmaşık yapıda olan bir sistemin önüne arayüz oluşturmaktır.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Özet</a:t>
            </a:r>
            <a:endParaRPr/>
          </a:p>
        </p:txBody>
      </p:sp>
      <p:sp>
        <p:nvSpPr>
          <p:cNvPr id="73" name="Google Shape;73;p14"/>
          <p:cNvSpPr txBox="1"/>
          <p:nvPr>
            <p:ph idx="1" type="body"/>
          </p:nvPr>
        </p:nvSpPr>
        <p:spPr>
          <a:xfrm>
            <a:off x="311700" y="1528775"/>
            <a:ext cx="8520600" cy="30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Bu çalışmada tasarım desenleri araştırılmış ve tasarım desenlerinin yazılımlara uygulanması konu edinilmiştir. </a:t>
            </a:r>
            <a:endParaRPr/>
          </a:p>
          <a:p>
            <a:pPr indent="0" lvl="0" marL="0" rtl="0" algn="l">
              <a:spcBef>
                <a:spcPts val="1200"/>
              </a:spcBef>
              <a:spcAft>
                <a:spcPts val="0"/>
              </a:spcAft>
              <a:buNone/>
            </a:pPr>
            <a:r>
              <a:rPr lang="tr"/>
              <a:t>Tasarım desenlerinin neler olduğuna, neden kullanılması gerektiği ve haklarındaki karşıt görüşlere yer verilmiştir.</a:t>
            </a:r>
            <a:endParaRPr/>
          </a:p>
          <a:p>
            <a:pPr indent="0" lvl="0" marL="0" rtl="0" algn="l">
              <a:spcBef>
                <a:spcPts val="1200"/>
              </a:spcBef>
              <a:spcAft>
                <a:spcPts val="1200"/>
              </a:spcAft>
              <a:buNone/>
            </a:pPr>
            <a:r>
              <a:rPr lang="tr"/>
              <a:t>Sunumda konu olan tasarım desenlerinin üç başlığından bahsedilmiş olup her tasarım deseninin amacından, kullanım yerlerinden ve birbirleriyle olan farklarından bahsedilmiştir.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Adaptör ve Köprü Desenleri Farkı</a:t>
            </a:r>
            <a:endParaRPr/>
          </a:p>
        </p:txBody>
      </p:sp>
      <p:sp>
        <p:nvSpPr>
          <p:cNvPr id="192" name="Google Shape;192;p32"/>
          <p:cNvSpPr txBox="1"/>
          <p:nvPr>
            <p:ph idx="1" type="body"/>
          </p:nvPr>
        </p:nvSpPr>
        <p:spPr>
          <a:xfrm>
            <a:off x="311700" y="1559225"/>
            <a:ext cx="8520600" cy="256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Adaptör deseni, özellikle varolan bir kodun veya genellikle üçüncü parti bir kütüphanelerin entegrasyonu yapılırken kullanışlıdır. Kod ve çıktısı yazılımcının elinde olmadığı için kendi sistemiyle uyumlu hale getirmek için kullanılır.</a:t>
            </a:r>
            <a:endParaRPr/>
          </a:p>
          <a:p>
            <a:pPr indent="0" lvl="0" marL="0" rtl="0" algn="l">
              <a:spcBef>
                <a:spcPts val="1200"/>
              </a:spcBef>
              <a:spcAft>
                <a:spcPts val="1200"/>
              </a:spcAft>
              <a:buNone/>
            </a:pPr>
            <a:r>
              <a:rPr lang="tr"/>
              <a:t>Köprü deseni ise, sıfırdan bir şeyler inşa edilirken, birbirinden bağımsız yapılar inşa etmek ve bunu çok fazla sayıda sınıf oluşturmadan ayırmak için kullanılır.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Kompozit (Composite) Deseni</a:t>
            </a:r>
            <a:endParaRPr/>
          </a:p>
        </p:txBody>
      </p:sp>
      <p:sp>
        <p:nvSpPr>
          <p:cNvPr id="198" name="Google Shape;198;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tr"/>
              <a:t>Nesneleri ağaç yapıları halinde birleştirmeye ve ardından bu yapılarla tek tek nesnelermiş gibi çalışmaya olanak tanıyan bir yapısal tasarım modelidir.</a:t>
            </a:r>
            <a:endParaRPr/>
          </a:p>
          <a:p>
            <a:pPr indent="0" lvl="0" marL="0" rtl="0" algn="l">
              <a:spcBef>
                <a:spcPts val="1200"/>
              </a:spcBef>
              <a:spcAft>
                <a:spcPts val="0"/>
              </a:spcAft>
              <a:buNone/>
            </a:pPr>
            <a:r>
              <a:rPr lang="tr"/>
              <a:t>Bileşik nesne ve parçaları ile istemci arasındaki ilişkiyi karmaşık olmayacak şekilde yönetmek amacı ile kullanılır.  İstemcinin bileşik nesnedeki tüm parçalar ile tek tek uğraşmasındansa yalnızca bileşik nesne ile uğraşmasını ve böylece parçalara da ulaşabilmesini hedefler.</a:t>
            </a:r>
            <a:endParaRPr/>
          </a:p>
          <a:p>
            <a:pPr indent="0" lvl="0" marL="0" rtl="0" algn="l">
              <a:spcBef>
                <a:spcPts val="1200"/>
              </a:spcBef>
              <a:spcAft>
                <a:spcPts val="0"/>
              </a:spcAft>
              <a:buNone/>
            </a:pPr>
            <a:r>
              <a:rPr lang="tr"/>
              <a:t>Ek bir  avantajı test driven development yapılmasını kolaylaştırmasıdır.</a:t>
            </a:r>
            <a:endParaRPr/>
          </a:p>
          <a:p>
            <a:pPr indent="0" lvl="0" marL="0" rtl="0" algn="l">
              <a:spcBef>
                <a:spcPts val="1200"/>
              </a:spcBef>
              <a:spcAft>
                <a:spcPts val="1200"/>
              </a:spcAft>
              <a:buNone/>
            </a:pPr>
            <a:r>
              <a:rPr lang="tr"/>
              <a:t>Örnek olarak Laravel Nova paketi kullandığı Resource sınıfını birkaç sınıfı birleştirip kompozit yaparak kullanmıştır.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Dekoratör (Decorator) Deseni</a:t>
            </a:r>
            <a:endParaRPr/>
          </a:p>
        </p:txBody>
      </p:sp>
      <p:sp>
        <p:nvSpPr>
          <p:cNvPr id="204" name="Google Shape;204;p34"/>
          <p:cNvSpPr txBox="1"/>
          <p:nvPr>
            <p:ph idx="1" type="body"/>
          </p:nvPr>
        </p:nvSpPr>
        <p:spPr>
          <a:xfrm>
            <a:off x="311700" y="12663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sz="1400"/>
              <a:t>N</a:t>
            </a:r>
            <a:r>
              <a:rPr lang="tr" sz="1400"/>
              <a:t>esneleri davranışları içeren özel sarmalayıcı nesnelerin içine yerleştirerek nesnelere yeni davranışlar eklenmesini sağlayan yapısal bir tasarım desenidir.</a:t>
            </a:r>
            <a:endParaRPr sz="1400"/>
          </a:p>
        </p:txBody>
      </p:sp>
      <p:pic>
        <p:nvPicPr>
          <p:cNvPr id="205" name="Google Shape;205;p34"/>
          <p:cNvPicPr preferRelativeResize="0"/>
          <p:nvPr/>
        </p:nvPicPr>
        <p:blipFill>
          <a:blip r:embed="rId3">
            <a:alphaModFix/>
          </a:blip>
          <a:stretch>
            <a:fillRect/>
          </a:stretch>
        </p:blipFill>
        <p:spPr>
          <a:xfrm>
            <a:off x="402450" y="2024050"/>
            <a:ext cx="4362440" cy="2674176"/>
          </a:xfrm>
          <a:prstGeom prst="rect">
            <a:avLst/>
          </a:prstGeom>
          <a:noFill/>
          <a:ln>
            <a:noFill/>
          </a:ln>
        </p:spPr>
      </p:pic>
      <p:sp>
        <p:nvSpPr>
          <p:cNvPr id="206" name="Google Shape;206;p34"/>
          <p:cNvSpPr txBox="1"/>
          <p:nvPr/>
        </p:nvSpPr>
        <p:spPr>
          <a:xfrm>
            <a:off x="4807750" y="1993075"/>
            <a:ext cx="3786300" cy="263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tr">
                <a:solidFill>
                  <a:schemeClr val="dk2"/>
                </a:solidFill>
                <a:latin typeface="Open Sans"/>
                <a:ea typeface="Open Sans"/>
                <a:cs typeface="Open Sans"/>
                <a:sym typeface="Open Sans"/>
              </a:rPr>
              <a:t>Shape interface’i tanımlanır. </a:t>
            </a:r>
            <a:br>
              <a:rPr lang="tr">
                <a:solidFill>
                  <a:schemeClr val="dk2"/>
                </a:solidFill>
                <a:latin typeface="Open Sans"/>
                <a:ea typeface="Open Sans"/>
                <a:cs typeface="Open Sans"/>
                <a:sym typeface="Open Sans"/>
              </a:rPr>
            </a:br>
            <a:r>
              <a:rPr lang="tr">
                <a:solidFill>
                  <a:schemeClr val="dk2"/>
                </a:solidFill>
                <a:latin typeface="Open Sans"/>
                <a:ea typeface="Open Sans"/>
                <a:cs typeface="Open Sans"/>
                <a:sym typeface="Open Sans"/>
              </a:rPr>
              <a:t>'Rectangle' sınıfı ve 'Circle' sınıfı, 'Shape' arayüzünü uygulayan somut sınıflardır. "ShapeDecorator", aynı "Shape" arayüzünü uygulayan soyut dekoratör sınıfımızdır.</a:t>
            </a:r>
            <a:br>
              <a:rPr lang="tr">
                <a:solidFill>
                  <a:schemeClr val="dk2"/>
                </a:solidFill>
                <a:latin typeface="Open Sans"/>
                <a:ea typeface="Open Sans"/>
                <a:cs typeface="Open Sans"/>
                <a:sym typeface="Open Sans"/>
              </a:rPr>
            </a:br>
            <a:r>
              <a:rPr lang="tr">
                <a:solidFill>
                  <a:schemeClr val="dk2"/>
                </a:solidFill>
                <a:latin typeface="Open Sans"/>
                <a:ea typeface="Open Sans"/>
                <a:cs typeface="Open Sans"/>
                <a:sym typeface="Open Sans"/>
              </a:rPr>
              <a:t>RedShapeDecorator, ShapeDecorator'ı uygulayan somut bir sınıftır.</a:t>
            </a:r>
            <a:br>
              <a:rPr lang="tr">
                <a:solidFill>
                  <a:schemeClr val="dk2"/>
                </a:solidFill>
                <a:latin typeface="Open Sans"/>
                <a:ea typeface="Open Sans"/>
                <a:cs typeface="Open Sans"/>
                <a:sym typeface="Open Sans"/>
              </a:rPr>
            </a:br>
            <a:r>
              <a:rPr lang="tr">
                <a:solidFill>
                  <a:schemeClr val="dk2"/>
                </a:solidFill>
                <a:latin typeface="Open Sans"/>
                <a:ea typeface="Open Sans"/>
                <a:cs typeface="Open Sans"/>
                <a:sym typeface="Open Sans"/>
              </a:rPr>
              <a:t>DecoratorPatternDemo, demo sınıfımız, Shape nesnelerini süslemek için RedShapeDecorator'ı kullanacak.</a:t>
            </a:r>
            <a:endParaRPr>
              <a:solidFill>
                <a:schemeClr val="dk2"/>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Dekoratör ve Kompozit Desenleri Farkı</a:t>
            </a:r>
            <a:endParaRPr/>
          </a:p>
        </p:txBody>
      </p:sp>
      <p:sp>
        <p:nvSpPr>
          <p:cNvPr id="212" name="Google Shape;212;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tr"/>
              <a:t>Kompozit Desen objeye bileşik bir arayüz verirken dekoratör ek özellik kazandırır.</a:t>
            </a:r>
            <a:endParaRPr/>
          </a:p>
          <a:p>
            <a:pPr indent="0" lvl="0" marL="0" rtl="0" algn="l">
              <a:spcBef>
                <a:spcPts val="1200"/>
              </a:spcBef>
              <a:spcAft>
                <a:spcPts val="0"/>
              </a:spcAft>
              <a:buNone/>
            </a:pPr>
            <a:r>
              <a:rPr lang="tr"/>
              <a:t>Kompozit Desen</a:t>
            </a:r>
            <a:r>
              <a:rPr lang="tr"/>
              <a:t>: Klasik Windows klasörleri ve dosyalarıdır. Windows klasörleri bileşiktir. Dosyalar yapraklardır. Bunlardan herhangi birine çift tıklandığında dosya/klasör açılır - çift tıklama birleşik arabirimdir.</a:t>
            </a:r>
            <a:endParaRPr/>
          </a:p>
          <a:p>
            <a:pPr indent="0" lvl="0" marL="0" rtl="0" algn="l">
              <a:spcBef>
                <a:spcPts val="1200"/>
              </a:spcBef>
              <a:spcAft>
                <a:spcPts val="1200"/>
              </a:spcAft>
              <a:buNone/>
            </a:pPr>
            <a:r>
              <a:rPr lang="tr"/>
              <a:t>Dekoratör deseni: Tamponlu IO - java.io.FileWriter ve java.io.BufferedWriter'ın her ikisi de java.io.Writer'ı genişletir. java.io.BufferedWriter bileşiktir ve FileWriter yapraktır. BufferedWriter, FileWriter'a ek arabelleğe alma sorumluluğu (veya özelliği) ekler. write() yöntemi birleştirilmiş arabirimdir, tamponlama ise ek bir özelliktir.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Davranışsal Tasarım Desenleri</a:t>
            </a:r>
            <a:endParaRPr/>
          </a:p>
        </p:txBody>
      </p:sp>
      <p:sp>
        <p:nvSpPr>
          <p:cNvPr id="218" name="Google Shape;218;p36"/>
          <p:cNvSpPr txBox="1"/>
          <p:nvPr>
            <p:ph idx="1" type="body"/>
          </p:nvPr>
        </p:nvSpPr>
        <p:spPr>
          <a:xfrm>
            <a:off x="311700" y="1152425"/>
            <a:ext cx="8520600" cy="36195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tr"/>
              <a:t>Belirli işlevleri daha kolay ve esnek yerine getirebilmek adına nesnelere yüklenecek olan sorumlulukların planlanması, dağıtımı gibi işlemlerde yol gösterici yöntemler önerir.</a:t>
            </a:r>
            <a:endParaRPr/>
          </a:p>
          <a:p>
            <a:pPr indent="0" lvl="0" marL="0" rtl="0" algn="l">
              <a:spcBef>
                <a:spcPts val="1200"/>
              </a:spcBef>
              <a:spcAft>
                <a:spcPts val="1200"/>
              </a:spcAft>
              <a:buNone/>
            </a:pPr>
            <a:r>
              <a:rPr lang="tr"/>
              <a:t>• Sorumluluk Zinciri (Chain of Responsibility) </a:t>
            </a:r>
            <a:br>
              <a:rPr lang="tr"/>
            </a:br>
            <a:r>
              <a:rPr lang="tr"/>
              <a:t>• Strateji (Strategy)</a:t>
            </a:r>
            <a:br>
              <a:rPr lang="tr"/>
            </a:br>
            <a:r>
              <a:rPr lang="tr"/>
              <a:t>• Ziyaretçi (Visitor)</a:t>
            </a:r>
            <a:br>
              <a:rPr lang="tr"/>
            </a:br>
            <a:r>
              <a:rPr lang="tr"/>
              <a:t>• Komut (Command)</a:t>
            </a:r>
            <a:br>
              <a:rPr lang="tr"/>
            </a:br>
            <a:r>
              <a:rPr lang="tr"/>
              <a:t>• Aracı (Mediator)</a:t>
            </a:r>
            <a:br>
              <a:rPr lang="tr"/>
            </a:br>
            <a:r>
              <a:rPr lang="tr"/>
              <a:t>• Gözlemci (Observer)</a:t>
            </a:r>
            <a:br>
              <a:rPr lang="tr"/>
            </a:br>
            <a:r>
              <a:rPr lang="tr"/>
              <a:t>• Yineleyici (Iterator)</a:t>
            </a:r>
            <a:br>
              <a:rPr lang="tr"/>
            </a:br>
            <a:r>
              <a:rPr lang="tr"/>
              <a:t>• Hatıra (Memento)</a:t>
            </a:r>
            <a:br>
              <a:rPr lang="tr"/>
            </a:br>
            <a:r>
              <a:rPr lang="tr"/>
              <a:t>• Durum (State)</a:t>
            </a:r>
            <a:br>
              <a:rPr lang="tr"/>
            </a:br>
            <a:r>
              <a:rPr lang="tr"/>
              <a:t>• Şablon (Template)</a:t>
            </a:r>
            <a:br>
              <a:rPr lang="tr"/>
            </a:br>
            <a:r>
              <a:rPr lang="tr"/>
              <a:t>• Yorumlayıcı (Interpreter)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Sorumluluk Zinciri (Chain of Responsibility) Deseni</a:t>
            </a:r>
            <a:endParaRPr/>
          </a:p>
        </p:txBody>
      </p:sp>
      <p:sp>
        <p:nvSpPr>
          <p:cNvPr id="224" name="Google Shape;224;p37"/>
          <p:cNvSpPr txBox="1"/>
          <p:nvPr>
            <p:ph idx="1" type="body"/>
          </p:nvPr>
        </p:nvSpPr>
        <p:spPr>
          <a:xfrm>
            <a:off x="311700" y="1266325"/>
            <a:ext cx="8520600" cy="20268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tr"/>
              <a:t>İ</a:t>
            </a:r>
            <a:r>
              <a:rPr lang="tr"/>
              <a:t>stekleri işleyiciler zinciri boyunca iletmenize izin veren davranışsal bir tasarım modelidir. Bir istek alındığında, her işleyici, isteği işlemeye veya zincirdeki bir sonraki işleyiciye iletmeye karar verir.</a:t>
            </a:r>
            <a:endParaRPr/>
          </a:p>
          <a:p>
            <a:pPr indent="0" lvl="0" marL="0" rtl="0" algn="l">
              <a:spcBef>
                <a:spcPts val="1200"/>
              </a:spcBef>
              <a:spcAft>
                <a:spcPts val="1200"/>
              </a:spcAft>
              <a:buNone/>
            </a:pPr>
            <a:r>
              <a:rPr lang="tr"/>
              <a:t>Örnek olarak, sipariş verilen bir sistem düşünelim. Bu sistemde başarılı bir sipariş geçilebilmesi için istemcinin yetkili veya oturum açmış, siparişin doğrulamasının yapılmış olması, ödemenin başarılı ve gerçek olması gibi kontrol edilmesi gereken bir çok yapı vardır. Burada bütün bu doğrulamaları sipariş sistemi yerine her bir doğrulama kendi handler’i içerisinde yapacak ve başarısız olursa isteği sonlandıracak veya diğer handler’a iletecek şekilde çözümü uygulayabiliriz.</a:t>
            </a:r>
            <a:endParaRPr/>
          </a:p>
        </p:txBody>
      </p:sp>
      <p:pic>
        <p:nvPicPr>
          <p:cNvPr id="225" name="Google Shape;225;p37"/>
          <p:cNvPicPr preferRelativeResize="0"/>
          <p:nvPr/>
        </p:nvPicPr>
        <p:blipFill>
          <a:blip r:embed="rId3">
            <a:alphaModFix/>
          </a:blip>
          <a:stretch>
            <a:fillRect/>
          </a:stretch>
        </p:blipFill>
        <p:spPr>
          <a:xfrm>
            <a:off x="1359900" y="3196675"/>
            <a:ext cx="6257949" cy="1564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Strateji (Strategy) </a:t>
            </a:r>
            <a:r>
              <a:rPr lang="tr"/>
              <a:t>Deseni</a:t>
            </a:r>
            <a:endParaRPr/>
          </a:p>
        </p:txBody>
      </p:sp>
      <p:sp>
        <p:nvSpPr>
          <p:cNvPr id="231" name="Google Shape;231;p38"/>
          <p:cNvSpPr txBox="1"/>
          <p:nvPr>
            <p:ph idx="1" type="body"/>
          </p:nvPr>
        </p:nvSpPr>
        <p:spPr>
          <a:xfrm>
            <a:off x="311700" y="1266325"/>
            <a:ext cx="8520600" cy="160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Tanımlanan bir algoritma ailesinin her birinin ayrı sınıfa koyulup, nesnelerinin birbiriyle değiştirilebilir hale getirilmesine izin veren tasarım desenidir.</a:t>
            </a:r>
            <a:endParaRPr/>
          </a:p>
          <a:p>
            <a:pPr indent="0" lvl="0" marL="0" rtl="0" algn="l">
              <a:spcBef>
                <a:spcPts val="1200"/>
              </a:spcBef>
              <a:spcAft>
                <a:spcPts val="1200"/>
              </a:spcAft>
              <a:buNone/>
            </a:pPr>
            <a:r>
              <a:rPr lang="tr"/>
              <a:t>Örnek olarak navigator uygulamasını gösterebiliriz. Uygulama kullanıcıdan gelen taşıt bilgisine göre stratejisini belirleyip en uygun yolları bulacaktır.</a:t>
            </a:r>
            <a:endParaRPr/>
          </a:p>
        </p:txBody>
      </p:sp>
      <p:pic>
        <p:nvPicPr>
          <p:cNvPr id="232" name="Google Shape;232;p38"/>
          <p:cNvPicPr preferRelativeResize="0"/>
          <p:nvPr/>
        </p:nvPicPr>
        <p:blipFill>
          <a:blip r:embed="rId3">
            <a:alphaModFix/>
          </a:blip>
          <a:stretch>
            <a:fillRect/>
          </a:stretch>
        </p:blipFill>
        <p:spPr>
          <a:xfrm>
            <a:off x="2147625" y="2871925"/>
            <a:ext cx="3653076" cy="1794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Ziyaretçi (Visitor) Deseni</a:t>
            </a:r>
            <a:endParaRPr/>
          </a:p>
        </p:txBody>
      </p:sp>
      <p:sp>
        <p:nvSpPr>
          <p:cNvPr id="238" name="Google Shape;238;p39"/>
          <p:cNvSpPr txBox="1"/>
          <p:nvPr>
            <p:ph idx="1" type="body"/>
          </p:nvPr>
        </p:nvSpPr>
        <p:spPr>
          <a:xfrm>
            <a:off x="311700" y="1266325"/>
            <a:ext cx="8520600" cy="707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lang="tr"/>
              <a:t>Algoritmaları üzerinde çalıştıkları nesnelerden ayırmaya izin veren tasarım desenidir. Bu tasarım deseni yeni bir işlemi hiyerarşiyi değiştirmeden tanımlamaya izin verir.</a:t>
            </a:r>
            <a:endParaRPr/>
          </a:p>
        </p:txBody>
      </p:sp>
      <p:pic>
        <p:nvPicPr>
          <p:cNvPr id="239" name="Google Shape;239;p39"/>
          <p:cNvPicPr preferRelativeResize="0"/>
          <p:nvPr/>
        </p:nvPicPr>
        <p:blipFill>
          <a:blip r:embed="rId3">
            <a:alphaModFix/>
          </a:blip>
          <a:stretch>
            <a:fillRect/>
          </a:stretch>
        </p:blipFill>
        <p:spPr>
          <a:xfrm>
            <a:off x="545300" y="2087625"/>
            <a:ext cx="2383359" cy="2474075"/>
          </a:xfrm>
          <a:prstGeom prst="rect">
            <a:avLst/>
          </a:prstGeom>
          <a:noFill/>
          <a:ln>
            <a:noFill/>
          </a:ln>
        </p:spPr>
      </p:pic>
      <p:sp>
        <p:nvSpPr>
          <p:cNvPr id="240" name="Google Shape;240;p39"/>
          <p:cNvSpPr txBox="1"/>
          <p:nvPr/>
        </p:nvSpPr>
        <p:spPr>
          <a:xfrm>
            <a:off x="3429000" y="2171550"/>
            <a:ext cx="5243400" cy="20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tr" sz="1800">
                <a:solidFill>
                  <a:schemeClr val="dk2"/>
                </a:solidFill>
                <a:latin typeface="Open Sans"/>
                <a:ea typeface="Open Sans"/>
                <a:cs typeface="Open Sans"/>
                <a:sym typeface="Open Sans"/>
              </a:rPr>
              <a:t>İ</a:t>
            </a:r>
            <a:r>
              <a:rPr lang="tr" sz="1800">
                <a:solidFill>
                  <a:schemeClr val="dk2"/>
                </a:solidFill>
                <a:latin typeface="Open Sans"/>
                <a:ea typeface="Open Sans"/>
                <a:cs typeface="Open Sans"/>
                <a:sym typeface="Open Sans"/>
              </a:rPr>
              <a:t>htiyaç duyulan fonksiyonelliği barındıracak visitor/ziyaretçi nesnesi gerçek/orjinal nesneye bir parametre olarak iletilir. Ardından işlevsel açıdan davranış gerçek/orjinal nesne tarafından visitor’a bırakılarak gerçekleştirilmesine müsaade edilir.</a:t>
            </a:r>
            <a:endParaRPr>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Strateji ve Ziyaretçi Desenleri Farkı</a:t>
            </a:r>
            <a:endParaRPr/>
          </a:p>
        </p:txBody>
      </p:sp>
      <p:sp>
        <p:nvSpPr>
          <p:cNvPr id="246" name="Google Shape;246;p40"/>
          <p:cNvSpPr txBox="1"/>
          <p:nvPr>
            <p:ph idx="1" type="body"/>
          </p:nvPr>
        </p:nvSpPr>
        <p:spPr>
          <a:xfrm>
            <a:off x="4464850" y="1266325"/>
            <a:ext cx="43674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1200"/>
              <a:t>Strateji modeli “one to many” ilişkisi gibidir. Bir tür nesne olduğunda ve ona birden çok işlem uygulaması gerektiğinde, strateji modelini kullanılabilir. Örnek olarak, bir video klipleri kapsayan bir Video sınıfı varsa, onu farklı şekillerde sıkıştırmak için her bir sıkıştırma algoritması strateji deseni kullanarak uygulanabilir..</a:t>
            </a:r>
            <a:endParaRPr sz="1200"/>
          </a:p>
          <a:p>
            <a:pPr indent="0" lvl="0" marL="0" rtl="0" algn="l">
              <a:spcBef>
                <a:spcPts val="1200"/>
              </a:spcBef>
              <a:spcAft>
                <a:spcPts val="1200"/>
              </a:spcAft>
              <a:buNone/>
            </a:pPr>
            <a:r>
              <a:rPr lang="tr" sz="1200"/>
              <a:t>Ziyaretçi kalıbını bir “many to many” ilişkisi gibidir. Örnek uygulamada sadece videoyu değil, aynı zamanda ses kliplerini de içerecek şekilde büyüdüğünde. Strateji modeliyle devam edebilmek için video için oluşturulan tüm sınıflarının aynısı ses içinde yapılması gerekir. Fakat ziyaretçi deseni kullanılırsa, sadece sıkıştırma algoritmasının tanımlanması yeterlidir.</a:t>
            </a:r>
            <a:endParaRPr sz="1200"/>
          </a:p>
        </p:txBody>
      </p:sp>
      <p:pic>
        <p:nvPicPr>
          <p:cNvPr id="247" name="Google Shape;247;p40"/>
          <p:cNvPicPr preferRelativeResize="0"/>
          <p:nvPr/>
        </p:nvPicPr>
        <p:blipFill>
          <a:blip r:embed="rId3">
            <a:alphaModFix/>
          </a:blip>
          <a:stretch>
            <a:fillRect/>
          </a:stretch>
        </p:blipFill>
        <p:spPr>
          <a:xfrm>
            <a:off x="438150" y="1214450"/>
            <a:ext cx="3505200" cy="33545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Komut (Command) Deseni</a:t>
            </a:r>
            <a:endParaRPr/>
          </a:p>
        </p:txBody>
      </p:sp>
      <p:sp>
        <p:nvSpPr>
          <p:cNvPr id="253" name="Google Shape;253;p41"/>
          <p:cNvSpPr txBox="1"/>
          <p:nvPr>
            <p:ph idx="1" type="body"/>
          </p:nvPr>
        </p:nvSpPr>
        <p:spPr>
          <a:xfrm>
            <a:off x="414350" y="1266325"/>
            <a:ext cx="84180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B</a:t>
            </a:r>
            <a:r>
              <a:rPr lang="tr"/>
              <a:t>ir isteği, istekle ilgili tüm bilgileri içeren bağımsız bir nesneye dönüştüren davranışsal bir tasarım desenidir. Bu dönüşüm, isteklerin bir yöntem argümanı olarak iletilmesine, bir isteğin yürütülmesinin geciktirilmesine veya sıraya koyulmasına ve geri alınamaz işlemlerin desteklenmesine olanak tanır.</a:t>
            </a:r>
            <a:endParaRPr/>
          </a:p>
          <a:p>
            <a:pPr indent="0" lvl="0" marL="0" rtl="0" algn="l">
              <a:spcBef>
                <a:spcPts val="1200"/>
              </a:spcBef>
              <a:spcAft>
                <a:spcPts val="0"/>
              </a:spcAft>
              <a:buNone/>
            </a:pPr>
            <a:r>
              <a:rPr lang="tr"/>
              <a:t>Örnek olarak, gerçek zamanlı strateji gibi oyun türlerinde, tıklanabilir düğmeler ve oyun nesneleri arasında aslında hiçbir fark yoktur. Oyuncu herhangi bir öğe veya yapıya tıklayıp komut verebilir. Alınan komut işlemi gerçekten yapacak sınıfa iletilerek görevin tamamlanması sağlanır.</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Giriş</a:t>
            </a:r>
            <a:endParaRPr/>
          </a:p>
        </p:txBody>
      </p:sp>
      <p:sp>
        <p:nvSpPr>
          <p:cNvPr id="79" name="Google Shape;79;p15"/>
          <p:cNvSpPr txBox="1"/>
          <p:nvPr>
            <p:ph idx="1" type="body"/>
          </p:nvPr>
        </p:nvSpPr>
        <p:spPr>
          <a:xfrm>
            <a:off x="311700" y="1266325"/>
            <a:ext cx="49533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tr"/>
              <a:t>Erich Gamma, Richard Helm, Ralph Johnson ve John Vlissides (GoF) tarafından </a:t>
            </a:r>
            <a:r>
              <a:rPr lang="tr"/>
              <a:t>1994 yılında yayınlanan “Design Patterns: Elements of Reusable Object-Oriented Software” kitabında yazılım tasarım desenleri kavramı ilk kez kullanılmıştır.</a:t>
            </a:r>
            <a:endParaRPr/>
          </a:p>
          <a:p>
            <a:pPr indent="0" lvl="0" marL="0" rtl="0" algn="l">
              <a:spcBef>
                <a:spcPts val="1200"/>
              </a:spcBef>
              <a:spcAft>
                <a:spcPts val="1200"/>
              </a:spcAft>
              <a:buNone/>
            </a:pPr>
            <a:r>
              <a:rPr lang="tr"/>
              <a:t>Kitap iki bölüme ayrılmıştır. İlk bölümde nesne yönelimli programlama anlatılmış, ikinci bölümde ise 23 adet tasarım deseni anlatılmıştır.</a:t>
            </a:r>
            <a:endParaRPr/>
          </a:p>
        </p:txBody>
      </p:sp>
      <p:pic>
        <p:nvPicPr>
          <p:cNvPr id="80" name="Google Shape;80;p15"/>
          <p:cNvPicPr preferRelativeResize="0"/>
          <p:nvPr/>
        </p:nvPicPr>
        <p:blipFill>
          <a:blip r:embed="rId3">
            <a:alphaModFix/>
          </a:blip>
          <a:stretch>
            <a:fillRect/>
          </a:stretch>
        </p:blipFill>
        <p:spPr>
          <a:xfrm>
            <a:off x="5417400" y="1304825"/>
            <a:ext cx="3114941" cy="368627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Aracı (Mediator) Deseni</a:t>
            </a:r>
            <a:endParaRPr/>
          </a:p>
        </p:txBody>
      </p:sp>
      <p:sp>
        <p:nvSpPr>
          <p:cNvPr id="259" name="Google Shape;259;p42"/>
          <p:cNvSpPr txBox="1"/>
          <p:nvPr>
            <p:ph idx="1" type="body"/>
          </p:nvPr>
        </p:nvSpPr>
        <p:spPr>
          <a:xfrm>
            <a:off x="371475" y="1266325"/>
            <a:ext cx="8460600" cy="1305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tr"/>
              <a:t>N</a:t>
            </a:r>
            <a:r>
              <a:rPr lang="tr"/>
              <a:t>esneler arasındaki karmaşık bağımlılıkların azaltılmasına olanak sağlayan davranışsal bir tasarım desenidir. Desen, nesneler arasındaki doğrudan iletişimi kısıtlar ve onları yalnızca bir aracı nesne aracılığıyla işbirliği yapmaya zorlar.</a:t>
            </a:r>
            <a:endParaRPr/>
          </a:p>
        </p:txBody>
      </p:sp>
      <p:pic>
        <p:nvPicPr>
          <p:cNvPr id="260" name="Google Shape;260;p42"/>
          <p:cNvPicPr preferRelativeResize="0"/>
          <p:nvPr/>
        </p:nvPicPr>
        <p:blipFill>
          <a:blip r:embed="rId3">
            <a:alphaModFix/>
          </a:blip>
          <a:stretch>
            <a:fillRect/>
          </a:stretch>
        </p:blipFill>
        <p:spPr>
          <a:xfrm>
            <a:off x="371475" y="2736050"/>
            <a:ext cx="4423824" cy="1990725"/>
          </a:xfrm>
          <a:prstGeom prst="rect">
            <a:avLst/>
          </a:prstGeom>
          <a:noFill/>
          <a:ln>
            <a:noFill/>
          </a:ln>
        </p:spPr>
      </p:pic>
      <p:sp>
        <p:nvSpPr>
          <p:cNvPr id="261" name="Google Shape;261;p42"/>
          <p:cNvSpPr txBox="1"/>
          <p:nvPr/>
        </p:nvSpPr>
        <p:spPr>
          <a:xfrm>
            <a:off x="4850600" y="2578425"/>
            <a:ext cx="4036200" cy="20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tr" sz="1800">
                <a:solidFill>
                  <a:schemeClr val="dk2"/>
                </a:solidFill>
                <a:latin typeface="Open Sans"/>
                <a:ea typeface="Open Sans"/>
                <a:cs typeface="Open Sans"/>
                <a:sym typeface="Open Sans"/>
              </a:rPr>
              <a:t>Birbirinden bağımsız yapmak istediğiniz bileşenler arasına yeni bir bileşen konularak tüm iletişim onun üzerinden sağlanır. Böylelikle bileşenlerin birbirlerine olan bağımlılık ortadan kalmış olur.</a:t>
            </a:r>
            <a:endParaRPr>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Gözlemci (Observer) Deseni</a:t>
            </a:r>
            <a:endParaRPr/>
          </a:p>
        </p:txBody>
      </p:sp>
      <p:sp>
        <p:nvSpPr>
          <p:cNvPr id="267" name="Google Shape;267;p43"/>
          <p:cNvSpPr txBox="1"/>
          <p:nvPr>
            <p:ph idx="1" type="body"/>
          </p:nvPr>
        </p:nvSpPr>
        <p:spPr>
          <a:xfrm>
            <a:off x="311700" y="1266325"/>
            <a:ext cx="8520600" cy="312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G</a:t>
            </a:r>
            <a:r>
              <a:rPr lang="tr"/>
              <a:t>özlemledikleri nesnede meydana gelen herhangi bir olay hakkında birden çok nesneyi bilgilendirmek için bir abonelik mekanizmasının tanımlanmasına izin veren davranışsal bir tasarım desenidir.</a:t>
            </a:r>
            <a:endParaRPr/>
          </a:p>
          <a:p>
            <a:pPr indent="0" lvl="0" marL="0" rtl="0" algn="l">
              <a:spcBef>
                <a:spcPts val="1200"/>
              </a:spcBef>
              <a:spcAft>
                <a:spcPts val="1200"/>
              </a:spcAft>
              <a:buNone/>
            </a:pPr>
            <a:r>
              <a:rPr lang="tr"/>
              <a:t>Laravel Çatısı altında Model sınıfları için özelleştirilmiş olan Observer sınıfları doğrudan gözlemci desenini kullanır. Ve yine Laravel Çatısı altında Event ve Listener sınıfları kullanılarak herhangi bir sınıf için gözlemci deseni kolaylıkla kullanılabilir.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Kaynakça</a:t>
            </a:r>
            <a:endParaRPr/>
          </a:p>
        </p:txBody>
      </p:sp>
      <p:sp>
        <p:nvSpPr>
          <p:cNvPr id="273" name="Google Shape;273;p4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[1] GoF </a:t>
            </a:r>
            <a:r>
              <a:rPr lang="tr"/>
              <a:t>Design, Patterns: Elements of Reusable Object-Oriented Software, 1994</a:t>
            </a:r>
            <a:endParaRPr/>
          </a:p>
          <a:p>
            <a:pPr indent="0" lvl="0" marL="0" rtl="0" algn="l">
              <a:spcBef>
                <a:spcPts val="1200"/>
              </a:spcBef>
              <a:spcAft>
                <a:spcPts val="0"/>
              </a:spcAft>
              <a:buNone/>
            </a:pPr>
            <a:r>
              <a:rPr lang="tr"/>
              <a:t>[2] Furkan ÖZBAY, Mobil Platformlarda Yapısal Tasarım Örüntülerinin Yazılım Kalitesi Üzerine Etkisinin incelenmesi, 2022</a:t>
            </a:r>
            <a:endParaRPr/>
          </a:p>
          <a:p>
            <a:pPr indent="0" lvl="0" marL="0" rtl="0" algn="l">
              <a:spcBef>
                <a:spcPts val="1200"/>
              </a:spcBef>
              <a:spcAft>
                <a:spcPts val="0"/>
              </a:spcAft>
              <a:buNone/>
            </a:pPr>
            <a:r>
              <a:rPr lang="tr"/>
              <a:t>[3] Yasemin YILMAZ, Yazılım Tasarım Desenlerinin Kalite Metrikleri Yönünden Analizi, 2022</a:t>
            </a:r>
            <a:endParaRPr/>
          </a:p>
          <a:p>
            <a:pPr indent="0" lvl="0" marL="0" rtl="0" algn="l">
              <a:spcBef>
                <a:spcPts val="1200"/>
              </a:spcBef>
              <a:spcAft>
                <a:spcPts val="0"/>
              </a:spcAft>
              <a:buNone/>
            </a:pPr>
            <a:r>
              <a:rPr lang="tr"/>
              <a:t>[4] Carnegie Mellon University Computer Science 2016 Bahar Ders Notları</a:t>
            </a:r>
            <a:endParaRPr/>
          </a:p>
          <a:p>
            <a:pPr indent="0" lvl="0" marL="0" rtl="0" algn="l">
              <a:spcBef>
                <a:spcPts val="1200"/>
              </a:spcBef>
              <a:spcAft>
                <a:spcPts val="1200"/>
              </a:spcAft>
              <a:buNone/>
            </a:pPr>
            <a:r>
              <a:rPr lang="tr"/>
              <a:t>[5] Stackoverflow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Giriş</a:t>
            </a:r>
            <a:endParaRPr/>
          </a:p>
        </p:txBody>
      </p:sp>
      <p:sp>
        <p:nvSpPr>
          <p:cNvPr id="86" name="Google Shape;86;p16"/>
          <p:cNvSpPr txBox="1"/>
          <p:nvPr>
            <p:ph idx="1" type="body"/>
          </p:nvPr>
        </p:nvSpPr>
        <p:spPr>
          <a:xfrm>
            <a:off x="311700" y="1614500"/>
            <a:ext cx="8520600" cy="2793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tr"/>
              <a:t>Tasarım Desenleri Nedir</a:t>
            </a:r>
            <a:endParaRPr b="1"/>
          </a:p>
          <a:p>
            <a:pPr indent="0" lvl="0" marL="0" rtl="0" algn="l">
              <a:spcBef>
                <a:spcPts val="1200"/>
              </a:spcBef>
              <a:spcAft>
                <a:spcPts val="0"/>
              </a:spcAft>
              <a:buNone/>
            </a:pPr>
            <a:r>
              <a:rPr lang="tr" sz="1400"/>
              <a:t>Yazılım tasarımında ortaya çıkan sorunlara dair çözümlerdir. Yazılımda tekrarlayan bir tasarım problemini dönüştürmek için özelleştirilebilecek planlar gibidir. Bir kütüphane ya da kodun parçası değildir. Doğrudan kodda kullanılamaz ve yapıştırılamaz.</a:t>
            </a:r>
            <a:endParaRPr sz="1400"/>
          </a:p>
          <a:p>
            <a:pPr indent="0" lvl="0" marL="0" rtl="0" algn="l">
              <a:spcBef>
                <a:spcPts val="1200"/>
              </a:spcBef>
              <a:spcAft>
                <a:spcPts val="0"/>
              </a:spcAft>
              <a:buNone/>
            </a:pPr>
            <a:r>
              <a:rPr lang="tr" sz="1400"/>
              <a:t>Bir algoritma her zaman sonuca ulaşan bir dizi eylem iken, tasarım deseni yazılımın mimarisine uygulanan bir çözüm planıdır. Aynı desenin farklı iki yazılıma uygulanan kodu farklı olabilir.</a:t>
            </a:r>
            <a:endParaRPr sz="1400"/>
          </a:p>
          <a:p>
            <a:pPr indent="0" lvl="0" marL="0" rtl="0" algn="l">
              <a:spcBef>
                <a:spcPts val="1200"/>
              </a:spcBef>
              <a:spcAft>
                <a:spcPts val="0"/>
              </a:spcAft>
              <a:buNone/>
            </a:pPr>
            <a:r>
              <a:rPr lang="tr" sz="1400"/>
              <a:t>Tasarım Desenleri, yazılım projelerinin daha küçük parçalara ayrılıp, daha kolay sürdürülebilir ve geliştirilebilir olmasını hedefler.</a:t>
            </a:r>
            <a:endParaRPr sz="1400"/>
          </a:p>
          <a:p>
            <a:pPr indent="0" lvl="0" marL="0" rtl="0" algn="l">
              <a:spcBef>
                <a:spcPts val="1200"/>
              </a:spcBef>
              <a:spcAft>
                <a:spcPts val="12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Giriş</a:t>
            </a:r>
            <a:endParaRPr/>
          </a:p>
        </p:txBody>
      </p:sp>
      <p:sp>
        <p:nvSpPr>
          <p:cNvPr id="92" name="Google Shape;92;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tr"/>
              <a:t>Neden Tasarım Desenleri Kullanılmalıdır?</a:t>
            </a:r>
            <a:endParaRPr b="1"/>
          </a:p>
          <a:p>
            <a:pPr indent="0" lvl="0" marL="0" rtl="0" algn="l">
              <a:spcBef>
                <a:spcPts val="1200"/>
              </a:spcBef>
              <a:spcAft>
                <a:spcPts val="0"/>
              </a:spcAft>
              <a:buNone/>
            </a:pPr>
            <a:r>
              <a:rPr lang="tr"/>
              <a:t>Yazılımın doğası gereği geliştirilmeye devam etmeyen bir yazılım ölmeye mahkumdur. Bu sebepledir ki bir yazılımcının başladığı projenin onun tarafından bitirilme olasılığı neredeyse yok denecek kadar azdır. </a:t>
            </a:r>
            <a:r>
              <a:rPr lang="tr"/>
              <a:t> Bir yazılımcının karşısına çıkan problemleri tasarım deseni kullanmadan çözmesi kodun geliştirilme potansiyelini azaltmasının yanında, projeye sonradan dahil olan yazılımcıların projeye adapte olma sürelerini uzatmaktadır</a:t>
            </a:r>
            <a:r>
              <a:rPr lang="tr"/>
              <a:t>.</a:t>
            </a:r>
            <a:endParaRPr/>
          </a:p>
          <a:p>
            <a:pPr indent="0" lvl="0" marL="0" rtl="0" algn="l">
              <a:spcBef>
                <a:spcPts val="1200"/>
              </a:spcBef>
              <a:spcAft>
                <a:spcPts val="1200"/>
              </a:spcAft>
              <a:buNone/>
            </a:pPr>
            <a:r>
              <a:rPr lang="tr"/>
              <a:t>Yapılan bir araştırmaya [2] göre 2020 yılında düşük kaliteli yazılımların Amerika Birleşik Devletleri ekonomisine toplam maliyeti 2,08 trilyon dolardır. Aynı çalışmaya göre 2020 yılında Amerika Birleşik Devletleri’nde 1,6 trilyon doların bilişim sistemlerine ve bunun da %75’inin yani 1,2 trilyon dolar da eski sistemlerin bakımına harcandığı bulunmuştur. Bu miktarın da üçte ikisinin israf olarak kabul edilmiş ve ortaya 800 milyar dolar gibi bir israf çıkmıştır. Yine aynı çalışmaya göre 1,31 trilyon dolarlık da teknik borçlanma maliyeti hesaplanmıştır.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Giriş</a:t>
            </a:r>
            <a:endParaRPr/>
          </a:p>
        </p:txBody>
      </p:sp>
      <p:sp>
        <p:nvSpPr>
          <p:cNvPr id="98" name="Google Shape;98;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tr"/>
              <a:t>Tasarım Desenleri Hakkında Karşıt Görüşler</a:t>
            </a:r>
            <a:endParaRPr b="1"/>
          </a:p>
          <a:p>
            <a:pPr indent="0" lvl="0" marL="0" rtl="0" algn="l">
              <a:spcBef>
                <a:spcPts val="1200"/>
              </a:spcBef>
              <a:spcAft>
                <a:spcPts val="0"/>
              </a:spcAft>
              <a:buNone/>
            </a:pPr>
            <a:r>
              <a:rPr lang="tr"/>
              <a:t>Tasarım desenlerine olan ihtiyaç aslında soyutlama bilmeyen ya da soyutlamadan yoksun bir programlama dilinden doğar. Örnek olarak strateji tasarım deseni yerine lambda fonksiyonları uygulanabilir.</a:t>
            </a:r>
            <a:endParaRPr/>
          </a:p>
          <a:p>
            <a:pPr indent="0" lvl="0" marL="0" rtl="0" algn="l">
              <a:spcBef>
                <a:spcPts val="1200"/>
              </a:spcBef>
              <a:spcAft>
                <a:spcPts val="1200"/>
              </a:spcAft>
              <a:buNone/>
            </a:pPr>
            <a:r>
              <a:rPr lang="tr"/>
              <a:t>Tasarım desenlerini yeni öğrenen acemi bir programcı, öğrendiği desenleri her yerde uygulamaya çalışır. Bu da çok daha basit bir yapının bile iş göreceği yerde, çok karmaşık bir kodun ortaya çıkmasına sebep olur. Örnek olarak singleton tasarım deseni, singleton olmaması gereken sınıf singleton yapılarak sınıfın çalışma anında hata vermesi (static özellikleri varsa) veya kullanımının zorlaşmasına sebep olabilir.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Tasarım Desenleri</a:t>
            </a:r>
            <a:endParaRPr/>
          </a:p>
        </p:txBody>
      </p:sp>
      <p:sp>
        <p:nvSpPr>
          <p:cNvPr id="104" name="Google Shape;104;p19"/>
          <p:cNvSpPr txBox="1"/>
          <p:nvPr>
            <p:ph idx="1" type="body"/>
          </p:nvPr>
        </p:nvSpPr>
        <p:spPr>
          <a:xfrm>
            <a:off x="311700" y="1671650"/>
            <a:ext cx="8520600" cy="248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Tasarım Desenleri üç ana başlık toplanabilir. Üç ana başlığın altında ise toplamda 23 adet tasarım deseni vardır.</a:t>
            </a:r>
            <a:endParaRPr/>
          </a:p>
          <a:p>
            <a:pPr indent="0" lvl="0" marL="0" rtl="0" algn="l">
              <a:spcBef>
                <a:spcPts val="1200"/>
              </a:spcBef>
              <a:spcAft>
                <a:spcPts val="0"/>
              </a:spcAft>
              <a:buNone/>
            </a:pPr>
            <a:r>
              <a:rPr lang="tr"/>
              <a:t>I. Yaratılış Tasarım Desenleri</a:t>
            </a:r>
            <a:endParaRPr/>
          </a:p>
          <a:p>
            <a:pPr indent="0" lvl="0" marL="0" rtl="0" algn="l">
              <a:spcBef>
                <a:spcPts val="1200"/>
              </a:spcBef>
              <a:spcAft>
                <a:spcPts val="0"/>
              </a:spcAft>
              <a:buNone/>
            </a:pPr>
            <a:r>
              <a:rPr lang="tr"/>
              <a:t>II. Yapısal Tasarım Desenleri</a:t>
            </a:r>
            <a:endParaRPr/>
          </a:p>
          <a:p>
            <a:pPr indent="0" lvl="0" marL="0" rtl="0" algn="l">
              <a:spcBef>
                <a:spcPts val="1200"/>
              </a:spcBef>
              <a:spcAft>
                <a:spcPts val="1200"/>
              </a:spcAft>
              <a:buNone/>
            </a:pPr>
            <a:r>
              <a:rPr lang="tr"/>
              <a:t>III. Davranışsal Tasarım Desenleri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Yaratılış Tasarım Desenleri</a:t>
            </a:r>
            <a:endParaRPr/>
          </a:p>
        </p:txBody>
      </p:sp>
      <p:sp>
        <p:nvSpPr>
          <p:cNvPr id="110" name="Google Shape;110;p20"/>
          <p:cNvSpPr txBox="1"/>
          <p:nvPr>
            <p:ph idx="1" type="body"/>
          </p:nvPr>
        </p:nvSpPr>
        <p:spPr>
          <a:xfrm>
            <a:off x="311700" y="1152425"/>
            <a:ext cx="8520600" cy="368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highlight>
                  <a:srgbClr val="FFFFFF"/>
                </a:highlight>
              </a:rPr>
              <a:t>Yaratımsal tasarım kalıpları, bir sınıftan oluşturacak nesnelerin yürütülmesiyle ilgili problemlerin ele alınması belirli bir hedef doğrultusunda önererek nesne yaratma işindeki bu problemlerin kaldırılmasını ve tasarımın basit olarak sağlanmasını sağlar. </a:t>
            </a:r>
            <a:endParaRPr>
              <a:highlight>
                <a:srgbClr val="FFFFFF"/>
              </a:highlight>
            </a:endParaRPr>
          </a:p>
          <a:p>
            <a:pPr indent="0" lvl="0" marL="0" rtl="0" algn="l">
              <a:spcBef>
                <a:spcPts val="1200"/>
              </a:spcBef>
              <a:spcAft>
                <a:spcPts val="0"/>
              </a:spcAft>
              <a:buNone/>
            </a:pPr>
            <a:r>
              <a:rPr lang="tr">
                <a:highlight>
                  <a:srgbClr val="FFFFFF"/>
                </a:highlight>
              </a:rPr>
              <a:t>• Tek Nesne (Singleton)</a:t>
            </a:r>
            <a:endParaRPr>
              <a:highlight>
                <a:srgbClr val="FFFFFF"/>
              </a:highlight>
            </a:endParaRPr>
          </a:p>
          <a:p>
            <a:pPr indent="0" lvl="0" marL="0" rtl="0" algn="l">
              <a:spcBef>
                <a:spcPts val="1200"/>
              </a:spcBef>
              <a:spcAft>
                <a:spcPts val="0"/>
              </a:spcAft>
              <a:buNone/>
            </a:pPr>
            <a:r>
              <a:rPr lang="tr">
                <a:highlight>
                  <a:srgbClr val="FFFFFF"/>
                </a:highlight>
              </a:rPr>
              <a:t>• Fabrika Metodu (Factory Method)</a:t>
            </a:r>
            <a:endParaRPr>
              <a:highlight>
                <a:srgbClr val="FFFFFF"/>
              </a:highlight>
            </a:endParaRPr>
          </a:p>
          <a:p>
            <a:pPr indent="0" lvl="0" marL="0" rtl="0" algn="l">
              <a:spcBef>
                <a:spcPts val="1200"/>
              </a:spcBef>
              <a:spcAft>
                <a:spcPts val="0"/>
              </a:spcAft>
              <a:buNone/>
            </a:pPr>
            <a:r>
              <a:rPr lang="tr">
                <a:highlight>
                  <a:schemeClr val="lt1"/>
                </a:highlight>
              </a:rPr>
              <a:t>• Soyut Fabrika Metodu (Abstract Factory)</a:t>
            </a:r>
            <a:endParaRPr>
              <a:highlight>
                <a:srgbClr val="FFFFFF"/>
              </a:highlight>
            </a:endParaRPr>
          </a:p>
          <a:p>
            <a:pPr indent="0" lvl="0" marL="0" rtl="0" algn="l">
              <a:spcBef>
                <a:spcPts val="1200"/>
              </a:spcBef>
              <a:spcAft>
                <a:spcPts val="0"/>
              </a:spcAft>
              <a:buNone/>
            </a:pPr>
            <a:r>
              <a:rPr lang="tr">
                <a:highlight>
                  <a:srgbClr val="FFFFFF"/>
                </a:highlight>
              </a:rPr>
              <a:t>• Yapıcı (Builder)</a:t>
            </a:r>
            <a:endParaRPr>
              <a:highlight>
                <a:srgbClr val="FFFFFF"/>
              </a:highlight>
            </a:endParaRPr>
          </a:p>
          <a:p>
            <a:pPr indent="0" lvl="0" marL="0" rtl="0" algn="l">
              <a:spcBef>
                <a:spcPts val="1200"/>
              </a:spcBef>
              <a:spcAft>
                <a:spcPts val="1200"/>
              </a:spcAft>
              <a:buNone/>
            </a:pPr>
            <a:r>
              <a:rPr lang="tr">
                <a:highlight>
                  <a:srgbClr val="FFFFFF"/>
                </a:highlight>
              </a:rPr>
              <a:t>• Prototip (Prototype)</a:t>
            </a:r>
            <a:endParaRPr>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Tek Nesne (Singleton) Deseni</a:t>
            </a:r>
            <a:endParaRPr/>
          </a:p>
        </p:txBody>
      </p:sp>
      <p:sp>
        <p:nvSpPr>
          <p:cNvPr id="116" name="Google Shape;116;p21"/>
          <p:cNvSpPr txBox="1"/>
          <p:nvPr>
            <p:ph idx="1" type="body"/>
          </p:nvPr>
        </p:nvSpPr>
        <p:spPr>
          <a:xfrm>
            <a:off x="311700" y="14419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Amacı sınıftan tek bir nesne yaratılmasına izin vermektir. Bunun arkasındaki en temel problem ise </a:t>
            </a:r>
            <a:r>
              <a:rPr lang="tr"/>
              <a:t>veritabanı, dosya sistemi gibi </a:t>
            </a:r>
            <a:r>
              <a:rPr lang="tr"/>
              <a:t>paylaşımlı kaynaklara erişimi düzenleme gereğidir.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tr"/>
              <a:t>En karşılaşılan problem veritabanına bağlantı isteğinin tek bir çalışma anında dahi defalarca açılmasına ve veritabanının çökmesidir. Bu problem veritabanı bağlantı sınıfının singleton yapılarak çözülebilir.</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