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61" r:id="rId2"/>
    <p:sldId id="259" r:id="rId3"/>
    <p:sldId id="315" r:id="rId4"/>
    <p:sldId id="316" r:id="rId5"/>
    <p:sldId id="317" r:id="rId6"/>
    <p:sldId id="257" r:id="rId7"/>
    <p:sldId id="275" r:id="rId8"/>
    <p:sldId id="276" r:id="rId9"/>
    <p:sldId id="277" r:id="rId10"/>
    <p:sldId id="278" r:id="rId11"/>
    <p:sldId id="284" r:id="rId12"/>
    <p:sldId id="279" r:id="rId13"/>
    <p:sldId id="280" r:id="rId14"/>
    <p:sldId id="282" r:id="rId15"/>
    <p:sldId id="322" r:id="rId16"/>
    <p:sldId id="281" r:id="rId17"/>
    <p:sldId id="287" r:id="rId18"/>
    <p:sldId id="288" r:id="rId19"/>
    <p:sldId id="318" r:id="rId20"/>
    <p:sldId id="289" r:id="rId21"/>
    <p:sldId id="307" r:id="rId22"/>
    <p:sldId id="283" r:id="rId23"/>
    <p:sldId id="291" r:id="rId24"/>
    <p:sldId id="319" r:id="rId25"/>
    <p:sldId id="308" r:id="rId26"/>
    <p:sldId id="294" r:id="rId27"/>
    <p:sldId id="295" r:id="rId28"/>
    <p:sldId id="296" r:id="rId29"/>
    <p:sldId id="297" r:id="rId30"/>
    <p:sldId id="298" r:id="rId31"/>
    <p:sldId id="321" r:id="rId32"/>
    <p:sldId id="299" r:id="rId33"/>
    <p:sldId id="300" r:id="rId34"/>
    <p:sldId id="320" r:id="rId35"/>
    <p:sldId id="302" r:id="rId36"/>
    <p:sldId id="303" r:id="rId37"/>
    <p:sldId id="304" r:id="rId38"/>
    <p:sldId id="306" r:id="rId39"/>
    <p:sldId id="309" r:id="rId40"/>
    <p:sldId id="310" r:id="rId41"/>
    <p:sldId id="311" r:id="rId42"/>
    <p:sldId id="312" r:id="rId43"/>
    <p:sldId id="313" r:id="rId44"/>
    <p:sldId id="314" r:id="rId4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araUni" initials="A" lastIdx="2" clrIdx="0">
    <p:extLst>
      <p:ext uri="{19B8F6BF-5375-455C-9EA6-DF929625EA0E}">
        <p15:presenceInfo xmlns:p15="http://schemas.microsoft.com/office/powerpoint/2012/main" userId="AnkaraU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4823C"/>
    <a:srgbClr val="F8AA38"/>
    <a:srgbClr val="C86808"/>
    <a:srgbClr val="C5AF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332" autoAdjust="0"/>
  </p:normalViewPr>
  <p:slideViewPr>
    <p:cSldViewPr snapToGrid="0">
      <p:cViewPr varScale="1">
        <p:scale>
          <a:sx n="83" d="100"/>
          <a:sy n="83" d="100"/>
        </p:scale>
        <p:origin x="686"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04T13:15:56.809" idx="2">
    <p:pos x="10" y="10"/>
    <p:text/>
    <p:extLst>
      <p:ext uri="{C676402C-5697-4E1C-873F-D02D1690AC5C}">
        <p15:threadingInfo xmlns:p15="http://schemas.microsoft.com/office/powerpoint/2012/main" timeZoneBias="-1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8566C2-9A74-41A6-974C-4A3DC3063A0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tr-TR"/>
        </a:p>
      </dgm:t>
    </dgm:pt>
    <dgm:pt modelId="{7914EA06-5069-4561-B388-290AB426EEB3}">
      <dgm:prSet phldrT="[Metin]"/>
      <dgm:sp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dgm:spPr>
      <dgm:t>
        <a:bodyPr/>
        <a:lstStyle/>
        <a:p>
          <a:pPr algn="ctr"/>
          <a:r>
            <a:rPr lang="tr-TR" dirty="0" smtClean="0">
              <a:solidFill>
                <a:schemeClr val="tx1"/>
              </a:solidFill>
            </a:rPr>
            <a:t>Analiz</a:t>
          </a:r>
          <a:endParaRPr lang="tr-TR" dirty="0">
            <a:solidFill>
              <a:schemeClr val="tx1"/>
            </a:solidFill>
          </a:endParaRPr>
        </a:p>
      </dgm:t>
    </dgm:pt>
    <dgm:pt modelId="{13416485-57BA-41AD-81AF-66E04810EA00}" type="parTrans" cxnId="{BF80D518-995B-448A-8213-EA6A1ECFE67E}">
      <dgm:prSet/>
      <dgm:spPr/>
      <dgm:t>
        <a:bodyPr/>
        <a:lstStyle/>
        <a:p>
          <a:endParaRPr lang="tr-TR"/>
        </a:p>
      </dgm:t>
    </dgm:pt>
    <dgm:pt modelId="{D51B142F-F4DC-47AD-8262-A96198573B49}" type="sibTrans" cxnId="{BF80D518-995B-448A-8213-EA6A1ECFE67E}">
      <dgm:prSet/>
      <dgm:spPr/>
      <dgm:t>
        <a:bodyPr/>
        <a:lstStyle/>
        <a:p>
          <a:endParaRPr lang="tr-TR"/>
        </a:p>
      </dgm:t>
    </dgm:pt>
    <dgm:pt modelId="{D69881FC-64EC-4552-B348-0310C5D06028}">
      <dgm:prSet phldrT="[Metin]"/>
      <dgm:sp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dgm:spPr>
      <dgm:t>
        <a:bodyPr/>
        <a:lstStyle/>
        <a:p>
          <a:pPr algn="ctr"/>
          <a:r>
            <a:rPr lang="tr-TR" dirty="0" smtClean="0">
              <a:solidFill>
                <a:schemeClr val="tx1"/>
              </a:solidFill>
            </a:rPr>
            <a:t>Tasarım</a:t>
          </a:r>
          <a:endParaRPr lang="tr-TR" dirty="0">
            <a:solidFill>
              <a:schemeClr val="tx1"/>
            </a:solidFill>
          </a:endParaRPr>
        </a:p>
      </dgm:t>
    </dgm:pt>
    <dgm:pt modelId="{ABBA4FB2-53D7-464E-AE41-12E54031A9C9}" type="parTrans" cxnId="{1B3B0E4A-42AF-4C43-A0D7-EFE47B3F5C38}">
      <dgm:prSet/>
      <dgm:spPr/>
      <dgm:t>
        <a:bodyPr/>
        <a:lstStyle/>
        <a:p>
          <a:endParaRPr lang="tr-TR"/>
        </a:p>
      </dgm:t>
    </dgm:pt>
    <dgm:pt modelId="{7BFADBDA-11DC-4149-8C9B-BCC5CF736061}" type="sibTrans" cxnId="{1B3B0E4A-42AF-4C43-A0D7-EFE47B3F5C38}">
      <dgm:prSet/>
      <dgm:spPr/>
      <dgm:t>
        <a:bodyPr/>
        <a:lstStyle/>
        <a:p>
          <a:endParaRPr lang="tr-TR"/>
        </a:p>
      </dgm:t>
    </dgm:pt>
    <dgm:pt modelId="{6D407F44-1006-497E-A527-73E212162F31}">
      <dgm:prSet phldrT="[Metin]"/>
      <dgm:sp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dgm:spPr>
      <dgm:t>
        <a:bodyPr/>
        <a:lstStyle/>
        <a:p>
          <a:pPr algn="ctr"/>
          <a:r>
            <a:rPr lang="tr-TR" dirty="0" smtClean="0">
              <a:solidFill>
                <a:schemeClr val="tx1"/>
              </a:solidFill>
            </a:rPr>
            <a:t>Geliştirme -birim Test</a:t>
          </a:r>
          <a:endParaRPr lang="tr-TR" dirty="0">
            <a:solidFill>
              <a:schemeClr val="tx1"/>
            </a:solidFill>
          </a:endParaRPr>
        </a:p>
      </dgm:t>
    </dgm:pt>
    <dgm:pt modelId="{CB7B48DB-ECC9-4609-B5B8-7E24EE9D1786}" type="parTrans" cxnId="{8CEF90EF-D348-44C1-8C92-2EA0A6D4BE81}">
      <dgm:prSet/>
      <dgm:spPr/>
      <dgm:t>
        <a:bodyPr/>
        <a:lstStyle/>
        <a:p>
          <a:endParaRPr lang="tr-TR"/>
        </a:p>
      </dgm:t>
    </dgm:pt>
    <dgm:pt modelId="{F9D8650C-B616-4727-A453-A2BB74112D2D}" type="sibTrans" cxnId="{8CEF90EF-D348-44C1-8C92-2EA0A6D4BE81}">
      <dgm:prSet/>
      <dgm:spPr/>
      <dgm:t>
        <a:bodyPr/>
        <a:lstStyle/>
        <a:p>
          <a:endParaRPr lang="tr-TR"/>
        </a:p>
      </dgm:t>
    </dgm:pt>
    <dgm:pt modelId="{7C7DB67C-40D0-4388-B11A-9484EE769CAE}">
      <dgm:prSet/>
      <dgm:spPr>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dgm:spPr>
      <dgm:t>
        <a:bodyPr/>
        <a:lstStyle/>
        <a:p>
          <a:pPr algn="ctr"/>
          <a:r>
            <a:rPr lang="tr-TR" dirty="0" smtClean="0">
              <a:solidFill>
                <a:schemeClr val="tx1"/>
              </a:solidFill>
            </a:rPr>
            <a:t>Geliştirme - entegrasyon testi</a:t>
          </a:r>
          <a:endParaRPr lang="tr-TR" dirty="0">
            <a:solidFill>
              <a:schemeClr val="tx1"/>
            </a:solidFill>
          </a:endParaRPr>
        </a:p>
      </dgm:t>
    </dgm:pt>
    <dgm:pt modelId="{FCA0C43F-1F9E-4987-88C2-1438E6B392AB}" type="parTrans" cxnId="{03EB84C2-3298-43D9-9B8E-4CEF4FFF8878}">
      <dgm:prSet/>
      <dgm:spPr/>
      <dgm:t>
        <a:bodyPr/>
        <a:lstStyle/>
        <a:p>
          <a:endParaRPr lang="tr-TR"/>
        </a:p>
      </dgm:t>
    </dgm:pt>
    <dgm:pt modelId="{A80071A7-D82B-4113-A939-5DC921DEB7D4}" type="sibTrans" cxnId="{03EB84C2-3298-43D9-9B8E-4CEF4FFF8878}">
      <dgm:prSet/>
      <dgm:spPr/>
      <dgm:t>
        <a:bodyPr/>
        <a:lstStyle/>
        <a:p>
          <a:endParaRPr lang="tr-TR"/>
        </a:p>
      </dgm:t>
    </dgm:pt>
    <dgm:pt modelId="{7D327A9E-6F73-49A7-9E16-5CE836C20704}">
      <dgm:prSet/>
      <dgm: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dgm:spPr>
      <dgm:t>
        <a:bodyPr/>
        <a:lstStyle/>
        <a:p>
          <a:pPr algn="ctr"/>
          <a:r>
            <a:rPr lang="tr-TR" dirty="0" smtClean="0">
              <a:solidFill>
                <a:schemeClr val="tx1"/>
              </a:solidFill>
            </a:rPr>
            <a:t>İşletme -Bakım</a:t>
          </a:r>
          <a:endParaRPr lang="tr-TR" dirty="0">
            <a:solidFill>
              <a:schemeClr val="tx1"/>
            </a:solidFill>
          </a:endParaRPr>
        </a:p>
      </dgm:t>
    </dgm:pt>
    <dgm:pt modelId="{DA0DC55F-8C6D-4B89-8669-6BD466EE4A50}" type="parTrans" cxnId="{C2FA4295-1DF7-4EFA-B5FB-AC7443370DF5}">
      <dgm:prSet/>
      <dgm:spPr/>
      <dgm:t>
        <a:bodyPr/>
        <a:lstStyle/>
        <a:p>
          <a:endParaRPr lang="tr-TR"/>
        </a:p>
      </dgm:t>
    </dgm:pt>
    <dgm:pt modelId="{8A831C10-5B98-483E-8DE1-EC8AC4301A63}" type="sibTrans" cxnId="{C2FA4295-1DF7-4EFA-B5FB-AC7443370DF5}">
      <dgm:prSet/>
      <dgm:spPr/>
      <dgm:t>
        <a:bodyPr/>
        <a:lstStyle/>
        <a:p>
          <a:endParaRPr lang="tr-TR"/>
        </a:p>
      </dgm:t>
    </dgm:pt>
    <dgm:pt modelId="{C0D62756-B248-4C79-A107-6B8FCCD4FD9D}" type="pres">
      <dgm:prSet presAssocID="{298566C2-9A74-41A6-974C-4A3DC3063A0B}" presName="outerComposite" presStyleCnt="0">
        <dgm:presLayoutVars>
          <dgm:chMax val="5"/>
          <dgm:dir/>
          <dgm:resizeHandles val="exact"/>
        </dgm:presLayoutVars>
      </dgm:prSet>
      <dgm:spPr/>
      <dgm:t>
        <a:bodyPr/>
        <a:lstStyle/>
        <a:p>
          <a:endParaRPr lang="tr-TR"/>
        </a:p>
      </dgm:t>
    </dgm:pt>
    <dgm:pt modelId="{E661BB36-F425-453B-ACB6-76001861FD81}" type="pres">
      <dgm:prSet presAssocID="{298566C2-9A74-41A6-974C-4A3DC3063A0B}" presName="dummyMaxCanvas" presStyleCnt="0">
        <dgm:presLayoutVars/>
      </dgm:prSet>
      <dgm:spPr/>
    </dgm:pt>
    <dgm:pt modelId="{D2A5949C-4078-48E0-A451-D3385F4C6CBE}" type="pres">
      <dgm:prSet presAssocID="{298566C2-9A74-41A6-974C-4A3DC3063A0B}" presName="FiveNodes_1" presStyleLbl="node1" presStyleIdx="0" presStyleCnt="5" custLinFactNeighborY="285">
        <dgm:presLayoutVars>
          <dgm:bulletEnabled val="1"/>
        </dgm:presLayoutVars>
      </dgm:prSet>
      <dgm:spPr/>
      <dgm:t>
        <a:bodyPr/>
        <a:lstStyle/>
        <a:p>
          <a:endParaRPr lang="tr-TR"/>
        </a:p>
      </dgm:t>
    </dgm:pt>
    <dgm:pt modelId="{35D95FD2-4673-4962-BE30-891B55007448}" type="pres">
      <dgm:prSet presAssocID="{298566C2-9A74-41A6-974C-4A3DC3063A0B}" presName="FiveNodes_2" presStyleLbl="node1" presStyleIdx="1" presStyleCnt="5">
        <dgm:presLayoutVars>
          <dgm:bulletEnabled val="1"/>
        </dgm:presLayoutVars>
      </dgm:prSet>
      <dgm:spPr/>
      <dgm:t>
        <a:bodyPr/>
        <a:lstStyle/>
        <a:p>
          <a:endParaRPr lang="tr-TR"/>
        </a:p>
      </dgm:t>
    </dgm:pt>
    <dgm:pt modelId="{3A4E5CD0-5D6E-452A-8850-837BB5C53878}" type="pres">
      <dgm:prSet presAssocID="{298566C2-9A74-41A6-974C-4A3DC3063A0B}" presName="FiveNodes_3" presStyleLbl="node1" presStyleIdx="2" presStyleCnt="5">
        <dgm:presLayoutVars>
          <dgm:bulletEnabled val="1"/>
        </dgm:presLayoutVars>
      </dgm:prSet>
      <dgm:spPr/>
      <dgm:t>
        <a:bodyPr/>
        <a:lstStyle/>
        <a:p>
          <a:endParaRPr lang="tr-TR"/>
        </a:p>
      </dgm:t>
    </dgm:pt>
    <dgm:pt modelId="{1D9CBA73-F88C-4493-858E-B86606F20D92}" type="pres">
      <dgm:prSet presAssocID="{298566C2-9A74-41A6-974C-4A3DC3063A0B}" presName="FiveNodes_4" presStyleLbl="node1" presStyleIdx="3" presStyleCnt="5">
        <dgm:presLayoutVars>
          <dgm:bulletEnabled val="1"/>
        </dgm:presLayoutVars>
      </dgm:prSet>
      <dgm:spPr/>
      <dgm:t>
        <a:bodyPr/>
        <a:lstStyle/>
        <a:p>
          <a:endParaRPr lang="tr-TR"/>
        </a:p>
      </dgm:t>
    </dgm:pt>
    <dgm:pt modelId="{7B86EBE8-FEF5-475A-B243-964058BA3602}" type="pres">
      <dgm:prSet presAssocID="{298566C2-9A74-41A6-974C-4A3DC3063A0B}" presName="FiveNodes_5" presStyleLbl="node1" presStyleIdx="4" presStyleCnt="5">
        <dgm:presLayoutVars>
          <dgm:bulletEnabled val="1"/>
        </dgm:presLayoutVars>
      </dgm:prSet>
      <dgm:spPr/>
      <dgm:t>
        <a:bodyPr/>
        <a:lstStyle/>
        <a:p>
          <a:endParaRPr lang="tr-TR"/>
        </a:p>
      </dgm:t>
    </dgm:pt>
    <dgm:pt modelId="{CBB6AA03-ED71-446C-A0E3-CB1CB6A5C761}" type="pres">
      <dgm:prSet presAssocID="{298566C2-9A74-41A6-974C-4A3DC3063A0B}" presName="FiveConn_1-2" presStyleLbl="fgAccFollowNode1" presStyleIdx="0" presStyleCnt="4">
        <dgm:presLayoutVars>
          <dgm:bulletEnabled val="1"/>
        </dgm:presLayoutVars>
      </dgm:prSet>
      <dgm:spPr/>
      <dgm:t>
        <a:bodyPr/>
        <a:lstStyle/>
        <a:p>
          <a:endParaRPr lang="tr-TR"/>
        </a:p>
      </dgm:t>
    </dgm:pt>
    <dgm:pt modelId="{9D01A06E-F89B-4C33-BDC1-0D6D79814369}" type="pres">
      <dgm:prSet presAssocID="{298566C2-9A74-41A6-974C-4A3DC3063A0B}" presName="FiveConn_2-3" presStyleLbl="fgAccFollowNode1" presStyleIdx="1" presStyleCnt="4">
        <dgm:presLayoutVars>
          <dgm:bulletEnabled val="1"/>
        </dgm:presLayoutVars>
      </dgm:prSet>
      <dgm:spPr/>
      <dgm:t>
        <a:bodyPr/>
        <a:lstStyle/>
        <a:p>
          <a:endParaRPr lang="tr-TR"/>
        </a:p>
      </dgm:t>
    </dgm:pt>
    <dgm:pt modelId="{32A52685-4703-4775-9EF0-752B5322AC30}" type="pres">
      <dgm:prSet presAssocID="{298566C2-9A74-41A6-974C-4A3DC3063A0B}" presName="FiveConn_3-4" presStyleLbl="fgAccFollowNode1" presStyleIdx="2" presStyleCnt="4">
        <dgm:presLayoutVars>
          <dgm:bulletEnabled val="1"/>
        </dgm:presLayoutVars>
      </dgm:prSet>
      <dgm:spPr/>
      <dgm:t>
        <a:bodyPr/>
        <a:lstStyle/>
        <a:p>
          <a:endParaRPr lang="tr-TR"/>
        </a:p>
      </dgm:t>
    </dgm:pt>
    <dgm:pt modelId="{734BDE71-6206-45CF-B235-B8E74156F07E}" type="pres">
      <dgm:prSet presAssocID="{298566C2-9A74-41A6-974C-4A3DC3063A0B}" presName="FiveConn_4-5" presStyleLbl="fgAccFollowNode1" presStyleIdx="3" presStyleCnt="4">
        <dgm:presLayoutVars>
          <dgm:bulletEnabled val="1"/>
        </dgm:presLayoutVars>
      </dgm:prSet>
      <dgm:spPr/>
      <dgm:t>
        <a:bodyPr/>
        <a:lstStyle/>
        <a:p>
          <a:endParaRPr lang="tr-TR"/>
        </a:p>
      </dgm:t>
    </dgm:pt>
    <dgm:pt modelId="{4F7613F9-CAFC-4741-BA06-998208221783}" type="pres">
      <dgm:prSet presAssocID="{298566C2-9A74-41A6-974C-4A3DC3063A0B}" presName="FiveNodes_1_text" presStyleLbl="node1" presStyleIdx="4" presStyleCnt="5">
        <dgm:presLayoutVars>
          <dgm:bulletEnabled val="1"/>
        </dgm:presLayoutVars>
      </dgm:prSet>
      <dgm:spPr/>
      <dgm:t>
        <a:bodyPr/>
        <a:lstStyle/>
        <a:p>
          <a:endParaRPr lang="tr-TR"/>
        </a:p>
      </dgm:t>
    </dgm:pt>
    <dgm:pt modelId="{5DC96A3E-D0D2-407C-A202-03F65E9D78AF}" type="pres">
      <dgm:prSet presAssocID="{298566C2-9A74-41A6-974C-4A3DC3063A0B}" presName="FiveNodes_2_text" presStyleLbl="node1" presStyleIdx="4" presStyleCnt="5">
        <dgm:presLayoutVars>
          <dgm:bulletEnabled val="1"/>
        </dgm:presLayoutVars>
      </dgm:prSet>
      <dgm:spPr/>
      <dgm:t>
        <a:bodyPr/>
        <a:lstStyle/>
        <a:p>
          <a:endParaRPr lang="tr-TR"/>
        </a:p>
      </dgm:t>
    </dgm:pt>
    <dgm:pt modelId="{5EF76E27-6465-411C-A008-525874F5134B}" type="pres">
      <dgm:prSet presAssocID="{298566C2-9A74-41A6-974C-4A3DC3063A0B}" presName="FiveNodes_3_text" presStyleLbl="node1" presStyleIdx="4" presStyleCnt="5">
        <dgm:presLayoutVars>
          <dgm:bulletEnabled val="1"/>
        </dgm:presLayoutVars>
      </dgm:prSet>
      <dgm:spPr/>
      <dgm:t>
        <a:bodyPr/>
        <a:lstStyle/>
        <a:p>
          <a:endParaRPr lang="tr-TR"/>
        </a:p>
      </dgm:t>
    </dgm:pt>
    <dgm:pt modelId="{27C06953-D137-4806-BC17-5580DDA6401F}" type="pres">
      <dgm:prSet presAssocID="{298566C2-9A74-41A6-974C-4A3DC3063A0B}" presName="FiveNodes_4_text" presStyleLbl="node1" presStyleIdx="4" presStyleCnt="5">
        <dgm:presLayoutVars>
          <dgm:bulletEnabled val="1"/>
        </dgm:presLayoutVars>
      </dgm:prSet>
      <dgm:spPr/>
      <dgm:t>
        <a:bodyPr/>
        <a:lstStyle/>
        <a:p>
          <a:endParaRPr lang="tr-TR"/>
        </a:p>
      </dgm:t>
    </dgm:pt>
    <dgm:pt modelId="{CA3D9C33-523A-4C8E-8394-38FF83B17063}" type="pres">
      <dgm:prSet presAssocID="{298566C2-9A74-41A6-974C-4A3DC3063A0B}" presName="FiveNodes_5_text" presStyleLbl="node1" presStyleIdx="4" presStyleCnt="5">
        <dgm:presLayoutVars>
          <dgm:bulletEnabled val="1"/>
        </dgm:presLayoutVars>
      </dgm:prSet>
      <dgm:spPr/>
      <dgm:t>
        <a:bodyPr/>
        <a:lstStyle/>
        <a:p>
          <a:endParaRPr lang="tr-TR"/>
        </a:p>
      </dgm:t>
    </dgm:pt>
  </dgm:ptLst>
  <dgm:cxnLst>
    <dgm:cxn modelId="{BF80D518-995B-448A-8213-EA6A1ECFE67E}" srcId="{298566C2-9A74-41A6-974C-4A3DC3063A0B}" destId="{7914EA06-5069-4561-B388-290AB426EEB3}" srcOrd="0" destOrd="0" parTransId="{13416485-57BA-41AD-81AF-66E04810EA00}" sibTransId="{D51B142F-F4DC-47AD-8262-A96198573B49}"/>
    <dgm:cxn modelId="{D42EC188-46C8-4724-9449-C1101B0074CC}" type="presOf" srcId="{7BFADBDA-11DC-4149-8C9B-BCC5CF736061}" destId="{9D01A06E-F89B-4C33-BDC1-0D6D79814369}" srcOrd="0" destOrd="0" presId="urn:microsoft.com/office/officeart/2005/8/layout/vProcess5"/>
    <dgm:cxn modelId="{8CEF90EF-D348-44C1-8C92-2EA0A6D4BE81}" srcId="{298566C2-9A74-41A6-974C-4A3DC3063A0B}" destId="{6D407F44-1006-497E-A527-73E212162F31}" srcOrd="2" destOrd="0" parTransId="{CB7B48DB-ECC9-4609-B5B8-7E24EE9D1786}" sibTransId="{F9D8650C-B616-4727-A453-A2BB74112D2D}"/>
    <dgm:cxn modelId="{B5479402-232A-46C9-B025-38A8156CD54A}" type="presOf" srcId="{7D327A9E-6F73-49A7-9E16-5CE836C20704}" destId="{7B86EBE8-FEF5-475A-B243-964058BA3602}" srcOrd="0" destOrd="0" presId="urn:microsoft.com/office/officeart/2005/8/layout/vProcess5"/>
    <dgm:cxn modelId="{DE6E8AC8-DC56-4B90-B36D-CCF6B77B5EC4}" type="presOf" srcId="{7C7DB67C-40D0-4388-B11A-9484EE769CAE}" destId="{1D9CBA73-F88C-4493-858E-B86606F20D92}" srcOrd="0" destOrd="0" presId="urn:microsoft.com/office/officeart/2005/8/layout/vProcess5"/>
    <dgm:cxn modelId="{3E6C06D4-B4C8-4242-AF5C-5D0572669341}" type="presOf" srcId="{7C7DB67C-40D0-4388-B11A-9484EE769CAE}" destId="{27C06953-D137-4806-BC17-5580DDA6401F}" srcOrd="1" destOrd="0" presId="urn:microsoft.com/office/officeart/2005/8/layout/vProcess5"/>
    <dgm:cxn modelId="{46A4CB45-DE1B-482B-B71E-D8C643C31835}" type="presOf" srcId="{D69881FC-64EC-4552-B348-0310C5D06028}" destId="{5DC96A3E-D0D2-407C-A202-03F65E9D78AF}" srcOrd="1" destOrd="0" presId="urn:microsoft.com/office/officeart/2005/8/layout/vProcess5"/>
    <dgm:cxn modelId="{C41CF03E-E95B-436B-B882-7EAD48C4BEDB}" type="presOf" srcId="{A80071A7-D82B-4113-A939-5DC921DEB7D4}" destId="{734BDE71-6206-45CF-B235-B8E74156F07E}" srcOrd="0" destOrd="0" presId="urn:microsoft.com/office/officeart/2005/8/layout/vProcess5"/>
    <dgm:cxn modelId="{334877CC-EC72-4DA0-A8EA-5646065A6E8F}" type="presOf" srcId="{7D327A9E-6F73-49A7-9E16-5CE836C20704}" destId="{CA3D9C33-523A-4C8E-8394-38FF83B17063}" srcOrd="1" destOrd="0" presId="urn:microsoft.com/office/officeart/2005/8/layout/vProcess5"/>
    <dgm:cxn modelId="{B1FA1A0E-CAEB-4198-A452-539359DF3C17}" type="presOf" srcId="{6D407F44-1006-497E-A527-73E212162F31}" destId="{5EF76E27-6465-411C-A008-525874F5134B}" srcOrd="1" destOrd="0" presId="urn:microsoft.com/office/officeart/2005/8/layout/vProcess5"/>
    <dgm:cxn modelId="{1B3B0E4A-42AF-4C43-A0D7-EFE47B3F5C38}" srcId="{298566C2-9A74-41A6-974C-4A3DC3063A0B}" destId="{D69881FC-64EC-4552-B348-0310C5D06028}" srcOrd="1" destOrd="0" parTransId="{ABBA4FB2-53D7-464E-AE41-12E54031A9C9}" sibTransId="{7BFADBDA-11DC-4149-8C9B-BCC5CF736061}"/>
    <dgm:cxn modelId="{C2FA4295-1DF7-4EFA-B5FB-AC7443370DF5}" srcId="{298566C2-9A74-41A6-974C-4A3DC3063A0B}" destId="{7D327A9E-6F73-49A7-9E16-5CE836C20704}" srcOrd="4" destOrd="0" parTransId="{DA0DC55F-8C6D-4B89-8669-6BD466EE4A50}" sibTransId="{8A831C10-5B98-483E-8DE1-EC8AC4301A63}"/>
    <dgm:cxn modelId="{6F6C9708-A85E-4B19-B1A9-FE54CA936B83}" type="presOf" srcId="{6D407F44-1006-497E-A527-73E212162F31}" destId="{3A4E5CD0-5D6E-452A-8850-837BB5C53878}" srcOrd="0" destOrd="0" presId="urn:microsoft.com/office/officeart/2005/8/layout/vProcess5"/>
    <dgm:cxn modelId="{FDF95CA4-6BD8-4340-B2B2-78619592F9FD}" type="presOf" srcId="{7914EA06-5069-4561-B388-290AB426EEB3}" destId="{D2A5949C-4078-48E0-A451-D3385F4C6CBE}" srcOrd="0" destOrd="0" presId="urn:microsoft.com/office/officeart/2005/8/layout/vProcess5"/>
    <dgm:cxn modelId="{4D1FE16E-2AF0-49D8-8452-3215F486FD3B}" type="presOf" srcId="{F9D8650C-B616-4727-A453-A2BB74112D2D}" destId="{32A52685-4703-4775-9EF0-752B5322AC30}" srcOrd="0" destOrd="0" presId="urn:microsoft.com/office/officeart/2005/8/layout/vProcess5"/>
    <dgm:cxn modelId="{6D341C3D-46A3-40EB-8907-0393807CEF8D}" type="presOf" srcId="{D69881FC-64EC-4552-B348-0310C5D06028}" destId="{35D95FD2-4673-4962-BE30-891B55007448}" srcOrd="0" destOrd="0" presId="urn:microsoft.com/office/officeart/2005/8/layout/vProcess5"/>
    <dgm:cxn modelId="{03EB84C2-3298-43D9-9B8E-4CEF4FFF8878}" srcId="{298566C2-9A74-41A6-974C-4A3DC3063A0B}" destId="{7C7DB67C-40D0-4388-B11A-9484EE769CAE}" srcOrd="3" destOrd="0" parTransId="{FCA0C43F-1F9E-4987-88C2-1438E6B392AB}" sibTransId="{A80071A7-D82B-4113-A939-5DC921DEB7D4}"/>
    <dgm:cxn modelId="{34E3B4D0-4B04-429E-A1EC-53F59A9FE791}" type="presOf" srcId="{298566C2-9A74-41A6-974C-4A3DC3063A0B}" destId="{C0D62756-B248-4C79-A107-6B8FCCD4FD9D}" srcOrd="0" destOrd="0" presId="urn:microsoft.com/office/officeart/2005/8/layout/vProcess5"/>
    <dgm:cxn modelId="{36263049-FDE5-4E4E-A3E1-5AA0902E54AC}" type="presOf" srcId="{D51B142F-F4DC-47AD-8262-A96198573B49}" destId="{CBB6AA03-ED71-446C-A0E3-CB1CB6A5C761}" srcOrd="0" destOrd="0" presId="urn:microsoft.com/office/officeart/2005/8/layout/vProcess5"/>
    <dgm:cxn modelId="{E37BB507-8359-4819-B9BB-3E5D13459680}" type="presOf" srcId="{7914EA06-5069-4561-B388-290AB426EEB3}" destId="{4F7613F9-CAFC-4741-BA06-998208221783}" srcOrd="1" destOrd="0" presId="urn:microsoft.com/office/officeart/2005/8/layout/vProcess5"/>
    <dgm:cxn modelId="{FF8B4F0A-53F0-4112-AC13-DD964FB16942}" type="presParOf" srcId="{C0D62756-B248-4C79-A107-6B8FCCD4FD9D}" destId="{E661BB36-F425-453B-ACB6-76001861FD81}" srcOrd="0" destOrd="0" presId="urn:microsoft.com/office/officeart/2005/8/layout/vProcess5"/>
    <dgm:cxn modelId="{F8D5D9F8-20DD-4EF0-8F4D-EC725EDD37AD}" type="presParOf" srcId="{C0D62756-B248-4C79-A107-6B8FCCD4FD9D}" destId="{D2A5949C-4078-48E0-A451-D3385F4C6CBE}" srcOrd="1" destOrd="0" presId="urn:microsoft.com/office/officeart/2005/8/layout/vProcess5"/>
    <dgm:cxn modelId="{EF51E259-C82E-4119-A10E-C7B3FBE52A08}" type="presParOf" srcId="{C0D62756-B248-4C79-A107-6B8FCCD4FD9D}" destId="{35D95FD2-4673-4962-BE30-891B55007448}" srcOrd="2" destOrd="0" presId="urn:microsoft.com/office/officeart/2005/8/layout/vProcess5"/>
    <dgm:cxn modelId="{42FF58C8-9B50-45CE-81C2-47A679EF2DE5}" type="presParOf" srcId="{C0D62756-B248-4C79-A107-6B8FCCD4FD9D}" destId="{3A4E5CD0-5D6E-452A-8850-837BB5C53878}" srcOrd="3" destOrd="0" presId="urn:microsoft.com/office/officeart/2005/8/layout/vProcess5"/>
    <dgm:cxn modelId="{449A4BBE-9AC8-44D8-B165-B3FCB9BB4C26}" type="presParOf" srcId="{C0D62756-B248-4C79-A107-6B8FCCD4FD9D}" destId="{1D9CBA73-F88C-4493-858E-B86606F20D92}" srcOrd="4" destOrd="0" presId="urn:microsoft.com/office/officeart/2005/8/layout/vProcess5"/>
    <dgm:cxn modelId="{A3EB7AA1-B64F-4D3E-9865-9227CAE6982C}" type="presParOf" srcId="{C0D62756-B248-4C79-A107-6B8FCCD4FD9D}" destId="{7B86EBE8-FEF5-475A-B243-964058BA3602}" srcOrd="5" destOrd="0" presId="urn:microsoft.com/office/officeart/2005/8/layout/vProcess5"/>
    <dgm:cxn modelId="{8E6392BE-5C30-4B37-8FF7-3B2366B77750}" type="presParOf" srcId="{C0D62756-B248-4C79-A107-6B8FCCD4FD9D}" destId="{CBB6AA03-ED71-446C-A0E3-CB1CB6A5C761}" srcOrd="6" destOrd="0" presId="urn:microsoft.com/office/officeart/2005/8/layout/vProcess5"/>
    <dgm:cxn modelId="{79537122-DB31-4785-A671-E9717B275298}" type="presParOf" srcId="{C0D62756-B248-4C79-A107-6B8FCCD4FD9D}" destId="{9D01A06E-F89B-4C33-BDC1-0D6D79814369}" srcOrd="7" destOrd="0" presId="urn:microsoft.com/office/officeart/2005/8/layout/vProcess5"/>
    <dgm:cxn modelId="{FE237BBE-635A-4AC9-8D93-7BC84E2A9E49}" type="presParOf" srcId="{C0D62756-B248-4C79-A107-6B8FCCD4FD9D}" destId="{32A52685-4703-4775-9EF0-752B5322AC30}" srcOrd="8" destOrd="0" presId="urn:microsoft.com/office/officeart/2005/8/layout/vProcess5"/>
    <dgm:cxn modelId="{3F4969F1-99B6-46D3-933C-B320D231736F}" type="presParOf" srcId="{C0D62756-B248-4C79-A107-6B8FCCD4FD9D}" destId="{734BDE71-6206-45CF-B235-B8E74156F07E}" srcOrd="9" destOrd="0" presId="urn:microsoft.com/office/officeart/2005/8/layout/vProcess5"/>
    <dgm:cxn modelId="{5DFC186D-1DE3-46DC-8CBB-F9A6E3E0CA9E}" type="presParOf" srcId="{C0D62756-B248-4C79-A107-6B8FCCD4FD9D}" destId="{4F7613F9-CAFC-4741-BA06-998208221783}" srcOrd="10" destOrd="0" presId="urn:microsoft.com/office/officeart/2005/8/layout/vProcess5"/>
    <dgm:cxn modelId="{0D9D759D-7E13-4228-B210-C9A902C3F865}" type="presParOf" srcId="{C0D62756-B248-4C79-A107-6B8FCCD4FD9D}" destId="{5DC96A3E-D0D2-407C-A202-03F65E9D78AF}" srcOrd="11" destOrd="0" presId="urn:microsoft.com/office/officeart/2005/8/layout/vProcess5"/>
    <dgm:cxn modelId="{277AF419-9FAC-41E9-B365-FB9BD8AFEFFE}" type="presParOf" srcId="{C0D62756-B248-4C79-A107-6B8FCCD4FD9D}" destId="{5EF76E27-6465-411C-A008-525874F5134B}" srcOrd="12" destOrd="0" presId="urn:microsoft.com/office/officeart/2005/8/layout/vProcess5"/>
    <dgm:cxn modelId="{57FA6B8A-8221-4E2E-AC5F-CAA8BDB4BEE0}" type="presParOf" srcId="{C0D62756-B248-4C79-A107-6B8FCCD4FD9D}" destId="{27C06953-D137-4806-BC17-5580DDA6401F}" srcOrd="13" destOrd="0" presId="urn:microsoft.com/office/officeart/2005/8/layout/vProcess5"/>
    <dgm:cxn modelId="{C4BF3825-895A-4D14-B134-655DE3D92260}" type="presParOf" srcId="{C0D62756-B248-4C79-A107-6B8FCCD4FD9D}" destId="{CA3D9C33-523A-4C8E-8394-38FF83B17063}"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5949C-4078-48E0-A451-D3385F4C6CBE}">
      <dsp:nvSpPr>
        <dsp:cNvPr id="0" name=""/>
        <dsp:cNvSpPr/>
      </dsp:nvSpPr>
      <dsp:spPr>
        <a:xfrm>
          <a:off x="0" y="2276"/>
          <a:ext cx="5940135" cy="798675"/>
        </a:xfrm>
        <a:prstGeom prst="roundRect">
          <a:avLst>
            <a:gd name="adj" fmla="val 10000"/>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tr-TR" sz="3100" kern="1200" dirty="0" smtClean="0">
              <a:solidFill>
                <a:schemeClr val="tx1"/>
              </a:solidFill>
            </a:rPr>
            <a:t>Analiz</a:t>
          </a:r>
          <a:endParaRPr lang="tr-TR" sz="3100" kern="1200" dirty="0">
            <a:solidFill>
              <a:schemeClr val="tx1"/>
            </a:solidFill>
          </a:endParaRPr>
        </a:p>
      </dsp:txBody>
      <dsp:txXfrm>
        <a:off x="23392" y="25668"/>
        <a:ext cx="4984857" cy="751891"/>
      </dsp:txXfrm>
    </dsp:sp>
    <dsp:sp modelId="{35D95FD2-4673-4962-BE30-891B55007448}">
      <dsp:nvSpPr>
        <dsp:cNvPr id="0" name=""/>
        <dsp:cNvSpPr/>
      </dsp:nvSpPr>
      <dsp:spPr>
        <a:xfrm>
          <a:off x="443581" y="909603"/>
          <a:ext cx="5940135" cy="798675"/>
        </a:xfrm>
        <a:prstGeom prst="roundRect">
          <a:avLst>
            <a:gd name="adj" fmla="val 10000"/>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tr-TR" sz="3100" kern="1200" dirty="0" smtClean="0">
              <a:solidFill>
                <a:schemeClr val="tx1"/>
              </a:solidFill>
            </a:rPr>
            <a:t>Tasarım</a:t>
          </a:r>
          <a:endParaRPr lang="tr-TR" sz="3100" kern="1200" dirty="0">
            <a:solidFill>
              <a:schemeClr val="tx1"/>
            </a:solidFill>
          </a:endParaRPr>
        </a:p>
      </dsp:txBody>
      <dsp:txXfrm>
        <a:off x="466973" y="932995"/>
        <a:ext cx="4930630" cy="751891"/>
      </dsp:txXfrm>
    </dsp:sp>
    <dsp:sp modelId="{3A4E5CD0-5D6E-452A-8850-837BB5C53878}">
      <dsp:nvSpPr>
        <dsp:cNvPr id="0" name=""/>
        <dsp:cNvSpPr/>
      </dsp:nvSpPr>
      <dsp:spPr>
        <a:xfrm>
          <a:off x="887163" y="1819206"/>
          <a:ext cx="5940135" cy="798675"/>
        </a:xfrm>
        <a:prstGeom prst="roundRect">
          <a:avLst>
            <a:gd name="adj" fmla="val 10000"/>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tr-TR" sz="3100" kern="1200" dirty="0" smtClean="0">
              <a:solidFill>
                <a:schemeClr val="tx1"/>
              </a:solidFill>
            </a:rPr>
            <a:t>Geliştirme -birim Test</a:t>
          </a:r>
          <a:endParaRPr lang="tr-TR" sz="3100" kern="1200" dirty="0">
            <a:solidFill>
              <a:schemeClr val="tx1"/>
            </a:solidFill>
          </a:endParaRPr>
        </a:p>
      </dsp:txBody>
      <dsp:txXfrm>
        <a:off x="910555" y="1842598"/>
        <a:ext cx="4930630" cy="751891"/>
      </dsp:txXfrm>
    </dsp:sp>
    <dsp:sp modelId="{1D9CBA73-F88C-4493-858E-B86606F20D92}">
      <dsp:nvSpPr>
        <dsp:cNvPr id="0" name=""/>
        <dsp:cNvSpPr/>
      </dsp:nvSpPr>
      <dsp:spPr>
        <a:xfrm>
          <a:off x="1330744" y="2728809"/>
          <a:ext cx="5940135" cy="798675"/>
        </a:xfrm>
        <a:prstGeom prst="roundRect">
          <a:avLst>
            <a:gd name="adj" fmla="val 10000"/>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tr-TR" sz="3100" kern="1200" dirty="0" smtClean="0">
              <a:solidFill>
                <a:schemeClr val="tx1"/>
              </a:solidFill>
            </a:rPr>
            <a:t>Geliştirme - entegrasyon testi</a:t>
          </a:r>
          <a:endParaRPr lang="tr-TR" sz="3100" kern="1200" dirty="0">
            <a:solidFill>
              <a:schemeClr val="tx1"/>
            </a:solidFill>
          </a:endParaRPr>
        </a:p>
      </dsp:txBody>
      <dsp:txXfrm>
        <a:off x="1354136" y="2752201"/>
        <a:ext cx="4930630" cy="751891"/>
      </dsp:txXfrm>
    </dsp:sp>
    <dsp:sp modelId="{7B86EBE8-FEF5-475A-B243-964058BA3602}">
      <dsp:nvSpPr>
        <dsp:cNvPr id="0" name=""/>
        <dsp:cNvSpPr/>
      </dsp:nvSpPr>
      <dsp:spPr>
        <a:xfrm>
          <a:off x="1774326" y="3638412"/>
          <a:ext cx="5940135" cy="798675"/>
        </a:xfrm>
        <a:prstGeom prst="roundRect">
          <a:avLst>
            <a:gd name="adj" fmla="val 10000"/>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tr-TR" sz="3100" kern="1200" dirty="0" smtClean="0">
              <a:solidFill>
                <a:schemeClr val="tx1"/>
              </a:solidFill>
            </a:rPr>
            <a:t>İşletme -Bakım</a:t>
          </a:r>
          <a:endParaRPr lang="tr-TR" sz="3100" kern="1200" dirty="0">
            <a:solidFill>
              <a:schemeClr val="tx1"/>
            </a:solidFill>
          </a:endParaRPr>
        </a:p>
      </dsp:txBody>
      <dsp:txXfrm>
        <a:off x="1797718" y="3661804"/>
        <a:ext cx="4930630" cy="751891"/>
      </dsp:txXfrm>
    </dsp:sp>
    <dsp:sp modelId="{CBB6AA03-ED71-446C-A0E3-CB1CB6A5C761}">
      <dsp:nvSpPr>
        <dsp:cNvPr id="0" name=""/>
        <dsp:cNvSpPr/>
      </dsp:nvSpPr>
      <dsp:spPr>
        <a:xfrm>
          <a:off x="5420996" y="583477"/>
          <a:ext cx="519139" cy="51913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tr-TR" sz="2300" kern="1200"/>
        </a:p>
      </dsp:txBody>
      <dsp:txXfrm>
        <a:off x="5537802" y="583477"/>
        <a:ext cx="285527" cy="390652"/>
      </dsp:txXfrm>
    </dsp:sp>
    <dsp:sp modelId="{9D01A06E-F89B-4C33-BDC1-0D6D79814369}">
      <dsp:nvSpPr>
        <dsp:cNvPr id="0" name=""/>
        <dsp:cNvSpPr/>
      </dsp:nvSpPr>
      <dsp:spPr>
        <a:xfrm>
          <a:off x="5864578" y="1493080"/>
          <a:ext cx="519139" cy="51913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tr-TR" sz="2300" kern="1200"/>
        </a:p>
      </dsp:txBody>
      <dsp:txXfrm>
        <a:off x="5981384" y="1493080"/>
        <a:ext cx="285527" cy="390652"/>
      </dsp:txXfrm>
    </dsp:sp>
    <dsp:sp modelId="{32A52685-4703-4775-9EF0-752B5322AC30}">
      <dsp:nvSpPr>
        <dsp:cNvPr id="0" name=""/>
        <dsp:cNvSpPr/>
      </dsp:nvSpPr>
      <dsp:spPr>
        <a:xfrm>
          <a:off x="6308159" y="2389371"/>
          <a:ext cx="519139" cy="51913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tr-TR" sz="2300" kern="1200"/>
        </a:p>
      </dsp:txBody>
      <dsp:txXfrm>
        <a:off x="6424965" y="2389371"/>
        <a:ext cx="285527" cy="390652"/>
      </dsp:txXfrm>
    </dsp:sp>
    <dsp:sp modelId="{734BDE71-6206-45CF-B235-B8E74156F07E}">
      <dsp:nvSpPr>
        <dsp:cNvPr id="0" name=""/>
        <dsp:cNvSpPr/>
      </dsp:nvSpPr>
      <dsp:spPr>
        <a:xfrm>
          <a:off x="6751741" y="3307849"/>
          <a:ext cx="519139" cy="51913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endParaRPr lang="tr-TR" sz="2300" kern="1200"/>
        </a:p>
      </dsp:txBody>
      <dsp:txXfrm>
        <a:off x="6868547" y="3307849"/>
        <a:ext cx="285527" cy="39065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7863B-7576-46C9-88BD-2B6CABFD981D}" type="datetimeFigureOut">
              <a:rPr lang="tr-TR" smtClean="0"/>
              <a:pPr/>
              <a:t>9.03.2021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75297-97BD-4FF3-9198-95958F815117}" type="slidenum">
              <a:rPr lang="tr-TR" smtClean="0"/>
              <a:pPr/>
              <a:t>‹#›</a:t>
            </a:fld>
            <a:endParaRPr lang="tr-TR"/>
          </a:p>
        </p:txBody>
      </p:sp>
    </p:spTree>
    <p:extLst>
      <p:ext uri="{BB962C8B-B14F-4D97-AF65-F5344CB8AC3E}">
        <p14:creationId xmlns:p14="http://schemas.microsoft.com/office/powerpoint/2010/main" val="3049599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2375297-97BD-4FF3-9198-95958F815117}" type="slidenum">
              <a:rPr lang="tr-TR" smtClean="0"/>
              <a:pPr/>
              <a:t>1</a:t>
            </a:fld>
            <a:endParaRPr lang="tr-TR"/>
          </a:p>
        </p:txBody>
      </p:sp>
    </p:spTree>
    <p:extLst>
      <p:ext uri="{BB962C8B-B14F-4D97-AF65-F5344CB8AC3E}">
        <p14:creationId xmlns:p14="http://schemas.microsoft.com/office/powerpoint/2010/main" val="2226388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13</a:t>
            </a:fld>
            <a:endParaRPr lang="tr-TR"/>
          </a:p>
        </p:txBody>
      </p:sp>
    </p:spTree>
    <p:extLst>
      <p:ext uri="{BB962C8B-B14F-4D97-AF65-F5344CB8AC3E}">
        <p14:creationId xmlns:p14="http://schemas.microsoft.com/office/powerpoint/2010/main" val="2777054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14</a:t>
            </a:fld>
            <a:endParaRPr lang="tr-TR"/>
          </a:p>
        </p:txBody>
      </p:sp>
    </p:spTree>
    <p:extLst>
      <p:ext uri="{BB962C8B-B14F-4D97-AF65-F5344CB8AC3E}">
        <p14:creationId xmlns:p14="http://schemas.microsoft.com/office/powerpoint/2010/main" val="2124025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16</a:t>
            </a:fld>
            <a:endParaRPr lang="tr-TR"/>
          </a:p>
        </p:txBody>
      </p:sp>
    </p:spTree>
    <p:extLst>
      <p:ext uri="{BB962C8B-B14F-4D97-AF65-F5344CB8AC3E}">
        <p14:creationId xmlns:p14="http://schemas.microsoft.com/office/powerpoint/2010/main" val="1375209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endParaRPr lang="tr-TR" sz="1200" dirty="0" smtClean="0">
              <a:latin typeface="+mn-lt"/>
            </a:endParaRPr>
          </a:p>
        </p:txBody>
      </p:sp>
      <p:sp>
        <p:nvSpPr>
          <p:cNvPr id="4" name="Slayt Numarası Yer Tutucusu 3"/>
          <p:cNvSpPr>
            <a:spLocks noGrp="1"/>
          </p:cNvSpPr>
          <p:nvPr>
            <p:ph type="sldNum" sz="quarter" idx="10"/>
          </p:nvPr>
        </p:nvSpPr>
        <p:spPr/>
        <p:txBody>
          <a:bodyPr/>
          <a:lstStyle/>
          <a:p>
            <a:fld id="{32375297-97BD-4FF3-9198-95958F815117}" type="slidenum">
              <a:rPr lang="tr-TR" smtClean="0"/>
              <a:pPr/>
              <a:t>17</a:t>
            </a:fld>
            <a:endParaRPr lang="tr-TR"/>
          </a:p>
        </p:txBody>
      </p:sp>
    </p:spTree>
    <p:extLst>
      <p:ext uri="{BB962C8B-B14F-4D97-AF65-F5344CB8AC3E}">
        <p14:creationId xmlns:p14="http://schemas.microsoft.com/office/powerpoint/2010/main" val="2851737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smtClean="0"/>
          </a:p>
        </p:txBody>
      </p:sp>
      <p:sp>
        <p:nvSpPr>
          <p:cNvPr id="4" name="Slayt Numarası Yer Tutucusu 3"/>
          <p:cNvSpPr>
            <a:spLocks noGrp="1"/>
          </p:cNvSpPr>
          <p:nvPr>
            <p:ph type="sldNum" sz="quarter" idx="10"/>
          </p:nvPr>
        </p:nvSpPr>
        <p:spPr/>
        <p:txBody>
          <a:bodyPr/>
          <a:lstStyle/>
          <a:p>
            <a:fld id="{32375297-97BD-4FF3-9198-95958F815117}" type="slidenum">
              <a:rPr lang="tr-TR" smtClean="0"/>
              <a:pPr/>
              <a:t>20</a:t>
            </a:fld>
            <a:endParaRPr lang="tr-TR"/>
          </a:p>
        </p:txBody>
      </p:sp>
    </p:spTree>
    <p:extLst>
      <p:ext uri="{BB962C8B-B14F-4D97-AF65-F5344CB8AC3E}">
        <p14:creationId xmlns:p14="http://schemas.microsoft.com/office/powerpoint/2010/main" val="159916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21</a:t>
            </a:fld>
            <a:endParaRPr lang="tr-TR"/>
          </a:p>
        </p:txBody>
      </p:sp>
    </p:spTree>
    <p:extLst>
      <p:ext uri="{BB962C8B-B14F-4D97-AF65-F5344CB8AC3E}">
        <p14:creationId xmlns:p14="http://schemas.microsoft.com/office/powerpoint/2010/main" val="2661524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23</a:t>
            </a:fld>
            <a:endParaRPr lang="tr-TR"/>
          </a:p>
        </p:txBody>
      </p:sp>
    </p:spTree>
    <p:extLst>
      <p:ext uri="{BB962C8B-B14F-4D97-AF65-F5344CB8AC3E}">
        <p14:creationId xmlns:p14="http://schemas.microsoft.com/office/powerpoint/2010/main" val="3823817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smtClean="0"/>
          </a:p>
        </p:txBody>
      </p:sp>
      <p:sp>
        <p:nvSpPr>
          <p:cNvPr id="4" name="Slayt Numarası Yer Tutucusu 3"/>
          <p:cNvSpPr>
            <a:spLocks noGrp="1"/>
          </p:cNvSpPr>
          <p:nvPr>
            <p:ph type="sldNum" sz="quarter" idx="10"/>
          </p:nvPr>
        </p:nvSpPr>
        <p:spPr/>
        <p:txBody>
          <a:bodyPr/>
          <a:lstStyle/>
          <a:p>
            <a:fld id="{32375297-97BD-4FF3-9198-95958F815117}" type="slidenum">
              <a:rPr lang="tr-TR" smtClean="0"/>
              <a:pPr/>
              <a:t>26</a:t>
            </a:fld>
            <a:endParaRPr lang="tr-TR"/>
          </a:p>
        </p:txBody>
      </p:sp>
    </p:spTree>
    <p:extLst>
      <p:ext uri="{BB962C8B-B14F-4D97-AF65-F5344CB8AC3E}">
        <p14:creationId xmlns:p14="http://schemas.microsoft.com/office/powerpoint/2010/main" val="3418370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27</a:t>
            </a:fld>
            <a:endParaRPr lang="tr-TR"/>
          </a:p>
        </p:txBody>
      </p:sp>
    </p:spTree>
    <p:extLst>
      <p:ext uri="{BB962C8B-B14F-4D97-AF65-F5344CB8AC3E}">
        <p14:creationId xmlns:p14="http://schemas.microsoft.com/office/powerpoint/2010/main" val="4268339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smtClean="0"/>
          </a:p>
        </p:txBody>
      </p:sp>
      <p:sp>
        <p:nvSpPr>
          <p:cNvPr id="4" name="Slayt Numarası Yer Tutucusu 3"/>
          <p:cNvSpPr>
            <a:spLocks noGrp="1"/>
          </p:cNvSpPr>
          <p:nvPr>
            <p:ph type="sldNum" sz="quarter" idx="10"/>
          </p:nvPr>
        </p:nvSpPr>
        <p:spPr/>
        <p:txBody>
          <a:bodyPr/>
          <a:lstStyle/>
          <a:p>
            <a:fld id="{32375297-97BD-4FF3-9198-95958F815117}" type="slidenum">
              <a:rPr lang="tr-TR" smtClean="0"/>
              <a:pPr/>
              <a:t>28</a:t>
            </a:fld>
            <a:endParaRPr lang="tr-TR"/>
          </a:p>
        </p:txBody>
      </p:sp>
    </p:spTree>
    <p:extLst>
      <p:ext uri="{BB962C8B-B14F-4D97-AF65-F5344CB8AC3E}">
        <p14:creationId xmlns:p14="http://schemas.microsoft.com/office/powerpoint/2010/main" val="3343434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3</a:t>
            </a:fld>
            <a:endParaRPr lang="tr-TR"/>
          </a:p>
        </p:txBody>
      </p:sp>
    </p:spTree>
    <p:extLst>
      <p:ext uri="{BB962C8B-B14F-4D97-AF65-F5344CB8AC3E}">
        <p14:creationId xmlns:p14="http://schemas.microsoft.com/office/powerpoint/2010/main" val="3573830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29</a:t>
            </a:fld>
            <a:endParaRPr lang="tr-TR"/>
          </a:p>
        </p:txBody>
      </p:sp>
    </p:spTree>
    <p:extLst>
      <p:ext uri="{BB962C8B-B14F-4D97-AF65-F5344CB8AC3E}">
        <p14:creationId xmlns:p14="http://schemas.microsoft.com/office/powerpoint/2010/main" val="567025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469900" indent="-457200">
              <a:lnSpc>
                <a:spcPct val="100000"/>
              </a:lnSpc>
              <a:spcBef>
                <a:spcPts val="900"/>
              </a:spcBef>
              <a:buChar char="•"/>
              <a:tabLst>
                <a:tab pos="469265" algn="l"/>
                <a:tab pos="469900" algn="l"/>
              </a:tabLst>
            </a:pPr>
            <a:endParaRPr lang="tr-TR" sz="1800" dirty="0" smtClean="0">
              <a:latin typeface="Arial"/>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tr-TR" sz="1200" dirty="0" smtClean="0">
              <a:latin typeface="Arial"/>
              <a:cs typeface="Arial"/>
            </a:endParaRPr>
          </a:p>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30</a:t>
            </a:fld>
            <a:endParaRPr lang="tr-TR"/>
          </a:p>
        </p:txBody>
      </p:sp>
    </p:spTree>
    <p:extLst>
      <p:ext uri="{BB962C8B-B14F-4D97-AF65-F5344CB8AC3E}">
        <p14:creationId xmlns:p14="http://schemas.microsoft.com/office/powerpoint/2010/main" val="6132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31</a:t>
            </a:fld>
            <a:endParaRPr lang="tr-TR"/>
          </a:p>
        </p:txBody>
      </p:sp>
    </p:spTree>
    <p:extLst>
      <p:ext uri="{BB962C8B-B14F-4D97-AF65-F5344CB8AC3E}">
        <p14:creationId xmlns:p14="http://schemas.microsoft.com/office/powerpoint/2010/main" val="35631704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32</a:t>
            </a:fld>
            <a:endParaRPr lang="tr-TR"/>
          </a:p>
        </p:txBody>
      </p:sp>
    </p:spTree>
    <p:extLst>
      <p:ext uri="{BB962C8B-B14F-4D97-AF65-F5344CB8AC3E}">
        <p14:creationId xmlns:p14="http://schemas.microsoft.com/office/powerpoint/2010/main" val="1349451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2700">
              <a:lnSpc>
                <a:spcPct val="100000"/>
              </a:lnSpc>
              <a:spcBef>
                <a:spcPts val="100"/>
              </a:spcBef>
            </a:pPr>
            <a:endParaRPr lang="tr-TR" sz="1800" dirty="0">
              <a:latin typeface="Arial"/>
              <a:cs typeface="Arial"/>
            </a:endParaRPr>
          </a:p>
        </p:txBody>
      </p:sp>
      <p:sp>
        <p:nvSpPr>
          <p:cNvPr id="4" name="Slayt Numarası Yer Tutucusu 3"/>
          <p:cNvSpPr>
            <a:spLocks noGrp="1"/>
          </p:cNvSpPr>
          <p:nvPr>
            <p:ph type="sldNum" sz="quarter" idx="10"/>
          </p:nvPr>
        </p:nvSpPr>
        <p:spPr/>
        <p:txBody>
          <a:bodyPr/>
          <a:lstStyle/>
          <a:p>
            <a:fld id="{32375297-97BD-4FF3-9198-95958F815117}" type="slidenum">
              <a:rPr lang="tr-TR" smtClean="0"/>
              <a:pPr/>
              <a:t>33</a:t>
            </a:fld>
            <a:endParaRPr lang="tr-TR"/>
          </a:p>
        </p:txBody>
      </p:sp>
    </p:spTree>
    <p:extLst>
      <p:ext uri="{BB962C8B-B14F-4D97-AF65-F5344CB8AC3E}">
        <p14:creationId xmlns:p14="http://schemas.microsoft.com/office/powerpoint/2010/main" val="42876599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34</a:t>
            </a:fld>
            <a:endParaRPr lang="tr-TR"/>
          </a:p>
        </p:txBody>
      </p:sp>
    </p:spTree>
    <p:extLst>
      <p:ext uri="{BB962C8B-B14F-4D97-AF65-F5344CB8AC3E}">
        <p14:creationId xmlns:p14="http://schemas.microsoft.com/office/powerpoint/2010/main" val="1890424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35</a:t>
            </a:fld>
            <a:endParaRPr lang="tr-TR"/>
          </a:p>
        </p:txBody>
      </p:sp>
    </p:spTree>
    <p:extLst>
      <p:ext uri="{BB962C8B-B14F-4D97-AF65-F5344CB8AC3E}">
        <p14:creationId xmlns:p14="http://schemas.microsoft.com/office/powerpoint/2010/main" val="3472320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40</a:t>
            </a:fld>
            <a:endParaRPr lang="tr-TR"/>
          </a:p>
        </p:txBody>
      </p:sp>
    </p:spTree>
    <p:extLst>
      <p:ext uri="{BB962C8B-B14F-4D97-AF65-F5344CB8AC3E}">
        <p14:creationId xmlns:p14="http://schemas.microsoft.com/office/powerpoint/2010/main" val="10133808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41</a:t>
            </a:fld>
            <a:endParaRPr lang="tr-TR"/>
          </a:p>
        </p:txBody>
      </p:sp>
    </p:spTree>
    <p:extLst>
      <p:ext uri="{BB962C8B-B14F-4D97-AF65-F5344CB8AC3E}">
        <p14:creationId xmlns:p14="http://schemas.microsoft.com/office/powerpoint/2010/main" val="2700071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42</a:t>
            </a:fld>
            <a:endParaRPr lang="tr-TR"/>
          </a:p>
        </p:txBody>
      </p:sp>
    </p:spTree>
    <p:extLst>
      <p:ext uri="{BB962C8B-B14F-4D97-AF65-F5344CB8AC3E}">
        <p14:creationId xmlns:p14="http://schemas.microsoft.com/office/powerpoint/2010/main" val="840152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6</a:t>
            </a:fld>
            <a:endParaRPr lang="tr-TR"/>
          </a:p>
        </p:txBody>
      </p:sp>
    </p:spTree>
    <p:extLst>
      <p:ext uri="{BB962C8B-B14F-4D97-AF65-F5344CB8AC3E}">
        <p14:creationId xmlns:p14="http://schemas.microsoft.com/office/powerpoint/2010/main" val="39459887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43</a:t>
            </a:fld>
            <a:endParaRPr lang="tr-TR"/>
          </a:p>
        </p:txBody>
      </p:sp>
    </p:spTree>
    <p:extLst>
      <p:ext uri="{BB962C8B-B14F-4D97-AF65-F5344CB8AC3E}">
        <p14:creationId xmlns:p14="http://schemas.microsoft.com/office/powerpoint/2010/main" val="3386137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44</a:t>
            </a:fld>
            <a:endParaRPr lang="tr-TR"/>
          </a:p>
        </p:txBody>
      </p:sp>
    </p:spTree>
    <p:extLst>
      <p:ext uri="{BB962C8B-B14F-4D97-AF65-F5344CB8AC3E}">
        <p14:creationId xmlns:p14="http://schemas.microsoft.com/office/powerpoint/2010/main" val="2541455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12700">
              <a:lnSpc>
                <a:spcPct val="100000"/>
              </a:lnSpc>
              <a:spcBef>
                <a:spcPts val="1410"/>
              </a:spcBef>
            </a:pPr>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7</a:t>
            </a:fld>
            <a:endParaRPr lang="tr-TR"/>
          </a:p>
        </p:txBody>
      </p:sp>
    </p:spTree>
    <p:extLst>
      <p:ext uri="{BB962C8B-B14F-4D97-AF65-F5344CB8AC3E}">
        <p14:creationId xmlns:p14="http://schemas.microsoft.com/office/powerpoint/2010/main" val="2950234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8</a:t>
            </a:fld>
            <a:endParaRPr lang="tr-TR"/>
          </a:p>
        </p:txBody>
      </p:sp>
    </p:spTree>
    <p:extLst>
      <p:ext uri="{BB962C8B-B14F-4D97-AF65-F5344CB8AC3E}">
        <p14:creationId xmlns:p14="http://schemas.microsoft.com/office/powerpoint/2010/main" val="195477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9</a:t>
            </a:fld>
            <a:endParaRPr lang="tr-TR"/>
          </a:p>
        </p:txBody>
      </p:sp>
    </p:spTree>
    <p:extLst>
      <p:ext uri="{BB962C8B-B14F-4D97-AF65-F5344CB8AC3E}">
        <p14:creationId xmlns:p14="http://schemas.microsoft.com/office/powerpoint/2010/main" val="3037624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10</a:t>
            </a:fld>
            <a:endParaRPr lang="tr-TR"/>
          </a:p>
        </p:txBody>
      </p:sp>
    </p:spTree>
    <p:extLst>
      <p:ext uri="{BB962C8B-B14F-4D97-AF65-F5344CB8AC3E}">
        <p14:creationId xmlns:p14="http://schemas.microsoft.com/office/powerpoint/2010/main" val="3169417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11</a:t>
            </a:fld>
            <a:endParaRPr lang="tr-TR"/>
          </a:p>
        </p:txBody>
      </p:sp>
    </p:spTree>
    <p:extLst>
      <p:ext uri="{BB962C8B-B14F-4D97-AF65-F5344CB8AC3E}">
        <p14:creationId xmlns:p14="http://schemas.microsoft.com/office/powerpoint/2010/main" val="2453299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32375297-97BD-4FF3-9198-95958F815117}" type="slidenum">
              <a:rPr lang="tr-TR" smtClean="0"/>
              <a:pPr/>
              <a:t>12</a:t>
            </a:fld>
            <a:endParaRPr lang="tr-TR"/>
          </a:p>
        </p:txBody>
      </p:sp>
    </p:spTree>
    <p:extLst>
      <p:ext uri="{BB962C8B-B14F-4D97-AF65-F5344CB8AC3E}">
        <p14:creationId xmlns:p14="http://schemas.microsoft.com/office/powerpoint/2010/main" val="9614869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Slaydı">
    <p:spTree>
      <p:nvGrpSpPr>
        <p:cNvPr id="1" name=""/>
        <p:cNvGrpSpPr/>
        <p:nvPr/>
      </p:nvGrpSpPr>
      <p:grpSpPr>
        <a:xfrm>
          <a:off x="0" y="0"/>
          <a:ext cx="0" cy="0"/>
          <a:chOff x="0" y="0"/>
          <a:chExt cx="0" cy="0"/>
        </a:xfrm>
      </p:grpSpPr>
      <p:pic>
        <p:nvPicPr>
          <p:cNvPr id="24" name="Resim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Unvan 1"/>
          <p:cNvSpPr>
            <a:spLocks noGrp="1"/>
          </p:cNvSpPr>
          <p:nvPr>
            <p:ph type="ctrTitle"/>
          </p:nvPr>
        </p:nvSpPr>
        <p:spPr>
          <a:xfrm>
            <a:off x="2345412" y="3530043"/>
            <a:ext cx="9144000" cy="1539903"/>
          </a:xfrm>
        </p:spPr>
        <p:txBody>
          <a:bodyPr anchor="b"/>
          <a:lstStyle>
            <a:lvl1pPr algn="ctr">
              <a:defRPr sz="6000" b="1">
                <a:solidFill>
                  <a:srgbClr val="C00000"/>
                </a:solidFill>
              </a:defRPr>
            </a:lvl1pPr>
          </a:lstStyle>
          <a:p>
            <a:r>
              <a:rPr lang="tr-TR" smtClean="0"/>
              <a:t>Asıl başlık stili için tıklatın</a:t>
            </a:r>
            <a:endParaRPr lang="tr-T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A16C87B8-F90C-45B3-81D6-E21A7E1D81A7}" type="datetime1">
              <a:rPr lang="tr-TR" smtClean="0"/>
              <a:pPr/>
              <a:t>9.03.2021</a:t>
            </a:fld>
            <a:endParaRPr lang="tr-TR"/>
          </a:p>
        </p:txBody>
      </p:sp>
      <p:sp>
        <p:nvSpPr>
          <p:cNvPr id="5" name="Altbilgi Yer Tutucusu 4"/>
          <p:cNvSpPr>
            <a:spLocks noGrp="1"/>
          </p:cNvSpPr>
          <p:nvPr>
            <p:ph type="ftr" sz="quarter" idx="11"/>
          </p:nvPr>
        </p:nvSpPr>
        <p:spPr/>
        <p:txBody>
          <a:bodyPr/>
          <a:lstStyle/>
          <a:p>
            <a:r>
              <a:rPr lang="tr-TR" smtClean="0"/>
              <a:t>ENFYL-851502</a:t>
            </a:r>
            <a:endParaRPr lang="tr-TR"/>
          </a:p>
        </p:txBody>
      </p:sp>
      <p:sp>
        <p:nvSpPr>
          <p:cNvPr id="6" name="Slayt Numarası Yer Tutucusu 5"/>
          <p:cNvSpPr>
            <a:spLocks noGrp="1"/>
          </p:cNvSpPr>
          <p:nvPr>
            <p:ph type="sldNum" sz="quarter" idx="12"/>
          </p:nvPr>
        </p:nvSpPr>
        <p:spPr/>
        <p:txBody>
          <a:bodyPr/>
          <a:lstStyle/>
          <a:p>
            <a:fld id="{786C4975-DA66-4692-BC0C-8DF561EEBF1F}" type="slidenum">
              <a:rPr lang="tr-TR" smtClean="0"/>
              <a:pPr/>
              <a:t>‹#›</a:t>
            </a:fld>
            <a:endParaRPr lang="tr-TR"/>
          </a:p>
        </p:txBody>
      </p:sp>
      <p:grpSp>
        <p:nvGrpSpPr>
          <p:cNvPr id="7" name="Grup 6"/>
          <p:cNvGrpSpPr/>
          <p:nvPr userDrawn="1"/>
        </p:nvGrpSpPr>
        <p:grpSpPr>
          <a:xfrm>
            <a:off x="201481" y="156040"/>
            <a:ext cx="11521594" cy="4143954"/>
            <a:chOff x="0" y="343652"/>
            <a:chExt cx="8082167" cy="3131068"/>
          </a:xfrm>
        </p:grpSpPr>
        <p:grpSp>
          <p:nvGrpSpPr>
            <p:cNvPr id="8" name="Grup 7"/>
            <p:cNvGrpSpPr/>
            <p:nvPr userDrawn="1"/>
          </p:nvGrpSpPr>
          <p:grpSpPr>
            <a:xfrm>
              <a:off x="0" y="408617"/>
              <a:ext cx="8082167" cy="3066103"/>
              <a:chOff x="0" y="856378"/>
              <a:chExt cx="8470941" cy="3285993"/>
            </a:xfrm>
          </p:grpSpPr>
          <p:sp>
            <p:nvSpPr>
              <p:cNvPr id="11" name="Rectangle 12"/>
              <p:cNvSpPr>
                <a:spLocks noChangeArrowheads="1"/>
              </p:cNvSpPr>
              <p:nvPr userDrawn="1"/>
            </p:nvSpPr>
            <p:spPr bwMode="auto">
              <a:xfrm rot="16200000">
                <a:off x="8441714" y="1339324"/>
                <a:ext cx="6153" cy="52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tr-TR"/>
              </a:p>
            </p:txBody>
          </p:sp>
          <p:sp>
            <p:nvSpPr>
              <p:cNvPr id="12" name="Прямоугольник 1"/>
              <p:cNvSpPr/>
              <p:nvPr userDrawn="1"/>
            </p:nvSpPr>
            <p:spPr>
              <a:xfrm>
                <a:off x="1404487" y="1785042"/>
                <a:ext cx="6963028" cy="1484714"/>
              </a:xfrm>
              <a:prstGeom prst="rect">
                <a:avLst/>
              </a:prstGeom>
              <a:solidFill>
                <a:srgbClr val="C80D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3" name="Прямоугольник 3"/>
              <p:cNvSpPr/>
              <p:nvPr userDrawn="1"/>
            </p:nvSpPr>
            <p:spPr>
              <a:xfrm rot="2700000">
                <a:off x="1034369" y="2941441"/>
                <a:ext cx="695885" cy="695885"/>
              </a:xfrm>
              <a:prstGeom prst="rect">
                <a:avLst/>
              </a:prstGeom>
              <a:solidFill>
                <a:srgbClr val="F8A90C"/>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4" name="Прямоугольник 75"/>
              <p:cNvSpPr/>
              <p:nvPr userDrawn="1"/>
            </p:nvSpPr>
            <p:spPr>
              <a:xfrm rot="2700000">
                <a:off x="522132" y="2429204"/>
                <a:ext cx="695885" cy="695885"/>
              </a:xfrm>
              <a:prstGeom prst="rect">
                <a:avLst/>
              </a:prstGeom>
              <a:solidFill>
                <a:schemeClr val="bg1">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5" name="Прямоугольник 76"/>
              <p:cNvSpPr/>
              <p:nvPr userDrawn="1"/>
            </p:nvSpPr>
            <p:spPr>
              <a:xfrm rot="2700000">
                <a:off x="10086" y="1908996"/>
                <a:ext cx="695885" cy="695885"/>
              </a:xfrm>
              <a:prstGeom prst="rect">
                <a:avLst/>
              </a:prstGeom>
              <a:solidFill>
                <a:schemeClr val="bg1">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6" name="Прямоугольник 77"/>
              <p:cNvSpPr/>
              <p:nvPr userDrawn="1"/>
            </p:nvSpPr>
            <p:spPr>
              <a:xfrm rot="2700000">
                <a:off x="655832" y="1048438"/>
                <a:ext cx="1451816" cy="1416004"/>
              </a:xfrm>
              <a:prstGeom prst="rect">
                <a:avLst/>
              </a:prstGeom>
              <a:solidFill>
                <a:srgbClr val="AAAAAA"/>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7" name="Прямоугольник 78"/>
              <p:cNvSpPr/>
              <p:nvPr userDrawn="1"/>
            </p:nvSpPr>
            <p:spPr>
              <a:xfrm rot="2700000">
                <a:off x="0" y="856378"/>
                <a:ext cx="695885" cy="695885"/>
              </a:xfrm>
              <a:prstGeom prst="rect">
                <a:avLst/>
              </a:prstGeom>
              <a:solidFill>
                <a:srgbClr val="C80D1F"/>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8" name="Прямоугольник 79"/>
              <p:cNvSpPr/>
              <p:nvPr userDrawn="1"/>
            </p:nvSpPr>
            <p:spPr>
              <a:xfrm rot="2700000">
                <a:off x="532218" y="3446486"/>
                <a:ext cx="695885" cy="695885"/>
              </a:xfrm>
              <a:prstGeom prst="rect">
                <a:avLst/>
              </a:prstGeom>
              <a:solidFill>
                <a:srgbClr val="EA506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9" name="Shape 1420"/>
              <p:cNvSpPr/>
              <p:nvPr userDrawn="1"/>
            </p:nvSpPr>
            <p:spPr bwMode="auto">
              <a:xfrm>
                <a:off x="1231147" y="1596434"/>
                <a:ext cx="361087" cy="345038"/>
              </a:xfrm>
              <a:custGeom>
                <a:avLst/>
                <a:gdLst/>
                <a:ahLst/>
                <a:cxnLst>
                  <a:cxn ang="0">
                    <a:pos x="wd2" y="hd2"/>
                  </a:cxn>
                  <a:cxn ang="5400000">
                    <a:pos x="wd2" y="hd2"/>
                  </a:cxn>
                  <a:cxn ang="10800000">
                    <a:pos x="wd2" y="hd2"/>
                  </a:cxn>
                  <a:cxn ang="16200000">
                    <a:pos x="wd2" y="hd2"/>
                  </a:cxn>
                </a:cxnLst>
                <a:rect l="0" t="0" r="r" b="b"/>
                <a:pathLst>
                  <a:path w="21600" h="21600" extrusionOk="0">
                    <a:moveTo>
                      <a:pt x="4277" y="7976"/>
                    </a:moveTo>
                    <a:cubicBezTo>
                      <a:pt x="3988" y="7976"/>
                      <a:pt x="3706" y="8031"/>
                      <a:pt x="3435" y="8149"/>
                    </a:cubicBezTo>
                    <a:cubicBezTo>
                      <a:pt x="3161" y="8266"/>
                      <a:pt x="2904" y="8428"/>
                      <a:pt x="2666" y="8628"/>
                    </a:cubicBezTo>
                    <a:cubicBezTo>
                      <a:pt x="2429" y="8830"/>
                      <a:pt x="2220" y="9071"/>
                      <a:pt x="2044" y="9344"/>
                    </a:cubicBezTo>
                    <a:cubicBezTo>
                      <a:pt x="1868" y="9621"/>
                      <a:pt x="1731" y="9926"/>
                      <a:pt x="1628" y="10252"/>
                    </a:cubicBezTo>
                    <a:lnTo>
                      <a:pt x="0" y="16271"/>
                    </a:lnTo>
                    <a:lnTo>
                      <a:pt x="0" y="1619"/>
                    </a:lnTo>
                    <a:cubicBezTo>
                      <a:pt x="0" y="1178"/>
                      <a:pt x="132" y="796"/>
                      <a:pt x="399" y="479"/>
                    </a:cubicBezTo>
                    <a:cubicBezTo>
                      <a:pt x="663" y="162"/>
                      <a:pt x="982" y="0"/>
                      <a:pt x="1349" y="0"/>
                    </a:cubicBezTo>
                    <a:lnTo>
                      <a:pt x="9460" y="0"/>
                    </a:lnTo>
                    <a:cubicBezTo>
                      <a:pt x="9824" y="0"/>
                      <a:pt x="10140" y="162"/>
                      <a:pt x="10407" y="479"/>
                    </a:cubicBezTo>
                    <a:cubicBezTo>
                      <a:pt x="10674" y="796"/>
                      <a:pt x="10806" y="1178"/>
                      <a:pt x="10806" y="1619"/>
                    </a:cubicBezTo>
                    <a:cubicBezTo>
                      <a:pt x="10806" y="2059"/>
                      <a:pt x="10938" y="2438"/>
                      <a:pt x="11198" y="2750"/>
                    </a:cubicBezTo>
                    <a:cubicBezTo>
                      <a:pt x="11460" y="3064"/>
                      <a:pt x="11773" y="3223"/>
                      <a:pt x="12143" y="3223"/>
                    </a:cubicBezTo>
                    <a:lnTo>
                      <a:pt x="17333" y="3223"/>
                    </a:lnTo>
                    <a:cubicBezTo>
                      <a:pt x="17700" y="3223"/>
                      <a:pt x="18016" y="3384"/>
                      <a:pt x="18278" y="3713"/>
                    </a:cubicBezTo>
                    <a:cubicBezTo>
                      <a:pt x="18540" y="4042"/>
                      <a:pt x="18670" y="4427"/>
                      <a:pt x="18670" y="4868"/>
                    </a:cubicBezTo>
                    <a:lnTo>
                      <a:pt x="18670" y="7976"/>
                    </a:lnTo>
                    <a:lnTo>
                      <a:pt x="4277" y="7976"/>
                    </a:lnTo>
                    <a:close/>
                    <a:moveTo>
                      <a:pt x="21600" y="10141"/>
                    </a:moveTo>
                    <a:lnTo>
                      <a:pt x="18552" y="20801"/>
                    </a:lnTo>
                    <a:cubicBezTo>
                      <a:pt x="18506" y="21015"/>
                      <a:pt x="18386" y="21203"/>
                      <a:pt x="18195" y="21362"/>
                    </a:cubicBezTo>
                    <a:cubicBezTo>
                      <a:pt x="18004" y="21521"/>
                      <a:pt x="17818" y="21600"/>
                      <a:pt x="17639" y="21600"/>
                    </a:cubicBezTo>
                    <a:lnTo>
                      <a:pt x="504" y="21600"/>
                    </a:lnTo>
                    <a:lnTo>
                      <a:pt x="3388" y="10913"/>
                    </a:lnTo>
                    <a:cubicBezTo>
                      <a:pt x="3435" y="10699"/>
                      <a:pt x="3552" y="10517"/>
                      <a:pt x="3746" y="10364"/>
                    </a:cubicBezTo>
                    <a:cubicBezTo>
                      <a:pt x="3937" y="10214"/>
                      <a:pt x="4120" y="10141"/>
                      <a:pt x="4301" y="10141"/>
                    </a:cubicBezTo>
                    <a:lnTo>
                      <a:pt x="21600" y="10141"/>
                    </a:lnTo>
                    <a:close/>
                  </a:path>
                </a:pathLst>
              </a:custGeom>
              <a:solidFill>
                <a:schemeClr val="bg1"/>
              </a:solidFill>
              <a:ln w="12700" cap="flat">
                <a:noFill/>
                <a:miter lim="400000"/>
              </a:ln>
              <a:effectLst/>
            </p:spPr>
            <p:txBody>
              <a:bodyPr lIns="28575" tIns="28575" rIns="28575" bIns="28575" anchor="ctr"/>
              <a:lstStyle/>
              <a:p>
                <a:endParaRPr lang="tr-TR"/>
              </a:p>
            </p:txBody>
          </p:sp>
          <p:sp>
            <p:nvSpPr>
              <p:cNvPr id="20" name="Shape 1458"/>
              <p:cNvSpPr/>
              <p:nvPr userDrawn="1"/>
            </p:nvSpPr>
            <p:spPr bwMode="auto">
              <a:xfrm>
                <a:off x="175278" y="2073390"/>
                <a:ext cx="365500" cy="357074"/>
              </a:xfrm>
              <a:custGeom>
                <a:avLst/>
                <a:gdLst/>
                <a:ahLst/>
                <a:cxnLst>
                  <a:cxn ang="0">
                    <a:pos x="wd2" y="hd2"/>
                  </a:cxn>
                  <a:cxn ang="5400000">
                    <a:pos x="wd2" y="hd2"/>
                  </a:cxn>
                  <a:cxn ang="10800000">
                    <a:pos x="wd2" y="hd2"/>
                  </a:cxn>
                  <a:cxn ang="16200000">
                    <a:pos x="wd2" y="hd2"/>
                  </a:cxn>
                </a:cxnLst>
                <a:rect l="0" t="0" r="r" b="b"/>
                <a:pathLst>
                  <a:path w="21600" h="21600" extrusionOk="0">
                    <a:moveTo>
                      <a:pt x="17909" y="6867"/>
                    </a:moveTo>
                    <a:cubicBezTo>
                      <a:pt x="18210" y="7364"/>
                      <a:pt x="18439" y="7917"/>
                      <a:pt x="18600" y="8530"/>
                    </a:cubicBezTo>
                    <a:cubicBezTo>
                      <a:pt x="19045" y="8620"/>
                      <a:pt x="19513" y="8680"/>
                      <a:pt x="20005" y="8705"/>
                    </a:cubicBezTo>
                    <a:cubicBezTo>
                      <a:pt x="20498" y="8733"/>
                      <a:pt x="20957" y="8821"/>
                      <a:pt x="21382" y="8976"/>
                    </a:cubicBezTo>
                    <a:cubicBezTo>
                      <a:pt x="21526" y="9013"/>
                      <a:pt x="21600" y="9092"/>
                      <a:pt x="21600" y="9219"/>
                    </a:cubicBezTo>
                    <a:lnTo>
                      <a:pt x="21600" y="12410"/>
                    </a:lnTo>
                    <a:cubicBezTo>
                      <a:pt x="21600" y="12517"/>
                      <a:pt x="21464" y="12613"/>
                      <a:pt x="21198" y="12697"/>
                    </a:cubicBezTo>
                    <a:cubicBezTo>
                      <a:pt x="20932" y="12788"/>
                      <a:pt x="20623" y="12853"/>
                      <a:pt x="20269" y="12909"/>
                    </a:cubicBezTo>
                    <a:cubicBezTo>
                      <a:pt x="19918" y="12963"/>
                      <a:pt x="19575" y="13002"/>
                      <a:pt x="19241" y="13031"/>
                    </a:cubicBezTo>
                    <a:cubicBezTo>
                      <a:pt x="18904" y="13056"/>
                      <a:pt x="18683" y="13079"/>
                      <a:pt x="18575" y="13098"/>
                    </a:cubicBezTo>
                    <a:cubicBezTo>
                      <a:pt x="18448" y="13612"/>
                      <a:pt x="18238" y="14137"/>
                      <a:pt x="17938" y="14680"/>
                    </a:cubicBezTo>
                    <a:cubicBezTo>
                      <a:pt x="18433" y="15417"/>
                      <a:pt x="18983" y="16125"/>
                      <a:pt x="19578" y="16803"/>
                    </a:cubicBezTo>
                    <a:lnTo>
                      <a:pt x="19660" y="17006"/>
                    </a:lnTo>
                    <a:cubicBezTo>
                      <a:pt x="19660" y="17077"/>
                      <a:pt x="19535" y="17252"/>
                      <a:pt x="19286" y="17523"/>
                    </a:cubicBezTo>
                    <a:cubicBezTo>
                      <a:pt x="19037" y="17800"/>
                      <a:pt x="18756" y="18096"/>
                      <a:pt x="18439" y="18412"/>
                    </a:cubicBezTo>
                    <a:cubicBezTo>
                      <a:pt x="18122" y="18726"/>
                      <a:pt x="17822" y="19008"/>
                      <a:pt x="17538" y="19257"/>
                    </a:cubicBezTo>
                    <a:cubicBezTo>
                      <a:pt x="17252" y="19505"/>
                      <a:pt x="17068" y="19626"/>
                      <a:pt x="16989" y="19626"/>
                    </a:cubicBezTo>
                    <a:cubicBezTo>
                      <a:pt x="16969" y="19626"/>
                      <a:pt x="16850" y="19542"/>
                      <a:pt x="16629" y="19378"/>
                    </a:cubicBezTo>
                    <a:cubicBezTo>
                      <a:pt x="16408" y="19211"/>
                      <a:pt x="16165" y="19025"/>
                      <a:pt x="15896" y="18822"/>
                    </a:cubicBezTo>
                    <a:cubicBezTo>
                      <a:pt x="15629" y="18621"/>
                      <a:pt x="15377" y="18426"/>
                      <a:pt x="15136" y="18240"/>
                    </a:cubicBezTo>
                    <a:cubicBezTo>
                      <a:pt x="14898" y="18056"/>
                      <a:pt x="14746" y="17946"/>
                      <a:pt x="14683" y="17910"/>
                    </a:cubicBezTo>
                    <a:cubicBezTo>
                      <a:pt x="14420" y="18054"/>
                      <a:pt x="14156" y="18178"/>
                      <a:pt x="13890" y="18282"/>
                    </a:cubicBezTo>
                    <a:cubicBezTo>
                      <a:pt x="13624" y="18384"/>
                      <a:pt x="13355" y="18472"/>
                      <a:pt x="13083" y="18545"/>
                    </a:cubicBezTo>
                    <a:cubicBezTo>
                      <a:pt x="13066" y="18655"/>
                      <a:pt x="13040" y="18875"/>
                      <a:pt x="13009" y="19214"/>
                    </a:cubicBezTo>
                    <a:cubicBezTo>
                      <a:pt x="12978" y="19553"/>
                      <a:pt x="12933" y="19895"/>
                      <a:pt x="12879" y="20242"/>
                    </a:cubicBezTo>
                    <a:cubicBezTo>
                      <a:pt x="12825" y="20589"/>
                      <a:pt x="12763" y="20903"/>
                      <a:pt x="12692" y="21179"/>
                    </a:cubicBezTo>
                    <a:cubicBezTo>
                      <a:pt x="12618" y="21462"/>
                      <a:pt x="12522" y="21600"/>
                      <a:pt x="12406" y="21600"/>
                    </a:cubicBezTo>
                    <a:lnTo>
                      <a:pt x="9191" y="21600"/>
                    </a:lnTo>
                    <a:cubicBezTo>
                      <a:pt x="9064" y="21600"/>
                      <a:pt x="8979" y="21521"/>
                      <a:pt x="8933" y="21371"/>
                    </a:cubicBezTo>
                    <a:cubicBezTo>
                      <a:pt x="8806" y="20928"/>
                      <a:pt x="8721" y="20462"/>
                      <a:pt x="8679" y="19979"/>
                    </a:cubicBezTo>
                    <a:cubicBezTo>
                      <a:pt x="8630" y="19494"/>
                      <a:pt x="8582" y="19031"/>
                      <a:pt x="8528" y="18585"/>
                    </a:cubicBezTo>
                    <a:cubicBezTo>
                      <a:pt x="7976" y="18424"/>
                      <a:pt x="7446" y="18198"/>
                      <a:pt x="6942" y="17910"/>
                    </a:cubicBezTo>
                    <a:cubicBezTo>
                      <a:pt x="6568" y="18192"/>
                      <a:pt x="6203" y="18460"/>
                      <a:pt x="5843" y="18726"/>
                    </a:cubicBezTo>
                    <a:cubicBezTo>
                      <a:pt x="5481" y="18994"/>
                      <a:pt x="5124" y="19276"/>
                      <a:pt x="4773" y="19573"/>
                    </a:cubicBezTo>
                    <a:lnTo>
                      <a:pt x="4608" y="19626"/>
                    </a:lnTo>
                    <a:cubicBezTo>
                      <a:pt x="4555" y="19626"/>
                      <a:pt x="4387" y="19505"/>
                      <a:pt x="4107" y="19256"/>
                    </a:cubicBezTo>
                    <a:cubicBezTo>
                      <a:pt x="3827" y="19008"/>
                      <a:pt x="3535" y="18726"/>
                      <a:pt x="3232" y="18412"/>
                    </a:cubicBezTo>
                    <a:cubicBezTo>
                      <a:pt x="2929" y="18096"/>
                      <a:pt x="2654" y="17800"/>
                      <a:pt x="2405" y="17523"/>
                    </a:cubicBezTo>
                    <a:cubicBezTo>
                      <a:pt x="2155" y="17252"/>
                      <a:pt x="2031" y="17077"/>
                      <a:pt x="2031" y="17006"/>
                    </a:cubicBezTo>
                    <a:cubicBezTo>
                      <a:pt x="2031" y="16986"/>
                      <a:pt x="2104" y="16868"/>
                      <a:pt x="2249" y="16647"/>
                    </a:cubicBezTo>
                    <a:cubicBezTo>
                      <a:pt x="2393" y="16427"/>
                      <a:pt x="2563" y="16184"/>
                      <a:pt x="2759" y="15925"/>
                    </a:cubicBezTo>
                    <a:cubicBezTo>
                      <a:pt x="2951" y="15662"/>
                      <a:pt x="3141" y="15411"/>
                      <a:pt x="3328" y="15174"/>
                    </a:cubicBezTo>
                    <a:cubicBezTo>
                      <a:pt x="3512" y="14934"/>
                      <a:pt x="3631" y="14778"/>
                      <a:pt x="3688" y="14705"/>
                    </a:cubicBezTo>
                    <a:cubicBezTo>
                      <a:pt x="3388" y="14211"/>
                      <a:pt x="3158" y="13658"/>
                      <a:pt x="2997" y="13045"/>
                    </a:cubicBezTo>
                    <a:cubicBezTo>
                      <a:pt x="2535" y="12951"/>
                      <a:pt x="2062" y="12898"/>
                      <a:pt x="1578" y="12870"/>
                    </a:cubicBezTo>
                    <a:cubicBezTo>
                      <a:pt x="1093" y="12841"/>
                      <a:pt x="640" y="12751"/>
                      <a:pt x="215" y="12599"/>
                    </a:cubicBezTo>
                    <a:cubicBezTo>
                      <a:pt x="71" y="12562"/>
                      <a:pt x="0" y="12480"/>
                      <a:pt x="0" y="12353"/>
                    </a:cubicBezTo>
                    <a:lnTo>
                      <a:pt x="0" y="9162"/>
                    </a:lnTo>
                    <a:cubicBezTo>
                      <a:pt x="0" y="9055"/>
                      <a:pt x="136" y="8959"/>
                      <a:pt x="414" y="8874"/>
                    </a:cubicBezTo>
                    <a:cubicBezTo>
                      <a:pt x="688" y="8790"/>
                      <a:pt x="997" y="8716"/>
                      <a:pt x="1340" y="8666"/>
                    </a:cubicBezTo>
                    <a:cubicBezTo>
                      <a:pt x="1685" y="8612"/>
                      <a:pt x="2020" y="8570"/>
                      <a:pt x="2345" y="8544"/>
                    </a:cubicBezTo>
                    <a:cubicBezTo>
                      <a:pt x="2668" y="8516"/>
                      <a:pt x="2886" y="8493"/>
                      <a:pt x="2997" y="8473"/>
                    </a:cubicBezTo>
                    <a:cubicBezTo>
                      <a:pt x="3158" y="7926"/>
                      <a:pt x="3379" y="7398"/>
                      <a:pt x="3659" y="6895"/>
                    </a:cubicBezTo>
                    <a:cubicBezTo>
                      <a:pt x="3161" y="6155"/>
                      <a:pt x="2620" y="5447"/>
                      <a:pt x="2031" y="4772"/>
                    </a:cubicBezTo>
                    <a:lnTo>
                      <a:pt x="1937" y="4571"/>
                    </a:lnTo>
                    <a:cubicBezTo>
                      <a:pt x="1937" y="4498"/>
                      <a:pt x="2065" y="4323"/>
                      <a:pt x="2317" y="4049"/>
                    </a:cubicBezTo>
                    <a:cubicBezTo>
                      <a:pt x="2569" y="3775"/>
                      <a:pt x="2852" y="3479"/>
                      <a:pt x="3164" y="3162"/>
                    </a:cubicBezTo>
                    <a:cubicBezTo>
                      <a:pt x="3478" y="2849"/>
                      <a:pt x="3778" y="2569"/>
                      <a:pt x="4067" y="2321"/>
                    </a:cubicBezTo>
                    <a:cubicBezTo>
                      <a:pt x="4356" y="2073"/>
                      <a:pt x="4538" y="1945"/>
                      <a:pt x="4608" y="1945"/>
                    </a:cubicBezTo>
                    <a:cubicBezTo>
                      <a:pt x="4625" y="1945"/>
                      <a:pt x="4747" y="2030"/>
                      <a:pt x="4968" y="2197"/>
                    </a:cubicBezTo>
                    <a:cubicBezTo>
                      <a:pt x="5189" y="2363"/>
                      <a:pt x="5435" y="2550"/>
                      <a:pt x="5707" y="2750"/>
                    </a:cubicBezTo>
                    <a:cubicBezTo>
                      <a:pt x="5976" y="2953"/>
                      <a:pt x="6234" y="3148"/>
                      <a:pt x="6472" y="3332"/>
                    </a:cubicBezTo>
                    <a:cubicBezTo>
                      <a:pt x="6713" y="3515"/>
                      <a:pt x="6860" y="3628"/>
                      <a:pt x="6914" y="3662"/>
                    </a:cubicBezTo>
                    <a:cubicBezTo>
                      <a:pt x="7174" y="3518"/>
                      <a:pt x="7441" y="3399"/>
                      <a:pt x="7707" y="3303"/>
                    </a:cubicBezTo>
                    <a:cubicBezTo>
                      <a:pt x="7973" y="3210"/>
                      <a:pt x="8248" y="3120"/>
                      <a:pt x="8528" y="3030"/>
                    </a:cubicBezTo>
                    <a:cubicBezTo>
                      <a:pt x="8528" y="2922"/>
                      <a:pt x="8540" y="2699"/>
                      <a:pt x="8568" y="2363"/>
                    </a:cubicBezTo>
                    <a:cubicBezTo>
                      <a:pt x="8596" y="2033"/>
                      <a:pt x="8636" y="1694"/>
                      <a:pt x="8690" y="1352"/>
                    </a:cubicBezTo>
                    <a:cubicBezTo>
                      <a:pt x="8744" y="1011"/>
                      <a:pt x="8814" y="697"/>
                      <a:pt x="8899" y="418"/>
                    </a:cubicBezTo>
                    <a:cubicBezTo>
                      <a:pt x="8984" y="141"/>
                      <a:pt x="9084" y="0"/>
                      <a:pt x="9191" y="0"/>
                    </a:cubicBezTo>
                    <a:lnTo>
                      <a:pt x="12406" y="0"/>
                    </a:lnTo>
                    <a:cubicBezTo>
                      <a:pt x="12531" y="0"/>
                      <a:pt x="12618" y="68"/>
                      <a:pt x="12664" y="203"/>
                    </a:cubicBezTo>
                    <a:cubicBezTo>
                      <a:pt x="12771" y="644"/>
                      <a:pt x="12848" y="1107"/>
                      <a:pt x="12893" y="1595"/>
                    </a:cubicBezTo>
                    <a:cubicBezTo>
                      <a:pt x="12938" y="2084"/>
                      <a:pt x="13001" y="2561"/>
                      <a:pt x="13083" y="3030"/>
                    </a:cubicBezTo>
                    <a:cubicBezTo>
                      <a:pt x="13363" y="3100"/>
                      <a:pt x="13632" y="3185"/>
                      <a:pt x="13890" y="3284"/>
                    </a:cubicBezTo>
                    <a:cubicBezTo>
                      <a:pt x="14148" y="3385"/>
                      <a:pt x="14403" y="3512"/>
                      <a:pt x="14655" y="3662"/>
                    </a:cubicBezTo>
                    <a:cubicBezTo>
                      <a:pt x="14729" y="3611"/>
                      <a:pt x="14881" y="3490"/>
                      <a:pt x="15117" y="3303"/>
                    </a:cubicBezTo>
                    <a:cubicBezTo>
                      <a:pt x="15352" y="3120"/>
                      <a:pt x="15604" y="2925"/>
                      <a:pt x="15870" y="2722"/>
                    </a:cubicBezTo>
                    <a:cubicBezTo>
                      <a:pt x="16136" y="2521"/>
                      <a:pt x="16377" y="2341"/>
                      <a:pt x="16589" y="2183"/>
                    </a:cubicBezTo>
                    <a:cubicBezTo>
                      <a:pt x="16802" y="2024"/>
                      <a:pt x="16935" y="1945"/>
                      <a:pt x="16989" y="1945"/>
                    </a:cubicBezTo>
                    <a:cubicBezTo>
                      <a:pt x="17043" y="1945"/>
                      <a:pt x="17210" y="2072"/>
                      <a:pt x="17490" y="2321"/>
                    </a:cubicBezTo>
                    <a:cubicBezTo>
                      <a:pt x="17771" y="2569"/>
                      <a:pt x="18065" y="2849"/>
                      <a:pt x="18371" y="3162"/>
                    </a:cubicBezTo>
                    <a:cubicBezTo>
                      <a:pt x="18680" y="3479"/>
                      <a:pt x="18957" y="3775"/>
                      <a:pt x="19207" y="4049"/>
                    </a:cubicBezTo>
                    <a:cubicBezTo>
                      <a:pt x="19453" y="4323"/>
                      <a:pt x="19578" y="4498"/>
                      <a:pt x="19578" y="4571"/>
                    </a:cubicBezTo>
                    <a:cubicBezTo>
                      <a:pt x="19578" y="4605"/>
                      <a:pt x="19498" y="4735"/>
                      <a:pt x="19343" y="4955"/>
                    </a:cubicBezTo>
                    <a:cubicBezTo>
                      <a:pt x="19184" y="5175"/>
                      <a:pt x="19008" y="5416"/>
                      <a:pt x="18813" y="5678"/>
                    </a:cubicBezTo>
                    <a:cubicBezTo>
                      <a:pt x="18617" y="5938"/>
                      <a:pt x="18428" y="6189"/>
                      <a:pt x="18241" y="6429"/>
                    </a:cubicBezTo>
                    <a:cubicBezTo>
                      <a:pt x="18057" y="6667"/>
                      <a:pt x="17946" y="6813"/>
                      <a:pt x="17909" y="6867"/>
                    </a:cubicBezTo>
                    <a:moveTo>
                      <a:pt x="10806" y="14044"/>
                    </a:moveTo>
                    <a:cubicBezTo>
                      <a:pt x="11248" y="14044"/>
                      <a:pt x="11670" y="13957"/>
                      <a:pt x="12066" y="13779"/>
                    </a:cubicBezTo>
                    <a:cubicBezTo>
                      <a:pt x="12463" y="13607"/>
                      <a:pt x="12805" y="13370"/>
                      <a:pt x="13091" y="13070"/>
                    </a:cubicBezTo>
                    <a:cubicBezTo>
                      <a:pt x="13375" y="12774"/>
                      <a:pt x="13604" y="12429"/>
                      <a:pt x="13783" y="12031"/>
                    </a:cubicBezTo>
                    <a:cubicBezTo>
                      <a:pt x="13958" y="11633"/>
                      <a:pt x="14046" y="11215"/>
                      <a:pt x="14046" y="10775"/>
                    </a:cubicBezTo>
                    <a:cubicBezTo>
                      <a:pt x="14046" y="10334"/>
                      <a:pt x="13958" y="9919"/>
                      <a:pt x="13783" y="9530"/>
                    </a:cubicBezTo>
                    <a:cubicBezTo>
                      <a:pt x="13604" y="9143"/>
                      <a:pt x="13375" y="8801"/>
                      <a:pt x="13091" y="8502"/>
                    </a:cubicBezTo>
                    <a:cubicBezTo>
                      <a:pt x="12805" y="8206"/>
                      <a:pt x="12463" y="7974"/>
                      <a:pt x="12066" y="7808"/>
                    </a:cubicBezTo>
                    <a:cubicBezTo>
                      <a:pt x="11670" y="7641"/>
                      <a:pt x="11248" y="7556"/>
                      <a:pt x="10806" y="7556"/>
                    </a:cubicBezTo>
                    <a:cubicBezTo>
                      <a:pt x="10361" y="7556"/>
                      <a:pt x="9939" y="7641"/>
                      <a:pt x="9537" y="7808"/>
                    </a:cubicBezTo>
                    <a:cubicBezTo>
                      <a:pt x="9135" y="7974"/>
                      <a:pt x="8786" y="8206"/>
                      <a:pt x="8494" y="8502"/>
                    </a:cubicBezTo>
                    <a:cubicBezTo>
                      <a:pt x="8200" y="8801"/>
                      <a:pt x="7970" y="9143"/>
                      <a:pt x="7800" y="9530"/>
                    </a:cubicBezTo>
                    <a:cubicBezTo>
                      <a:pt x="7633" y="9919"/>
                      <a:pt x="7551" y="10334"/>
                      <a:pt x="7551" y="10775"/>
                    </a:cubicBezTo>
                    <a:cubicBezTo>
                      <a:pt x="7551" y="11215"/>
                      <a:pt x="7633" y="11633"/>
                      <a:pt x="7800" y="12031"/>
                    </a:cubicBezTo>
                    <a:cubicBezTo>
                      <a:pt x="7970" y="12429"/>
                      <a:pt x="8200" y="12774"/>
                      <a:pt x="8494" y="13070"/>
                    </a:cubicBezTo>
                    <a:cubicBezTo>
                      <a:pt x="8786" y="13370"/>
                      <a:pt x="9135" y="13607"/>
                      <a:pt x="9537" y="13779"/>
                    </a:cubicBezTo>
                    <a:cubicBezTo>
                      <a:pt x="9939" y="13957"/>
                      <a:pt x="10361" y="14044"/>
                      <a:pt x="10806" y="14044"/>
                    </a:cubicBezTo>
                  </a:path>
                </a:pathLst>
              </a:custGeom>
              <a:solidFill>
                <a:schemeClr val="bg1"/>
              </a:solidFill>
              <a:ln w="12700" cap="flat">
                <a:noFill/>
                <a:miter lim="400000"/>
              </a:ln>
              <a:effectLst/>
            </p:spPr>
            <p:txBody>
              <a:bodyPr lIns="28575" tIns="28575" rIns="28575" bIns="28575" anchor="ctr"/>
              <a:lstStyle/>
              <a:p>
                <a:endParaRPr lang="tr-TR"/>
              </a:p>
            </p:txBody>
          </p:sp>
          <p:sp>
            <p:nvSpPr>
              <p:cNvPr id="21" name="Shape 1486"/>
              <p:cNvSpPr/>
              <p:nvPr userDrawn="1"/>
            </p:nvSpPr>
            <p:spPr bwMode="auto">
              <a:xfrm>
                <a:off x="721711" y="2626985"/>
                <a:ext cx="308929" cy="353063"/>
              </a:xfrm>
              <a:custGeom>
                <a:avLst/>
                <a:gdLst/>
                <a:ahLst/>
                <a:cxnLst>
                  <a:cxn ang="0">
                    <a:pos x="wd2" y="hd2"/>
                  </a:cxn>
                  <a:cxn ang="5400000">
                    <a:pos x="wd2" y="hd2"/>
                  </a:cxn>
                  <a:cxn ang="10800000">
                    <a:pos x="wd2" y="hd2"/>
                  </a:cxn>
                  <a:cxn ang="16200000">
                    <a:pos x="wd2" y="hd2"/>
                  </a:cxn>
                </a:cxnLst>
                <a:rect l="0" t="0" r="r" b="b"/>
                <a:pathLst>
                  <a:path w="21600" h="21600" extrusionOk="0">
                    <a:moveTo>
                      <a:pt x="536" y="6464"/>
                    </a:moveTo>
                    <a:cubicBezTo>
                      <a:pt x="386" y="6464"/>
                      <a:pt x="262" y="6412"/>
                      <a:pt x="155" y="6306"/>
                    </a:cubicBezTo>
                    <a:cubicBezTo>
                      <a:pt x="49" y="6202"/>
                      <a:pt x="0" y="6075"/>
                      <a:pt x="0" y="5925"/>
                    </a:cubicBezTo>
                    <a:lnTo>
                      <a:pt x="0" y="538"/>
                    </a:lnTo>
                    <a:cubicBezTo>
                      <a:pt x="0" y="389"/>
                      <a:pt x="49" y="265"/>
                      <a:pt x="155" y="158"/>
                    </a:cubicBezTo>
                    <a:cubicBezTo>
                      <a:pt x="262" y="52"/>
                      <a:pt x="386" y="0"/>
                      <a:pt x="536" y="0"/>
                    </a:cubicBezTo>
                    <a:lnTo>
                      <a:pt x="5925" y="0"/>
                    </a:lnTo>
                    <a:cubicBezTo>
                      <a:pt x="6072" y="0"/>
                      <a:pt x="6202" y="52"/>
                      <a:pt x="6320" y="158"/>
                    </a:cubicBezTo>
                    <a:cubicBezTo>
                      <a:pt x="6432" y="265"/>
                      <a:pt x="6487" y="389"/>
                      <a:pt x="6487" y="538"/>
                    </a:cubicBezTo>
                    <a:lnTo>
                      <a:pt x="6487" y="5925"/>
                    </a:lnTo>
                    <a:cubicBezTo>
                      <a:pt x="6487" y="6075"/>
                      <a:pt x="6432" y="6202"/>
                      <a:pt x="6320" y="6306"/>
                    </a:cubicBezTo>
                    <a:cubicBezTo>
                      <a:pt x="6202" y="6412"/>
                      <a:pt x="6072" y="6464"/>
                      <a:pt x="5925" y="6464"/>
                    </a:cubicBezTo>
                    <a:lnTo>
                      <a:pt x="536" y="6464"/>
                    </a:lnTo>
                    <a:close/>
                    <a:moveTo>
                      <a:pt x="21059" y="8105"/>
                    </a:moveTo>
                    <a:cubicBezTo>
                      <a:pt x="21206" y="8105"/>
                      <a:pt x="21335" y="8157"/>
                      <a:pt x="21439" y="8258"/>
                    </a:cubicBezTo>
                    <a:cubicBezTo>
                      <a:pt x="21542" y="8358"/>
                      <a:pt x="21600" y="8488"/>
                      <a:pt x="21600" y="8643"/>
                    </a:cubicBezTo>
                    <a:lnTo>
                      <a:pt x="21600" y="12614"/>
                    </a:lnTo>
                    <a:cubicBezTo>
                      <a:pt x="21600" y="13855"/>
                      <a:pt x="21315" y="15021"/>
                      <a:pt x="20751" y="16115"/>
                    </a:cubicBezTo>
                    <a:cubicBezTo>
                      <a:pt x="20183" y="17209"/>
                      <a:pt x="19412" y="18159"/>
                      <a:pt x="18433" y="18968"/>
                    </a:cubicBezTo>
                    <a:cubicBezTo>
                      <a:pt x="17454" y="19775"/>
                      <a:pt x="16314" y="20417"/>
                      <a:pt x="15001" y="20892"/>
                    </a:cubicBezTo>
                    <a:cubicBezTo>
                      <a:pt x="13691" y="21364"/>
                      <a:pt x="12291" y="21600"/>
                      <a:pt x="10803" y="21600"/>
                    </a:cubicBezTo>
                    <a:cubicBezTo>
                      <a:pt x="9297" y="21600"/>
                      <a:pt x="7892" y="21364"/>
                      <a:pt x="6588" y="20892"/>
                    </a:cubicBezTo>
                    <a:cubicBezTo>
                      <a:pt x="5283" y="20417"/>
                      <a:pt x="4140" y="19775"/>
                      <a:pt x="3161" y="18968"/>
                    </a:cubicBezTo>
                    <a:cubicBezTo>
                      <a:pt x="2182" y="18159"/>
                      <a:pt x="1411" y="17212"/>
                      <a:pt x="844" y="16121"/>
                    </a:cubicBezTo>
                    <a:cubicBezTo>
                      <a:pt x="279" y="15032"/>
                      <a:pt x="0" y="13866"/>
                      <a:pt x="0" y="12614"/>
                    </a:cubicBezTo>
                    <a:lnTo>
                      <a:pt x="0" y="8643"/>
                    </a:lnTo>
                    <a:cubicBezTo>
                      <a:pt x="0" y="8496"/>
                      <a:pt x="49" y="8370"/>
                      <a:pt x="155" y="8263"/>
                    </a:cubicBezTo>
                    <a:cubicBezTo>
                      <a:pt x="262" y="8160"/>
                      <a:pt x="386" y="8105"/>
                      <a:pt x="536" y="8105"/>
                    </a:cubicBezTo>
                    <a:lnTo>
                      <a:pt x="5925" y="8105"/>
                    </a:lnTo>
                    <a:cubicBezTo>
                      <a:pt x="6072" y="8105"/>
                      <a:pt x="6202" y="8157"/>
                      <a:pt x="6320" y="8257"/>
                    </a:cubicBezTo>
                    <a:cubicBezTo>
                      <a:pt x="6432" y="8358"/>
                      <a:pt x="6487" y="8488"/>
                      <a:pt x="6487" y="8643"/>
                    </a:cubicBezTo>
                    <a:lnTo>
                      <a:pt x="6487" y="12614"/>
                    </a:lnTo>
                    <a:cubicBezTo>
                      <a:pt x="6487" y="12881"/>
                      <a:pt x="6596" y="13155"/>
                      <a:pt x="6801" y="13440"/>
                    </a:cubicBezTo>
                    <a:cubicBezTo>
                      <a:pt x="7005" y="13725"/>
                      <a:pt x="7299" y="13993"/>
                      <a:pt x="7676" y="14246"/>
                    </a:cubicBezTo>
                    <a:cubicBezTo>
                      <a:pt x="8050" y="14500"/>
                      <a:pt x="8505" y="14704"/>
                      <a:pt x="9032" y="14865"/>
                    </a:cubicBezTo>
                    <a:cubicBezTo>
                      <a:pt x="9562" y="15029"/>
                      <a:pt x="10152" y="15107"/>
                      <a:pt x="10803" y="15107"/>
                    </a:cubicBezTo>
                    <a:cubicBezTo>
                      <a:pt x="11448" y="15107"/>
                      <a:pt x="12038" y="15029"/>
                      <a:pt x="12577" y="14865"/>
                    </a:cubicBezTo>
                    <a:cubicBezTo>
                      <a:pt x="13112" y="14704"/>
                      <a:pt x="13567" y="14500"/>
                      <a:pt x="13944" y="14246"/>
                    </a:cubicBezTo>
                    <a:cubicBezTo>
                      <a:pt x="14321" y="13993"/>
                      <a:pt x="14615" y="13722"/>
                      <a:pt x="14822" y="13440"/>
                    </a:cubicBezTo>
                    <a:cubicBezTo>
                      <a:pt x="15030" y="13155"/>
                      <a:pt x="15130" y="12881"/>
                      <a:pt x="15130" y="12614"/>
                    </a:cubicBezTo>
                    <a:lnTo>
                      <a:pt x="15130" y="8643"/>
                    </a:lnTo>
                    <a:cubicBezTo>
                      <a:pt x="15130" y="8286"/>
                      <a:pt x="15312" y="8105"/>
                      <a:pt x="15672" y="8105"/>
                    </a:cubicBezTo>
                    <a:lnTo>
                      <a:pt x="21059" y="8105"/>
                    </a:lnTo>
                    <a:close/>
                    <a:moveTo>
                      <a:pt x="21059" y="3"/>
                    </a:moveTo>
                    <a:cubicBezTo>
                      <a:pt x="21206" y="3"/>
                      <a:pt x="21335" y="55"/>
                      <a:pt x="21439" y="161"/>
                    </a:cubicBezTo>
                    <a:cubicBezTo>
                      <a:pt x="21542" y="268"/>
                      <a:pt x="21600" y="392"/>
                      <a:pt x="21600" y="541"/>
                    </a:cubicBezTo>
                    <a:lnTo>
                      <a:pt x="21600" y="5928"/>
                    </a:lnTo>
                    <a:cubicBezTo>
                      <a:pt x="21600" y="6078"/>
                      <a:pt x="21542" y="6205"/>
                      <a:pt x="21439" y="6308"/>
                    </a:cubicBezTo>
                    <a:cubicBezTo>
                      <a:pt x="21335" y="6415"/>
                      <a:pt x="21206" y="6467"/>
                      <a:pt x="21059" y="6467"/>
                    </a:cubicBezTo>
                    <a:lnTo>
                      <a:pt x="15672" y="6467"/>
                    </a:lnTo>
                    <a:cubicBezTo>
                      <a:pt x="15312" y="6467"/>
                      <a:pt x="15130" y="6288"/>
                      <a:pt x="15130" y="5928"/>
                    </a:cubicBezTo>
                    <a:lnTo>
                      <a:pt x="15130" y="541"/>
                    </a:lnTo>
                    <a:cubicBezTo>
                      <a:pt x="15130" y="392"/>
                      <a:pt x="15182" y="268"/>
                      <a:pt x="15283" y="161"/>
                    </a:cubicBezTo>
                    <a:cubicBezTo>
                      <a:pt x="15384" y="55"/>
                      <a:pt x="15513" y="3"/>
                      <a:pt x="15672" y="3"/>
                    </a:cubicBezTo>
                    <a:lnTo>
                      <a:pt x="21059" y="3"/>
                    </a:lnTo>
                    <a:close/>
                  </a:path>
                </a:pathLst>
              </a:custGeom>
              <a:solidFill>
                <a:schemeClr val="bg1"/>
              </a:solidFill>
              <a:ln w="12700" cap="flat">
                <a:noFill/>
                <a:miter lim="400000"/>
              </a:ln>
              <a:effectLst/>
            </p:spPr>
            <p:txBody>
              <a:bodyPr lIns="28575" tIns="28575" rIns="28575" bIns="28575" anchor="ctr"/>
              <a:lstStyle/>
              <a:p>
                <a:endParaRPr lang="tr-TR"/>
              </a:p>
            </p:txBody>
          </p:sp>
          <p:sp>
            <p:nvSpPr>
              <p:cNvPr id="22" name="Shape 1492"/>
              <p:cNvSpPr/>
              <p:nvPr userDrawn="1"/>
            </p:nvSpPr>
            <p:spPr bwMode="auto">
              <a:xfrm>
                <a:off x="709702" y="3619143"/>
                <a:ext cx="361087" cy="345038"/>
              </a:xfrm>
              <a:custGeom>
                <a:avLst/>
                <a:gdLst/>
                <a:ahLst/>
                <a:cxnLst>
                  <a:cxn ang="0">
                    <a:pos x="wd2" y="hd2"/>
                  </a:cxn>
                  <a:cxn ang="5400000">
                    <a:pos x="wd2" y="hd2"/>
                  </a:cxn>
                  <a:cxn ang="10800000">
                    <a:pos x="wd2" y="hd2"/>
                  </a:cxn>
                  <a:cxn ang="16200000">
                    <a:pos x="wd2" y="hd2"/>
                  </a:cxn>
                </a:cxnLst>
                <a:rect l="0" t="0" r="r" b="b"/>
                <a:pathLst>
                  <a:path w="21591" h="21498" extrusionOk="0">
                    <a:moveTo>
                      <a:pt x="14059" y="6524"/>
                    </a:moveTo>
                    <a:cubicBezTo>
                      <a:pt x="13646" y="6524"/>
                      <a:pt x="13257" y="6670"/>
                      <a:pt x="12887" y="6962"/>
                    </a:cubicBezTo>
                    <a:cubicBezTo>
                      <a:pt x="12520" y="7257"/>
                      <a:pt x="12156" y="7651"/>
                      <a:pt x="11798" y="8139"/>
                    </a:cubicBezTo>
                    <a:cubicBezTo>
                      <a:pt x="11441" y="8626"/>
                      <a:pt x="11081" y="9184"/>
                      <a:pt x="10727" y="9814"/>
                    </a:cubicBezTo>
                    <a:cubicBezTo>
                      <a:pt x="10372" y="10445"/>
                      <a:pt x="10017" y="11093"/>
                      <a:pt x="9665" y="11765"/>
                    </a:cubicBezTo>
                    <a:cubicBezTo>
                      <a:pt x="9234" y="12585"/>
                      <a:pt x="8794" y="13394"/>
                      <a:pt x="8336" y="14196"/>
                    </a:cubicBezTo>
                    <a:cubicBezTo>
                      <a:pt x="7876" y="14996"/>
                      <a:pt x="7384" y="15717"/>
                      <a:pt x="6858" y="16357"/>
                    </a:cubicBezTo>
                    <a:cubicBezTo>
                      <a:pt x="6330" y="16996"/>
                      <a:pt x="5752" y="17510"/>
                      <a:pt x="5119" y="17898"/>
                    </a:cubicBezTo>
                    <a:cubicBezTo>
                      <a:pt x="4485" y="18289"/>
                      <a:pt x="3788" y="18488"/>
                      <a:pt x="3022" y="18488"/>
                    </a:cubicBezTo>
                    <a:lnTo>
                      <a:pt x="458" y="18488"/>
                    </a:lnTo>
                    <a:cubicBezTo>
                      <a:pt x="333" y="18488"/>
                      <a:pt x="225" y="18432"/>
                      <a:pt x="135" y="18324"/>
                    </a:cubicBezTo>
                    <a:cubicBezTo>
                      <a:pt x="44" y="18219"/>
                      <a:pt x="0" y="18091"/>
                      <a:pt x="0" y="17942"/>
                    </a:cubicBezTo>
                    <a:lnTo>
                      <a:pt x="0" y="15790"/>
                    </a:lnTo>
                    <a:cubicBezTo>
                      <a:pt x="0" y="15638"/>
                      <a:pt x="44" y="15513"/>
                      <a:pt x="135" y="15411"/>
                    </a:cubicBezTo>
                    <a:cubicBezTo>
                      <a:pt x="225" y="15311"/>
                      <a:pt x="333" y="15256"/>
                      <a:pt x="458" y="15256"/>
                    </a:cubicBezTo>
                    <a:lnTo>
                      <a:pt x="3022" y="15256"/>
                    </a:lnTo>
                    <a:cubicBezTo>
                      <a:pt x="3421" y="15256"/>
                      <a:pt x="3810" y="15113"/>
                      <a:pt x="4189" y="14824"/>
                    </a:cubicBezTo>
                    <a:cubicBezTo>
                      <a:pt x="4568" y="14538"/>
                      <a:pt x="4933" y="14150"/>
                      <a:pt x="5285" y="13665"/>
                    </a:cubicBezTo>
                    <a:cubicBezTo>
                      <a:pt x="5637" y="13180"/>
                      <a:pt x="5985" y="12623"/>
                      <a:pt x="6340" y="11995"/>
                    </a:cubicBezTo>
                    <a:cubicBezTo>
                      <a:pt x="6692" y="11367"/>
                      <a:pt x="7042" y="10716"/>
                      <a:pt x="7394" y="10045"/>
                    </a:cubicBezTo>
                    <a:cubicBezTo>
                      <a:pt x="7822" y="9225"/>
                      <a:pt x="8270" y="8407"/>
                      <a:pt x="8735" y="7599"/>
                    </a:cubicBezTo>
                    <a:cubicBezTo>
                      <a:pt x="9200" y="6790"/>
                      <a:pt x="9696" y="6063"/>
                      <a:pt x="10223" y="5421"/>
                    </a:cubicBezTo>
                    <a:cubicBezTo>
                      <a:pt x="10749" y="4776"/>
                      <a:pt x="11324" y="4262"/>
                      <a:pt x="11950" y="3876"/>
                    </a:cubicBezTo>
                    <a:cubicBezTo>
                      <a:pt x="12574" y="3488"/>
                      <a:pt x="13276" y="3293"/>
                      <a:pt x="14057" y="3293"/>
                    </a:cubicBezTo>
                    <a:lnTo>
                      <a:pt x="16435" y="3293"/>
                    </a:lnTo>
                    <a:lnTo>
                      <a:pt x="16435" y="712"/>
                    </a:lnTo>
                    <a:cubicBezTo>
                      <a:pt x="16435" y="329"/>
                      <a:pt x="16530" y="102"/>
                      <a:pt x="16721" y="23"/>
                    </a:cubicBezTo>
                    <a:cubicBezTo>
                      <a:pt x="16914" y="-50"/>
                      <a:pt x="17147" y="49"/>
                      <a:pt x="17418" y="318"/>
                    </a:cubicBezTo>
                    <a:lnTo>
                      <a:pt x="21331" y="4203"/>
                    </a:lnTo>
                    <a:cubicBezTo>
                      <a:pt x="21512" y="4373"/>
                      <a:pt x="21598" y="4583"/>
                      <a:pt x="21588" y="4834"/>
                    </a:cubicBezTo>
                    <a:cubicBezTo>
                      <a:pt x="21588" y="5103"/>
                      <a:pt x="21502" y="5322"/>
                      <a:pt x="21331" y="5488"/>
                    </a:cubicBezTo>
                    <a:lnTo>
                      <a:pt x="17418" y="9362"/>
                    </a:lnTo>
                    <a:cubicBezTo>
                      <a:pt x="17147" y="9630"/>
                      <a:pt x="16914" y="9727"/>
                      <a:pt x="16721" y="9645"/>
                    </a:cubicBezTo>
                    <a:cubicBezTo>
                      <a:pt x="16530" y="9569"/>
                      <a:pt x="16435" y="9338"/>
                      <a:pt x="16435" y="8956"/>
                    </a:cubicBezTo>
                    <a:lnTo>
                      <a:pt x="16435" y="6524"/>
                    </a:lnTo>
                    <a:lnTo>
                      <a:pt x="14059" y="6524"/>
                    </a:lnTo>
                    <a:close/>
                    <a:moveTo>
                      <a:pt x="462" y="6495"/>
                    </a:moveTo>
                    <a:cubicBezTo>
                      <a:pt x="338" y="6495"/>
                      <a:pt x="230" y="6449"/>
                      <a:pt x="139" y="6349"/>
                    </a:cubicBezTo>
                    <a:cubicBezTo>
                      <a:pt x="49" y="6250"/>
                      <a:pt x="5" y="6127"/>
                      <a:pt x="5" y="5978"/>
                    </a:cubicBezTo>
                    <a:lnTo>
                      <a:pt x="5" y="3824"/>
                    </a:lnTo>
                    <a:cubicBezTo>
                      <a:pt x="5" y="3462"/>
                      <a:pt x="157" y="3287"/>
                      <a:pt x="462" y="3293"/>
                    </a:cubicBezTo>
                    <a:lnTo>
                      <a:pt x="3027" y="3293"/>
                    </a:lnTo>
                    <a:cubicBezTo>
                      <a:pt x="3560" y="3293"/>
                      <a:pt x="4054" y="3389"/>
                      <a:pt x="4514" y="3573"/>
                    </a:cubicBezTo>
                    <a:cubicBezTo>
                      <a:pt x="4974" y="3763"/>
                      <a:pt x="5410" y="4022"/>
                      <a:pt x="5821" y="4358"/>
                    </a:cubicBezTo>
                    <a:cubicBezTo>
                      <a:pt x="6229" y="4691"/>
                      <a:pt x="6609" y="5085"/>
                      <a:pt x="6963" y="5532"/>
                    </a:cubicBezTo>
                    <a:cubicBezTo>
                      <a:pt x="7318" y="5979"/>
                      <a:pt x="7656" y="6463"/>
                      <a:pt x="7994" y="6983"/>
                    </a:cubicBezTo>
                    <a:cubicBezTo>
                      <a:pt x="7519" y="7824"/>
                      <a:pt x="7059" y="8653"/>
                      <a:pt x="6621" y="9473"/>
                    </a:cubicBezTo>
                    <a:cubicBezTo>
                      <a:pt x="6589" y="9549"/>
                      <a:pt x="6557" y="9610"/>
                      <a:pt x="6516" y="9668"/>
                    </a:cubicBezTo>
                    <a:cubicBezTo>
                      <a:pt x="6477" y="9727"/>
                      <a:pt x="6442" y="9794"/>
                      <a:pt x="6410" y="9876"/>
                    </a:cubicBezTo>
                    <a:cubicBezTo>
                      <a:pt x="5862" y="8927"/>
                      <a:pt x="5319" y="8127"/>
                      <a:pt x="4776" y="7473"/>
                    </a:cubicBezTo>
                    <a:cubicBezTo>
                      <a:pt x="4233" y="6822"/>
                      <a:pt x="3651" y="6495"/>
                      <a:pt x="3024" y="6495"/>
                    </a:cubicBezTo>
                    <a:lnTo>
                      <a:pt x="462" y="6495"/>
                    </a:lnTo>
                    <a:close/>
                    <a:moveTo>
                      <a:pt x="21333" y="15997"/>
                    </a:moveTo>
                    <a:cubicBezTo>
                      <a:pt x="21514" y="16167"/>
                      <a:pt x="21600" y="16386"/>
                      <a:pt x="21590" y="16657"/>
                    </a:cubicBezTo>
                    <a:cubicBezTo>
                      <a:pt x="21590" y="16908"/>
                      <a:pt x="21505" y="17116"/>
                      <a:pt x="21333" y="17285"/>
                    </a:cubicBezTo>
                    <a:lnTo>
                      <a:pt x="17421" y="21182"/>
                    </a:lnTo>
                    <a:cubicBezTo>
                      <a:pt x="17149" y="21454"/>
                      <a:pt x="16917" y="21550"/>
                      <a:pt x="16724" y="21471"/>
                    </a:cubicBezTo>
                    <a:cubicBezTo>
                      <a:pt x="16533" y="21392"/>
                      <a:pt x="16437" y="21162"/>
                      <a:pt x="16437" y="20779"/>
                    </a:cubicBezTo>
                    <a:lnTo>
                      <a:pt x="16437" y="18432"/>
                    </a:lnTo>
                    <a:lnTo>
                      <a:pt x="14059" y="18432"/>
                    </a:lnTo>
                    <a:cubicBezTo>
                      <a:pt x="13528" y="18432"/>
                      <a:pt x="13031" y="18336"/>
                      <a:pt x="12574" y="18143"/>
                    </a:cubicBezTo>
                    <a:cubicBezTo>
                      <a:pt x="12114" y="17953"/>
                      <a:pt x="11681" y="17691"/>
                      <a:pt x="11280" y="17355"/>
                    </a:cubicBezTo>
                    <a:cubicBezTo>
                      <a:pt x="10878" y="17019"/>
                      <a:pt x="10497" y="16628"/>
                      <a:pt x="10137" y="16181"/>
                    </a:cubicBezTo>
                    <a:cubicBezTo>
                      <a:pt x="9780" y="15732"/>
                      <a:pt x="9440" y="15253"/>
                      <a:pt x="9119" y="14739"/>
                    </a:cubicBezTo>
                    <a:cubicBezTo>
                      <a:pt x="9344" y="14360"/>
                      <a:pt x="9567" y="13963"/>
                      <a:pt x="9780" y="13551"/>
                    </a:cubicBezTo>
                    <a:cubicBezTo>
                      <a:pt x="9995" y="13142"/>
                      <a:pt x="10218" y="12740"/>
                      <a:pt x="10443" y="12337"/>
                    </a:cubicBezTo>
                    <a:cubicBezTo>
                      <a:pt x="10475" y="12246"/>
                      <a:pt x="10514" y="12165"/>
                      <a:pt x="10560" y="12091"/>
                    </a:cubicBezTo>
                    <a:cubicBezTo>
                      <a:pt x="10609" y="12024"/>
                      <a:pt x="10646" y="11940"/>
                      <a:pt x="10680" y="11846"/>
                    </a:cubicBezTo>
                    <a:cubicBezTo>
                      <a:pt x="11226" y="12798"/>
                      <a:pt x="11769" y="13592"/>
                      <a:pt x="12315" y="14231"/>
                    </a:cubicBezTo>
                    <a:cubicBezTo>
                      <a:pt x="12855" y="14868"/>
                      <a:pt x="13440" y="15189"/>
                      <a:pt x="14064" y="15189"/>
                    </a:cubicBezTo>
                    <a:lnTo>
                      <a:pt x="16442" y="15189"/>
                    </a:lnTo>
                    <a:lnTo>
                      <a:pt x="16442" y="12532"/>
                    </a:lnTo>
                    <a:cubicBezTo>
                      <a:pt x="16442" y="12153"/>
                      <a:pt x="16538" y="11922"/>
                      <a:pt x="16728" y="11846"/>
                    </a:cubicBezTo>
                    <a:cubicBezTo>
                      <a:pt x="16922" y="11773"/>
                      <a:pt x="17154" y="11867"/>
                      <a:pt x="17426" y="12126"/>
                    </a:cubicBezTo>
                    <a:lnTo>
                      <a:pt x="21333" y="15997"/>
                    </a:lnTo>
                    <a:close/>
                  </a:path>
                </a:pathLst>
              </a:custGeom>
              <a:solidFill>
                <a:schemeClr val="bg1"/>
              </a:solidFill>
              <a:ln w="12700" cap="flat">
                <a:noFill/>
                <a:miter lim="400000"/>
              </a:ln>
              <a:effectLst/>
            </p:spPr>
            <p:txBody>
              <a:bodyPr lIns="28575" tIns="28575" rIns="28575" bIns="28575" anchor="ctr"/>
              <a:lstStyle/>
              <a:p>
                <a:endParaRPr lang="tr-TR"/>
              </a:p>
            </p:txBody>
          </p:sp>
          <p:sp>
            <p:nvSpPr>
              <p:cNvPr id="23" name="Прямоугольник 88"/>
              <p:cNvSpPr/>
              <p:nvPr userDrawn="1"/>
            </p:nvSpPr>
            <p:spPr>
              <a:xfrm>
                <a:off x="3134718" y="2252223"/>
                <a:ext cx="4141504" cy="861171"/>
              </a:xfrm>
              <a:prstGeom prst="rect">
                <a:avLst/>
              </a:prstGeom>
            </p:spPr>
            <p:txBody>
              <a:bodyPr wrap="square">
                <a:noAutofit/>
              </a:bodyPr>
              <a:lstStyle/>
              <a:p>
                <a:pPr marL="0" indent="0">
                  <a:spcAft>
                    <a:spcPts val="0"/>
                  </a:spcAft>
                </a:pPr>
                <a:r>
                  <a:rPr lang="en-US" sz="2000" b="1" dirty="0">
                    <a:solidFill>
                      <a:srgbClr val="FFFFFF"/>
                    </a:solidFill>
                    <a:effectLst/>
                    <a:latin typeface="+mj-lt"/>
                    <a:ea typeface="Times New Roman" panose="02020603050405020304" pitchFamily="18" charset="0"/>
                  </a:rPr>
                  <a:t>ANKARA ÜNİVERSİTESİ </a:t>
                </a:r>
                <a:endParaRPr lang="tr-TR" sz="2000" dirty="0">
                  <a:effectLst/>
                  <a:latin typeface="+mj-lt"/>
                  <a:ea typeface="Times New Roman" panose="02020603050405020304" pitchFamily="18" charset="0"/>
                </a:endParaRPr>
              </a:p>
              <a:p>
                <a:pPr marL="0" indent="0">
                  <a:spcAft>
                    <a:spcPts val="0"/>
                  </a:spcAft>
                </a:pPr>
                <a:r>
                  <a:rPr lang="en-US" sz="2000" b="1" dirty="0">
                    <a:solidFill>
                      <a:srgbClr val="FFFFFF"/>
                    </a:solidFill>
                    <a:effectLst/>
                    <a:latin typeface="+mj-lt"/>
                    <a:ea typeface="Times New Roman" panose="02020603050405020304" pitchFamily="18" charset="0"/>
                  </a:rPr>
                  <a:t>ENFORMATİK BÖLÜMÜ TEZSİZ YÜKSEK LİSANS</a:t>
                </a:r>
                <a:endParaRPr lang="tr-TR" sz="2000" dirty="0">
                  <a:effectLst/>
                  <a:latin typeface="+mj-lt"/>
                  <a:ea typeface="Times New Roman" panose="02020603050405020304" pitchFamily="18" charset="0"/>
                </a:endParaRPr>
              </a:p>
            </p:txBody>
          </p:sp>
        </p:grpSp>
        <p:pic>
          <p:nvPicPr>
            <p:cNvPr id="9" name="Resim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43125" y="1504950"/>
              <a:ext cx="847725" cy="833755"/>
            </a:xfrm>
            <a:prstGeom prst="rect">
              <a:avLst/>
            </a:prstGeom>
          </p:spPr>
        </p:pic>
        <p:sp>
          <p:nvSpPr>
            <p:cNvPr id="10" name="Metin Kutusu 31"/>
            <p:cNvSpPr txBox="1"/>
            <p:nvPr userDrawn="1"/>
          </p:nvSpPr>
          <p:spPr>
            <a:xfrm>
              <a:off x="137130" y="343652"/>
              <a:ext cx="540000" cy="684000"/>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indent="0">
                <a:lnSpc>
                  <a:spcPct val="150000"/>
                </a:lnSpc>
                <a:spcBef>
                  <a:spcPts val="600"/>
                </a:spcBef>
                <a:spcAft>
                  <a:spcPts val="600"/>
                </a:spcAft>
              </a:pPr>
              <a:r>
                <a:rPr lang="tr-TR" sz="3600" b="1" dirty="0">
                  <a:ln w="9525" cap="rnd" cmpd="sng" algn="ctr">
                    <a:solidFill>
                      <a:srgbClr val="FFFFFF"/>
                    </a:solidFill>
                    <a:prstDash val="solid"/>
                    <a:beve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22668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B8737FE4-256D-40E7-90FC-D1765659DE52}" type="datetime1">
              <a:rPr lang="tr-TR" smtClean="0"/>
              <a:pPr/>
              <a:t>9.03.2021</a:t>
            </a:fld>
            <a:endParaRPr lang="tr-TR"/>
          </a:p>
        </p:txBody>
      </p:sp>
      <p:sp>
        <p:nvSpPr>
          <p:cNvPr id="5" name="Altbilgi Yer Tutucusu 4"/>
          <p:cNvSpPr>
            <a:spLocks noGrp="1"/>
          </p:cNvSpPr>
          <p:nvPr>
            <p:ph type="ftr" sz="quarter" idx="11"/>
          </p:nvPr>
        </p:nvSpPr>
        <p:spPr/>
        <p:txBody>
          <a:bodyPr/>
          <a:lstStyle/>
          <a:p>
            <a:r>
              <a:rPr lang="tr-TR" smtClean="0"/>
              <a:t>ENFYL-851502</a:t>
            </a:r>
            <a:endParaRPr lang="tr-TR"/>
          </a:p>
        </p:txBody>
      </p:sp>
      <p:sp>
        <p:nvSpPr>
          <p:cNvPr id="6" name="Slayt Numarası Yer Tutucusu 5"/>
          <p:cNvSpPr>
            <a:spLocks noGrp="1"/>
          </p:cNvSpPr>
          <p:nvPr>
            <p:ph type="sldNum" sz="quarter" idx="12"/>
          </p:nvPr>
        </p:nvSpPr>
        <p:spPr/>
        <p:txBody>
          <a:bodyPr/>
          <a:lstStyle/>
          <a:p>
            <a:fld id="{786C4975-DA66-4692-BC0C-8DF561EEBF1F}" type="slidenum">
              <a:rPr lang="tr-TR" smtClean="0"/>
              <a:pPr/>
              <a:t>‹#›</a:t>
            </a:fld>
            <a:endParaRPr lang="tr-TR"/>
          </a:p>
        </p:txBody>
      </p:sp>
    </p:spTree>
    <p:extLst>
      <p:ext uri="{BB962C8B-B14F-4D97-AF65-F5344CB8AC3E}">
        <p14:creationId xmlns:p14="http://schemas.microsoft.com/office/powerpoint/2010/main" val="469790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F5B4AE66-5BBA-4EE4-A8EC-E5040E722C14}" type="datetime1">
              <a:rPr lang="tr-TR" smtClean="0"/>
              <a:pPr/>
              <a:t>9.03.2021</a:t>
            </a:fld>
            <a:endParaRPr lang="tr-TR"/>
          </a:p>
        </p:txBody>
      </p:sp>
      <p:sp>
        <p:nvSpPr>
          <p:cNvPr id="5" name="Altbilgi Yer Tutucusu 4"/>
          <p:cNvSpPr>
            <a:spLocks noGrp="1"/>
          </p:cNvSpPr>
          <p:nvPr>
            <p:ph type="ftr" sz="quarter" idx="11"/>
          </p:nvPr>
        </p:nvSpPr>
        <p:spPr/>
        <p:txBody>
          <a:bodyPr/>
          <a:lstStyle/>
          <a:p>
            <a:r>
              <a:rPr lang="tr-TR" smtClean="0"/>
              <a:t>ENFYL-851502</a:t>
            </a:r>
            <a:endParaRPr lang="tr-TR"/>
          </a:p>
        </p:txBody>
      </p:sp>
      <p:sp>
        <p:nvSpPr>
          <p:cNvPr id="6" name="Slayt Numarası Yer Tutucusu 5"/>
          <p:cNvSpPr>
            <a:spLocks noGrp="1"/>
          </p:cNvSpPr>
          <p:nvPr>
            <p:ph type="sldNum" sz="quarter" idx="12"/>
          </p:nvPr>
        </p:nvSpPr>
        <p:spPr/>
        <p:txBody>
          <a:bodyPr/>
          <a:lstStyle/>
          <a:p>
            <a:fld id="{786C4975-DA66-4692-BC0C-8DF561EEBF1F}" type="slidenum">
              <a:rPr lang="tr-TR" smtClean="0"/>
              <a:pPr/>
              <a:t>‹#›</a:t>
            </a:fld>
            <a:endParaRPr lang="tr-TR"/>
          </a:p>
        </p:txBody>
      </p:sp>
    </p:spTree>
    <p:extLst>
      <p:ext uri="{BB962C8B-B14F-4D97-AF65-F5344CB8AC3E}">
        <p14:creationId xmlns:p14="http://schemas.microsoft.com/office/powerpoint/2010/main" val="1749216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5150DE84-F59F-4E94-8927-2553509AC5DA}" type="datetime1">
              <a:rPr lang="tr-TR" smtClean="0"/>
              <a:pPr/>
              <a:t>9.03.2021</a:t>
            </a:fld>
            <a:endParaRPr lang="tr-TR"/>
          </a:p>
        </p:txBody>
      </p:sp>
      <p:sp>
        <p:nvSpPr>
          <p:cNvPr id="5" name="Altbilgi Yer Tutucusu 4"/>
          <p:cNvSpPr>
            <a:spLocks noGrp="1"/>
          </p:cNvSpPr>
          <p:nvPr>
            <p:ph type="ftr" sz="quarter" idx="11"/>
          </p:nvPr>
        </p:nvSpPr>
        <p:spPr>
          <a:xfrm>
            <a:off x="0" y="6413554"/>
            <a:ext cx="3006671" cy="444446"/>
          </a:xfrm>
        </p:spPr>
        <p:txBody>
          <a:bodyPr/>
          <a:lstStyle/>
          <a:p>
            <a:r>
              <a:rPr lang="tr-TR" smtClean="0"/>
              <a:t>ENFYL-851502</a:t>
            </a:r>
            <a:endParaRPr lang="tr-TR"/>
          </a:p>
        </p:txBody>
      </p:sp>
      <p:sp>
        <p:nvSpPr>
          <p:cNvPr id="6" name="Slayt Numarası Yer Tutucusu 5"/>
          <p:cNvSpPr>
            <a:spLocks noGrp="1"/>
          </p:cNvSpPr>
          <p:nvPr>
            <p:ph type="sldNum" sz="quarter" idx="12"/>
          </p:nvPr>
        </p:nvSpPr>
        <p:spPr/>
        <p:txBody>
          <a:bodyPr/>
          <a:lstStyle/>
          <a:p>
            <a:fld id="{786C4975-DA66-4692-BC0C-8DF561EEBF1F}" type="slidenum">
              <a:rPr lang="tr-TR" smtClean="0"/>
              <a:pPr/>
              <a:t>‹#›</a:t>
            </a:fld>
            <a:endParaRPr lang="tr-TR"/>
          </a:p>
        </p:txBody>
      </p:sp>
    </p:spTree>
    <p:extLst>
      <p:ext uri="{BB962C8B-B14F-4D97-AF65-F5344CB8AC3E}">
        <p14:creationId xmlns:p14="http://schemas.microsoft.com/office/powerpoint/2010/main" val="131383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a:xfrm>
            <a:off x="838200" y="6356350"/>
            <a:ext cx="2743200" cy="365125"/>
          </a:xfrm>
          <a:prstGeom prst="rect">
            <a:avLst/>
          </a:prstGeom>
        </p:spPr>
        <p:txBody>
          <a:bodyPr/>
          <a:lstStyle/>
          <a:p>
            <a:fld id="{F92ED1FC-AE31-4BD4-A04E-566252861AA1}" type="datetime1">
              <a:rPr lang="tr-TR" smtClean="0"/>
              <a:pPr/>
              <a:t>9.03.2021</a:t>
            </a:fld>
            <a:endParaRPr lang="tr-TR"/>
          </a:p>
        </p:txBody>
      </p:sp>
      <p:sp>
        <p:nvSpPr>
          <p:cNvPr id="5" name="Altbilgi Yer Tutucusu 4"/>
          <p:cNvSpPr>
            <a:spLocks noGrp="1"/>
          </p:cNvSpPr>
          <p:nvPr>
            <p:ph type="ftr" sz="quarter" idx="11"/>
          </p:nvPr>
        </p:nvSpPr>
        <p:spPr/>
        <p:txBody>
          <a:bodyPr/>
          <a:lstStyle/>
          <a:p>
            <a:r>
              <a:rPr lang="tr-TR" smtClean="0"/>
              <a:t>ENFYL-851502</a:t>
            </a:r>
            <a:endParaRPr lang="tr-TR"/>
          </a:p>
        </p:txBody>
      </p:sp>
      <p:sp>
        <p:nvSpPr>
          <p:cNvPr id="6" name="Slayt Numarası Yer Tutucusu 5"/>
          <p:cNvSpPr>
            <a:spLocks noGrp="1"/>
          </p:cNvSpPr>
          <p:nvPr>
            <p:ph type="sldNum" sz="quarter" idx="12"/>
          </p:nvPr>
        </p:nvSpPr>
        <p:spPr/>
        <p:txBody>
          <a:bodyPr/>
          <a:lstStyle/>
          <a:p>
            <a:fld id="{786C4975-DA66-4692-BC0C-8DF561EEBF1F}" type="slidenum">
              <a:rPr lang="tr-TR" smtClean="0"/>
              <a:pPr/>
              <a:t>‹#›</a:t>
            </a:fld>
            <a:endParaRPr lang="tr-TR"/>
          </a:p>
        </p:txBody>
      </p:sp>
    </p:spTree>
    <p:extLst>
      <p:ext uri="{BB962C8B-B14F-4D97-AF65-F5344CB8AC3E}">
        <p14:creationId xmlns:p14="http://schemas.microsoft.com/office/powerpoint/2010/main" val="53521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a:xfrm>
            <a:off x="838200" y="6356350"/>
            <a:ext cx="2743200" cy="365125"/>
          </a:xfrm>
          <a:prstGeom prst="rect">
            <a:avLst/>
          </a:prstGeom>
        </p:spPr>
        <p:txBody>
          <a:bodyPr/>
          <a:lstStyle/>
          <a:p>
            <a:fld id="{FE3722FA-1C10-4FC5-BE90-B8AF285E6818}" type="datetime1">
              <a:rPr lang="tr-TR" smtClean="0"/>
              <a:pPr/>
              <a:t>9.03.2021</a:t>
            </a:fld>
            <a:endParaRPr lang="tr-TR"/>
          </a:p>
        </p:txBody>
      </p:sp>
      <p:sp>
        <p:nvSpPr>
          <p:cNvPr id="6" name="Altbilgi Yer Tutucusu 5"/>
          <p:cNvSpPr>
            <a:spLocks noGrp="1"/>
          </p:cNvSpPr>
          <p:nvPr>
            <p:ph type="ftr" sz="quarter" idx="11"/>
          </p:nvPr>
        </p:nvSpPr>
        <p:spPr/>
        <p:txBody>
          <a:bodyPr/>
          <a:lstStyle/>
          <a:p>
            <a:r>
              <a:rPr lang="tr-TR" smtClean="0"/>
              <a:t>ENFYL-851502</a:t>
            </a:r>
            <a:endParaRPr lang="tr-TR"/>
          </a:p>
        </p:txBody>
      </p:sp>
      <p:sp>
        <p:nvSpPr>
          <p:cNvPr id="7" name="Slayt Numarası Yer Tutucusu 6"/>
          <p:cNvSpPr>
            <a:spLocks noGrp="1"/>
          </p:cNvSpPr>
          <p:nvPr>
            <p:ph type="sldNum" sz="quarter" idx="12"/>
          </p:nvPr>
        </p:nvSpPr>
        <p:spPr/>
        <p:txBody>
          <a:bodyPr/>
          <a:lstStyle/>
          <a:p>
            <a:fld id="{786C4975-DA66-4692-BC0C-8DF561EEBF1F}" type="slidenum">
              <a:rPr lang="tr-TR" smtClean="0"/>
              <a:pPr/>
              <a:t>‹#›</a:t>
            </a:fld>
            <a:endParaRPr lang="tr-TR"/>
          </a:p>
        </p:txBody>
      </p:sp>
    </p:spTree>
    <p:extLst>
      <p:ext uri="{BB962C8B-B14F-4D97-AF65-F5344CB8AC3E}">
        <p14:creationId xmlns:p14="http://schemas.microsoft.com/office/powerpoint/2010/main" val="1555627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a:xfrm>
            <a:off x="838200" y="6356350"/>
            <a:ext cx="2743200" cy="365125"/>
          </a:xfrm>
          <a:prstGeom prst="rect">
            <a:avLst/>
          </a:prstGeom>
        </p:spPr>
        <p:txBody>
          <a:bodyPr/>
          <a:lstStyle/>
          <a:p>
            <a:fld id="{B3DF4311-9887-47A9-8C0B-70E2B8690B11}" type="datetime1">
              <a:rPr lang="tr-TR" smtClean="0"/>
              <a:pPr/>
              <a:t>9.03.2021</a:t>
            </a:fld>
            <a:endParaRPr lang="tr-TR"/>
          </a:p>
        </p:txBody>
      </p:sp>
      <p:sp>
        <p:nvSpPr>
          <p:cNvPr id="8" name="Altbilgi Yer Tutucusu 7"/>
          <p:cNvSpPr>
            <a:spLocks noGrp="1"/>
          </p:cNvSpPr>
          <p:nvPr>
            <p:ph type="ftr" sz="quarter" idx="11"/>
          </p:nvPr>
        </p:nvSpPr>
        <p:spPr/>
        <p:txBody>
          <a:bodyPr/>
          <a:lstStyle/>
          <a:p>
            <a:r>
              <a:rPr lang="tr-TR" smtClean="0"/>
              <a:t>ENFYL-851502</a:t>
            </a:r>
            <a:endParaRPr lang="tr-TR"/>
          </a:p>
        </p:txBody>
      </p:sp>
      <p:sp>
        <p:nvSpPr>
          <p:cNvPr id="9" name="Slayt Numarası Yer Tutucusu 8"/>
          <p:cNvSpPr>
            <a:spLocks noGrp="1"/>
          </p:cNvSpPr>
          <p:nvPr>
            <p:ph type="sldNum" sz="quarter" idx="12"/>
          </p:nvPr>
        </p:nvSpPr>
        <p:spPr/>
        <p:txBody>
          <a:bodyPr/>
          <a:lstStyle/>
          <a:p>
            <a:fld id="{786C4975-DA66-4692-BC0C-8DF561EEBF1F}" type="slidenum">
              <a:rPr lang="tr-TR" smtClean="0"/>
              <a:pPr/>
              <a:t>‹#›</a:t>
            </a:fld>
            <a:endParaRPr lang="tr-TR"/>
          </a:p>
        </p:txBody>
      </p:sp>
    </p:spTree>
    <p:extLst>
      <p:ext uri="{BB962C8B-B14F-4D97-AF65-F5344CB8AC3E}">
        <p14:creationId xmlns:p14="http://schemas.microsoft.com/office/powerpoint/2010/main" val="416842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a:xfrm>
            <a:off x="838200" y="6356350"/>
            <a:ext cx="2743200" cy="365125"/>
          </a:xfrm>
          <a:prstGeom prst="rect">
            <a:avLst/>
          </a:prstGeom>
        </p:spPr>
        <p:txBody>
          <a:bodyPr/>
          <a:lstStyle/>
          <a:p>
            <a:fld id="{D77E951B-DF7E-402A-A30A-709E616C7622}" type="datetime1">
              <a:rPr lang="tr-TR" smtClean="0"/>
              <a:pPr/>
              <a:t>9.03.2021</a:t>
            </a:fld>
            <a:endParaRPr lang="tr-TR"/>
          </a:p>
        </p:txBody>
      </p:sp>
      <p:sp>
        <p:nvSpPr>
          <p:cNvPr id="4" name="Altbilgi Yer Tutucusu 3"/>
          <p:cNvSpPr>
            <a:spLocks noGrp="1"/>
          </p:cNvSpPr>
          <p:nvPr>
            <p:ph type="ftr" sz="quarter" idx="11"/>
          </p:nvPr>
        </p:nvSpPr>
        <p:spPr/>
        <p:txBody>
          <a:bodyPr/>
          <a:lstStyle/>
          <a:p>
            <a:r>
              <a:rPr lang="tr-TR" smtClean="0"/>
              <a:t>ENFYL-851502</a:t>
            </a:r>
            <a:endParaRPr lang="tr-TR"/>
          </a:p>
        </p:txBody>
      </p:sp>
      <p:sp>
        <p:nvSpPr>
          <p:cNvPr id="5" name="Slayt Numarası Yer Tutucusu 4"/>
          <p:cNvSpPr>
            <a:spLocks noGrp="1"/>
          </p:cNvSpPr>
          <p:nvPr>
            <p:ph type="sldNum" sz="quarter" idx="12"/>
          </p:nvPr>
        </p:nvSpPr>
        <p:spPr/>
        <p:txBody>
          <a:bodyPr/>
          <a:lstStyle/>
          <a:p>
            <a:fld id="{786C4975-DA66-4692-BC0C-8DF561EEBF1F}" type="slidenum">
              <a:rPr lang="tr-TR" smtClean="0"/>
              <a:pPr/>
              <a:t>‹#›</a:t>
            </a:fld>
            <a:endParaRPr lang="tr-TR"/>
          </a:p>
        </p:txBody>
      </p:sp>
    </p:spTree>
    <p:extLst>
      <p:ext uri="{BB962C8B-B14F-4D97-AF65-F5344CB8AC3E}">
        <p14:creationId xmlns:p14="http://schemas.microsoft.com/office/powerpoint/2010/main" val="301448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a:xfrm>
            <a:off x="838200" y="6356350"/>
            <a:ext cx="2743200" cy="365125"/>
          </a:xfrm>
          <a:prstGeom prst="rect">
            <a:avLst/>
          </a:prstGeom>
        </p:spPr>
        <p:txBody>
          <a:bodyPr/>
          <a:lstStyle/>
          <a:p>
            <a:fld id="{CB82890C-CBCE-4229-A069-0ACEF17807BE}" type="datetime1">
              <a:rPr lang="tr-TR" smtClean="0"/>
              <a:pPr/>
              <a:t>9.03.2021</a:t>
            </a:fld>
            <a:endParaRPr lang="tr-TR"/>
          </a:p>
        </p:txBody>
      </p:sp>
      <p:sp>
        <p:nvSpPr>
          <p:cNvPr id="3" name="Altbilgi Yer Tutucusu 2"/>
          <p:cNvSpPr>
            <a:spLocks noGrp="1"/>
          </p:cNvSpPr>
          <p:nvPr>
            <p:ph type="ftr" sz="quarter" idx="11"/>
          </p:nvPr>
        </p:nvSpPr>
        <p:spPr/>
        <p:txBody>
          <a:bodyPr/>
          <a:lstStyle/>
          <a:p>
            <a:r>
              <a:rPr lang="tr-TR" smtClean="0"/>
              <a:t>ENFYL-851502</a:t>
            </a:r>
            <a:endParaRPr lang="tr-TR"/>
          </a:p>
        </p:txBody>
      </p:sp>
      <p:sp>
        <p:nvSpPr>
          <p:cNvPr id="4" name="Slayt Numarası Yer Tutucusu 3"/>
          <p:cNvSpPr>
            <a:spLocks noGrp="1"/>
          </p:cNvSpPr>
          <p:nvPr>
            <p:ph type="sldNum" sz="quarter" idx="12"/>
          </p:nvPr>
        </p:nvSpPr>
        <p:spPr/>
        <p:txBody>
          <a:bodyPr/>
          <a:lstStyle/>
          <a:p>
            <a:fld id="{786C4975-DA66-4692-BC0C-8DF561EEBF1F}" type="slidenum">
              <a:rPr lang="tr-TR" smtClean="0"/>
              <a:pPr/>
              <a:t>‹#›</a:t>
            </a:fld>
            <a:endParaRPr lang="tr-TR"/>
          </a:p>
        </p:txBody>
      </p:sp>
    </p:spTree>
    <p:extLst>
      <p:ext uri="{BB962C8B-B14F-4D97-AF65-F5344CB8AC3E}">
        <p14:creationId xmlns:p14="http://schemas.microsoft.com/office/powerpoint/2010/main" val="1741569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a:xfrm>
            <a:off x="838200" y="6356350"/>
            <a:ext cx="2743200" cy="365125"/>
          </a:xfrm>
          <a:prstGeom prst="rect">
            <a:avLst/>
          </a:prstGeom>
        </p:spPr>
        <p:txBody>
          <a:bodyPr/>
          <a:lstStyle/>
          <a:p>
            <a:fld id="{A6F1F8F3-F42C-4DF1-B273-A7F8CFFDD9AE}" type="datetime1">
              <a:rPr lang="tr-TR" smtClean="0"/>
              <a:pPr/>
              <a:t>9.03.2021</a:t>
            </a:fld>
            <a:endParaRPr lang="tr-TR"/>
          </a:p>
        </p:txBody>
      </p:sp>
      <p:sp>
        <p:nvSpPr>
          <p:cNvPr id="6" name="Altbilgi Yer Tutucusu 5"/>
          <p:cNvSpPr>
            <a:spLocks noGrp="1"/>
          </p:cNvSpPr>
          <p:nvPr>
            <p:ph type="ftr" sz="quarter" idx="11"/>
          </p:nvPr>
        </p:nvSpPr>
        <p:spPr/>
        <p:txBody>
          <a:bodyPr/>
          <a:lstStyle/>
          <a:p>
            <a:r>
              <a:rPr lang="tr-TR" smtClean="0"/>
              <a:t>ENFYL-851502</a:t>
            </a:r>
            <a:endParaRPr lang="tr-TR"/>
          </a:p>
        </p:txBody>
      </p:sp>
      <p:sp>
        <p:nvSpPr>
          <p:cNvPr id="7" name="Slayt Numarası Yer Tutucusu 6"/>
          <p:cNvSpPr>
            <a:spLocks noGrp="1"/>
          </p:cNvSpPr>
          <p:nvPr>
            <p:ph type="sldNum" sz="quarter" idx="12"/>
          </p:nvPr>
        </p:nvSpPr>
        <p:spPr/>
        <p:txBody>
          <a:bodyPr/>
          <a:lstStyle/>
          <a:p>
            <a:fld id="{786C4975-DA66-4692-BC0C-8DF561EEBF1F}" type="slidenum">
              <a:rPr lang="tr-TR" smtClean="0"/>
              <a:pPr/>
              <a:t>‹#›</a:t>
            </a:fld>
            <a:endParaRPr lang="tr-TR"/>
          </a:p>
        </p:txBody>
      </p:sp>
    </p:spTree>
    <p:extLst>
      <p:ext uri="{BB962C8B-B14F-4D97-AF65-F5344CB8AC3E}">
        <p14:creationId xmlns:p14="http://schemas.microsoft.com/office/powerpoint/2010/main" val="45867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a:xfrm>
            <a:off x="838200" y="6356350"/>
            <a:ext cx="2743200" cy="365125"/>
          </a:xfrm>
          <a:prstGeom prst="rect">
            <a:avLst/>
          </a:prstGeom>
        </p:spPr>
        <p:txBody>
          <a:bodyPr/>
          <a:lstStyle/>
          <a:p>
            <a:fld id="{26862183-4A45-4122-BCC4-B3BA7FDA2EFF}" type="datetime1">
              <a:rPr lang="tr-TR" smtClean="0"/>
              <a:pPr/>
              <a:t>9.03.2021</a:t>
            </a:fld>
            <a:endParaRPr lang="tr-TR"/>
          </a:p>
        </p:txBody>
      </p:sp>
      <p:sp>
        <p:nvSpPr>
          <p:cNvPr id="6" name="Altbilgi Yer Tutucusu 5"/>
          <p:cNvSpPr>
            <a:spLocks noGrp="1"/>
          </p:cNvSpPr>
          <p:nvPr>
            <p:ph type="ftr" sz="quarter" idx="11"/>
          </p:nvPr>
        </p:nvSpPr>
        <p:spPr/>
        <p:txBody>
          <a:bodyPr/>
          <a:lstStyle/>
          <a:p>
            <a:r>
              <a:rPr lang="tr-TR" smtClean="0"/>
              <a:t>ENFYL-851502</a:t>
            </a:r>
            <a:endParaRPr lang="tr-TR"/>
          </a:p>
        </p:txBody>
      </p:sp>
      <p:sp>
        <p:nvSpPr>
          <p:cNvPr id="7" name="Slayt Numarası Yer Tutucusu 6"/>
          <p:cNvSpPr>
            <a:spLocks noGrp="1"/>
          </p:cNvSpPr>
          <p:nvPr>
            <p:ph type="sldNum" sz="quarter" idx="12"/>
          </p:nvPr>
        </p:nvSpPr>
        <p:spPr/>
        <p:txBody>
          <a:bodyPr/>
          <a:lstStyle/>
          <a:p>
            <a:fld id="{786C4975-DA66-4692-BC0C-8DF561EEBF1F}" type="slidenum">
              <a:rPr lang="tr-TR" smtClean="0"/>
              <a:pPr/>
              <a:t>‹#›</a:t>
            </a:fld>
            <a:endParaRPr lang="tr-TR"/>
          </a:p>
        </p:txBody>
      </p:sp>
    </p:spTree>
    <p:extLst>
      <p:ext uri="{BB962C8B-B14F-4D97-AF65-F5344CB8AC3E}">
        <p14:creationId xmlns:p14="http://schemas.microsoft.com/office/powerpoint/2010/main" val="949992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914214" y="365126"/>
            <a:ext cx="9439585" cy="708536"/>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tr-TR" dirty="0"/>
          </a:p>
        </p:txBody>
      </p:sp>
      <p:sp>
        <p:nvSpPr>
          <p:cNvPr id="5" name="Altbilgi Yer Tutucusu 4"/>
          <p:cNvSpPr>
            <a:spLocks noGrp="1"/>
          </p:cNvSpPr>
          <p:nvPr>
            <p:ph type="ftr" sz="quarter" idx="3"/>
          </p:nvPr>
        </p:nvSpPr>
        <p:spPr>
          <a:xfrm>
            <a:off x="85345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smtClean="0"/>
              <a:t>ENFYL-851502</a:t>
            </a:r>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C4975-DA66-4692-BC0C-8DF561EEBF1F}" type="slidenum">
              <a:rPr lang="tr-TR" smtClean="0"/>
              <a:pPr/>
              <a:t>‹#›</a:t>
            </a:fld>
            <a:endParaRPr lang="tr-TR"/>
          </a:p>
        </p:txBody>
      </p:sp>
      <p:grpSp>
        <p:nvGrpSpPr>
          <p:cNvPr id="7" name="Grup 6"/>
          <p:cNvGrpSpPr/>
          <p:nvPr userDrawn="1"/>
        </p:nvGrpSpPr>
        <p:grpSpPr>
          <a:xfrm>
            <a:off x="268636" y="365125"/>
            <a:ext cx="11085164" cy="1031994"/>
            <a:chOff x="0" y="0"/>
            <a:chExt cx="7427408" cy="574292"/>
          </a:xfrm>
        </p:grpSpPr>
        <p:grpSp>
          <p:nvGrpSpPr>
            <p:cNvPr id="8" name="Grup 7"/>
            <p:cNvGrpSpPr/>
            <p:nvPr userDrawn="1"/>
          </p:nvGrpSpPr>
          <p:grpSpPr>
            <a:xfrm>
              <a:off x="0" y="0"/>
              <a:ext cx="997181" cy="574292"/>
              <a:chOff x="0" y="0"/>
              <a:chExt cx="997181" cy="574292"/>
            </a:xfrm>
          </p:grpSpPr>
          <p:sp>
            <p:nvSpPr>
              <p:cNvPr id="11" name="Прямоугольник 1"/>
              <p:cNvSpPr/>
              <p:nvPr userDrawn="1"/>
            </p:nvSpPr>
            <p:spPr>
              <a:xfrm>
                <a:off x="817181" y="0"/>
                <a:ext cx="180000" cy="180000"/>
              </a:xfrm>
              <a:prstGeom prst="rect">
                <a:avLst/>
              </a:prstGeom>
              <a:solidFill>
                <a:srgbClr val="F56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2" name="Прямоугольник 7"/>
              <p:cNvSpPr/>
              <p:nvPr userDrawn="1"/>
            </p:nvSpPr>
            <p:spPr>
              <a:xfrm>
                <a:off x="603688" y="0"/>
                <a:ext cx="180000" cy="180000"/>
              </a:xfrm>
              <a:prstGeom prst="rect">
                <a:avLst/>
              </a:prstGeom>
              <a:solidFill>
                <a:srgbClr val="F8A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3" name="Прямоугольник 8"/>
              <p:cNvSpPr/>
              <p:nvPr userDrawn="1"/>
            </p:nvSpPr>
            <p:spPr>
              <a:xfrm>
                <a:off x="390194" y="0"/>
                <a:ext cx="180000" cy="180000"/>
              </a:xfrm>
              <a:prstGeom prst="rect">
                <a:avLst/>
              </a:prstGeom>
              <a:solidFill>
                <a:srgbClr val="C80D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4" name="Прямоугольник 21"/>
              <p:cNvSpPr/>
              <p:nvPr userDrawn="1"/>
            </p:nvSpPr>
            <p:spPr>
              <a:xfrm>
                <a:off x="603687" y="189743"/>
                <a:ext cx="180000" cy="18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5" name="Прямоугольник 22"/>
              <p:cNvSpPr/>
              <p:nvPr userDrawn="1"/>
            </p:nvSpPr>
            <p:spPr>
              <a:xfrm>
                <a:off x="391844" y="189743"/>
                <a:ext cx="180000" cy="18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6" name="Прямоугольник 23"/>
              <p:cNvSpPr/>
              <p:nvPr userDrawn="1"/>
            </p:nvSpPr>
            <p:spPr>
              <a:xfrm>
                <a:off x="180000" y="189743"/>
                <a:ext cx="180000" cy="180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7" name="Прямоугольник 24"/>
              <p:cNvSpPr/>
              <p:nvPr userDrawn="1"/>
            </p:nvSpPr>
            <p:spPr>
              <a:xfrm>
                <a:off x="192116" y="394292"/>
                <a:ext cx="180000" cy="18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8" name="Прямоугольник 26"/>
              <p:cNvSpPr/>
              <p:nvPr userDrawn="1"/>
            </p:nvSpPr>
            <p:spPr>
              <a:xfrm>
                <a:off x="0" y="394292"/>
                <a:ext cx="180000" cy="180000"/>
              </a:xfrm>
              <a:prstGeom prst="rect">
                <a:avLst/>
              </a:prstGeom>
              <a:solidFill>
                <a:srgbClr val="F8A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sp>
            <p:nvSpPr>
              <p:cNvPr id="19" name="Прямоугольник 28"/>
              <p:cNvSpPr/>
              <p:nvPr userDrawn="1"/>
            </p:nvSpPr>
            <p:spPr>
              <a:xfrm>
                <a:off x="386894" y="394292"/>
                <a:ext cx="180000" cy="180000"/>
              </a:xfrm>
              <a:prstGeom prst="rect">
                <a:avLst/>
              </a:prstGeom>
              <a:solidFill>
                <a:srgbClr val="A50B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tr-TR"/>
              </a:p>
            </p:txBody>
          </p:sp>
        </p:grpSp>
        <p:cxnSp>
          <p:nvCxnSpPr>
            <p:cNvPr id="9" name="Düz Bağlayıcı 8"/>
            <p:cNvCxnSpPr/>
            <p:nvPr userDrawn="1"/>
          </p:nvCxnSpPr>
          <p:spPr>
            <a:xfrm>
              <a:off x="885797" y="428437"/>
              <a:ext cx="4851006" cy="220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Düz Bağlayıcı 9"/>
            <p:cNvCxnSpPr/>
            <p:nvPr userDrawn="1"/>
          </p:nvCxnSpPr>
          <p:spPr>
            <a:xfrm flipV="1">
              <a:off x="1638191" y="530467"/>
              <a:ext cx="5789217" cy="27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95185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36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Wingdings" panose="05000000000000000000" pitchFamily="2" charset="2"/>
        <a:buChar char="ü"/>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C00000"/>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2"/>
          </p:nvPr>
        </p:nvSpPr>
        <p:spPr/>
        <p:txBody>
          <a:bodyPr/>
          <a:lstStyle/>
          <a:p>
            <a:fld id="{786C4975-DA66-4692-BC0C-8DF561EEBF1F}" type="slidenum">
              <a:rPr lang="tr-TR" smtClean="0"/>
              <a:pPr/>
              <a:t>1</a:t>
            </a:fld>
            <a:endParaRPr lang="tr-TR"/>
          </a:p>
        </p:txBody>
      </p:sp>
      <p:sp>
        <p:nvSpPr>
          <p:cNvPr id="9" name="Dikdörtgen 8"/>
          <p:cNvSpPr/>
          <p:nvPr/>
        </p:nvSpPr>
        <p:spPr>
          <a:xfrm>
            <a:off x="7782560" y="1116520"/>
            <a:ext cx="4409440" cy="128111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r-TR"/>
          </a:p>
        </p:txBody>
      </p:sp>
      <p:pic>
        <p:nvPicPr>
          <p:cNvPr id="3" name="İçerik Yer Tutucusu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2590" y="163839"/>
            <a:ext cx="8689576" cy="3186473"/>
          </a:xfrm>
        </p:spPr>
      </p:pic>
      <p:sp>
        <p:nvSpPr>
          <p:cNvPr id="7" name="Dikdörtgen 6"/>
          <p:cNvSpPr/>
          <p:nvPr/>
        </p:nvSpPr>
        <p:spPr>
          <a:xfrm>
            <a:off x="1663909" y="3334990"/>
            <a:ext cx="9166652" cy="1323439"/>
          </a:xfrm>
          <a:prstGeom prst="rect">
            <a:avLst/>
          </a:prstGeom>
        </p:spPr>
        <p:txBody>
          <a:bodyPr wrap="square">
            <a:spAutoFit/>
          </a:bodyPr>
          <a:lstStyle/>
          <a:p>
            <a:pPr lvl="0" algn="ctr">
              <a:defRPr/>
            </a:pPr>
            <a:r>
              <a:rPr kumimoji="0" lang="tr-TR" altLang="tr-TR" sz="4000" b="0" i="0" u="none" strike="noStrike" kern="0" cap="none" spc="0" normalizeH="0" baseline="0" noProof="0" dirty="0" smtClean="0">
                <a:ln>
                  <a:noFill/>
                </a:ln>
                <a:solidFill>
                  <a:srgbClr val="330033"/>
                </a:solidFill>
                <a:effectLst/>
                <a:uLnTx/>
                <a:uFillTx/>
                <a:latin typeface="Times New Roman"/>
                <a:ea typeface="+mj-ea"/>
                <a:cs typeface="+mj-cs"/>
              </a:rPr>
              <a:t>Yazılım Mühendisliği</a:t>
            </a:r>
            <a:r>
              <a:rPr kumimoji="0" lang="tr-TR" altLang="tr-TR" sz="4000" b="0" i="0" u="none" strike="noStrike" kern="0" cap="none" spc="0" normalizeH="0" baseline="0" noProof="0" dirty="0" smtClean="0">
                <a:ln>
                  <a:noFill/>
                </a:ln>
                <a:solidFill>
                  <a:srgbClr val="77212B"/>
                </a:solidFill>
                <a:effectLst/>
                <a:uLnTx/>
                <a:uFillTx/>
                <a:latin typeface="Times New Roman"/>
                <a:ea typeface="+mj-ea"/>
                <a:cs typeface="+mj-cs"/>
              </a:rPr>
              <a:t/>
            </a:r>
            <a:br>
              <a:rPr kumimoji="0" lang="tr-TR" altLang="tr-TR" sz="4000" b="0" i="0" u="none" strike="noStrike" kern="0" cap="none" spc="0" normalizeH="0" baseline="0" noProof="0" dirty="0" smtClean="0">
                <a:ln>
                  <a:noFill/>
                </a:ln>
                <a:solidFill>
                  <a:srgbClr val="77212B"/>
                </a:solidFill>
                <a:effectLst/>
                <a:uLnTx/>
                <a:uFillTx/>
                <a:latin typeface="Times New Roman"/>
                <a:ea typeface="+mj-ea"/>
                <a:cs typeface="+mj-cs"/>
              </a:rPr>
            </a:br>
            <a:r>
              <a:rPr lang="tr-TR" altLang="tr-TR" sz="4000" kern="0" dirty="0" smtClean="0">
                <a:solidFill>
                  <a:srgbClr val="330033"/>
                </a:solidFill>
                <a:latin typeface="Times New Roman"/>
              </a:rPr>
              <a:t>Süreç </a:t>
            </a:r>
            <a:r>
              <a:rPr lang="tr-TR" altLang="tr-TR" sz="4000" kern="0" dirty="0">
                <a:solidFill>
                  <a:srgbClr val="330033"/>
                </a:solidFill>
                <a:latin typeface="Times New Roman"/>
              </a:rPr>
              <a:t>Modelleri</a:t>
            </a:r>
            <a:endParaRPr kumimoji="0" lang="tr-TR" sz="1800" b="0" i="0" u="none" strike="noStrike" kern="0" cap="none" spc="0" normalizeH="0" baseline="0" noProof="0" dirty="0" smtClean="0">
              <a:ln>
                <a:noFill/>
              </a:ln>
              <a:solidFill>
                <a:sysClr val="windowText" lastClr="000000"/>
              </a:solidFill>
              <a:effectLst/>
              <a:uLnTx/>
              <a:uFillTx/>
            </a:endParaRPr>
          </a:p>
        </p:txBody>
      </p:sp>
      <p:sp>
        <p:nvSpPr>
          <p:cNvPr id="4" name="Dikdörtgen 3"/>
          <p:cNvSpPr/>
          <p:nvPr/>
        </p:nvSpPr>
        <p:spPr>
          <a:xfrm>
            <a:off x="2487827" y="1186249"/>
            <a:ext cx="5173362" cy="111210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p:cNvSpPr/>
          <p:nvPr/>
        </p:nvSpPr>
        <p:spPr>
          <a:xfrm rot="2701038">
            <a:off x="1172307" y="660334"/>
            <a:ext cx="939113" cy="956436"/>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772890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Gelişigüzel </a:t>
            </a:r>
            <a:r>
              <a:rPr lang="tr-TR" altLang="tr-TR" dirty="0" smtClean="0"/>
              <a:t>Model-</a:t>
            </a:r>
            <a:r>
              <a:rPr lang="tr-TR" dirty="0">
                <a:latin typeface="Arial" charset="0"/>
                <a:ea typeface="ＭＳ Ｐゴシック" pitchFamily="34" charset="-128"/>
              </a:rPr>
              <a:t>1960lar</a:t>
            </a:r>
            <a:endParaRPr lang="tr-TR" dirty="0"/>
          </a:p>
        </p:txBody>
      </p:sp>
      <p:sp>
        <p:nvSpPr>
          <p:cNvPr id="3" name="İçerik Yer Tutucusu 2"/>
          <p:cNvSpPr>
            <a:spLocks noGrp="1"/>
          </p:cNvSpPr>
          <p:nvPr>
            <p:ph idx="1"/>
          </p:nvPr>
        </p:nvSpPr>
        <p:spPr>
          <a:xfrm>
            <a:off x="457200" y="1645920"/>
            <a:ext cx="10896600" cy="4531043"/>
          </a:xfrm>
        </p:spPr>
        <p:txBody>
          <a:bodyPr>
            <a:normAutofit/>
          </a:bodyPr>
          <a:lstStyle/>
          <a:p>
            <a:r>
              <a:rPr lang="tr-TR" altLang="tr-TR" dirty="0"/>
              <a:t>Herhangi bir model ya da yöntem yok</a:t>
            </a:r>
            <a:r>
              <a:rPr lang="tr-TR" altLang="tr-TR" dirty="0" smtClean="0"/>
              <a:t>.</a:t>
            </a:r>
            <a:endParaRPr lang="tr-TR" altLang="tr-TR" sz="1400" dirty="0"/>
          </a:p>
          <a:p>
            <a:r>
              <a:rPr lang="tr-TR" altLang="tr-TR" dirty="0"/>
              <a:t>Geliştiren kişiye </a:t>
            </a:r>
            <a:r>
              <a:rPr lang="tr-TR" altLang="tr-TR" dirty="0" smtClean="0"/>
              <a:t>bağlı.</a:t>
            </a:r>
            <a:endParaRPr lang="tr-TR" altLang="tr-TR" sz="1400" dirty="0"/>
          </a:p>
          <a:p>
            <a:r>
              <a:rPr lang="tr-TR" altLang="tr-TR" dirty="0"/>
              <a:t>İzlenebilirliği ve bakımı oldukça zor</a:t>
            </a:r>
            <a:r>
              <a:rPr lang="tr-TR" altLang="tr-TR" dirty="0" smtClean="0"/>
              <a:t>.</a:t>
            </a:r>
            <a:endParaRPr lang="tr-TR" altLang="tr-TR" sz="1400" dirty="0"/>
          </a:p>
          <a:p>
            <a:r>
              <a:rPr lang="tr-TR" altLang="tr-TR" dirty="0" smtClean="0"/>
              <a:t>Genellikle </a:t>
            </a:r>
            <a:r>
              <a:rPr lang="tr-TR" altLang="tr-TR" dirty="0"/>
              <a:t>tek kişilik üretim ortamı</a:t>
            </a:r>
            <a:r>
              <a:rPr lang="tr-TR" altLang="tr-TR" dirty="0" smtClean="0"/>
              <a:t>.</a:t>
            </a:r>
            <a:endParaRPr lang="tr-TR" altLang="tr-TR" sz="1400" dirty="0"/>
          </a:p>
          <a:p>
            <a:r>
              <a:rPr lang="tr-TR" altLang="tr-TR" dirty="0" smtClean="0"/>
              <a:t>Karmaşık olmayan yazılım sistemleri.</a:t>
            </a:r>
            <a:endParaRPr lang="tr-TR" altLang="tr-TR" dirty="0"/>
          </a:p>
          <a:p>
            <a:pPr marL="0" indent="0">
              <a:buNone/>
            </a:pP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10</a:t>
            </a:fld>
            <a:endParaRPr lang="tr-TR"/>
          </a:p>
        </p:txBody>
      </p:sp>
    </p:spTree>
    <p:extLst>
      <p:ext uri="{BB962C8B-B14F-4D97-AF65-F5344CB8AC3E}">
        <p14:creationId xmlns:p14="http://schemas.microsoft.com/office/powerpoint/2010/main" val="768843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Barok </a:t>
            </a:r>
            <a:r>
              <a:rPr lang="tr-TR" altLang="tr-TR" dirty="0" smtClean="0"/>
              <a:t>Model-</a:t>
            </a:r>
            <a:r>
              <a:rPr lang="tr-TR" dirty="0">
                <a:latin typeface="Arial" charset="0"/>
                <a:ea typeface="ＭＳ Ｐゴシック" pitchFamily="34" charset="-128"/>
              </a:rPr>
              <a:t>1970ler</a:t>
            </a: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11</a:t>
            </a:fld>
            <a:endParaRPr lang="tr-TR"/>
          </a:p>
        </p:txBody>
      </p:sp>
      <p:sp>
        <p:nvSpPr>
          <p:cNvPr id="7" name="Dikdörtgen 6"/>
          <p:cNvSpPr/>
          <p:nvPr/>
        </p:nvSpPr>
        <p:spPr>
          <a:xfrm>
            <a:off x="3528811" y="1367120"/>
            <a:ext cx="8130702" cy="3797963"/>
          </a:xfrm>
          <a:prstGeom prst="rect">
            <a:avLst/>
          </a:prstGeom>
        </p:spPr>
        <p:txBody>
          <a:bodyPr wrap="square">
            <a:spAutoFit/>
          </a:bodyPr>
          <a:lstStyle/>
          <a:p>
            <a:pPr>
              <a:spcBef>
                <a:spcPct val="80000"/>
              </a:spcBef>
            </a:pPr>
            <a:r>
              <a:rPr lang="tr-TR" altLang="tr-TR" sz="2800" dirty="0"/>
              <a:t>Yaşam döngüsü temel adımlarının doğrusal bir şekilde geliştirildiği model.</a:t>
            </a:r>
          </a:p>
          <a:p>
            <a:pPr>
              <a:spcBef>
                <a:spcPct val="80000"/>
              </a:spcBef>
            </a:pPr>
            <a:r>
              <a:rPr lang="tr-TR" altLang="tr-TR" sz="2800" dirty="0" smtClean="0"/>
              <a:t>Belgelemeyi </a:t>
            </a:r>
            <a:r>
              <a:rPr lang="tr-TR" altLang="tr-TR" sz="2800" dirty="0"/>
              <a:t>ayrı bir süreç olarak ele alır, ve yazılımın geliştirilmesi ve testinden hemen sonra yapılmasının öngörür.</a:t>
            </a:r>
          </a:p>
          <a:p>
            <a:pPr>
              <a:spcBef>
                <a:spcPct val="80000"/>
              </a:spcBef>
            </a:pPr>
            <a:r>
              <a:rPr lang="tr-TR" altLang="tr-TR" sz="2800" dirty="0" smtClean="0"/>
              <a:t>Aşamalar </a:t>
            </a:r>
            <a:r>
              <a:rPr lang="tr-TR" altLang="tr-TR" sz="2800" dirty="0"/>
              <a:t>arası geri dönüşlerin nasıl yapılacağı tanımlı değil.</a:t>
            </a:r>
          </a:p>
        </p:txBody>
      </p:sp>
      <p:sp>
        <p:nvSpPr>
          <p:cNvPr id="8" name="Rectangle 3"/>
          <p:cNvSpPr>
            <a:spLocks noGrp="1" noChangeArrowheads="1"/>
          </p:cNvSpPr>
          <p:nvPr/>
        </p:nvSpPr>
        <p:spPr bwMode="auto">
          <a:xfrm>
            <a:off x="591944" y="1367120"/>
            <a:ext cx="3370263"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buChar char="n"/>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Char char="ü"/>
            </a:pPr>
            <a:r>
              <a:rPr lang="tr-TR" altLang="tr-TR" dirty="0" smtClean="0"/>
              <a:t>Analiz</a:t>
            </a:r>
          </a:p>
          <a:p>
            <a:pPr eaLnBrk="1" hangingPunct="1">
              <a:buFont typeface="Wingdings" panose="05000000000000000000" pitchFamily="2" charset="2"/>
              <a:buChar char="ü"/>
            </a:pPr>
            <a:r>
              <a:rPr lang="tr-TR" altLang="tr-TR" dirty="0" smtClean="0"/>
              <a:t>Tasarım</a:t>
            </a:r>
          </a:p>
          <a:p>
            <a:pPr eaLnBrk="1" hangingPunct="1">
              <a:buFont typeface="Wingdings" panose="05000000000000000000" pitchFamily="2" charset="2"/>
              <a:buChar char="ü"/>
            </a:pPr>
            <a:r>
              <a:rPr lang="tr-TR" altLang="tr-TR" dirty="0" smtClean="0"/>
              <a:t>Kodlama</a:t>
            </a:r>
          </a:p>
          <a:p>
            <a:pPr eaLnBrk="1" hangingPunct="1">
              <a:buFont typeface="Wingdings" panose="05000000000000000000" pitchFamily="2" charset="2"/>
              <a:buChar char="ü"/>
            </a:pPr>
            <a:r>
              <a:rPr lang="tr-TR" altLang="tr-TR" dirty="0" smtClean="0"/>
              <a:t>Modül Testleri</a:t>
            </a:r>
          </a:p>
          <a:p>
            <a:pPr eaLnBrk="1" hangingPunct="1">
              <a:buFont typeface="Wingdings" panose="05000000000000000000" pitchFamily="2" charset="2"/>
              <a:buChar char="ü"/>
            </a:pPr>
            <a:r>
              <a:rPr lang="tr-TR" altLang="tr-TR" dirty="0" err="1" smtClean="0"/>
              <a:t>Altsistem</a:t>
            </a:r>
            <a:r>
              <a:rPr lang="tr-TR" altLang="tr-TR" dirty="0" smtClean="0"/>
              <a:t> Testleri</a:t>
            </a:r>
          </a:p>
          <a:p>
            <a:pPr eaLnBrk="1" hangingPunct="1">
              <a:buFont typeface="Wingdings" panose="05000000000000000000" pitchFamily="2" charset="2"/>
              <a:buChar char="ü"/>
            </a:pPr>
            <a:r>
              <a:rPr lang="tr-TR" altLang="tr-TR" dirty="0" smtClean="0"/>
              <a:t>Sistem Testi</a:t>
            </a:r>
          </a:p>
          <a:p>
            <a:pPr eaLnBrk="1" hangingPunct="1">
              <a:buFont typeface="Wingdings" panose="05000000000000000000" pitchFamily="2" charset="2"/>
              <a:buChar char="ü"/>
            </a:pPr>
            <a:r>
              <a:rPr lang="tr-TR" altLang="tr-TR" dirty="0" smtClean="0">
                <a:solidFill>
                  <a:srgbClr val="00B0F0"/>
                </a:solidFill>
              </a:rPr>
              <a:t>Belgeleme</a:t>
            </a:r>
          </a:p>
          <a:p>
            <a:pPr eaLnBrk="1" hangingPunct="1">
              <a:buFont typeface="Wingdings" panose="05000000000000000000" pitchFamily="2" charset="2"/>
              <a:buChar char="ü"/>
            </a:pPr>
            <a:r>
              <a:rPr lang="tr-TR" altLang="tr-TR" dirty="0" smtClean="0"/>
              <a:t>Kurulum</a:t>
            </a:r>
          </a:p>
        </p:txBody>
      </p:sp>
    </p:spTree>
    <p:extLst>
      <p:ext uri="{BB962C8B-B14F-4D97-AF65-F5344CB8AC3E}">
        <p14:creationId xmlns:p14="http://schemas.microsoft.com/office/powerpoint/2010/main" val="238157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Çağlayan </a:t>
            </a:r>
            <a:r>
              <a:rPr lang="tr-TR" altLang="tr-TR" dirty="0" smtClean="0"/>
              <a:t>Modeli-</a:t>
            </a:r>
            <a:r>
              <a:rPr lang="tr-TR" dirty="0">
                <a:latin typeface="Arial" charset="0"/>
                <a:ea typeface="ＭＳ Ｐゴシック" pitchFamily="34" charset="-128"/>
              </a:rPr>
              <a:t> (Klasik Model) </a:t>
            </a: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12</a:t>
            </a:fld>
            <a:endParaRPr lang="tr-TR"/>
          </a:p>
        </p:txBody>
      </p:sp>
      <p:grpSp>
        <p:nvGrpSpPr>
          <p:cNvPr id="34" name="Grup 33"/>
          <p:cNvGrpSpPr/>
          <p:nvPr/>
        </p:nvGrpSpPr>
        <p:grpSpPr>
          <a:xfrm>
            <a:off x="2368450" y="1648918"/>
            <a:ext cx="8514410" cy="4437088"/>
            <a:chOff x="2038662" y="719394"/>
            <a:chExt cx="10303197" cy="5636956"/>
          </a:xfrm>
        </p:grpSpPr>
        <p:graphicFrame>
          <p:nvGraphicFramePr>
            <p:cNvPr id="9" name="Diyagram 8"/>
            <p:cNvGraphicFramePr/>
            <p:nvPr>
              <p:extLst>
                <p:ext uri="{D42A27DB-BD31-4B8C-83A1-F6EECF244321}">
                  <p14:modId xmlns:p14="http://schemas.microsoft.com/office/powerpoint/2010/main" val="3110554829"/>
                </p:ext>
              </p:extLst>
            </p:nvPr>
          </p:nvGraphicFramePr>
          <p:xfrm>
            <a:off x="3006671" y="719394"/>
            <a:ext cx="9335188" cy="56369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4" name="Düz Bağlayıcı 13"/>
            <p:cNvCxnSpPr/>
            <p:nvPr/>
          </p:nvCxnSpPr>
          <p:spPr>
            <a:xfrm>
              <a:off x="2038662" y="1016621"/>
              <a:ext cx="14990" cy="5204297"/>
            </a:xfrm>
            <a:prstGeom prst="line">
              <a:avLst/>
            </a:prstGeom>
            <a:ln w="304800"/>
          </p:spPr>
          <p:style>
            <a:lnRef idx="1">
              <a:schemeClr val="accent1"/>
            </a:lnRef>
            <a:fillRef idx="0">
              <a:schemeClr val="accent1"/>
            </a:fillRef>
            <a:effectRef idx="0">
              <a:schemeClr val="accent1"/>
            </a:effectRef>
            <a:fontRef idx="minor">
              <a:schemeClr val="tx1"/>
            </a:fontRef>
          </p:style>
        </p:cxnSp>
        <p:cxnSp>
          <p:nvCxnSpPr>
            <p:cNvPr id="19" name="Düz Bağlayıcı 18"/>
            <p:cNvCxnSpPr/>
            <p:nvPr/>
          </p:nvCxnSpPr>
          <p:spPr>
            <a:xfrm>
              <a:off x="2203554" y="6071015"/>
              <a:ext cx="2938072" cy="30641"/>
            </a:xfrm>
            <a:prstGeom prst="line">
              <a:avLst/>
            </a:prstGeom>
            <a:ln w="304800"/>
          </p:spPr>
          <p:style>
            <a:lnRef idx="1">
              <a:schemeClr val="accent1"/>
            </a:lnRef>
            <a:fillRef idx="0">
              <a:schemeClr val="accent1"/>
            </a:fillRef>
            <a:effectRef idx="0">
              <a:schemeClr val="accent1"/>
            </a:effectRef>
            <a:fontRef idx="minor">
              <a:schemeClr val="tx1"/>
            </a:fontRef>
          </p:style>
        </p:cxnSp>
        <p:grpSp>
          <p:nvGrpSpPr>
            <p:cNvPr id="20" name="Grup 19"/>
            <p:cNvGrpSpPr/>
            <p:nvPr/>
          </p:nvGrpSpPr>
          <p:grpSpPr>
            <a:xfrm rot="16200000">
              <a:off x="3077346" y="3613222"/>
              <a:ext cx="659523" cy="2419724"/>
              <a:chOff x="6528570" y="741259"/>
              <a:chExt cx="659523" cy="659523"/>
            </a:xfrm>
          </p:grpSpPr>
          <p:sp>
            <p:nvSpPr>
              <p:cNvPr id="21" name="Aşağı Ok 20"/>
              <p:cNvSpPr/>
              <p:nvPr/>
            </p:nvSpPr>
            <p:spPr>
              <a:xfrm>
                <a:off x="6528570" y="741259"/>
                <a:ext cx="659523" cy="659523"/>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2" name="Aşağı Ok 4"/>
              <p:cNvSpPr/>
              <p:nvPr/>
            </p:nvSpPr>
            <p:spPr>
              <a:xfrm>
                <a:off x="6676963" y="741259"/>
                <a:ext cx="362737" cy="4962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tr-TR" sz="3000" kern="1200"/>
              </a:p>
            </p:txBody>
          </p:sp>
        </p:grpSp>
        <p:grpSp>
          <p:nvGrpSpPr>
            <p:cNvPr id="23" name="Grup 22"/>
            <p:cNvGrpSpPr/>
            <p:nvPr/>
          </p:nvGrpSpPr>
          <p:grpSpPr>
            <a:xfrm rot="16200000">
              <a:off x="2777905" y="2548587"/>
              <a:ext cx="659523" cy="1820843"/>
              <a:chOff x="6528570" y="741259"/>
              <a:chExt cx="659523" cy="659523"/>
            </a:xfrm>
          </p:grpSpPr>
          <p:sp>
            <p:nvSpPr>
              <p:cNvPr id="24" name="Aşağı Ok 23"/>
              <p:cNvSpPr/>
              <p:nvPr/>
            </p:nvSpPr>
            <p:spPr>
              <a:xfrm>
                <a:off x="6528570" y="741259"/>
                <a:ext cx="659523" cy="659523"/>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5" name="Aşağı Ok 4"/>
              <p:cNvSpPr/>
              <p:nvPr/>
            </p:nvSpPr>
            <p:spPr>
              <a:xfrm>
                <a:off x="6676963" y="741259"/>
                <a:ext cx="362737" cy="4962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tr-TR" sz="3000" kern="1200"/>
              </a:p>
            </p:txBody>
          </p:sp>
        </p:grpSp>
        <p:grpSp>
          <p:nvGrpSpPr>
            <p:cNvPr id="26" name="Grup 25"/>
            <p:cNvGrpSpPr/>
            <p:nvPr/>
          </p:nvGrpSpPr>
          <p:grpSpPr>
            <a:xfrm rot="16200000">
              <a:off x="2553826" y="1668392"/>
              <a:ext cx="659523" cy="1367685"/>
              <a:chOff x="6528570" y="741259"/>
              <a:chExt cx="659523" cy="659523"/>
            </a:xfrm>
          </p:grpSpPr>
          <p:sp>
            <p:nvSpPr>
              <p:cNvPr id="27" name="Aşağı Ok 26"/>
              <p:cNvSpPr/>
              <p:nvPr/>
            </p:nvSpPr>
            <p:spPr>
              <a:xfrm>
                <a:off x="6528570" y="741259"/>
                <a:ext cx="659523" cy="659523"/>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8" name="Aşağı Ok 4"/>
              <p:cNvSpPr/>
              <p:nvPr/>
            </p:nvSpPr>
            <p:spPr>
              <a:xfrm>
                <a:off x="6676963" y="741259"/>
                <a:ext cx="362737" cy="4962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tr-TR" sz="3000" kern="1200"/>
              </a:p>
            </p:txBody>
          </p:sp>
        </p:grpSp>
        <p:grpSp>
          <p:nvGrpSpPr>
            <p:cNvPr id="29" name="Grup 28"/>
            <p:cNvGrpSpPr/>
            <p:nvPr/>
          </p:nvGrpSpPr>
          <p:grpSpPr>
            <a:xfrm rot="16200000">
              <a:off x="2272198" y="793278"/>
              <a:ext cx="659523" cy="809425"/>
              <a:chOff x="6528570" y="741259"/>
              <a:chExt cx="659523" cy="659523"/>
            </a:xfrm>
          </p:grpSpPr>
          <p:sp>
            <p:nvSpPr>
              <p:cNvPr id="30" name="Aşağı Ok 29"/>
              <p:cNvSpPr/>
              <p:nvPr/>
            </p:nvSpPr>
            <p:spPr>
              <a:xfrm>
                <a:off x="6528570" y="741259"/>
                <a:ext cx="659523" cy="659523"/>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1" name="Aşağı Ok 4"/>
              <p:cNvSpPr/>
              <p:nvPr/>
            </p:nvSpPr>
            <p:spPr>
              <a:xfrm>
                <a:off x="6676963" y="741259"/>
                <a:ext cx="362737" cy="4962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tr-TR" sz="3000" kern="1200"/>
              </a:p>
            </p:txBody>
          </p:sp>
        </p:grpSp>
      </p:grpSp>
    </p:spTree>
    <p:extLst>
      <p:ext uri="{BB962C8B-B14F-4D97-AF65-F5344CB8AC3E}">
        <p14:creationId xmlns:p14="http://schemas.microsoft.com/office/powerpoint/2010/main" val="853704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Çağlayan </a:t>
            </a:r>
            <a:r>
              <a:rPr lang="tr-TR" altLang="tr-TR" dirty="0" smtClean="0"/>
              <a:t>Modeli</a:t>
            </a:r>
            <a:endParaRPr lang="tr-TR" dirty="0"/>
          </a:p>
        </p:txBody>
      </p:sp>
      <p:sp>
        <p:nvSpPr>
          <p:cNvPr id="3" name="İçerik Yer Tutucusu 2"/>
          <p:cNvSpPr>
            <a:spLocks noGrp="1"/>
          </p:cNvSpPr>
          <p:nvPr>
            <p:ph idx="1"/>
          </p:nvPr>
        </p:nvSpPr>
        <p:spPr>
          <a:xfrm>
            <a:off x="360607" y="1429555"/>
            <a:ext cx="11487955" cy="4747408"/>
          </a:xfrm>
        </p:spPr>
        <p:txBody>
          <a:bodyPr>
            <a:normAutofit fontScale="77500" lnSpcReduction="20000"/>
          </a:bodyPr>
          <a:lstStyle/>
          <a:p>
            <a:r>
              <a:rPr lang="tr-TR" altLang="tr-TR" dirty="0"/>
              <a:t>Yaşam döngüsü temel adımları baştan sona en az bir kez izleyerek gerçekleştirilir.</a:t>
            </a:r>
          </a:p>
          <a:p>
            <a:endParaRPr lang="tr-TR" altLang="tr-TR" dirty="0"/>
          </a:p>
          <a:p>
            <a:r>
              <a:rPr lang="tr-TR" altLang="tr-TR" dirty="0"/>
              <a:t>İyi tanımlı projeler ve üretimi az zaman gerektiren yazılım projeleri için uygun bir modeldir.</a:t>
            </a:r>
          </a:p>
          <a:p>
            <a:endParaRPr lang="tr-TR" altLang="tr-TR" dirty="0"/>
          </a:p>
          <a:p>
            <a:r>
              <a:rPr lang="tr-TR" altLang="tr-TR" dirty="0" smtClean="0">
                <a:solidFill>
                  <a:srgbClr val="00B0F0"/>
                </a:solidFill>
              </a:rPr>
              <a:t>Geleneksel model olarak </a:t>
            </a:r>
            <a:r>
              <a:rPr lang="tr-TR" altLang="tr-TR" dirty="0">
                <a:solidFill>
                  <a:srgbClr val="00B0F0"/>
                </a:solidFill>
              </a:rPr>
              <a:t>da bilinen bu modelin kullanımı günümüzde giderek azalmaktadır.</a:t>
            </a:r>
          </a:p>
          <a:p>
            <a:r>
              <a:rPr lang="tr-TR" altLang="tr-TR" dirty="0"/>
              <a:t>Barok modelin aksine</a:t>
            </a:r>
            <a:r>
              <a:rPr lang="tr-TR" altLang="tr-TR" dirty="0">
                <a:solidFill>
                  <a:srgbClr val="373187"/>
                </a:solidFill>
              </a:rPr>
              <a:t> </a:t>
            </a:r>
            <a:r>
              <a:rPr lang="tr-TR" altLang="tr-TR" dirty="0"/>
              <a:t>belgeleme işlevini ayrı bir aşama olarak ele almaz ve üretimin doğal bir parçası olarak görür.</a:t>
            </a:r>
          </a:p>
          <a:p>
            <a:endParaRPr lang="tr-TR" altLang="tr-TR" dirty="0"/>
          </a:p>
          <a:p>
            <a:r>
              <a:rPr lang="tr-TR" altLang="tr-TR" dirty="0"/>
              <a:t>Barok modele göre geri dönüşler iyi tanımlanmıştır.</a:t>
            </a:r>
          </a:p>
          <a:p>
            <a:endParaRPr lang="tr-TR" altLang="tr-TR" dirty="0"/>
          </a:p>
          <a:p>
            <a:r>
              <a:rPr lang="tr-TR" altLang="tr-TR" dirty="0">
                <a:solidFill>
                  <a:srgbClr val="00B050"/>
                </a:solidFill>
              </a:rPr>
              <a:t>Yazılım tanımlamada belirsizlik yok (ya da az) ise ve yazılım üretimi çok zaman almayacak ise uygun bir süreç modelidir.</a:t>
            </a:r>
          </a:p>
          <a:p>
            <a:endParaRPr lang="tr-TR" altLang="tr-TR" dirty="0">
              <a:solidFill>
                <a:srgbClr val="00B050"/>
              </a:solidFill>
            </a:endParaRPr>
          </a:p>
        </p:txBody>
      </p:sp>
      <p:sp>
        <p:nvSpPr>
          <p:cNvPr id="5" name="Slayt Numarası Yer Tutucusu 4"/>
          <p:cNvSpPr>
            <a:spLocks noGrp="1"/>
          </p:cNvSpPr>
          <p:nvPr>
            <p:ph type="sldNum" sz="quarter" idx="12"/>
          </p:nvPr>
        </p:nvSpPr>
        <p:spPr/>
        <p:txBody>
          <a:bodyPr/>
          <a:lstStyle/>
          <a:p>
            <a:fld id="{786C4975-DA66-4692-BC0C-8DF561EEBF1F}" type="slidenum">
              <a:rPr lang="tr-TR" smtClean="0"/>
              <a:pPr/>
              <a:t>13</a:t>
            </a:fld>
            <a:endParaRPr lang="tr-TR"/>
          </a:p>
        </p:txBody>
      </p:sp>
    </p:spTree>
    <p:extLst>
      <p:ext uri="{BB962C8B-B14F-4D97-AF65-F5344CB8AC3E}">
        <p14:creationId xmlns:p14="http://schemas.microsoft.com/office/powerpoint/2010/main" val="3762892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Çağlayan Modeli</a:t>
            </a: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14</a:t>
            </a:fld>
            <a:endParaRPr lang="tr-TR"/>
          </a:p>
        </p:txBody>
      </p:sp>
      <p:sp>
        <p:nvSpPr>
          <p:cNvPr id="6" name="İçerik Yer Tutucusu 5"/>
          <p:cNvSpPr>
            <a:spLocks noGrp="1"/>
          </p:cNvSpPr>
          <p:nvPr>
            <p:ph idx="1"/>
          </p:nvPr>
        </p:nvSpPr>
        <p:spPr>
          <a:xfrm>
            <a:off x="309093" y="1825625"/>
            <a:ext cx="11044707" cy="4351338"/>
          </a:xfrm>
        </p:spPr>
        <p:txBody>
          <a:bodyPr>
            <a:normAutofit fontScale="85000" lnSpcReduction="20000"/>
          </a:bodyPr>
          <a:lstStyle/>
          <a:p>
            <a:r>
              <a:rPr lang="tr-TR" altLang="tr-TR" dirty="0"/>
              <a:t>Gerçek yaşamdaki projeler genelde yineleme gerektirir.</a:t>
            </a:r>
          </a:p>
          <a:p>
            <a:endParaRPr lang="en-GB" altLang="tr-TR" sz="1600" dirty="0"/>
          </a:p>
          <a:p>
            <a:r>
              <a:rPr lang="tr-TR" altLang="tr-TR" dirty="0"/>
              <a:t>Genelde yazılımın kullanıcıya ulaşma zamanı uzundur.</a:t>
            </a:r>
          </a:p>
          <a:p>
            <a:endParaRPr lang="en-GB" altLang="tr-TR" sz="1600" dirty="0"/>
          </a:p>
          <a:p>
            <a:r>
              <a:rPr lang="tr-TR" altLang="tr-TR" dirty="0"/>
              <a:t>Gereksinim tanımlamaları çoğu kez net bir şekilde yapılamadığından dolayı, yanlışların düzeltilme ve eksiklerin giderilme maliyetleri yüksektir.</a:t>
            </a:r>
            <a:endParaRPr lang="en-GB" altLang="tr-TR" dirty="0"/>
          </a:p>
          <a:p>
            <a:endParaRPr lang="tr-TR" altLang="tr-TR" sz="1600" dirty="0"/>
          </a:p>
          <a:p>
            <a:r>
              <a:rPr lang="tr-TR" altLang="tr-TR" dirty="0"/>
              <a:t>Yazılım üretim ekipleri bir an önce program yazma, çalıştırma ve sonucu görme eğiliminde olduklarından, bu model ile yapılan üretimlerde ekip mutsuzlaşmakta ve kod yazma dışında kalan   (ve iş yükünün %80’ini içeren) kesime önem vermemektedirler.</a:t>
            </a:r>
          </a:p>
          <a:p>
            <a:endParaRPr lang="tr-TR" altLang="tr-TR" sz="1600" dirty="0"/>
          </a:p>
          <a:p>
            <a:r>
              <a:rPr lang="tr-TR" altLang="tr-TR" dirty="0"/>
              <a:t>Üst düzey yönetimlerin ürünü görme süresinin uzun oluşu, projenin bitmeyeceği ve sürekli gider merkezi haline geldiği düşüncesini yaygınlaştırmaktadır</a:t>
            </a:r>
            <a:endParaRPr lang="tr-TR" dirty="0"/>
          </a:p>
        </p:txBody>
      </p:sp>
    </p:spTree>
    <p:extLst>
      <p:ext uri="{BB962C8B-B14F-4D97-AF65-F5344CB8AC3E}">
        <p14:creationId xmlns:p14="http://schemas.microsoft.com/office/powerpoint/2010/main" val="3681912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Çağlayan Modeli –Zorluklar</a:t>
            </a:r>
            <a:br>
              <a:rPr lang="tr-TR" dirty="0"/>
            </a:br>
            <a:endParaRPr lang="tr-TR" dirty="0"/>
          </a:p>
        </p:txBody>
      </p:sp>
      <p:sp>
        <p:nvSpPr>
          <p:cNvPr id="3" name="İçerik Yer Tutucusu 2"/>
          <p:cNvSpPr>
            <a:spLocks noGrp="1"/>
          </p:cNvSpPr>
          <p:nvPr>
            <p:ph idx="1"/>
          </p:nvPr>
        </p:nvSpPr>
        <p:spPr/>
        <p:txBody>
          <a:bodyPr>
            <a:normAutofit fontScale="92500" lnSpcReduction="10000"/>
          </a:bodyPr>
          <a:lstStyle/>
          <a:p>
            <a:r>
              <a:rPr lang="tr-TR" dirty="0"/>
              <a:t>Bir sonraki aşamaya geçmeden, önceki aşama neredeyse tümüyle tamamlanmış olmalıdır (örneğin, gereksinim tanımlama aşaması bitmeden tasarım aşamasına geçilemez.) </a:t>
            </a:r>
          </a:p>
          <a:p>
            <a:r>
              <a:rPr lang="tr-TR" dirty="0" smtClean="0"/>
              <a:t>Bu </a:t>
            </a:r>
            <a:r>
              <a:rPr lang="tr-TR" dirty="0"/>
              <a:t>şekilde geliştirme boyunca değişen müşteri isteklerinin sisteme yansıtılması zorlaşır.</a:t>
            </a:r>
          </a:p>
          <a:p>
            <a:r>
              <a:rPr lang="tr-TR" dirty="0" smtClean="0"/>
              <a:t>Önceki </a:t>
            </a:r>
            <a:r>
              <a:rPr lang="tr-TR" dirty="0"/>
              <a:t>nedenle bu model, gereksinimleri iyi tanımlı ve değişiklik oranı az olacak sistemler için daha uygundur.</a:t>
            </a:r>
          </a:p>
          <a:p>
            <a:r>
              <a:rPr lang="tr-TR" dirty="0" smtClean="0"/>
              <a:t>Çok </a:t>
            </a:r>
            <a:r>
              <a:rPr lang="tr-TR" dirty="0"/>
              <a:t>az sayıda iş sisteminin gereksinimleri başlangıçta iyi şekilde tanımlanabilir. Bu zorluğu aşmak için; gereksinim tanımlama aşamasından önce iş gereksinimlerinin anlaşılması ve tanımlanması faydalı olabilir.</a:t>
            </a:r>
          </a:p>
          <a:p>
            <a:r>
              <a:rPr lang="tr-TR" dirty="0" smtClean="0"/>
              <a:t>Daha </a:t>
            </a:r>
            <a:r>
              <a:rPr lang="tr-TR" dirty="0"/>
              <a:t>çok, geniş kapsamlı sistem mühendisliği projeleri için tercih edilir.</a:t>
            </a:r>
          </a:p>
        </p:txBody>
      </p:sp>
      <p:sp>
        <p:nvSpPr>
          <p:cNvPr id="4" name="Altbilgi Yer Tutucusu 3"/>
          <p:cNvSpPr>
            <a:spLocks noGrp="1"/>
          </p:cNvSpPr>
          <p:nvPr>
            <p:ph type="ftr" sz="quarter" idx="11"/>
          </p:nvPr>
        </p:nvSpPr>
        <p:spPr/>
        <p:txBody>
          <a:bodyPr/>
          <a:lstStyle/>
          <a:p>
            <a:r>
              <a:rPr lang="tr-TR" smtClean="0"/>
              <a:t>ENFYL-851502</a:t>
            </a:r>
            <a:endParaRPr lang="tr-TR"/>
          </a:p>
        </p:txBody>
      </p:sp>
      <p:sp>
        <p:nvSpPr>
          <p:cNvPr id="5" name="Slayt Numarası Yer Tutucusu 4"/>
          <p:cNvSpPr>
            <a:spLocks noGrp="1"/>
          </p:cNvSpPr>
          <p:nvPr>
            <p:ph type="sldNum" sz="quarter" idx="12"/>
          </p:nvPr>
        </p:nvSpPr>
        <p:spPr/>
        <p:txBody>
          <a:bodyPr/>
          <a:lstStyle/>
          <a:p>
            <a:fld id="{786C4975-DA66-4692-BC0C-8DF561EEBF1F}" type="slidenum">
              <a:rPr lang="tr-TR" smtClean="0"/>
              <a:pPr/>
              <a:t>15</a:t>
            </a:fld>
            <a:endParaRPr lang="tr-TR"/>
          </a:p>
        </p:txBody>
      </p:sp>
    </p:spTree>
    <p:extLst>
      <p:ext uri="{BB962C8B-B14F-4D97-AF65-F5344CB8AC3E}">
        <p14:creationId xmlns:p14="http://schemas.microsoft.com/office/powerpoint/2010/main" val="2250172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V Süreç Modeli</a:t>
            </a: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16</a:t>
            </a:fld>
            <a:endParaRPr lang="tr-TR" dirty="0"/>
          </a:p>
        </p:txBody>
      </p:sp>
      <p:grpSp>
        <p:nvGrpSpPr>
          <p:cNvPr id="58" name="Grup 57"/>
          <p:cNvGrpSpPr/>
          <p:nvPr/>
        </p:nvGrpSpPr>
        <p:grpSpPr>
          <a:xfrm>
            <a:off x="3212214" y="1686949"/>
            <a:ext cx="6150964" cy="4669401"/>
            <a:chOff x="1503335" y="1638400"/>
            <a:chExt cx="6150964" cy="4669401"/>
          </a:xfrm>
        </p:grpSpPr>
        <p:grpSp>
          <p:nvGrpSpPr>
            <p:cNvPr id="57" name="Grup 56"/>
            <p:cNvGrpSpPr/>
            <p:nvPr/>
          </p:nvGrpSpPr>
          <p:grpSpPr>
            <a:xfrm>
              <a:off x="1503335" y="1638400"/>
              <a:ext cx="6150964" cy="4669401"/>
              <a:chOff x="6041037" y="1581497"/>
              <a:chExt cx="6150964" cy="4669401"/>
            </a:xfrm>
          </p:grpSpPr>
          <p:sp>
            <p:nvSpPr>
              <p:cNvPr id="62" name="Dikdörtgen 61"/>
              <p:cNvSpPr/>
              <p:nvPr/>
            </p:nvSpPr>
            <p:spPr>
              <a:xfrm>
                <a:off x="6041037" y="4821869"/>
                <a:ext cx="6138474" cy="1024295"/>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smtClean="0">
                    <a:solidFill>
                      <a:schemeClr val="tx1"/>
                    </a:solidFill>
                  </a:rPr>
                  <a:t>Gerçekleştirim Modeli </a:t>
                </a:r>
                <a:endParaRPr lang="tr-TR" dirty="0">
                  <a:solidFill>
                    <a:schemeClr val="tx1"/>
                  </a:solidFill>
                </a:endParaRPr>
              </a:p>
            </p:txBody>
          </p:sp>
          <p:sp>
            <p:nvSpPr>
              <p:cNvPr id="60" name="Dikdörtgen 59"/>
              <p:cNvSpPr/>
              <p:nvPr/>
            </p:nvSpPr>
            <p:spPr>
              <a:xfrm>
                <a:off x="6041037" y="2587355"/>
                <a:ext cx="6126389" cy="2035136"/>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Mimari Model </a:t>
                </a:r>
                <a:endParaRPr lang="tr-TR" dirty="0">
                  <a:solidFill>
                    <a:schemeClr val="tx1"/>
                  </a:solidFill>
                </a:endParaRPr>
              </a:p>
            </p:txBody>
          </p:sp>
          <p:sp>
            <p:nvSpPr>
              <p:cNvPr id="56" name="Dikdörtgen 55"/>
              <p:cNvSpPr/>
              <p:nvPr/>
            </p:nvSpPr>
            <p:spPr>
              <a:xfrm>
                <a:off x="6041037" y="1581497"/>
                <a:ext cx="6150964" cy="952145"/>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Kullanıcı Modeli </a:t>
                </a:r>
                <a:endParaRPr lang="tr-TR" dirty="0">
                  <a:solidFill>
                    <a:schemeClr val="tx1"/>
                  </a:solidFill>
                </a:endParaRPr>
              </a:p>
            </p:txBody>
          </p:sp>
          <p:sp>
            <p:nvSpPr>
              <p:cNvPr id="34" name="Yuvarlatılmış Dikdörtgen 33"/>
              <p:cNvSpPr/>
              <p:nvPr/>
            </p:nvSpPr>
            <p:spPr>
              <a:xfrm>
                <a:off x="6156101" y="1674254"/>
                <a:ext cx="1287888" cy="759853"/>
              </a:xfrm>
              <a:prstGeom prst="roundRect">
                <a:avLst/>
              </a:prstGeo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effectLst>
                <a:outerShdw blurRad="50800" dist="38100" dir="2700000" algn="tl" rotWithShape="0">
                  <a:prstClr val="black">
                    <a:alpha val="40000"/>
                  </a:prstClr>
                </a:outerShdw>
              </a:effectLst>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solidFill>
                      <a:schemeClr val="tx1"/>
                    </a:solidFill>
                  </a:rPr>
                  <a:t>ANALİZ</a:t>
                </a:r>
                <a:endParaRPr lang="tr-TR" dirty="0">
                  <a:solidFill>
                    <a:schemeClr val="tx1"/>
                  </a:solidFill>
                </a:endParaRPr>
              </a:p>
            </p:txBody>
          </p:sp>
          <p:sp>
            <p:nvSpPr>
              <p:cNvPr id="35" name="Yuvarlatılmış Dikdörtgen 34"/>
              <p:cNvSpPr/>
              <p:nvPr/>
            </p:nvSpPr>
            <p:spPr>
              <a:xfrm>
                <a:off x="6895190" y="2674207"/>
                <a:ext cx="1287888" cy="759853"/>
              </a:xfrm>
              <a:prstGeom prst="roundRect">
                <a:avLst/>
              </a:prstGeo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effectLst>
                <a:outerShdw blurRad="50800" dist="38100" dir="2700000" algn="tl" rotWithShape="0">
                  <a:prstClr val="black">
                    <a:alpha val="40000"/>
                  </a:prstClr>
                </a:outerShdw>
              </a:effectLst>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GENEL</a:t>
                </a:r>
              </a:p>
              <a:p>
                <a:pPr algn="ctr"/>
                <a:r>
                  <a:rPr lang="tr-TR" dirty="0">
                    <a:solidFill>
                      <a:schemeClr val="tx1"/>
                    </a:solidFill>
                  </a:rPr>
                  <a:t>TASARIM </a:t>
                </a:r>
              </a:p>
            </p:txBody>
          </p:sp>
          <p:sp>
            <p:nvSpPr>
              <p:cNvPr id="36" name="Yuvarlatılmış Dikdörtgen 35"/>
              <p:cNvSpPr/>
              <p:nvPr/>
            </p:nvSpPr>
            <p:spPr>
              <a:xfrm>
                <a:off x="7580906" y="3764304"/>
                <a:ext cx="1287888" cy="759853"/>
              </a:xfrm>
              <a:prstGeom prst="roundRect">
                <a:avLst/>
              </a:prstGeo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effectLst>
                <a:outerShdw blurRad="50800" dist="38100" dir="2700000" algn="tl" rotWithShape="0">
                  <a:prstClr val="black">
                    <a:alpha val="40000"/>
                  </a:prstClr>
                </a:outerShdw>
              </a:effectLst>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DETAY TASARIM</a:t>
                </a:r>
              </a:p>
            </p:txBody>
          </p:sp>
          <p:sp>
            <p:nvSpPr>
              <p:cNvPr id="37" name="Yuvarlatılmış Dikdörtgen 36"/>
              <p:cNvSpPr/>
              <p:nvPr/>
            </p:nvSpPr>
            <p:spPr>
              <a:xfrm>
                <a:off x="8489288" y="4854401"/>
                <a:ext cx="1287888" cy="759853"/>
              </a:xfrm>
              <a:prstGeom prst="roundRect">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effectLst>
                <a:outerShdw blurRad="50800" dist="38100" dir="2700000" algn="tl" rotWithShape="0">
                  <a:prstClr val="black">
                    <a:alpha val="40000"/>
                  </a:prstClr>
                </a:outerShdw>
              </a:effectLst>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KAYNAK </a:t>
                </a:r>
              </a:p>
              <a:p>
                <a:pPr algn="ctr"/>
                <a:r>
                  <a:rPr lang="tr-TR" dirty="0">
                    <a:solidFill>
                      <a:schemeClr val="tx1"/>
                    </a:solidFill>
                  </a:rPr>
                  <a:t>KOD</a:t>
                </a:r>
              </a:p>
            </p:txBody>
          </p:sp>
          <p:sp>
            <p:nvSpPr>
              <p:cNvPr id="38" name="Yuvarlatılmış Dikdörtgen 37"/>
              <p:cNvSpPr/>
              <p:nvPr/>
            </p:nvSpPr>
            <p:spPr>
              <a:xfrm>
                <a:off x="10835522" y="1676754"/>
                <a:ext cx="1287888" cy="759853"/>
              </a:xfrm>
              <a:prstGeom prst="roundRect">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effectLst>
                <a:outerShdw blurRad="50800" dist="38100" dir="2700000" algn="tl" rotWithShape="0">
                  <a:prstClr val="black">
                    <a:alpha val="40000"/>
                  </a:prstClr>
                </a:outerShdw>
              </a:effectLst>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KABUL</a:t>
                </a:r>
              </a:p>
              <a:p>
                <a:pPr algn="ctr"/>
                <a:r>
                  <a:rPr lang="tr-TR" dirty="0">
                    <a:solidFill>
                      <a:schemeClr val="tx1"/>
                    </a:solidFill>
                  </a:rPr>
                  <a:t>TEST</a:t>
                </a:r>
              </a:p>
            </p:txBody>
          </p:sp>
          <p:sp>
            <p:nvSpPr>
              <p:cNvPr id="39" name="Yuvarlatılmış Dikdörtgen 38"/>
              <p:cNvSpPr/>
              <p:nvPr/>
            </p:nvSpPr>
            <p:spPr>
              <a:xfrm>
                <a:off x="10065911" y="2676560"/>
                <a:ext cx="1287888" cy="759853"/>
              </a:xfrm>
              <a:prstGeom prst="roundRect">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effectLst>
                <a:outerShdw blurRad="50800" dist="38100" dir="2700000" algn="tl" rotWithShape="0">
                  <a:prstClr val="black">
                    <a:alpha val="40000"/>
                  </a:prstClr>
                </a:outerShdw>
              </a:effectLst>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MODÜL TEST</a:t>
                </a:r>
              </a:p>
            </p:txBody>
          </p:sp>
          <p:sp>
            <p:nvSpPr>
              <p:cNvPr id="40" name="Yuvarlatılmış Dikdörtgen 39"/>
              <p:cNvSpPr/>
              <p:nvPr/>
            </p:nvSpPr>
            <p:spPr>
              <a:xfrm>
                <a:off x="9482243" y="3764304"/>
                <a:ext cx="1287888" cy="759853"/>
              </a:xfrm>
              <a:prstGeom prst="roundRect">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effectLst>
                <a:outerShdw blurRad="50800" dist="38100" dir="2700000" algn="tl" rotWithShape="0">
                  <a:prstClr val="black">
                    <a:alpha val="40000"/>
                  </a:prstClr>
                </a:outerShdw>
              </a:effectLst>
              <a:scene3d>
                <a:camera prst="obliqueTop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BİRİM TEST</a:t>
                </a:r>
              </a:p>
            </p:txBody>
          </p:sp>
          <p:sp>
            <p:nvSpPr>
              <p:cNvPr id="47" name="Metin kutusu 46"/>
              <p:cNvSpPr txBox="1"/>
              <p:nvPr/>
            </p:nvSpPr>
            <p:spPr>
              <a:xfrm rot="3392347">
                <a:off x="5564206" y="3674333"/>
                <a:ext cx="2683239" cy="707886"/>
              </a:xfrm>
              <a:prstGeom prst="rect">
                <a:avLst/>
              </a:prstGeom>
              <a:noFill/>
            </p:spPr>
            <p:txBody>
              <a:bodyPr wrap="square" rtlCol="0">
                <a:spAutoFit/>
              </a:bodyPr>
              <a:lstStyle/>
              <a:p>
                <a:pPr algn="ctr"/>
                <a:r>
                  <a:rPr lang="tr-TR" sz="4000" dirty="0" err="1" smtClean="0"/>
                  <a:t>Verification</a:t>
                </a:r>
                <a:endParaRPr lang="tr-TR" sz="4000" dirty="0"/>
              </a:p>
            </p:txBody>
          </p:sp>
          <p:sp>
            <p:nvSpPr>
              <p:cNvPr id="50" name="Sağ Ok 49"/>
              <p:cNvSpPr/>
              <p:nvPr/>
            </p:nvSpPr>
            <p:spPr>
              <a:xfrm>
                <a:off x="7944283" y="5846164"/>
                <a:ext cx="2685015" cy="404734"/>
              </a:xfrm>
              <a:prstGeom prst="rightArrow">
                <a:avLst/>
              </a:prstGeom>
              <a:effectLst>
                <a:outerShdw blurRad="50800" dist="38100" dir="5400000" algn="t" rotWithShape="0">
                  <a:srgbClr val="FF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solidFill>
                  </a:rPr>
                  <a:t>ZAMAN</a:t>
                </a:r>
              </a:p>
            </p:txBody>
          </p:sp>
        </p:grpSp>
        <p:sp>
          <p:nvSpPr>
            <p:cNvPr id="48" name="Metin kutusu 47"/>
            <p:cNvSpPr txBox="1"/>
            <p:nvPr/>
          </p:nvSpPr>
          <p:spPr>
            <a:xfrm rot="18055214">
              <a:off x="5503111" y="3732412"/>
              <a:ext cx="2597825" cy="707886"/>
            </a:xfrm>
            <a:prstGeom prst="rect">
              <a:avLst/>
            </a:prstGeom>
            <a:noFill/>
          </p:spPr>
          <p:txBody>
            <a:bodyPr wrap="square" rtlCol="0">
              <a:spAutoFit/>
            </a:bodyPr>
            <a:lstStyle/>
            <a:p>
              <a:pPr algn="ctr"/>
              <a:r>
                <a:rPr lang="tr-TR" sz="4000" dirty="0" err="1"/>
                <a:t>Validation</a:t>
              </a:r>
              <a:endParaRPr lang="tr-TR" sz="4000" dirty="0"/>
            </a:p>
          </p:txBody>
        </p:sp>
      </p:grpSp>
    </p:spTree>
    <p:extLst>
      <p:ext uri="{BB962C8B-B14F-4D97-AF65-F5344CB8AC3E}">
        <p14:creationId xmlns:p14="http://schemas.microsoft.com/office/powerpoint/2010/main" val="2300540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V Süreç Modeli</a:t>
            </a: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17</a:t>
            </a:fld>
            <a:endParaRPr lang="tr-TR"/>
          </a:p>
        </p:txBody>
      </p:sp>
      <p:sp>
        <p:nvSpPr>
          <p:cNvPr id="9" name="Dikdörtgen 8"/>
          <p:cNvSpPr/>
          <p:nvPr/>
        </p:nvSpPr>
        <p:spPr>
          <a:xfrm>
            <a:off x="764498" y="1476927"/>
            <a:ext cx="10028420" cy="4031873"/>
          </a:xfrm>
          <a:prstGeom prst="rect">
            <a:avLst/>
          </a:prstGeom>
        </p:spPr>
        <p:txBody>
          <a:bodyPr wrap="square">
            <a:spAutoFit/>
          </a:bodyPr>
          <a:lstStyle/>
          <a:p>
            <a:r>
              <a:rPr lang="tr-TR" altLang="tr-TR" sz="2000" dirty="0">
                <a:solidFill>
                  <a:srgbClr val="00B050"/>
                </a:solidFill>
              </a:rPr>
              <a:t>Sol taraf üretim, sağ taraf sınama işlemleridir. </a:t>
            </a:r>
          </a:p>
          <a:p>
            <a:endParaRPr lang="tr-TR" altLang="tr-TR" sz="2000" dirty="0"/>
          </a:p>
          <a:p>
            <a:r>
              <a:rPr lang="tr-TR" altLang="tr-TR" sz="2000" dirty="0"/>
              <a:t>V süreç modelinin temel çıktıları;</a:t>
            </a:r>
          </a:p>
          <a:p>
            <a:endParaRPr lang="tr-TR" altLang="tr-TR" sz="2000" dirty="0">
              <a:solidFill>
                <a:srgbClr val="373187"/>
              </a:solidFill>
            </a:endParaRPr>
          </a:p>
          <a:p>
            <a:r>
              <a:rPr lang="tr-TR" altLang="tr-TR" sz="2000" dirty="0">
                <a:solidFill>
                  <a:srgbClr val="00B0F0"/>
                </a:solidFill>
              </a:rPr>
              <a:t>Kullanıcı Modeli</a:t>
            </a:r>
          </a:p>
          <a:p>
            <a:pPr marL="601663" lvl="1" indent="-144463">
              <a:lnSpc>
                <a:spcPct val="95000"/>
              </a:lnSpc>
            </a:pPr>
            <a:r>
              <a:rPr lang="tr-TR" altLang="tr-TR" sz="2000" dirty="0"/>
              <a:t>	Geliştirme sürecinin kullanıcı ile olan ilişkileri tanımlanmakta ve sistemin nasıl kabul edileceğine ilişkin sınama belirtimleri ve planları ortaya çıkarılmaktadır.</a:t>
            </a:r>
          </a:p>
          <a:p>
            <a:pPr marL="601663" lvl="1" indent="-144463"/>
            <a:endParaRPr lang="tr-TR" altLang="tr-TR" sz="2000" dirty="0">
              <a:solidFill>
                <a:srgbClr val="77212B"/>
              </a:solidFill>
            </a:endParaRPr>
          </a:p>
          <a:p>
            <a:r>
              <a:rPr lang="tr-TR" altLang="tr-TR" sz="2000" dirty="0">
                <a:solidFill>
                  <a:srgbClr val="00B0F0"/>
                </a:solidFill>
              </a:rPr>
              <a:t>Mimari Model</a:t>
            </a:r>
          </a:p>
          <a:p>
            <a:pPr marL="601663" lvl="1" indent="-144463">
              <a:lnSpc>
                <a:spcPct val="95000"/>
              </a:lnSpc>
            </a:pPr>
            <a:r>
              <a:rPr lang="tr-TR" altLang="tr-TR" sz="2000" dirty="0"/>
              <a:t>	Sistem tasarımı ve oluşacak </a:t>
            </a:r>
            <a:r>
              <a:rPr lang="tr-TR" altLang="tr-TR" sz="2000" dirty="0" err="1"/>
              <a:t>altsistem</a:t>
            </a:r>
            <a:r>
              <a:rPr lang="tr-TR" altLang="tr-TR" sz="2000" dirty="0"/>
              <a:t> ile tüm sistemin sınama işlemlerine ilişkin işlevler.</a:t>
            </a:r>
          </a:p>
          <a:p>
            <a:pPr marL="601663" lvl="1" indent="-144463"/>
            <a:endParaRPr lang="tr-TR" altLang="tr-TR" sz="2000" dirty="0"/>
          </a:p>
          <a:p>
            <a:r>
              <a:rPr lang="tr-TR" altLang="tr-TR" sz="2000" dirty="0">
                <a:solidFill>
                  <a:srgbClr val="00B0F0"/>
                </a:solidFill>
              </a:rPr>
              <a:t>Gerçekleştirim Modeli</a:t>
            </a:r>
          </a:p>
          <a:p>
            <a:pPr marL="601663" lvl="1" indent="-144463">
              <a:lnSpc>
                <a:spcPct val="95000"/>
              </a:lnSpc>
            </a:pPr>
            <a:r>
              <a:rPr lang="tr-TR" altLang="tr-TR" sz="2000" dirty="0"/>
              <a:t>	Yazılım modüllerinin kodlanması ve sınanmasına ilişkin fonksiyonlar.</a:t>
            </a:r>
          </a:p>
        </p:txBody>
      </p:sp>
    </p:spTree>
    <p:extLst>
      <p:ext uri="{BB962C8B-B14F-4D97-AF65-F5344CB8AC3E}">
        <p14:creationId xmlns:p14="http://schemas.microsoft.com/office/powerpoint/2010/main" val="3794447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 Süreç Modeli</a:t>
            </a:r>
            <a:endParaRPr lang="tr-TR" dirty="0"/>
          </a:p>
        </p:txBody>
      </p:sp>
      <p:sp>
        <p:nvSpPr>
          <p:cNvPr id="3" name="İçerik Yer Tutucusu 2"/>
          <p:cNvSpPr>
            <a:spLocks noGrp="1"/>
          </p:cNvSpPr>
          <p:nvPr>
            <p:ph idx="1"/>
          </p:nvPr>
        </p:nvSpPr>
        <p:spPr/>
        <p:txBody>
          <a:bodyPr>
            <a:normAutofit lnSpcReduction="10000"/>
          </a:bodyPr>
          <a:lstStyle/>
          <a:p>
            <a:r>
              <a:rPr lang="tr-TR" altLang="tr-TR" dirty="0"/>
              <a:t>Belirsizliklerin az, iş tanımlarının belirgin olduğu BT projeleri için uygun bir modeldir.</a:t>
            </a:r>
          </a:p>
          <a:p>
            <a:endParaRPr lang="tr-TR" altLang="tr-TR" sz="1600" dirty="0"/>
          </a:p>
          <a:p>
            <a:pPr>
              <a:lnSpc>
                <a:spcPct val="100000"/>
              </a:lnSpc>
            </a:pPr>
            <a:r>
              <a:rPr lang="tr-TR" altLang="tr-TR" dirty="0"/>
              <a:t>Model, kullanıcının projeye katkısını arttırmaktadır.</a:t>
            </a:r>
          </a:p>
          <a:p>
            <a:endParaRPr lang="tr-TR" altLang="tr-TR" sz="1600" dirty="0"/>
          </a:p>
          <a:p>
            <a:pPr>
              <a:lnSpc>
                <a:spcPct val="110000"/>
              </a:lnSpc>
            </a:pPr>
            <a:r>
              <a:rPr lang="tr-TR" altLang="tr-TR" dirty="0"/>
              <a:t>BT projesinin iki aşamalı olarak ihale edilmesi için oldukça uygundur:</a:t>
            </a:r>
          </a:p>
          <a:p>
            <a:endParaRPr lang="tr-TR" altLang="tr-TR" sz="800" dirty="0"/>
          </a:p>
          <a:p>
            <a:pPr lvl="1"/>
            <a:r>
              <a:rPr lang="tr-TR" altLang="tr-TR" dirty="0"/>
              <a:t>İlk ihalede kullanıcı modeli hedeflenerek, iş analizi ve kabul sınamalarının tanımları yapılmakta,</a:t>
            </a:r>
          </a:p>
          <a:p>
            <a:pPr lvl="1"/>
            <a:endParaRPr lang="tr-TR" altLang="tr-TR" sz="1200" dirty="0"/>
          </a:p>
          <a:p>
            <a:pPr lvl="1"/>
            <a:r>
              <a:rPr lang="tr-TR" altLang="tr-TR" dirty="0"/>
              <a:t>İkinci ihalede ise ilkinde elde edilmiş olan kullanıcı modeli tasarlanıp, </a:t>
            </a:r>
            <a:r>
              <a:rPr lang="tr-TR" altLang="tr-TR" dirty="0" smtClean="0"/>
              <a:t>gerçekleşmektedir.</a:t>
            </a:r>
            <a:endParaRPr lang="tr-TR" alt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18</a:t>
            </a:fld>
            <a:endParaRPr lang="tr-TR"/>
          </a:p>
        </p:txBody>
      </p:sp>
    </p:spTree>
    <p:extLst>
      <p:ext uri="{BB962C8B-B14F-4D97-AF65-F5344CB8AC3E}">
        <p14:creationId xmlns:p14="http://schemas.microsoft.com/office/powerpoint/2010/main" val="3655304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p:txBody>
          <a:bodyPr/>
          <a:lstStyle/>
          <a:p>
            <a:r>
              <a:rPr lang="tr-TR" smtClean="0"/>
              <a:t>ENFYL-851502</a:t>
            </a:r>
            <a:endParaRPr lang="tr-TR"/>
          </a:p>
        </p:txBody>
      </p:sp>
      <p:sp>
        <p:nvSpPr>
          <p:cNvPr id="5" name="Slayt Numarası Yer Tutucusu 4"/>
          <p:cNvSpPr>
            <a:spLocks noGrp="1"/>
          </p:cNvSpPr>
          <p:nvPr>
            <p:ph type="sldNum" sz="quarter" idx="12"/>
          </p:nvPr>
        </p:nvSpPr>
        <p:spPr/>
        <p:txBody>
          <a:bodyPr/>
          <a:lstStyle/>
          <a:p>
            <a:fld id="{786C4975-DA66-4692-BC0C-8DF561EEBF1F}" type="slidenum">
              <a:rPr lang="tr-TR" smtClean="0"/>
              <a:pPr/>
              <a:t>19</a:t>
            </a:fld>
            <a:endParaRPr lang="tr-TR"/>
          </a:p>
        </p:txBody>
      </p:sp>
      <p:sp>
        <p:nvSpPr>
          <p:cNvPr id="6" name="Rectangle 2"/>
          <p:cNvSpPr>
            <a:spLocks noGrp="1" noChangeArrowheads="1"/>
          </p:cNvSpPr>
          <p:nvPr>
            <p:ph type="title"/>
          </p:nvPr>
        </p:nvSpPr>
        <p:spPr/>
        <p:txBody>
          <a:bodyPr>
            <a:normAutofit/>
          </a:bodyPr>
          <a:lstStyle/>
          <a:p>
            <a:r>
              <a:rPr lang="tr-TR" sz="4000" dirty="0" smtClean="0">
                <a:latin typeface="Arial" charset="0"/>
                <a:ea typeface="ＭＳ Ｐゴシック" pitchFamily="34" charset="-128"/>
              </a:rPr>
              <a:t>V Modeli Çıktıları</a:t>
            </a:r>
            <a:endParaRPr lang="en-US" sz="4000" dirty="0"/>
          </a:p>
        </p:txBody>
      </p:sp>
      <p:pic>
        <p:nvPicPr>
          <p:cNvPr id="7" name="Picture 2"/>
          <p:cNvPicPr>
            <a:picLocks noChangeAspect="1" noChangeArrowheads="1"/>
          </p:cNvPicPr>
          <p:nvPr/>
        </p:nvPicPr>
        <p:blipFill>
          <a:blip r:embed="rId2" cstate="print"/>
          <a:srcRect/>
          <a:stretch>
            <a:fillRect/>
          </a:stretch>
        </p:blipFill>
        <p:spPr bwMode="auto">
          <a:xfrm>
            <a:off x="733096" y="1447253"/>
            <a:ext cx="10418379" cy="2586037"/>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1805152" y="4070896"/>
            <a:ext cx="7772400" cy="1152525"/>
          </a:xfrm>
          <a:prstGeom prst="rect">
            <a:avLst/>
          </a:prstGeom>
          <a:noFill/>
          <a:ln w="9525">
            <a:noFill/>
            <a:miter lim="800000"/>
            <a:headEnd/>
            <a:tailEnd/>
          </a:ln>
          <a:effectLst/>
        </p:spPr>
      </p:pic>
      <p:pic>
        <p:nvPicPr>
          <p:cNvPr id="9" name="Picture 4"/>
          <p:cNvPicPr>
            <a:picLocks noChangeAspect="1" noChangeArrowheads="1"/>
          </p:cNvPicPr>
          <p:nvPr/>
        </p:nvPicPr>
        <p:blipFill>
          <a:blip r:embed="rId4" cstate="print"/>
          <a:srcRect/>
          <a:stretch>
            <a:fillRect/>
          </a:stretch>
        </p:blipFill>
        <p:spPr bwMode="auto">
          <a:xfrm>
            <a:off x="651641" y="5199063"/>
            <a:ext cx="10962290" cy="1157287"/>
          </a:xfrm>
          <a:prstGeom prst="rect">
            <a:avLst/>
          </a:prstGeom>
          <a:noFill/>
          <a:ln w="9525">
            <a:noFill/>
            <a:miter lim="800000"/>
            <a:headEnd/>
            <a:tailEnd/>
          </a:ln>
          <a:effectLst/>
        </p:spPr>
      </p:pic>
    </p:spTree>
    <p:extLst>
      <p:ext uri="{BB962C8B-B14F-4D97-AF65-F5344CB8AC3E}">
        <p14:creationId xmlns:p14="http://schemas.microsoft.com/office/powerpoint/2010/main" val="124265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amond(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HEDEFLER</a:t>
            </a:r>
            <a:endParaRPr lang="tr-TR" dirty="0"/>
          </a:p>
        </p:txBody>
      </p:sp>
      <p:sp>
        <p:nvSpPr>
          <p:cNvPr id="3" name="İçerik Yer Tutucusu 2"/>
          <p:cNvSpPr>
            <a:spLocks noGrp="1"/>
          </p:cNvSpPr>
          <p:nvPr>
            <p:ph idx="1"/>
          </p:nvPr>
        </p:nvSpPr>
        <p:spPr>
          <a:xfrm>
            <a:off x="838200" y="1528997"/>
            <a:ext cx="10515600" cy="4647966"/>
          </a:xfrm>
        </p:spPr>
        <p:txBody>
          <a:bodyPr>
            <a:normAutofit fontScale="70000" lnSpcReduction="20000"/>
          </a:bodyPr>
          <a:lstStyle/>
          <a:p>
            <a:r>
              <a:rPr lang="tr-TR" altLang="tr-TR" dirty="0"/>
              <a:t>Yazılım Yaşam Döngüsü </a:t>
            </a:r>
            <a:r>
              <a:rPr lang="tr-TR" altLang="tr-TR" dirty="0" smtClean="0"/>
              <a:t>(Çekirdek Süreçler)</a:t>
            </a:r>
          </a:p>
          <a:p>
            <a:r>
              <a:rPr lang="tr-TR" altLang="tr-TR" dirty="0"/>
              <a:t>Belirtim </a:t>
            </a:r>
            <a:r>
              <a:rPr lang="tr-TR" altLang="tr-TR" dirty="0" smtClean="0"/>
              <a:t>Yöntemleri –Süreç Modelleri</a:t>
            </a:r>
          </a:p>
          <a:p>
            <a:r>
              <a:rPr lang="tr-TR" altLang="tr-TR" dirty="0"/>
              <a:t>Yazılım Süreç </a:t>
            </a:r>
            <a:r>
              <a:rPr lang="tr-TR" altLang="tr-TR" dirty="0" smtClean="0"/>
              <a:t>Modelleri</a:t>
            </a:r>
          </a:p>
          <a:p>
            <a:r>
              <a:rPr lang="tr-TR" altLang="tr-TR" dirty="0"/>
              <a:t>Gelişigüzel </a:t>
            </a:r>
            <a:r>
              <a:rPr lang="tr-TR" altLang="tr-TR" dirty="0" smtClean="0"/>
              <a:t>Model</a:t>
            </a:r>
          </a:p>
          <a:p>
            <a:r>
              <a:rPr lang="tr-TR" altLang="tr-TR" dirty="0"/>
              <a:t>Barok </a:t>
            </a:r>
            <a:r>
              <a:rPr lang="tr-TR" altLang="tr-TR" dirty="0" smtClean="0"/>
              <a:t>Model</a:t>
            </a:r>
          </a:p>
          <a:p>
            <a:r>
              <a:rPr lang="tr-TR" altLang="tr-TR" dirty="0"/>
              <a:t>Çağlayan </a:t>
            </a:r>
            <a:r>
              <a:rPr lang="tr-TR" altLang="tr-TR" dirty="0" smtClean="0"/>
              <a:t>Modeli</a:t>
            </a:r>
          </a:p>
          <a:p>
            <a:r>
              <a:rPr lang="tr-TR" dirty="0" smtClean="0"/>
              <a:t>V Modeli</a:t>
            </a:r>
          </a:p>
          <a:p>
            <a:r>
              <a:rPr lang="tr-TR" dirty="0" smtClean="0"/>
              <a:t>Spiral </a:t>
            </a:r>
            <a:r>
              <a:rPr lang="tr-TR" dirty="0"/>
              <a:t>Model</a:t>
            </a:r>
          </a:p>
          <a:p>
            <a:r>
              <a:rPr lang="tr-TR" altLang="tr-TR" dirty="0"/>
              <a:t>Evrimsel Geliştirme Süreç </a:t>
            </a:r>
            <a:r>
              <a:rPr lang="tr-TR" altLang="tr-TR" dirty="0" smtClean="0"/>
              <a:t>Modeli</a:t>
            </a:r>
          </a:p>
          <a:p>
            <a:r>
              <a:rPr lang="tr-TR" altLang="tr-TR" dirty="0" err="1"/>
              <a:t>Artırımsal</a:t>
            </a:r>
            <a:r>
              <a:rPr lang="tr-TR" altLang="tr-TR" dirty="0"/>
              <a:t> Geliştirme Süreç </a:t>
            </a:r>
            <a:r>
              <a:rPr lang="tr-TR" altLang="tr-TR" dirty="0" smtClean="0"/>
              <a:t>Modeli</a:t>
            </a:r>
          </a:p>
          <a:p>
            <a:r>
              <a:rPr lang="tr-TR" altLang="tr-TR" dirty="0"/>
              <a:t>Araştırma Tabanlı Süreç </a:t>
            </a:r>
            <a:r>
              <a:rPr lang="tr-TR" altLang="tr-TR" dirty="0" smtClean="0"/>
              <a:t>Modeli</a:t>
            </a:r>
          </a:p>
          <a:p>
            <a:r>
              <a:rPr lang="tr-TR" altLang="tr-TR" dirty="0" smtClean="0"/>
              <a:t>Metodolojiler</a:t>
            </a:r>
          </a:p>
          <a:p>
            <a:pPr marL="0" indent="0">
              <a:buNone/>
            </a:pPr>
            <a:r>
              <a:rPr lang="tr-TR" dirty="0"/>
              <a:t/>
            </a:r>
            <a:br>
              <a:rPr lang="tr-TR" dirty="0"/>
            </a:br>
            <a:endParaRPr lang="tr-TR" dirty="0" smtClean="0"/>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2</a:t>
            </a:fld>
            <a:endParaRPr lang="tr-TR"/>
          </a:p>
        </p:txBody>
      </p:sp>
    </p:spTree>
    <p:extLst>
      <p:ext uri="{BB962C8B-B14F-4D97-AF65-F5344CB8AC3E}">
        <p14:creationId xmlns:p14="http://schemas.microsoft.com/office/powerpoint/2010/main" val="14238730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Spiral Model</a:t>
            </a: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20</a:t>
            </a:fld>
            <a:endParaRPr lang="tr-TR"/>
          </a:p>
        </p:txBody>
      </p:sp>
      <p:pic>
        <p:nvPicPr>
          <p:cNvPr id="91" name="Resim 90"/>
          <p:cNvPicPr>
            <a:picLocks noChangeAspect="1"/>
          </p:cNvPicPr>
          <p:nvPr/>
        </p:nvPicPr>
        <p:blipFill>
          <a:blip r:embed="rId3" cstate="print"/>
          <a:stretch>
            <a:fillRect/>
          </a:stretch>
        </p:blipFill>
        <p:spPr>
          <a:xfrm>
            <a:off x="1365161" y="1843087"/>
            <a:ext cx="7140664" cy="4699291"/>
          </a:xfrm>
          <a:prstGeom prst="rect">
            <a:avLst/>
          </a:prstGeom>
          <a:effectLst>
            <a:outerShdw blurRad="50800" dist="50800" dir="5400000" sx="1000" sy="1000" algn="ctr" rotWithShape="0">
              <a:srgbClr val="000000">
                <a:alpha val="64000"/>
              </a:srgbClr>
            </a:outerShdw>
          </a:effectLst>
        </p:spPr>
      </p:pic>
    </p:spTree>
    <p:extLst>
      <p:ext uri="{BB962C8B-B14F-4D97-AF65-F5344CB8AC3E}">
        <p14:creationId xmlns:p14="http://schemas.microsoft.com/office/powerpoint/2010/main" val="689262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446596" y="2093530"/>
            <a:ext cx="7743825" cy="4410075"/>
          </a:xfrm>
          <a:prstGeom prst="rect">
            <a:avLst/>
          </a:prstGeom>
          <a:blipFill>
            <a:blip r:embed="rId3" cstate="print"/>
            <a:stretch>
              <a:fillRect/>
            </a:stretch>
          </a:blipFill>
        </p:spPr>
        <p:txBody>
          <a:bodyPr wrap="square" lIns="0" tIns="0" rIns="0" bIns="0" rtlCol="0"/>
          <a:lstStyle/>
          <a:p>
            <a:endParaRPr/>
          </a:p>
        </p:txBody>
      </p:sp>
      <p:sp>
        <p:nvSpPr>
          <p:cNvPr id="2" name="Unvan 1"/>
          <p:cNvSpPr>
            <a:spLocks noGrp="1"/>
          </p:cNvSpPr>
          <p:nvPr>
            <p:ph type="title"/>
          </p:nvPr>
        </p:nvSpPr>
        <p:spPr>
          <a:xfrm>
            <a:off x="1914214" y="365126"/>
            <a:ext cx="9439585" cy="586863"/>
          </a:xfrm>
        </p:spPr>
        <p:txBody>
          <a:bodyPr>
            <a:normAutofit fontScale="90000"/>
          </a:bodyPr>
          <a:lstStyle/>
          <a:p>
            <a:r>
              <a:rPr lang="tr-TR" spc="-15" dirty="0">
                <a:solidFill>
                  <a:srgbClr val="00007C"/>
                </a:solidFill>
                <a:latin typeface="Arial"/>
                <a:cs typeface="Arial"/>
              </a:rPr>
              <a:t>SARMAL </a:t>
            </a:r>
            <a:r>
              <a:rPr lang="tr-TR" spc="-5" dirty="0">
                <a:solidFill>
                  <a:srgbClr val="00007C"/>
                </a:solidFill>
                <a:latin typeface="Arial"/>
                <a:cs typeface="Arial"/>
              </a:rPr>
              <a:t>(Spiral) </a:t>
            </a:r>
            <a:r>
              <a:rPr lang="tr-TR" dirty="0">
                <a:solidFill>
                  <a:srgbClr val="00007C"/>
                </a:solidFill>
                <a:latin typeface="Arial"/>
                <a:cs typeface="Arial"/>
              </a:rPr>
              <a:t>MODEL</a:t>
            </a:r>
            <a:r>
              <a:rPr lang="tr-TR" dirty="0">
                <a:latin typeface="Arial"/>
                <a:cs typeface="Arial"/>
              </a:rPr>
              <a:t/>
            </a:r>
            <a:br>
              <a:rPr lang="tr-TR" dirty="0">
                <a:latin typeface="Arial"/>
                <a:cs typeface="Arial"/>
              </a:rPr>
            </a:br>
            <a:endParaRPr lang="tr-TR" dirty="0"/>
          </a:p>
        </p:txBody>
      </p:sp>
      <p:sp>
        <p:nvSpPr>
          <p:cNvPr id="4" name="Altbilgi Yer Tutucusu 3"/>
          <p:cNvSpPr>
            <a:spLocks noGrp="1"/>
          </p:cNvSpPr>
          <p:nvPr>
            <p:ph type="ftr" sz="quarter" idx="11"/>
          </p:nvPr>
        </p:nvSpPr>
        <p:spPr/>
        <p:txBody>
          <a:bodyPr/>
          <a:lstStyle/>
          <a:p>
            <a:r>
              <a:rPr lang="tr-TR" smtClean="0"/>
              <a:t>ENFYL-851502</a:t>
            </a:r>
            <a:endParaRPr lang="tr-TR"/>
          </a:p>
        </p:txBody>
      </p:sp>
      <p:sp>
        <p:nvSpPr>
          <p:cNvPr id="5" name="Slayt Numarası Yer Tutucusu 4"/>
          <p:cNvSpPr>
            <a:spLocks noGrp="1"/>
          </p:cNvSpPr>
          <p:nvPr>
            <p:ph type="sldNum" sz="quarter" idx="12"/>
          </p:nvPr>
        </p:nvSpPr>
        <p:spPr/>
        <p:txBody>
          <a:bodyPr/>
          <a:lstStyle/>
          <a:p>
            <a:fld id="{786C4975-DA66-4692-BC0C-8DF561EEBF1F}" type="slidenum">
              <a:rPr lang="tr-TR" smtClean="0"/>
              <a:pPr/>
              <a:t>21</a:t>
            </a:fld>
            <a:endParaRPr lang="tr-TR"/>
          </a:p>
        </p:txBody>
      </p:sp>
      <p:sp>
        <p:nvSpPr>
          <p:cNvPr id="7" name="object 5"/>
          <p:cNvSpPr txBox="1"/>
          <p:nvPr/>
        </p:nvSpPr>
        <p:spPr>
          <a:xfrm>
            <a:off x="4776" y="2498914"/>
            <a:ext cx="1904364" cy="848994"/>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00007C"/>
                </a:solidFill>
                <a:latin typeface="Arial"/>
                <a:cs typeface="Arial"/>
              </a:rPr>
              <a:t>Müşteri </a:t>
            </a:r>
            <a:r>
              <a:rPr sz="1800" spc="-5" dirty="0">
                <a:solidFill>
                  <a:srgbClr val="00007C"/>
                </a:solidFill>
                <a:latin typeface="Arial"/>
                <a:cs typeface="Arial"/>
              </a:rPr>
              <a:t>ile</a:t>
            </a:r>
            <a:r>
              <a:rPr sz="1800" spc="-65" dirty="0">
                <a:solidFill>
                  <a:srgbClr val="00007C"/>
                </a:solidFill>
                <a:latin typeface="Arial"/>
                <a:cs typeface="Arial"/>
              </a:rPr>
              <a:t> </a:t>
            </a:r>
            <a:r>
              <a:rPr sz="1800" spc="-5" dirty="0">
                <a:solidFill>
                  <a:srgbClr val="00007C"/>
                </a:solidFill>
                <a:latin typeface="Arial"/>
                <a:cs typeface="Arial"/>
              </a:rPr>
              <a:t>İletişim:  Gereksinimlerin  Belirlenmesi</a:t>
            </a:r>
            <a:endParaRPr sz="1800" dirty="0">
              <a:latin typeface="Arial"/>
              <a:cs typeface="Arial"/>
            </a:endParaRPr>
          </a:p>
        </p:txBody>
      </p:sp>
      <p:sp>
        <p:nvSpPr>
          <p:cNvPr id="8" name="object 6"/>
          <p:cNvSpPr txBox="1"/>
          <p:nvPr/>
        </p:nvSpPr>
        <p:spPr>
          <a:xfrm>
            <a:off x="2740407" y="1706688"/>
            <a:ext cx="2166620" cy="84836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7C"/>
                </a:solidFill>
                <a:latin typeface="Arial"/>
                <a:cs typeface="Arial"/>
              </a:rPr>
              <a:t>Planlama: </a:t>
            </a:r>
            <a:r>
              <a:rPr sz="1800" spc="-20" dirty="0">
                <a:solidFill>
                  <a:srgbClr val="00007C"/>
                </a:solidFill>
                <a:latin typeface="Arial"/>
                <a:cs typeface="Arial"/>
              </a:rPr>
              <a:t>Kaynaklar,  </a:t>
            </a:r>
            <a:r>
              <a:rPr sz="1800" spc="-5" dirty="0">
                <a:solidFill>
                  <a:srgbClr val="00007C"/>
                </a:solidFill>
                <a:latin typeface="Arial"/>
                <a:cs typeface="Arial"/>
              </a:rPr>
              <a:t>zamanlama,  </a:t>
            </a:r>
            <a:r>
              <a:rPr sz="1800" spc="-15" dirty="0">
                <a:solidFill>
                  <a:srgbClr val="00007C"/>
                </a:solidFill>
                <a:latin typeface="Arial"/>
                <a:cs typeface="Arial"/>
              </a:rPr>
              <a:t>yapılacaklar,</a:t>
            </a:r>
            <a:r>
              <a:rPr sz="1800" spc="35" dirty="0">
                <a:solidFill>
                  <a:srgbClr val="00007C"/>
                </a:solidFill>
                <a:latin typeface="Arial"/>
                <a:cs typeface="Arial"/>
              </a:rPr>
              <a:t> </a:t>
            </a:r>
            <a:r>
              <a:rPr sz="1800" dirty="0">
                <a:solidFill>
                  <a:srgbClr val="00007C"/>
                </a:solidFill>
                <a:latin typeface="Arial"/>
                <a:cs typeface="Arial"/>
              </a:rPr>
              <a:t>vb.</a:t>
            </a:r>
            <a:endParaRPr sz="1800" dirty="0">
              <a:latin typeface="Arial"/>
              <a:cs typeface="Arial"/>
            </a:endParaRPr>
          </a:p>
        </p:txBody>
      </p:sp>
      <p:sp>
        <p:nvSpPr>
          <p:cNvPr id="9" name="object 7"/>
          <p:cNvSpPr txBox="1"/>
          <p:nvPr/>
        </p:nvSpPr>
        <p:spPr>
          <a:xfrm>
            <a:off x="5982462" y="1870009"/>
            <a:ext cx="1524635" cy="848994"/>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7C"/>
                </a:solidFill>
                <a:latin typeface="Arial"/>
                <a:cs typeface="Arial"/>
              </a:rPr>
              <a:t>Risk Analizi:  </a:t>
            </a:r>
            <a:r>
              <a:rPr sz="1800" spc="-30" dirty="0">
                <a:solidFill>
                  <a:srgbClr val="00007C"/>
                </a:solidFill>
                <a:latin typeface="Arial"/>
                <a:cs typeface="Arial"/>
              </a:rPr>
              <a:t>Teknik, </a:t>
            </a:r>
            <a:r>
              <a:rPr sz="1800" spc="-5" dirty="0">
                <a:solidFill>
                  <a:srgbClr val="00007C"/>
                </a:solidFill>
                <a:latin typeface="Arial"/>
                <a:cs typeface="Arial"/>
              </a:rPr>
              <a:t>mali</a:t>
            </a:r>
            <a:r>
              <a:rPr sz="1800" spc="-40" dirty="0">
                <a:solidFill>
                  <a:srgbClr val="00007C"/>
                </a:solidFill>
                <a:latin typeface="Arial"/>
                <a:cs typeface="Arial"/>
              </a:rPr>
              <a:t> </a:t>
            </a:r>
            <a:r>
              <a:rPr sz="1800" spc="-5" dirty="0">
                <a:solidFill>
                  <a:srgbClr val="00007C"/>
                </a:solidFill>
                <a:latin typeface="Arial"/>
                <a:cs typeface="Arial"/>
              </a:rPr>
              <a:t>ve  politik riskler</a:t>
            </a:r>
            <a:endParaRPr sz="1800">
              <a:latin typeface="Arial"/>
              <a:cs typeface="Arial"/>
            </a:endParaRPr>
          </a:p>
        </p:txBody>
      </p:sp>
      <p:sp>
        <p:nvSpPr>
          <p:cNvPr id="10" name="object 8"/>
          <p:cNvSpPr txBox="1"/>
          <p:nvPr/>
        </p:nvSpPr>
        <p:spPr>
          <a:xfrm>
            <a:off x="7367270" y="3658043"/>
            <a:ext cx="1243330" cy="57467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007C"/>
                </a:solidFill>
                <a:latin typeface="Arial"/>
                <a:cs typeface="Arial"/>
              </a:rPr>
              <a:t>Ç</a:t>
            </a:r>
            <a:r>
              <a:rPr sz="1800" spc="-10" dirty="0">
                <a:solidFill>
                  <a:srgbClr val="00007C"/>
                </a:solidFill>
                <a:latin typeface="Arial"/>
                <a:cs typeface="Arial"/>
              </a:rPr>
              <a:t>ö</a:t>
            </a:r>
            <a:r>
              <a:rPr sz="1800" dirty="0">
                <a:solidFill>
                  <a:srgbClr val="00007C"/>
                </a:solidFill>
                <a:latin typeface="Arial"/>
                <a:cs typeface="Arial"/>
              </a:rPr>
              <a:t>züm</a:t>
            </a:r>
            <a:r>
              <a:rPr sz="1800" spc="-10" dirty="0">
                <a:solidFill>
                  <a:srgbClr val="00007C"/>
                </a:solidFill>
                <a:latin typeface="Arial"/>
                <a:cs typeface="Arial"/>
              </a:rPr>
              <a:t>l</a:t>
            </a:r>
            <a:r>
              <a:rPr sz="1800" spc="-5" dirty="0">
                <a:solidFill>
                  <a:srgbClr val="00007C"/>
                </a:solidFill>
                <a:latin typeface="Arial"/>
                <a:cs typeface="Arial"/>
              </a:rPr>
              <a:t>eme</a:t>
            </a:r>
            <a:endParaRPr sz="1800">
              <a:latin typeface="Arial"/>
              <a:cs typeface="Arial"/>
            </a:endParaRPr>
          </a:p>
          <a:p>
            <a:pPr marL="12700">
              <a:lnSpc>
                <a:spcPct val="100000"/>
              </a:lnSpc>
            </a:pPr>
            <a:r>
              <a:rPr sz="1800" dirty="0">
                <a:solidFill>
                  <a:srgbClr val="00007C"/>
                </a:solidFill>
                <a:latin typeface="Arial"/>
                <a:cs typeface="Arial"/>
              </a:rPr>
              <a:t>ve</a:t>
            </a:r>
            <a:r>
              <a:rPr sz="1800" spc="-65" dirty="0">
                <a:solidFill>
                  <a:srgbClr val="00007C"/>
                </a:solidFill>
                <a:latin typeface="Arial"/>
                <a:cs typeface="Arial"/>
              </a:rPr>
              <a:t> </a:t>
            </a:r>
            <a:r>
              <a:rPr sz="1800" spc="-35" dirty="0">
                <a:solidFill>
                  <a:srgbClr val="00007C"/>
                </a:solidFill>
                <a:latin typeface="Arial"/>
                <a:cs typeface="Arial"/>
              </a:rPr>
              <a:t>Tasarım</a:t>
            </a:r>
            <a:endParaRPr sz="1800">
              <a:latin typeface="Arial"/>
              <a:cs typeface="Arial"/>
            </a:endParaRPr>
          </a:p>
        </p:txBody>
      </p:sp>
      <p:sp>
        <p:nvSpPr>
          <p:cNvPr id="11" name="object 9"/>
          <p:cNvSpPr txBox="1"/>
          <p:nvPr/>
        </p:nvSpPr>
        <p:spPr>
          <a:xfrm>
            <a:off x="4414012" y="5373127"/>
            <a:ext cx="2677795" cy="84836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7C"/>
                </a:solidFill>
                <a:latin typeface="Arial"/>
                <a:cs typeface="Arial"/>
              </a:rPr>
              <a:t>Gerçekleme </a:t>
            </a:r>
            <a:r>
              <a:rPr sz="1800" dirty="0">
                <a:solidFill>
                  <a:srgbClr val="00007C"/>
                </a:solidFill>
                <a:latin typeface="Arial"/>
                <a:cs typeface="Arial"/>
              </a:rPr>
              <a:t>ve </a:t>
            </a:r>
            <a:r>
              <a:rPr sz="1800" spc="-5" dirty="0">
                <a:solidFill>
                  <a:srgbClr val="00007C"/>
                </a:solidFill>
                <a:latin typeface="Arial"/>
                <a:cs typeface="Arial"/>
              </a:rPr>
              <a:t>Kurulum:  </a:t>
            </a:r>
            <a:r>
              <a:rPr sz="1800" spc="-10" dirty="0">
                <a:solidFill>
                  <a:srgbClr val="00007C"/>
                </a:solidFill>
                <a:latin typeface="Arial"/>
                <a:cs typeface="Arial"/>
              </a:rPr>
              <a:t>Kullanıcı eğitimi,  dokümantasyon, </a:t>
            </a:r>
            <a:r>
              <a:rPr sz="1800" dirty="0">
                <a:solidFill>
                  <a:srgbClr val="00007C"/>
                </a:solidFill>
                <a:latin typeface="Arial"/>
                <a:cs typeface="Arial"/>
              </a:rPr>
              <a:t>vb.</a:t>
            </a:r>
            <a:r>
              <a:rPr sz="1800" spc="25" dirty="0">
                <a:solidFill>
                  <a:srgbClr val="00007C"/>
                </a:solidFill>
                <a:latin typeface="Arial"/>
                <a:cs typeface="Arial"/>
              </a:rPr>
              <a:t> </a:t>
            </a:r>
            <a:r>
              <a:rPr sz="1800" spc="-10" dirty="0">
                <a:solidFill>
                  <a:srgbClr val="00007C"/>
                </a:solidFill>
                <a:latin typeface="Arial"/>
                <a:cs typeface="Arial"/>
              </a:rPr>
              <a:t>dahil.</a:t>
            </a:r>
            <a:endParaRPr sz="1800">
              <a:latin typeface="Arial"/>
              <a:cs typeface="Arial"/>
            </a:endParaRPr>
          </a:p>
        </p:txBody>
      </p:sp>
      <p:sp>
        <p:nvSpPr>
          <p:cNvPr id="12" name="object 10"/>
          <p:cNvSpPr txBox="1"/>
          <p:nvPr/>
        </p:nvSpPr>
        <p:spPr>
          <a:xfrm>
            <a:off x="523850" y="5111050"/>
            <a:ext cx="1913255" cy="848994"/>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00007C"/>
                </a:solidFill>
                <a:latin typeface="Arial"/>
                <a:cs typeface="Arial"/>
              </a:rPr>
              <a:t>Müşteri</a:t>
            </a:r>
            <a:r>
              <a:rPr sz="1800" spc="-110" dirty="0">
                <a:solidFill>
                  <a:srgbClr val="00007C"/>
                </a:solidFill>
                <a:latin typeface="Arial"/>
                <a:cs typeface="Arial"/>
              </a:rPr>
              <a:t> </a:t>
            </a:r>
            <a:r>
              <a:rPr sz="1800" spc="-25" dirty="0">
                <a:solidFill>
                  <a:srgbClr val="00007C"/>
                </a:solidFill>
                <a:latin typeface="Arial"/>
                <a:cs typeface="Arial"/>
              </a:rPr>
              <a:t>Tarafından  </a:t>
            </a:r>
            <a:r>
              <a:rPr sz="1800" spc="-10" dirty="0">
                <a:solidFill>
                  <a:srgbClr val="00007C"/>
                </a:solidFill>
                <a:latin typeface="Arial"/>
                <a:cs typeface="Arial"/>
              </a:rPr>
              <a:t>Ürünün  Değerlendirilmesi</a:t>
            </a:r>
            <a:endParaRPr sz="1800">
              <a:latin typeface="Arial"/>
              <a:cs typeface="Arial"/>
            </a:endParaRPr>
          </a:p>
        </p:txBody>
      </p:sp>
    </p:spTree>
    <p:extLst>
      <p:ext uri="{BB962C8B-B14F-4D97-AF65-F5344CB8AC3E}">
        <p14:creationId xmlns:p14="http://schemas.microsoft.com/office/powerpoint/2010/main" val="1732807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Spiral Model</a:t>
            </a: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22</a:t>
            </a:fld>
            <a:endParaRPr lang="tr-TR"/>
          </a:p>
        </p:txBody>
      </p:sp>
      <p:sp>
        <p:nvSpPr>
          <p:cNvPr id="21" name="İçerik Yer Tutucusu 13"/>
          <p:cNvSpPr txBox="1">
            <a:spLocks/>
          </p:cNvSpPr>
          <p:nvPr/>
        </p:nvSpPr>
        <p:spPr>
          <a:xfrm>
            <a:off x="961480" y="2021805"/>
            <a:ext cx="10577991" cy="11572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C00000"/>
              </a:buClr>
              <a:buFont typeface="Wingdings" panose="05000000000000000000" pitchFamily="2" charset="2"/>
              <a:buChar char="ü"/>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C00000"/>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tr-TR" sz="2400" dirty="0"/>
          </a:p>
        </p:txBody>
      </p:sp>
      <p:sp>
        <p:nvSpPr>
          <p:cNvPr id="3" name="İçerik Yer Tutucusu 2"/>
          <p:cNvSpPr>
            <a:spLocks noGrp="1"/>
          </p:cNvSpPr>
          <p:nvPr>
            <p:ph idx="1"/>
          </p:nvPr>
        </p:nvSpPr>
        <p:spPr>
          <a:xfrm>
            <a:off x="728121" y="1705982"/>
            <a:ext cx="11044707" cy="4351338"/>
          </a:xfrm>
        </p:spPr>
        <p:txBody>
          <a:bodyPr/>
          <a:lstStyle/>
          <a:p>
            <a:pPr marL="0" indent="0" algn="just">
              <a:buNone/>
            </a:pPr>
            <a:r>
              <a:rPr lang="tr-TR" dirty="0"/>
              <a:t>Tasarımı doğrusal bir süreç olarak gören diğer modellerin aksine, bu model spiral bir süreç olarak </a:t>
            </a:r>
            <a:r>
              <a:rPr lang="tr-TR" dirty="0" smtClean="0"/>
              <a:t>görür. </a:t>
            </a:r>
            <a:r>
              <a:rPr lang="tr-TR" dirty="0"/>
              <a:t>Bu, yineleyici tasarım döngülerini genişleyen bir spiral olarak temsil ederek yapılır.</a:t>
            </a:r>
          </a:p>
          <a:p>
            <a:pPr marL="0" indent="0" algn="just">
              <a:buNone/>
            </a:pPr>
            <a:r>
              <a:rPr lang="tr-TR" dirty="0"/>
              <a:t>Genellikle iç çevrimler, gereksinim tanımının rafine edilmesi için </a:t>
            </a:r>
            <a:r>
              <a:rPr lang="tr-TR" dirty="0" err="1"/>
              <a:t>prototipleme</a:t>
            </a:r>
            <a:r>
              <a:rPr lang="tr-TR" dirty="0"/>
              <a:t> ile birlikte ihtiyaç analizinin erken evresini ve dış spiraller </a:t>
            </a:r>
            <a:r>
              <a:rPr lang="tr-TR" dirty="0" smtClean="0"/>
              <a:t>yazılım tasarımını aşamalı </a:t>
            </a:r>
            <a:r>
              <a:rPr lang="tr-TR" dirty="0"/>
              <a:t>olarak temsil eder.</a:t>
            </a:r>
          </a:p>
          <a:p>
            <a:pPr marL="0" indent="0" algn="just">
              <a:buNone/>
            </a:pPr>
            <a:r>
              <a:rPr lang="tr-TR" dirty="0"/>
              <a:t>Her helezonda, tasarım çabalarını ve bu yineleme için ilgili riski değerlendirmek için bir risk değerlendirme aşaması vardır. Her spiralin sonunda, mevcut </a:t>
            </a:r>
            <a:r>
              <a:rPr lang="tr-TR" dirty="0" smtClean="0"/>
              <a:t>spiralin </a:t>
            </a:r>
            <a:r>
              <a:rPr lang="tr-TR" dirty="0"/>
              <a:t>gözden geçirilebilmesi ve bir sonraki aşamanın planlanabilmesi için gözden geçirme aşaması vardır.</a:t>
            </a:r>
          </a:p>
          <a:p>
            <a:pPr marL="0" indent="0" algn="just">
              <a:buNone/>
            </a:pPr>
            <a:endParaRPr lang="tr-TR" dirty="0"/>
          </a:p>
        </p:txBody>
      </p:sp>
    </p:spTree>
    <p:extLst>
      <p:ext uri="{BB962C8B-B14F-4D97-AF65-F5344CB8AC3E}">
        <p14:creationId xmlns:p14="http://schemas.microsoft.com/office/powerpoint/2010/main" val="2983465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Spiral Model </a:t>
            </a:r>
            <a:endParaRPr lang="tr-TR" dirty="0"/>
          </a:p>
        </p:txBody>
      </p:sp>
      <p:sp>
        <p:nvSpPr>
          <p:cNvPr id="3" name="İçerik Yer Tutucusu 2"/>
          <p:cNvSpPr>
            <a:spLocks noGrp="1"/>
          </p:cNvSpPr>
          <p:nvPr>
            <p:ph idx="1"/>
          </p:nvPr>
        </p:nvSpPr>
        <p:spPr>
          <a:xfrm>
            <a:off x="838200" y="1469036"/>
            <a:ext cx="10515600" cy="5112068"/>
          </a:xfrm>
        </p:spPr>
        <p:txBody>
          <a:bodyPr>
            <a:normAutofit fontScale="70000" lnSpcReduction="20000"/>
          </a:bodyPr>
          <a:lstStyle/>
          <a:p>
            <a:pPr marL="0" indent="0">
              <a:buNone/>
            </a:pPr>
            <a:r>
              <a:rPr lang="tr-TR" dirty="0"/>
              <a:t>Her tasarım sarmalının altı ana faaliyeti altı temel görevle temsil edilmektedir:</a:t>
            </a:r>
          </a:p>
          <a:p>
            <a:pPr marL="514350" indent="-514350">
              <a:buFont typeface="+mj-lt"/>
              <a:buAutoNum type="arabicPeriod"/>
            </a:pPr>
            <a:r>
              <a:rPr lang="tr-TR" dirty="0" smtClean="0"/>
              <a:t>Müşteri </a:t>
            </a:r>
            <a:r>
              <a:rPr lang="tr-TR" dirty="0"/>
              <a:t>İletişimi</a:t>
            </a:r>
          </a:p>
          <a:p>
            <a:pPr marL="514350" indent="-514350">
              <a:buFont typeface="+mj-lt"/>
              <a:buAutoNum type="arabicPeriod"/>
            </a:pPr>
            <a:r>
              <a:rPr lang="tr-TR" dirty="0" smtClean="0"/>
              <a:t>Planlama</a:t>
            </a:r>
            <a:endParaRPr lang="tr-TR" dirty="0"/>
          </a:p>
          <a:p>
            <a:pPr marL="514350" indent="-514350">
              <a:buFont typeface="+mj-lt"/>
              <a:buAutoNum type="arabicPeriod"/>
            </a:pPr>
            <a:r>
              <a:rPr lang="tr-TR" dirty="0" smtClean="0"/>
              <a:t>Risk </a:t>
            </a:r>
            <a:r>
              <a:rPr lang="tr-TR" dirty="0"/>
              <a:t>Analizi</a:t>
            </a:r>
          </a:p>
          <a:p>
            <a:pPr marL="514350" indent="-514350">
              <a:buFont typeface="+mj-lt"/>
              <a:buAutoNum type="arabicPeriod"/>
            </a:pPr>
            <a:r>
              <a:rPr lang="tr-TR" dirty="0" smtClean="0"/>
              <a:t>Yazılım Tasarımı</a:t>
            </a:r>
          </a:p>
          <a:p>
            <a:pPr marL="514350" indent="-514350">
              <a:buFont typeface="+mj-lt"/>
              <a:buAutoNum type="arabicPeriod"/>
            </a:pPr>
            <a:r>
              <a:rPr lang="tr-TR" dirty="0" smtClean="0"/>
              <a:t>Üretim-dağıtım</a:t>
            </a:r>
            <a:endParaRPr lang="tr-TR" dirty="0"/>
          </a:p>
          <a:p>
            <a:pPr marL="514350" indent="-514350">
              <a:buFont typeface="+mj-lt"/>
              <a:buAutoNum type="arabicPeriod"/>
            </a:pPr>
            <a:r>
              <a:rPr lang="tr-TR" dirty="0" smtClean="0"/>
              <a:t>Müşteri onayı</a:t>
            </a:r>
            <a:endParaRPr lang="tr-TR" dirty="0"/>
          </a:p>
          <a:p>
            <a:pPr marL="0" indent="0">
              <a:buNone/>
            </a:pPr>
            <a:r>
              <a:rPr lang="tr-TR" dirty="0">
                <a:solidFill>
                  <a:srgbClr val="00B0F0"/>
                </a:solidFill>
              </a:rPr>
              <a:t>Avantajları</a:t>
            </a:r>
          </a:p>
          <a:p>
            <a:pPr marL="514350" indent="-514350">
              <a:buFont typeface="+mj-lt"/>
              <a:buAutoNum type="arabicPeriod"/>
            </a:pPr>
            <a:r>
              <a:rPr lang="tr-TR" dirty="0" smtClean="0"/>
              <a:t>Risk </a:t>
            </a:r>
            <a:r>
              <a:rPr lang="tr-TR" dirty="0"/>
              <a:t>analizi yapmaktadır.</a:t>
            </a:r>
          </a:p>
          <a:p>
            <a:pPr marL="514350" indent="-514350">
              <a:buFont typeface="+mj-lt"/>
              <a:buAutoNum type="arabicPeriod"/>
            </a:pPr>
            <a:r>
              <a:rPr lang="tr-TR" dirty="0" smtClean="0"/>
              <a:t>Bu </a:t>
            </a:r>
            <a:r>
              <a:rPr lang="tr-TR" dirty="0"/>
              <a:t>yazılım tasarım modeli, büyük yazılım projelerini tasarlamak ve yönetmek için daha uygundur.</a:t>
            </a:r>
          </a:p>
          <a:p>
            <a:pPr marL="0" indent="0">
              <a:buNone/>
            </a:pPr>
            <a:r>
              <a:rPr lang="tr-TR" dirty="0" smtClean="0">
                <a:solidFill>
                  <a:srgbClr val="00B0F0"/>
                </a:solidFill>
              </a:rPr>
              <a:t>Dezavantajları</a:t>
            </a:r>
            <a:endParaRPr lang="tr-TR" dirty="0">
              <a:solidFill>
                <a:srgbClr val="00B0F0"/>
              </a:solidFill>
            </a:endParaRPr>
          </a:p>
          <a:p>
            <a:pPr marL="514350" indent="-514350">
              <a:buFont typeface="+mj-lt"/>
              <a:buAutoNum type="arabicPeriod"/>
            </a:pPr>
            <a:r>
              <a:rPr lang="tr-TR" dirty="0" smtClean="0"/>
              <a:t>Risk </a:t>
            </a:r>
            <a:r>
              <a:rPr lang="tr-TR" dirty="0"/>
              <a:t>analizi yüksek uzmanlık gerektirir.</a:t>
            </a:r>
          </a:p>
          <a:p>
            <a:pPr marL="514350" indent="-514350">
              <a:buFont typeface="+mj-lt"/>
              <a:buAutoNum type="arabicPeriod"/>
            </a:pPr>
            <a:r>
              <a:rPr lang="tr-TR" dirty="0" smtClean="0"/>
              <a:t>Kullanması </a:t>
            </a:r>
            <a:r>
              <a:rPr lang="tr-TR" dirty="0"/>
              <a:t>pahalı model</a:t>
            </a:r>
          </a:p>
          <a:p>
            <a:pPr marL="514350" indent="-514350">
              <a:buFont typeface="+mj-lt"/>
              <a:buAutoNum type="arabicPeriod"/>
            </a:pPr>
            <a:r>
              <a:rPr lang="tr-TR" dirty="0" smtClean="0"/>
              <a:t>Küçük projeler </a:t>
            </a:r>
            <a:r>
              <a:rPr lang="tr-TR" dirty="0"/>
              <a:t>için uygun değildir.</a:t>
            </a:r>
          </a:p>
          <a:p>
            <a:pPr marL="514350" indent="-514350">
              <a:buFont typeface="+mj-lt"/>
              <a:buAutoNum type="arabicPeriod"/>
            </a:pP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23</a:t>
            </a:fld>
            <a:endParaRPr lang="tr-TR"/>
          </a:p>
        </p:txBody>
      </p:sp>
    </p:spTree>
    <p:extLst>
      <p:ext uri="{BB962C8B-B14F-4D97-AF65-F5344CB8AC3E}">
        <p14:creationId xmlns:p14="http://schemas.microsoft.com/office/powerpoint/2010/main" val="2878643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p:txBody>
          <a:bodyPr/>
          <a:lstStyle/>
          <a:p>
            <a:r>
              <a:rPr lang="tr-TR" smtClean="0"/>
              <a:t>ENFYL-851502</a:t>
            </a:r>
            <a:endParaRPr lang="tr-TR"/>
          </a:p>
        </p:txBody>
      </p:sp>
      <p:sp>
        <p:nvSpPr>
          <p:cNvPr id="5" name="Slayt Numarası Yer Tutucusu 4"/>
          <p:cNvSpPr>
            <a:spLocks noGrp="1"/>
          </p:cNvSpPr>
          <p:nvPr>
            <p:ph type="sldNum" sz="quarter" idx="12"/>
          </p:nvPr>
        </p:nvSpPr>
        <p:spPr/>
        <p:txBody>
          <a:bodyPr/>
          <a:lstStyle/>
          <a:p>
            <a:fld id="{786C4975-DA66-4692-BC0C-8DF561EEBF1F}" type="slidenum">
              <a:rPr lang="tr-TR" smtClean="0"/>
              <a:pPr/>
              <a:t>24</a:t>
            </a:fld>
            <a:endParaRPr lang="tr-TR"/>
          </a:p>
        </p:txBody>
      </p:sp>
      <p:sp>
        <p:nvSpPr>
          <p:cNvPr id="6" name="Rectangle 2"/>
          <p:cNvSpPr>
            <a:spLocks noGrp="1" noChangeArrowheads="1"/>
          </p:cNvSpPr>
          <p:nvPr>
            <p:ph type="title"/>
          </p:nvPr>
        </p:nvSpPr>
        <p:spPr/>
        <p:txBody>
          <a:bodyPr>
            <a:normAutofit/>
          </a:bodyPr>
          <a:lstStyle/>
          <a:p>
            <a:r>
              <a:rPr lang="tr-TR" sz="4000" dirty="0" smtClean="0">
                <a:effectLst/>
              </a:rPr>
              <a:t>Spiral Modelin Üstün Yönleri</a:t>
            </a:r>
            <a:endParaRPr lang="en-US" sz="4000" dirty="0">
              <a:effectLst/>
            </a:endParaRPr>
          </a:p>
        </p:txBody>
      </p:sp>
      <p:pic>
        <p:nvPicPr>
          <p:cNvPr id="7" name="Picture 2"/>
          <p:cNvPicPr>
            <a:picLocks noChangeAspect="1" noChangeArrowheads="1"/>
          </p:cNvPicPr>
          <p:nvPr/>
        </p:nvPicPr>
        <p:blipFill>
          <a:blip r:embed="rId2" cstate="print"/>
          <a:srcRect/>
          <a:stretch>
            <a:fillRect/>
          </a:stretch>
        </p:blipFill>
        <p:spPr bwMode="auto">
          <a:xfrm rot="21238112">
            <a:off x="334064" y="1444547"/>
            <a:ext cx="5345213" cy="2955286"/>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rot="400632">
            <a:off x="5985086" y="1494423"/>
            <a:ext cx="5620981" cy="1900237"/>
          </a:xfrm>
          <a:prstGeom prst="rect">
            <a:avLst/>
          </a:prstGeom>
          <a:noFill/>
          <a:ln w="9525">
            <a:noFill/>
            <a:miter lim="800000"/>
            <a:headEnd/>
            <a:tailEnd/>
          </a:ln>
          <a:effectLst/>
        </p:spPr>
      </p:pic>
      <p:pic>
        <p:nvPicPr>
          <p:cNvPr id="9" name="Picture 4"/>
          <p:cNvPicPr>
            <a:picLocks noChangeAspect="1" noChangeArrowheads="1"/>
          </p:cNvPicPr>
          <p:nvPr/>
        </p:nvPicPr>
        <p:blipFill>
          <a:blip r:embed="rId4" cstate="print"/>
          <a:srcRect/>
          <a:stretch>
            <a:fillRect/>
          </a:stretch>
        </p:blipFill>
        <p:spPr bwMode="auto">
          <a:xfrm>
            <a:off x="3552495" y="4022099"/>
            <a:ext cx="6324601" cy="1520916"/>
          </a:xfrm>
          <a:prstGeom prst="rect">
            <a:avLst/>
          </a:prstGeom>
          <a:noFill/>
          <a:ln w="9525">
            <a:noFill/>
            <a:miter lim="800000"/>
            <a:headEnd/>
            <a:tailEnd/>
          </a:ln>
          <a:effectLst/>
        </p:spPr>
      </p:pic>
    </p:spTree>
    <p:extLst>
      <p:ext uri="{BB962C8B-B14F-4D97-AF65-F5344CB8AC3E}">
        <p14:creationId xmlns:p14="http://schemas.microsoft.com/office/powerpoint/2010/main" val="383800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amond(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amond(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14214" y="365126"/>
            <a:ext cx="9439585" cy="459177"/>
          </a:xfrm>
        </p:spPr>
        <p:txBody>
          <a:bodyPr>
            <a:noAutofit/>
          </a:bodyPr>
          <a:lstStyle/>
          <a:p>
            <a:r>
              <a:rPr lang="tr-TR" sz="2800" spc="-5" dirty="0">
                <a:solidFill>
                  <a:srgbClr val="00007C"/>
                </a:solidFill>
                <a:latin typeface="Arial"/>
                <a:cs typeface="Arial"/>
              </a:rPr>
              <a:t>Kazan-Kazan Sarmal </a:t>
            </a:r>
            <a:r>
              <a:rPr lang="tr-TR" sz="2800" dirty="0">
                <a:solidFill>
                  <a:srgbClr val="00007C"/>
                </a:solidFill>
                <a:latin typeface="Arial"/>
                <a:cs typeface="Arial"/>
              </a:rPr>
              <a:t>Modeli (WINWIN </a:t>
            </a:r>
            <a:r>
              <a:rPr lang="tr-TR" sz="2800" spc="-5" dirty="0">
                <a:solidFill>
                  <a:srgbClr val="00007C"/>
                </a:solidFill>
                <a:latin typeface="Arial"/>
                <a:cs typeface="Arial"/>
              </a:rPr>
              <a:t>Spiral</a:t>
            </a:r>
            <a:r>
              <a:rPr lang="tr-TR" sz="2800" spc="-20" dirty="0">
                <a:solidFill>
                  <a:srgbClr val="00007C"/>
                </a:solidFill>
                <a:latin typeface="Arial"/>
                <a:cs typeface="Arial"/>
              </a:rPr>
              <a:t> </a:t>
            </a:r>
            <a:r>
              <a:rPr lang="tr-TR" sz="2800" dirty="0">
                <a:solidFill>
                  <a:srgbClr val="00007C"/>
                </a:solidFill>
                <a:latin typeface="Arial"/>
                <a:cs typeface="Arial"/>
              </a:rPr>
              <a:t>Model)</a:t>
            </a:r>
            <a:r>
              <a:rPr lang="tr-TR" sz="2800" dirty="0">
                <a:latin typeface="Arial"/>
                <a:cs typeface="Arial"/>
              </a:rPr>
              <a:t/>
            </a:r>
            <a:br>
              <a:rPr lang="tr-TR" sz="2800" dirty="0">
                <a:latin typeface="Arial"/>
                <a:cs typeface="Arial"/>
              </a:rPr>
            </a:br>
            <a:endParaRPr lang="tr-TR" sz="2800" dirty="0"/>
          </a:p>
        </p:txBody>
      </p:sp>
      <p:sp>
        <p:nvSpPr>
          <p:cNvPr id="4" name="Altbilgi Yer Tutucusu 3"/>
          <p:cNvSpPr>
            <a:spLocks noGrp="1"/>
          </p:cNvSpPr>
          <p:nvPr>
            <p:ph type="ftr" sz="quarter" idx="11"/>
          </p:nvPr>
        </p:nvSpPr>
        <p:spPr/>
        <p:txBody>
          <a:bodyPr/>
          <a:lstStyle/>
          <a:p>
            <a:r>
              <a:rPr lang="tr-TR" smtClean="0"/>
              <a:t>ENFYL-851502</a:t>
            </a:r>
            <a:endParaRPr lang="tr-TR"/>
          </a:p>
        </p:txBody>
      </p:sp>
      <p:sp>
        <p:nvSpPr>
          <p:cNvPr id="5" name="Slayt Numarası Yer Tutucusu 4"/>
          <p:cNvSpPr>
            <a:spLocks noGrp="1"/>
          </p:cNvSpPr>
          <p:nvPr>
            <p:ph type="sldNum" sz="quarter" idx="12"/>
          </p:nvPr>
        </p:nvSpPr>
        <p:spPr/>
        <p:txBody>
          <a:bodyPr/>
          <a:lstStyle/>
          <a:p>
            <a:fld id="{786C4975-DA66-4692-BC0C-8DF561EEBF1F}" type="slidenum">
              <a:rPr lang="tr-TR" smtClean="0"/>
              <a:pPr/>
              <a:t>25</a:t>
            </a:fld>
            <a:endParaRPr lang="tr-TR"/>
          </a:p>
        </p:txBody>
      </p:sp>
      <p:sp>
        <p:nvSpPr>
          <p:cNvPr id="8" name="object 12"/>
          <p:cNvSpPr/>
          <p:nvPr/>
        </p:nvSpPr>
        <p:spPr>
          <a:xfrm>
            <a:off x="1914214" y="1664357"/>
            <a:ext cx="6981825" cy="4038600"/>
          </a:xfrm>
          <a:prstGeom prst="rect">
            <a:avLst/>
          </a:prstGeom>
          <a:blipFill>
            <a:blip r:embed="rId2" cstate="print"/>
            <a:stretch>
              <a:fillRect/>
            </a:stretch>
          </a:blipFill>
        </p:spPr>
        <p:txBody>
          <a:bodyPr wrap="square" lIns="0" tIns="0" rIns="0" bIns="0" rtlCol="0"/>
          <a:lstStyle/>
          <a:p>
            <a:endParaRPr/>
          </a:p>
        </p:txBody>
      </p:sp>
      <p:sp>
        <p:nvSpPr>
          <p:cNvPr id="9" name="object 13"/>
          <p:cNvSpPr txBox="1"/>
          <p:nvPr/>
        </p:nvSpPr>
        <p:spPr>
          <a:xfrm>
            <a:off x="1777194" y="2137812"/>
            <a:ext cx="1266825" cy="848994"/>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7C"/>
                </a:solidFill>
                <a:latin typeface="Arial"/>
                <a:cs typeface="Arial"/>
              </a:rPr>
              <a:t>İlgililerin  </a:t>
            </a:r>
            <a:r>
              <a:rPr sz="1800" spc="-10" dirty="0">
                <a:solidFill>
                  <a:srgbClr val="00007C"/>
                </a:solidFill>
                <a:latin typeface="Arial"/>
                <a:cs typeface="Arial"/>
              </a:rPr>
              <a:t>(paydaşlar)  </a:t>
            </a:r>
            <a:r>
              <a:rPr sz="1800" spc="-5" dirty="0">
                <a:solidFill>
                  <a:srgbClr val="00007C"/>
                </a:solidFill>
                <a:latin typeface="Arial"/>
                <a:cs typeface="Arial"/>
              </a:rPr>
              <a:t>B</a:t>
            </a:r>
            <a:r>
              <a:rPr sz="1800" spc="-15" dirty="0">
                <a:solidFill>
                  <a:srgbClr val="00007C"/>
                </a:solidFill>
                <a:latin typeface="Arial"/>
                <a:cs typeface="Arial"/>
              </a:rPr>
              <a:t>e</a:t>
            </a:r>
            <a:r>
              <a:rPr sz="1800" spc="-5" dirty="0">
                <a:solidFill>
                  <a:srgbClr val="00007C"/>
                </a:solidFill>
                <a:latin typeface="Arial"/>
                <a:cs typeface="Arial"/>
              </a:rPr>
              <a:t>l</a:t>
            </a:r>
            <a:r>
              <a:rPr sz="1800" spc="-15" dirty="0">
                <a:solidFill>
                  <a:srgbClr val="00007C"/>
                </a:solidFill>
                <a:latin typeface="Arial"/>
                <a:cs typeface="Arial"/>
              </a:rPr>
              <a:t>i</a:t>
            </a:r>
            <a:r>
              <a:rPr sz="1800" spc="-5" dirty="0">
                <a:solidFill>
                  <a:srgbClr val="00007C"/>
                </a:solidFill>
                <a:latin typeface="Arial"/>
                <a:cs typeface="Arial"/>
              </a:rPr>
              <a:t>rl</a:t>
            </a:r>
            <a:r>
              <a:rPr sz="1800" spc="-15" dirty="0">
                <a:solidFill>
                  <a:srgbClr val="00007C"/>
                </a:solidFill>
                <a:latin typeface="Arial"/>
                <a:cs typeface="Arial"/>
              </a:rPr>
              <a:t>e</a:t>
            </a:r>
            <a:r>
              <a:rPr sz="1800" spc="-5" dirty="0">
                <a:solidFill>
                  <a:srgbClr val="00007C"/>
                </a:solidFill>
                <a:latin typeface="Arial"/>
                <a:cs typeface="Arial"/>
              </a:rPr>
              <a:t>nm</a:t>
            </a:r>
            <a:r>
              <a:rPr sz="1800" spc="-15" dirty="0">
                <a:solidFill>
                  <a:srgbClr val="00007C"/>
                </a:solidFill>
                <a:latin typeface="Arial"/>
                <a:cs typeface="Arial"/>
              </a:rPr>
              <a:t>e</a:t>
            </a:r>
            <a:r>
              <a:rPr sz="1800" spc="-5" dirty="0">
                <a:solidFill>
                  <a:srgbClr val="00007C"/>
                </a:solidFill>
                <a:latin typeface="Arial"/>
                <a:cs typeface="Arial"/>
              </a:rPr>
              <a:t>si</a:t>
            </a:r>
            <a:endParaRPr sz="1800">
              <a:latin typeface="Arial"/>
              <a:cs typeface="Arial"/>
            </a:endParaRPr>
          </a:p>
        </p:txBody>
      </p:sp>
      <p:sp>
        <p:nvSpPr>
          <p:cNvPr id="10" name="object 14"/>
          <p:cNvSpPr txBox="1"/>
          <p:nvPr/>
        </p:nvSpPr>
        <p:spPr>
          <a:xfrm>
            <a:off x="4082422" y="1345714"/>
            <a:ext cx="237363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7C"/>
                </a:solidFill>
                <a:latin typeface="Arial"/>
                <a:cs typeface="Arial"/>
              </a:rPr>
              <a:t>Kazanma</a:t>
            </a:r>
            <a:r>
              <a:rPr sz="1800" spc="-60" dirty="0">
                <a:solidFill>
                  <a:srgbClr val="00007C"/>
                </a:solidFill>
                <a:latin typeface="Arial"/>
                <a:cs typeface="Arial"/>
              </a:rPr>
              <a:t> </a:t>
            </a:r>
            <a:r>
              <a:rPr sz="1800" spc="-5" dirty="0">
                <a:solidFill>
                  <a:srgbClr val="00007C"/>
                </a:solidFill>
                <a:latin typeface="Arial"/>
                <a:cs typeface="Arial"/>
              </a:rPr>
              <a:t>Durumlarının  Belirlenmesi</a:t>
            </a:r>
            <a:endParaRPr sz="1800" dirty="0">
              <a:latin typeface="Arial"/>
              <a:cs typeface="Arial"/>
            </a:endParaRPr>
          </a:p>
        </p:txBody>
      </p:sp>
      <p:sp>
        <p:nvSpPr>
          <p:cNvPr id="11" name="object 15"/>
          <p:cNvSpPr txBox="1"/>
          <p:nvPr/>
        </p:nvSpPr>
        <p:spPr>
          <a:xfrm>
            <a:off x="7539107" y="1345714"/>
            <a:ext cx="1343025" cy="84836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7C"/>
                </a:solidFill>
                <a:latin typeface="Arial"/>
                <a:cs typeface="Arial"/>
              </a:rPr>
              <a:t>Uzlaşma </a:t>
            </a:r>
            <a:r>
              <a:rPr sz="1800" dirty="0">
                <a:solidFill>
                  <a:srgbClr val="00007C"/>
                </a:solidFill>
                <a:latin typeface="Arial"/>
                <a:cs typeface="Arial"/>
              </a:rPr>
              <a:t>ve  S</a:t>
            </a:r>
            <a:r>
              <a:rPr sz="1800" spc="-10" dirty="0">
                <a:solidFill>
                  <a:srgbClr val="00007C"/>
                </a:solidFill>
                <a:latin typeface="Arial"/>
                <a:cs typeface="Arial"/>
              </a:rPr>
              <a:t>e</a:t>
            </a:r>
            <a:r>
              <a:rPr sz="1800" dirty="0">
                <a:solidFill>
                  <a:srgbClr val="00007C"/>
                </a:solidFill>
                <a:latin typeface="Arial"/>
                <a:cs typeface="Arial"/>
              </a:rPr>
              <a:t>çe</a:t>
            </a:r>
            <a:r>
              <a:rPr sz="1800" spc="-10" dirty="0">
                <a:solidFill>
                  <a:srgbClr val="00007C"/>
                </a:solidFill>
                <a:latin typeface="Arial"/>
                <a:cs typeface="Arial"/>
              </a:rPr>
              <a:t>n</a:t>
            </a:r>
            <a:r>
              <a:rPr sz="1800" spc="-5" dirty="0">
                <a:solidFill>
                  <a:srgbClr val="00007C"/>
                </a:solidFill>
                <a:latin typeface="Arial"/>
                <a:cs typeface="Arial"/>
              </a:rPr>
              <a:t>ek</a:t>
            </a:r>
            <a:r>
              <a:rPr sz="1800" spc="-10" dirty="0">
                <a:solidFill>
                  <a:srgbClr val="00007C"/>
                </a:solidFill>
                <a:latin typeface="Arial"/>
                <a:cs typeface="Arial"/>
              </a:rPr>
              <a:t>l</a:t>
            </a:r>
            <a:r>
              <a:rPr sz="1800" spc="-5" dirty="0">
                <a:solidFill>
                  <a:srgbClr val="00007C"/>
                </a:solidFill>
                <a:latin typeface="Arial"/>
                <a:cs typeface="Arial"/>
              </a:rPr>
              <a:t>er</a:t>
            </a:r>
            <a:r>
              <a:rPr sz="1800" spc="-10" dirty="0">
                <a:solidFill>
                  <a:srgbClr val="00007C"/>
                </a:solidFill>
                <a:latin typeface="Arial"/>
                <a:cs typeface="Arial"/>
              </a:rPr>
              <a:t>i</a:t>
            </a:r>
            <a:r>
              <a:rPr sz="1800" dirty="0">
                <a:solidFill>
                  <a:srgbClr val="00007C"/>
                </a:solidFill>
                <a:latin typeface="Arial"/>
                <a:cs typeface="Arial"/>
              </a:rPr>
              <a:t>n  </a:t>
            </a:r>
            <a:r>
              <a:rPr sz="1800" spc="-5" dirty="0">
                <a:solidFill>
                  <a:srgbClr val="00007C"/>
                </a:solidFill>
                <a:latin typeface="Arial"/>
                <a:cs typeface="Arial"/>
              </a:rPr>
              <a:t>Belirlenmesi</a:t>
            </a:r>
            <a:endParaRPr sz="1800">
              <a:latin typeface="Arial"/>
              <a:cs typeface="Arial"/>
            </a:endParaRPr>
          </a:p>
        </p:txBody>
      </p:sp>
      <p:sp>
        <p:nvSpPr>
          <p:cNvPr id="12" name="object 16"/>
          <p:cNvSpPr txBox="1"/>
          <p:nvPr/>
        </p:nvSpPr>
        <p:spPr>
          <a:xfrm>
            <a:off x="8691886" y="3081168"/>
            <a:ext cx="1784985" cy="1123315"/>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7C"/>
                </a:solidFill>
                <a:latin typeface="Arial"/>
                <a:cs typeface="Arial"/>
              </a:rPr>
              <a:t>Seçeneklerin  </a:t>
            </a:r>
            <a:r>
              <a:rPr sz="1800" spc="-10" dirty="0">
                <a:solidFill>
                  <a:srgbClr val="00007C"/>
                </a:solidFill>
                <a:latin typeface="Arial"/>
                <a:cs typeface="Arial"/>
              </a:rPr>
              <a:t>Değerlendirilmesi  </a:t>
            </a:r>
            <a:r>
              <a:rPr sz="1800" spc="-5" dirty="0">
                <a:solidFill>
                  <a:srgbClr val="00007C"/>
                </a:solidFill>
                <a:latin typeface="Arial"/>
                <a:cs typeface="Arial"/>
              </a:rPr>
              <a:t>ve Risklerin  Çözülmesi</a:t>
            </a:r>
            <a:endParaRPr sz="1800">
              <a:latin typeface="Arial"/>
              <a:cs typeface="Arial"/>
            </a:endParaRPr>
          </a:p>
        </p:txBody>
      </p:sp>
      <p:sp>
        <p:nvSpPr>
          <p:cNvPr id="13" name="object 17"/>
          <p:cNvSpPr txBox="1"/>
          <p:nvPr/>
        </p:nvSpPr>
        <p:spPr>
          <a:xfrm>
            <a:off x="5810003" y="4796049"/>
            <a:ext cx="247523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007C"/>
                </a:solidFill>
                <a:latin typeface="Arial"/>
                <a:cs typeface="Arial"/>
              </a:rPr>
              <a:t>Gerçekleme </a:t>
            </a:r>
            <a:r>
              <a:rPr sz="1800" dirty="0">
                <a:solidFill>
                  <a:srgbClr val="00007C"/>
                </a:solidFill>
                <a:latin typeface="Arial"/>
                <a:cs typeface="Arial"/>
              </a:rPr>
              <a:t>ve</a:t>
            </a:r>
            <a:r>
              <a:rPr sz="1800" spc="-50" dirty="0">
                <a:solidFill>
                  <a:srgbClr val="00007C"/>
                </a:solidFill>
                <a:latin typeface="Arial"/>
                <a:cs typeface="Arial"/>
              </a:rPr>
              <a:t> </a:t>
            </a:r>
            <a:r>
              <a:rPr sz="1800" spc="-5" dirty="0">
                <a:solidFill>
                  <a:srgbClr val="00007C"/>
                </a:solidFill>
                <a:latin typeface="Arial"/>
                <a:cs typeface="Arial"/>
              </a:rPr>
              <a:t>Kurulum</a:t>
            </a:r>
            <a:endParaRPr sz="1800">
              <a:latin typeface="Arial"/>
              <a:cs typeface="Arial"/>
            </a:endParaRPr>
          </a:p>
        </p:txBody>
      </p:sp>
      <p:sp>
        <p:nvSpPr>
          <p:cNvPr id="14" name="object 18"/>
          <p:cNvSpPr txBox="1"/>
          <p:nvPr/>
        </p:nvSpPr>
        <p:spPr>
          <a:xfrm>
            <a:off x="2296268" y="4580277"/>
            <a:ext cx="1811655"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007C"/>
                </a:solidFill>
                <a:latin typeface="Arial"/>
                <a:cs typeface="Arial"/>
              </a:rPr>
              <a:t>İlgililer</a:t>
            </a:r>
            <a:r>
              <a:rPr sz="1800" spc="-85" dirty="0">
                <a:solidFill>
                  <a:srgbClr val="00007C"/>
                </a:solidFill>
                <a:latin typeface="Arial"/>
                <a:cs typeface="Arial"/>
              </a:rPr>
              <a:t> </a:t>
            </a:r>
            <a:r>
              <a:rPr sz="1800" spc="-25" dirty="0">
                <a:solidFill>
                  <a:srgbClr val="00007C"/>
                </a:solidFill>
                <a:latin typeface="Arial"/>
                <a:cs typeface="Arial"/>
              </a:rPr>
              <a:t>Tarafından  </a:t>
            </a:r>
            <a:r>
              <a:rPr sz="1800" spc="-10" dirty="0">
                <a:solidFill>
                  <a:srgbClr val="00007C"/>
                </a:solidFill>
                <a:latin typeface="Arial"/>
                <a:cs typeface="Arial"/>
              </a:rPr>
              <a:t>Değerlendirmeler</a:t>
            </a:r>
            <a:endParaRPr sz="1800">
              <a:latin typeface="Arial"/>
              <a:cs typeface="Arial"/>
            </a:endParaRPr>
          </a:p>
        </p:txBody>
      </p:sp>
      <p:sp>
        <p:nvSpPr>
          <p:cNvPr id="15" name="object 20"/>
          <p:cNvSpPr txBox="1"/>
          <p:nvPr/>
        </p:nvSpPr>
        <p:spPr>
          <a:xfrm>
            <a:off x="1921669" y="5732979"/>
            <a:ext cx="8214995" cy="574040"/>
          </a:xfrm>
          <a:prstGeom prst="rect">
            <a:avLst/>
          </a:prstGeom>
        </p:spPr>
        <p:txBody>
          <a:bodyPr vert="horz" wrap="square" lIns="0" tIns="12700" rIns="0" bIns="0" rtlCol="0">
            <a:spAutoFit/>
          </a:bodyPr>
          <a:lstStyle/>
          <a:p>
            <a:pPr marL="469900" indent="-457200">
              <a:lnSpc>
                <a:spcPct val="100000"/>
              </a:lnSpc>
              <a:spcBef>
                <a:spcPts val="100"/>
              </a:spcBef>
              <a:buChar char="•"/>
              <a:tabLst>
                <a:tab pos="469265" algn="l"/>
                <a:tab pos="469900" algn="l"/>
              </a:tabLst>
            </a:pPr>
            <a:r>
              <a:rPr sz="1800" spc="-10" dirty="0">
                <a:solidFill>
                  <a:srgbClr val="00007C"/>
                </a:solidFill>
                <a:latin typeface="Arial"/>
                <a:cs typeface="Arial"/>
              </a:rPr>
              <a:t>Paydaş: </a:t>
            </a:r>
            <a:r>
              <a:rPr sz="1800" spc="-25" dirty="0">
                <a:solidFill>
                  <a:srgbClr val="00007C"/>
                </a:solidFill>
                <a:latin typeface="Arial"/>
                <a:cs typeface="Arial"/>
              </a:rPr>
              <a:t>Yazılımın </a:t>
            </a:r>
            <a:r>
              <a:rPr sz="1800" spc="-5" dirty="0">
                <a:solidFill>
                  <a:srgbClr val="00007C"/>
                </a:solidFill>
                <a:latin typeface="Arial"/>
                <a:cs typeface="Arial"/>
              </a:rPr>
              <a:t>başarısı </a:t>
            </a:r>
            <a:r>
              <a:rPr sz="1800" dirty="0">
                <a:solidFill>
                  <a:srgbClr val="00007C"/>
                </a:solidFill>
                <a:latin typeface="Arial"/>
                <a:cs typeface="Arial"/>
              </a:rPr>
              <a:t>ve </a:t>
            </a:r>
            <a:r>
              <a:rPr sz="1800" spc="-10" dirty="0">
                <a:solidFill>
                  <a:srgbClr val="00007C"/>
                </a:solidFill>
                <a:latin typeface="Arial"/>
                <a:cs typeface="Arial"/>
              </a:rPr>
              <a:t>başarısızlığının etkileyeceği </a:t>
            </a:r>
            <a:r>
              <a:rPr sz="1800" dirty="0">
                <a:solidFill>
                  <a:srgbClr val="00007C"/>
                </a:solidFill>
                <a:latin typeface="Arial"/>
                <a:cs typeface="Arial"/>
              </a:rPr>
              <a:t>kişi ve</a:t>
            </a:r>
            <a:r>
              <a:rPr sz="1800" spc="240" dirty="0">
                <a:solidFill>
                  <a:srgbClr val="00007C"/>
                </a:solidFill>
                <a:latin typeface="Arial"/>
                <a:cs typeface="Arial"/>
              </a:rPr>
              <a:t> </a:t>
            </a:r>
            <a:r>
              <a:rPr sz="1800" spc="-15" dirty="0">
                <a:solidFill>
                  <a:srgbClr val="00007C"/>
                </a:solidFill>
                <a:latin typeface="Arial"/>
                <a:cs typeface="Arial"/>
              </a:rPr>
              <a:t>kurumlar.</a:t>
            </a:r>
            <a:endParaRPr sz="1800">
              <a:latin typeface="Arial"/>
              <a:cs typeface="Arial"/>
            </a:endParaRPr>
          </a:p>
          <a:p>
            <a:pPr marL="469900" indent="-457200">
              <a:lnSpc>
                <a:spcPct val="100000"/>
              </a:lnSpc>
              <a:buChar char="•"/>
              <a:tabLst>
                <a:tab pos="469265" algn="l"/>
                <a:tab pos="469900" algn="l"/>
              </a:tabLst>
            </a:pPr>
            <a:r>
              <a:rPr sz="1800" spc="-5" dirty="0">
                <a:solidFill>
                  <a:srgbClr val="00007C"/>
                </a:solidFill>
                <a:latin typeface="Arial"/>
                <a:cs typeface="Arial"/>
              </a:rPr>
              <a:t>Eksiler </a:t>
            </a:r>
            <a:r>
              <a:rPr sz="1800" dirty="0">
                <a:solidFill>
                  <a:srgbClr val="00007C"/>
                </a:solidFill>
                <a:latin typeface="Arial"/>
                <a:cs typeface="Arial"/>
              </a:rPr>
              <a:t>: </a:t>
            </a:r>
            <a:r>
              <a:rPr sz="1800" spc="-5" dirty="0">
                <a:solidFill>
                  <a:srgbClr val="00007C"/>
                </a:solidFill>
                <a:latin typeface="Arial"/>
                <a:cs typeface="Arial"/>
              </a:rPr>
              <a:t>Her </a:t>
            </a:r>
            <a:r>
              <a:rPr sz="1800" spc="-10" dirty="0">
                <a:solidFill>
                  <a:srgbClr val="00007C"/>
                </a:solidFill>
                <a:latin typeface="Arial"/>
                <a:cs typeface="Arial"/>
              </a:rPr>
              <a:t>planlama </a:t>
            </a:r>
            <a:r>
              <a:rPr sz="1800" spc="-5" dirty="0">
                <a:solidFill>
                  <a:srgbClr val="00007C"/>
                </a:solidFill>
                <a:latin typeface="Arial"/>
                <a:cs typeface="Arial"/>
              </a:rPr>
              <a:t>aşamasında bütçenin </a:t>
            </a:r>
            <a:r>
              <a:rPr sz="1800" spc="-10" dirty="0">
                <a:solidFill>
                  <a:srgbClr val="00007C"/>
                </a:solidFill>
                <a:latin typeface="Arial"/>
                <a:cs typeface="Arial"/>
              </a:rPr>
              <a:t>yeniden değerlendirilmesi,</a:t>
            </a:r>
            <a:r>
              <a:rPr sz="1800" spc="229" dirty="0">
                <a:solidFill>
                  <a:srgbClr val="00007C"/>
                </a:solidFill>
                <a:latin typeface="Arial"/>
                <a:cs typeface="Arial"/>
              </a:rPr>
              <a:t> </a:t>
            </a:r>
            <a:r>
              <a:rPr sz="1800" spc="-5" dirty="0">
                <a:solidFill>
                  <a:srgbClr val="00007C"/>
                </a:solidFill>
                <a:latin typeface="Arial"/>
                <a:cs typeface="Arial"/>
              </a:rPr>
              <a:t>sabit</a:t>
            </a:r>
            <a:endParaRPr sz="1800">
              <a:latin typeface="Arial"/>
              <a:cs typeface="Arial"/>
            </a:endParaRPr>
          </a:p>
        </p:txBody>
      </p:sp>
      <p:sp>
        <p:nvSpPr>
          <p:cNvPr id="16" name="object 21"/>
          <p:cNvSpPr txBox="1"/>
          <p:nvPr/>
        </p:nvSpPr>
        <p:spPr>
          <a:xfrm>
            <a:off x="2378869" y="6281619"/>
            <a:ext cx="410146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007C"/>
                </a:solidFill>
                <a:latin typeface="Arial"/>
                <a:cs typeface="Arial"/>
              </a:rPr>
              <a:t>bütçe </a:t>
            </a:r>
            <a:r>
              <a:rPr sz="1800" spc="-10" dirty="0">
                <a:solidFill>
                  <a:srgbClr val="00007C"/>
                </a:solidFill>
                <a:latin typeface="Arial"/>
                <a:cs typeface="Arial"/>
              </a:rPr>
              <a:t>isteyen(!) yöneticileri </a:t>
            </a:r>
            <a:r>
              <a:rPr sz="1800" dirty="0">
                <a:solidFill>
                  <a:srgbClr val="00007C"/>
                </a:solidFill>
                <a:latin typeface="Arial"/>
                <a:cs typeface="Arial"/>
              </a:rPr>
              <a:t>mutlu</a:t>
            </a:r>
            <a:r>
              <a:rPr sz="1800" spc="75" dirty="0">
                <a:solidFill>
                  <a:srgbClr val="00007C"/>
                </a:solidFill>
                <a:latin typeface="Arial"/>
                <a:cs typeface="Arial"/>
              </a:rPr>
              <a:t> </a:t>
            </a:r>
            <a:r>
              <a:rPr sz="1800" spc="-5" dirty="0">
                <a:solidFill>
                  <a:srgbClr val="00007C"/>
                </a:solidFill>
                <a:latin typeface="Arial"/>
                <a:cs typeface="Arial"/>
              </a:rPr>
              <a:t>etmez.</a:t>
            </a:r>
            <a:endParaRPr sz="1800">
              <a:latin typeface="Arial"/>
              <a:cs typeface="Arial"/>
            </a:endParaRPr>
          </a:p>
        </p:txBody>
      </p:sp>
    </p:spTree>
    <p:extLst>
      <p:ext uri="{BB962C8B-B14F-4D97-AF65-F5344CB8AC3E}">
        <p14:creationId xmlns:p14="http://schemas.microsoft.com/office/powerpoint/2010/main" val="2007556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14214" y="210207"/>
            <a:ext cx="9439585" cy="863455"/>
          </a:xfrm>
        </p:spPr>
        <p:txBody>
          <a:bodyPr>
            <a:normAutofit fontScale="90000"/>
          </a:bodyPr>
          <a:lstStyle/>
          <a:p>
            <a:r>
              <a:rPr lang="tr-TR" altLang="tr-TR" sz="4200" b="0" dirty="0">
                <a:solidFill>
                  <a:srgbClr val="330033"/>
                </a:solidFill>
                <a:latin typeface="Times New Roman"/>
              </a:rPr>
              <a:t>Evrimsel (“</a:t>
            </a:r>
            <a:r>
              <a:rPr lang="tr-TR" altLang="tr-TR" sz="4200" b="0" dirty="0" err="1">
                <a:solidFill>
                  <a:srgbClr val="330033"/>
                </a:solidFill>
                <a:latin typeface="Times New Roman"/>
              </a:rPr>
              <a:t>Evolutionary</a:t>
            </a:r>
            <a:r>
              <a:rPr lang="tr-TR" altLang="tr-TR" sz="4200" b="0" dirty="0">
                <a:solidFill>
                  <a:srgbClr val="330033"/>
                </a:solidFill>
                <a:latin typeface="Times New Roman"/>
              </a:rPr>
              <a:t>”)  Geliştirme Süreç Modeli</a:t>
            </a:r>
            <a:endParaRPr lang="tr-TR" dirty="0"/>
          </a:p>
        </p:txBody>
      </p:sp>
      <p:sp>
        <p:nvSpPr>
          <p:cNvPr id="3" name="İçerik Yer Tutucusu 2"/>
          <p:cNvSpPr>
            <a:spLocks noGrp="1"/>
          </p:cNvSpPr>
          <p:nvPr>
            <p:ph idx="1"/>
          </p:nvPr>
        </p:nvSpPr>
        <p:spPr/>
        <p:txBody>
          <a:bodyPr/>
          <a:lstStyle/>
          <a:p>
            <a:pPr marL="342900" lvl="0" indent="-342900" fontAlgn="base">
              <a:lnSpc>
                <a:spcPct val="100000"/>
              </a:lnSpc>
              <a:spcBef>
                <a:spcPct val="0"/>
              </a:spcBef>
              <a:spcAft>
                <a:spcPct val="0"/>
              </a:spcAft>
              <a:buClr>
                <a:srgbClr val="B2B2B2"/>
              </a:buClr>
              <a:buSzPct val="90000"/>
              <a:buFont typeface="Wingdings" panose="05000000000000000000" pitchFamily="2" charset="2"/>
              <a:buChar char="n"/>
            </a:pPr>
            <a:r>
              <a:rPr lang="tr-TR" altLang="tr-TR" sz="2400" dirty="0">
                <a:solidFill>
                  <a:srgbClr val="000000"/>
                </a:solidFill>
                <a:latin typeface="Arial"/>
              </a:rPr>
              <a:t>İlk tam ölçekli modeldir.</a:t>
            </a:r>
          </a:p>
          <a:p>
            <a:pPr marL="342900" lvl="0" indent="-342900" fontAlgn="base">
              <a:lnSpc>
                <a:spcPct val="100000"/>
              </a:lnSpc>
              <a:spcBef>
                <a:spcPct val="0"/>
              </a:spcBef>
              <a:spcAft>
                <a:spcPct val="0"/>
              </a:spcAft>
              <a:buClr>
                <a:srgbClr val="B2B2B2"/>
              </a:buClr>
              <a:buSzPct val="90000"/>
              <a:buFont typeface="Wingdings" panose="05000000000000000000" pitchFamily="2" charset="2"/>
              <a:buChar char="n"/>
            </a:pPr>
            <a:endParaRPr lang="tr-TR" altLang="tr-TR" sz="2400" dirty="0">
              <a:solidFill>
                <a:srgbClr val="000000"/>
              </a:solidFill>
              <a:latin typeface="Arial"/>
            </a:endParaRPr>
          </a:p>
          <a:p>
            <a:pPr marL="342900" lvl="0" indent="-342900" fontAlgn="base">
              <a:lnSpc>
                <a:spcPct val="100000"/>
              </a:lnSpc>
              <a:spcBef>
                <a:spcPct val="0"/>
              </a:spcBef>
              <a:spcAft>
                <a:spcPct val="0"/>
              </a:spcAft>
              <a:buClr>
                <a:srgbClr val="B2B2B2"/>
              </a:buClr>
              <a:buSzPct val="90000"/>
              <a:buFont typeface="Wingdings" panose="05000000000000000000" pitchFamily="2" charset="2"/>
              <a:buChar char="n"/>
            </a:pPr>
            <a:r>
              <a:rPr lang="tr-TR" altLang="tr-TR" sz="2400" dirty="0">
                <a:solidFill>
                  <a:srgbClr val="000000"/>
                </a:solidFill>
                <a:latin typeface="Arial"/>
              </a:rPr>
              <a:t>Coğrafik olarak geniş alana yayılmış, çok birimli organizasyonlar için önerilmektedir.</a:t>
            </a:r>
          </a:p>
          <a:p>
            <a:pPr marL="342900" lvl="0" indent="-342900" fontAlgn="base">
              <a:lnSpc>
                <a:spcPct val="100000"/>
              </a:lnSpc>
              <a:spcBef>
                <a:spcPct val="0"/>
              </a:spcBef>
              <a:spcAft>
                <a:spcPct val="0"/>
              </a:spcAft>
              <a:buClr>
                <a:srgbClr val="B2B2B2"/>
              </a:buClr>
              <a:buSzPct val="90000"/>
              <a:buFont typeface="Wingdings" panose="05000000000000000000" pitchFamily="2" charset="2"/>
              <a:buChar char="n"/>
            </a:pPr>
            <a:endParaRPr lang="tr-TR" altLang="tr-TR" sz="2400" dirty="0">
              <a:solidFill>
                <a:srgbClr val="000000"/>
              </a:solidFill>
              <a:latin typeface="Arial"/>
            </a:endParaRPr>
          </a:p>
          <a:p>
            <a:pPr marL="342900" lvl="0" indent="-342900" fontAlgn="base">
              <a:lnSpc>
                <a:spcPct val="100000"/>
              </a:lnSpc>
              <a:spcBef>
                <a:spcPct val="0"/>
              </a:spcBef>
              <a:spcAft>
                <a:spcPct val="0"/>
              </a:spcAft>
              <a:buClr>
                <a:srgbClr val="B2B2B2"/>
              </a:buClr>
              <a:buSzPct val="90000"/>
              <a:buFont typeface="Wingdings" panose="05000000000000000000" pitchFamily="2" charset="2"/>
              <a:buChar char="n"/>
            </a:pPr>
            <a:r>
              <a:rPr lang="tr-TR" altLang="tr-TR" sz="2400" dirty="0">
                <a:solidFill>
                  <a:srgbClr val="000000"/>
                </a:solidFill>
                <a:latin typeface="Arial"/>
              </a:rPr>
              <a:t>Her aşamada üretilen ürünler, üretildikleri alan için tam işlevselliği içermektedirler.</a:t>
            </a:r>
          </a:p>
          <a:p>
            <a:pPr marL="342900" lvl="0" indent="-342900" fontAlgn="base">
              <a:lnSpc>
                <a:spcPct val="100000"/>
              </a:lnSpc>
              <a:spcBef>
                <a:spcPct val="0"/>
              </a:spcBef>
              <a:spcAft>
                <a:spcPct val="0"/>
              </a:spcAft>
              <a:buClr>
                <a:srgbClr val="B2B2B2"/>
              </a:buClr>
              <a:buSzPct val="90000"/>
              <a:buFont typeface="Wingdings" panose="05000000000000000000" pitchFamily="2" charset="2"/>
              <a:buChar char="n"/>
            </a:pPr>
            <a:endParaRPr lang="tr-TR" altLang="tr-TR" sz="2400" dirty="0">
              <a:solidFill>
                <a:srgbClr val="000000"/>
              </a:solidFill>
              <a:latin typeface="Arial"/>
            </a:endParaRPr>
          </a:p>
          <a:p>
            <a:pPr marL="342900" indent="-342900" fontAlgn="base">
              <a:lnSpc>
                <a:spcPct val="100000"/>
              </a:lnSpc>
              <a:spcBef>
                <a:spcPct val="0"/>
              </a:spcBef>
              <a:spcAft>
                <a:spcPct val="0"/>
              </a:spcAft>
              <a:buClr>
                <a:srgbClr val="B2B2B2"/>
              </a:buClr>
              <a:buSzPct val="90000"/>
              <a:buFont typeface="Wingdings" panose="05000000000000000000" pitchFamily="2" charset="2"/>
              <a:buChar char="n"/>
            </a:pPr>
            <a:r>
              <a:rPr lang="tr-TR" altLang="tr-TR" sz="2400" dirty="0">
                <a:solidFill>
                  <a:srgbClr val="000000"/>
                </a:solidFill>
                <a:latin typeface="Arial"/>
              </a:rPr>
              <a:t>Pilot uygulama kullan, test et, güncelle diğer birimlere taşı.</a:t>
            </a:r>
          </a:p>
          <a:p>
            <a:pPr marL="342900" indent="-342900" fontAlgn="base">
              <a:lnSpc>
                <a:spcPct val="100000"/>
              </a:lnSpc>
              <a:spcBef>
                <a:spcPct val="0"/>
              </a:spcBef>
              <a:spcAft>
                <a:spcPct val="0"/>
              </a:spcAft>
              <a:buClr>
                <a:srgbClr val="B2B2B2"/>
              </a:buClr>
              <a:buSzPct val="90000"/>
              <a:buFont typeface="Wingdings" panose="05000000000000000000" pitchFamily="2" charset="2"/>
              <a:buChar char="n"/>
            </a:pPr>
            <a:endParaRPr lang="tr-TR" altLang="tr-TR" sz="2400" dirty="0">
              <a:solidFill>
                <a:srgbClr val="000000"/>
              </a:solidFill>
              <a:latin typeface="Arial"/>
            </a:endParaRPr>
          </a:p>
          <a:p>
            <a:pPr marL="342900" lvl="0" indent="-342900" fontAlgn="base">
              <a:lnSpc>
                <a:spcPct val="100000"/>
              </a:lnSpc>
              <a:spcBef>
                <a:spcPct val="0"/>
              </a:spcBef>
              <a:spcAft>
                <a:spcPct val="0"/>
              </a:spcAft>
              <a:buClr>
                <a:srgbClr val="B2B2B2"/>
              </a:buClr>
              <a:buSzPct val="90000"/>
              <a:buFont typeface="Wingdings" panose="05000000000000000000" pitchFamily="2" charset="2"/>
              <a:buChar char="n"/>
            </a:pPr>
            <a:r>
              <a:rPr lang="tr-TR" altLang="tr-TR" sz="2400" dirty="0">
                <a:solidFill>
                  <a:srgbClr val="000000"/>
                </a:solidFill>
                <a:latin typeface="Arial"/>
              </a:rPr>
              <a:t>Modelin başarısı ilk evrimin başarısına bağımlıdır</a:t>
            </a:r>
            <a:endParaRPr lang="tr-TR" sz="2400" dirty="0">
              <a:solidFill>
                <a:srgbClr val="000000"/>
              </a:solidFill>
              <a:latin typeface="Arial"/>
            </a:endParaRPr>
          </a:p>
        </p:txBody>
      </p:sp>
      <p:sp>
        <p:nvSpPr>
          <p:cNvPr id="5" name="Slayt Numarası Yer Tutucusu 4"/>
          <p:cNvSpPr>
            <a:spLocks noGrp="1"/>
          </p:cNvSpPr>
          <p:nvPr>
            <p:ph type="sldNum" sz="quarter" idx="12"/>
          </p:nvPr>
        </p:nvSpPr>
        <p:spPr/>
        <p:txBody>
          <a:bodyPr/>
          <a:lstStyle/>
          <a:p>
            <a:fld id="{786C4975-DA66-4692-BC0C-8DF561EEBF1F}" type="slidenum">
              <a:rPr lang="tr-TR" smtClean="0"/>
              <a:pPr/>
              <a:t>26</a:t>
            </a:fld>
            <a:endParaRPr lang="tr-TR"/>
          </a:p>
        </p:txBody>
      </p:sp>
    </p:spTree>
    <p:extLst>
      <p:ext uri="{BB962C8B-B14F-4D97-AF65-F5344CB8AC3E}">
        <p14:creationId xmlns:p14="http://schemas.microsoft.com/office/powerpoint/2010/main" val="3901552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Evrimsel Geliştirme Süreç Modeli</a:t>
            </a:r>
            <a:endParaRPr lang="tr-TR" dirty="0"/>
          </a:p>
        </p:txBody>
      </p:sp>
      <p:sp>
        <p:nvSpPr>
          <p:cNvPr id="5" name="Slayt Numarası Yer Tutucusu 4"/>
          <p:cNvSpPr>
            <a:spLocks noGrp="1"/>
          </p:cNvSpPr>
          <p:nvPr>
            <p:ph type="sldNum" sz="quarter" idx="12"/>
          </p:nvPr>
        </p:nvSpPr>
        <p:spPr>
          <a:xfrm>
            <a:off x="8610599" y="6374669"/>
            <a:ext cx="2743200" cy="365125"/>
          </a:xfrm>
        </p:spPr>
        <p:txBody>
          <a:bodyPr/>
          <a:lstStyle/>
          <a:p>
            <a:fld id="{786C4975-DA66-4692-BC0C-8DF561EEBF1F}" type="slidenum">
              <a:rPr lang="tr-TR" smtClean="0"/>
              <a:pPr/>
              <a:t>27</a:t>
            </a:fld>
            <a:endParaRPr lang="tr-TR"/>
          </a:p>
        </p:txBody>
      </p:sp>
      <p:grpSp>
        <p:nvGrpSpPr>
          <p:cNvPr id="6" name="Group 2"/>
          <p:cNvGrpSpPr>
            <a:grpSpLocks/>
          </p:cNvGrpSpPr>
          <p:nvPr/>
        </p:nvGrpSpPr>
        <p:grpSpPr bwMode="auto">
          <a:xfrm>
            <a:off x="1239480" y="1904992"/>
            <a:ext cx="7764462" cy="3562825"/>
            <a:chOff x="553" y="3454"/>
            <a:chExt cx="12228" cy="5612"/>
          </a:xfrm>
        </p:grpSpPr>
        <p:sp>
          <p:nvSpPr>
            <p:cNvPr id="7" name="Rectangle 3" descr="White marble"/>
            <p:cNvSpPr>
              <a:spLocks noChangeArrowheads="1"/>
            </p:cNvSpPr>
            <p:nvPr/>
          </p:nvSpPr>
          <p:spPr bwMode="auto">
            <a:xfrm>
              <a:off x="10073" y="5985"/>
              <a:ext cx="2708" cy="1055"/>
            </a:xfrm>
            <a:prstGeom prst="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26670">
              <a:solidFill>
                <a:srgbClr val="000000"/>
              </a:solidFill>
              <a:miter lim="800000"/>
              <a:headEnd/>
              <a:tailEnd/>
            </a:ln>
          </p:spPr>
          <p:txBody>
            <a:bodyPr/>
            <a:lstStyle/>
            <a:p>
              <a:pPr fontAlgn="base">
                <a:spcBef>
                  <a:spcPct val="0"/>
                </a:spcBef>
                <a:spcAft>
                  <a:spcPct val="0"/>
                </a:spcAft>
              </a:pPr>
              <a:endParaRPr lang="tr-TR" altLang="tr-TR" kern="0">
                <a:solidFill>
                  <a:srgbClr val="000000"/>
                </a:solidFill>
                <a:latin typeface="Arial" panose="020B0604020202020204" pitchFamily="34" charset="0"/>
              </a:endParaRPr>
            </a:p>
          </p:txBody>
        </p:sp>
        <p:sp>
          <p:nvSpPr>
            <p:cNvPr id="8" name="Rectangle 4" descr="White marble"/>
            <p:cNvSpPr>
              <a:spLocks noChangeArrowheads="1"/>
            </p:cNvSpPr>
            <p:nvPr/>
          </p:nvSpPr>
          <p:spPr bwMode="auto">
            <a:xfrm>
              <a:off x="9946" y="5859"/>
              <a:ext cx="2708"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fontAlgn="base" hangingPunct="0">
                <a:spcBef>
                  <a:spcPct val="0"/>
                </a:spcBef>
                <a:spcAft>
                  <a:spcPct val="0"/>
                </a:spcAft>
              </a:pPr>
              <a:endParaRPr lang="tr-TR" altLang="tr-TR" sz="1400" kern="0">
                <a:solidFill>
                  <a:srgbClr val="000000"/>
                </a:solidFill>
                <a:latin typeface="Arial" panose="020B0604020202020204" pitchFamily="34" charset="0"/>
              </a:endParaRPr>
            </a:p>
          </p:txBody>
        </p:sp>
        <p:sp>
          <p:nvSpPr>
            <p:cNvPr id="9" name="Rectangle 5" descr="White marble"/>
            <p:cNvSpPr>
              <a:spLocks noChangeArrowheads="1"/>
            </p:cNvSpPr>
            <p:nvPr/>
          </p:nvSpPr>
          <p:spPr bwMode="auto">
            <a:xfrm>
              <a:off x="4869" y="3454"/>
              <a:ext cx="3300" cy="5612"/>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w="26670">
              <a:solidFill>
                <a:srgbClr val="000000"/>
              </a:solidFill>
              <a:miter lim="800000"/>
              <a:headEnd/>
              <a:tailEnd/>
            </a:ln>
          </p:spPr>
          <p:txBody>
            <a:bodyPr/>
            <a:lstStyle/>
            <a:p>
              <a:pPr fontAlgn="base">
                <a:spcBef>
                  <a:spcPct val="0"/>
                </a:spcBef>
                <a:spcAft>
                  <a:spcPct val="0"/>
                </a:spcAft>
              </a:pPr>
              <a:endParaRPr lang="tr-TR" altLang="tr-TR" kern="0">
                <a:solidFill>
                  <a:srgbClr val="000000"/>
                </a:solidFill>
                <a:latin typeface="Arial" panose="020B0604020202020204" pitchFamily="34" charset="0"/>
              </a:endParaRPr>
            </a:p>
          </p:txBody>
        </p:sp>
        <p:sp>
          <p:nvSpPr>
            <p:cNvPr id="10" name="AutoShape 6" descr="Pink tissue paper"/>
            <p:cNvSpPr>
              <a:spLocks noChangeArrowheads="1"/>
            </p:cNvSpPr>
            <p:nvPr/>
          </p:nvSpPr>
          <p:spPr bwMode="auto">
            <a:xfrm>
              <a:off x="5207" y="7592"/>
              <a:ext cx="2666" cy="1055"/>
            </a:xfrm>
            <a:prstGeom prst="roundRect">
              <a:avLst>
                <a:gd name="adj" fmla="val 50000"/>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w="26670">
              <a:solidFill>
                <a:srgbClr val="000000"/>
              </a:solidFill>
              <a:round/>
              <a:headEnd/>
              <a:tailEnd/>
            </a:ln>
          </p:spPr>
          <p:txBody>
            <a:bodyPr/>
            <a:lstStyle/>
            <a:p>
              <a:pPr fontAlgn="base">
                <a:spcBef>
                  <a:spcPct val="0"/>
                </a:spcBef>
                <a:spcAft>
                  <a:spcPct val="0"/>
                </a:spcAft>
              </a:pPr>
              <a:endParaRPr lang="tr-TR" altLang="tr-TR" kern="0">
                <a:solidFill>
                  <a:srgbClr val="000000"/>
                </a:solidFill>
                <a:latin typeface="Arial" panose="020B0604020202020204" pitchFamily="34" charset="0"/>
              </a:endParaRPr>
            </a:p>
          </p:txBody>
        </p:sp>
        <p:sp>
          <p:nvSpPr>
            <p:cNvPr id="11" name="Freeform 7"/>
            <p:cNvSpPr>
              <a:spLocks/>
            </p:cNvSpPr>
            <p:nvPr/>
          </p:nvSpPr>
          <p:spPr bwMode="auto">
            <a:xfrm>
              <a:off x="4298" y="6091"/>
              <a:ext cx="550" cy="253"/>
            </a:xfrm>
            <a:custGeom>
              <a:avLst/>
              <a:gdLst>
                <a:gd name="T0" fmla="*/ 127 w 550"/>
                <a:gd name="T1" fmla="*/ 127 h 253"/>
                <a:gd name="T2" fmla="*/ 0 w 550"/>
                <a:gd name="T3" fmla="*/ 0 h 253"/>
                <a:gd name="T4" fmla="*/ 550 w 550"/>
                <a:gd name="T5" fmla="*/ 127 h 253"/>
                <a:gd name="T6" fmla="*/ 0 w 550"/>
                <a:gd name="T7" fmla="*/ 253 h 253"/>
                <a:gd name="T8" fmla="*/ 127 w 550"/>
                <a:gd name="T9" fmla="*/ 127 h 2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0" h="253">
                  <a:moveTo>
                    <a:pt x="127" y="127"/>
                  </a:moveTo>
                  <a:lnTo>
                    <a:pt x="0" y="0"/>
                  </a:lnTo>
                  <a:lnTo>
                    <a:pt x="550" y="127"/>
                  </a:lnTo>
                  <a:lnTo>
                    <a:pt x="0" y="253"/>
                  </a:lnTo>
                  <a:lnTo>
                    <a:pt x="127" y="127"/>
                  </a:lnTo>
                  <a:close/>
                </a:path>
              </a:pathLst>
            </a:custGeom>
            <a:solidFill>
              <a:srgbClr val="000000"/>
            </a:solidFill>
            <a:ln w="26670">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tr-TR"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2" name="Rectangle 8" descr="White marble"/>
            <p:cNvSpPr>
              <a:spLocks noChangeArrowheads="1"/>
            </p:cNvSpPr>
            <p:nvPr/>
          </p:nvSpPr>
          <p:spPr bwMode="auto">
            <a:xfrm>
              <a:off x="9819" y="7589"/>
              <a:ext cx="2708" cy="1055"/>
            </a:xfrm>
            <a:prstGeom prst="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26670">
              <a:solidFill>
                <a:srgbClr val="000000"/>
              </a:solidFill>
              <a:miter lim="800000"/>
              <a:headEnd/>
              <a:tailEnd/>
            </a:ln>
          </p:spPr>
          <p:txBody>
            <a:bodyPr/>
            <a:lstStyle/>
            <a:p>
              <a:pPr fontAlgn="base">
                <a:spcBef>
                  <a:spcPct val="0"/>
                </a:spcBef>
                <a:spcAft>
                  <a:spcPct val="0"/>
                </a:spcAft>
              </a:pPr>
              <a:endParaRPr lang="tr-TR" altLang="tr-TR" kern="0">
                <a:solidFill>
                  <a:srgbClr val="000000"/>
                </a:solidFill>
                <a:latin typeface="Arial" panose="020B0604020202020204" pitchFamily="34" charset="0"/>
              </a:endParaRPr>
            </a:p>
          </p:txBody>
        </p:sp>
        <p:sp>
          <p:nvSpPr>
            <p:cNvPr id="13" name="AutoShape 9" descr="Pink tissue paper"/>
            <p:cNvSpPr>
              <a:spLocks noChangeArrowheads="1"/>
            </p:cNvSpPr>
            <p:nvPr/>
          </p:nvSpPr>
          <p:spPr bwMode="auto">
            <a:xfrm>
              <a:off x="5220" y="5732"/>
              <a:ext cx="2666" cy="1055"/>
            </a:xfrm>
            <a:prstGeom prst="roundRect">
              <a:avLst>
                <a:gd name="adj" fmla="val 50000"/>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w="26670">
              <a:solidFill>
                <a:srgbClr val="000000"/>
              </a:solidFill>
              <a:round/>
              <a:headEnd/>
              <a:tailEnd/>
            </a:ln>
          </p:spPr>
          <p:txBody>
            <a:bodyPr/>
            <a:lstStyle/>
            <a:p>
              <a:pPr fontAlgn="base">
                <a:spcBef>
                  <a:spcPct val="0"/>
                </a:spcBef>
                <a:spcAft>
                  <a:spcPct val="0"/>
                </a:spcAft>
              </a:pPr>
              <a:endParaRPr lang="tr-TR" altLang="tr-TR" kern="0">
                <a:solidFill>
                  <a:srgbClr val="000000"/>
                </a:solidFill>
                <a:latin typeface="Arial" panose="020B0604020202020204" pitchFamily="34" charset="0"/>
              </a:endParaRPr>
            </a:p>
          </p:txBody>
        </p:sp>
        <p:sp>
          <p:nvSpPr>
            <p:cNvPr id="14" name="Rectangle 10" descr="White marble"/>
            <p:cNvSpPr>
              <a:spLocks noChangeArrowheads="1"/>
            </p:cNvSpPr>
            <p:nvPr/>
          </p:nvSpPr>
          <p:spPr bwMode="auto">
            <a:xfrm>
              <a:off x="9819" y="5732"/>
              <a:ext cx="2708" cy="1055"/>
            </a:xfrm>
            <a:prstGeom prst="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26670">
              <a:solidFill>
                <a:srgbClr val="000000"/>
              </a:solidFill>
              <a:miter lim="800000"/>
              <a:headEnd/>
              <a:tailEnd/>
            </a:ln>
          </p:spPr>
          <p:txBody>
            <a:bodyPr/>
            <a:lstStyle/>
            <a:p>
              <a:pPr fontAlgn="base">
                <a:spcBef>
                  <a:spcPct val="0"/>
                </a:spcBef>
                <a:spcAft>
                  <a:spcPct val="0"/>
                </a:spcAft>
              </a:pPr>
              <a:endParaRPr lang="tr-TR" altLang="tr-TR" kern="0">
                <a:solidFill>
                  <a:srgbClr val="000000"/>
                </a:solidFill>
                <a:latin typeface="Arial" panose="020B0604020202020204" pitchFamily="34" charset="0"/>
              </a:endParaRPr>
            </a:p>
          </p:txBody>
        </p:sp>
        <p:sp>
          <p:nvSpPr>
            <p:cNvPr id="15" name="AutoShape 11" descr="Pink tissue paper"/>
            <p:cNvSpPr>
              <a:spLocks noChangeArrowheads="1"/>
            </p:cNvSpPr>
            <p:nvPr/>
          </p:nvSpPr>
          <p:spPr bwMode="auto">
            <a:xfrm>
              <a:off x="5207" y="3834"/>
              <a:ext cx="2666" cy="1055"/>
            </a:xfrm>
            <a:prstGeom prst="roundRect">
              <a:avLst>
                <a:gd name="adj" fmla="val 50000"/>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w="26670">
              <a:solidFill>
                <a:srgbClr val="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tr-TR" altLang="tr-TR"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6" name="Rectangle 12" descr="White marble"/>
            <p:cNvSpPr>
              <a:spLocks noChangeArrowheads="1"/>
            </p:cNvSpPr>
            <p:nvPr/>
          </p:nvSpPr>
          <p:spPr bwMode="auto">
            <a:xfrm>
              <a:off x="9819" y="3876"/>
              <a:ext cx="2708" cy="1055"/>
            </a:xfrm>
            <a:prstGeom prst="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26670">
              <a:solidFill>
                <a:srgbClr val="000000"/>
              </a:solidFill>
              <a:miter lim="800000"/>
              <a:headEnd/>
              <a:tailEnd/>
            </a:ln>
          </p:spPr>
          <p:txBody>
            <a:bodyPr/>
            <a:lstStyle/>
            <a:p>
              <a:pPr fontAlgn="base">
                <a:spcBef>
                  <a:spcPct val="0"/>
                </a:spcBef>
                <a:spcAft>
                  <a:spcPct val="0"/>
                </a:spcAft>
              </a:pPr>
              <a:endParaRPr lang="tr-TR" altLang="tr-TR" kern="0">
                <a:solidFill>
                  <a:srgbClr val="000000"/>
                </a:solidFill>
                <a:latin typeface="Arial" panose="020B0604020202020204" pitchFamily="34" charset="0"/>
              </a:endParaRPr>
            </a:p>
          </p:txBody>
        </p:sp>
        <p:sp>
          <p:nvSpPr>
            <p:cNvPr id="17" name="Rectangle 13" descr="White marble"/>
            <p:cNvSpPr>
              <a:spLocks noChangeArrowheads="1"/>
            </p:cNvSpPr>
            <p:nvPr/>
          </p:nvSpPr>
          <p:spPr bwMode="auto">
            <a:xfrm>
              <a:off x="553" y="5732"/>
              <a:ext cx="2666" cy="1055"/>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6670">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tr-TR" altLang="tr-TR"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8" name="Line 14"/>
            <p:cNvSpPr>
              <a:spLocks noChangeShapeType="1"/>
            </p:cNvSpPr>
            <p:nvPr/>
          </p:nvSpPr>
          <p:spPr bwMode="auto">
            <a:xfrm>
              <a:off x="3198" y="6218"/>
              <a:ext cx="1311" cy="1"/>
            </a:xfrm>
            <a:prstGeom prst="line">
              <a:avLst/>
            </a:prstGeom>
            <a:noFill/>
            <a:ln w="2667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tr-TR"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19" name="Freeform 15"/>
            <p:cNvSpPr>
              <a:spLocks/>
            </p:cNvSpPr>
            <p:nvPr/>
          </p:nvSpPr>
          <p:spPr bwMode="auto">
            <a:xfrm>
              <a:off x="9248" y="5838"/>
              <a:ext cx="550" cy="253"/>
            </a:xfrm>
            <a:custGeom>
              <a:avLst/>
              <a:gdLst>
                <a:gd name="T0" fmla="*/ 127 w 550"/>
                <a:gd name="T1" fmla="*/ 126 h 253"/>
                <a:gd name="T2" fmla="*/ 0 w 550"/>
                <a:gd name="T3" fmla="*/ 0 h 253"/>
                <a:gd name="T4" fmla="*/ 550 w 550"/>
                <a:gd name="T5" fmla="*/ 126 h 253"/>
                <a:gd name="T6" fmla="*/ 0 w 550"/>
                <a:gd name="T7" fmla="*/ 253 h 253"/>
                <a:gd name="T8" fmla="*/ 127 w 550"/>
                <a:gd name="T9" fmla="*/ 126 h 2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0" h="253">
                  <a:moveTo>
                    <a:pt x="127" y="126"/>
                  </a:moveTo>
                  <a:lnTo>
                    <a:pt x="0" y="0"/>
                  </a:lnTo>
                  <a:lnTo>
                    <a:pt x="550" y="126"/>
                  </a:lnTo>
                  <a:lnTo>
                    <a:pt x="0" y="253"/>
                  </a:lnTo>
                  <a:lnTo>
                    <a:pt x="127" y="126"/>
                  </a:lnTo>
                  <a:close/>
                </a:path>
              </a:pathLst>
            </a:custGeom>
            <a:solidFill>
              <a:srgbClr val="000000"/>
            </a:solidFill>
            <a:ln w="26670">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tr-TR"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0" name="Line 16"/>
            <p:cNvSpPr>
              <a:spLocks noChangeShapeType="1"/>
            </p:cNvSpPr>
            <p:nvPr/>
          </p:nvSpPr>
          <p:spPr bwMode="auto">
            <a:xfrm>
              <a:off x="8148" y="5964"/>
              <a:ext cx="1312" cy="1"/>
            </a:xfrm>
            <a:prstGeom prst="line">
              <a:avLst/>
            </a:prstGeom>
            <a:noFill/>
            <a:ln w="2667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tr-TR"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1" name="Freeform 17"/>
            <p:cNvSpPr>
              <a:spLocks/>
            </p:cNvSpPr>
            <p:nvPr/>
          </p:nvSpPr>
          <p:spPr bwMode="auto">
            <a:xfrm>
              <a:off x="8190" y="6344"/>
              <a:ext cx="508" cy="296"/>
            </a:xfrm>
            <a:custGeom>
              <a:avLst/>
              <a:gdLst>
                <a:gd name="T0" fmla="*/ 424 w 508"/>
                <a:gd name="T1" fmla="*/ 127 h 296"/>
                <a:gd name="T2" fmla="*/ 508 w 508"/>
                <a:gd name="T3" fmla="*/ 0 h 296"/>
                <a:gd name="T4" fmla="*/ 0 w 508"/>
                <a:gd name="T5" fmla="*/ 127 h 296"/>
                <a:gd name="T6" fmla="*/ 508 w 508"/>
                <a:gd name="T7" fmla="*/ 296 h 296"/>
                <a:gd name="T8" fmla="*/ 424 w 508"/>
                <a:gd name="T9" fmla="*/ 127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8" h="296">
                  <a:moveTo>
                    <a:pt x="424" y="127"/>
                  </a:moveTo>
                  <a:lnTo>
                    <a:pt x="508" y="0"/>
                  </a:lnTo>
                  <a:lnTo>
                    <a:pt x="0" y="127"/>
                  </a:lnTo>
                  <a:lnTo>
                    <a:pt x="508" y="296"/>
                  </a:lnTo>
                  <a:lnTo>
                    <a:pt x="424" y="127"/>
                  </a:lnTo>
                  <a:close/>
                </a:path>
              </a:pathLst>
            </a:custGeom>
            <a:solidFill>
              <a:srgbClr val="000000"/>
            </a:solidFill>
            <a:ln w="26670">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tr-TR"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2" name="Line 18"/>
            <p:cNvSpPr>
              <a:spLocks noChangeShapeType="1"/>
            </p:cNvSpPr>
            <p:nvPr/>
          </p:nvSpPr>
          <p:spPr bwMode="auto">
            <a:xfrm flipH="1">
              <a:off x="8487" y="6471"/>
              <a:ext cx="1311" cy="1"/>
            </a:xfrm>
            <a:prstGeom prst="line">
              <a:avLst/>
            </a:prstGeom>
            <a:noFill/>
            <a:ln w="2667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tr-TR"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3" name="Freeform 19"/>
            <p:cNvSpPr>
              <a:spLocks/>
            </p:cNvSpPr>
            <p:nvPr/>
          </p:nvSpPr>
          <p:spPr bwMode="auto">
            <a:xfrm>
              <a:off x="9248" y="3981"/>
              <a:ext cx="550" cy="253"/>
            </a:xfrm>
            <a:custGeom>
              <a:avLst/>
              <a:gdLst>
                <a:gd name="T0" fmla="*/ 127 w 550"/>
                <a:gd name="T1" fmla="*/ 127 h 253"/>
                <a:gd name="T2" fmla="*/ 0 w 550"/>
                <a:gd name="T3" fmla="*/ 0 h 253"/>
                <a:gd name="T4" fmla="*/ 550 w 550"/>
                <a:gd name="T5" fmla="*/ 127 h 253"/>
                <a:gd name="T6" fmla="*/ 0 w 550"/>
                <a:gd name="T7" fmla="*/ 253 h 253"/>
                <a:gd name="T8" fmla="*/ 127 w 550"/>
                <a:gd name="T9" fmla="*/ 127 h 2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0" h="253">
                  <a:moveTo>
                    <a:pt x="127" y="127"/>
                  </a:moveTo>
                  <a:lnTo>
                    <a:pt x="0" y="0"/>
                  </a:lnTo>
                  <a:lnTo>
                    <a:pt x="550" y="127"/>
                  </a:lnTo>
                  <a:lnTo>
                    <a:pt x="0" y="253"/>
                  </a:lnTo>
                  <a:lnTo>
                    <a:pt x="127" y="127"/>
                  </a:lnTo>
                  <a:close/>
                </a:path>
              </a:pathLst>
            </a:custGeom>
            <a:solidFill>
              <a:srgbClr val="000000"/>
            </a:solidFill>
            <a:ln w="26670">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tr-TR"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4" name="Line 20"/>
            <p:cNvSpPr>
              <a:spLocks noChangeShapeType="1"/>
            </p:cNvSpPr>
            <p:nvPr/>
          </p:nvSpPr>
          <p:spPr bwMode="auto">
            <a:xfrm>
              <a:off x="8148" y="4108"/>
              <a:ext cx="1312" cy="1"/>
            </a:xfrm>
            <a:prstGeom prst="line">
              <a:avLst/>
            </a:prstGeom>
            <a:noFill/>
            <a:ln w="2667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tr-TR"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5" name="Freeform 21"/>
            <p:cNvSpPr>
              <a:spLocks/>
            </p:cNvSpPr>
            <p:nvPr/>
          </p:nvSpPr>
          <p:spPr bwMode="auto">
            <a:xfrm>
              <a:off x="8190" y="4488"/>
              <a:ext cx="508" cy="295"/>
            </a:xfrm>
            <a:custGeom>
              <a:avLst/>
              <a:gdLst>
                <a:gd name="T0" fmla="*/ 424 w 508"/>
                <a:gd name="T1" fmla="*/ 168 h 295"/>
                <a:gd name="T2" fmla="*/ 508 w 508"/>
                <a:gd name="T3" fmla="*/ 0 h 295"/>
                <a:gd name="T4" fmla="*/ 0 w 508"/>
                <a:gd name="T5" fmla="*/ 168 h 295"/>
                <a:gd name="T6" fmla="*/ 508 w 508"/>
                <a:gd name="T7" fmla="*/ 295 h 295"/>
                <a:gd name="T8" fmla="*/ 424 w 508"/>
                <a:gd name="T9" fmla="*/ 168 h 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8" h="295">
                  <a:moveTo>
                    <a:pt x="424" y="168"/>
                  </a:moveTo>
                  <a:lnTo>
                    <a:pt x="508" y="0"/>
                  </a:lnTo>
                  <a:lnTo>
                    <a:pt x="0" y="168"/>
                  </a:lnTo>
                  <a:lnTo>
                    <a:pt x="508" y="295"/>
                  </a:lnTo>
                  <a:lnTo>
                    <a:pt x="424" y="168"/>
                  </a:lnTo>
                  <a:close/>
                </a:path>
              </a:pathLst>
            </a:custGeom>
            <a:solidFill>
              <a:srgbClr val="000000"/>
            </a:solidFill>
            <a:ln w="26670">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tr-TR"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6" name="Line 22"/>
            <p:cNvSpPr>
              <a:spLocks noChangeShapeType="1"/>
            </p:cNvSpPr>
            <p:nvPr/>
          </p:nvSpPr>
          <p:spPr bwMode="auto">
            <a:xfrm flipH="1">
              <a:off x="8487" y="4656"/>
              <a:ext cx="1311" cy="1"/>
            </a:xfrm>
            <a:prstGeom prst="line">
              <a:avLst/>
            </a:prstGeom>
            <a:noFill/>
            <a:ln w="2667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tr-TR"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7" name="Freeform 23"/>
            <p:cNvSpPr>
              <a:spLocks/>
            </p:cNvSpPr>
            <p:nvPr/>
          </p:nvSpPr>
          <p:spPr bwMode="auto">
            <a:xfrm>
              <a:off x="9248" y="7948"/>
              <a:ext cx="550" cy="295"/>
            </a:xfrm>
            <a:custGeom>
              <a:avLst/>
              <a:gdLst>
                <a:gd name="T0" fmla="*/ 127 w 550"/>
                <a:gd name="T1" fmla="*/ 168 h 295"/>
                <a:gd name="T2" fmla="*/ 0 w 550"/>
                <a:gd name="T3" fmla="*/ 0 h 295"/>
                <a:gd name="T4" fmla="*/ 550 w 550"/>
                <a:gd name="T5" fmla="*/ 168 h 295"/>
                <a:gd name="T6" fmla="*/ 0 w 550"/>
                <a:gd name="T7" fmla="*/ 295 h 295"/>
                <a:gd name="T8" fmla="*/ 127 w 550"/>
                <a:gd name="T9" fmla="*/ 168 h 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0" h="295">
                  <a:moveTo>
                    <a:pt x="127" y="168"/>
                  </a:moveTo>
                  <a:lnTo>
                    <a:pt x="0" y="0"/>
                  </a:lnTo>
                  <a:lnTo>
                    <a:pt x="550" y="168"/>
                  </a:lnTo>
                  <a:lnTo>
                    <a:pt x="0" y="295"/>
                  </a:lnTo>
                  <a:lnTo>
                    <a:pt x="127" y="168"/>
                  </a:lnTo>
                  <a:close/>
                </a:path>
              </a:pathLst>
            </a:custGeom>
            <a:solidFill>
              <a:srgbClr val="000000"/>
            </a:solidFill>
            <a:ln w="26670">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tr-TR"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8" name="Line 24"/>
            <p:cNvSpPr>
              <a:spLocks noChangeShapeType="1"/>
            </p:cNvSpPr>
            <p:nvPr/>
          </p:nvSpPr>
          <p:spPr bwMode="auto">
            <a:xfrm>
              <a:off x="8148" y="8116"/>
              <a:ext cx="1312" cy="1"/>
            </a:xfrm>
            <a:prstGeom prst="line">
              <a:avLst/>
            </a:prstGeom>
            <a:noFill/>
            <a:ln w="2667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tr-TR"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29" name="Freeform 25"/>
            <p:cNvSpPr>
              <a:spLocks/>
            </p:cNvSpPr>
            <p:nvPr/>
          </p:nvSpPr>
          <p:spPr bwMode="auto">
            <a:xfrm>
              <a:off x="6667" y="5163"/>
              <a:ext cx="254" cy="548"/>
            </a:xfrm>
            <a:custGeom>
              <a:avLst/>
              <a:gdLst>
                <a:gd name="T0" fmla="*/ 127 w 254"/>
                <a:gd name="T1" fmla="*/ 126 h 548"/>
                <a:gd name="T2" fmla="*/ 254 w 254"/>
                <a:gd name="T3" fmla="*/ 0 h 548"/>
                <a:gd name="T4" fmla="*/ 127 w 254"/>
                <a:gd name="T5" fmla="*/ 548 h 548"/>
                <a:gd name="T6" fmla="*/ 0 w 254"/>
                <a:gd name="T7" fmla="*/ 0 h 548"/>
                <a:gd name="T8" fmla="*/ 127 w 254"/>
                <a:gd name="T9" fmla="*/ 126 h 5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4" h="548">
                  <a:moveTo>
                    <a:pt x="127" y="126"/>
                  </a:moveTo>
                  <a:lnTo>
                    <a:pt x="254" y="0"/>
                  </a:lnTo>
                  <a:lnTo>
                    <a:pt x="127" y="548"/>
                  </a:lnTo>
                  <a:lnTo>
                    <a:pt x="0" y="0"/>
                  </a:lnTo>
                  <a:lnTo>
                    <a:pt x="127" y="126"/>
                  </a:lnTo>
                  <a:close/>
                </a:path>
              </a:pathLst>
            </a:custGeom>
            <a:solidFill>
              <a:srgbClr val="000000"/>
            </a:solidFill>
            <a:ln w="26670">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tr-TR"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0" name="Line 26"/>
            <p:cNvSpPr>
              <a:spLocks noChangeShapeType="1"/>
            </p:cNvSpPr>
            <p:nvPr/>
          </p:nvSpPr>
          <p:spPr bwMode="auto">
            <a:xfrm>
              <a:off x="6794" y="4910"/>
              <a:ext cx="1" cy="464"/>
            </a:xfrm>
            <a:prstGeom prst="line">
              <a:avLst/>
            </a:prstGeom>
            <a:noFill/>
            <a:ln w="2667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tr-TR"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1" name="Freeform 27"/>
            <p:cNvSpPr>
              <a:spLocks/>
            </p:cNvSpPr>
            <p:nvPr/>
          </p:nvSpPr>
          <p:spPr bwMode="auto">
            <a:xfrm>
              <a:off x="6117" y="4910"/>
              <a:ext cx="296" cy="548"/>
            </a:xfrm>
            <a:custGeom>
              <a:avLst/>
              <a:gdLst>
                <a:gd name="T0" fmla="*/ 127 w 296"/>
                <a:gd name="T1" fmla="*/ 421 h 548"/>
                <a:gd name="T2" fmla="*/ 296 w 296"/>
                <a:gd name="T3" fmla="*/ 548 h 548"/>
                <a:gd name="T4" fmla="*/ 127 w 296"/>
                <a:gd name="T5" fmla="*/ 0 h 548"/>
                <a:gd name="T6" fmla="*/ 0 w 296"/>
                <a:gd name="T7" fmla="*/ 548 h 548"/>
                <a:gd name="T8" fmla="*/ 127 w 296"/>
                <a:gd name="T9" fmla="*/ 421 h 5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548">
                  <a:moveTo>
                    <a:pt x="127" y="421"/>
                  </a:moveTo>
                  <a:lnTo>
                    <a:pt x="296" y="548"/>
                  </a:lnTo>
                  <a:lnTo>
                    <a:pt x="127" y="0"/>
                  </a:lnTo>
                  <a:lnTo>
                    <a:pt x="0" y="548"/>
                  </a:lnTo>
                  <a:lnTo>
                    <a:pt x="127" y="421"/>
                  </a:lnTo>
                  <a:close/>
                </a:path>
              </a:pathLst>
            </a:custGeom>
            <a:solidFill>
              <a:srgbClr val="000000"/>
            </a:solidFill>
            <a:ln w="26670">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tr-TR"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2" name="Line 28"/>
            <p:cNvSpPr>
              <a:spLocks noChangeShapeType="1"/>
            </p:cNvSpPr>
            <p:nvPr/>
          </p:nvSpPr>
          <p:spPr bwMode="auto">
            <a:xfrm flipV="1">
              <a:off x="6244" y="5247"/>
              <a:ext cx="1" cy="464"/>
            </a:xfrm>
            <a:prstGeom prst="line">
              <a:avLst/>
            </a:prstGeom>
            <a:noFill/>
            <a:ln w="2667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tr-TR"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3" name="Freeform 29"/>
            <p:cNvSpPr>
              <a:spLocks/>
            </p:cNvSpPr>
            <p:nvPr/>
          </p:nvSpPr>
          <p:spPr bwMode="auto">
            <a:xfrm>
              <a:off x="6667" y="7019"/>
              <a:ext cx="254" cy="549"/>
            </a:xfrm>
            <a:custGeom>
              <a:avLst/>
              <a:gdLst>
                <a:gd name="T0" fmla="*/ 127 w 254"/>
                <a:gd name="T1" fmla="*/ 127 h 549"/>
                <a:gd name="T2" fmla="*/ 254 w 254"/>
                <a:gd name="T3" fmla="*/ 0 h 549"/>
                <a:gd name="T4" fmla="*/ 127 w 254"/>
                <a:gd name="T5" fmla="*/ 549 h 549"/>
                <a:gd name="T6" fmla="*/ 0 w 254"/>
                <a:gd name="T7" fmla="*/ 0 h 549"/>
                <a:gd name="T8" fmla="*/ 127 w 254"/>
                <a:gd name="T9" fmla="*/ 127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4" h="549">
                  <a:moveTo>
                    <a:pt x="127" y="127"/>
                  </a:moveTo>
                  <a:lnTo>
                    <a:pt x="254" y="0"/>
                  </a:lnTo>
                  <a:lnTo>
                    <a:pt x="127" y="549"/>
                  </a:lnTo>
                  <a:lnTo>
                    <a:pt x="0" y="0"/>
                  </a:lnTo>
                  <a:lnTo>
                    <a:pt x="127" y="127"/>
                  </a:lnTo>
                  <a:close/>
                </a:path>
              </a:pathLst>
            </a:custGeom>
            <a:solidFill>
              <a:srgbClr val="000000"/>
            </a:solidFill>
            <a:ln w="26670">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tr-TR"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4" name="Line 30"/>
            <p:cNvSpPr>
              <a:spLocks noChangeShapeType="1"/>
            </p:cNvSpPr>
            <p:nvPr/>
          </p:nvSpPr>
          <p:spPr bwMode="auto">
            <a:xfrm>
              <a:off x="6794" y="6766"/>
              <a:ext cx="1" cy="464"/>
            </a:xfrm>
            <a:prstGeom prst="line">
              <a:avLst/>
            </a:prstGeom>
            <a:noFill/>
            <a:ln w="2667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tr-TR"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5" name="Freeform 31"/>
            <p:cNvSpPr>
              <a:spLocks/>
            </p:cNvSpPr>
            <p:nvPr/>
          </p:nvSpPr>
          <p:spPr bwMode="auto">
            <a:xfrm>
              <a:off x="6117" y="6766"/>
              <a:ext cx="296" cy="549"/>
            </a:xfrm>
            <a:custGeom>
              <a:avLst/>
              <a:gdLst>
                <a:gd name="T0" fmla="*/ 127 w 296"/>
                <a:gd name="T1" fmla="*/ 422 h 549"/>
                <a:gd name="T2" fmla="*/ 296 w 296"/>
                <a:gd name="T3" fmla="*/ 549 h 549"/>
                <a:gd name="T4" fmla="*/ 127 w 296"/>
                <a:gd name="T5" fmla="*/ 0 h 549"/>
                <a:gd name="T6" fmla="*/ 0 w 296"/>
                <a:gd name="T7" fmla="*/ 549 h 549"/>
                <a:gd name="T8" fmla="*/ 127 w 296"/>
                <a:gd name="T9" fmla="*/ 422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549">
                  <a:moveTo>
                    <a:pt x="127" y="422"/>
                  </a:moveTo>
                  <a:lnTo>
                    <a:pt x="296" y="549"/>
                  </a:lnTo>
                  <a:lnTo>
                    <a:pt x="127" y="0"/>
                  </a:lnTo>
                  <a:lnTo>
                    <a:pt x="0" y="549"/>
                  </a:lnTo>
                  <a:lnTo>
                    <a:pt x="127" y="422"/>
                  </a:lnTo>
                  <a:close/>
                </a:path>
              </a:pathLst>
            </a:custGeom>
            <a:solidFill>
              <a:srgbClr val="000000"/>
            </a:solidFill>
            <a:ln w="26670">
              <a:solidFill>
                <a:srgbClr val="000000"/>
              </a:solidFill>
              <a:prstDash val="solid"/>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tr-TR"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6" name="Line 32"/>
            <p:cNvSpPr>
              <a:spLocks noChangeShapeType="1"/>
            </p:cNvSpPr>
            <p:nvPr/>
          </p:nvSpPr>
          <p:spPr bwMode="auto">
            <a:xfrm flipV="1">
              <a:off x="6244" y="7104"/>
              <a:ext cx="1" cy="464"/>
            </a:xfrm>
            <a:prstGeom prst="line">
              <a:avLst/>
            </a:prstGeom>
            <a:noFill/>
            <a:ln w="2667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tr-TR" sz="1800" b="0" i="0" u="none" strike="noStrike" kern="0" cap="none" spc="0" normalizeH="0" baseline="0" noProof="0" smtClean="0">
                <a:ln>
                  <a:noFill/>
                </a:ln>
                <a:solidFill>
                  <a:srgbClr val="000000"/>
                </a:solidFill>
                <a:effectLst/>
                <a:uLnTx/>
                <a:uFillTx/>
                <a:latin typeface="Arial" panose="020B0604020202020204" pitchFamily="34" charset="0"/>
              </a:endParaRPr>
            </a:p>
          </p:txBody>
        </p:sp>
        <p:sp>
          <p:nvSpPr>
            <p:cNvPr id="38" name="Text Box 34"/>
            <p:cNvSpPr txBox="1">
              <a:spLocks noChangeArrowheads="1"/>
            </p:cNvSpPr>
            <p:nvPr/>
          </p:nvSpPr>
          <p:spPr bwMode="auto">
            <a:xfrm>
              <a:off x="5400" y="3807"/>
              <a:ext cx="234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tr-TR" sz="1600" b="0" i="0" u="none" strike="noStrike" kern="0" cap="none" spc="0" normalizeH="0" baseline="0" noProof="0" dirty="0" smtClean="0">
                <a:ln>
                  <a:noFill/>
                </a:ln>
                <a:solidFill>
                  <a:srgbClr val="000000"/>
                </a:solidFill>
                <a:effectLst/>
                <a:uLnTx/>
                <a:uFillTx/>
                <a:latin typeface="Arial" panose="020B0604020202020204" pitchFamily="34"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tr-TR" sz="1600" b="0" i="0" u="none" strike="noStrike" kern="0" cap="none" spc="0" normalizeH="0" baseline="0" noProof="0" dirty="0" err="1" smtClean="0">
                  <a:ln>
                    <a:noFill/>
                  </a:ln>
                  <a:solidFill>
                    <a:srgbClr val="000000"/>
                  </a:solidFill>
                  <a:effectLst/>
                  <a:uLnTx/>
                  <a:uFillTx/>
                  <a:latin typeface="Arial" panose="020B0604020202020204" pitchFamily="34" charset="0"/>
                </a:rPr>
                <a:t>Tanımlama</a:t>
              </a:r>
              <a:endParaRPr kumimoji="0" lang="en-US" altLang="tr-TR" sz="1200" b="0" i="0" u="none" strike="noStrike" kern="0" cap="none" spc="0" normalizeH="0" baseline="0" noProof="0" dirty="0" smtClean="0">
                <a:ln>
                  <a:noFill/>
                </a:ln>
                <a:solidFill>
                  <a:srgbClr val="000000"/>
                </a:solidFill>
                <a:effectLst/>
                <a:uLnTx/>
                <a:uFillTx/>
                <a:latin typeface="Times New Roman" panose="02020603050405020304" pitchFamily="18" charset="0"/>
              </a:endParaRPr>
            </a:p>
          </p:txBody>
        </p:sp>
        <p:sp>
          <p:nvSpPr>
            <p:cNvPr id="39" name="Text Box 35"/>
            <p:cNvSpPr txBox="1">
              <a:spLocks noChangeArrowheads="1"/>
            </p:cNvSpPr>
            <p:nvPr/>
          </p:nvSpPr>
          <p:spPr bwMode="auto">
            <a:xfrm>
              <a:off x="10251" y="3953"/>
              <a:ext cx="1501"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tr-TR" sz="1400" b="0" i="0" u="none" strike="noStrike" kern="0" cap="none" spc="0" normalizeH="0" baseline="0" noProof="0" dirty="0" smtClean="0">
                  <a:ln>
                    <a:noFill/>
                  </a:ln>
                  <a:solidFill>
                    <a:srgbClr val="C00000"/>
                  </a:solidFill>
                  <a:effectLst/>
                  <a:uLnTx/>
                  <a:uFillTx/>
                  <a:latin typeface="Arial" panose="020B0604020202020204" pitchFamily="34" charset="0"/>
                </a:rPr>
                <a:t>İlk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tr-TR" sz="1400" b="0" i="0" u="none" strike="noStrike" kern="0" cap="none" spc="0" normalizeH="0" baseline="0" noProof="0" dirty="0" err="1" smtClean="0">
                  <a:ln>
                    <a:noFill/>
                  </a:ln>
                  <a:solidFill>
                    <a:srgbClr val="C00000"/>
                  </a:solidFill>
                  <a:effectLst/>
                  <a:uLnTx/>
                  <a:uFillTx/>
                </a:rPr>
                <a:t>Sürüm</a:t>
              </a:r>
              <a:endParaRPr kumimoji="0" lang="en-US" altLang="tr-TR" sz="1200" b="0" i="0" u="none" strike="noStrike" kern="0" cap="none" spc="0" normalizeH="0" baseline="0" noProof="0" dirty="0" smtClean="0">
                <a:ln>
                  <a:noFill/>
                </a:ln>
                <a:solidFill>
                  <a:srgbClr val="C00000"/>
                </a:solidFill>
                <a:effectLst/>
                <a:uLnTx/>
                <a:uFillTx/>
                <a:latin typeface="Times New Roman" panose="02020603050405020304" pitchFamily="18" charset="0"/>
              </a:endParaRPr>
            </a:p>
          </p:txBody>
        </p:sp>
        <p:sp>
          <p:nvSpPr>
            <p:cNvPr id="40" name="Text Box 36"/>
            <p:cNvSpPr txBox="1">
              <a:spLocks noChangeArrowheads="1"/>
            </p:cNvSpPr>
            <p:nvPr/>
          </p:nvSpPr>
          <p:spPr bwMode="auto">
            <a:xfrm>
              <a:off x="720" y="5802"/>
              <a:ext cx="234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tr-TR" sz="1400" b="0" i="0" u="none" strike="noStrike" kern="0" cap="none" spc="0" normalizeH="0" baseline="0" noProof="0" smtClean="0">
                  <a:ln>
                    <a:noFill/>
                  </a:ln>
                  <a:solidFill>
                    <a:srgbClr val="000000"/>
                  </a:solidFill>
                  <a:effectLst/>
                  <a:uLnTx/>
                  <a:uFillTx/>
                  <a:latin typeface="Arial" panose="020B0604020202020204" pitchFamily="34" charset="0"/>
                </a:rPr>
                <a:t>Genel</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tr-TR" sz="1400" b="0" i="0" u="none" strike="noStrike" kern="0" cap="none" spc="0" normalizeH="0" baseline="0" noProof="0" smtClean="0">
                  <a:ln>
                    <a:noFill/>
                  </a:ln>
                  <a:solidFill>
                    <a:srgbClr val="000000"/>
                  </a:solidFill>
                  <a:effectLst/>
                  <a:uLnTx/>
                  <a:uFillTx/>
                  <a:latin typeface="Arial" panose="020B0604020202020204" pitchFamily="34" charset="0"/>
                </a:rPr>
                <a:t>Tanımlama</a:t>
              </a:r>
              <a:endParaRPr kumimoji="0" lang="en-US" altLang="tr-TR" sz="12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1" name="Text Box 37"/>
            <p:cNvSpPr txBox="1">
              <a:spLocks noChangeArrowheads="1"/>
            </p:cNvSpPr>
            <p:nvPr/>
          </p:nvSpPr>
          <p:spPr bwMode="auto">
            <a:xfrm>
              <a:off x="9990" y="7662"/>
              <a:ext cx="234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tr-TR" sz="1400" kern="0" dirty="0">
                  <a:solidFill>
                    <a:srgbClr val="C00000"/>
                  </a:solidFill>
                </a:rPr>
                <a:t>Son</a:t>
              </a:r>
              <a:r>
                <a:rPr kumimoji="0" lang="en-US" altLang="tr-TR" sz="1400" b="0" i="0" u="none" strike="noStrike" kern="0" cap="none" spc="0" normalizeH="0" baseline="0" noProof="0" dirty="0" smtClean="0">
                  <a:ln>
                    <a:noFill/>
                  </a:ln>
                  <a:solidFill>
                    <a:srgbClr val="000000"/>
                  </a:solidFill>
                  <a:effectLst/>
                  <a:uLnTx/>
                  <a:uFillTx/>
                  <a:latin typeface="Arial" panose="020B0604020202020204" pitchFamily="34" charset="0"/>
                </a:rPr>
                <a:t> </a:t>
              </a:r>
            </a:p>
            <a:p>
              <a:pPr marL="0" marR="0" lvl="0" indent="0" algn="ctr" defTabSz="914400" eaLnBrk="0" fontAlgn="base" latinLnBrk="0" hangingPunct="0">
                <a:lnSpc>
                  <a:spcPct val="100000"/>
                </a:lnSpc>
                <a:spcBef>
                  <a:spcPct val="0"/>
                </a:spcBef>
                <a:spcAft>
                  <a:spcPct val="0"/>
                </a:spcAft>
                <a:buClrTx/>
                <a:buSzTx/>
                <a:buFontTx/>
                <a:buNone/>
                <a:tabLst/>
                <a:defRPr/>
              </a:pPr>
              <a:r>
                <a:rPr lang="en-US" altLang="tr-TR" sz="1400" kern="0" dirty="0" err="1">
                  <a:solidFill>
                    <a:srgbClr val="C00000"/>
                  </a:solidFill>
                </a:rPr>
                <a:t>Sürüm</a:t>
              </a:r>
              <a:endParaRPr lang="en-US" altLang="tr-TR" sz="1400" kern="0" dirty="0">
                <a:solidFill>
                  <a:srgbClr val="C00000"/>
                </a:solidFill>
              </a:endParaRPr>
            </a:p>
          </p:txBody>
        </p:sp>
        <p:sp>
          <p:nvSpPr>
            <p:cNvPr id="42" name="Text Box 38"/>
            <p:cNvSpPr txBox="1">
              <a:spLocks noChangeArrowheads="1"/>
            </p:cNvSpPr>
            <p:nvPr/>
          </p:nvSpPr>
          <p:spPr bwMode="auto">
            <a:xfrm>
              <a:off x="5400" y="5967"/>
              <a:ext cx="234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tr-TR" sz="1600" b="0" i="0" u="none" strike="noStrike" kern="0" cap="none" spc="0" normalizeH="0" baseline="0" noProof="0" smtClean="0">
                  <a:ln>
                    <a:noFill/>
                  </a:ln>
                  <a:solidFill>
                    <a:srgbClr val="000000"/>
                  </a:solidFill>
                  <a:effectLst/>
                  <a:uLnTx/>
                  <a:uFillTx/>
                  <a:latin typeface="Arial" panose="020B0604020202020204" pitchFamily="34" charset="0"/>
                </a:rPr>
                <a:t>Geliştirme</a:t>
              </a:r>
              <a:endParaRPr kumimoji="0" lang="en-US" altLang="tr-TR" sz="16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3" name="Text Box 39"/>
            <p:cNvSpPr txBox="1">
              <a:spLocks noChangeArrowheads="1"/>
            </p:cNvSpPr>
            <p:nvPr/>
          </p:nvSpPr>
          <p:spPr bwMode="auto">
            <a:xfrm>
              <a:off x="5400" y="7842"/>
              <a:ext cx="234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tr-TR" sz="1400" b="0" i="0" u="none" strike="noStrike" kern="0" cap="none" spc="0" normalizeH="0" baseline="0" noProof="0" smtClean="0">
                  <a:ln>
                    <a:noFill/>
                  </a:ln>
                  <a:solidFill>
                    <a:srgbClr val="000000"/>
                  </a:solidFill>
                  <a:effectLst/>
                  <a:uLnTx/>
                  <a:uFillTx/>
                  <a:latin typeface="Arial" panose="020B0604020202020204" pitchFamily="34" charset="0"/>
                </a:rPr>
                <a:t>Test Etme</a:t>
              </a:r>
            </a:p>
          </p:txBody>
        </p:sp>
        <p:sp>
          <p:nvSpPr>
            <p:cNvPr id="44" name="Text Box 40"/>
            <p:cNvSpPr txBox="1">
              <a:spLocks noChangeArrowheads="1"/>
            </p:cNvSpPr>
            <p:nvPr/>
          </p:nvSpPr>
          <p:spPr bwMode="auto">
            <a:xfrm>
              <a:off x="9900" y="5757"/>
              <a:ext cx="2520" cy="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tr-TR" sz="1400" kern="0" dirty="0">
                  <a:solidFill>
                    <a:srgbClr val="C00000"/>
                  </a:solidFill>
                </a:rPr>
                <a:t>Ara</a:t>
              </a:r>
            </a:p>
            <a:p>
              <a:pPr marL="0" marR="0" lvl="0" indent="0" algn="ctr" defTabSz="914400" eaLnBrk="0" fontAlgn="base" latinLnBrk="0" hangingPunct="0">
                <a:lnSpc>
                  <a:spcPct val="100000"/>
                </a:lnSpc>
                <a:spcBef>
                  <a:spcPct val="0"/>
                </a:spcBef>
                <a:spcAft>
                  <a:spcPct val="0"/>
                </a:spcAft>
                <a:buClrTx/>
                <a:buSzTx/>
                <a:buFontTx/>
                <a:buNone/>
                <a:tabLst/>
                <a:defRPr/>
              </a:pPr>
              <a:r>
                <a:rPr lang="en-US" altLang="tr-TR" sz="1400" kern="0" dirty="0" err="1">
                  <a:solidFill>
                    <a:srgbClr val="C00000"/>
                  </a:solidFill>
                </a:rPr>
                <a:t>Sürümler</a:t>
              </a:r>
              <a:endParaRPr lang="en-US" altLang="tr-TR" sz="1400" kern="0" dirty="0">
                <a:solidFill>
                  <a:srgbClr val="C00000"/>
                </a:solidFill>
              </a:endParaRPr>
            </a:p>
          </p:txBody>
        </p:sp>
      </p:grpSp>
    </p:spTree>
    <p:extLst>
      <p:ext uri="{BB962C8B-B14F-4D97-AF65-F5344CB8AC3E}">
        <p14:creationId xmlns:p14="http://schemas.microsoft.com/office/powerpoint/2010/main" val="2986592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Evrimsel Geliştirme Süreç Modeli</a:t>
            </a:r>
            <a:endParaRPr lang="tr-TR" dirty="0"/>
          </a:p>
        </p:txBody>
      </p:sp>
      <p:sp>
        <p:nvSpPr>
          <p:cNvPr id="3" name="İçerik Yer Tutucusu 2"/>
          <p:cNvSpPr>
            <a:spLocks noGrp="1"/>
          </p:cNvSpPr>
          <p:nvPr>
            <p:ph idx="1"/>
          </p:nvPr>
        </p:nvSpPr>
        <p:spPr/>
        <p:txBody>
          <a:bodyPr>
            <a:normAutofit fontScale="92500"/>
          </a:bodyPr>
          <a:lstStyle/>
          <a:p>
            <a:r>
              <a:rPr lang="tr-TR" altLang="tr-TR" dirty="0"/>
              <a:t>Çok birimli banka uygulamaları.</a:t>
            </a:r>
          </a:p>
          <a:p>
            <a:endParaRPr lang="tr-TR" altLang="tr-TR" dirty="0"/>
          </a:p>
          <a:p>
            <a:r>
              <a:rPr lang="tr-TR" altLang="tr-TR" dirty="0"/>
              <a:t>Önce sistem geliştirilir ve Şube-1’e yüklenir.</a:t>
            </a:r>
          </a:p>
          <a:p>
            <a:endParaRPr lang="tr-TR" altLang="tr-TR" dirty="0"/>
          </a:p>
          <a:p>
            <a:r>
              <a:rPr lang="tr-TR" altLang="tr-TR" dirty="0"/>
              <a:t>Daha sonra aksaklıklar giderilerek geliştirilen sistem Şube-2’ye yüklenir.</a:t>
            </a:r>
          </a:p>
          <a:p>
            <a:endParaRPr lang="tr-TR" altLang="tr-TR" dirty="0"/>
          </a:p>
          <a:p>
            <a:r>
              <a:rPr lang="tr-TR" altLang="tr-TR" dirty="0"/>
              <a:t>Daha sonra geliştirilen sistem Şube-3’e,…. yüklenir.</a:t>
            </a:r>
          </a:p>
          <a:p>
            <a:endParaRPr lang="tr-TR" altLang="tr-TR" dirty="0"/>
          </a:p>
          <a:p>
            <a:r>
              <a:rPr lang="tr-TR" altLang="tr-TR" dirty="0"/>
              <a:t>Belirli aralıklarla eski şubelerdeki güncellemeler yapılır.</a:t>
            </a:r>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28</a:t>
            </a:fld>
            <a:endParaRPr lang="tr-TR"/>
          </a:p>
        </p:txBody>
      </p:sp>
    </p:spTree>
    <p:extLst>
      <p:ext uri="{BB962C8B-B14F-4D97-AF65-F5344CB8AC3E}">
        <p14:creationId xmlns:p14="http://schemas.microsoft.com/office/powerpoint/2010/main" val="497915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EKSİKLERİ</a:t>
            </a:r>
            <a:endParaRPr lang="tr-TR" dirty="0"/>
          </a:p>
        </p:txBody>
      </p:sp>
      <p:sp>
        <p:nvSpPr>
          <p:cNvPr id="3" name="İçerik Yer Tutucusu 2"/>
          <p:cNvSpPr>
            <a:spLocks noGrp="1"/>
          </p:cNvSpPr>
          <p:nvPr>
            <p:ph idx="1"/>
          </p:nvPr>
        </p:nvSpPr>
        <p:spPr/>
        <p:txBody>
          <a:bodyPr/>
          <a:lstStyle/>
          <a:p>
            <a:r>
              <a:rPr lang="tr-TR" altLang="tr-TR" dirty="0"/>
              <a:t>Değişiklik denetimi</a:t>
            </a:r>
          </a:p>
          <a:p>
            <a:endParaRPr lang="tr-TR" altLang="tr-TR" dirty="0"/>
          </a:p>
          <a:p>
            <a:r>
              <a:rPr lang="tr-TR" altLang="tr-TR" dirty="0"/>
              <a:t>Konfigürasyon Yönetimidir</a:t>
            </a:r>
          </a:p>
          <a:p>
            <a:pPr lvl="1"/>
            <a:r>
              <a:rPr lang="tr-TR" altLang="tr-TR" dirty="0"/>
              <a:t>Sürüm Yönetimi</a:t>
            </a:r>
          </a:p>
          <a:p>
            <a:pPr lvl="1"/>
            <a:r>
              <a:rPr lang="tr-TR" altLang="tr-TR" dirty="0"/>
              <a:t>Değişiklik Yönetimi</a:t>
            </a:r>
          </a:p>
          <a:p>
            <a:pPr lvl="1"/>
            <a:r>
              <a:rPr lang="tr-TR" altLang="tr-TR" dirty="0"/>
              <a:t>Kalite Yönetimi</a:t>
            </a:r>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29</a:t>
            </a:fld>
            <a:endParaRPr lang="tr-TR"/>
          </a:p>
        </p:txBody>
      </p:sp>
    </p:spTree>
    <p:extLst>
      <p:ext uri="{BB962C8B-B14F-4D97-AF65-F5344CB8AC3E}">
        <p14:creationId xmlns:p14="http://schemas.microsoft.com/office/powerpoint/2010/main" val="827798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Hedef</a:t>
            </a:r>
          </a:p>
        </p:txBody>
      </p:sp>
      <p:sp>
        <p:nvSpPr>
          <p:cNvPr id="4" name="Altbilgi Yer Tutucusu 3"/>
          <p:cNvSpPr>
            <a:spLocks noGrp="1"/>
          </p:cNvSpPr>
          <p:nvPr>
            <p:ph type="ftr" sz="quarter" idx="11"/>
          </p:nvPr>
        </p:nvSpPr>
        <p:spPr/>
        <p:txBody>
          <a:bodyPr/>
          <a:lstStyle/>
          <a:p>
            <a:r>
              <a:rPr lang="tr-TR" smtClean="0"/>
              <a:t>ENFYL-851502</a:t>
            </a:r>
            <a:endParaRPr lang="tr-TR"/>
          </a:p>
        </p:txBody>
      </p:sp>
      <p:sp>
        <p:nvSpPr>
          <p:cNvPr id="5" name="Slayt Numarası Yer Tutucusu 4"/>
          <p:cNvSpPr>
            <a:spLocks noGrp="1"/>
          </p:cNvSpPr>
          <p:nvPr>
            <p:ph type="sldNum" sz="quarter" idx="12"/>
          </p:nvPr>
        </p:nvSpPr>
        <p:spPr/>
        <p:txBody>
          <a:bodyPr/>
          <a:lstStyle/>
          <a:p>
            <a:fld id="{786C4975-DA66-4692-BC0C-8DF561EEBF1F}" type="slidenum">
              <a:rPr lang="tr-TR" smtClean="0"/>
              <a:pPr/>
              <a:t>3</a:t>
            </a:fld>
            <a:endParaRPr lang="tr-TR"/>
          </a:p>
        </p:txBody>
      </p:sp>
      <p:sp>
        <p:nvSpPr>
          <p:cNvPr id="6" name="Rectangle 3"/>
          <p:cNvSpPr>
            <a:spLocks noGrp="1" noChangeArrowheads="1"/>
          </p:cNvSpPr>
          <p:nvPr>
            <p:ph idx="1"/>
          </p:nvPr>
        </p:nvSpPr>
        <p:spPr/>
        <p:txBody>
          <a:bodyPr>
            <a:noAutofit/>
          </a:bodyPr>
          <a:lstStyle/>
          <a:p>
            <a:pPr marL="0" indent="0" algn="just">
              <a:buNone/>
            </a:pPr>
            <a:r>
              <a:rPr lang="tr-TR" dirty="0" smtClean="0"/>
              <a:t>Yazılım geliştirme yaşam döngüsünün temel aşamaları olan, </a:t>
            </a:r>
          </a:p>
          <a:p>
            <a:pPr marL="0" indent="265113" algn="just"/>
            <a:r>
              <a:rPr lang="tr-TR" dirty="0" smtClean="0"/>
              <a:t>Planlama aşaması, </a:t>
            </a:r>
          </a:p>
          <a:p>
            <a:pPr marL="0" indent="265113" algn="just"/>
            <a:r>
              <a:rPr lang="tr-TR" dirty="0" smtClean="0"/>
              <a:t>Çözümleme aşaması, </a:t>
            </a:r>
          </a:p>
          <a:p>
            <a:pPr marL="0" indent="265113" algn="just"/>
            <a:r>
              <a:rPr lang="tr-TR" dirty="0" smtClean="0"/>
              <a:t>Tasarım aşaması, </a:t>
            </a:r>
          </a:p>
          <a:p>
            <a:pPr marL="0" indent="265113" algn="just"/>
            <a:r>
              <a:rPr lang="tr-TR" dirty="0" smtClean="0"/>
              <a:t>Gerçekleştirim aşaması ve </a:t>
            </a:r>
          </a:p>
          <a:p>
            <a:pPr marL="0" indent="265113" algn="just"/>
            <a:r>
              <a:rPr lang="tr-TR" dirty="0" smtClean="0"/>
              <a:t>Bakım aşaması anlatılarak, yaşam döngüsü modellerinin (süreç modelleri) açıklanması hedeflenmektedir. </a:t>
            </a:r>
          </a:p>
        </p:txBody>
      </p:sp>
    </p:spTree>
    <p:extLst>
      <p:ext uri="{BB962C8B-B14F-4D97-AF65-F5344CB8AC3E}">
        <p14:creationId xmlns:p14="http://schemas.microsoft.com/office/powerpoint/2010/main" val="402278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heckerboard(across)">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checkerboard(across)">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checkerboard(across)">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checkerboard(across)">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err="1"/>
              <a:t>Artırımsal</a:t>
            </a:r>
            <a:r>
              <a:rPr lang="tr-TR" altLang="tr-TR" dirty="0"/>
              <a:t> Geliştirme Süreç Modeli</a:t>
            </a:r>
            <a:endParaRPr lang="tr-TR" dirty="0"/>
          </a:p>
        </p:txBody>
      </p:sp>
      <p:sp>
        <p:nvSpPr>
          <p:cNvPr id="3" name="İçerik Yer Tutucusu 2"/>
          <p:cNvSpPr>
            <a:spLocks noGrp="1"/>
          </p:cNvSpPr>
          <p:nvPr>
            <p:ph idx="1"/>
          </p:nvPr>
        </p:nvSpPr>
        <p:spPr/>
        <p:txBody>
          <a:bodyPr>
            <a:normAutofit fontScale="92500" lnSpcReduction="10000"/>
          </a:bodyPr>
          <a:lstStyle/>
          <a:p>
            <a:pPr>
              <a:lnSpc>
                <a:spcPct val="105000"/>
              </a:lnSpc>
              <a:spcBef>
                <a:spcPct val="10000"/>
              </a:spcBef>
            </a:pPr>
            <a:r>
              <a:rPr lang="tr-TR" altLang="tr-TR" dirty="0"/>
              <a:t>Üretilen </a:t>
            </a:r>
            <a:r>
              <a:rPr lang="tr-TR" altLang="tr-TR" dirty="0">
                <a:solidFill>
                  <a:srgbClr val="77212B"/>
                </a:solidFill>
              </a:rPr>
              <a:t>her yazılım sürümü birbirini kapsayacak</a:t>
            </a:r>
            <a:r>
              <a:rPr lang="tr-TR" altLang="tr-TR" dirty="0"/>
              <a:t> ve giderek artan sayıda işlev içerecek şekilde geliştirilir.</a:t>
            </a:r>
          </a:p>
          <a:p>
            <a:pPr>
              <a:lnSpc>
                <a:spcPct val="105000"/>
              </a:lnSpc>
              <a:spcBef>
                <a:spcPct val="10000"/>
              </a:spcBef>
            </a:pPr>
            <a:endParaRPr lang="tr-TR" altLang="tr-TR" dirty="0"/>
          </a:p>
          <a:p>
            <a:pPr>
              <a:lnSpc>
                <a:spcPct val="105000"/>
              </a:lnSpc>
              <a:spcBef>
                <a:spcPct val="10000"/>
              </a:spcBef>
            </a:pPr>
            <a:r>
              <a:rPr lang="tr-TR" altLang="tr-TR" dirty="0"/>
              <a:t>Öğrencilerin bir dönem boyunca geliştirmeleri gereken bir programlama ödevinin 2 haftada bir gelişiminin izlenmesi (bitirme tezleri).</a:t>
            </a:r>
          </a:p>
          <a:p>
            <a:pPr>
              <a:lnSpc>
                <a:spcPct val="105000"/>
              </a:lnSpc>
              <a:spcBef>
                <a:spcPct val="10000"/>
              </a:spcBef>
            </a:pPr>
            <a:endParaRPr lang="tr-TR" altLang="tr-TR" dirty="0"/>
          </a:p>
          <a:p>
            <a:pPr>
              <a:lnSpc>
                <a:spcPct val="105000"/>
              </a:lnSpc>
              <a:spcBef>
                <a:spcPct val="10000"/>
              </a:spcBef>
            </a:pPr>
            <a:r>
              <a:rPr lang="tr-TR" altLang="tr-TR" dirty="0"/>
              <a:t>Uzun zaman alabilecek ve sistemin eksik işlevlikle çalışabileceği türdeki projeler bu modele uygun olabilir. </a:t>
            </a:r>
          </a:p>
          <a:p>
            <a:pPr>
              <a:lnSpc>
                <a:spcPct val="105000"/>
              </a:lnSpc>
              <a:spcBef>
                <a:spcPct val="10000"/>
              </a:spcBef>
            </a:pPr>
            <a:endParaRPr lang="tr-TR" altLang="tr-TR" dirty="0"/>
          </a:p>
          <a:p>
            <a:pPr>
              <a:lnSpc>
                <a:spcPct val="105000"/>
              </a:lnSpc>
              <a:spcBef>
                <a:spcPct val="10000"/>
              </a:spcBef>
            </a:pPr>
            <a:r>
              <a:rPr lang="tr-TR" altLang="tr-TR" dirty="0">
                <a:solidFill>
                  <a:srgbClr val="00FF00"/>
                </a:solidFill>
              </a:rPr>
              <a:t>Bir taraftan kullanım, diğer taraftan üretim yapılır</a:t>
            </a:r>
            <a:endParaRPr lang="tr-TR" dirty="0">
              <a:solidFill>
                <a:srgbClr val="00FF00"/>
              </a:solidFill>
            </a:endParaRPr>
          </a:p>
        </p:txBody>
      </p:sp>
      <p:sp>
        <p:nvSpPr>
          <p:cNvPr id="5" name="Slayt Numarası Yer Tutucusu 4"/>
          <p:cNvSpPr>
            <a:spLocks noGrp="1"/>
          </p:cNvSpPr>
          <p:nvPr>
            <p:ph type="sldNum" sz="quarter" idx="12"/>
          </p:nvPr>
        </p:nvSpPr>
        <p:spPr/>
        <p:txBody>
          <a:bodyPr/>
          <a:lstStyle/>
          <a:p>
            <a:fld id="{786C4975-DA66-4692-BC0C-8DF561EEBF1F}" type="slidenum">
              <a:rPr lang="tr-TR" smtClean="0"/>
              <a:pPr/>
              <a:t>30</a:t>
            </a:fld>
            <a:endParaRPr lang="tr-TR"/>
          </a:p>
        </p:txBody>
      </p:sp>
    </p:spTree>
    <p:extLst>
      <p:ext uri="{BB962C8B-B14F-4D97-AF65-F5344CB8AC3E}">
        <p14:creationId xmlns:p14="http://schemas.microsoft.com/office/powerpoint/2010/main" val="1725908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p:txBody>
          <a:bodyPr/>
          <a:lstStyle/>
          <a:p>
            <a:r>
              <a:rPr lang="tr-TR" smtClean="0"/>
              <a:t>ENFYL-851502</a:t>
            </a:r>
            <a:endParaRPr lang="tr-TR"/>
          </a:p>
        </p:txBody>
      </p:sp>
      <p:sp>
        <p:nvSpPr>
          <p:cNvPr id="5" name="Slayt Numarası Yer Tutucusu 4"/>
          <p:cNvSpPr>
            <a:spLocks noGrp="1"/>
          </p:cNvSpPr>
          <p:nvPr>
            <p:ph type="sldNum" sz="quarter" idx="12"/>
          </p:nvPr>
        </p:nvSpPr>
        <p:spPr/>
        <p:txBody>
          <a:bodyPr/>
          <a:lstStyle/>
          <a:p>
            <a:fld id="{786C4975-DA66-4692-BC0C-8DF561EEBF1F}" type="slidenum">
              <a:rPr lang="tr-TR" smtClean="0"/>
              <a:pPr/>
              <a:t>31</a:t>
            </a:fld>
            <a:endParaRPr lang="tr-TR"/>
          </a:p>
        </p:txBody>
      </p:sp>
      <p:sp>
        <p:nvSpPr>
          <p:cNvPr id="6" name="Rectangle 2"/>
          <p:cNvSpPr>
            <a:spLocks noGrp="1" noChangeArrowheads="1"/>
          </p:cNvSpPr>
          <p:nvPr>
            <p:ph type="title"/>
          </p:nvPr>
        </p:nvSpPr>
        <p:spPr/>
        <p:txBody>
          <a:bodyPr>
            <a:normAutofit fontScale="90000"/>
          </a:bodyPr>
          <a:lstStyle/>
          <a:p>
            <a:r>
              <a:rPr lang="tr-TR" sz="4000" dirty="0" err="1" smtClean="0">
                <a:latin typeface="Arial" charset="0"/>
                <a:ea typeface="ＭＳ Ｐゴシック" pitchFamily="34" charset="-128"/>
              </a:rPr>
              <a:t>Artımsal</a:t>
            </a:r>
            <a:r>
              <a:rPr lang="tr-TR" sz="4000" dirty="0">
                <a:latin typeface="Arial" charset="0"/>
                <a:ea typeface="ＭＳ Ｐゴシック" pitchFamily="34" charset="-128"/>
              </a:rPr>
              <a:t> (“</a:t>
            </a:r>
            <a:r>
              <a:rPr lang="tr-TR" sz="4000" dirty="0" err="1">
                <a:latin typeface="Arial" charset="0"/>
                <a:ea typeface="ＭＳ Ｐゴシック" pitchFamily="34" charset="-128"/>
              </a:rPr>
              <a:t>Incremental</a:t>
            </a:r>
            <a:r>
              <a:rPr lang="tr-TR" sz="4000" dirty="0">
                <a:latin typeface="Arial" charset="0"/>
                <a:ea typeface="ＭＳ Ｐゴシック" pitchFamily="34" charset="-128"/>
              </a:rPr>
              <a:t>”)  </a:t>
            </a:r>
            <a:r>
              <a:rPr lang="tr-TR" sz="4000" dirty="0" smtClean="0">
                <a:latin typeface="Arial" charset="0"/>
                <a:ea typeface="ＭＳ Ｐゴシック" pitchFamily="34" charset="-128"/>
              </a:rPr>
              <a:t>Geliştirme Süreç Modeli</a:t>
            </a:r>
            <a:endParaRPr lang="en-US" sz="4000" dirty="0"/>
          </a:p>
        </p:txBody>
      </p:sp>
      <p:pic>
        <p:nvPicPr>
          <p:cNvPr id="7" name="Picture 2"/>
          <p:cNvPicPr>
            <a:picLocks noGrp="1" noChangeAspect="1" noChangeArrowheads="1"/>
          </p:cNvPicPr>
          <p:nvPr>
            <p:ph idx="1"/>
          </p:nvPr>
        </p:nvPicPr>
        <p:blipFill>
          <a:blip r:embed="rId3" cstate="print"/>
          <a:srcRect/>
          <a:stretch>
            <a:fillRect/>
          </a:stretch>
        </p:blipFill>
        <p:spPr bwMode="auto">
          <a:xfrm>
            <a:off x="1503335" y="1219501"/>
            <a:ext cx="9206706" cy="2809875"/>
          </a:xfrm>
          <a:prstGeom prst="rect">
            <a:avLst/>
          </a:prstGeom>
          <a:noFill/>
          <a:ln w="9525">
            <a:noFill/>
            <a:miter lim="800000"/>
            <a:headEnd/>
            <a:tailEnd/>
          </a:ln>
          <a:effectLst/>
        </p:spPr>
      </p:pic>
      <p:sp>
        <p:nvSpPr>
          <p:cNvPr id="8" name="8 Dikdörtgen"/>
          <p:cNvSpPr/>
          <p:nvPr/>
        </p:nvSpPr>
        <p:spPr>
          <a:xfrm>
            <a:off x="1392620" y="4328913"/>
            <a:ext cx="9390994" cy="1446550"/>
          </a:xfrm>
          <a:prstGeom prst="rect">
            <a:avLst/>
          </a:prstGeom>
        </p:spPr>
        <p:txBody>
          <a:bodyPr wrap="square">
            <a:spAutoFit/>
          </a:bodyPr>
          <a:lstStyle/>
          <a:p>
            <a:pPr algn="just"/>
            <a:r>
              <a:rPr lang="tr-TR" sz="2200" dirty="0" smtClean="0">
                <a:latin typeface="+mn-lt"/>
              </a:rPr>
              <a:t>Modelde üretilen ve uygulamaya alınan her ürün sürümü birbirini içerecek şekilde giderek artan sayıda işlev içerecek biçimde geliştirilmektedir. Öncelikle ürüne ilişkin çekirdek bir kısım geliştirilerek uygulamaya alınmakta ardından yeni işlevsellikler eklenerek yeni sürümler elde edilmektedir. </a:t>
            </a:r>
            <a:endParaRPr lang="tr-TR" sz="2200" dirty="0">
              <a:latin typeface="+mn-lt"/>
            </a:endParaRPr>
          </a:p>
        </p:txBody>
      </p:sp>
    </p:spTree>
    <p:extLst>
      <p:ext uri="{BB962C8B-B14F-4D97-AF65-F5344CB8AC3E}">
        <p14:creationId xmlns:p14="http://schemas.microsoft.com/office/powerpoint/2010/main" val="148686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across)">
                                      <p:cBhvr>
                                        <p:cTn id="12" dur="1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err="1"/>
              <a:t>Artırımsal</a:t>
            </a:r>
            <a:r>
              <a:rPr lang="tr-TR" altLang="tr-TR" dirty="0"/>
              <a:t> Geliştirme Süreç Modeli</a:t>
            </a: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32</a:t>
            </a:fld>
            <a:endParaRPr lang="tr-TR"/>
          </a:p>
        </p:txBody>
      </p:sp>
      <p:grpSp>
        <p:nvGrpSpPr>
          <p:cNvPr id="6" name="Group 3"/>
          <p:cNvGrpSpPr>
            <a:grpSpLocks/>
          </p:cNvGrpSpPr>
          <p:nvPr/>
        </p:nvGrpSpPr>
        <p:grpSpPr bwMode="auto">
          <a:xfrm>
            <a:off x="1633536" y="2283547"/>
            <a:ext cx="9720263" cy="2951162"/>
            <a:chOff x="402" y="1299"/>
            <a:chExt cx="6123" cy="1859"/>
          </a:xfrm>
        </p:grpSpPr>
        <p:sp>
          <p:nvSpPr>
            <p:cNvPr id="7" name="AutoShape 4"/>
            <p:cNvSpPr>
              <a:spLocks noChangeAspect="1" noChangeArrowheads="1"/>
            </p:cNvSpPr>
            <p:nvPr/>
          </p:nvSpPr>
          <p:spPr bwMode="auto">
            <a:xfrm>
              <a:off x="402" y="1299"/>
              <a:ext cx="6123" cy="1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sp>
          <p:nvSpPr>
            <p:cNvPr id="8" name="Freeform 5"/>
            <p:cNvSpPr>
              <a:spLocks/>
            </p:cNvSpPr>
            <p:nvPr/>
          </p:nvSpPr>
          <p:spPr bwMode="auto">
            <a:xfrm>
              <a:off x="1719" y="2275"/>
              <a:ext cx="939" cy="365"/>
            </a:xfrm>
            <a:custGeom>
              <a:avLst/>
              <a:gdLst>
                <a:gd name="T0" fmla="*/ 456 w 2350"/>
                <a:gd name="T1" fmla="*/ 0 h 912"/>
                <a:gd name="T2" fmla="*/ 1894 w 2350"/>
                <a:gd name="T3" fmla="*/ 0 h 912"/>
                <a:gd name="T4" fmla="*/ 2069 w 2350"/>
                <a:gd name="T5" fmla="*/ 35 h 912"/>
                <a:gd name="T6" fmla="*/ 2209 w 2350"/>
                <a:gd name="T7" fmla="*/ 140 h 912"/>
                <a:gd name="T8" fmla="*/ 2315 w 2350"/>
                <a:gd name="T9" fmla="*/ 280 h 912"/>
                <a:gd name="T10" fmla="*/ 2350 w 2350"/>
                <a:gd name="T11" fmla="*/ 456 h 912"/>
                <a:gd name="T12" fmla="*/ 2315 w 2350"/>
                <a:gd name="T13" fmla="*/ 631 h 912"/>
                <a:gd name="T14" fmla="*/ 2209 w 2350"/>
                <a:gd name="T15" fmla="*/ 771 h 912"/>
                <a:gd name="T16" fmla="*/ 2069 w 2350"/>
                <a:gd name="T17" fmla="*/ 877 h 912"/>
                <a:gd name="T18" fmla="*/ 1894 w 2350"/>
                <a:gd name="T19" fmla="*/ 912 h 912"/>
                <a:gd name="T20" fmla="*/ 456 w 2350"/>
                <a:gd name="T21" fmla="*/ 912 h 912"/>
                <a:gd name="T22" fmla="*/ 281 w 2350"/>
                <a:gd name="T23" fmla="*/ 877 h 912"/>
                <a:gd name="T24" fmla="*/ 141 w 2350"/>
                <a:gd name="T25" fmla="*/ 771 h 912"/>
                <a:gd name="T26" fmla="*/ 35 w 2350"/>
                <a:gd name="T27" fmla="*/ 631 h 912"/>
                <a:gd name="T28" fmla="*/ 0 w 2350"/>
                <a:gd name="T29" fmla="*/ 456 h 912"/>
                <a:gd name="T30" fmla="*/ 35 w 2350"/>
                <a:gd name="T31" fmla="*/ 280 h 912"/>
                <a:gd name="T32" fmla="*/ 141 w 2350"/>
                <a:gd name="T33" fmla="*/ 140 h 912"/>
                <a:gd name="T34" fmla="*/ 281 w 2350"/>
                <a:gd name="T35" fmla="*/ 35 h 912"/>
                <a:gd name="T36" fmla="*/ 456 w 2350"/>
                <a:gd name="T37"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50" h="912">
                  <a:moveTo>
                    <a:pt x="456" y="0"/>
                  </a:moveTo>
                  <a:lnTo>
                    <a:pt x="1894" y="0"/>
                  </a:lnTo>
                  <a:lnTo>
                    <a:pt x="2069" y="35"/>
                  </a:lnTo>
                  <a:lnTo>
                    <a:pt x="2209" y="140"/>
                  </a:lnTo>
                  <a:lnTo>
                    <a:pt x="2315" y="280"/>
                  </a:lnTo>
                  <a:lnTo>
                    <a:pt x="2350" y="456"/>
                  </a:lnTo>
                  <a:lnTo>
                    <a:pt x="2315" y="631"/>
                  </a:lnTo>
                  <a:lnTo>
                    <a:pt x="2209" y="771"/>
                  </a:lnTo>
                  <a:lnTo>
                    <a:pt x="2069" y="877"/>
                  </a:lnTo>
                  <a:lnTo>
                    <a:pt x="1894" y="912"/>
                  </a:lnTo>
                  <a:lnTo>
                    <a:pt x="456" y="912"/>
                  </a:lnTo>
                  <a:lnTo>
                    <a:pt x="281" y="877"/>
                  </a:lnTo>
                  <a:lnTo>
                    <a:pt x="141" y="771"/>
                  </a:lnTo>
                  <a:lnTo>
                    <a:pt x="35" y="631"/>
                  </a:lnTo>
                  <a:lnTo>
                    <a:pt x="0" y="456"/>
                  </a:lnTo>
                  <a:lnTo>
                    <a:pt x="35" y="280"/>
                  </a:lnTo>
                  <a:lnTo>
                    <a:pt x="141" y="140"/>
                  </a:lnTo>
                  <a:lnTo>
                    <a:pt x="281" y="35"/>
                  </a:lnTo>
                  <a:lnTo>
                    <a:pt x="456" y="0"/>
                  </a:lnTo>
                  <a:close/>
                </a:path>
              </a:pathLst>
            </a:cu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22225">
              <a:solidFill>
                <a:srgbClr val="000000"/>
              </a:solidFill>
              <a:round/>
              <a:headEnd/>
              <a:tailEnd/>
            </a:ln>
          </p:spPr>
          <p:txBody>
            <a:bodyPr/>
            <a:lstStyle/>
            <a:p>
              <a:endParaRPr lang="tr-TR"/>
            </a:p>
          </p:txBody>
        </p:sp>
        <p:sp>
          <p:nvSpPr>
            <p:cNvPr id="9" name="AutoShape 6"/>
            <p:cNvSpPr>
              <a:spLocks noChangeArrowheads="1"/>
            </p:cNvSpPr>
            <p:nvPr/>
          </p:nvSpPr>
          <p:spPr bwMode="auto">
            <a:xfrm>
              <a:off x="402" y="2282"/>
              <a:ext cx="1085" cy="365"/>
            </a:xfrm>
            <a:prstGeom prst="roundRect">
              <a:avLst>
                <a:gd name="adj" fmla="val 48148"/>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22225">
              <a:solidFill>
                <a:srgbClr val="000000"/>
              </a:solidFill>
              <a:round/>
              <a:headEnd/>
              <a:tailEnd/>
            </a:ln>
          </p:spPr>
          <p:txBody>
            <a:bodyPr/>
            <a:lstStyle/>
            <a:p>
              <a:endParaRPr lang="tr-TR"/>
            </a:p>
          </p:txBody>
        </p:sp>
        <p:sp>
          <p:nvSpPr>
            <p:cNvPr id="10" name="AutoShape 7"/>
            <p:cNvSpPr>
              <a:spLocks noChangeArrowheads="1"/>
            </p:cNvSpPr>
            <p:nvPr/>
          </p:nvSpPr>
          <p:spPr bwMode="auto">
            <a:xfrm>
              <a:off x="3114" y="1538"/>
              <a:ext cx="983" cy="351"/>
            </a:xfrm>
            <a:prstGeom prst="roundRect">
              <a:avLst>
                <a:gd name="adj" fmla="val 50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22225">
              <a:solidFill>
                <a:srgbClr val="000000"/>
              </a:solidFill>
              <a:round/>
              <a:headEnd/>
              <a:tailEnd/>
            </a:ln>
          </p:spPr>
          <p:txBody>
            <a:bodyPr/>
            <a:lstStyle/>
            <a:p>
              <a:endParaRPr lang="tr-TR"/>
            </a:p>
          </p:txBody>
        </p:sp>
        <p:sp>
          <p:nvSpPr>
            <p:cNvPr id="11" name="Freeform 8"/>
            <p:cNvSpPr>
              <a:spLocks/>
            </p:cNvSpPr>
            <p:nvPr/>
          </p:nvSpPr>
          <p:spPr bwMode="auto">
            <a:xfrm>
              <a:off x="2925" y="2246"/>
              <a:ext cx="954" cy="365"/>
            </a:xfrm>
            <a:custGeom>
              <a:avLst/>
              <a:gdLst>
                <a:gd name="T0" fmla="*/ 456 w 2385"/>
                <a:gd name="T1" fmla="*/ 0 h 912"/>
                <a:gd name="T2" fmla="*/ 1929 w 2385"/>
                <a:gd name="T3" fmla="*/ 0 h 912"/>
                <a:gd name="T4" fmla="*/ 2104 w 2385"/>
                <a:gd name="T5" fmla="*/ 35 h 912"/>
                <a:gd name="T6" fmla="*/ 2244 w 2385"/>
                <a:gd name="T7" fmla="*/ 140 h 912"/>
                <a:gd name="T8" fmla="*/ 2349 w 2385"/>
                <a:gd name="T9" fmla="*/ 280 h 912"/>
                <a:gd name="T10" fmla="*/ 2385 w 2385"/>
                <a:gd name="T11" fmla="*/ 456 h 912"/>
                <a:gd name="T12" fmla="*/ 2349 w 2385"/>
                <a:gd name="T13" fmla="*/ 631 h 912"/>
                <a:gd name="T14" fmla="*/ 2244 w 2385"/>
                <a:gd name="T15" fmla="*/ 771 h 912"/>
                <a:gd name="T16" fmla="*/ 2104 w 2385"/>
                <a:gd name="T17" fmla="*/ 877 h 912"/>
                <a:gd name="T18" fmla="*/ 1929 w 2385"/>
                <a:gd name="T19" fmla="*/ 912 h 912"/>
                <a:gd name="T20" fmla="*/ 456 w 2385"/>
                <a:gd name="T21" fmla="*/ 912 h 912"/>
                <a:gd name="T22" fmla="*/ 281 w 2385"/>
                <a:gd name="T23" fmla="*/ 877 h 912"/>
                <a:gd name="T24" fmla="*/ 140 w 2385"/>
                <a:gd name="T25" fmla="*/ 771 h 912"/>
                <a:gd name="T26" fmla="*/ 35 w 2385"/>
                <a:gd name="T27" fmla="*/ 631 h 912"/>
                <a:gd name="T28" fmla="*/ 0 w 2385"/>
                <a:gd name="T29" fmla="*/ 456 h 912"/>
                <a:gd name="T30" fmla="*/ 35 w 2385"/>
                <a:gd name="T31" fmla="*/ 280 h 912"/>
                <a:gd name="T32" fmla="*/ 140 w 2385"/>
                <a:gd name="T33" fmla="*/ 140 h 912"/>
                <a:gd name="T34" fmla="*/ 281 w 2385"/>
                <a:gd name="T35" fmla="*/ 35 h 912"/>
                <a:gd name="T36" fmla="*/ 456 w 2385"/>
                <a:gd name="T37"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5" h="912">
                  <a:moveTo>
                    <a:pt x="456" y="0"/>
                  </a:moveTo>
                  <a:lnTo>
                    <a:pt x="1929" y="0"/>
                  </a:lnTo>
                  <a:lnTo>
                    <a:pt x="2104" y="35"/>
                  </a:lnTo>
                  <a:lnTo>
                    <a:pt x="2244" y="140"/>
                  </a:lnTo>
                  <a:lnTo>
                    <a:pt x="2349" y="280"/>
                  </a:lnTo>
                  <a:lnTo>
                    <a:pt x="2385" y="456"/>
                  </a:lnTo>
                  <a:lnTo>
                    <a:pt x="2349" y="631"/>
                  </a:lnTo>
                  <a:lnTo>
                    <a:pt x="2244" y="771"/>
                  </a:lnTo>
                  <a:lnTo>
                    <a:pt x="2104" y="877"/>
                  </a:lnTo>
                  <a:lnTo>
                    <a:pt x="1929" y="912"/>
                  </a:lnTo>
                  <a:lnTo>
                    <a:pt x="456" y="912"/>
                  </a:lnTo>
                  <a:lnTo>
                    <a:pt x="281" y="877"/>
                  </a:lnTo>
                  <a:lnTo>
                    <a:pt x="140" y="771"/>
                  </a:lnTo>
                  <a:lnTo>
                    <a:pt x="35" y="631"/>
                  </a:lnTo>
                  <a:lnTo>
                    <a:pt x="0" y="456"/>
                  </a:lnTo>
                  <a:lnTo>
                    <a:pt x="35" y="280"/>
                  </a:lnTo>
                  <a:lnTo>
                    <a:pt x="140" y="140"/>
                  </a:lnTo>
                  <a:lnTo>
                    <a:pt x="281" y="35"/>
                  </a:lnTo>
                  <a:lnTo>
                    <a:pt x="456" y="0"/>
                  </a:lnTo>
                  <a:close/>
                </a:path>
              </a:pathLst>
            </a:cu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22225">
              <a:solidFill>
                <a:srgbClr val="000000"/>
              </a:solidFill>
              <a:round/>
              <a:headEnd/>
              <a:tailEnd/>
            </a:ln>
          </p:spPr>
          <p:txBody>
            <a:bodyPr/>
            <a:lstStyle/>
            <a:p>
              <a:endParaRPr lang="tr-TR"/>
            </a:p>
          </p:txBody>
        </p:sp>
        <p:sp>
          <p:nvSpPr>
            <p:cNvPr id="12" name="AutoShape 9"/>
            <p:cNvSpPr>
              <a:spLocks noChangeArrowheads="1"/>
            </p:cNvSpPr>
            <p:nvPr/>
          </p:nvSpPr>
          <p:spPr bwMode="auto">
            <a:xfrm>
              <a:off x="4125" y="2245"/>
              <a:ext cx="996" cy="366"/>
            </a:xfrm>
            <a:prstGeom prst="roundRect">
              <a:avLst>
                <a:gd name="adj" fmla="val 48148"/>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22225">
              <a:solidFill>
                <a:srgbClr val="000000"/>
              </a:solidFill>
              <a:round/>
              <a:headEnd/>
              <a:tailEnd/>
            </a:ln>
          </p:spPr>
          <p:txBody>
            <a:bodyPr/>
            <a:lstStyle/>
            <a:p>
              <a:pPr eaLnBrk="1" hangingPunct="1">
                <a:defRPr/>
              </a:pPr>
              <a:endParaRPr lang="tr-TR"/>
            </a:p>
          </p:txBody>
        </p:sp>
        <p:sp>
          <p:nvSpPr>
            <p:cNvPr id="13" name="Freeform 10"/>
            <p:cNvSpPr>
              <a:spLocks/>
            </p:cNvSpPr>
            <p:nvPr/>
          </p:nvSpPr>
          <p:spPr bwMode="auto">
            <a:xfrm>
              <a:off x="1536" y="2415"/>
              <a:ext cx="183" cy="84"/>
            </a:xfrm>
            <a:custGeom>
              <a:avLst/>
              <a:gdLst>
                <a:gd name="T0" fmla="*/ 43 w 456"/>
                <a:gd name="T1" fmla="*/ 42 h 210"/>
                <a:gd name="T2" fmla="*/ 0 w 456"/>
                <a:gd name="T3" fmla="*/ 0 h 210"/>
                <a:gd name="T4" fmla="*/ 183 w 456"/>
                <a:gd name="T5" fmla="*/ 42 h 210"/>
                <a:gd name="T6" fmla="*/ 0 w 456"/>
                <a:gd name="T7" fmla="*/ 84 h 210"/>
                <a:gd name="T8" fmla="*/ 43 w 456"/>
                <a:gd name="T9" fmla="*/ 42 h 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210">
                  <a:moveTo>
                    <a:pt x="106" y="105"/>
                  </a:moveTo>
                  <a:lnTo>
                    <a:pt x="0" y="0"/>
                  </a:lnTo>
                  <a:lnTo>
                    <a:pt x="456" y="105"/>
                  </a:lnTo>
                  <a:lnTo>
                    <a:pt x="0" y="210"/>
                  </a:lnTo>
                  <a:lnTo>
                    <a:pt x="106" y="105"/>
                  </a:lnTo>
                  <a:close/>
                </a:path>
              </a:pathLst>
            </a:custGeom>
            <a:solidFill>
              <a:srgbClr val="000000"/>
            </a:solidFill>
            <a:ln w="22225">
              <a:solidFill>
                <a:srgbClr val="000000"/>
              </a:solidFill>
              <a:prstDash val="solid"/>
              <a:round/>
              <a:headEnd/>
              <a:tailEnd/>
            </a:ln>
          </p:spPr>
          <p:txBody>
            <a:bodyPr/>
            <a:lstStyle/>
            <a:p>
              <a:endParaRPr lang="tr-TR"/>
            </a:p>
          </p:txBody>
        </p:sp>
        <p:sp>
          <p:nvSpPr>
            <p:cNvPr id="14" name="AutoShape 11"/>
            <p:cNvSpPr>
              <a:spLocks noChangeArrowheads="1"/>
            </p:cNvSpPr>
            <p:nvPr/>
          </p:nvSpPr>
          <p:spPr bwMode="auto">
            <a:xfrm>
              <a:off x="435" y="1538"/>
              <a:ext cx="982" cy="365"/>
            </a:xfrm>
            <a:prstGeom prst="roundRect">
              <a:avLst>
                <a:gd name="adj" fmla="val 48148"/>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22225">
              <a:solidFill>
                <a:srgbClr val="000000"/>
              </a:solidFill>
              <a:round/>
              <a:headEnd/>
              <a:tailEnd/>
            </a:ln>
          </p:spPr>
          <p:txBody>
            <a:bodyPr/>
            <a:lstStyle/>
            <a:p>
              <a:endParaRPr lang="tr-TR"/>
            </a:p>
          </p:txBody>
        </p:sp>
        <p:sp>
          <p:nvSpPr>
            <p:cNvPr id="15" name="Freeform 12"/>
            <p:cNvSpPr>
              <a:spLocks/>
            </p:cNvSpPr>
            <p:nvPr/>
          </p:nvSpPr>
          <p:spPr bwMode="auto">
            <a:xfrm>
              <a:off x="1676" y="1531"/>
              <a:ext cx="1151" cy="351"/>
            </a:xfrm>
            <a:custGeom>
              <a:avLst/>
              <a:gdLst>
                <a:gd name="T0" fmla="*/ 491 w 2876"/>
                <a:gd name="T1" fmla="*/ 0 h 877"/>
                <a:gd name="T2" fmla="*/ 2385 w 2876"/>
                <a:gd name="T3" fmla="*/ 0 h 877"/>
                <a:gd name="T4" fmla="*/ 2595 w 2876"/>
                <a:gd name="T5" fmla="*/ 35 h 877"/>
                <a:gd name="T6" fmla="*/ 2735 w 2876"/>
                <a:gd name="T7" fmla="*/ 105 h 877"/>
                <a:gd name="T8" fmla="*/ 2840 w 2876"/>
                <a:gd name="T9" fmla="*/ 246 h 877"/>
                <a:gd name="T10" fmla="*/ 2876 w 2876"/>
                <a:gd name="T11" fmla="*/ 421 h 877"/>
                <a:gd name="T12" fmla="*/ 2840 w 2876"/>
                <a:gd name="T13" fmla="*/ 596 h 877"/>
                <a:gd name="T14" fmla="*/ 2735 w 2876"/>
                <a:gd name="T15" fmla="*/ 737 h 877"/>
                <a:gd name="T16" fmla="*/ 2595 w 2876"/>
                <a:gd name="T17" fmla="*/ 842 h 877"/>
                <a:gd name="T18" fmla="*/ 2385 w 2876"/>
                <a:gd name="T19" fmla="*/ 877 h 877"/>
                <a:gd name="T20" fmla="*/ 491 w 2876"/>
                <a:gd name="T21" fmla="*/ 877 h 877"/>
                <a:gd name="T22" fmla="*/ 281 w 2876"/>
                <a:gd name="T23" fmla="*/ 842 h 877"/>
                <a:gd name="T24" fmla="*/ 140 w 2876"/>
                <a:gd name="T25" fmla="*/ 737 h 877"/>
                <a:gd name="T26" fmla="*/ 35 w 2876"/>
                <a:gd name="T27" fmla="*/ 596 h 877"/>
                <a:gd name="T28" fmla="*/ 0 w 2876"/>
                <a:gd name="T29" fmla="*/ 421 h 877"/>
                <a:gd name="T30" fmla="*/ 35 w 2876"/>
                <a:gd name="T31" fmla="*/ 246 h 877"/>
                <a:gd name="T32" fmla="*/ 140 w 2876"/>
                <a:gd name="T33" fmla="*/ 105 h 877"/>
                <a:gd name="T34" fmla="*/ 281 w 2876"/>
                <a:gd name="T35" fmla="*/ 35 h 877"/>
                <a:gd name="T36" fmla="*/ 491 w 2876"/>
                <a:gd name="T37" fmla="*/ 0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76" h="877">
                  <a:moveTo>
                    <a:pt x="491" y="0"/>
                  </a:moveTo>
                  <a:lnTo>
                    <a:pt x="2385" y="0"/>
                  </a:lnTo>
                  <a:lnTo>
                    <a:pt x="2595" y="35"/>
                  </a:lnTo>
                  <a:lnTo>
                    <a:pt x="2735" y="105"/>
                  </a:lnTo>
                  <a:lnTo>
                    <a:pt x="2840" y="246"/>
                  </a:lnTo>
                  <a:lnTo>
                    <a:pt x="2876" y="421"/>
                  </a:lnTo>
                  <a:lnTo>
                    <a:pt x="2840" y="596"/>
                  </a:lnTo>
                  <a:lnTo>
                    <a:pt x="2735" y="737"/>
                  </a:lnTo>
                  <a:lnTo>
                    <a:pt x="2595" y="842"/>
                  </a:lnTo>
                  <a:lnTo>
                    <a:pt x="2385" y="877"/>
                  </a:lnTo>
                  <a:lnTo>
                    <a:pt x="491" y="877"/>
                  </a:lnTo>
                  <a:lnTo>
                    <a:pt x="281" y="842"/>
                  </a:lnTo>
                  <a:lnTo>
                    <a:pt x="140" y="737"/>
                  </a:lnTo>
                  <a:lnTo>
                    <a:pt x="35" y="596"/>
                  </a:lnTo>
                  <a:lnTo>
                    <a:pt x="0" y="421"/>
                  </a:lnTo>
                  <a:lnTo>
                    <a:pt x="35" y="246"/>
                  </a:lnTo>
                  <a:lnTo>
                    <a:pt x="140" y="105"/>
                  </a:lnTo>
                  <a:lnTo>
                    <a:pt x="281" y="35"/>
                  </a:lnTo>
                  <a:lnTo>
                    <a:pt x="491" y="0"/>
                  </a:lnTo>
                  <a:close/>
                </a:path>
              </a:pathLst>
            </a:cu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22225">
              <a:solidFill>
                <a:srgbClr val="000000"/>
              </a:solidFill>
              <a:round/>
              <a:headEnd/>
              <a:tailEnd/>
            </a:ln>
          </p:spPr>
          <p:txBody>
            <a:bodyPr/>
            <a:lstStyle/>
            <a:p>
              <a:endParaRPr lang="tr-TR"/>
            </a:p>
          </p:txBody>
        </p:sp>
        <p:sp>
          <p:nvSpPr>
            <p:cNvPr id="16" name="Freeform 13"/>
            <p:cNvSpPr>
              <a:spLocks/>
            </p:cNvSpPr>
            <p:nvPr/>
          </p:nvSpPr>
          <p:spPr bwMode="auto">
            <a:xfrm>
              <a:off x="3935" y="2373"/>
              <a:ext cx="182" cy="84"/>
            </a:xfrm>
            <a:custGeom>
              <a:avLst/>
              <a:gdLst>
                <a:gd name="T0" fmla="*/ 42 w 456"/>
                <a:gd name="T1" fmla="*/ 42 h 211"/>
                <a:gd name="T2" fmla="*/ 0 w 456"/>
                <a:gd name="T3" fmla="*/ 0 h 211"/>
                <a:gd name="T4" fmla="*/ 182 w 456"/>
                <a:gd name="T5" fmla="*/ 42 h 211"/>
                <a:gd name="T6" fmla="*/ 0 w 456"/>
                <a:gd name="T7" fmla="*/ 84 h 211"/>
                <a:gd name="T8" fmla="*/ 42 w 456"/>
                <a:gd name="T9" fmla="*/ 42 h 2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211">
                  <a:moveTo>
                    <a:pt x="105" y="106"/>
                  </a:moveTo>
                  <a:lnTo>
                    <a:pt x="0" y="0"/>
                  </a:lnTo>
                  <a:lnTo>
                    <a:pt x="456" y="106"/>
                  </a:lnTo>
                  <a:lnTo>
                    <a:pt x="0" y="211"/>
                  </a:lnTo>
                  <a:lnTo>
                    <a:pt x="105" y="106"/>
                  </a:lnTo>
                  <a:close/>
                </a:path>
              </a:pathLst>
            </a:custGeom>
            <a:solidFill>
              <a:srgbClr val="000000"/>
            </a:solidFill>
            <a:ln w="22225">
              <a:solidFill>
                <a:srgbClr val="000000"/>
              </a:solidFill>
              <a:prstDash val="solid"/>
              <a:round/>
              <a:headEnd/>
              <a:tailEnd/>
            </a:ln>
          </p:spPr>
          <p:txBody>
            <a:bodyPr/>
            <a:lstStyle/>
            <a:p>
              <a:endParaRPr lang="tr-TR"/>
            </a:p>
          </p:txBody>
        </p:sp>
        <p:sp>
          <p:nvSpPr>
            <p:cNvPr id="17" name="Line 14"/>
            <p:cNvSpPr>
              <a:spLocks noChangeShapeType="1"/>
            </p:cNvSpPr>
            <p:nvPr/>
          </p:nvSpPr>
          <p:spPr bwMode="auto">
            <a:xfrm flipH="1">
              <a:off x="3879" y="2415"/>
              <a:ext cx="12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8" name="Freeform 15"/>
            <p:cNvSpPr>
              <a:spLocks/>
            </p:cNvSpPr>
            <p:nvPr/>
          </p:nvSpPr>
          <p:spPr bwMode="auto">
            <a:xfrm>
              <a:off x="5156" y="2359"/>
              <a:ext cx="181" cy="98"/>
            </a:xfrm>
            <a:custGeom>
              <a:avLst/>
              <a:gdLst>
                <a:gd name="T0" fmla="*/ 42 w 456"/>
                <a:gd name="T1" fmla="*/ 42 h 246"/>
                <a:gd name="T2" fmla="*/ 0 w 456"/>
                <a:gd name="T3" fmla="*/ 0 h 246"/>
                <a:gd name="T4" fmla="*/ 181 w 456"/>
                <a:gd name="T5" fmla="*/ 42 h 246"/>
                <a:gd name="T6" fmla="*/ 0 w 456"/>
                <a:gd name="T7" fmla="*/ 98 h 246"/>
                <a:gd name="T8" fmla="*/ 42 w 456"/>
                <a:gd name="T9" fmla="*/ 42 h 2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246">
                  <a:moveTo>
                    <a:pt x="105" y="106"/>
                  </a:moveTo>
                  <a:lnTo>
                    <a:pt x="0" y="0"/>
                  </a:lnTo>
                  <a:lnTo>
                    <a:pt x="456" y="106"/>
                  </a:lnTo>
                  <a:lnTo>
                    <a:pt x="0" y="246"/>
                  </a:lnTo>
                  <a:lnTo>
                    <a:pt x="105" y="106"/>
                  </a:lnTo>
                  <a:close/>
                </a:path>
              </a:pathLst>
            </a:custGeom>
            <a:solidFill>
              <a:srgbClr val="000000"/>
            </a:solidFill>
            <a:ln w="22225">
              <a:solidFill>
                <a:srgbClr val="000000"/>
              </a:solidFill>
              <a:prstDash val="solid"/>
              <a:round/>
              <a:headEnd/>
              <a:tailEnd/>
            </a:ln>
          </p:spPr>
          <p:txBody>
            <a:bodyPr/>
            <a:lstStyle/>
            <a:p>
              <a:endParaRPr lang="tr-TR"/>
            </a:p>
          </p:txBody>
        </p:sp>
        <p:sp>
          <p:nvSpPr>
            <p:cNvPr id="19" name="Line 16"/>
            <p:cNvSpPr>
              <a:spLocks noChangeShapeType="1"/>
            </p:cNvSpPr>
            <p:nvPr/>
          </p:nvSpPr>
          <p:spPr bwMode="auto">
            <a:xfrm flipH="1">
              <a:off x="5113" y="2401"/>
              <a:ext cx="112" cy="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0" name="Freeform 17"/>
            <p:cNvSpPr>
              <a:spLocks/>
            </p:cNvSpPr>
            <p:nvPr/>
          </p:nvSpPr>
          <p:spPr bwMode="auto">
            <a:xfrm>
              <a:off x="1494" y="1658"/>
              <a:ext cx="169" cy="98"/>
            </a:xfrm>
            <a:custGeom>
              <a:avLst/>
              <a:gdLst>
                <a:gd name="T0" fmla="*/ 28 w 421"/>
                <a:gd name="T1" fmla="*/ 42 h 245"/>
                <a:gd name="T2" fmla="*/ 0 w 421"/>
                <a:gd name="T3" fmla="*/ 0 h 245"/>
                <a:gd name="T4" fmla="*/ 169 w 421"/>
                <a:gd name="T5" fmla="*/ 42 h 245"/>
                <a:gd name="T6" fmla="*/ 0 w 421"/>
                <a:gd name="T7" fmla="*/ 98 h 245"/>
                <a:gd name="T8" fmla="*/ 28 w 421"/>
                <a:gd name="T9" fmla="*/ 42 h 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1" h="245">
                  <a:moveTo>
                    <a:pt x="70" y="105"/>
                  </a:moveTo>
                  <a:lnTo>
                    <a:pt x="0" y="0"/>
                  </a:lnTo>
                  <a:lnTo>
                    <a:pt x="421" y="105"/>
                  </a:lnTo>
                  <a:lnTo>
                    <a:pt x="0" y="245"/>
                  </a:lnTo>
                  <a:lnTo>
                    <a:pt x="70" y="105"/>
                  </a:lnTo>
                  <a:close/>
                </a:path>
              </a:pathLst>
            </a:custGeom>
            <a:solidFill>
              <a:srgbClr val="000000"/>
            </a:solidFill>
            <a:ln w="22225">
              <a:solidFill>
                <a:srgbClr val="000000"/>
              </a:solidFill>
              <a:prstDash val="solid"/>
              <a:round/>
              <a:headEnd/>
              <a:tailEnd/>
            </a:ln>
          </p:spPr>
          <p:txBody>
            <a:bodyPr/>
            <a:lstStyle/>
            <a:p>
              <a:endParaRPr lang="tr-TR"/>
            </a:p>
          </p:txBody>
        </p:sp>
        <p:sp>
          <p:nvSpPr>
            <p:cNvPr id="21" name="Freeform 18"/>
            <p:cNvSpPr>
              <a:spLocks/>
            </p:cNvSpPr>
            <p:nvPr/>
          </p:nvSpPr>
          <p:spPr bwMode="auto">
            <a:xfrm>
              <a:off x="2911" y="1658"/>
              <a:ext cx="182" cy="98"/>
            </a:xfrm>
            <a:custGeom>
              <a:avLst/>
              <a:gdLst>
                <a:gd name="T0" fmla="*/ 42 w 456"/>
                <a:gd name="T1" fmla="*/ 42 h 245"/>
                <a:gd name="T2" fmla="*/ 0 w 456"/>
                <a:gd name="T3" fmla="*/ 0 h 245"/>
                <a:gd name="T4" fmla="*/ 182 w 456"/>
                <a:gd name="T5" fmla="*/ 42 h 245"/>
                <a:gd name="T6" fmla="*/ 0 w 456"/>
                <a:gd name="T7" fmla="*/ 98 h 245"/>
                <a:gd name="T8" fmla="*/ 42 w 456"/>
                <a:gd name="T9" fmla="*/ 42 h 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245">
                  <a:moveTo>
                    <a:pt x="105" y="105"/>
                  </a:moveTo>
                  <a:lnTo>
                    <a:pt x="0" y="0"/>
                  </a:lnTo>
                  <a:lnTo>
                    <a:pt x="456" y="105"/>
                  </a:lnTo>
                  <a:lnTo>
                    <a:pt x="0" y="245"/>
                  </a:lnTo>
                  <a:lnTo>
                    <a:pt x="105" y="105"/>
                  </a:lnTo>
                  <a:close/>
                </a:path>
              </a:pathLst>
            </a:custGeom>
            <a:solidFill>
              <a:srgbClr val="000000"/>
            </a:solidFill>
            <a:ln w="22225">
              <a:solidFill>
                <a:srgbClr val="000000"/>
              </a:solidFill>
              <a:prstDash val="solid"/>
              <a:round/>
              <a:headEnd/>
              <a:tailEnd/>
            </a:ln>
          </p:spPr>
          <p:txBody>
            <a:bodyPr/>
            <a:lstStyle/>
            <a:p>
              <a:endParaRPr lang="tr-TR"/>
            </a:p>
          </p:txBody>
        </p:sp>
        <p:sp>
          <p:nvSpPr>
            <p:cNvPr id="22" name="Line 19"/>
            <p:cNvSpPr>
              <a:spLocks noChangeShapeType="1"/>
            </p:cNvSpPr>
            <p:nvPr/>
          </p:nvSpPr>
          <p:spPr bwMode="auto">
            <a:xfrm flipH="1">
              <a:off x="2827" y="1707"/>
              <a:ext cx="15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3" name="Freeform 20"/>
            <p:cNvSpPr>
              <a:spLocks/>
            </p:cNvSpPr>
            <p:nvPr/>
          </p:nvSpPr>
          <p:spPr bwMode="auto">
            <a:xfrm>
              <a:off x="2728" y="2401"/>
              <a:ext cx="183" cy="98"/>
            </a:xfrm>
            <a:custGeom>
              <a:avLst/>
              <a:gdLst>
                <a:gd name="T0" fmla="*/ 42 w 456"/>
                <a:gd name="T1" fmla="*/ 56 h 245"/>
                <a:gd name="T2" fmla="*/ 0 w 456"/>
                <a:gd name="T3" fmla="*/ 0 h 245"/>
                <a:gd name="T4" fmla="*/ 183 w 456"/>
                <a:gd name="T5" fmla="*/ 56 h 245"/>
                <a:gd name="T6" fmla="*/ 0 w 456"/>
                <a:gd name="T7" fmla="*/ 98 h 245"/>
                <a:gd name="T8" fmla="*/ 42 w 456"/>
                <a:gd name="T9" fmla="*/ 56 h 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245">
                  <a:moveTo>
                    <a:pt x="105" y="140"/>
                  </a:moveTo>
                  <a:lnTo>
                    <a:pt x="0" y="0"/>
                  </a:lnTo>
                  <a:lnTo>
                    <a:pt x="456" y="140"/>
                  </a:lnTo>
                  <a:lnTo>
                    <a:pt x="0" y="245"/>
                  </a:lnTo>
                  <a:lnTo>
                    <a:pt x="105" y="140"/>
                  </a:lnTo>
                  <a:close/>
                </a:path>
              </a:pathLst>
            </a:custGeom>
            <a:solidFill>
              <a:srgbClr val="000000"/>
            </a:solidFill>
            <a:ln w="22225">
              <a:solidFill>
                <a:srgbClr val="000000"/>
              </a:solidFill>
              <a:prstDash val="solid"/>
              <a:round/>
              <a:headEnd/>
              <a:tailEnd/>
            </a:ln>
          </p:spPr>
          <p:txBody>
            <a:bodyPr/>
            <a:lstStyle/>
            <a:p>
              <a:endParaRPr lang="tr-TR"/>
            </a:p>
          </p:txBody>
        </p:sp>
        <p:sp>
          <p:nvSpPr>
            <p:cNvPr id="24" name="Line 21"/>
            <p:cNvSpPr>
              <a:spLocks noChangeShapeType="1"/>
            </p:cNvSpPr>
            <p:nvPr/>
          </p:nvSpPr>
          <p:spPr bwMode="auto">
            <a:xfrm flipH="1">
              <a:off x="2658" y="2457"/>
              <a:ext cx="108" cy="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5" name="Freeform 22"/>
            <p:cNvSpPr>
              <a:spLocks/>
            </p:cNvSpPr>
            <p:nvPr/>
          </p:nvSpPr>
          <p:spPr bwMode="auto">
            <a:xfrm>
              <a:off x="877" y="2092"/>
              <a:ext cx="84" cy="183"/>
            </a:xfrm>
            <a:custGeom>
              <a:avLst/>
              <a:gdLst>
                <a:gd name="T0" fmla="*/ 42 w 211"/>
                <a:gd name="T1" fmla="*/ 42 h 456"/>
                <a:gd name="T2" fmla="*/ 84 w 211"/>
                <a:gd name="T3" fmla="*/ 0 h 456"/>
                <a:gd name="T4" fmla="*/ 42 w 211"/>
                <a:gd name="T5" fmla="*/ 183 h 456"/>
                <a:gd name="T6" fmla="*/ 0 w 211"/>
                <a:gd name="T7" fmla="*/ 0 h 456"/>
                <a:gd name="T8" fmla="*/ 42 w 211"/>
                <a:gd name="T9" fmla="*/ 42 h 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456">
                  <a:moveTo>
                    <a:pt x="105" y="105"/>
                  </a:moveTo>
                  <a:lnTo>
                    <a:pt x="211" y="0"/>
                  </a:lnTo>
                  <a:lnTo>
                    <a:pt x="105" y="456"/>
                  </a:lnTo>
                  <a:lnTo>
                    <a:pt x="0" y="0"/>
                  </a:lnTo>
                  <a:lnTo>
                    <a:pt x="105" y="105"/>
                  </a:lnTo>
                  <a:close/>
                </a:path>
              </a:pathLst>
            </a:custGeom>
            <a:solidFill>
              <a:srgbClr val="000000"/>
            </a:solidFill>
            <a:ln w="22225">
              <a:solidFill>
                <a:srgbClr val="000000"/>
              </a:solidFill>
              <a:prstDash val="solid"/>
              <a:round/>
              <a:headEnd/>
              <a:tailEnd/>
            </a:ln>
          </p:spPr>
          <p:txBody>
            <a:bodyPr/>
            <a:lstStyle/>
            <a:p>
              <a:endParaRPr lang="tr-TR"/>
            </a:p>
          </p:txBody>
        </p:sp>
        <p:sp>
          <p:nvSpPr>
            <p:cNvPr id="26" name="Freeform 23"/>
            <p:cNvSpPr>
              <a:spLocks/>
            </p:cNvSpPr>
            <p:nvPr/>
          </p:nvSpPr>
          <p:spPr bwMode="auto">
            <a:xfrm>
              <a:off x="909" y="2640"/>
              <a:ext cx="84" cy="182"/>
            </a:xfrm>
            <a:custGeom>
              <a:avLst/>
              <a:gdLst>
                <a:gd name="T0" fmla="*/ 42 w 211"/>
                <a:gd name="T1" fmla="*/ 140 h 456"/>
                <a:gd name="T2" fmla="*/ 0 w 211"/>
                <a:gd name="T3" fmla="*/ 182 h 456"/>
                <a:gd name="T4" fmla="*/ 42 w 211"/>
                <a:gd name="T5" fmla="*/ 0 h 456"/>
                <a:gd name="T6" fmla="*/ 84 w 211"/>
                <a:gd name="T7" fmla="*/ 182 h 456"/>
                <a:gd name="T8" fmla="*/ 42 w 211"/>
                <a:gd name="T9" fmla="*/ 140 h 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456">
                  <a:moveTo>
                    <a:pt x="105" y="350"/>
                  </a:moveTo>
                  <a:lnTo>
                    <a:pt x="0" y="456"/>
                  </a:lnTo>
                  <a:lnTo>
                    <a:pt x="105" y="0"/>
                  </a:lnTo>
                  <a:lnTo>
                    <a:pt x="211" y="456"/>
                  </a:lnTo>
                  <a:lnTo>
                    <a:pt x="105" y="350"/>
                  </a:lnTo>
                  <a:close/>
                </a:path>
              </a:pathLst>
            </a:custGeom>
            <a:solidFill>
              <a:srgbClr val="000000"/>
            </a:solidFill>
            <a:ln w="22225">
              <a:solidFill>
                <a:srgbClr val="000000"/>
              </a:solidFill>
              <a:prstDash val="solid"/>
              <a:round/>
              <a:headEnd/>
              <a:tailEnd/>
            </a:ln>
          </p:spPr>
          <p:txBody>
            <a:bodyPr/>
            <a:lstStyle/>
            <a:p>
              <a:endParaRPr lang="tr-TR"/>
            </a:p>
          </p:txBody>
        </p:sp>
        <p:sp>
          <p:nvSpPr>
            <p:cNvPr id="27" name="Line 24"/>
            <p:cNvSpPr>
              <a:spLocks noChangeShapeType="1"/>
            </p:cNvSpPr>
            <p:nvPr/>
          </p:nvSpPr>
          <p:spPr bwMode="auto">
            <a:xfrm flipH="1">
              <a:off x="951" y="2878"/>
              <a:ext cx="3689" cy="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8" name="Line 25"/>
            <p:cNvSpPr>
              <a:spLocks noChangeShapeType="1"/>
            </p:cNvSpPr>
            <p:nvPr/>
          </p:nvSpPr>
          <p:spPr bwMode="auto">
            <a:xfrm flipH="1">
              <a:off x="919" y="2065"/>
              <a:ext cx="2707" cy="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9" name="Line 26"/>
            <p:cNvSpPr>
              <a:spLocks noChangeShapeType="1"/>
            </p:cNvSpPr>
            <p:nvPr/>
          </p:nvSpPr>
          <p:spPr bwMode="auto">
            <a:xfrm flipH="1">
              <a:off x="1482" y="2462"/>
              <a:ext cx="10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0" name="Line 27"/>
            <p:cNvSpPr>
              <a:spLocks noChangeShapeType="1"/>
            </p:cNvSpPr>
            <p:nvPr/>
          </p:nvSpPr>
          <p:spPr bwMode="auto">
            <a:xfrm>
              <a:off x="4638" y="2630"/>
              <a:ext cx="0"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1" name="Line 28"/>
            <p:cNvSpPr>
              <a:spLocks noChangeShapeType="1"/>
            </p:cNvSpPr>
            <p:nvPr/>
          </p:nvSpPr>
          <p:spPr bwMode="auto">
            <a:xfrm flipH="1">
              <a:off x="954" y="2726"/>
              <a:ext cx="0" cy="1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2" name="Line 29"/>
            <p:cNvSpPr>
              <a:spLocks noChangeShapeType="1"/>
            </p:cNvSpPr>
            <p:nvPr/>
          </p:nvSpPr>
          <p:spPr bwMode="auto">
            <a:xfrm flipH="1">
              <a:off x="924" y="2072"/>
              <a:ext cx="0" cy="1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3" name="Line 30"/>
            <p:cNvSpPr>
              <a:spLocks noChangeShapeType="1"/>
            </p:cNvSpPr>
            <p:nvPr/>
          </p:nvSpPr>
          <p:spPr bwMode="auto">
            <a:xfrm>
              <a:off x="3630" y="1861"/>
              <a:ext cx="0" cy="21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4" name="Line 31"/>
            <p:cNvSpPr>
              <a:spLocks noChangeShapeType="1"/>
            </p:cNvSpPr>
            <p:nvPr/>
          </p:nvSpPr>
          <p:spPr bwMode="auto">
            <a:xfrm flipH="1">
              <a:off x="1404" y="1712"/>
              <a:ext cx="155" cy="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5" name="Text Box 32"/>
            <p:cNvSpPr txBox="1">
              <a:spLocks noChangeArrowheads="1"/>
            </p:cNvSpPr>
            <p:nvPr/>
          </p:nvSpPr>
          <p:spPr bwMode="auto">
            <a:xfrm>
              <a:off x="402" y="1568"/>
              <a:ext cx="10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sz="1400" dirty="0"/>
                <a:t>Genel Gereksinim</a:t>
              </a:r>
            </a:p>
            <a:p>
              <a:pPr algn="ctr"/>
              <a:r>
                <a:rPr lang="tr-TR" altLang="tr-TR" sz="1400" dirty="0"/>
                <a:t>Belirlenmesi</a:t>
              </a:r>
              <a:endParaRPr lang="tr-TR" altLang="tr-TR" sz="2400" dirty="0">
                <a:latin typeface="Times" panose="02020603050405020304" pitchFamily="18" charset="0"/>
              </a:endParaRPr>
            </a:p>
          </p:txBody>
        </p:sp>
        <p:sp>
          <p:nvSpPr>
            <p:cNvPr id="36" name="Text Box 33"/>
            <p:cNvSpPr txBox="1">
              <a:spLocks noChangeArrowheads="1"/>
            </p:cNvSpPr>
            <p:nvPr/>
          </p:nvSpPr>
          <p:spPr bwMode="auto">
            <a:xfrm>
              <a:off x="1746" y="1562"/>
              <a:ext cx="10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sz="1400" dirty="0"/>
                <a:t>Gereksinimleri</a:t>
              </a:r>
            </a:p>
            <a:p>
              <a:pPr algn="ctr"/>
              <a:r>
                <a:rPr lang="tr-TR" altLang="tr-TR" sz="1400" dirty="0"/>
                <a:t>Artırımlara Bölme</a:t>
              </a:r>
            </a:p>
            <a:p>
              <a:endParaRPr lang="tr-TR" altLang="tr-TR" sz="2400" dirty="0">
                <a:latin typeface="Times" panose="02020603050405020304" pitchFamily="18" charset="0"/>
              </a:endParaRPr>
            </a:p>
          </p:txBody>
        </p:sp>
        <p:sp>
          <p:nvSpPr>
            <p:cNvPr id="37" name="Text Box 34"/>
            <p:cNvSpPr txBox="1">
              <a:spLocks noChangeArrowheads="1"/>
            </p:cNvSpPr>
            <p:nvPr/>
          </p:nvSpPr>
          <p:spPr bwMode="auto">
            <a:xfrm>
              <a:off x="3084" y="1574"/>
              <a:ext cx="103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sz="1400" dirty="0"/>
                <a:t>Sistem Mimarisini Tanımlama</a:t>
              </a:r>
              <a:endParaRPr lang="tr-TR" altLang="tr-TR" sz="2400" dirty="0">
                <a:latin typeface="Times" panose="02020603050405020304" pitchFamily="18" charset="0"/>
              </a:endParaRPr>
            </a:p>
          </p:txBody>
        </p:sp>
        <p:sp>
          <p:nvSpPr>
            <p:cNvPr id="38" name="Text Box 35"/>
            <p:cNvSpPr txBox="1">
              <a:spLocks noChangeArrowheads="1"/>
            </p:cNvSpPr>
            <p:nvPr/>
          </p:nvSpPr>
          <p:spPr bwMode="auto">
            <a:xfrm>
              <a:off x="402" y="2318"/>
              <a:ext cx="1098"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sz="1400" dirty="0"/>
                <a:t>Sistem </a:t>
              </a:r>
              <a:r>
                <a:rPr lang="tr-TR" altLang="tr-TR" sz="1400" dirty="0" err="1"/>
                <a:t>Artırılımının</a:t>
              </a:r>
              <a:endParaRPr lang="tr-TR" altLang="tr-TR" sz="1400" dirty="0"/>
            </a:p>
            <a:p>
              <a:pPr algn="ctr"/>
              <a:r>
                <a:rPr lang="tr-TR" altLang="tr-TR" sz="1400" dirty="0"/>
                <a:t>Yapılması</a:t>
              </a:r>
              <a:endParaRPr lang="tr-TR" altLang="tr-TR" sz="2400" dirty="0">
                <a:latin typeface="Times" panose="02020603050405020304" pitchFamily="18" charset="0"/>
              </a:endParaRPr>
            </a:p>
          </p:txBody>
        </p:sp>
        <p:sp>
          <p:nvSpPr>
            <p:cNvPr id="39" name="Text Box 36"/>
            <p:cNvSpPr txBox="1">
              <a:spLocks noChangeArrowheads="1"/>
            </p:cNvSpPr>
            <p:nvPr/>
          </p:nvSpPr>
          <p:spPr bwMode="auto">
            <a:xfrm>
              <a:off x="1662" y="2306"/>
              <a:ext cx="1038"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sz="1400" dirty="0" err="1"/>
                <a:t>Artırılımın</a:t>
              </a:r>
              <a:endParaRPr lang="tr-TR" altLang="tr-TR" sz="1400" dirty="0"/>
            </a:p>
            <a:p>
              <a:pPr algn="ctr"/>
              <a:r>
                <a:rPr lang="tr-TR" altLang="tr-TR" sz="1400" dirty="0"/>
                <a:t>Onaylanması</a:t>
              </a:r>
              <a:endParaRPr lang="tr-TR" altLang="tr-TR" sz="2400" dirty="0">
                <a:latin typeface="Times" panose="02020603050405020304" pitchFamily="18" charset="0"/>
              </a:endParaRPr>
            </a:p>
          </p:txBody>
        </p:sp>
        <p:sp>
          <p:nvSpPr>
            <p:cNvPr id="40" name="Text Box 37"/>
            <p:cNvSpPr txBox="1">
              <a:spLocks noChangeArrowheads="1"/>
            </p:cNvSpPr>
            <p:nvPr/>
          </p:nvSpPr>
          <p:spPr bwMode="auto">
            <a:xfrm>
              <a:off x="2886" y="2288"/>
              <a:ext cx="1038"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sz="1400" dirty="0" err="1"/>
                <a:t>Artırılımın</a:t>
              </a:r>
              <a:endParaRPr lang="tr-TR" altLang="tr-TR" sz="1400" dirty="0"/>
            </a:p>
            <a:p>
              <a:pPr algn="ctr"/>
              <a:r>
                <a:rPr lang="tr-TR" altLang="tr-TR" sz="1400" dirty="0"/>
                <a:t>Birleştirilmesi</a:t>
              </a:r>
              <a:endParaRPr lang="tr-TR" altLang="tr-TR" sz="2400" dirty="0">
                <a:latin typeface="Times" panose="02020603050405020304" pitchFamily="18" charset="0"/>
              </a:endParaRPr>
            </a:p>
          </p:txBody>
        </p:sp>
        <p:sp>
          <p:nvSpPr>
            <p:cNvPr id="41" name="Text Box 38"/>
            <p:cNvSpPr txBox="1">
              <a:spLocks noChangeArrowheads="1"/>
            </p:cNvSpPr>
            <p:nvPr/>
          </p:nvSpPr>
          <p:spPr bwMode="auto">
            <a:xfrm>
              <a:off x="4080" y="2276"/>
              <a:ext cx="1038" cy="3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sz="1400" dirty="0"/>
                <a:t>Sistemin Onaylanması</a:t>
              </a:r>
              <a:endParaRPr lang="tr-TR" altLang="tr-TR" sz="2400" dirty="0">
                <a:latin typeface="Times" panose="02020603050405020304" pitchFamily="18" charset="0"/>
              </a:endParaRPr>
            </a:p>
          </p:txBody>
        </p:sp>
        <p:sp>
          <p:nvSpPr>
            <p:cNvPr id="42" name="Text Box 39"/>
            <p:cNvSpPr txBox="1">
              <a:spLocks noChangeArrowheads="1"/>
            </p:cNvSpPr>
            <p:nvPr/>
          </p:nvSpPr>
          <p:spPr bwMode="auto">
            <a:xfrm>
              <a:off x="5256" y="2276"/>
              <a:ext cx="5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sz="1400">
                  <a:solidFill>
                    <a:srgbClr val="000000"/>
                  </a:solidFill>
                </a:rPr>
                <a:t>Son</a:t>
              </a:r>
            </a:p>
            <a:p>
              <a:pPr algn="ctr"/>
              <a:r>
                <a:rPr lang="tr-TR" altLang="tr-TR" sz="1400">
                  <a:solidFill>
                    <a:srgbClr val="000000"/>
                  </a:solidFill>
                </a:rPr>
                <a:t>Sistem</a:t>
              </a:r>
              <a:endParaRPr lang="tr-TR" altLang="tr-TR" sz="2400">
                <a:latin typeface="Times" panose="02020603050405020304" pitchFamily="18" charset="0"/>
              </a:endParaRPr>
            </a:p>
          </p:txBody>
        </p:sp>
        <p:sp>
          <p:nvSpPr>
            <p:cNvPr id="43" name="Text Box 40"/>
            <p:cNvSpPr txBox="1">
              <a:spLocks noChangeArrowheads="1"/>
            </p:cNvSpPr>
            <p:nvPr/>
          </p:nvSpPr>
          <p:spPr bwMode="auto">
            <a:xfrm>
              <a:off x="2105" y="2943"/>
              <a:ext cx="103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tr-TR" altLang="tr-TR" sz="1400">
                  <a:solidFill>
                    <a:srgbClr val="000000"/>
                  </a:solidFill>
                </a:rPr>
                <a:t>Bitmemiş Sistem</a:t>
              </a:r>
              <a:endParaRPr lang="tr-TR" altLang="tr-TR" sz="2400">
                <a:latin typeface="Times" panose="02020603050405020304" pitchFamily="18" charset="0"/>
              </a:endParaRPr>
            </a:p>
          </p:txBody>
        </p:sp>
      </p:grpSp>
    </p:spTree>
    <p:extLst>
      <p:ext uri="{BB962C8B-B14F-4D97-AF65-F5344CB8AC3E}">
        <p14:creationId xmlns:p14="http://schemas.microsoft.com/office/powerpoint/2010/main" val="721614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Araştırma Tabanlı Süreç Modeli</a:t>
            </a:r>
            <a:endParaRPr lang="tr-TR" dirty="0"/>
          </a:p>
        </p:txBody>
      </p:sp>
      <p:sp>
        <p:nvSpPr>
          <p:cNvPr id="3" name="İçerik Yer Tutucusu 2"/>
          <p:cNvSpPr>
            <a:spLocks noGrp="1"/>
          </p:cNvSpPr>
          <p:nvPr>
            <p:ph idx="1"/>
          </p:nvPr>
        </p:nvSpPr>
        <p:spPr/>
        <p:txBody>
          <a:bodyPr>
            <a:normAutofit fontScale="92500" lnSpcReduction="20000"/>
          </a:bodyPr>
          <a:lstStyle/>
          <a:p>
            <a:r>
              <a:rPr lang="tr-TR" altLang="tr-TR" dirty="0">
                <a:solidFill>
                  <a:srgbClr val="77212B"/>
                </a:solidFill>
              </a:rPr>
              <a:t>Yap-at prototipi</a:t>
            </a:r>
            <a:r>
              <a:rPr lang="tr-TR" altLang="tr-TR" dirty="0"/>
              <a:t> olarak ta bilinir.</a:t>
            </a:r>
          </a:p>
          <a:p>
            <a:endParaRPr lang="tr-TR" altLang="tr-TR" dirty="0"/>
          </a:p>
          <a:p>
            <a:r>
              <a:rPr lang="tr-TR" altLang="tr-TR" dirty="0"/>
              <a:t>Araştırma ortamları </a:t>
            </a:r>
            <a:r>
              <a:rPr lang="tr-TR" altLang="tr-TR" dirty="0">
                <a:solidFill>
                  <a:srgbClr val="77212B"/>
                </a:solidFill>
              </a:rPr>
              <a:t>bütünüyle belirsizlik</a:t>
            </a:r>
            <a:r>
              <a:rPr lang="tr-TR" altLang="tr-TR" dirty="0"/>
              <a:t> üzerine çalışan ortamlardır.</a:t>
            </a:r>
          </a:p>
          <a:p>
            <a:endParaRPr lang="tr-TR" altLang="tr-TR" dirty="0"/>
          </a:p>
          <a:p>
            <a:r>
              <a:rPr lang="tr-TR" altLang="tr-TR" dirty="0"/>
              <a:t>Yapılan işlerden edinilecek sonuçlar belirgin değildir.</a:t>
            </a:r>
          </a:p>
          <a:p>
            <a:endParaRPr lang="tr-TR" altLang="tr-TR" dirty="0"/>
          </a:p>
          <a:p>
            <a:r>
              <a:rPr lang="tr-TR" altLang="tr-TR" dirty="0"/>
              <a:t>Geliştirilen </a:t>
            </a:r>
            <a:r>
              <a:rPr lang="tr-TR" altLang="tr-TR" dirty="0">
                <a:solidFill>
                  <a:srgbClr val="77212B"/>
                </a:solidFill>
              </a:rPr>
              <a:t>yazılımlar genellikle sınırlı sayıda kullanılır</a:t>
            </a:r>
            <a:r>
              <a:rPr lang="tr-TR" altLang="tr-TR" dirty="0"/>
              <a:t> ve kullanım bittikten sonra işe yaramaz hale gelir ve atılır.</a:t>
            </a:r>
          </a:p>
          <a:p>
            <a:endParaRPr lang="tr-TR" altLang="tr-TR" dirty="0"/>
          </a:p>
          <a:p>
            <a:r>
              <a:rPr lang="tr-TR" altLang="tr-TR" dirty="0"/>
              <a:t>Model-zaman-fiyat kestirimi olmadığı için </a:t>
            </a:r>
            <a:r>
              <a:rPr lang="tr-TR" altLang="tr-TR" dirty="0">
                <a:solidFill>
                  <a:srgbClr val="77212B"/>
                </a:solidFill>
              </a:rPr>
              <a:t>sabit fiyat sözleşmelerinde uygun değildir</a:t>
            </a:r>
            <a:r>
              <a:rPr lang="tr-TR" altLang="tr-TR" dirty="0"/>
              <a:t>.</a:t>
            </a:r>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33</a:t>
            </a:fld>
            <a:endParaRPr lang="tr-TR"/>
          </a:p>
        </p:txBody>
      </p:sp>
    </p:spTree>
    <p:extLst>
      <p:ext uri="{BB962C8B-B14F-4D97-AF65-F5344CB8AC3E}">
        <p14:creationId xmlns:p14="http://schemas.microsoft.com/office/powerpoint/2010/main" val="3961839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p:txBody>
          <a:bodyPr/>
          <a:lstStyle/>
          <a:p>
            <a:r>
              <a:rPr lang="tr-TR" smtClean="0"/>
              <a:t>ENFYL-851502</a:t>
            </a:r>
            <a:endParaRPr lang="tr-TR"/>
          </a:p>
        </p:txBody>
      </p:sp>
      <p:sp>
        <p:nvSpPr>
          <p:cNvPr id="5" name="Slayt Numarası Yer Tutucusu 4"/>
          <p:cNvSpPr>
            <a:spLocks noGrp="1"/>
          </p:cNvSpPr>
          <p:nvPr>
            <p:ph type="sldNum" sz="quarter" idx="12"/>
          </p:nvPr>
        </p:nvSpPr>
        <p:spPr/>
        <p:txBody>
          <a:bodyPr/>
          <a:lstStyle/>
          <a:p>
            <a:fld id="{786C4975-DA66-4692-BC0C-8DF561EEBF1F}" type="slidenum">
              <a:rPr lang="tr-TR" smtClean="0"/>
              <a:pPr/>
              <a:t>34</a:t>
            </a:fld>
            <a:endParaRPr lang="tr-TR"/>
          </a:p>
        </p:txBody>
      </p:sp>
      <p:sp>
        <p:nvSpPr>
          <p:cNvPr id="6" name="Rectangle 2"/>
          <p:cNvSpPr>
            <a:spLocks noGrp="1" noChangeArrowheads="1"/>
          </p:cNvSpPr>
          <p:nvPr>
            <p:ph type="title"/>
          </p:nvPr>
        </p:nvSpPr>
        <p:spPr/>
        <p:txBody>
          <a:bodyPr>
            <a:normAutofit/>
          </a:bodyPr>
          <a:lstStyle/>
          <a:p>
            <a:r>
              <a:rPr lang="tr-TR" sz="4000" dirty="0" err="1" smtClean="0">
                <a:latin typeface="Arial" charset="0"/>
                <a:ea typeface="ＭＳ Ｐゴシック" pitchFamily="34" charset="-128"/>
              </a:rPr>
              <a:t>Prototipleme</a:t>
            </a:r>
            <a:r>
              <a:rPr lang="tr-TR" sz="4000" dirty="0" smtClean="0">
                <a:latin typeface="Arial" charset="0"/>
                <a:ea typeface="ＭＳ Ｐゴシック" pitchFamily="34" charset="-128"/>
              </a:rPr>
              <a:t> Modeli</a:t>
            </a:r>
            <a:endParaRPr lang="en-US" sz="4000" dirty="0"/>
          </a:p>
        </p:txBody>
      </p:sp>
      <p:pic>
        <p:nvPicPr>
          <p:cNvPr id="7" name="Picture 2"/>
          <p:cNvPicPr>
            <a:picLocks noChangeAspect="1" noChangeArrowheads="1"/>
          </p:cNvPicPr>
          <p:nvPr/>
        </p:nvPicPr>
        <p:blipFill>
          <a:blip r:embed="rId3" cstate="print"/>
          <a:srcRect/>
          <a:stretch>
            <a:fillRect/>
          </a:stretch>
        </p:blipFill>
        <p:spPr bwMode="auto">
          <a:xfrm>
            <a:off x="0" y="1445299"/>
            <a:ext cx="4508938" cy="3386873"/>
          </a:xfrm>
          <a:prstGeom prst="rect">
            <a:avLst/>
          </a:prstGeom>
          <a:noFill/>
          <a:ln w="9525">
            <a:noFill/>
            <a:miter lim="800000"/>
            <a:headEnd/>
            <a:tailEnd/>
          </a:ln>
          <a:effectLst/>
        </p:spPr>
      </p:pic>
      <p:sp>
        <p:nvSpPr>
          <p:cNvPr id="8" name="7 Dikdörtgen"/>
          <p:cNvSpPr/>
          <p:nvPr/>
        </p:nvSpPr>
        <p:spPr>
          <a:xfrm>
            <a:off x="105104" y="5712447"/>
            <a:ext cx="7467600" cy="923330"/>
          </a:xfrm>
          <a:prstGeom prst="rect">
            <a:avLst/>
          </a:prstGeom>
        </p:spPr>
        <p:txBody>
          <a:bodyPr wrap="square">
            <a:spAutoFit/>
          </a:bodyPr>
          <a:lstStyle/>
          <a:p>
            <a:pPr algn="just"/>
            <a:r>
              <a:rPr lang="tr-TR" dirty="0" err="1" smtClean="0"/>
              <a:t>Prototipleme</a:t>
            </a:r>
            <a:r>
              <a:rPr lang="tr-TR" dirty="0" smtClean="0"/>
              <a:t> işlevinin temel amacı, ilgili alt modellerde ortaya çıkabilecek belirsizlikleri azaltmaktır. Prototip çalışması araştırma türü bir çalışma olabileceği gibi sonradan atılacak bir yazılım parçası da olabilir. </a:t>
            </a:r>
            <a:endParaRPr lang="tr-TR" dirty="0"/>
          </a:p>
        </p:txBody>
      </p:sp>
      <p:sp>
        <p:nvSpPr>
          <p:cNvPr id="9" name="8 Dikdörtgen"/>
          <p:cNvSpPr/>
          <p:nvPr/>
        </p:nvSpPr>
        <p:spPr>
          <a:xfrm>
            <a:off x="4642945" y="1351132"/>
            <a:ext cx="7315200" cy="4154984"/>
          </a:xfrm>
          <a:prstGeom prst="rect">
            <a:avLst/>
          </a:prstGeom>
        </p:spPr>
        <p:txBody>
          <a:bodyPr wrap="square">
            <a:spAutoFit/>
          </a:bodyPr>
          <a:lstStyle/>
          <a:p>
            <a:pPr fontAlgn="base">
              <a:spcBef>
                <a:spcPct val="0"/>
              </a:spcBef>
              <a:spcAft>
                <a:spcPct val="0"/>
              </a:spcAft>
            </a:pPr>
            <a:r>
              <a:rPr lang="tr-TR" sz="2400" dirty="0" smtClean="0">
                <a:solidFill>
                  <a:prstClr val="black"/>
                </a:solidFill>
                <a:latin typeface="Times New Roman"/>
                <a:cs typeface="Arial" charset="0"/>
              </a:rPr>
              <a:t>Prototip geliştirmedeki iş adımları:</a:t>
            </a:r>
          </a:p>
          <a:p>
            <a:pPr marL="457200" indent="-457200" fontAlgn="base">
              <a:spcBef>
                <a:spcPct val="0"/>
              </a:spcBef>
              <a:spcAft>
                <a:spcPct val="0"/>
              </a:spcAft>
              <a:buFont typeface="+mj-lt"/>
              <a:buAutoNum type="arabicPeriod"/>
            </a:pPr>
            <a:r>
              <a:rPr lang="tr-TR" sz="2400" dirty="0" smtClean="0">
                <a:solidFill>
                  <a:prstClr val="black"/>
                </a:solidFill>
                <a:latin typeface="Times New Roman"/>
                <a:cs typeface="Arial" charset="0"/>
              </a:rPr>
              <a:t>Belirsizliği tanımla</a:t>
            </a:r>
          </a:p>
          <a:p>
            <a:pPr marL="457200" indent="-457200" fontAlgn="base">
              <a:spcBef>
                <a:spcPct val="0"/>
              </a:spcBef>
              <a:spcAft>
                <a:spcPct val="0"/>
              </a:spcAft>
              <a:buFont typeface="+mj-lt"/>
              <a:buAutoNum type="arabicPeriod"/>
            </a:pPr>
            <a:r>
              <a:rPr lang="tr-TR" sz="2400" dirty="0" smtClean="0">
                <a:solidFill>
                  <a:prstClr val="black"/>
                </a:solidFill>
                <a:latin typeface="Times New Roman"/>
                <a:cs typeface="Arial" charset="0"/>
              </a:rPr>
              <a:t>Çözümleri tanımla</a:t>
            </a:r>
          </a:p>
          <a:p>
            <a:pPr marL="457200" indent="-457200" fontAlgn="base">
              <a:spcBef>
                <a:spcPct val="0"/>
              </a:spcBef>
              <a:spcAft>
                <a:spcPct val="0"/>
              </a:spcAft>
              <a:buFont typeface="+mj-lt"/>
              <a:buAutoNum type="arabicPeriod"/>
            </a:pPr>
            <a:r>
              <a:rPr lang="tr-TR" sz="2400" dirty="0" smtClean="0">
                <a:solidFill>
                  <a:prstClr val="black"/>
                </a:solidFill>
                <a:latin typeface="Times New Roman"/>
                <a:cs typeface="Arial" charset="0"/>
              </a:rPr>
              <a:t>Prototip çalışması yap</a:t>
            </a:r>
          </a:p>
          <a:p>
            <a:pPr marL="457200" indent="-457200" fontAlgn="base">
              <a:spcBef>
                <a:spcPct val="0"/>
              </a:spcBef>
              <a:spcAft>
                <a:spcPct val="0"/>
              </a:spcAft>
              <a:buFont typeface="+mj-lt"/>
              <a:buAutoNum type="arabicPeriod"/>
            </a:pPr>
            <a:r>
              <a:rPr lang="tr-TR" sz="2400" dirty="0" smtClean="0">
                <a:solidFill>
                  <a:prstClr val="black"/>
                </a:solidFill>
                <a:latin typeface="Times New Roman"/>
                <a:cs typeface="Arial" charset="0"/>
              </a:rPr>
              <a:t>Belirsizliğin sonucunu elde et</a:t>
            </a:r>
          </a:p>
          <a:p>
            <a:pPr marL="457200" indent="-457200" fontAlgn="base">
              <a:spcBef>
                <a:spcPct val="0"/>
              </a:spcBef>
              <a:spcAft>
                <a:spcPct val="0"/>
              </a:spcAft>
              <a:buFont typeface="+mj-lt"/>
              <a:buAutoNum type="arabicPeriod"/>
            </a:pPr>
            <a:endParaRPr lang="tr-TR" sz="2400" dirty="0" smtClean="0">
              <a:solidFill>
                <a:prstClr val="black"/>
              </a:solidFill>
              <a:latin typeface="Times New Roman"/>
              <a:cs typeface="Arial" charset="0"/>
            </a:endParaRPr>
          </a:p>
          <a:p>
            <a:pPr algn="just" fontAlgn="base">
              <a:spcBef>
                <a:spcPct val="0"/>
              </a:spcBef>
              <a:spcAft>
                <a:spcPct val="0"/>
              </a:spcAft>
            </a:pPr>
            <a:r>
              <a:rPr lang="tr-TR" sz="2400" dirty="0" err="1" smtClean="0">
                <a:solidFill>
                  <a:prstClr val="black"/>
                </a:solidFill>
                <a:latin typeface="Times New Roman"/>
                <a:cs typeface="Arial" charset="0"/>
              </a:rPr>
              <a:t>Prototipleme</a:t>
            </a:r>
            <a:r>
              <a:rPr lang="tr-TR" sz="2400" dirty="0" smtClean="0">
                <a:solidFill>
                  <a:prstClr val="black"/>
                </a:solidFill>
                <a:latin typeface="Times New Roman"/>
                <a:cs typeface="Arial" charset="0"/>
              </a:rPr>
              <a:t> modelinin temel zayıf yönü, kaynak maliyetlerinin kestirimindeki zayıflığıdır. Bir prototip çalışmasının ne kadar süreceği, ne kadar iş yükü gerektireceği kolayca kestirilememekte ve dolayısıyla yönetimi zorlaşmaktadır.</a:t>
            </a:r>
          </a:p>
        </p:txBody>
      </p:sp>
    </p:spTree>
    <p:extLst>
      <p:ext uri="{BB962C8B-B14F-4D97-AF65-F5344CB8AC3E}">
        <p14:creationId xmlns:p14="http://schemas.microsoft.com/office/powerpoint/2010/main" val="250325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across)">
                                      <p:cBhvr>
                                        <p:cTn id="12" dur="10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checkerboard(across)">
                                      <p:cBhvr>
                                        <p:cTn id="17" dur="500"/>
                                        <p:tgtEl>
                                          <p:spTgt spid="9">
                                            <p:txEl>
                                              <p:pRg st="0" end="0"/>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checkerboard(across)">
                                      <p:cBhvr>
                                        <p:cTn id="20" dur="500"/>
                                        <p:tgtEl>
                                          <p:spTgt spid="9">
                                            <p:txEl>
                                              <p:pRg st="1" end="1"/>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checkerboard(across)">
                                      <p:cBhvr>
                                        <p:cTn id="23" dur="500"/>
                                        <p:tgtEl>
                                          <p:spTgt spid="9">
                                            <p:txEl>
                                              <p:pRg st="2" end="2"/>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checkerboard(across)">
                                      <p:cBhvr>
                                        <p:cTn id="26" dur="500"/>
                                        <p:tgtEl>
                                          <p:spTgt spid="9">
                                            <p:txEl>
                                              <p:pRg st="3" end="3"/>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checkerboard(across)">
                                      <p:cBhvr>
                                        <p:cTn id="29" dur="500"/>
                                        <p:tgtEl>
                                          <p:spTgt spid="9">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9">
                                            <p:txEl>
                                              <p:pRg st="6" end="6"/>
                                            </p:txEl>
                                          </p:spTgt>
                                        </p:tgtEl>
                                        <p:attrNameLst>
                                          <p:attrName>style.visibility</p:attrName>
                                        </p:attrNameLst>
                                      </p:cBhvr>
                                      <p:to>
                                        <p:strVal val="visible"/>
                                      </p:to>
                                    </p:set>
                                    <p:animEffect transition="in" filter="checkerboard(across)">
                                      <p:cBhvr>
                                        <p:cTn id="34"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Metodolojiler</a:t>
            </a:r>
            <a:endParaRPr lang="tr-TR" dirty="0"/>
          </a:p>
        </p:txBody>
      </p:sp>
      <p:sp>
        <p:nvSpPr>
          <p:cNvPr id="3" name="İçerik Yer Tutucusu 2"/>
          <p:cNvSpPr>
            <a:spLocks noGrp="1"/>
          </p:cNvSpPr>
          <p:nvPr>
            <p:ph idx="1"/>
          </p:nvPr>
        </p:nvSpPr>
        <p:spPr/>
        <p:txBody>
          <a:bodyPr/>
          <a:lstStyle/>
          <a:p>
            <a:pPr marL="0" indent="0">
              <a:buNone/>
              <a:tabLst>
                <a:tab pos="0" algn="l"/>
              </a:tabLst>
            </a:pPr>
            <a:r>
              <a:rPr lang="tr-TR" altLang="tr-TR" dirty="0">
                <a:solidFill>
                  <a:schemeClr val="accent2"/>
                </a:solidFill>
              </a:rPr>
              <a:t>Metodoloji:</a:t>
            </a:r>
            <a:r>
              <a:rPr lang="tr-TR" altLang="tr-TR" dirty="0"/>
              <a:t> Bir BT projesi ya da yazılım yaşam döngüsü aşamaları boyunca </a:t>
            </a:r>
            <a:r>
              <a:rPr lang="tr-TR" altLang="tr-TR"/>
              <a:t>kullanılacak </a:t>
            </a:r>
            <a:r>
              <a:rPr lang="tr-TR" altLang="tr-TR" smtClean="0"/>
              <a:t>birbirleriyle </a:t>
            </a:r>
            <a:r>
              <a:rPr lang="tr-TR" altLang="tr-TR" dirty="0"/>
              <a:t>uyumlu yöntemler bütünü.</a:t>
            </a:r>
          </a:p>
          <a:p>
            <a:pPr>
              <a:tabLst>
                <a:tab pos="0" algn="l"/>
              </a:tabLst>
            </a:pPr>
            <a:endParaRPr lang="tr-TR" altLang="tr-TR" dirty="0"/>
          </a:p>
          <a:p>
            <a:pPr marL="0" indent="0">
              <a:buNone/>
              <a:tabLst>
                <a:tab pos="0" algn="l"/>
              </a:tabLst>
            </a:pPr>
            <a:r>
              <a:rPr lang="tr-TR" altLang="tr-TR" dirty="0"/>
              <a:t>Bir metodoloji, </a:t>
            </a:r>
          </a:p>
          <a:p>
            <a:pPr marL="900113" lvl="1" indent="-377825">
              <a:tabLst>
                <a:tab pos="0" algn="l"/>
              </a:tabLst>
            </a:pPr>
            <a:r>
              <a:rPr lang="tr-TR" altLang="tr-TR" dirty="0"/>
              <a:t>bir süreç modelini ve </a:t>
            </a:r>
          </a:p>
          <a:p>
            <a:pPr marL="900113" lvl="1" indent="-377825">
              <a:tabLst>
                <a:tab pos="0" algn="l"/>
              </a:tabLst>
            </a:pPr>
            <a:r>
              <a:rPr lang="tr-TR" altLang="tr-TR" dirty="0"/>
              <a:t>belirli sayıda belirtim yöntemini içerir</a:t>
            </a:r>
          </a:p>
          <a:p>
            <a:pPr marL="900113" lvl="1" indent="-377825">
              <a:tabLst>
                <a:tab pos="0" algn="l"/>
              </a:tabLst>
            </a:pPr>
            <a:endParaRPr lang="tr-TR" altLang="tr-TR" dirty="0"/>
          </a:p>
          <a:p>
            <a:pPr marL="0" indent="0">
              <a:buNone/>
              <a:tabLst>
                <a:tab pos="0" algn="l"/>
              </a:tabLst>
            </a:pPr>
            <a:r>
              <a:rPr lang="tr-TR" altLang="tr-TR" dirty="0"/>
              <a:t>Günümüzdeki </a:t>
            </a:r>
            <a:r>
              <a:rPr lang="tr-TR" altLang="tr-TR" dirty="0" smtClean="0"/>
              <a:t>metodolojiler; </a:t>
            </a:r>
            <a:r>
              <a:rPr lang="tr-TR" altLang="tr-TR" dirty="0">
                <a:solidFill>
                  <a:srgbClr val="00B0F0"/>
                </a:solidFill>
              </a:rPr>
              <a:t>ç</a:t>
            </a:r>
            <a:r>
              <a:rPr lang="tr-TR" altLang="tr-TR" dirty="0" smtClean="0">
                <a:solidFill>
                  <a:srgbClr val="00B0F0"/>
                </a:solidFill>
              </a:rPr>
              <a:t>ağlayan, V  </a:t>
            </a:r>
            <a:r>
              <a:rPr lang="tr-TR" altLang="tr-TR" dirty="0">
                <a:solidFill>
                  <a:srgbClr val="00B0F0"/>
                </a:solidFill>
              </a:rPr>
              <a:t>ya da </a:t>
            </a:r>
            <a:r>
              <a:rPr lang="tr-TR" altLang="tr-TR" dirty="0" smtClean="0">
                <a:solidFill>
                  <a:srgbClr val="00B0F0"/>
                </a:solidFill>
              </a:rPr>
              <a:t>spiral  süreç modellerini  </a:t>
            </a:r>
            <a:r>
              <a:rPr lang="tr-TR" altLang="tr-TR" dirty="0"/>
              <a:t>temel </a:t>
            </a:r>
            <a:r>
              <a:rPr lang="tr-TR" altLang="tr-TR" dirty="0" smtClean="0"/>
              <a:t>almaktadır.</a:t>
            </a:r>
            <a:endParaRPr lang="tr-TR" altLang="tr-TR" dirty="0"/>
          </a:p>
          <a:p>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35</a:t>
            </a:fld>
            <a:endParaRPr lang="tr-TR"/>
          </a:p>
        </p:txBody>
      </p:sp>
    </p:spTree>
    <p:extLst>
      <p:ext uri="{BB962C8B-B14F-4D97-AF65-F5344CB8AC3E}">
        <p14:creationId xmlns:p14="http://schemas.microsoft.com/office/powerpoint/2010/main" val="3737452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altLang="tr-TR" dirty="0"/>
              <a:t>Bir Metodolojide Bulunması Gereken Temel </a:t>
            </a:r>
            <a:r>
              <a:rPr lang="tr-TR" altLang="tr-TR" dirty="0" smtClean="0"/>
              <a:t>Bileşenler</a:t>
            </a: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36</a:t>
            </a:fld>
            <a:endParaRPr lang="tr-TR"/>
          </a:p>
        </p:txBody>
      </p:sp>
      <p:sp>
        <p:nvSpPr>
          <p:cNvPr id="6" name="Rectangle 3"/>
          <p:cNvSpPr txBox="1">
            <a:spLocks noChangeArrowheads="1"/>
          </p:cNvSpPr>
          <p:nvPr/>
        </p:nvSpPr>
        <p:spPr>
          <a:xfrm>
            <a:off x="769937" y="1654175"/>
            <a:ext cx="4986285" cy="4866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C00000"/>
              </a:buClr>
              <a:buFont typeface="Wingdings" panose="05000000000000000000" pitchFamily="2" charset="2"/>
              <a:buChar char="ü"/>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C00000"/>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5000"/>
              </a:lnSpc>
              <a:spcBef>
                <a:spcPct val="60000"/>
              </a:spcBef>
            </a:pPr>
            <a:r>
              <a:rPr lang="tr-TR" altLang="tr-TR" sz="2000" dirty="0" err="1" smtClean="0"/>
              <a:t>Ayrıntılandırılmış</a:t>
            </a:r>
            <a:r>
              <a:rPr lang="tr-TR" altLang="tr-TR" sz="2000" dirty="0" smtClean="0"/>
              <a:t> bir süreç </a:t>
            </a:r>
          </a:p>
          <a:p>
            <a:pPr>
              <a:lnSpc>
                <a:spcPct val="95000"/>
              </a:lnSpc>
              <a:spcBef>
                <a:spcPct val="0"/>
              </a:spcBef>
              <a:buFont typeface="Wingdings" panose="05000000000000000000" pitchFamily="2" charset="2"/>
              <a:buNone/>
            </a:pPr>
            <a:r>
              <a:rPr lang="tr-TR" altLang="tr-TR" sz="2000" dirty="0" smtClean="0"/>
              <a:t>	modeli</a:t>
            </a:r>
          </a:p>
          <a:p>
            <a:pPr>
              <a:lnSpc>
                <a:spcPct val="95000"/>
              </a:lnSpc>
              <a:spcBef>
                <a:spcPct val="60000"/>
              </a:spcBef>
            </a:pPr>
            <a:r>
              <a:rPr lang="tr-TR" altLang="tr-TR" sz="2000" dirty="0" smtClean="0"/>
              <a:t>Ayrıntılı süreç tanımları</a:t>
            </a:r>
          </a:p>
          <a:p>
            <a:pPr>
              <a:lnSpc>
                <a:spcPct val="95000"/>
              </a:lnSpc>
              <a:spcBef>
                <a:spcPct val="60000"/>
              </a:spcBef>
            </a:pPr>
            <a:r>
              <a:rPr lang="tr-TR" altLang="tr-TR" sz="2000" dirty="0" smtClean="0"/>
              <a:t>İyi tanımlı üretim yöntemleri</a:t>
            </a:r>
          </a:p>
          <a:p>
            <a:pPr>
              <a:lnSpc>
                <a:spcPct val="95000"/>
              </a:lnSpc>
              <a:spcBef>
                <a:spcPct val="60000"/>
              </a:spcBef>
            </a:pPr>
            <a:r>
              <a:rPr lang="tr-TR" altLang="tr-TR" sz="2000" dirty="0" smtClean="0"/>
              <a:t>Süreçler arası ara yüz tanımları</a:t>
            </a:r>
          </a:p>
          <a:p>
            <a:pPr>
              <a:lnSpc>
                <a:spcPct val="95000"/>
              </a:lnSpc>
              <a:spcBef>
                <a:spcPct val="60000"/>
              </a:spcBef>
            </a:pPr>
            <a:r>
              <a:rPr lang="tr-TR" altLang="tr-TR" sz="2000" dirty="0" smtClean="0"/>
              <a:t>Ayrıntılı girdi tanımları</a:t>
            </a:r>
          </a:p>
          <a:p>
            <a:pPr>
              <a:lnSpc>
                <a:spcPct val="95000"/>
              </a:lnSpc>
              <a:spcBef>
                <a:spcPct val="60000"/>
              </a:spcBef>
            </a:pPr>
            <a:r>
              <a:rPr lang="tr-TR" altLang="tr-TR" sz="2000" dirty="0" smtClean="0"/>
              <a:t>Ayrıntılı çıktı tanımları</a:t>
            </a:r>
          </a:p>
          <a:p>
            <a:pPr>
              <a:lnSpc>
                <a:spcPct val="95000"/>
              </a:lnSpc>
              <a:spcBef>
                <a:spcPct val="60000"/>
              </a:spcBef>
            </a:pPr>
            <a:r>
              <a:rPr lang="tr-TR" altLang="tr-TR" sz="2000" dirty="0" smtClean="0"/>
              <a:t>Proje yönetim modeli</a:t>
            </a:r>
          </a:p>
          <a:p>
            <a:pPr>
              <a:lnSpc>
                <a:spcPct val="95000"/>
              </a:lnSpc>
              <a:spcBef>
                <a:spcPct val="60000"/>
              </a:spcBef>
              <a:buFont typeface="Wingdings" panose="05000000000000000000" pitchFamily="2" charset="2"/>
              <a:buNone/>
            </a:pPr>
            <a:endParaRPr lang="tr-TR" altLang="tr-TR" sz="2000" dirty="0" smtClean="0"/>
          </a:p>
        </p:txBody>
      </p:sp>
      <p:sp>
        <p:nvSpPr>
          <p:cNvPr id="7" name="Rectangle 4"/>
          <p:cNvSpPr>
            <a:spLocks noChangeArrowheads="1"/>
          </p:cNvSpPr>
          <p:nvPr/>
        </p:nvSpPr>
        <p:spPr bwMode="auto">
          <a:xfrm>
            <a:off x="6778289" y="1454046"/>
            <a:ext cx="5123901" cy="4428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n"/>
              <a:defRPr>
                <a:solidFill>
                  <a:schemeClr val="tx1"/>
                </a:solidFill>
                <a:latin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400">
                <a:solidFill>
                  <a:schemeClr val="tx1"/>
                </a:solidFill>
                <a:latin typeface="Arial" panose="020B0604020202020204" pitchFamily="34" charset="0"/>
              </a:defRPr>
            </a:lvl9pPr>
          </a:lstStyle>
          <a:p>
            <a:pPr eaLnBrk="1" hangingPunct="1">
              <a:lnSpc>
                <a:spcPct val="95000"/>
              </a:lnSpc>
              <a:spcBef>
                <a:spcPct val="60000"/>
              </a:spcBef>
            </a:pPr>
            <a:r>
              <a:rPr lang="tr-TR" altLang="tr-TR" sz="2000" dirty="0">
                <a:latin typeface="+mn-lt"/>
              </a:rPr>
              <a:t>Konfigürasyon yönetim </a:t>
            </a:r>
          </a:p>
          <a:p>
            <a:pPr eaLnBrk="1" hangingPunct="1">
              <a:lnSpc>
                <a:spcPct val="95000"/>
              </a:lnSpc>
              <a:spcBef>
                <a:spcPct val="0"/>
              </a:spcBef>
              <a:buFont typeface="Wingdings" panose="05000000000000000000" pitchFamily="2" charset="2"/>
              <a:buNone/>
            </a:pPr>
            <a:r>
              <a:rPr lang="tr-TR" altLang="tr-TR" sz="2000" dirty="0">
                <a:latin typeface="+mn-lt"/>
              </a:rPr>
              <a:t>	modeli</a:t>
            </a:r>
          </a:p>
          <a:p>
            <a:pPr eaLnBrk="1" hangingPunct="1">
              <a:lnSpc>
                <a:spcPct val="95000"/>
              </a:lnSpc>
              <a:spcBef>
                <a:spcPct val="60000"/>
              </a:spcBef>
            </a:pPr>
            <a:r>
              <a:rPr lang="tr-TR" altLang="tr-TR" sz="2000" dirty="0">
                <a:latin typeface="+mn-lt"/>
              </a:rPr>
              <a:t>Maliyet yönetim modeli</a:t>
            </a:r>
          </a:p>
          <a:p>
            <a:pPr eaLnBrk="1" hangingPunct="1">
              <a:lnSpc>
                <a:spcPct val="95000"/>
              </a:lnSpc>
              <a:spcBef>
                <a:spcPct val="60000"/>
              </a:spcBef>
            </a:pPr>
            <a:r>
              <a:rPr lang="tr-TR" altLang="tr-TR" sz="2000" dirty="0">
                <a:latin typeface="+mn-lt"/>
              </a:rPr>
              <a:t>Kalite yönetim modeli</a:t>
            </a:r>
          </a:p>
          <a:p>
            <a:pPr eaLnBrk="1" hangingPunct="1">
              <a:lnSpc>
                <a:spcPct val="95000"/>
              </a:lnSpc>
              <a:spcBef>
                <a:spcPct val="60000"/>
              </a:spcBef>
            </a:pPr>
            <a:r>
              <a:rPr lang="tr-TR" altLang="tr-TR" sz="2000" dirty="0">
                <a:latin typeface="+mn-lt"/>
              </a:rPr>
              <a:t>Risk yönetim modeli</a:t>
            </a:r>
          </a:p>
          <a:p>
            <a:pPr eaLnBrk="1" hangingPunct="1">
              <a:lnSpc>
                <a:spcPct val="95000"/>
              </a:lnSpc>
              <a:spcBef>
                <a:spcPct val="60000"/>
              </a:spcBef>
            </a:pPr>
            <a:r>
              <a:rPr lang="tr-TR" altLang="tr-TR" sz="2000" dirty="0">
                <a:latin typeface="+mn-lt"/>
              </a:rPr>
              <a:t>Değişiklik yönetim modeli</a:t>
            </a:r>
          </a:p>
          <a:p>
            <a:pPr eaLnBrk="1" hangingPunct="1">
              <a:lnSpc>
                <a:spcPct val="95000"/>
              </a:lnSpc>
              <a:spcBef>
                <a:spcPct val="60000"/>
              </a:spcBef>
            </a:pPr>
            <a:r>
              <a:rPr lang="tr-TR" altLang="tr-TR" sz="2000" dirty="0">
                <a:latin typeface="+mn-lt"/>
              </a:rPr>
              <a:t>Kullanıcı </a:t>
            </a:r>
            <a:r>
              <a:rPr lang="tr-TR" altLang="tr-TR" sz="2000" dirty="0" err="1">
                <a:latin typeface="+mn-lt"/>
              </a:rPr>
              <a:t>arayüz</a:t>
            </a:r>
            <a:r>
              <a:rPr lang="tr-TR" altLang="tr-TR" sz="2000" dirty="0">
                <a:latin typeface="+mn-lt"/>
              </a:rPr>
              <a:t> ve ilişki modeli</a:t>
            </a:r>
          </a:p>
          <a:p>
            <a:pPr eaLnBrk="1" hangingPunct="1">
              <a:lnSpc>
                <a:spcPct val="95000"/>
              </a:lnSpc>
              <a:spcBef>
                <a:spcPct val="60000"/>
              </a:spcBef>
            </a:pPr>
            <a:r>
              <a:rPr lang="tr-TR" altLang="tr-TR" sz="2000" dirty="0">
                <a:latin typeface="+mn-lt"/>
              </a:rPr>
              <a:t>Standartlar</a:t>
            </a:r>
          </a:p>
        </p:txBody>
      </p:sp>
    </p:spTree>
    <p:extLst>
      <p:ext uri="{BB962C8B-B14F-4D97-AF65-F5344CB8AC3E}">
        <p14:creationId xmlns:p14="http://schemas.microsoft.com/office/powerpoint/2010/main" val="3271155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altLang="tr-TR" dirty="0"/>
              <a:t>Bir Metodolojide Bulunması Gereken Temel Bileşenler</a:t>
            </a:r>
            <a:endParaRPr lang="tr-TR" dirty="0"/>
          </a:p>
        </p:txBody>
      </p:sp>
      <p:sp>
        <p:nvSpPr>
          <p:cNvPr id="3" name="İçerik Yer Tutucusu 2"/>
          <p:cNvSpPr>
            <a:spLocks noGrp="1"/>
          </p:cNvSpPr>
          <p:nvPr>
            <p:ph idx="1"/>
          </p:nvPr>
        </p:nvSpPr>
        <p:spPr/>
        <p:txBody>
          <a:bodyPr/>
          <a:lstStyle/>
          <a:p>
            <a:pPr>
              <a:spcBef>
                <a:spcPct val="80000"/>
              </a:spcBef>
            </a:pPr>
            <a:r>
              <a:rPr lang="tr-TR" altLang="tr-TR" dirty="0"/>
              <a:t>Metodoloji bileşenleri ile ilgili olarak bağımsız kuruluş </a:t>
            </a:r>
            <a:r>
              <a:rPr lang="tr-TR" altLang="tr-TR" dirty="0">
                <a:solidFill>
                  <a:srgbClr val="373187"/>
                </a:solidFill>
              </a:rPr>
              <a:t>(IEEE, ISO, vs.)</a:t>
            </a:r>
            <a:r>
              <a:rPr lang="tr-TR" altLang="tr-TR" dirty="0"/>
              <a:t> ve kişiler tarafından geliştirilmiş çeşitli standartlar ve rehberler mevcuttur.</a:t>
            </a:r>
          </a:p>
          <a:p>
            <a:pPr>
              <a:spcBef>
                <a:spcPct val="80000"/>
              </a:spcBef>
            </a:pPr>
            <a:r>
              <a:rPr lang="tr-TR" altLang="tr-TR" dirty="0"/>
              <a:t>Kullanılan süreç modelleri ve belirtim yöntemleri zaman içinde değiştiği için standart ve rehberler de sürekli güncellenmektedir</a:t>
            </a:r>
            <a:r>
              <a:rPr lang="tr-TR" altLang="tr-TR" dirty="0" smtClean="0"/>
              <a:t>.</a:t>
            </a:r>
            <a:endParaRPr lang="tr-TR" alt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37</a:t>
            </a:fld>
            <a:endParaRPr lang="tr-TR"/>
          </a:p>
        </p:txBody>
      </p:sp>
    </p:spTree>
    <p:extLst>
      <p:ext uri="{BB962C8B-B14F-4D97-AF65-F5344CB8AC3E}">
        <p14:creationId xmlns:p14="http://schemas.microsoft.com/office/powerpoint/2010/main" val="244256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err="1" smtClean="0"/>
              <a:t>Yourdon</a:t>
            </a:r>
            <a:r>
              <a:rPr lang="tr-TR" altLang="tr-TR" dirty="0" smtClean="0"/>
              <a:t> Yapısal Sistem Tasarım Metodolojisi</a:t>
            </a:r>
            <a:endParaRPr lang="tr-TR" dirty="0"/>
          </a:p>
        </p:txBody>
      </p:sp>
      <p:pic>
        <p:nvPicPr>
          <p:cNvPr id="6" name="İçerik Yer Tutucusu 5"/>
          <p:cNvPicPr>
            <a:picLocks noGrp="1" noChangeAspect="1"/>
          </p:cNvPicPr>
          <p:nvPr>
            <p:ph idx="1"/>
          </p:nvPr>
        </p:nvPicPr>
        <p:blipFill>
          <a:blip r:embed="rId2" cstate="print"/>
          <a:stretch>
            <a:fillRect/>
          </a:stretch>
        </p:blipFill>
        <p:spPr>
          <a:xfrm>
            <a:off x="2447193" y="1825625"/>
            <a:ext cx="7297613" cy="4351338"/>
          </a:xfrm>
          <a:prstGeom prst="rect">
            <a:avLst/>
          </a:prstGeom>
        </p:spPr>
      </p:pic>
      <p:sp>
        <p:nvSpPr>
          <p:cNvPr id="5" name="Slayt Numarası Yer Tutucusu 4"/>
          <p:cNvSpPr>
            <a:spLocks noGrp="1"/>
          </p:cNvSpPr>
          <p:nvPr>
            <p:ph type="sldNum" sz="quarter" idx="12"/>
          </p:nvPr>
        </p:nvSpPr>
        <p:spPr/>
        <p:txBody>
          <a:bodyPr/>
          <a:lstStyle/>
          <a:p>
            <a:fld id="{786C4975-DA66-4692-BC0C-8DF561EEBF1F}" type="slidenum">
              <a:rPr lang="tr-TR" smtClean="0"/>
              <a:pPr/>
              <a:t>38</a:t>
            </a:fld>
            <a:endParaRPr lang="tr-TR"/>
          </a:p>
        </p:txBody>
      </p:sp>
    </p:spTree>
    <p:extLst>
      <p:ext uri="{BB962C8B-B14F-4D97-AF65-F5344CB8AC3E}">
        <p14:creationId xmlns:p14="http://schemas.microsoft.com/office/powerpoint/2010/main" val="3055804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2800" spc="-5" dirty="0">
                <a:latin typeface="Arial"/>
                <a:cs typeface="Arial"/>
              </a:rPr>
              <a:t>HIZLI </a:t>
            </a:r>
            <a:r>
              <a:rPr lang="tr-TR" sz="2800" spc="-10" dirty="0">
                <a:solidFill>
                  <a:srgbClr val="00007C"/>
                </a:solidFill>
                <a:latin typeface="Arial"/>
                <a:cs typeface="Arial"/>
              </a:rPr>
              <a:t>UYGULAMA </a:t>
            </a:r>
            <a:r>
              <a:rPr lang="tr-TR" sz="2800" dirty="0">
                <a:solidFill>
                  <a:srgbClr val="00007C"/>
                </a:solidFill>
                <a:latin typeface="Arial"/>
                <a:cs typeface="Arial"/>
              </a:rPr>
              <a:t>GELİŞTİRME </a:t>
            </a:r>
            <a:r>
              <a:rPr lang="tr-TR" sz="2800" spc="-15" dirty="0">
                <a:solidFill>
                  <a:srgbClr val="00007C"/>
                </a:solidFill>
                <a:latin typeface="Arial"/>
                <a:cs typeface="Arial"/>
              </a:rPr>
              <a:t>(RAD: </a:t>
            </a:r>
            <a:r>
              <a:rPr lang="tr-TR" sz="2800" spc="-5" dirty="0" err="1">
                <a:solidFill>
                  <a:srgbClr val="00007C"/>
                </a:solidFill>
                <a:latin typeface="Arial"/>
                <a:cs typeface="Arial"/>
              </a:rPr>
              <a:t>Rapid</a:t>
            </a:r>
            <a:r>
              <a:rPr lang="tr-TR" sz="2800" spc="-5" dirty="0">
                <a:solidFill>
                  <a:srgbClr val="00007C"/>
                </a:solidFill>
                <a:latin typeface="Arial"/>
                <a:cs typeface="Arial"/>
              </a:rPr>
              <a:t> Application</a:t>
            </a:r>
            <a:r>
              <a:rPr lang="tr-TR" sz="2800" spc="15" dirty="0">
                <a:solidFill>
                  <a:srgbClr val="00007C"/>
                </a:solidFill>
                <a:latin typeface="Arial"/>
                <a:cs typeface="Arial"/>
              </a:rPr>
              <a:t> </a:t>
            </a:r>
            <a:r>
              <a:rPr lang="tr-TR" sz="2800" spc="-10" dirty="0">
                <a:solidFill>
                  <a:srgbClr val="00007C"/>
                </a:solidFill>
                <a:latin typeface="Arial"/>
                <a:cs typeface="Arial"/>
              </a:rPr>
              <a:t>Development)</a:t>
            </a:r>
            <a:r>
              <a:rPr lang="tr-TR" sz="2800" dirty="0">
                <a:latin typeface="Arial"/>
                <a:cs typeface="Arial"/>
              </a:rPr>
              <a:t/>
            </a:r>
            <a:br>
              <a:rPr lang="tr-TR" sz="2800" dirty="0">
                <a:latin typeface="Arial"/>
                <a:cs typeface="Arial"/>
              </a:rPr>
            </a:br>
            <a:endParaRPr lang="tr-TR" sz="2800" dirty="0"/>
          </a:p>
        </p:txBody>
      </p:sp>
      <p:sp>
        <p:nvSpPr>
          <p:cNvPr id="3" name="İçerik Yer Tutucusu 2"/>
          <p:cNvSpPr>
            <a:spLocks noGrp="1"/>
          </p:cNvSpPr>
          <p:nvPr>
            <p:ph idx="1"/>
          </p:nvPr>
        </p:nvSpPr>
        <p:spPr/>
        <p:txBody>
          <a:bodyPr>
            <a:normAutofit fontScale="85000" lnSpcReduction="10000"/>
          </a:bodyPr>
          <a:lstStyle/>
          <a:p>
            <a:pPr>
              <a:lnSpc>
                <a:spcPct val="100000"/>
              </a:lnSpc>
              <a:spcBef>
                <a:spcPts val="50"/>
              </a:spcBef>
            </a:pPr>
            <a:endParaRPr lang="tr-TR" sz="1850" dirty="0">
              <a:latin typeface="Arial"/>
              <a:cs typeface="Arial"/>
            </a:endParaRPr>
          </a:p>
          <a:p>
            <a:pPr marL="469900" indent="-457200">
              <a:lnSpc>
                <a:spcPct val="100000"/>
              </a:lnSpc>
              <a:buChar char="•"/>
              <a:tabLst>
                <a:tab pos="469265" algn="l"/>
                <a:tab pos="469900" algn="l"/>
              </a:tabLst>
            </a:pPr>
            <a:r>
              <a:rPr lang="tr-TR" sz="1800" spc="-5" dirty="0">
                <a:solidFill>
                  <a:srgbClr val="00007C"/>
                </a:solidFill>
                <a:latin typeface="Arial"/>
                <a:cs typeface="Arial"/>
              </a:rPr>
              <a:t>Kısa geliştirme çevrimleri üzerinde duran </a:t>
            </a:r>
            <a:r>
              <a:rPr lang="tr-TR" sz="1800" spc="-5" dirty="0" err="1">
                <a:solidFill>
                  <a:srgbClr val="00007C"/>
                </a:solidFill>
                <a:latin typeface="Arial"/>
                <a:cs typeface="Arial"/>
              </a:rPr>
              <a:t>artımsal</a:t>
            </a:r>
            <a:r>
              <a:rPr lang="tr-TR" sz="1800" spc="-5" dirty="0">
                <a:solidFill>
                  <a:srgbClr val="00007C"/>
                </a:solidFill>
                <a:latin typeface="Arial"/>
                <a:cs typeface="Arial"/>
              </a:rPr>
              <a:t> bir</a:t>
            </a:r>
            <a:r>
              <a:rPr lang="tr-TR" sz="1800" spc="80" dirty="0">
                <a:solidFill>
                  <a:srgbClr val="00007C"/>
                </a:solidFill>
                <a:latin typeface="Arial"/>
                <a:cs typeface="Arial"/>
              </a:rPr>
              <a:t> </a:t>
            </a:r>
            <a:r>
              <a:rPr lang="tr-TR" sz="1800" spc="-5" dirty="0">
                <a:solidFill>
                  <a:srgbClr val="00007C"/>
                </a:solidFill>
                <a:latin typeface="Arial"/>
                <a:cs typeface="Arial"/>
              </a:rPr>
              <a:t>model.</a:t>
            </a:r>
            <a:endParaRPr lang="tr-TR" sz="1800" dirty="0">
              <a:latin typeface="Arial"/>
              <a:cs typeface="Arial"/>
            </a:endParaRPr>
          </a:p>
          <a:p>
            <a:pPr marL="469900" indent="-457200">
              <a:lnSpc>
                <a:spcPct val="100000"/>
              </a:lnSpc>
              <a:buChar char="•"/>
              <a:tabLst>
                <a:tab pos="469265" algn="l"/>
                <a:tab pos="469900" algn="l"/>
              </a:tabLst>
            </a:pPr>
            <a:r>
              <a:rPr lang="tr-TR" sz="1800" spc="-5" dirty="0">
                <a:solidFill>
                  <a:srgbClr val="00007C"/>
                </a:solidFill>
                <a:latin typeface="Arial"/>
                <a:cs typeface="Arial"/>
              </a:rPr>
              <a:t>Gereksinimler:</a:t>
            </a:r>
            <a:endParaRPr lang="tr-TR" sz="1800" dirty="0">
              <a:latin typeface="Arial"/>
              <a:cs typeface="Arial"/>
            </a:endParaRPr>
          </a:p>
          <a:p>
            <a:pPr marL="926465" lvl="1" indent="-457200">
              <a:lnSpc>
                <a:spcPct val="100000"/>
              </a:lnSpc>
              <a:tabLst>
                <a:tab pos="926465" algn="l"/>
                <a:tab pos="927100" algn="l"/>
              </a:tabLst>
            </a:pPr>
            <a:r>
              <a:rPr lang="tr-TR" sz="1800" spc="-10" dirty="0">
                <a:solidFill>
                  <a:srgbClr val="00007C"/>
                </a:solidFill>
                <a:latin typeface="Arial"/>
                <a:cs typeface="Arial"/>
              </a:rPr>
              <a:t>Uygulamanın yaklaşık/ortalama </a:t>
            </a:r>
            <a:r>
              <a:rPr lang="tr-TR" sz="1800" dirty="0">
                <a:solidFill>
                  <a:srgbClr val="00007C"/>
                </a:solidFill>
                <a:latin typeface="Arial"/>
                <a:cs typeface="Arial"/>
              </a:rPr>
              <a:t>3 </a:t>
            </a:r>
            <a:r>
              <a:rPr lang="tr-TR" sz="1800" spc="-15" dirty="0">
                <a:solidFill>
                  <a:srgbClr val="00007C"/>
                </a:solidFill>
                <a:latin typeface="Arial"/>
                <a:cs typeface="Arial"/>
              </a:rPr>
              <a:t>aylık </a:t>
            </a:r>
            <a:r>
              <a:rPr lang="tr-TR" sz="1800" spc="-5" dirty="0">
                <a:solidFill>
                  <a:srgbClr val="00007C"/>
                </a:solidFill>
                <a:latin typeface="Arial"/>
                <a:cs typeface="Arial"/>
              </a:rPr>
              <a:t>bölümlere</a:t>
            </a:r>
            <a:r>
              <a:rPr lang="tr-TR" sz="1800" spc="204" dirty="0">
                <a:solidFill>
                  <a:srgbClr val="00007C"/>
                </a:solidFill>
                <a:latin typeface="Arial"/>
                <a:cs typeface="Arial"/>
              </a:rPr>
              <a:t> </a:t>
            </a:r>
            <a:r>
              <a:rPr lang="tr-TR" sz="1800" spc="-10" dirty="0">
                <a:solidFill>
                  <a:srgbClr val="00007C"/>
                </a:solidFill>
                <a:latin typeface="Arial"/>
                <a:cs typeface="Arial"/>
              </a:rPr>
              <a:t>ayrılabilmesi,</a:t>
            </a:r>
            <a:endParaRPr lang="tr-TR" sz="1800" dirty="0">
              <a:latin typeface="Arial"/>
              <a:cs typeface="Arial"/>
            </a:endParaRPr>
          </a:p>
          <a:p>
            <a:pPr marL="926465" lvl="1" indent="-457200">
              <a:lnSpc>
                <a:spcPct val="100000"/>
              </a:lnSpc>
              <a:tabLst>
                <a:tab pos="926465" algn="l"/>
                <a:tab pos="927100" algn="l"/>
              </a:tabLst>
            </a:pPr>
            <a:r>
              <a:rPr lang="tr-TR" sz="1800" spc="-30" dirty="0">
                <a:solidFill>
                  <a:srgbClr val="00007C"/>
                </a:solidFill>
                <a:latin typeface="Arial"/>
                <a:cs typeface="Arial"/>
              </a:rPr>
              <a:t>Yeterli </a:t>
            </a:r>
            <a:r>
              <a:rPr lang="tr-TR" sz="1800" spc="-10" dirty="0">
                <a:solidFill>
                  <a:srgbClr val="00007C"/>
                </a:solidFill>
                <a:latin typeface="Arial"/>
                <a:cs typeface="Arial"/>
              </a:rPr>
              <a:t>sayıda bölümün </a:t>
            </a:r>
            <a:r>
              <a:rPr lang="tr-TR" sz="1800" spc="-5" dirty="0">
                <a:solidFill>
                  <a:srgbClr val="00007C"/>
                </a:solidFill>
                <a:latin typeface="Arial"/>
                <a:cs typeface="Arial"/>
              </a:rPr>
              <a:t>eşzamanlı ilerlemesinin</a:t>
            </a:r>
            <a:r>
              <a:rPr lang="tr-TR" sz="1800" spc="160" dirty="0">
                <a:solidFill>
                  <a:srgbClr val="00007C"/>
                </a:solidFill>
                <a:latin typeface="Arial"/>
                <a:cs typeface="Arial"/>
              </a:rPr>
              <a:t> </a:t>
            </a:r>
            <a:r>
              <a:rPr lang="tr-TR" sz="1800" spc="-10" dirty="0">
                <a:solidFill>
                  <a:srgbClr val="00007C"/>
                </a:solidFill>
                <a:latin typeface="Arial"/>
                <a:cs typeface="Arial"/>
              </a:rPr>
              <a:t>sağlanabilmesi,</a:t>
            </a:r>
            <a:endParaRPr lang="tr-TR" sz="1800" dirty="0">
              <a:latin typeface="Arial"/>
              <a:cs typeface="Arial"/>
            </a:endParaRPr>
          </a:p>
          <a:p>
            <a:pPr marL="926465" lvl="1" indent="-457200">
              <a:lnSpc>
                <a:spcPct val="100000"/>
              </a:lnSpc>
              <a:tabLst>
                <a:tab pos="926465" algn="l"/>
                <a:tab pos="927100" algn="l"/>
              </a:tabLst>
            </a:pPr>
            <a:r>
              <a:rPr lang="tr-TR" sz="1800" spc="-25" dirty="0">
                <a:solidFill>
                  <a:srgbClr val="00007C"/>
                </a:solidFill>
                <a:latin typeface="Arial"/>
                <a:cs typeface="Arial"/>
              </a:rPr>
              <a:t>Yazılımın </a:t>
            </a:r>
            <a:r>
              <a:rPr lang="tr-TR" sz="1800" spc="-5" dirty="0">
                <a:solidFill>
                  <a:srgbClr val="00007C"/>
                </a:solidFill>
                <a:latin typeface="Arial"/>
                <a:cs typeface="Arial"/>
              </a:rPr>
              <a:t>bileşenlerden</a:t>
            </a:r>
            <a:r>
              <a:rPr lang="tr-TR" sz="1800" spc="80" dirty="0">
                <a:solidFill>
                  <a:srgbClr val="00007C"/>
                </a:solidFill>
                <a:latin typeface="Arial"/>
                <a:cs typeface="Arial"/>
              </a:rPr>
              <a:t> </a:t>
            </a:r>
            <a:r>
              <a:rPr lang="tr-TR" sz="1800" spc="-5" dirty="0">
                <a:solidFill>
                  <a:srgbClr val="00007C"/>
                </a:solidFill>
                <a:latin typeface="Arial"/>
                <a:cs typeface="Arial"/>
              </a:rPr>
              <a:t>kurulabilmesi.</a:t>
            </a:r>
            <a:endParaRPr lang="tr-TR" sz="1800" dirty="0">
              <a:latin typeface="Arial"/>
              <a:cs typeface="Arial"/>
            </a:endParaRPr>
          </a:p>
          <a:p>
            <a:pPr marL="469900" indent="-457200">
              <a:lnSpc>
                <a:spcPct val="100000"/>
              </a:lnSpc>
              <a:spcBef>
                <a:spcPts val="740"/>
              </a:spcBef>
              <a:buChar char="•"/>
              <a:tabLst>
                <a:tab pos="469265" algn="l"/>
                <a:tab pos="469900" algn="l"/>
              </a:tabLst>
            </a:pPr>
            <a:r>
              <a:rPr lang="tr-TR" sz="1800" spc="-5" dirty="0">
                <a:solidFill>
                  <a:srgbClr val="00007C"/>
                </a:solidFill>
                <a:latin typeface="Arial"/>
                <a:cs typeface="Arial"/>
              </a:rPr>
              <a:t>Artılar:</a:t>
            </a:r>
            <a:endParaRPr lang="tr-TR" sz="1800" dirty="0">
              <a:latin typeface="Arial"/>
              <a:cs typeface="Arial"/>
            </a:endParaRPr>
          </a:p>
          <a:p>
            <a:pPr marL="926465" lvl="1" indent="-457200">
              <a:lnSpc>
                <a:spcPct val="100000"/>
              </a:lnSpc>
              <a:tabLst>
                <a:tab pos="926465" algn="l"/>
                <a:tab pos="927100" algn="l"/>
              </a:tabLst>
            </a:pPr>
            <a:r>
              <a:rPr lang="tr-TR" sz="1800" dirty="0">
                <a:solidFill>
                  <a:srgbClr val="00007C"/>
                </a:solidFill>
                <a:latin typeface="Arial"/>
                <a:cs typeface="Arial"/>
              </a:rPr>
              <a:t>Bu </a:t>
            </a:r>
            <a:r>
              <a:rPr lang="tr-TR" sz="1800" spc="-5" dirty="0">
                <a:solidFill>
                  <a:srgbClr val="00007C"/>
                </a:solidFill>
                <a:latin typeface="Arial"/>
                <a:cs typeface="Arial"/>
              </a:rPr>
              <a:t>sürece </a:t>
            </a:r>
            <a:r>
              <a:rPr lang="tr-TR" sz="1800" spc="-15" dirty="0">
                <a:solidFill>
                  <a:srgbClr val="00007C"/>
                </a:solidFill>
                <a:latin typeface="Arial"/>
                <a:cs typeface="Arial"/>
              </a:rPr>
              <a:t>uygun </a:t>
            </a:r>
            <a:r>
              <a:rPr lang="tr-TR" sz="1800" spc="-10" dirty="0">
                <a:solidFill>
                  <a:srgbClr val="00007C"/>
                </a:solidFill>
                <a:latin typeface="Arial"/>
                <a:cs typeface="Arial"/>
              </a:rPr>
              <a:t>yazılım projelerinde </a:t>
            </a:r>
            <a:r>
              <a:rPr lang="tr-TR" sz="1800" spc="-5" dirty="0">
                <a:solidFill>
                  <a:srgbClr val="00007C"/>
                </a:solidFill>
                <a:latin typeface="Arial"/>
                <a:cs typeface="Arial"/>
              </a:rPr>
              <a:t>verimliliğin</a:t>
            </a:r>
            <a:r>
              <a:rPr lang="tr-TR" sz="1800" spc="160" dirty="0">
                <a:solidFill>
                  <a:srgbClr val="00007C"/>
                </a:solidFill>
                <a:latin typeface="Arial"/>
                <a:cs typeface="Arial"/>
              </a:rPr>
              <a:t> </a:t>
            </a:r>
            <a:r>
              <a:rPr lang="tr-TR" sz="1800" spc="-5" dirty="0">
                <a:solidFill>
                  <a:srgbClr val="00007C"/>
                </a:solidFill>
                <a:latin typeface="Arial"/>
                <a:cs typeface="Arial"/>
              </a:rPr>
              <a:t>artması.</a:t>
            </a:r>
            <a:endParaRPr lang="tr-TR" sz="1800" dirty="0">
              <a:latin typeface="Arial"/>
              <a:cs typeface="Arial"/>
            </a:endParaRPr>
          </a:p>
          <a:p>
            <a:pPr marL="469900" indent="-457200">
              <a:lnSpc>
                <a:spcPct val="100000"/>
              </a:lnSpc>
              <a:spcBef>
                <a:spcPts val="270"/>
              </a:spcBef>
              <a:buChar char="•"/>
              <a:tabLst>
                <a:tab pos="469265" algn="l"/>
                <a:tab pos="469900" algn="l"/>
              </a:tabLst>
            </a:pPr>
            <a:r>
              <a:rPr lang="tr-TR" sz="1800" spc="-5" dirty="0">
                <a:solidFill>
                  <a:srgbClr val="00007C"/>
                </a:solidFill>
                <a:latin typeface="Arial"/>
                <a:cs typeface="Arial"/>
              </a:rPr>
              <a:t>Eksiler:</a:t>
            </a:r>
            <a:endParaRPr lang="tr-TR" sz="1800" dirty="0">
              <a:latin typeface="Arial"/>
              <a:cs typeface="Arial"/>
            </a:endParaRPr>
          </a:p>
          <a:p>
            <a:pPr marL="926465" lvl="1" indent="-457200">
              <a:lnSpc>
                <a:spcPct val="100000"/>
              </a:lnSpc>
              <a:tabLst>
                <a:tab pos="926465" algn="l"/>
                <a:tab pos="927100" algn="l"/>
              </a:tabLst>
            </a:pPr>
            <a:r>
              <a:rPr lang="tr-TR" sz="1800" spc="-10" dirty="0">
                <a:solidFill>
                  <a:srgbClr val="00007C"/>
                </a:solidFill>
                <a:latin typeface="Arial"/>
                <a:cs typeface="Arial"/>
              </a:rPr>
              <a:t>Büyük </a:t>
            </a:r>
            <a:r>
              <a:rPr lang="tr-TR" sz="1800" spc="-5" dirty="0">
                <a:solidFill>
                  <a:srgbClr val="00007C"/>
                </a:solidFill>
                <a:latin typeface="Arial"/>
                <a:cs typeface="Arial"/>
              </a:rPr>
              <a:t>ölçekli çalışmalarda </a:t>
            </a:r>
            <a:r>
              <a:rPr lang="tr-TR" sz="1800" spc="-10" dirty="0">
                <a:solidFill>
                  <a:srgbClr val="00007C"/>
                </a:solidFill>
                <a:latin typeface="Arial"/>
                <a:cs typeface="Arial"/>
              </a:rPr>
              <a:t>yeterli sayıda bölümü</a:t>
            </a:r>
            <a:r>
              <a:rPr lang="tr-TR" sz="1800" spc="165" dirty="0">
                <a:solidFill>
                  <a:srgbClr val="00007C"/>
                </a:solidFill>
                <a:latin typeface="Arial"/>
                <a:cs typeface="Arial"/>
              </a:rPr>
              <a:t> </a:t>
            </a:r>
            <a:r>
              <a:rPr lang="tr-TR" sz="1800" spc="-5" dirty="0">
                <a:solidFill>
                  <a:srgbClr val="00007C"/>
                </a:solidFill>
                <a:latin typeface="Arial"/>
                <a:cs typeface="Arial"/>
              </a:rPr>
              <a:t>eşzamanlı</a:t>
            </a:r>
            <a:endParaRPr lang="tr-TR" sz="1800" dirty="0">
              <a:latin typeface="Arial"/>
              <a:cs typeface="Arial"/>
            </a:endParaRPr>
          </a:p>
          <a:p>
            <a:pPr marL="926465">
              <a:lnSpc>
                <a:spcPct val="100000"/>
              </a:lnSpc>
            </a:pPr>
            <a:r>
              <a:rPr lang="tr-TR" sz="1800" spc="-10" dirty="0">
                <a:solidFill>
                  <a:srgbClr val="00007C"/>
                </a:solidFill>
                <a:latin typeface="Arial"/>
                <a:cs typeface="Arial"/>
              </a:rPr>
              <a:t>ilerletebilecek sayıda </a:t>
            </a:r>
            <a:r>
              <a:rPr lang="tr-TR" sz="1800" spc="-5" dirty="0">
                <a:solidFill>
                  <a:srgbClr val="00007C"/>
                </a:solidFill>
                <a:latin typeface="Arial"/>
                <a:cs typeface="Arial"/>
              </a:rPr>
              <a:t>çalışanın</a:t>
            </a:r>
            <a:r>
              <a:rPr lang="tr-TR" sz="1800" spc="100" dirty="0">
                <a:solidFill>
                  <a:srgbClr val="00007C"/>
                </a:solidFill>
                <a:latin typeface="Arial"/>
                <a:cs typeface="Arial"/>
              </a:rPr>
              <a:t> </a:t>
            </a:r>
            <a:r>
              <a:rPr lang="tr-TR" sz="1800" spc="-5" dirty="0">
                <a:solidFill>
                  <a:srgbClr val="00007C"/>
                </a:solidFill>
                <a:latin typeface="Arial"/>
                <a:cs typeface="Arial"/>
              </a:rPr>
              <a:t>bulunamaması.</a:t>
            </a:r>
            <a:endParaRPr lang="tr-TR" sz="1800" dirty="0">
              <a:latin typeface="Arial"/>
              <a:cs typeface="Arial"/>
            </a:endParaRPr>
          </a:p>
          <a:p>
            <a:pPr marL="926465" lvl="1" indent="-457200">
              <a:lnSpc>
                <a:spcPct val="100000"/>
              </a:lnSpc>
              <a:tabLst>
                <a:tab pos="926465" algn="l"/>
                <a:tab pos="927100" algn="l"/>
              </a:tabLst>
            </a:pPr>
            <a:r>
              <a:rPr lang="tr-TR" sz="1800" spc="-10" dirty="0">
                <a:solidFill>
                  <a:srgbClr val="00007C"/>
                </a:solidFill>
                <a:latin typeface="Arial"/>
                <a:cs typeface="Arial"/>
              </a:rPr>
              <a:t>Çalışanlar </a:t>
            </a:r>
            <a:r>
              <a:rPr lang="tr-TR" sz="1800" spc="-5" dirty="0">
                <a:solidFill>
                  <a:srgbClr val="00007C"/>
                </a:solidFill>
                <a:latin typeface="Arial"/>
                <a:cs typeface="Arial"/>
              </a:rPr>
              <a:t>hıza </a:t>
            </a:r>
            <a:r>
              <a:rPr lang="tr-TR" sz="1800" spc="-10" dirty="0">
                <a:solidFill>
                  <a:srgbClr val="00007C"/>
                </a:solidFill>
                <a:latin typeface="Arial"/>
                <a:cs typeface="Arial"/>
              </a:rPr>
              <a:t>uyum</a:t>
            </a:r>
            <a:r>
              <a:rPr lang="tr-TR" sz="1800" spc="70" dirty="0">
                <a:solidFill>
                  <a:srgbClr val="00007C"/>
                </a:solidFill>
                <a:latin typeface="Arial"/>
                <a:cs typeface="Arial"/>
              </a:rPr>
              <a:t> </a:t>
            </a:r>
            <a:r>
              <a:rPr lang="tr-TR" sz="1800" spc="-10" dirty="0">
                <a:solidFill>
                  <a:srgbClr val="00007C"/>
                </a:solidFill>
                <a:latin typeface="Arial"/>
                <a:cs typeface="Arial"/>
              </a:rPr>
              <a:t>sağlayabilmelidirler.</a:t>
            </a:r>
            <a:endParaRPr lang="tr-TR" sz="1800" dirty="0">
              <a:latin typeface="Arial"/>
              <a:cs typeface="Arial"/>
            </a:endParaRPr>
          </a:p>
          <a:p>
            <a:pPr marL="926465" lvl="1" indent="-457200">
              <a:lnSpc>
                <a:spcPct val="100000"/>
              </a:lnSpc>
              <a:tabLst>
                <a:tab pos="926465" algn="l"/>
                <a:tab pos="927100" algn="l"/>
              </a:tabLst>
            </a:pPr>
            <a:r>
              <a:rPr lang="tr-TR" sz="1800" spc="-5" dirty="0">
                <a:solidFill>
                  <a:srgbClr val="00007C"/>
                </a:solidFill>
                <a:latin typeface="Arial"/>
                <a:cs typeface="Arial"/>
              </a:rPr>
              <a:t>Yüksek teknik risklere </a:t>
            </a:r>
            <a:r>
              <a:rPr lang="tr-TR" sz="1800" spc="-10" dirty="0">
                <a:solidFill>
                  <a:srgbClr val="00007C"/>
                </a:solidFill>
                <a:latin typeface="Arial"/>
                <a:cs typeface="Arial"/>
              </a:rPr>
              <a:t>uygun</a:t>
            </a:r>
            <a:r>
              <a:rPr lang="tr-TR" sz="1800" spc="55" dirty="0">
                <a:solidFill>
                  <a:srgbClr val="00007C"/>
                </a:solidFill>
                <a:latin typeface="Arial"/>
                <a:cs typeface="Arial"/>
              </a:rPr>
              <a:t> </a:t>
            </a:r>
            <a:r>
              <a:rPr lang="tr-TR" sz="1800" spc="-10" dirty="0">
                <a:solidFill>
                  <a:srgbClr val="00007C"/>
                </a:solidFill>
                <a:latin typeface="Arial"/>
                <a:cs typeface="Arial"/>
              </a:rPr>
              <a:t>değil.</a:t>
            </a:r>
            <a:endParaRPr lang="tr-TR" sz="1800" dirty="0">
              <a:latin typeface="Arial"/>
              <a:cs typeface="Arial"/>
            </a:endParaRPr>
          </a:p>
          <a:p>
            <a:pPr marL="469900" indent="-457200">
              <a:lnSpc>
                <a:spcPct val="100000"/>
              </a:lnSpc>
              <a:spcBef>
                <a:spcPts val="490"/>
              </a:spcBef>
              <a:buChar char="•"/>
              <a:tabLst>
                <a:tab pos="469265" algn="l"/>
                <a:tab pos="469900" algn="l"/>
              </a:tabLst>
            </a:pPr>
            <a:r>
              <a:rPr lang="tr-TR" sz="1800" spc="-5" dirty="0">
                <a:solidFill>
                  <a:srgbClr val="00007C"/>
                </a:solidFill>
                <a:latin typeface="Arial"/>
                <a:cs typeface="Arial"/>
              </a:rPr>
              <a:t>Sonuç:</a:t>
            </a:r>
            <a:endParaRPr lang="tr-TR" sz="1800" dirty="0">
              <a:latin typeface="Arial"/>
              <a:cs typeface="Arial"/>
            </a:endParaRPr>
          </a:p>
          <a:p>
            <a:pPr marL="926465" marR="5080" lvl="1" indent="-457200">
              <a:lnSpc>
                <a:spcPct val="100000"/>
              </a:lnSpc>
              <a:tabLst>
                <a:tab pos="926465" algn="l"/>
                <a:tab pos="927100" algn="l"/>
              </a:tabLst>
            </a:pPr>
            <a:r>
              <a:rPr lang="tr-TR" sz="1800" spc="-5" dirty="0">
                <a:solidFill>
                  <a:srgbClr val="00007C"/>
                </a:solidFill>
                <a:latin typeface="Arial"/>
                <a:cs typeface="Arial"/>
              </a:rPr>
              <a:t>Prototip </a:t>
            </a:r>
            <a:r>
              <a:rPr lang="tr-TR" sz="1800" spc="-10" dirty="0">
                <a:solidFill>
                  <a:srgbClr val="00007C"/>
                </a:solidFill>
                <a:latin typeface="Arial"/>
                <a:cs typeface="Arial"/>
              </a:rPr>
              <a:t>geliştirmede kullanılması veya </a:t>
            </a:r>
            <a:r>
              <a:rPr lang="tr-TR" sz="1800" spc="-5" dirty="0">
                <a:solidFill>
                  <a:srgbClr val="00007C"/>
                </a:solidFill>
                <a:latin typeface="Arial"/>
                <a:cs typeface="Arial"/>
              </a:rPr>
              <a:t>ana fikirlerinin </a:t>
            </a:r>
            <a:r>
              <a:rPr lang="tr-TR" sz="1800" spc="-10" dirty="0">
                <a:solidFill>
                  <a:srgbClr val="00007C"/>
                </a:solidFill>
                <a:latin typeface="Arial"/>
                <a:cs typeface="Arial"/>
              </a:rPr>
              <a:t>diğer </a:t>
            </a:r>
            <a:r>
              <a:rPr lang="tr-TR" sz="1800" spc="-5" dirty="0">
                <a:solidFill>
                  <a:srgbClr val="00007C"/>
                </a:solidFill>
                <a:latin typeface="Arial"/>
                <a:cs typeface="Arial"/>
              </a:rPr>
              <a:t>süreçlere  </a:t>
            </a:r>
            <a:r>
              <a:rPr lang="tr-TR" sz="1800" spc="-10" dirty="0">
                <a:solidFill>
                  <a:srgbClr val="00007C"/>
                </a:solidFill>
                <a:latin typeface="Arial"/>
                <a:cs typeface="Arial"/>
              </a:rPr>
              <a:t>uygulanması yerinde</a:t>
            </a:r>
            <a:r>
              <a:rPr lang="tr-TR" sz="1800" spc="85" dirty="0">
                <a:solidFill>
                  <a:srgbClr val="00007C"/>
                </a:solidFill>
                <a:latin typeface="Arial"/>
                <a:cs typeface="Arial"/>
              </a:rPr>
              <a:t> </a:t>
            </a:r>
            <a:r>
              <a:rPr lang="tr-TR" sz="1800" spc="-15" dirty="0">
                <a:solidFill>
                  <a:srgbClr val="00007C"/>
                </a:solidFill>
                <a:latin typeface="Arial"/>
                <a:cs typeface="Arial"/>
              </a:rPr>
              <a:t>olacaktır.</a:t>
            </a:r>
            <a:endParaRPr lang="tr-TR" sz="1800" dirty="0">
              <a:latin typeface="Arial"/>
              <a:cs typeface="Arial"/>
            </a:endParaRPr>
          </a:p>
          <a:p>
            <a:endParaRPr lang="tr-TR" dirty="0"/>
          </a:p>
        </p:txBody>
      </p:sp>
      <p:sp>
        <p:nvSpPr>
          <p:cNvPr id="4" name="Altbilgi Yer Tutucusu 3"/>
          <p:cNvSpPr>
            <a:spLocks noGrp="1"/>
          </p:cNvSpPr>
          <p:nvPr>
            <p:ph type="ftr" sz="quarter" idx="11"/>
          </p:nvPr>
        </p:nvSpPr>
        <p:spPr/>
        <p:txBody>
          <a:bodyPr/>
          <a:lstStyle/>
          <a:p>
            <a:r>
              <a:rPr lang="tr-TR" smtClean="0"/>
              <a:t>ENFYL-851502</a:t>
            </a:r>
            <a:endParaRPr lang="tr-TR"/>
          </a:p>
        </p:txBody>
      </p:sp>
      <p:sp>
        <p:nvSpPr>
          <p:cNvPr id="5" name="Slayt Numarası Yer Tutucusu 4"/>
          <p:cNvSpPr>
            <a:spLocks noGrp="1"/>
          </p:cNvSpPr>
          <p:nvPr>
            <p:ph type="sldNum" sz="quarter" idx="12"/>
          </p:nvPr>
        </p:nvSpPr>
        <p:spPr/>
        <p:txBody>
          <a:bodyPr/>
          <a:lstStyle/>
          <a:p>
            <a:fld id="{786C4975-DA66-4692-BC0C-8DF561EEBF1F}" type="slidenum">
              <a:rPr lang="tr-TR" smtClean="0"/>
              <a:pPr/>
              <a:t>39</a:t>
            </a:fld>
            <a:endParaRPr lang="tr-TR"/>
          </a:p>
        </p:txBody>
      </p:sp>
    </p:spTree>
    <p:extLst>
      <p:ext uri="{BB962C8B-B14F-4D97-AF65-F5344CB8AC3E}">
        <p14:creationId xmlns:p14="http://schemas.microsoft.com/office/powerpoint/2010/main" val="3608778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4" name="Altbilgi Yer Tutucusu 3"/>
          <p:cNvSpPr>
            <a:spLocks noGrp="1"/>
          </p:cNvSpPr>
          <p:nvPr>
            <p:ph type="ftr" sz="quarter" idx="11"/>
          </p:nvPr>
        </p:nvSpPr>
        <p:spPr/>
        <p:txBody>
          <a:bodyPr/>
          <a:lstStyle/>
          <a:p>
            <a:r>
              <a:rPr lang="tr-TR" smtClean="0"/>
              <a:t>ENFYL-851502</a:t>
            </a:r>
            <a:endParaRPr lang="tr-TR"/>
          </a:p>
        </p:txBody>
      </p:sp>
      <p:sp>
        <p:nvSpPr>
          <p:cNvPr id="5" name="Slayt Numarası Yer Tutucusu 4"/>
          <p:cNvSpPr>
            <a:spLocks noGrp="1"/>
          </p:cNvSpPr>
          <p:nvPr>
            <p:ph type="sldNum" sz="quarter" idx="12"/>
          </p:nvPr>
        </p:nvSpPr>
        <p:spPr/>
        <p:txBody>
          <a:bodyPr/>
          <a:lstStyle/>
          <a:p>
            <a:fld id="{786C4975-DA66-4692-BC0C-8DF561EEBF1F}" type="slidenum">
              <a:rPr lang="tr-TR" smtClean="0"/>
              <a:pPr/>
              <a:t>4</a:t>
            </a:fld>
            <a:endParaRPr lang="tr-TR"/>
          </a:p>
        </p:txBody>
      </p:sp>
      <p:pic>
        <p:nvPicPr>
          <p:cNvPr id="6" name="Picture 2"/>
          <p:cNvPicPr>
            <a:picLocks noGrp="1" noChangeAspect="1" noChangeArrowheads="1"/>
          </p:cNvPicPr>
          <p:nvPr>
            <p:ph idx="1"/>
          </p:nvPr>
        </p:nvPicPr>
        <p:blipFill>
          <a:blip r:embed="rId2" cstate="print"/>
          <a:srcRect/>
          <a:stretch>
            <a:fillRect/>
          </a:stretch>
        </p:blipFill>
        <p:spPr bwMode="auto">
          <a:xfrm>
            <a:off x="441434" y="365126"/>
            <a:ext cx="11424745" cy="6356349"/>
          </a:xfrm>
          <a:prstGeom prst="rect">
            <a:avLst/>
          </a:prstGeom>
          <a:noFill/>
          <a:ln w="9525">
            <a:noFill/>
            <a:miter lim="800000"/>
            <a:headEnd/>
            <a:tailEnd/>
          </a:ln>
          <a:effectLst/>
        </p:spPr>
      </p:pic>
    </p:spTree>
    <p:extLst>
      <p:ext uri="{BB962C8B-B14F-4D97-AF65-F5344CB8AC3E}">
        <p14:creationId xmlns:p14="http://schemas.microsoft.com/office/powerpoint/2010/main" val="204312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spc="-5" dirty="0">
                <a:latin typeface="Arial"/>
                <a:cs typeface="Arial"/>
              </a:rPr>
              <a:t>BİLEŞEN</a:t>
            </a:r>
            <a:r>
              <a:rPr lang="tr-TR" spc="-5" dirty="0">
                <a:solidFill>
                  <a:srgbClr val="00007C"/>
                </a:solidFill>
                <a:latin typeface="Arial"/>
                <a:cs typeface="Arial"/>
              </a:rPr>
              <a:t> </a:t>
            </a:r>
            <a:r>
              <a:rPr lang="tr-TR" spc="-30" dirty="0">
                <a:solidFill>
                  <a:srgbClr val="00007C"/>
                </a:solidFill>
                <a:latin typeface="Arial"/>
                <a:cs typeface="Arial"/>
              </a:rPr>
              <a:t>TABANLI </a:t>
            </a:r>
            <a:r>
              <a:rPr lang="tr-TR" spc="-5" dirty="0">
                <a:solidFill>
                  <a:srgbClr val="00007C"/>
                </a:solidFill>
                <a:latin typeface="Arial"/>
                <a:cs typeface="Arial"/>
              </a:rPr>
              <a:t>(Component </a:t>
            </a:r>
            <a:r>
              <a:rPr lang="tr-TR" spc="-5" dirty="0" err="1">
                <a:solidFill>
                  <a:srgbClr val="00007C"/>
                </a:solidFill>
                <a:latin typeface="Arial"/>
                <a:cs typeface="Arial"/>
              </a:rPr>
              <a:t>Based</a:t>
            </a:r>
            <a:r>
              <a:rPr lang="tr-TR" spc="-5" dirty="0">
                <a:solidFill>
                  <a:srgbClr val="00007C"/>
                </a:solidFill>
                <a:latin typeface="Arial"/>
                <a:cs typeface="Arial"/>
              </a:rPr>
              <a:t>) </a:t>
            </a:r>
            <a:r>
              <a:rPr lang="tr-TR" spc="-10" dirty="0">
                <a:solidFill>
                  <a:srgbClr val="00007C"/>
                </a:solidFill>
                <a:latin typeface="Arial"/>
                <a:cs typeface="Arial"/>
              </a:rPr>
              <a:t>UYGULAMA</a:t>
            </a:r>
            <a:r>
              <a:rPr lang="tr-TR" spc="40" dirty="0">
                <a:solidFill>
                  <a:srgbClr val="00007C"/>
                </a:solidFill>
                <a:latin typeface="Arial"/>
                <a:cs typeface="Arial"/>
              </a:rPr>
              <a:t> </a:t>
            </a:r>
            <a:r>
              <a:rPr lang="tr-TR" dirty="0">
                <a:solidFill>
                  <a:srgbClr val="00007C"/>
                </a:solidFill>
                <a:latin typeface="Arial"/>
                <a:cs typeface="Arial"/>
              </a:rPr>
              <a:t>GELİŞTİRME</a:t>
            </a:r>
            <a:r>
              <a:rPr lang="tr-TR" dirty="0">
                <a:latin typeface="Arial"/>
                <a:cs typeface="Arial"/>
              </a:rPr>
              <a:t/>
            </a:r>
            <a:br>
              <a:rPr lang="tr-TR" dirty="0">
                <a:latin typeface="Arial"/>
                <a:cs typeface="Arial"/>
              </a:rPr>
            </a:br>
            <a:endParaRPr lang="tr-TR" dirty="0"/>
          </a:p>
        </p:txBody>
      </p:sp>
      <p:sp>
        <p:nvSpPr>
          <p:cNvPr id="3" name="İçerik Yer Tutucusu 2"/>
          <p:cNvSpPr>
            <a:spLocks noGrp="1"/>
          </p:cNvSpPr>
          <p:nvPr>
            <p:ph idx="1"/>
          </p:nvPr>
        </p:nvSpPr>
        <p:spPr/>
        <p:txBody>
          <a:bodyPr>
            <a:normAutofit fontScale="92500" lnSpcReduction="20000"/>
          </a:bodyPr>
          <a:lstStyle/>
          <a:p>
            <a:pPr>
              <a:lnSpc>
                <a:spcPct val="100000"/>
              </a:lnSpc>
              <a:spcBef>
                <a:spcPts val="50"/>
              </a:spcBef>
            </a:pPr>
            <a:endParaRPr lang="tr-TR" sz="1850" dirty="0">
              <a:latin typeface="Arial"/>
              <a:cs typeface="Arial"/>
            </a:endParaRPr>
          </a:p>
          <a:p>
            <a:pPr marL="469900" indent="-457200">
              <a:lnSpc>
                <a:spcPct val="100000"/>
              </a:lnSpc>
              <a:buChar char="•"/>
              <a:tabLst>
                <a:tab pos="469265" algn="l"/>
                <a:tab pos="469900" algn="l"/>
              </a:tabLst>
            </a:pPr>
            <a:r>
              <a:rPr lang="tr-TR" sz="1800" spc="-10" dirty="0">
                <a:solidFill>
                  <a:srgbClr val="00007C"/>
                </a:solidFill>
                <a:latin typeface="Arial"/>
                <a:cs typeface="Arial"/>
              </a:rPr>
              <a:t>Uygulamanın </a:t>
            </a:r>
            <a:r>
              <a:rPr lang="tr-TR" sz="1800" spc="-5" dirty="0">
                <a:solidFill>
                  <a:srgbClr val="00007C"/>
                </a:solidFill>
                <a:latin typeface="Arial"/>
                <a:cs typeface="Arial"/>
              </a:rPr>
              <a:t>hazır </a:t>
            </a:r>
            <a:r>
              <a:rPr lang="tr-TR" sz="1800" spc="-10" dirty="0">
                <a:solidFill>
                  <a:srgbClr val="00007C"/>
                </a:solidFill>
                <a:latin typeface="Arial"/>
                <a:cs typeface="Arial"/>
              </a:rPr>
              <a:t>yazılım bileşenlerinden </a:t>
            </a:r>
            <a:r>
              <a:rPr lang="tr-TR" sz="1800" spc="-5" dirty="0">
                <a:solidFill>
                  <a:srgbClr val="00007C"/>
                </a:solidFill>
                <a:latin typeface="Arial"/>
                <a:cs typeface="Arial"/>
              </a:rPr>
              <a:t>oluşturulmasını</a:t>
            </a:r>
            <a:r>
              <a:rPr lang="tr-TR" sz="1800" spc="229" dirty="0">
                <a:solidFill>
                  <a:srgbClr val="00007C"/>
                </a:solidFill>
                <a:latin typeface="Arial"/>
                <a:cs typeface="Arial"/>
              </a:rPr>
              <a:t> </a:t>
            </a:r>
            <a:r>
              <a:rPr lang="tr-TR" sz="1800" spc="-20" dirty="0">
                <a:solidFill>
                  <a:srgbClr val="00007C"/>
                </a:solidFill>
                <a:latin typeface="Arial"/>
                <a:cs typeface="Arial"/>
              </a:rPr>
              <a:t>öngörür.</a:t>
            </a:r>
            <a:endParaRPr lang="tr-TR" sz="1800" dirty="0">
              <a:latin typeface="Arial"/>
              <a:cs typeface="Arial"/>
            </a:endParaRPr>
          </a:p>
          <a:p>
            <a:pPr marL="469900" indent="-457200">
              <a:lnSpc>
                <a:spcPct val="100000"/>
              </a:lnSpc>
              <a:buChar char="•"/>
              <a:tabLst>
                <a:tab pos="469265" algn="l"/>
                <a:tab pos="469900" algn="l"/>
              </a:tabLst>
            </a:pPr>
            <a:r>
              <a:rPr lang="tr-TR" sz="1800" spc="-5" dirty="0">
                <a:solidFill>
                  <a:srgbClr val="00007C"/>
                </a:solidFill>
                <a:latin typeface="Arial"/>
                <a:cs typeface="Arial"/>
              </a:rPr>
              <a:t>Aşamaları:</a:t>
            </a:r>
            <a:endParaRPr lang="tr-TR" sz="1800" dirty="0">
              <a:latin typeface="Arial"/>
              <a:cs typeface="Arial"/>
            </a:endParaRPr>
          </a:p>
          <a:p>
            <a:pPr marL="926465" lvl="1" indent="-457200">
              <a:lnSpc>
                <a:spcPct val="100000"/>
              </a:lnSpc>
              <a:tabLst>
                <a:tab pos="926465" algn="l"/>
                <a:tab pos="927100" algn="l"/>
              </a:tabLst>
            </a:pPr>
            <a:r>
              <a:rPr lang="tr-TR" sz="1800" spc="-5" dirty="0">
                <a:solidFill>
                  <a:srgbClr val="00007C"/>
                </a:solidFill>
                <a:latin typeface="Arial"/>
                <a:cs typeface="Arial"/>
              </a:rPr>
              <a:t>Konu </a:t>
            </a:r>
            <a:r>
              <a:rPr lang="tr-TR" sz="1800" spc="-10" dirty="0">
                <a:solidFill>
                  <a:srgbClr val="00007C"/>
                </a:solidFill>
                <a:latin typeface="Arial"/>
                <a:cs typeface="Arial"/>
              </a:rPr>
              <a:t>alanı </a:t>
            </a:r>
            <a:r>
              <a:rPr lang="tr-TR" sz="1800" spc="-5" dirty="0">
                <a:solidFill>
                  <a:srgbClr val="00007C"/>
                </a:solidFill>
                <a:latin typeface="Arial"/>
                <a:cs typeface="Arial"/>
              </a:rPr>
              <a:t>mühendisliği (Domain</a:t>
            </a:r>
            <a:r>
              <a:rPr lang="tr-TR" sz="1800" spc="70" dirty="0">
                <a:solidFill>
                  <a:srgbClr val="00007C"/>
                </a:solidFill>
                <a:latin typeface="Arial"/>
                <a:cs typeface="Arial"/>
              </a:rPr>
              <a:t> </a:t>
            </a:r>
            <a:r>
              <a:rPr lang="tr-TR" sz="1800" spc="-10" dirty="0" err="1">
                <a:solidFill>
                  <a:srgbClr val="00007C"/>
                </a:solidFill>
                <a:latin typeface="Arial"/>
                <a:cs typeface="Arial"/>
              </a:rPr>
              <a:t>Engineering</a:t>
            </a:r>
            <a:r>
              <a:rPr lang="tr-TR" sz="1800" spc="-10" dirty="0">
                <a:solidFill>
                  <a:srgbClr val="00007C"/>
                </a:solidFill>
                <a:latin typeface="Arial"/>
                <a:cs typeface="Arial"/>
              </a:rPr>
              <a:t>)</a:t>
            </a:r>
            <a:endParaRPr lang="tr-TR" sz="1800" dirty="0">
              <a:latin typeface="Arial"/>
              <a:cs typeface="Arial"/>
            </a:endParaRPr>
          </a:p>
          <a:p>
            <a:pPr marL="926465" lvl="1" indent="-457200">
              <a:lnSpc>
                <a:spcPct val="100000"/>
              </a:lnSpc>
              <a:tabLst>
                <a:tab pos="926465" algn="l"/>
                <a:tab pos="927100" algn="l"/>
              </a:tabLst>
            </a:pPr>
            <a:r>
              <a:rPr lang="tr-TR" sz="1800" spc="-5" dirty="0">
                <a:solidFill>
                  <a:srgbClr val="00007C"/>
                </a:solidFill>
                <a:latin typeface="Arial"/>
                <a:cs typeface="Arial"/>
              </a:rPr>
              <a:t>Aday </a:t>
            </a:r>
            <a:r>
              <a:rPr lang="tr-TR" sz="1800" spc="-10" dirty="0">
                <a:solidFill>
                  <a:srgbClr val="00007C"/>
                </a:solidFill>
                <a:latin typeface="Arial"/>
                <a:cs typeface="Arial"/>
              </a:rPr>
              <a:t>bileşenlerin sınıflandırılması </a:t>
            </a:r>
            <a:r>
              <a:rPr lang="tr-TR" sz="1800" dirty="0">
                <a:solidFill>
                  <a:srgbClr val="00007C"/>
                </a:solidFill>
                <a:latin typeface="Arial"/>
                <a:cs typeface="Arial"/>
              </a:rPr>
              <a:t>ve </a:t>
            </a:r>
            <a:r>
              <a:rPr lang="tr-TR" sz="1800" spc="-5" dirty="0">
                <a:solidFill>
                  <a:srgbClr val="00007C"/>
                </a:solidFill>
                <a:latin typeface="Arial"/>
                <a:cs typeface="Arial"/>
              </a:rPr>
              <a:t>seçilmesi</a:t>
            </a:r>
            <a:r>
              <a:rPr lang="tr-TR" sz="1800" spc="140" dirty="0">
                <a:solidFill>
                  <a:srgbClr val="00007C"/>
                </a:solidFill>
                <a:latin typeface="Arial"/>
                <a:cs typeface="Arial"/>
              </a:rPr>
              <a:t> </a:t>
            </a:r>
            <a:r>
              <a:rPr lang="tr-TR" sz="1800" spc="-5" dirty="0">
                <a:solidFill>
                  <a:srgbClr val="00007C"/>
                </a:solidFill>
                <a:latin typeface="Arial"/>
                <a:cs typeface="Arial"/>
              </a:rPr>
              <a:t>(</a:t>
            </a:r>
            <a:r>
              <a:rPr lang="tr-TR" sz="1800" spc="-5" dirty="0" err="1">
                <a:solidFill>
                  <a:srgbClr val="00007C"/>
                </a:solidFill>
                <a:latin typeface="Arial"/>
                <a:cs typeface="Arial"/>
              </a:rPr>
              <a:t>Qualification</a:t>
            </a:r>
            <a:r>
              <a:rPr lang="tr-TR" sz="1800" spc="-5" dirty="0">
                <a:solidFill>
                  <a:srgbClr val="00007C"/>
                </a:solidFill>
                <a:latin typeface="Arial"/>
                <a:cs typeface="Arial"/>
              </a:rPr>
              <a:t>)</a:t>
            </a:r>
            <a:endParaRPr lang="tr-TR" sz="1800" dirty="0">
              <a:latin typeface="Arial"/>
              <a:cs typeface="Arial"/>
            </a:endParaRPr>
          </a:p>
          <a:p>
            <a:pPr marL="926465" lvl="1" indent="-457200">
              <a:lnSpc>
                <a:spcPct val="100000"/>
              </a:lnSpc>
              <a:tabLst>
                <a:tab pos="926465" algn="l"/>
                <a:tab pos="927100" algn="l"/>
              </a:tabLst>
            </a:pPr>
            <a:r>
              <a:rPr lang="tr-TR" sz="1800" spc="-5" dirty="0">
                <a:solidFill>
                  <a:srgbClr val="00007C"/>
                </a:solidFill>
                <a:latin typeface="Arial"/>
                <a:cs typeface="Arial"/>
              </a:rPr>
              <a:t>Seçilen bileşenlerin kendi </a:t>
            </a:r>
            <a:r>
              <a:rPr lang="tr-TR" sz="1800" spc="-10" dirty="0">
                <a:solidFill>
                  <a:srgbClr val="00007C"/>
                </a:solidFill>
                <a:latin typeface="Arial"/>
                <a:cs typeface="Arial"/>
              </a:rPr>
              <a:t>yazılımımıza uyarlanması</a:t>
            </a:r>
            <a:r>
              <a:rPr lang="tr-TR" sz="1800" spc="170" dirty="0">
                <a:solidFill>
                  <a:srgbClr val="00007C"/>
                </a:solidFill>
                <a:latin typeface="Arial"/>
                <a:cs typeface="Arial"/>
              </a:rPr>
              <a:t> </a:t>
            </a:r>
            <a:r>
              <a:rPr lang="tr-TR" sz="1800" spc="-5" dirty="0">
                <a:solidFill>
                  <a:srgbClr val="00007C"/>
                </a:solidFill>
                <a:latin typeface="Arial"/>
                <a:cs typeface="Arial"/>
              </a:rPr>
              <a:t>(Adaptation)</a:t>
            </a:r>
            <a:endParaRPr lang="tr-TR" sz="1800" dirty="0">
              <a:latin typeface="Arial"/>
              <a:cs typeface="Arial"/>
            </a:endParaRPr>
          </a:p>
          <a:p>
            <a:pPr marL="926465" lvl="1" indent="-457200">
              <a:lnSpc>
                <a:spcPct val="100000"/>
              </a:lnSpc>
              <a:tabLst>
                <a:tab pos="926465" algn="l"/>
                <a:tab pos="927100" algn="l"/>
              </a:tabLst>
            </a:pPr>
            <a:r>
              <a:rPr lang="tr-TR" sz="1800" spc="-10" dirty="0">
                <a:solidFill>
                  <a:srgbClr val="00007C"/>
                </a:solidFill>
                <a:latin typeface="Arial"/>
                <a:cs typeface="Arial"/>
              </a:rPr>
              <a:t>Bileşenlerin </a:t>
            </a:r>
            <a:r>
              <a:rPr lang="tr-TR" sz="1800" spc="-5" dirty="0">
                <a:solidFill>
                  <a:srgbClr val="00007C"/>
                </a:solidFill>
                <a:latin typeface="Arial"/>
                <a:cs typeface="Arial"/>
              </a:rPr>
              <a:t>bir </a:t>
            </a:r>
            <a:r>
              <a:rPr lang="tr-TR" sz="1800" spc="-10" dirty="0">
                <a:solidFill>
                  <a:srgbClr val="00007C"/>
                </a:solidFill>
                <a:latin typeface="Arial"/>
                <a:cs typeface="Arial"/>
              </a:rPr>
              <a:t>araya </a:t>
            </a:r>
            <a:r>
              <a:rPr lang="tr-TR" sz="1800" spc="-5" dirty="0">
                <a:solidFill>
                  <a:srgbClr val="00007C"/>
                </a:solidFill>
                <a:latin typeface="Arial"/>
                <a:cs typeface="Arial"/>
              </a:rPr>
              <a:t>getirilmesi</a:t>
            </a:r>
            <a:r>
              <a:rPr lang="tr-TR" sz="1800" spc="90" dirty="0">
                <a:solidFill>
                  <a:srgbClr val="00007C"/>
                </a:solidFill>
                <a:latin typeface="Arial"/>
                <a:cs typeface="Arial"/>
              </a:rPr>
              <a:t> </a:t>
            </a:r>
            <a:r>
              <a:rPr lang="tr-TR" sz="1800" spc="-5" dirty="0">
                <a:solidFill>
                  <a:srgbClr val="00007C"/>
                </a:solidFill>
                <a:latin typeface="Arial"/>
                <a:cs typeface="Arial"/>
              </a:rPr>
              <a:t>(</a:t>
            </a:r>
            <a:r>
              <a:rPr lang="tr-TR" sz="1800" spc="-5" dirty="0" err="1">
                <a:solidFill>
                  <a:srgbClr val="00007C"/>
                </a:solidFill>
                <a:latin typeface="Arial"/>
                <a:cs typeface="Arial"/>
              </a:rPr>
              <a:t>Composition</a:t>
            </a:r>
            <a:r>
              <a:rPr lang="tr-TR" sz="1800" spc="-5" dirty="0">
                <a:solidFill>
                  <a:srgbClr val="00007C"/>
                </a:solidFill>
                <a:latin typeface="Arial"/>
                <a:cs typeface="Arial"/>
              </a:rPr>
              <a:t>)</a:t>
            </a:r>
            <a:endParaRPr lang="tr-TR" sz="1800" dirty="0">
              <a:latin typeface="Arial"/>
              <a:cs typeface="Arial"/>
            </a:endParaRPr>
          </a:p>
          <a:p>
            <a:pPr marL="469900" indent="-457200">
              <a:lnSpc>
                <a:spcPct val="100000"/>
              </a:lnSpc>
              <a:spcBef>
                <a:spcPts val="905"/>
              </a:spcBef>
              <a:buChar char="•"/>
              <a:tabLst>
                <a:tab pos="469265" algn="l"/>
                <a:tab pos="469900" algn="l"/>
              </a:tabLst>
            </a:pPr>
            <a:r>
              <a:rPr lang="tr-TR" sz="1800" spc="-5" dirty="0">
                <a:solidFill>
                  <a:srgbClr val="00007C"/>
                </a:solidFill>
                <a:latin typeface="Arial"/>
                <a:cs typeface="Arial"/>
              </a:rPr>
              <a:t>Artılar:</a:t>
            </a:r>
            <a:endParaRPr lang="tr-TR" sz="1800" dirty="0">
              <a:latin typeface="Arial"/>
              <a:cs typeface="Arial"/>
            </a:endParaRPr>
          </a:p>
          <a:p>
            <a:pPr marL="926465" lvl="1" indent="-457200">
              <a:lnSpc>
                <a:spcPct val="100000"/>
              </a:lnSpc>
              <a:tabLst>
                <a:tab pos="926465" algn="l"/>
                <a:tab pos="927100" algn="l"/>
              </a:tabLst>
            </a:pPr>
            <a:r>
              <a:rPr lang="tr-TR" sz="1800" spc="-35" dirty="0">
                <a:solidFill>
                  <a:srgbClr val="00007C"/>
                </a:solidFill>
                <a:latin typeface="Arial"/>
                <a:cs typeface="Arial"/>
              </a:rPr>
              <a:t>Yeniden </a:t>
            </a:r>
            <a:r>
              <a:rPr lang="tr-TR" sz="1800" spc="-10" dirty="0">
                <a:solidFill>
                  <a:srgbClr val="00007C"/>
                </a:solidFill>
                <a:latin typeface="Arial"/>
                <a:cs typeface="Arial"/>
              </a:rPr>
              <a:t>kullanımın özendirilmesi </a:t>
            </a:r>
            <a:r>
              <a:rPr lang="tr-TR" sz="1800" spc="-5" dirty="0">
                <a:solidFill>
                  <a:srgbClr val="00007C"/>
                </a:solidFill>
                <a:latin typeface="Arial"/>
                <a:cs typeface="Arial"/>
              </a:rPr>
              <a:t>(azalan</a:t>
            </a:r>
            <a:r>
              <a:rPr lang="tr-TR" sz="1800" spc="150" dirty="0">
                <a:solidFill>
                  <a:srgbClr val="00007C"/>
                </a:solidFill>
                <a:latin typeface="Arial"/>
                <a:cs typeface="Arial"/>
              </a:rPr>
              <a:t> </a:t>
            </a:r>
            <a:r>
              <a:rPr lang="tr-TR" sz="1800" spc="-10" dirty="0">
                <a:solidFill>
                  <a:srgbClr val="00007C"/>
                </a:solidFill>
                <a:latin typeface="Arial"/>
                <a:cs typeface="Arial"/>
              </a:rPr>
              <a:t>giderler)</a:t>
            </a:r>
            <a:endParaRPr lang="tr-TR" sz="1800" dirty="0">
              <a:latin typeface="Arial"/>
              <a:cs typeface="Arial"/>
            </a:endParaRPr>
          </a:p>
          <a:p>
            <a:pPr marL="469900" indent="-457200">
              <a:lnSpc>
                <a:spcPct val="100000"/>
              </a:lnSpc>
              <a:spcBef>
                <a:spcPts val="730"/>
              </a:spcBef>
              <a:buChar char="•"/>
              <a:tabLst>
                <a:tab pos="469265" algn="l"/>
                <a:tab pos="469900" algn="l"/>
              </a:tabLst>
            </a:pPr>
            <a:r>
              <a:rPr lang="tr-TR" sz="1800" spc="-5" dirty="0">
                <a:solidFill>
                  <a:srgbClr val="00007C"/>
                </a:solidFill>
                <a:latin typeface="Arial"/>
                <a:cs typeface="Arial"/>
              </a:rPr>
              <a:t>Eksiler:</a:t>
            </a:r>
            <a:endParaRPr lang="tr-TR" sz="1800" dirty="0">
              <a:latin typeface="Arial"/>
              <a:cs typeface="Arial"/>
            </a:endParaRPr>
          </a:p>
          <a:p>
            <a:pPr marL="926465" lvl="1" indent="-457200">
              <a:lnSpc>
                <a:spcPct val="100000"/>
              </a:lnSpc>
              <a:tabLst>
                <a:tab pos="926465" algn="l"/>
                <a:tab pos="927100" algn="l"/>
              </a:tabLst>
            </a:pPr>
            <a:r>
              <a:rPr lang="tr-TR" sz="1800" spc="-10" dirty="0">
                <a:solidFill>
                  <a:srgbClr val="00007C"/>
                </a:solidFill>
                <a:latin typeface="Arial"/>
                <a:cs typeface="Arial"/>
              </a:rPr>
              <a:t>Uygun </a:t>
            </a:r>
            <a:r>
              <a:rPr lang="tr-TR" sz="1800" spc="-5" dirty="0">
                <a:solidFill>
                  <a:srgbClr val="00007C"/>
                </a:solidFill>
                <a:latin typeface="Arial"/>
                <a:cs typeface="Arial"/>
              </a:rPr>
              <a:t>bileşenlerin </a:t>
            </a:r>
            <a:r>
              <a:rPr lang="tr-TR" sz="1800" spc="-10" dirty="0">
                <a:solidFill>
                  <a:srgbClr val="00007C"/>
                </a:solidFill>
                <a:latin typeface="Arial"/>
                <a:cs typeface="Arial"/>
              </a:rPr>
              <a:t>bulunması</a:t>
            </a:r>
            <a:r>
              <a:rPr lang="tr-TR" sz="1800" spc="85" dirty="0">
                <a:solidFill>
                  <a:srgbClr val="00007C"/>
                </a:solidFill>
                <a:latin typeface="Arial"/>
                <a:cs typeface="Arial"/>
              </a:rPr>
              <a:t> </a:t>
            </a:r>
            <a:r>
              <a:rPr lang="tr-TR" sz="1800" spc="-5" dirty="0">
                <a:solidFill>
                  <a:srgbClr val="00007C"/>
                </a:solidFill>
                <a:latin typeface="Arial"/>
                <a:cs typeface="Arial"/>
              </a:rPr>
              <a:t>gerekliliği</a:t>
            </a:r>
            <a:endParaRPr lang="tr-TR" sz="1800" dirty="0">
              <a:latin typeface="Arial"/>
              <a:cs typeface="Arial"/>
            </a:endParaRPr>
          </a:p>
          <a:p>
            <a:pPr marL="926465" lvl="1" indent="-457200">
              <a:lnSpc>
                <a:spcPct val="100000"/>
              </a:lnSpc>
              <a:tabLst>
                <a:tab pos="926465" algn="l"/>
                <a:tab pos="927100" algn="l"/>
              </a:tabLst>
            </a:pPr>
            <a:r>
              <a:rPr lang="tr-TR" sz="1800" spc="-10" dirty="0">
                <a:solidFill>
                  <a:srgbClr val="00007C"/>
                </a:solidFill>
                <a:latin typeface="Arial"/>
                <a:cs typeface="Arial"/>
              </a:rPr>
              <a:t>Bileşenlerin uyarlanması</a:t>
            </a:r>
            <a:r>
              <a:rPr lang="tr-TR" sz="1800" spc="70" dirty="0">
                <a:solidFill>
                  <a:srgbClr val="00007C"/>
                </a:solidFill>
                <a:latin typeface="Arial"/>
                <a:cs typeface="Arial"/>
              </a:rPr>
              <a:t> </a:t>
            </a:r>
            <a:r>
              <a:rPr lang="tr-TR" sz="1800" spc="-5" dirty="0">
                <a:solidFill>
                  <a:srgbClr val="00007C"/>
                </a:solidFill>
                <a:latin typeface="Arial"/>
                <a:cs typeface="Arial"/>
              </a:rPr>
              <a:t>gerekliliği</a:t>
            </a:r>
            <a:endParaRPr lang="tr-TR" sz="1800" dirty="0">
              <a:latin typeface="Arial"/>
              <a:cs typeface="Arial"/>
            </a:endParaRPr>
          </a:p>
          <a:p>
            <a:pPr marL="469900" indent="-457200">
              <a:lnSpc>
                <a:spcPct val="100000"/>
              </a:lnSpc>
              <a:spcBef>
                <a:spcPts val="900"/>
              </a:spcBef>
              <a:buChar char="•"/>
              <a:tabLst>
                <a:tab pos="469265" algn="l"/>
                <a:tab pos="469900" algn="l"/>
              </a:tabLst>
            </a:pPr>
            <a:r>
              <a:rPr lang="tr-TR" sz="1800" spc="-5" dirty="0">
                <a:solidFill>
                  <a:srgbClr val="00007C"/>
                </a:solidFill>
                <a:latin typeface="Arial"/>
                <a:cs typeface="Arial"/>
              </a:rPr>
              <a:t>Sonuçlar:</a:t>
            </a:r>
            <a:endParaRPr lang="tr-TR" sz="1800" dirty="0">
              <a:latin typeface="Arial"/>
              <a:cs typeface="Arial"/>
            </a:endParaRPr>
          </a:p>
          <a:p>
            <a:pPr marL="926465" marR="5080" lvl="1" indent="-457200">
              <a:lnSpc>
                <a:spcPct val="100000"/>
              </a:lnSpc>
              <a:tabLst>
                <a:tab pos="926465" algn="l"/>
                <a:tab pos="927100" algn="l"/>
              </a:tabLst>
            </a:pPr>
            <a:r>
              <a:rPr lang="tr-TR" sz="1800" spc="-5" dirty="0">
                <a:solidFill>
                  <a:srgbClr val="00007C"/>
                </a:solidFill>
                <a:latin typeface="Arial"/>
                <a:cs typeface="Arial"/>
              </a:rPr>
              <a:t>Özellikle hızlı </a:t>
            </a:r>
            <a:r>
              <a:rPr lang="tr-TR" sz="1800" spc="-10" dirty="0">
                <a:solidFill>
                  <a:srgbClr val="00007C"/>
                </a:solidFill>
                <a:latin typeface="Arial"/>
                <a:cs typeface="Arial"/>
              </a:rPr>
              <a:t>uygulama </a:t>
            </a:r>
            <a:r>
              <a:rPr lang="tr-TR" sz="1800" spc="-5" dirty="0">
                <a:solidFill>
                  <a:srgbClr val="00007C"/>
                </a:solidFill>
                <a:latin typeface="Arial"/>
                <a:cs typeface="Arial"/>
              </a:rPr>
              <a:t>geliştirme olmak üzere, ana fikirleri çeşitli  süreçlere</a:t>
            </a:r>
            <a:r>
              <a:rPr lang="tr-TR" sz="1800" dirty="0">
                <a:solidFill>
                  <a:srgbClr val="00007C"/>
                </a:solidFill>
                <a:latin typeface="Arial"/>
                <a:cs typeface="Arial"/>
              </a:rPr>
              <a:t> </a:t>
            </a:r>
            <a:r>
              <a:rPr lang="tr-TR" sz="1800" spc="-15" dirty="0">
                <a:solidFill>
                  <a:srgbClr val="00007C"/>
                </a:solidFill>
                <a:latin typeface="Arial"/>
                <a:cs typeface="Arial"/>
              </a:rPr>
              <a:t>uygulanabilir.</a:t>
            </a:r>
            <a:endParaRPr lang="tr-TR" sz="1800" dirty="0">
              <a:latin typeface="Arial"/>
              <a:cs typeface="Arial"/>
            </a:endParaRPr>
          </a:p>
          <a:p>
            <a:endParaRPr lang="tr-TR" dirty="0"/>
          </a:p>
        </p:txBody>
      </p:sp>
      <p:sp>
        <p:nvSpPr>
          <p:cNvPr id="4" name="Altbilgi Yer Tutucusu 3"/>
          <p:cNvSpPr>
            <a:spLocks noGrp="1"/>
          </p:cNvSpPr>
          <p:nvPr>
            <p:ph type="ftr" sz="quarter" idx="11"/>
          </p:nvPr>
        </p:nvSpPr>
        <p:spPr/>
        <p:txBody>
          <a:bodyPr/>
          <a:lstStyle/>
          <a:p>
            <a:r>
              <a:rPr lang="tr-TR" smtClean="0"/>
              <a:t>ENFYL-851502</a:t>
            </a:r>
            <a:endParaRPr lang="tr-TR"/>
          </a:p>
        </p:txBody>
      </p:sp>
      <p:sp>
        <p:nvSpPr>
          <p:cNvPr id="5" name="Slayt Numarası Yer Tutucusu 4"/>
          <p:cNvSpPr>
            <a:spLocks noGrp="1"/>
          </p:cNvSpPr>
          <p:nvPr>
            <p:ph type="sldNum" sz="quarter" idx="12"/>
          </p:nvPr>
        </p:nvSpPr>
        <p:spPr/>
        <p:txBody>
          <a:bodyPr/>
          <a:lstStyle/>
          <a:p>
            <a:fld id="{786C4975-DA66-4692-BC0C-8DF561EEBF1F}" type="slidenum">
              <a:rPr lang="tr-TR" smtClean="0"/>
              <a:pPr/>
              <a:t>40</a:t>
            </a:fld>
            <a:endParaRPr lang="tr-TR"/>
          </a:p>
        </p:txBody>
      </p:sp>
    </p:spTree>
    <p:extLst>
      <p:ext uri="{BB962C8B-B14F-4D97-AF65-F5344CB8AC3E}">
        <p14:creationId xmlns:p14="http://schemas.microsoft.com/office/powerpoint/2010/main" val="37688426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spc="-5" dirty="0">
                <a:latin typeface="Arial"/>
                <a:cs typeface="Arial"/>
              </a:rPr>
              <a:t>ÇEVİK</a:t>
            </a:r>
            <a:r>
              <a:rPr lang="tr-TR" spc="-5" dirty="0">
                <a:solidFill>
                  <a:srgbClr val="00007C"/>
                </a:solidFill>
                <a:latin typeface="Arial"/>
                <a:cs typeface="Arial"/>
              </a:rPr>
              <a:t> </a:t>
            </a:r>
            <a:r>
              <a:rPr lang="tr-TR" spc="-10" dirty="0">
                <a:solidFill>
                  <a:srgbClr val="00007C"/>
                </a:solidFill>
                <a:latin typeface="Arial"/>
                <a:cs typeface="Arial"/>
              </a:rPr>
              <a:t>(</a:t>
            </a:r>
            <a:r>
              <a:rPr lang="tr-TR" spc="-10" dirty="0" err="1">
                <a:solidFill>
                  <a:srgbClr val="00007C"/>
                </a:solidFill>
                <a:latin typeface="Arial"/>
                <a:cs typeface="Arial"/>
              </a:rPr>
              <a:t>Agile</a:t>
            </a:r>
            <a:r>
              <a:rPr lang="tr-TR" spc="-10" dirty="0">
                <a:solidFill>
                  <a:srgbClr val="00007C"/>
                </a:solidFill>
                <a:latin typeface="Arial"/>
                <a:cs typeface="Arial"/>
              </a:rPr>
              <a:t>)</a:t>
            </a:r>
            <a:r>
              <a:rPr lang="tr-TR" spc="30" dirty="0">
                <a:solidFill>
                  <a:srgbClr val="00007C"/>
                </a:solidFill>
                <a:latin typeface="Arial"/>
                <a:cs typeface="Arial"/>
              </a:rPr>
              <a:t> </a:t>
            </a:r>
            <a:r>
              <a:rPr lang="tr-TR" spc="-5" dirty="0">
                <a:solidFill>
                  <a:srgbClr val="00007C"/>
                </a:solidFill>
                <a:latin typeface="Arial"/>
                <a:cs typeface="Arial"/>
              </a:rPr>
              <a:t>SÜREÇLER</a:t>
            </a:r>
            <a:r>
              <a:rPr lang="tr-TR" dirty="0">
                <a:latin typeface="Arial"/>
                <a:cs typeface="Arial"/>
              </a:rPr>
              <a:t/>
            </a:r>
            <a:br>
              <a:rPr lang="tr-TR" dirty="0">
                <a:latin typeface="Arial"/>
                <a:cs typeface="Arial"/>
              </a:rPr>
            </a:br>
            <a:endParaRPr lang="tr-TR" dirty="0"/>
          </a:p>
        </p:txBody>
      </p:sp>
      <p:sp>
        <p:nvSpPr>
          <p:cNvPr id="3" name="İçerik Yer Tutucusu 2"/>
          <p:cNvSpPr>
            <a:spLocks noGrp="1"/>
          </p:cNvSpPr>
          <p:nvPr>
            <p:ph idx="1"/>
          </p:nvPr>
        </p:nvSpPr>
        <p:spPr>
          <a:xfrm>
            <a:off x="838199" y="1219200"/>
            <a:ext cx="10515600" cy="1555531"/>
          </a:xfrm>
        </p:spPr>
        <p:txBody>
          <a:bodyPr>
            <a:normAutofit fontScale="92500" lnSpcReduction="20000"/>
          </a:bodyPr>
          <a:lstStyle/>
          <a:p>
            <a:pPr marL="0" indent="0">
              <a:lnSpc>
                <a:spcPct val="100000"/>
              </a:lnSpc>
              <a:spcBef>
                <a:spcPts val="50"/>
              </a:spcBef>
              <a:buNone/>
            </a:pPr>
            <a:endParaRPr lang="tr-TR" sz="3200" dirty="0">
              <a:latin typeface="Arial"/>
              <a:cs typeface="Arial"/>
            </a:endParaRPr>
          </a:p>
          <a:p>
            <a:pPr marL="469900" marR="5080" indent="-457200" algn="just">
              <a:lnSpc>
                <a:spcPct val="100000"/>
              </a:lnSpc>
              <a:buChar char="•"/>
              <a:tabLst>
                <a:tab pos="469900" algn="l"/>
              </a:tabLst>
            </a:pPr>
            <a:r>
              <a:rPr lang="tr-TR" spc="-5" dirty="0">
                <a:solidFill>
                  <a:srgbClr val="00007C"/>
                </a:solidFill>
                <a:latin typeface="Arial"/>
                <a:cs typeface="Arial"/>
              </a:rPr>
              <a:t>Değişen </a:t>
            </a:r>
            <a:r>
              <a:rPr lang="tr-TR" spc="-15" dirty="0">
                <a:solidFill>
                  <a:srgbClr val="00007C"/>
                </a:solidFill>
                <a:latin typeface="Arial"/>
                <a:cs typeface="Arial"/>
              </a:rPr>
              <a:t>gereksinimler, </a:t>
            </a:r>
            <a:r>
              <a:rPr lang="tr-TR" spc="-5" dirty="0">
                <a:solidFill>
                  <a:srgbClr val="00007C"/>
                </a:solidFill>
                <a:latin typeface="Arial"/>
                <a:cs typeface="Arial"/>
              </a:rPr>
              <a:t>teknik riskler </a:t>
            </a:r>
            <a:r>
              <a:rPr lang="tr-TR" spc="-10" dirty="0">
                <a:solidFill>
                  <a:srgbClr val="00007C"/>
                </a:solidFill>
                <a:latin typeface="Arial"/>
                <a:cs typeface="Arial"/>
              </a:rPr>
              <a:t>gibi </a:t>
            </a:r>
            <a:r>
              <a:rPr lang="tr-TR" spc="-5" dirty="0">
                <a:solidFill>
                  <a:srgbClr val="00007C"/>
                </a:solidFill>
                <a:latin typeface="Arial"/>
                <a:cs typeface="Arial"/>
              </a:rPr>
              <a:t>önceden </a:t>
            </a:r>
            <a:r>
              <a:rPr lang="tr-TR" spc="-10" dirty="0">
                <a:solidFill>
                  <a:srgbClr val="00007C"/>
                </a:solidFill>
                <a:latin typeface="Arial"/>
                <a:cs typeface="Arial"/>
              </a:rPr>
              <a:t>belirlenemeyen </a:t>
            </a:r>
            <a:r>
              <a:rPr lang="tr-TR" spc="-5" dirty="0">
                <a:solidFill>
                  <a:srgbClr val="00007C"/>
                </a:solidFill>
                <a:latin typeface="Arial"/>
                <a:cs typeface="Arial"/>
              </a:rPr>
              <a:t>durumlara  </a:t>
            </a:r>
            <a:r>
              <a:rPr lang="tr-TR" dirty="0">
                <a:solidFill>
                  <a:srgbClr val="00007C"/>
                </a:solidFill>
                <a:latin typeface="Arial"/>
                <a:cs typeface="Arial"/>
              </a:rPr>
              <a:t>ve </a:t>
            </a:r>
            <a:r>
              <a:rPr lang="tr-TR" spc="-15" dirty="0">
                <a:solidFill>
                  <a:srgbClr val="00007C"/>
                </a:solidFill>
                <a:latin typeface="Arial"/>
                <a:cs typeface="Arial"/>
              </a:rPr>
              <a:t>yazılım </a:t>
            </a:r>
            <a:r>
              <a:rPr lang="tr-TR" spc="-10" dirty="0">
                <a:solidFill>
                  <a:srgbClr val="00007C"/>
                </a:solidFill>
                <a:latin typeface="Arial"/>
                <a:cs typeface="Arial"/>
              </a:rPr>
              <a:t>ürününü etkileyebilecek </a:t>
            </a:r>
            <a:r>
              <a:rPr lang="tr-TR" spc="-5" dirty="0">
                <a:solidFill>
                  <a:srgbClr val="00007C"/>
                </a:solidFill>
                <a:latin typeface="Arial"/>
                <a:cs typeface="Arial"/>
              </a:rPr>
              <a:t>her </a:t>
            </a:r>
            <a:r>
              <a:rPr lang="tr-TR" dirty="0">
                <a:solidFill>
                  <a:srgbClr val="00007C"/>
                </a:solidFill>
                <a:latin typeface="Arial"/>
                <a:cs typeface="Arial"/>
              </a:rPr>
              <a:t>tür </a:t>
            </a:r>
            <a:r>
              <a:rPr lang="tr-TR" spc="-10" dirty="0">
                <a:solidFill>
                  <a:srgbClr val="00007C"/>
                </a:solidFill>
                <a:latin typeface="Arial"/>
                <a:cs typeface="Arial"/>
              </a:rPr>
              <a:t>değişikliğe </a:t>
            </a:r>
            <a:r>
              <a:rPr lang="tr-TR" dirty="0">
                <a:solidFill>
                  <a:srgbClr val="00007C"/>
                </a:solidFill>
                <a:latin typeface="Arial"/>
                <a:cs typeface="Arial"/>
              </a:rPr>
              <a:t>karşı </a:t>
            </a:r>
            <a:r>
              <a:rPr lang="tr-TR" spc="-10" dirty="0">
                <a:solidFill>
                  <a:srgbClr val="00007C"/>
                </a:solidFill>
                <a:latin typeface="Arial"/>
                <a:cs typeface="Arial"/>
              </a:rPr>
              <a:t>esneklik sağlayan  </a:t>
            </a:r>
            <a:r>
              <a:rPr lang="tr-TR" spc="-15" dirty="0">
                <a:solidFill>
                  <a:srgbClr val="00007C"/>
                </a:solidFill>
                <a:latin typeface="Arial"/>
                <a:cs typeface="Arial"/>
              </a:rPr>
              <a:t>süreçlerdir.</a:t>
            </a:r>
            <a:endParaRPr lang="tr-TR" dirty="0">
              <a:latin typeface="Arial"/>
              <a:cs typeface="Arial"/>
            </a:endParaRPr>
          </a:p>
          <a:p>
            <a:endParaRPr lang="tr-TR" dirty="0"/>
          </a:p>
        </p:txBody>
      </p:sp>
      <p:sp>
        <p:nvSpPr>
          <p:cNvPr id="4" name="Altbilgi Yer Tutucusu 3"/>
          <p:cNvSpPr>
            <a:spLocks noGrp="1"/>
          </p:cNvSpPr>
          <p:nvPr>
            <p:ph type="ftr" sz="quarter" idx="11"/>
          </p:nvPr>
        </p:nvSpPr>
        <p:spPr/>
        <p:txBody>
          <a:bodyPr/>
          <a:lstStyle/>
          <a:p>
            <a:r>
              <a:rPr lang="tr-TR" smtClean="0"/>
              <a:t>ENFYL-851502</a:t>
            </a:r>
            <a:endParaRPr lang="tr-TR"/>
          </a:p>
        </p:txBody>
      </p:sp>
      <p:sp>
        <p:nvSpPr>
          <p:cNvPr id="5" name="Slayt Numarası Yer Tutucusu 4"/>
          <p:cNvSpPr>
            <a:spLocks noGrp="1"/>
          </p:cNvSpPr>
          <p:nvPr>
            <p:ph type="sldNum" sz="quarter" idx="12"/>
          </p:nvPr>
        </p:nvSpPr>
        <p:spPr/>
        <p:txBody>
          <a:bodyPr/>
          <a:lstStyle/>
          <a:p>
            <a:fld id="{786C4975-DA66-4692-BC0C-8DF561EEBF1F}" type="slidenum">
              <a:rPr lang="tr-TR" smtClean="0"/>
              <a:pPr/>
              <a:t>41</a:t>
            </a:fld>
            <a:endParaRPr lang="tr-TR"/>
          </a:p>
        </p:txBody>
      </p:sp>
      <p:sp>
        <p:nvSpPr>
          <p:cNvPr id="6" name="object 12"/>
          <p:cNvSpPr txBox="1"/>
          <p:nvPr/>
        </p:nvSpPr>
        <p:spPr>
          <a:xfrm>
            <a:off x="1096425" y="2880568"/>
            <a:ext cx="3489960" cy="1123315"/>
          </a:xfrm>
          <a:prstGeom prst="rect">
            <a:avLst/>
          </a:prstGeom>
        </p:spPr>
        <p:txBody>
          <a:bodyPr vert="horz" wrap="square" lIns="0" tIns="12700" rIns="0" bIns="0" rtlCol="0">
            <a:spAutoFit/>
          </a:bodyPr>
          <a:lstStyle/>
          <a:p>
            <a:pPr marL="469900" indent="-457200">
              <a:lnSpc>
                <a:spcPct val="100000"/>
              </a:lnSpc>
              <a:spcBef>
                <a:spcPts val="100"/>
              </a:spcBef>
              <a:buChar char="•"/>
              <a:tabLst>
                <a:tab pos="469265" algn="l"/>
                <a:tab pos="469900" algn="l"/>
              </a:tabLst>
            </a:pPr>
            <a:r>
              <a:rPr sz="1800" spc="-10" dirty="0">
                <a:solidFill>
                  <a:srgbClr val="00007C"/>
                </a:solidFill>
                <a:latin typeface="Arial"/>
                <a:cs typeface="Arial"/>
              </a:rPr>
              <a:t>Bireyler </a:t>
            </a:r>
            <a:r>
              <a:rPr sz="1800" dirty="0">
                <a:solidFill>
                  <a:srgbClr val="00007C"/>
                </a:solidFill>
                <a:latin typeface="Arial"/>
                <a:cs typeface="Arial"/>
              </a:rPr>
              <a:t>ve</a:t>
            </a:r>
            <a:r>
              <a:rPr sz="1800" spc="35" dirty="0">
                <a:solidFill>
                  <a:srgbClr val="00007C"/>
                </a:solidFill>
                <a:latin typeface="Arial"/>
                <a:cs typeface="Arial"/>
              </a:rPr>
              <a:t> </a:t>
            </a:r>
            <a:r>
              <a:rPr sz="1800" spc="-5" dirty="0">
                <a:solidFill>
                  <a:srgbClr val="00007C"/>
                </a:solidFill>
                <a:latin typeface="Arial"/>
                <a:cs typeface="Arial"/>
              </a:rPr>
              <a:t>etkileşimler</a:t>
            </a:r>
            <a:endParaRPr sz="1800" dirty="0">
              <a:latin typeface="Arial"/>
              <a:cs typeface="Arial"/>
            </a:endParaRPr>
          </a:p>
          <a:p>
            <a:pPr marL="469900" indent="-457200">
              <a:lnSpc>
                <a:spcPct val="100000"/>
              </a:lnSpc>
              <a:buChar char="•"/>
              <a:tabLst>
                <a:tab pos="469265" algn="l"/>
                <a:tab pos="469900" algn="l"/>
              </a:tabLst>
            </a:pPr>
            <a:r>
              <a:rPr sz="1800" spc="-10" dirty="0">
                <a:solidFill>
                  <a:srgbClr val="00007C"/>
                </a:solidFill>
                <a:latin typeface="Arial"/>
                <a:cs typeface="Arial"/>
              </a:rPr>
              <a:t>Çalışan</a:t>
            </a:r>
            <a:r>
              <a:rPr sz="1800" spc="15" dirty="0">
                <a:solidFill>
                  <a:srgbClr val="00007C"/>
                </a:solidFill>
                <a:latin typeface="Arial"/>
                <a:cs typeface="Arial"/>
              </a:rPr>
              <a:t> </a:t>
            </a:r>
            <a:r>
              <a:rPr sz="1800" spc="-10" dirty="0">
                <a:solidFill>
                  <a:srgbClr val="00007C"/>
                </a:solidFill>
                <a:latin typeface="Arial"/>
                <a:cs typeface="Arial"/>
              </a:rPr>
              <a:t>yazılım</a:t>
            </a:r>
            <a:endParaRPr sz="1800" dirty="0">
              <a:latin typeface="Arial"/>
              <a:cs typeface="Arial"/>
            </a:endParaRPr>
          </a:p>
          <a:p>
            <a:pPr marL="469900" indent="-457200">
              <a:lnSpc>
                <a:spcPct val="100000"/>
              </a:lnSpc>
              <a:buChar char="•"/>
              <a:tabLst>
                <a:tab pos="469265" algn="l"/>
                <a:tab pos="469900" algn="l"/>
              </a:tabLst>
            </a:pPr>
            <a:r>
              <a:rPr sz="1800" spc="-5" dirty="0">
                <a:solidFill>
                  <a:srgbClr val="00007C"/>
                </a:solidFill>
                <a:latin typeface="Arial"/>
                <a:cs typeface="Arial"/>
              </a:rPr>
              <a:t>Müşterinin sürece</a:t>
            </a:r>
            <a:r>
              <a:rPr sz="1800" dirty="0">
                <a:solidFill>
                  <a:srgbClr val="00007C"/>
                </a:solidFill>
                <a:latin typeface="Arial"/>
                <a:cs typeface="Arial"/>
              </a:rPr>
              <a:t> </a:t>
            </a:r>
            <a:r>
              <a:rPr sz="1800" spc="-5" dirty="0">
                <a:solidFill>
                  <a:srgbClr val="00007C"/>
                </a:solidFill>
                <a:latin typeface="Arial"/>
                <a:cs typeface="Arial"/>
              </a:rPr>
              <a:t>katılımı</a:t>
            </a:r>
            <a:endParaRPr sz="1800" dirty="0">
              <a:latin typeface="Arial"/>
              <a:cs typeface="Arial"/>
            </a:endParaRPr>
          </a:p>
          <a:p>
            <a:pPr marL="469900" indent="-457200">
              <a:lnSpc>
                <a:spcPct val="100000"/>
              </a:lnSpc>
              <a:buChar char="•"/>
              <a:tabLst>
                <a:tab pos="469265" algn="l"/>
                <a:tab pos="469900" algn="l"/>
              </a:tabLst>
            </a:pPr>
            <a:r>
              <a:rPr sz="1800" spc="-5" dirty="0">
                <a:solidFill>
                  <a:srgbClr val="00007C"/>
                </a:solidFill>
                <a:latin typeface="Arial"/>
                <a:cs typeface="Arial"/>
              </a:rPr>
              <a:t>Değişikliklere </a:t>
            </a:r>
            <a:r>
              <a:rPr sz="1800" spc="-10" dirty="0">
                <a:solidFill>
                  <a:srgbClr val="00007C"/>
                </a:solidFill>
                <a:latin typeface="Arial"/>
                <a:cs typeface="Arial"/>
              </a:rPr>
              <a:t>uyum</a:t>
            </a:r>
            <a:r>
              <a:rPr sz="1800" spc="-25" dirty="0">
                <a:solidFill>
                  <a:srgbClr val="00007C"/>
                </a:solidFill>
                <a:latin typeface="Arial"/>
                <a:cs typeface="Arial"/>
              </a:rPr>
              <a:t> </a:t>
            </a:r>
            <a:r>
              <a:rPr sz="1800" spc="-5" dirty="0">
                <a:solidFill>
                  <a:srgbClr val="00007C"/>
                </a:solidFill>
                <a:latin typeface="Arial"/>
                <a:cs typeface="Arial"/>
              </a:rPr>
              <a:t>sağlamak</a:t>
            </a:r>
            <a:endParaRPr sz="1800" dirty="0">
              <a:latin typeface="Arial"/>
              <a:cs typeface="Arial"/>
            </a:endParaRPr>
          </a:p>
        </p:txBody>
      </p:sp>
      <p:sp>
        <p:nvSpPr>
          <p:cNvPr id="7" name="object 13"/>
          <p:cNvSpPr txBox="1"/>
          <p:nvPr/>
        </p:nvSpPr>
        <p:spPr>
          <a:xfrm>
            <a:off x="5158870" y="2880567"/>
            <a:ext cx="2524760" cy="1123315"/>
          </a:xfrm>
          <a:prstGeom prst="rect">
            <a:avLst/>
          </a:prstGeom>
        </p:spPr>
        <p:txBody>
          <a:bodyPr vert="horz" wrap="square" lIns="0" tIns="12700" rIns="0" bIns="0" rtlCol="0">
            <a:spAutoFit/>
          </a:bodyPr>
          <a:lstStyle/>
          <a:p>
            <a:pPr marL="469900" indent="-457200">
              <a:lnSpc>
                <a:spcPct val="100000"/>
              </a:lnSpc>
              <a:spcBef>
                <a:spcPts val="100"/>
              </a:spcBef>
              <a:buChar char="•"/>
              <a:tabLst>
                <a:tab pos="469265" algn="l"/>
                <a:tab pos="469900" algn="l"/>
              </a:tabLst>
            </a:pPr>
            <a:r>
              <a:rPr sz="1800" spc="-5" dirty="0">
                <a:solidFill>
                  <a:srgbClr val="00007C"/>
                </a:solidFill>
                <a:latin typeface="Arial"/>
                <a:cs typeface="Arial"/>
              </a:rPr>
              <a:t>Süreçler </a:t>
            </a:r>
            <a:r>
              <a:rPr sz="1800" dirty="0">
                <a:solidFill>
                  <a:srgbClr val="00007C"/>
                </a:solidFill>
                <a:latin typeface="Arial"/>
                <a:cs typeface="Arial"/>
              </a:rPr>
              <a:t>ve</a:t>
            </a:r>
            <a:r>
              <a:rPr sz="1800" spc="-75" dirty="0">
                <a:solidFill>
                  <a:srgbClr val="00007C"/>
                </a:solidFill>
                <a:latin typeface="Arial"/>
                <a:cs typeface="Arial"/>
              </a:rPr>
              <a:t> </a:t>
            </a:r>
            <a:r>
              <a:rPr sz="1800" spc="-5" dirty="0">
                <a:solidFill>
                  <a:srgbClr val="00007C"/>
                </a:solidFill>
                <a:latin typeface="Arial"/>
                <a:cs typeface="Arial"/>
              </a:rPr>
              <a:t>gereçler</a:t>
            </a:r>
            <a:endParaRPr sz="1800" dirty="0">
              <a:latin typeface="Arial"/>
              <a:cs typeface="Arial"/>
            </a:endParaRPr>
          </a:p>
          <a:p>
            <a:pPr marL="469900" indent="-457200">
              <a:lnSpc>
                <a:spcPct val="100000"/>
              </a:lnSpc>
              <a:buChar char="•"/>
              <a:tabLst>
                <a:tab pos="469265" algn="l"/>
                <a:tab pos="469900" algn="l"/>
              </a:tabLst>
            </a:pPr>
            <a:r>
              <a:rPr sz="1800" spc="-15" dirty="0">
                <a:solidFill>
                  <a:srgbClr val="00007C"/>
                </a:solidFill>
                <a:latin typeface="Arial"/>
                <a:cs typeface="Arial"/>
              </a:rPr>
              <a:t>Ayrıntılı</a:t>
            </a:r>
            <a:r>
              <a:rPr sz="1800" spc="-10" dirty="0">
                <a:solidFill>
                  <a:srgbClr val="00007C"/>
                </a:solidFill>
                <a:latin typeface="Arial"/>
                <a:cs typeface="Arial"/>
              </a:rPr>
              <a:t> belgeler</a:t>
            </a:r>
            <a:endParaRPr sz="1800" dirty="0">
              <a:latin typeface="Arial"/>
              <a:cs typeface="Arial"/>
            </a:endParaRPr>
          </a:p>
          <a:p>
            <a:pPr marL="469900" indent="-457200">
              <a:lnSpc>
                <a:spcPct val="100000"/>
              </a:lnSpc>
              <a:buChar char="•"/>
              <a:tabLst>
                <a:tab pos="469265" algn="l"/>
                <a:tab pos="469900" algn="l"/>
              </a:tabLst>
            </a:pPr>
            <a:r>
              <a:rPr sz="1800" spc="-5" dirty="0">
                <a:solidFill>
                  <a:srgbClr val="00007C"/>
                </a:solidFill>
                <a:latin typeface="Arial"/>
                <a:cs typeface="Arial"/>
              </a:rPr>
              <a:t>Sözleşme</a:t>
            </a:r>
            <a:r>
              <a:rPr sz="1800" spc="-25" dirty="0">
                <a:solidFill>
                  <a:srgbClr val="00007C"/>
                </a:solidFill>
                <a:latin typeface="Arial"/>
                <a:cs typeface="Arial"/>
              </a:rPr>
              <a:t> </a:t>
            </a:r>
            <a:r>
              <a:rPr sz="1800" spc="-5" dirty="0">
                <a:solidFill>
                  <a:srgbClr val="00007C"/>
                </a:solidFill>
                <a:latin typeface="Arial"/>
                <a:cs typeface="Arial"/>
              </a:rPr>
              <a:t>pazarlığı</a:t>
            </a:r>
            <a:endParaRPr sz="1800" dirty="0">
              <a:latin typeface="Arial"/>
              <a:cs typeface="Arial"/>
            </a:endParaRPr>
          </a:p>
          <a:p>
            <a:pPr marL="469900" indent="-457200">
              <a:lnSpc>
                <a:spcPct val="100000"/>
              </a:lnSpc>
              <a:buChar char="•"/>
              <a:tabLst>
                <a:tab pos="469265" algn="l"/>
                <a:tab pos="469900" algn="l"/>
              </a:tabLst>
            </a:pPr>
            <a:r>
              <a:rPr sz="1800" dirty="0">
                <a:solidFill>
                  <a:srgbClr val="00007C"/>
                </a:solidFill>
                <a:latin typeface="Arial"/>
                <a:cs typeface="Arial"/>
              </a:rPr>
              <a:t>Bir </a:t>
            </a:r>
            <a:r>
              <a:rPr sz="1800" spc="-10" dirty="0">
                <a:solidFill>
                  <a:srgbClr val="00007C"/>
                </a:solidFill>
                <a:latin typeface="Arial"/>
                <a:cs typeface="Arial"/>
              </a:rPr>
              <a:t>planı</a:t>
            </a:r>
            <a:r>
              <a:rPr sz="1800" dirty="0">
                <a:solidFill>
                  <a:srgbClr val="00007C"/>
                </a:solidFill>
                <a:latin typeface="Arial"/>
                <a:cs typeface="Arial"/>
              </a:rPr>
              <a:t> </a:t>
            </a:r>
            <a:r>
              <a:rPr sz="1800" spc="-10" dirty="0">
                <a:solidFill>
                  <a:srgbClr val="00007C"/>
                </a:solidFill>
                <a:latin typeface="Arial"/>
                <a:cs typeface="Arial"/>
              </a:rPr>
              <a:t>izlemek</a:t>
            </a:r>
            <a:endParaRPr sz="1800" dirty="0">
              <a:latin typeface="Arial"/>
              <a:cs typeface="Arial"/>
            </a:endParaRPr>
          </a:p>
        </p:txBody>
      </p:sp>
      <p:sp>
        <p:nvSpPr>
          <p:cNvPr id="8" name="object 14"/>
          <p:cNvSpPr txBox="1"/>
          <p:nvPr/>
        </p:nvSpPr>
        <p:spPr>
          <a:xfrm>
            <a:off x="1096425" y="4251730"/>
            <a:ext cx="7936230" cy="1756410"/>
          </a:xfrm>
          <a:prstGeom prst="rect">
            <a:avLst/>
          </a:prstGeom>
        </p:spPr>
        <p:txBody>
          <a:bodyPr vert="horz" wrap="square" lIns="0" tIns="12700" rIns="0" bIns="0" rtlCol="0">
            <a:spAutoFit/>
          </a:bodyPr>
          <a:lstStyle/>
          <a:p>
            <a:pPr marL="469900" marR="5080" indent="-457200">
              <a:lnSpc>
                <a:spcPct val="100000"/>
              </a:lnSpc>
              <a:spcBef>
                <a:spcPts val="100"/>
              </a:spcBef>
              <a:buChar char="•"/>
              <a:tabLst>
                <a:tab pos="469265" algn="l"/>
                <a:tab pos="469900" algn="l"/>
              </a:tabLst>
            </a:pPr>
            <a:r>
              <a:rPr sz="1800" spc="-5" dirty="0">
                <a:solidFill>
                  <a:srgbClr val="00007C"/>
                </a:solidFill>
                <a:latin typeface="Arial"/>
                <a:cs typeface="Arial"/>
              </a:rPr>
              <a:t>Çevik </a:t>
            </a:r>
            <a:r>
              <a:rPr sz="1800" spc="-15" dirty="0">
                <a:solidFill>
                  <a:srgbClr val="00007C"/>
                </a:solidFill>
                <a:latin typeface="Arial"/>
                <a:cs typeface="Arial"/>
              </a:rPr>
              <a:t>süreçler, </a:t>
            </a:r>
            <a:r>
              <a:rPr sz="1800" dirty="0">
                <a:solidFill>
                  <a:srgbClr val="00007C"/>
                </a:solidFill>
                <a:latin typeface="Arial"/>
                <a:cs typeface="Arial"/>
              </a:rPr>
              <a:t>sağ </a:t>
            </a:r>
            <a:r>
              <a:rPr sz="1800" spc="-5" dirty="0">
                <a:solidFill>
                  <a:srgbClr val="00007C"/>
                </a:solidFill>
                <a:latin typeface="Arial"/>
                <a:cs typeface="Arial"/>
              </a:rPr>
              <a:t>taraftaki maddelerin </a:t>
            </a:r>
            <a:r>
              <a:rPr sz="1800" spc="-10" dirty="0">
                <a:solidFill>
                  <a:srgbClr val="00007C"/>
                </a:solidFill>
                <a:latin typeface="Arial"/>
                <a:cs typeface="Arial"/>
              </a:rPr>
              <a:t>yararını </a:t>
            </a:r>
            <a:r>
              <a:rPr sz="1800" spc="-5" dirty="0">
                <a:solidFill>
                  <a:srgbClr val="00007C"/>
                </a:solidFill>
                <a:latin typeface="Arial"/>
                <a:cs typeface="Arial"/>
              </a:rPr>
              <a:t>kabul etmekle birlikte, </a:t>
            </a:r>
            <a:r>
              <a:rPr sz="1800" dirty="0">
                <a:solidFill>
                  <a:srgbClr val="00007C"/>
                </a:solidFill>
                <a:latin typeface="Arial"/>
                <a:cs typeface="Arial"/>
              </a:rPr>
              <a:t>sol  </a:t>
            </a:r>
            <a:r>
              <a:rPr sz="1800" spc="-5" dirty="0">
                <a:solidFill>
                  <a:srgbClr val="00007C"/>
                </a:solidFill>
                <a:latin typeface="Arial"/>
                <a:cs typeface="Arial"/>
              </a:rPr>
              <a:t>taraftaki maddelere daha </a:t>
            </a:r>
            <a:r>
              <a:rPr sz="1800" dirty="0">
                <a:solidFill>
                  <a:srgbClr val="00007C"/>
                </a:solidFill>
                <a:latin typeface="Arial"/>
                <a:cs typeface="Arial"/>
              </a:rPr>
              <a:t>çok </a:t>
            </a:r>
            <a:r>
              <a:rPr sz="1800" spc="-10" dirty="0">
                <a:solidFill>
                  <a:srgbClr val="00007C"/>
                </a:solidFill>
                <a:latin typeface="Arial"/>
                <a:cs typeface="Arial"/>
              </a:rPr>
              <a:t>önem</a:t>
            </a:r>
            <a:r>
              <a:rPr sz="1800" spc="40" dirty="0">
                <a:solidFill>
                  <a:srgbClr val="00007C"/>
                </a:solidFill>
                <a:latin typeface="Arial"/>
                <a:cs typeface="Arial"/>
              </a:rPr>
              <a:t> </a:t>
            </a:r>
            <a:r>
              <a:rPr sz="1800" spc="-15" dirty="0">
                <a:solidFill>
                  <a:srgbClr val="00007C"/>
                </a:solidFill>
                <a:latin typeface="Arial"/>
                <a:cs typeface="Arial"/>
              </a:rPr>
              <a:t>vermektedir.</a:t>
            </a:r>
            <a:endParaRPr sz="1800" dirty="0">
              <a:latin typeface="Arial"/>
              <a:cs typeface="Arial"/>
            </a:endParaRPr>
          </a:p>
          <a:p>
            <a:pPr marL="469900" indent="-457200">
              <a:lnSpc>
                <a:spcPct val="100000"/>
              </a:lnSpc>
              <a:spcBef>
                <a:spcPts val="665"/>
              </a:spcBef>
              <a:buChar char="•"/>
              <a:tabLst>
                <a:tab pos="469265" algn="l"/>
                <a:tab pos="469900" algn="l"/>
              </a:tabLst>
            </a:pPr>
            <a:r>
              <a:rPr sz="1800" dirty="0">
                <a:solidFill>
                  <a:srgbClr val="00007C"/>
                </a:solidFill>
                <a:latin typeface="Arial"/>
                <a:cs typeface="Arial"/>
              </a:rPr>
              <a:t>Bir </a:t>
            </a:r>
            <a:r>
              <a:rPr sz="1800" spc="-10" dirty="0">
                <a:solidFill>
                  <a:srgbClr val="00007C"/>
                </a:solidFill>
                <a:latin typeface="Arial"/>
                <a:cs typeface="Arial"/>
              </a:rPr>
              <a:t>ilerleme </a:t>
            </a:r>
            <a:r>
              <a:rPr sz="1800" spc="-5" dirty="0">
                <a:solidFill>
                  <a:srgbClr val="00007C"/>
                </a:solidFill>
                <a:latin typeface="Arial"/>
                <a:cs typeface="Arial"/>
              </a:rPr>
              <a:t>olmaksızın </a:t>
            </a:r>
            <a:r>
              <a:rPr sz="1800" spc="-10" dirty="0">
                <a:solidFill>
                  <a:srgbClr val="00007C"/>
                </a:solidFill>
                <a:latin typeface="Arial"/>
                <a:cs typeface="Arial"/>
              </a:rPr>
              <a:t>yalnızca </a:t>
            </a:r>
            <a:r>
              <a:rPr sz="1800" spc="-5" dirty="0">
                <a:solidFill>
                  <a:srgbClr val="00007C"/>
                </a:solidFill>
                <a:latin typeface="Arial"/>
                <a:cs typeface="Arial"/>
              </a:rPr>
              <a:t>sürekli </a:t>
            </a:r>
            <a:r>
              <a:rPr sz="1800" spc="-10" dirty="0">
                <a:solidFill>
                  <a:srgbClr val="00007C"/>
                </a:solidFill>
                <a:latin typeface="Arial"/>
                <a:cs typeface="Arial"/>
              </a:rPr>
              <a:t>uyum </a:t>
            </a:r>
            <a:r>
              <a:rPr sz="1800" spc="-5" dirty="0">
                <a:solidFill>
                  <a:srgbClr val="00007C"/>
                </a:solidFill>
                <a:latin typeface="Arial"/>
                <a:cs typeface="Arial"/>
              </a:rPr>
              <a:t>sağlamak başarı</a:t>
            </a:r>
            <a:r>
              <a:rPr sz="1800" spc="195" dirty="0">
                <a:solidFill>
                  <a:srgbClr val="00007C"/>
                </a:solidFill>
                <a:latin typeface="Arial"/>
                <a:cs typeface="Arial"/>
              </a:rPr>
              <a:t> </a:t>
            </a:r>
            <a:r>
              <a:rPr sz="1800" spc="-20" dirty="0">
                <a:solidFill>
                  <a:srgbClr val="00007C"/>
                </a:solidFill>
                <a:latin typeface="Arial"/>
                <a:cs typeface="Arial"/>
              </a:rPr>
              <a:t>değildir.</a:t>
            </a:r>
            <a:endParaRPr sz="1800" dirty="0">
              <a:latin typeface="Arial"/>
              <a:cs typeface="Arial"/>
            </a:endParaRPr>
          </a:p>
          <a:p>
            <a:pPr marL="926465" lvl="1" indent="-457200">
              <a:lnSpc>
                <a:spcPct val="100000"/>
              </a:lnSpc>
              <a:buChar char="•"/>
              <a:tabLst>
                <a:tab pos="926465" algn="l"/>
                <a:tab pos="927100" algn="l"/>
              </a:tabLst>
            </a:pPr>
            <a:r>
              <a:rPr sz="1800" spc="-25" dirty="0">
                <a:solidFill>
                  <a:srgbClr val="00007C"/>
                </a:solidFill>
                <a:latin typeface="Arial"/>
                <a:cs typeface="Arial"/>
              </a:rPr>
              <a:t>Yazılımın </a:t>
            </a:r>
            <a:r>
              <a:rPr sz="1800" spc="-5" dirty="0">
                <a:solidFill>
                  <a:srgbClr val="00007C"/>
                </a:solidFill>
                <a:latin typeface="Arial"/>
                <a:cs typeface="Arial"/>
              </a:rPr>
              <a:t>artımsal</a:t>
            </a:r>
            <a:r>
              <a:rPr sz="1800" spc="55" dirty="0">
                <a:solidFill>
                  <a:srgbClr val="00007C"/>
                </a:solidFill>
                <a:latin typeface="Arial"/>
                <a:cs typeface="Arial"/>
              </a:rPr>
              <a:t> </a:t>
            </a:r>
            <a:r>
              <a:rPr sz="1800" spc="-5" dirty="0">
                <a:solidFill>
                  <a:srgbClr val="00007C"/>
                </a:solidFill>
                <a:latin typeface="Arial"/>
                <a:cs typeface="Arial"/>
              </a:rPr>
              <a:t>gelişimi</a:t>
            </a:r>
            <a:endParaRPr sz="1800" dirty="0">
              <a:latin typeface="Arial"/>
              <a:cs typeface="Arial"/>
            </a:endParaRPr>
          </a:p>
          <a:p>
            <a:pPr marL="926465" lvl="1" indent="-457200">
              <a:lnSpc>
                <a:spcPct val="100000"/>
              </a:lnSpc>
              <a:buChar char="•"/>
              <a:tabLst>
                <a:tab pos="926465" algn="l"/>
                <a:tab pos="927100" algn="l"/>
              </a:tabLst>
            </a:pPr>
            <a:r>
              <a:rPr sz="1800" spc="-5" dirty="0">
                <a:solidFill>
                  <a:srgbClr val="00007C"/>
                </a:solidFill>
                <a:latin typeface="Arial"/>
                <a:cs typeface="Arial"/>
              </a:rPr>
              <a:t>Müşteriye erken </a:t>
            </a:r>
            <a:r>
              <a:rPr sz="1800" dirty="0">
                <a:solidFill>
                  <a:srgbClr val="00007C"/>
                </a:solidFill>
                <a:latin typeface="Arial"/>
                <a:cs typeface="Arial"/>
              </a:rPr>
              <a:t>ve sık </a:t>
            </a:r>
            <a:r>
              <a:rPr sz="1800" spc="-5" dirty="0">
                <a:solidFill>
                  <a:srgbClr val="00007C"/>
                </a:solidFill>
                <a:latin typeface="Arial"/>
                <a:cs typeface="Arial"/>
              </a:rPr>
              <a:t>ürün</a:t>
            </a:r>
            <a:r>
              <a:rPr sz="1800" spc="15" dirty="0">
                <a:solidFill>
                  <a:srgbClr val="00007C"/>
                </a:solidFill>
                <a:latin typeface="Arial"/>
                <a:cs typeface="Arial"/>
              </a:rPr>
              <a:t> </a:t>
            </a:r>
            <a:r>
              <a:rPr sz="1800" spc="-5" dirty="0">
                <a:solidFill>
                  <a:srgbClr val="00007C"/>
                </a:solidFill>
                <a:latin typeface="Arial"/>
                <a:cs typeface="Arial"/>
              </a:rPr>
              <a:t>teslimi</a:t>
            </a:r>
            <a:endParaRPr sz="1800" dirty="0">
              <a:latin typeface="Arial"/>
              <a:cs typeface="Arial"/>
            </a:endParaRPr>
          </a:p>
          <a:p>
            <a:pPr marL="926465" lvl="1" indent="-457200">
              <a:lnSpc>
                <a:spcPct val="100000"/>
              </a:lnSpc>
              <a:spcBef>
                <a:spcPts val="5"/>
              </a:spcBef>
              <a:buChar char="•"/>
              <a:tabLst>
                <a:tab pos="926465" algn="l"/>
                <a:tab pos="927100" algn="l"/>
              </a:tabLst>
            </a:pPr>
            <a:r>
              <a:rPr sz="1800" spc="-5" dirty="0">
                <a:solidFill>
                  <a:srgbClr val="00007C"/>
                </a:solidFill>
                <a:latin typeface="Arial"/>
                <a:cs typeface="Arial"/>
              </a:rPr>
              <a:t>Başarımın birincil ölçütü çalışan</a:t>
            </a:r>
            <a:r>
              <a:rPr sz="1800" spc="50" dirty="0">
                <a:solidFill>
                  <a:srgbClr val="00007C"/>
                </a:solidFill>
                <a:latin typeface="Arial"/>
                <a:cs typeface="Arial"/>
              </a:rPr>
              <a:t> </a:t>
            </a:r>
            <a:r>
              <a:rPr sz="1800" spc="-20" dirty="0">
                <a:solidFill>
                  <a:srgbClr val="00007C"/>
                </a:solidFill>
                <a:latin typeface="Arial"/>
                <a:cs typeface="Arial"/>
              </a:rPr>
              <a:t>yazılımdır.</a:t>
            </a:r>
            <a:endParaRPr sz="1800" dirty="0">
              <a:latin typeface="Arial"/>
              <a:cs typeface="Arial"/>
            </a:endParaRPr>
          </a:p>
        </p:txBody>
      </p:sp>
    </p:spTree>
    <p:extLst>
      <p:ext uri="{BB962C8B-B14F-4D97-AF65-F5344CB8AC3E}">
        <p14:creationId xmlns:p14="http://schemas.microsoft.com/office/powerpoint/2010/main" val="21113225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spc="-5" dirty="0">
                <a:solidFill>
                  <a:srgbClr val="00007C"/>
                </a:solidFill>
                <a:latin typeface="Arial"/>
                <a:cs typeface="Arial"/>
              </a:rPr>
              <a:t>ÇEVİK </a:t>
            </a:r>
            <a:r>
              <a:rPr lang="tr-TR" spc="-10" dirty="0">
                <a:solidFill>
                  <a:srgbClr val="00007C"/>
                </a:solidFill>
                <a:latin typeface="Arial"/>
                <a:cs typeface="Arial"/>
              </a:rPr>
              <a:t>(</a:t>
            </a:r>
            <a:r>
              <a:rPr lang="tr-TR" spc="-10" dirty="0" err="1">
                <a:solidFill>
                  <a:srgbClr val="00007C"/>
                </a:solidFill>
                <a:latin typeface="Arial"/>
                <a:cs typeface="Arial"/>
              </a:rPr>
              <a:t>Agile</a:t>
            </a:r>
            <a:r>
              <a:rPr lang="tr-TR" spc="-10" dirty="0">
                <a:solidFill>
                  <a:srgbClr val="00007C"/>
                </a:solidFill>
                <a:latin typeface="Arial"/>
                <a:cs typeface="Arial"/>
              </a:rPr>
              <a:t>)</a:t>
            </a:r>
            <a:r>
              <a:rPr lang="tr-TR" spc="30" dirty="0">
                <a:solidFill>
                  <a:srgbClr val="00007C"/>
                </a:solidFill>
                <a:latin typeface="Arial"/>
                <a:cs typeface="Arial"/>
              </a:rPr>
              <a:t> </a:t>
            </a:r>
            <a:r>
              <a:rPr lang="tr-TR" spc="-5" dirty="0">
                <a:solidFill>
                  <a:srgbClr val="00007C"/>
                </a:solidFill>
                <a:latin typeface="Arial"/>
                <a:cs typeface="Arial"/>
              </a:rPr>
              <a:t>SÜREÇLER</a:t>
            </a:r>
            <a:r>
              <a:rPr lang="tr-TR" dirty="0">
                <a:latin typeface="Arial"/>
                <a:cs typeface="Arial"/>
              </a:rPr>
              <a:t/>
            </a:r>
            <a:br>
              <a:rPr lang="tr-TR" dirty="0">
                <a:latin typeface="Arial"/>
                <a:cs typeface="Arial"/>
              </a:rPr>
            </a:br>
            <a:endParaRPr lang="tr-TR" dirty="0"/>
          </a:p>
        </p:txBody>
      </p:sp>
      <p:sp>
        <p:nvSpPr>
          <p:cNvPr id="4" name="Altbilgi Yer Tutucusu 3"/>
          <p:cNvSpPr>
            <a:spLocks noGrp="1"/>
          </p:cNvSpPr>
          <p:nvPr>
            <p:ph type="ftr" sz="quarter" idx="11"/>
          </p:nvPr>
        </p:nvSpPr>
        <p:spPr/>
        <p:txBody>
          <a:bodyPr/>
          <a:lstStyle/>
          <a:p>
            <a:r>
              <a:rPr lang="tr-TR" smtClean="0"/>
              <a:t>ENFYL-851502</a:t>
            </a:r>
            <a:endParaRPr lang="tr-TR"/>
          </a:p>
        </p:txBody>
      </p:sp>
      <p:sp>
        <p:nvSpPr>
          <p:cNvPr id="5" name="Slayt Numarası Yer Tutucusu 4"/>
          <p:cNvSpPr>
            <a:spLocks noGrp="1"/>
          </p:cNvSpPr>
          <p:nvPr>
            <p:ph type="sldNum" sz="quarter" idx="12"/>
          </p:nvPr>
        </p:nvSpPr>
        <p:spPr/>
        <p:txBody>
          <a:bodyPr/>
          <a:lstStyle/>
          <a:p>
            <a:fld id="{786C4975-DA66-4692-BC0C-8DF561EEBF1F}" type="slidenum">
              <a:rPr lang="tr-TR" smtClean="0"/>
              <a:pPr/>
              <a:t>42</a:t>
            </a:fld>
            <a:endParaRPr lang="tr-TR"/>
          </a:p>
        </p:txBody>
      </p:sp>
      <p:sp>
        <p:nvSpPr>
          <p:cNvPr id="6" name="object 16"/>
          <p:cNvSpPr txBox="1">
            <a:spLocks noGrp="1"/>
          </p:cNvSpPr>
          <p:nvPr>
            <p:ph idx="1"/>
          </p:nvPr>
        </p:nvSpPr>
        <p:spPr>
          <a:xfrm>
            <a:off x="838199" y="1555814"/>
            <a:ext cx="10515600" cy="4857740"/>
          </a:xfrm>
          <a:prstGeom prst="rect">
            <a:avLst/>
          </a:prstGeom>
        </p:spPr>
        <p:txBody>
          <a:bodyPr vert="horz" wrap="square" lIns="0" tIns="12700" rIns="0" bIns="0" rtlCol="0">
            <a:spAutoFit/>
          </a:bodyPr>
          <a:lstStyle/>
          <a:p>
            <a:pPr>
              <a:lnSpc>
                <a:spcPct val="100000"/>
              </a:lnSpc>
              <a:spcBef>
                <a:spcPts val="30"/>
              </a:spcBef>
            </a:pPr>
            <a:endParaRPr sz="1550" dirty="0">
              <a:latin typeface="Arial"/>
              <a:cs typeface="Arial"/>
            </a:endParaRPr>
          </a:p>
          <a:p>
            <a:pPr marL="469900" indent="-457200">
              <a:lnSpc>
                <a:spcPct val="100000"/>
              </a:lnSpc>
              <a:buChar char="•"/>
              <a:tabLst>
                <a:tab pos="469265" algn="l"/>
                <a:tab pos="469900" algn="l"/>
              </a:tabLst>
            </a:pPr>
            <a:r>
              <a:rPr sz="1800" spc="-5" dirty="0">
                <a:solidFill>
                  <a:srgbClr val="00007C"/>
                </a:solidFill>
                <a:latin typeface="Arial"/>
                <a:cs typeface="Arial"/>
              </a:rPr>
              <a:t>Aşırı Programlama</a:t>
            </a:r>
            <a:r>
              <a:rPr sz="1800" spc="20" dirty="0">
                <a:solidFill>
                  <a:srgbClr val="00007C"/>
                </a:solidFill>
                <a:latin typeface="Arial"/>
                <a:cs typeface="Arial"/>
              </a:rPr>
              <a:t> </a:t>
            </a:r>
            <a:r>
              <a:rPr sz="1800" spc="-5" dirty="0">
                <a:solidFill>
                  <a:srgbClr val="00007C"/>
                </a:solidFill>
                <a:latin typeface="Arial"/>
                <a:cs typeface="Arial"/>
              </a:rPr>
              <a:t>(XP)</a:t>
            </a:r>
            <a:endParaRPr sz="1800" dirty="0">
              <a:latin typeface="Arial"/>
              <a:cs typeface="Arial"/>
            </a:endParaRPr>
          </a:p>
          <a:p>
            <a:pPr marL="926465" lvl="1" indent="-457200">
              <a:lnSpc>
                <a:spcPct val="100000"/>
              </a:lnSpc>
              <a:buChar char="•"/>
              <a:tabLst>
                <a:tab pos="926465" algn="l"/>
                <a:tab pos="927100" algn="l"/>
                <a:tab pos="6485255" algn="l"/>
              </a:tabLst>
            </a:pPr>
            <a:r>
              <a:rPr sz="1800" spc="-5" dirty="0">
                <a:solidFill>
                  <a:srgbClr val="00007C"/>
                </a:solidFill>
                <a:latin typeface="Arial"/>
                <a:cs typeface="Arial"/>
              </a:rPr>
              <a:t>Adımlar: Planlama </a:t>
            </a:r>
            <a:r>
              <a:rPr sz="1800" dirty="0">
                <a:solidFill>
                  <a:srgbClr val="00007C"/>
                </a:solidFill>
                <a:latin typeface="Arial"/>
                <a:cs typeface="Arial"/>
              </a:rPr>
              <a:t>– </a:t>
            </a:r>
            <a:r>
              <a:rPr sz="1800" spc="-35" dirty="0">
                <a:solidFill>
                  <a:srgbClr val="00007C"/>
                </a:solidFill>
                <a:latin typeface="Arial"/>
                <a:cs typeface="Arial"/>
              </a:rPr>
              <a:t>Tasarım </a:t>
            </a:r>
            <a:r>
              <a:rPr sz="1800" dirty="0">
                <a:solidFill>
                  <a:srgbClr val="00007C"/>
                </a:solidFill>
                <a:latin typeface="Arial"/>
                <a:cs typeface="Arial"/>
              </a:rPr>
              <a:t>– </a:t>
            </a:r>
            <a:r>
              <a:rPr sz="1800" spc="-5" dirty="0">
                <a:solidFill>
                  <a:srgbClr val="00007C"/>
                </a:solidFill>
                <a:latin typeface="Arial"/>
                <a:cs typeface="Arial"/>
              </a:rPr>
              <a:t>Kodlama</a:t>
            </a:r>
            <a:r>
              <a:rPr sz="1800" spc="80" dirty="0">
                <a:solidFill>
                  <a:srgbClr val="00007C"/>
                </a:solidFill>
                <a:latin typeface="Arial"/>
                <a:cs typeface="Arial"/>
              </a:rPr>
              <a:t> </a:t>
            </a:r>
            <a:r>
              <a:rPr sz="1800" dirty="0">
                <a:solidFill>
                  <a:srgbClr val="00007C"/>
                </a:solidFill>
                <a:latin typeface="Arial"/>
                <a:cs typeface="Arial"/>
              </a:rPr>
              <a:t>–</a:t>
            </a:r>
            <a:r>
              <a:rPr sz="1800" spc="10" dirty="0">
                <a:solidFill>
                  <a:srgbClr val="00007C"/>
                </a:solidFill>
                <a:latin typeface="Arial"/>
                <a:cs typeface="Arial"/>
              </a:rPr>
              <a:t> </a:t>
            </a:r>
            <a:r>
              <a:rPr sz="1800" spc="-5" dirty="0">
                <a:solidFill>
                  <a:srgbClr val="00007C"/>
                </a:solidFill>
                <a:latin typeface="Arial"/>
                <a:cs typeface="Arial"/>
              </a:rPr>
              <a:t>Sınama	Artımsal</a:t>
            </a:r>
            <a:r>
              <a:rPr sz="1800" spc="-20" dirty="0">
                <a:solidFill>
                  <a:srgbClr val="00007C"/>
                </a:solidFill>
                <a:latin typeface="Arial"/>
                <a:cs typeface="Arial"/>
              </a:rPr>
              <a:t> </a:t>
            </a:r>
            <a:r>
              <a:rPr sz="1800" spc="-5" dirty="0">
                <a:solidFill>
                  <a:srgbClr val="00007C"/>
                </a:solidFill>
                <a:latin typeface="Arial"/>
                <a:cs typeface="Arial"/>
              </a:rPr>
              <a:t>Ürün</a:t>
            </a:r>
            <a:endParaRPr sz="1800" dirty="0">
              <a:latin typeface="Arial"/>
              <a:cs typeface="Arial"/>
            </a:endParaRPr>
          </a:p>
          <a:p>
            <a:pPr lvl="1">
              <a:lnSpc>
                <a:spcPct val="100000"/>
              </a:lnSpc>
              <a:buClr>
                <a:srgbClr val="00007C"/>
              </a:buClr>
              <a:buFont typeface="Arial"/>
              <a:buChar char="•"/>
            </a:pPr>
            <a:endParaRPr sz="2000" dirty="0">
              <a:latin typeface="Arial"/>
              <a:cs typeface="Arial"/>
            </a:endParaRPr>
          </a:p>
          <a:p>
            <a:pPr marL="469900" indent="-457200">
              <a:lnSpc>
                <a:spcPct val="100000"/>
              </a:lnSpc>
              <a:spcBef>
                <a:spcPts val="1585"/>
              </a:spcBef>
              <a:buChar char="•"/>
              <a:tabLst>
                <a:tab pos="469265" algn="l"/>
                <a:tab pos="469900" algn="l"/>
              </a:tabLst>
            </a:pPr>
            <a:r>
              <a:rPr sz="1800" spc="-5" dirty="0">
                <a:solidFill>
                  <a:srgbClr val="00007C"/>
                </a:solidFill>
                <a:latin typeface="Arial"/>
                <a:cs typeface="Arial"/>
              </a:rPr>
              <a:t>Planlama:</a:t>
            </a:r>
            <a:endParaRPr sz="1800" dirty="0">
              <a:latin typeface="Arial"/>
              <a:cs typeface="Arial"/>
            </a:endParaRPr>
          </a:p>
          <a:p>
            <a:pPr marL="926465" lvl="1" indent="-457200">
              <a:lnSpc>
                <a:spcPct val="100000"/>
              </a:lnSpc>
              <a:buChar char="•"/>
              <a:tabLst>
                <a:tab pos="926465" algn="l"/>
                <a:tab pos="927100" algn="l"/>
              </a:tabLst>
            </a:pPr>
            <a:r>
              <a:rPr sz="1800" spc="-5" dirty="0">
                <a:solidFill>
                  <a:srgbClr val="00007C"/>
                </a:solidFill>
                <a:latin typeface="Arial"/>
                <a:cs typeface="Arial"/>
              </a:rPr>
              <a:t>Müşteri, </a:t>
            </a:r>
            <a:r>
              <a:rPr sz="1800" spc="-10" dirty="0">
                <a:solidFill>
                  <a:srgbClr val="00007C"/>
                </a:solidFill>
                <a:latin typeface="Arial"/>
                <a:cs typeface="Arial"/>
              </a:rPr>
              <a:t>kullanıcı öyküleri </a:t>
            </a:r>
            <a:r>
              <a:rPr sz="1800" dirty="0">
                <a:solidFill>
                  <a:srgbClr val="00007C"/>
                </a:solidFill>
                <a:latin typeface="Arial"/>
                <a:cs typeface="Arial"/>
              </a:rPr>
              <a:t>(KÖ)</a:t>
            </a:r>
            <a:r>
              <a:rPr sz="1800" spc="75" dirty="0">
                <a:solidFill>
                  <a:srgbClr val="00007C"/>
                </a:solidFill>
                <a:latin typeface="Arial"/>
                <a:cs typeface="Arial"/>
              </a:rPr>
              <a:t> </a:t>
            </a:r>
            <a:r>
              <a:rPr sz="1800" spc="-15" dirty="0">
                <a:solidFill>
                  <a:srgbClr val="00007C"/>
                </a:solidFill>
                <a:latin typeface="Arial"/>
                <a:cs typeface="Arial"/>
              </a:rPr>
              <a:t>oluşturur.</a:t>
            </a:r>
            <a:endParaRPr sz="1800" dirty="0">
              <a:latin typeface="Arial"/>
              <a:cs typeface="Arial"/>
            </a:endParaRPr>
          </a:p>
          <a:p>
            <a:pPr marL="1383665" lvl="2" indent="-457834">
              <a:lnSpc>
                <a:spcPct val="100000"/>
              </a:lnSpc>
              <a:buChar char="•"/>
              <a:tabLst>
                <a:tab pos="1383665" algn="l"/>
                <a:tab pos="1384300" algn="l"/>
              </a:tabLst>
            </a:pPr>
            <a:r>
              <a:rPr sz="1800" spc="-5" dirty="0">
                <a:solidFill>
                  <a:srgbClr val="00007C"/>
                </a:solidFill>
                <a:latin typeface="Arial"/>
                <a:cs typeface="Arial"/>
              </a:rPr>
              <a:t>Müşteri, </a:t>
            </a:r>
            <a:r>
              <a:rPr sz="1800" spc="-10" dirty="0">
                <a:solidFill>
                  <a:srgbClr val="00007C"/>
                </a:solidFill>
                <a:latin typeface="Arial"/>
                <a:cs typeface="Arial"/>
              </a:rPr>
              <a:t>öyküleri önemine </a:t>
            </a:r>
            <a:r>
              <a:rPr sz="1800" spc="-5" dirty="0">
                <a:solidFill>
                  <a:srgbClr val="00007C"/>
                </a:solidFill>
                <a:latin typeface="Arial"/>
                <a:cs typeface="Arial"/>
              </a:rPr>
              <a:t>göre</a:t>
            </a:r>
            <a:r>
              <a:rPr sz="1800" spc="85" dirty="0">
                <a:solidFill>
                  <a:srgbClr val="00007C"/>
                </a:solidFill>
                <a:latin typeface="Arial"/>
                <a:cs typeface="Arial"/>
              </a:rPr>
              <a:t> </a:t>
            </a:r>
            <a:r>
              <a:rPr sz="1800" spc="-15" dirty="0">
                <a:solidFill>
                  <a:srgbClr val="00007C"/>
                </a:solidFill>
                <a:latin typeface="Arial"/>
                <a:cs typeface="Arial"/>
              </a:rPr>
              <a:t>derecelendirir.</a:t>
            </a:r>
            <a:endParaRPr sz="1800" dirty="0">
              <a:latin typeface="Arial"/>
              <a:cs typeface="Arial"/>
            </a:endParaRPr>
          </a:p>
          <a:p>
            <a:pPr marL="1383665" marR="650875" lvl="2" indent="-457200">
              <a:lnSpc>
                <a:spcPct val="100000"/>
              </a:lnSpc>
              <a:buChar char="•"/>
              <a:tabLst>
                <a:tab pos="1383665" algn="l"/>
                <a:tab pos="1384300" algn="l"/>
              </a:tabLst>
            </a:pPr>
            <a:r>
              <a:rPr sz="1800" spc="-25" dirty="0">
                <a:solidFill>
                  <a:srgbClr val="00007C"/>
                </a:solidFill>
                <a:latin typeface="Arial"/>
                <a:cs typeface="Arial"/>
              </a:rPr>
              <a:t>Yaklaşık </a:t>
            </a:r>
            <a:r>
              <a:rPr sz="1800" dirty="0">
                <a:solidFill>
                  <a:srgbClr val="00007C"/>
                </a:solidFill>
                <a:latin typeface="Arial"/>
                <a:cs typeface="Arial"/>
              </a:rPr>
              <a:t>3 </a:t>
            </a:r>
            <a:r>
              <a:rPr sz="1800" spc="-10" dirty="0">
                <a:solidFill>
                  <a:srgbClr val="00007C"/>
                </a:solidFill>
                <a:latin typeface="Arial"/>
                <a:cs typeface="Arial"/>
              </a:rPr>
              <a:t>haftada gerçeklenemeyecek öyküler </a:t>
            </a:r>
            <a:r>
              <a:rPr sz="1800" spc="-5" dirty="0">
                <a:solidFill>
                  <a:srgbClr val="00007C"/>
                </a:solidFill>
                <a:latin typeface="Arial"/>
                <a:cs typeface="Arial"/>
              </a:rPr>
              <a:t>varsa, ekip  müşteriden </a:t>
            </a:r>
            <a:r>
              <a:rPr sz="1800" spc="-10" dirty="0">
                <a:solidFill>
                  <a:srgbClr val="00007C"/>
                </a:solidFill>
                <a:latin typeface="Arial"/>
                <a:cs typeface="Arial"/>
              </a:rPr>
              <a:t>bunları </a:t>
            </a:r>
            <a:r>
              <a:rPr sz="1800" spc="-5" dirty="0">
                <a:solidFill>
                  <a:srgbClr val="00007C"/>
                </a:solidFill>
                <a:latin typeface="Arial"/>
                <a:cs typeface="Arial"/>
              </a:rPr>
              <a:t>alt </a:t>
            </a:r>
            <a:r>
              <a:rPr sz="1800" spc="-10" dirty="0">
                <a:solidFill>
                  <a:srgbClr val="00007C"/>
                </a:solidFill>
                <a:latin typeface="Arial"/>
                <a:cs typeface="Arial"/>
              </a:rPr>
              <a:t>öykülere </a:t>
            </a:r>
            <a:r>
              <a:rPr sz="1800" spc="-5" dirty="0">
                <a:solidFill>
                  <a:srgbClr val="00007C"/>
                </a:solidFill>
                <a:latin typeface="Arial"/>
                <a:cs typeface="Arial"/>
              </a:rPr>
              <a:t>bölmesini</a:t>
            </a:r>
            <a:r>
              <a:rPr sz="1800" spc="125" dirty="0">
                <a:solidFill>
                  <a:srgbClr val="00007C"/>
                </a:solidFill>
                <a:latin typeface="Arial"/>
                <a:cs typeface="Arial"/>
              </a:rPr>
              <a:t> </a:t>
            </a:r>
            <a:r>
              <a:rPr sz="1800" spc="-25" dirty="0">
                <a:solidFill>
                  <a:srgbClr val="00007C"/>
                </a:solidFill>
                <a:latin typeface="Arial"/>
                <a:cs typeface="Arial"/>
              </a:rPr>
              <a:t>ister.</a:t>
            </a:r>
            <a:endParaRPr sz="1800" dirty="0">
              <a:latin typeface="Arial"/>
              <a:cs typeface="Arial"/>
            </a:endParaRPr>
          </a:p>
          <a:p>
            <a:pPr marL="926465" marR="5080" lvl="1" indent="-457200">
              <a:lnSpc>
                <a:spcPct val="100000"/>
              </a:lnSpc>
              <a:buChar char="•"/>
              <a:tabLst>
                <a:tab pos="926465" algn="l"/>
                <a:tab pos="927100" algn="l"/>
              </a:tabLst>
            </a:pPr>
            <a:r>
              <a:rPr sz="1800" dirty="0">
                <a:solidFill>
                  <a:srgbClr val="00007C"/>
                </a:solidFill>
                <a:latin typeface="Arial"/>
                <a:cs typeface="Arial"/>
              </a:rPr>
              <a:t>Ekip ve </a:t>
            </a:r>
            <a:r>
              <a:rPr sz="1800" spc="-10" dirty="0">
                <a:solidFill>
                  <a:srgbClr val="00007C"/>
                </a:solidFill>
                <a:latin typeface="Arial"/>
                <a:cs typeface="Arial"/>
              </a:rPr>
              <a:t>kullanıcı, öykülerin </a:t>
            </a:r>
            <a:r>
              <a:rPr sz="1800" spc="-5" dirty="0">
                <a:solidFill>
                  <a:srgbClr val="00007C"/>
                </a:solidFill>
                <a:latin typeface="Arial"/>
                <a:cs typeface="Arial"/>
              </a:rPr>
              <a:t>sıradaki artımsal ürüne nasıl </a:t>
            </a:r>
            <a:r>
              <a:rPr sz="1800" spc="-10" dirty="0">
                <a:solidFill>
                  <a:srgbClr val="00007C"/>
                </a:solidFill>
                <a:latin typeface="Arial"/>
                <a:cs typeface="Arial"/>
              </a:rPr>
              <a:t>ekleneceğine  </a:t>
            </a:r>
            <a:r>
              <a:rPr sz="1800" spc="-5" dirty="0">
                <a:solidFill>
                  <a:srgbClr val="00007C"/>
                </a:solidFill>
                <a:latin typeface="Arial"/>
                <a:cs typeface="Arial"/>
              </a:rPr>
              <a:t>karar </a:t>
            </a:r>
            <a:r>
              <a:rPr sz="1800" dirty="0">
                <a:solidFill>
                  <a:srgbClr val="00007C"/>
                </a:solidFill>
                <a:latin typeface="Arial"/>
                <a:cs typeface="Arial"/>
              </a:rPr>
              <a:t>verir:</a:t>
            </a:r>
            <a:endParaRPr sz="1800" dirty="0">
              <a:latin typeface="Arial"/>
              <a:cs typeface="Arial"/>
            </a:endParaRPr>
          </a:p>
          <a:p>
            <a:pPr marL="1383665" lvl="2" indent="-457834">
              <a:lnSpc>
                <a:spcPct val="100000"/>
              </a:lnSpc>
              <a:spcBef>
                <a:spcPts val="5"/>
              </a:spcBef>
              <a:buChar char="•"/>
              <a:tabLst>
                <a:tab pos="1383665" algn="l"/>
                <a:tab pos="1384300" algn="l"/>
              </a:tabLst>
            </a:pPr>
            <a:r>
              <a:rPr sz="1800" spc="-70" dirty="0">
                <a:solidFill>
                  <a:srgbClr val="00007C"/>
                </a:solidFill>
                <a:latin typeface="Arial"/>
                <a:cs typeface="Arial"/>
              </a:rPr>
              <a:t>Ya </a:t>
            </a:r>
            <a:r>
              <a:rPr sz="1800" spc="-5" dirty="0">
                <a:solidFill>
                  <a:srgbClr val="00007C"/>
                </a:solidFill>
                <a:latin typeface="Arial"/>
                <a:cs typeface="Arial"/>
              </a:rPr>
              <a:t>önce </a:t>
            </a:r>
            <a:r>
              <a:rPr sz="1800" spc="-10" dirty="0">
                <a:solidFill>
                  <a:srgbClr val="00007C"/>
                </a:solidFill>
                <a:latin typeface="Arial"/>
                <a:cs typeface="Arial"/>
              </a:rPr>
              <a:t>yüksek </a:t>
            </a:r>
            <a:r>
              <a:rPr sz="1800" spc="-5" dirty="0">
                <a:solidFill>
                  <a:srgbClr val="00007C"/>
                </a:solidFill>
                <a:latin typeface="Arial"/>
                <a:cs typeface="Arial"/>
              </a:rPr>
              <a:t>riskli </a:t>
            </a:r>
            <a:r>
              <a:rPr sz="1800" spc="-10" dirty="0">
                <a:solidFill>
                  <a:srgbClr val="00007C"/>
                </a:solidFill>
                <a:latin typeface="Arial"/>
                <a:cs typeface="Arial"/>
              </a:rPr>
              <a:t>öyküler</a:t>
            </a:r>
            <a:r>
              <a:rPr sz="1800" spc="150" dirty="0">
                <a:solidFill>
                  <a:srgbClr val="00007C"/>
                </a:solidFill>
                <a:latin typeface="Arial"/>
                <a:cs typeface="Arial"/>
              </a:rPr>
              <a:t> </a:t>
            </a:r>
            <a:r>
              <a:rPr sz="1800" spc="-15" dirty="0">
                <a:solidFill>
                  <a:srgbClr val="00007C"/>
                </a:solidFill>
                <a:latin typeface="Arial"/>
                <a:cs typeface="Arial"/>
              </a:rPr>
              <a:t>gerçeklenir,</a:t>
            </a:r>
            <a:endParaRPr sz="1800" dirty="0">
              <a:latin typeface="Arial"/>
              <a:cs typeface="Arial"/>
            </a:endParaRPr>
          </a:p>
          <a:p>
            <a:pPr marL="1383665" lvl="2" indent="-457834">
              <a:lnSpc>
                <a:spcPct val="100000"/>
              </a:lnSpc>
              <a:buChar char="•"/>
              <a:tabLst>
                <a:tab pos="1383665" algn="l"/>
                <a:tab pos="1384300" algn="l"/>
              </a:tabLst>
            </a:pPr>
            <a:r>
              <a:rPr sz="1800" spc="-70" dirty="0">
                <a:solidFill>
                  <a:srgbClr val="00007C"/>
                </a:solidFill>
                <a:latin typeface="Arial"/>
                <a:cs typeface="Arial"/>
              </a:rPr>
              <a:t>Ya </a:t>
            </a:r>
            <a:r>
              <a:rPr sz="1800" spc="-5" dirty="0">
                <a:solidFill>
                  <a:srgbClr val="00007C"/>
                </a:solidFill>
                <a:latin typeface="Arial"/>
                <a:cs typeface="Arial"/>
              </a:rPr>
              <a:t>da önce </a:t>
            </a:r>
            <a:r>
              <a:rPr sz="1800" spc="-10" dirty="0">
                <a:solidFill>
                  <a:srgbClr val="00007C"/>
                </a:solidFill>
                <a:latin typeface="Arial"/>
                <a:cs typeface="Arial"/>
              </a:rPr>
              <a:t>yüksek </a:t>
            </a:r>
            <a:r>
              <a:rPr sz="1800" spc="-5" dirty="0">
                <a:solidFill>
                  <a:srgbClr val="00007C"/>
                </a:solidFill>
                <a:latin typeface="Arial"/>
                <a:cs typeface="Arial"/>
              </a:rPr>
              <a:t>öncelikli </a:t>
            </a:r>
            <a:r>
              <a:rPr sz="1800" spc="-10" dirty="0">
                <a:solidFill>
                  <a:srgbClr val="00007C"/>
                </a:solidFill>
                <a:latin typeface="Arial"/>
                <a:cs typeface="Arial"/>
              </a:rPr>
              <a:t>öyküler</a:t>
            </a:r>
            <a:r>
              <a:rPr sz="1800" spc="155" dirty="0">
                <a:solidFill>
                  <a:srgbClr val="00007C"/>
                </a:solidFill>
                <a:latin typeface="Arial"/>
                <a:cs typeface="Arial"/>
              </a:rPr>
              <a:t> </a:t>
            </a:r>
            <a:r>
              <a:rPr sz="1800" spc="-15" dirty="0">
                <a:solidFill>
                  <a:srgbClr val="00007C"/>
                </a:solidFill>
                <a:latin typeface="Arial"/>
                <a:cs typeface="Arial"/>
              </a:rPr>
              <a:t>gerçeklenir.</a:t>
            </a:r>
            <a:endParaRPr sz="1800" dirty="0">
              <a:latin typeface="Arial"/>
              <a:cs typeface="Arial"/>
            </a:endParaRPr>
          </a:p>
          <a:p>
            <a:pPr marL="1383665" lvl="2" indent="-457834">
              <a:lnSpc>
                <a:spcPct val="100000"/>
              </a:lnSpc>
              <a:buChar char="•"/>
              <a:tabLst>
                <a:tab pos="1383665" algn="l"/>
                <a:tab pos="1384300" algn="l"/>
              </a:tabLst>
            </a:pPr>
            <a:r>
              <a:rPr sz="1800" spc="-5" dirty="0">
                <a:solidFill>
                  <a:srgbClr val="00007C"/>
                </a:solidFill>
                <a:latin typeface="Arial"/>
                <a:cs typeface="Arial"/>
              </a:rPr>
              <a:t>Her olasılıkta </a:t>
            </a:r>
            <a:r>
              <a:rPr sz="1800" dirty="0">
                <a:solidFill>
                  <a:srgbClr val="00007C"/>
                </a:solidFill>
                <a:latin typeface="Arial"/>
                <a:cs typeface="Arial"/>
              </a:rPr>
              <a:t>tüm </a:t>
            </a:r>
            <a:r>
              <a:rPr sz="1800" spc="-10" dirty="0">
                <a:solidFill>
                  <a:srgbClr val="00007C"/>
                </a:solidFill>
                <a:latin typeface="Arial"/>
                <a:cs typeface="Arial"/>
              </a:rPr>
              <a:t>öyküler </a:t>
            </a:r>
            <a:r>
              <a:rPr sz="1800" spc="-5" dirty="0">
                <a:solidFill>
                  <a:srgbClr val="00007C"/>
                </a:solidFill>
                <a:latin typeface="Arial"/>
                <a:cs typeface="Arial"/>
              </a:rPr>
              <a:t>kısa sürede (birkaç</a:t>
            </a:r>
            <a:r>
              <a:rPr sz="1800" spc="95" dirty="0">
                <a:solidFill>
                  <a:srgbClr val="00007C"/>
                </a:solidFill>
                <a:latin typeface="Arial"/>
                <a:cs typeface="Arial"/>
              </a:rPr>
              <a:t> </a:t>
            </a:r>
            <a:r>
              <a:rPr sz="1800" spc="-5" dirty="0">
                <a:solidFill>
                  <a:srgbClr val="00007C"/>
                </a:solidFill>
                <a:latin typeface="Arial"/>
                <a:cs typeface="Arial"/>
              </a:rPr>
              <a:t>hafta)</a:t>
            </a:r>
            <a:endParaRPr sz="1800" dirty="0">
              <a:latin typeface="Arial"/>
              <a:cs typeface="Arial"/>
            </a:endParaRPr>
          </a:p>
          <a:p>
            <a:pPr marL="1383665">
              <a:lnSpc>
                <a:spcPct val="100000"/>
              </a:lnSpc>
            </a:pPr>
            <a:r>
              <a:rPr sz="1800" spc="-15" dirty="0">
                <a:solidFill>
                  <a:srgbClr val="00007C"/>
                </a:solidFill>
                <a:latin typeface="Arial"/>
                <a:cs typeface="Arial"/>
              </a:rPr>
              <a:t>gerçeklenmelidir.</a:t>
            </a:r>
            <a:endParaRPr sz="1800" dirty="0">
              <a:latin typeface="Arial"/>
              <a:cs typeface="Arial"/>
            </a:endParaRPr>
          </a:p>
        </p:txBody>
      </p:sp>
    </p:spTree>
    <p:extLst>
      <p:ext uri="{BB962C8B-B14F-4D97-AF65-F5344CB8AC3E}">
        <p14:creationId xmlns:p14="http://schemas.microsoft.com/office/powerpoint/2010/main" val="1747628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spc="-5" dirty="0">
                <a:solidFill>
                  <a:srgbClr val="00007C"/>
                </a:solidFill>
                <a:latin typeface="Arial"/>
                <a:cs typeface="Arial"/>
              </a:rPr>
              <a:t>ÇEVİK </a:t>
            </a:r>
            <a:r>
              <a:rPr lang="tr-TR" spc="-10" dirty="0">
                <a:solidFill>
                  <a:srgbClr val="00007C"/>
                </a:solidFill>
                <a:latin typeface="Arial"/>
                <a:cs typeface="Arial"/>
              </a:rPr>
              <a:t>(</a:t>
            </a:r>
            <a:r>
              <a:rPr lang="tr-TR" spc="-10" dirty="0" err="1">
                <a:solidFill>
                  <a:srgbClr val="00007C"/>
                </a:solidFill>
                <a:latin typeface="Arial"/>
                <a:cs typeface="Arial"/>
              </a:rPr>
              <a:t>Agile</a:t>
            </a:r>
            <a:r>
              <a:rPr lang="tr-TR" spc="-10" dirty="0">
                <a:solidFill>
                  <a:srgbClr val="00007C"/>
                </a:solidFill>
                <a:latin typeface="Arial"/>
                <a:cs typeface="Arial"/>
              </a:rPr>
              <a:t>)</a:t>
            </a:r>
            <a:r>
              <a:rPr lang="tr-TR" spc="30" dirty="0">
                <a:solidFill>
                  <a:srgbClr val="00007C"/>
                </a:solidFill>
                <a:latin typeface="Arial"/>
                <a:cs typeface="Arial"/>
              </a:rPr>
              <a:t> </a:t>
            </a:r>
            <a:r>
              <a:rPr lang="tr-TR" spc="-5" dirty="0">
                <a:solidFill>
                  <a:srgbClr val="00007C"/>
                </a:solidFill>
                <a:latin typeface="Arial"/>
                <a:cs typeface="Arial"/>
              </a:rPr>
              <a:t>SÜREÇLER</a:t>
            </a:r>
            <a:r>
              <a:rPr lang="tr-TR" dirty="0">
                <a:latin typeface="Arial"/>
                <a:cs typeface="Arial"/>
              </a:rPr>
              <a:t/>
            </a:r>
            <a:br>
              <a:rPr lang="tr-TR" dirty="0">
                <a:latin typeface="Arial"/>
                <a:cs typeface="Arial"/>
              </a:rPr>
            </a:br>
            <a:endParaRPr lang="tr-TR" dirty="0"/>
          </a:p>
        </p:txBody>
      </p:sp>
      <p:sp>
        <p:nvSpPr>
          <p:cNvPr id="3" name="İçerik Yer Tutucusu 2"/>
          <p:cNvSpPr>
            <a:spLocks noGrp="1"/>
          </p:cNvSpPr>
          <p:nvPr>
            <p:ph idx="1"/>
          </p:nvPr>
        </p:nvSpPr>
        <p:spPr>
          <a:xfrm>
            <a:off x="838199" y="1436742"/>
            <a:ext cx="10515600" cy="4351338"/>
          </a:xfrm>
        </p:spPr>
        <p:txBody>
          <a:bodyPr>
            <a:normAutofit/>
          </a:bodyPr>
          <a:lstStyle/>
          <a:p>
            <a:pPr>
              <a:lnSpc>
                <a:spcPct val="100000"/>
              </a:lnSpc>
              <a:spcBef>
                <a:spcPts val="30"/>
              </a:spcBef>
            </a:pPr>
            <a:endParaRPr lang="tr-TR" sz="1550" dirty="0">
              <a:latin typeface="Arial"/>
              <a:cs typeface="Arial"/>
            </a:endParaRPr>
          </a:p>
          <a:p>
            <a:pPr marL="469900" indent="-457200">
              <a:lnSpc>
                <a:spcPct val="100000"/>
              </a:lnSpc>
              <a:buChar char="•"/>
              <a:tabLst>
                <a:tab pos="469265" algn="l"/>
                <a:tab pos="469900" algn="l"/>
              </a:tabLst>
            </a:pPr>
            <a:r>
              <a:rPr lang="tr-TR" sz="1800" spc="-5" dirty="0">
                <a:solidFill>
                  <a:srgbClr val="00007C"/>
                </a:solidFill>
                <a:latin typeface="Arial"/>
                <a:cs typeface="Arial"/>
              </a:rPr>
              <a:t>Aşırı Programlama</a:t>
            </a:r>
            <a:r>
              <a:rPr lang="tr-TR" sz="1800" spc="20" dirty="0">
                <a:solidFill>
                  <a:srgbClr val="00007C"/>
                </a:solidFill>
                <a:latin typeface="Arial"/>
                <a:cs typeface="Arial"/>
              </a:rPr>
              <a:t> </a:t>
            </a:r>
            <a:r>
              <a:rPr lang="tr-TR" sz="1800" spc="-5" dirty="0">
                <a:solidFill>
                  <a:srgbClr val="00007C"/>
                </a:solidFill>
                <a:latin typeface="Arial"/>
                <a:cs typeface="Arial"/>
              </a:rPr>
              <a:t>(XP)</a:t>
            </a:r>
            <a:endParaRPr lang="tr-TR" sz="1800" dirty="0">
              <a:latin typeface="Arial"/>
              <a:cs typeface="Arial"/>
            </a:endParaRPr>
          </a:p>
          <a:p>
            <a:pPr marL="926465" lvl="1" indent="-457200">
              <a:lnSpc>
                <a:spcPct val="100000"/>
              </a:lnSpc>
              <a:tabLst>
                <a:tab pos="926465" algn="l"/>
                <a:tab pos="927100" algn="l"/>
                <a:tab pos="6485255" algn="l"/>
              </a:tabLst>
            </a:pPr>
            <a:r>
              <a:rPr lang="tr-TR" sz="1800" spc="-5" dirty="0">
                <a:solidFill>
                  <a:srgbClr val="00007C"/>
                </a:solidFill>
                <a:latin typeface="Arial"/>
                <a:cs typeface="Arial"/>
              </a:rPr>
              <a:t>Adımlar: Planlama </a:t>
            </a:r>
            <a:r>
              <a:rPr lang="tr-TR" sz="1800" dirty="0">
                <a:solidFill>
                  <a:srgbClr val="00007C"/>
                </a:solidFill>
                <a:latin typeface="Arial"/>
                <a:cs typeface="Arial"/>
              </a:rPr>
              <a:t>– </a:t>
            </a:r>
            <a:r>
              <a:rPr lang="tr-TR" sz="1800" spc="-35" dirty="0">
                <a:solidFill>
                  <a:srgbClr val="00007C"/>
                </a:solidFill>
                <a:latin typeface="Arial"/>
                <a:cs typeface="Arial"/>
              </a:rPr>
              <a:t>Tasarım </a:t>
            </a:r>
            <a:r>
              <a:rPr lang="tr-TR" sz="1800" dirty="0">
                <a:solidFill>
                  <a:srgbClr val="00007C"/>
                </a:solidFill>
                <a:latin typeface="Arial"/>
                <a:cs typeface="Arial"/>
              </a:rPr>
              <a:t>– </a:t>
            </a:r>
            <a:r>
              <a:rPr lang="tr-TR" sz="1800" spc="-5" dirty="0">
                <a:solidFill>
                  <a:srgbClr val="00007C"/>
                </a:solidFill>
                <a:latin typeface="Arial"/>
                <a:cs typeface="Arial"/>
              </a:rPr>
              <a:t>Kodlama</a:t>
            </a:r>
            <a:r>
              <a:rPr lang="tr-TR" sz="1800" spc="80" dirty="0">
                <a:solidFill>
                  <a:srgbClr val="00007C"/>
                </a:solidFill>
                <a:latin typeface="Arial"/>
                <a:cs typeface="Arial"/>
              </a:rPr>
              <a:t> </a:t>
            </a:r>
            <a:r>
              <a:rPr lang="tr-TR" sz="1800" dirty="0">
                <a:solidFill>
                  <a:srgbClr val="00007C"/>
                </a:solidFill>
                <a:latin typeface="Arial"/>
                <a:cs typeface="Arial"/>
              </a:rPr>
              <a:t>–</a:t>
            </a:r>
            <a:r>
              <a:rPr lang="tr-TR" sz="1800" spc="10" dirty="0">
                <a:solidFill>
                  <a:srgbClr val="00007C"/>
                </a:solidFill>
                <a:latin typeface="Arial"/>
                <a:cs typeface="Arial"/>
              </a:rPr>
              <a:t> </a:t>
            </a:r>
            <a:r>
              <a:rPr lang="tr-TR" sz="1800" spc="-5" dirty="0">
                <a:solidFill>
                  <a:srgbClr val="00007C"/>
                </a:solidFill>
                <a:latin typeface="Arial"/>
                <a:cs typeface="Arial"/>
              </a:rPr>
              <a:t>Sınama	</a:t>
            </a:r>
            <a:r>
              <a:rPr lang="tr-TR" sz="1800" spc="-5" dirty="0" err="1">
                <a:solidFill>
                  <a:srgbClr val="00007C"/>
                </a:solidFill>
                <a:latin typeface="Arial"/>
                <a:cs typeface="Arial"/>
              </a:rPr>
              <a:t>Artımsal</a:t>
            </a:r>
            <a:r>
              <a:rPr lang="tr-TR" sz="1800" dirty="0">
                <a:solidFill>
                  <a:srgbClr val="00007C"/>
                </a:solidFill>
                <a:latin typeface="Arial"/>
                <a:cs typeface="Arial"/>
              </a:rPr>
              <a:t> </a:t>
            </a:r>
            <a:r>
              <a:rPr lang="tr-TR" sz="1800" spc="-5" dirty="0">
                <a:solidFill>
                  <a:srgbClr val="00007C"/>
                </a:solidFill>
                <a:latin typeface="Arial"/>
                <a:cs typeface="Arial"/>
              </a:rPr>
              <a:t>Ürün</a:t>
            </a:r>
            <a:endParaRPr lang="tr-TR" sz="1800" dirty="0">
              <a:latin typeface="Arial"/>
              <a:cs typeface="Arial"/>
            </a:endParaRPr>
          </a:p>
          <a:p>
            <a:pPr lvl="1">
              <a:lnSpc>
                <a:spcPct val="100000"/>
              </a:lnSpc>
              <a:buClr>
                <a:srgbClr val="00007C"/>
              </a:buClr>
              <a:buFont typeface="Arial"/>
              <a:buChar char="•"/>
            </a:pPr>
            <a:endParaRPr lang="tr-TR" sz="2000" dirty="0">
              <a:latin typeface="Arial"/>
              <a:cs typeface="Arial"/>
            </a:endParaRPr>
          </a:p>
          <a:p>
            <a:pPr marL="469900" indent="-457200">
              <a:lnSpc>
                <a:spcPct val="100000"/>
              </a:lnSpc>
              <a:spcBef>
                <a:spcPts val="1585"/>
              </a:spcBef>
              <a:buChar char="•"/>
              <a:tabLst>
                <a:tab pos="469265" algn="l"/>
                <a:tab pos="469900" algn="l"/>
              </a:tabLst>
            </a:pPr>
            <a:r>
              <a:rPr lang="tr-TR" sz="1800" spc="-30" dirty="0">
                <a:solidFill>
                  <a:srgbClr val="00007C"/>
                </a:solidFill>
                <a:latin typeface="Arial"/>
                <a:cs typeface="Arial"/>
              </a:rPr>
              <a:t>Tasarım:</a:t>
            </a:r>
            <a:endParaRPr lang="tr-TR" sz="1800" dirty="0">
              <a:latin typeface="Arial"/>
              <a:cs typeface="Arial"/>
            </a:endParaRPr>
          </a:p>
          <a:p>
            <a:pPr marL="926465" lvl="1" indent="-457200">
              <a:lnSpc>
                <a:spcPct val="100000"/>
              </a:lnSpc>
              <a:tabLst>
                <a:tab pos="926465" algn="l"/>
                <a:tab pos="927100" algn="l"/>
              </a:tabLst>
            </a:pPr>
            <a:r>
              <a:rPr lang="tr-TR" sz="1800" spc="-5" dirty="0">
                <a:solidFill>
                  <a:srgbClr val="00007C"/>
                </a:solidFill>
                <a:latin typeface="Arial"/>
                <a:cs typeface="Arial"/>
              </a:rPr>
              <a:t>Basit tasarım karmaşık gösterimden </a:t>
            </a:r>
            <a:r>
              <a:rPr lang="tr-TR" sz="1800" spc="-15" dirty="0">
                <a:solidFill>
                  <a:srgbClr val="00007C"/>
                </a:solidFill>
                <a:latin typeface="Arial"/>
                <a:cs typeface="Arial"/>
              </a:rPr>
              <a:t>üstündür. </a:t>
            </a:r>
            <a:r>
              <a:rPr lang="tr-TR" sz="1800" dirty="0">
                <a:solidFill>
                  <a:srgbClr val="00007C"/>
                </a:solidFill>
                <a:latin typeface="Arial"/>
                <a:cs typeface="Arial"/>
              </a:rPr>
              <a:t>(KISS: </a:t>
            </a:r>
            <a:r>
              <a:rPr lang="tr-TR" sz="1800" spc="-5" dirty="0" err="1">
                <a:solidFill>
                  <a:srgbClr val="00007C"/>
                </a:solidFill>
                <a:latin typeface="Arial"/>
                <a:cs typeface="Arial"/>
              </a:rPr>
              <a:t>Keep</a:t>
            </a:r>
            <a:r>
              <a:rPr lang="tr-TR" sz="1800" spc="-5" dirty="0">
                <a:solidFill>
                  <a:srgbClr val="00007C"/>
                </a:solidFill>
                <a:latin typeface="Arial"/>
                <a:cs typeface="Arial"/>
              </a:rPr>
              <a:t> </a:t>
            </a:r>
            <a:r>
              <a:rPr lang="tr-TR" sz="1800" dirty="0" err="1">
                <a:solidFill>
                  <a:srgbClr val="00007C"/>
                </a:solidFill>
                <a:latin typeface="Arial"/>
                <a:cs typeface="Arial"/>
              </a:rPr>
              <a:t>It</a:t>
            </a:r>
            <a:r>
              <a:rPr lang="tr-TR" sz="1800" spc="45" dirty="0">
                <a:solidFill>
                  <a:srgbClr val="00007C"/>
                </a:solidFill>
                <a:latin typeface="Arial"/>
                <a:cs typeface="Arial"/>
              </a:rPr>
              <a:t> </a:t>
            </a:r>
            <a:r>
              <a:rPr lang="tr-TR" sz="1800" spc="-5" dirty="0">
                <a:solidFill>
                  <a:srgbClr val="00007C"/>
                </a:solidFill>
                <a:latin typeface="Arial"/>
                <a:cs typeface="Arial"/>
              </a:rPr>
              <a:t>Simple,</a:t>
            </a:r>
            <a:endParaRPr lang="tr-TR" sz="1800" dirty="0">
              <a:latin typeface="Arial"/>
              <a:cs typeface="Arial"/>
            </a:endParaRPr>
          </a:p>
          <a:p>
            <a:pPr marL="926465">
              <a:lnSpc>
                <a:spcPct val="100000"/>
              </a:lnSpc>
            </a:pPr>
            <a:r>
              <a:rPr lang="tr-TR" sz="1800" spc="-10" dirty="0" err="1">
                <a:solidFill>
                  <a:srgbClr val="00007C"/>
                </a:solidFill>
                <a:latin typeface="Arial"/>
                <a:cs typeface="Arial"/>
              </a:rPr>
              <a:t>Stupid</a:t>
            </a:r>
            <a:r>
              <a:rPr lang="tr-TR" sz="1800" spc="-10" dirty="0">
                <a:solidFill>
                  <a:srgbClr val="00007C"/>
                </a:solidFill>
                <a:latin typeface="Arial"/>
                <a:cs typeface="Arial"/>
              </a:rPr>
              <a:t>!)</a:t>
            </a:r>
            <a:endParaRPr lang="tr-TR" sz="1800" dirty="0">
              <a:latin typeface="Arial"/>
              <a:cs typeface="Arial"/>
            </a:endParaRPr>
          </a:p>
          <a:p>
            <a:pPr marL="926465" marR="800100" lvl="1" indent="-457200">
              <a:lnSpc>
                <a:spcPct val="100000"/>
              </a:lnSpc>
              <a:tabLst>
                <a:tab pos="926465" algn="l"/>
                <a:tab pos="927100" algn="l"/>
              </a:tabLst>
            </a:pPr>
            <a:r>
              <a:rPr lang="tr-TR" sz="1800" spc="-5" dirty="0">
                <a:solidFill>
                  <a:srgbClr val="00007C"/>
                </a:solidFill>
                <a:latin typeface="Arial"/>
                <a:cs typeface="Arial"/>
              </a:rPr>
              <a:t>CRC (Class-</a:t>
            </a:r>
            <a:r>
              <a:rPr lang="tr-TR" sz="1800" spc="-5" dirty="0" err="1">
                <a:solidFill>
                  <a:srgbClr val="00007C"/>
                </a:solidFill>
                <a:latin typeface="Arial"/>
                <a:cs typeface="Arial"/>
              </a:rPr>
              <a:t>Resposibility</a:t>
            </a:r>
            <a:r>
              <a:rPr lang="tr-TR" sz="1800" spc="-5" dirty="0">
                <a:solidFill>
                  <a:srgbClr val="00007C"/>
                </a:solidFill>
                <a:latin typeface="Arial"/>
                <a:cs typeface="Arial"/>
              </a:rPr>
              <a:t>-Collaboration) kartları ile </a:t>
            </a:r>
            <a:r>
              <a:rPr lang="tr-TR" sz="1800" spc="-10" dirty="0">
                <a:solidFill>
                  <a:srgbClr val="00007C"/>
                </a:solidFill>
                <a:latin typeface="Arial"/>
                <a:cs typeface="Arial"/>
              </a:rPr>
              <a:t>yazılımın sınıf  düzeyinde</a:t>
            </a:r>
            <a:r>
              <a:rPr lang="tr-TR" sz="1800" spc="35" dirty="0">
                <a:solidFill>
                  <a:srgbClr val="00007C"/>
                </a:solidFill>
                <a:latin typeface="Arial"/>
                <a:cs typeface="Arial"/>
              </a:rPr>
              <a:t> </a:t>
            </a:r>
            <a:r>
              <a:rPr lang="tr-TR" sz="1800" spc="-5" dirty="0">
                <a:solidFill>
                  <a:srgbClr val="00007C"/>
                </a:solidFill>
                <a:latin typeface="Arial"/>
                <a:cs typeface="Arial"/>
              </a:rPr>
              <a:t>incelenmesi.</a:t>
            </a:r>
            <a:endParaRPr lang="tr-TR" sz="1800" dirty="0">
              <a:latin typeface="Arial"/>
              <a:cs typeface="Arial"/>
            </a:endParaRPr>
          </a:p>
          <a:p>
            <a:pPr marL="926465" marR="5080" lvl="1" indent="-457200">
              <a:lnSpc>
                <a:spcPct val="100000"/>
              </a:lnSpc>
              <a:tabLst>
                <a:tab pos="926465" algn="l"/>
                <a:tab pos="927100" algn="l"/>
              </a:tabLst>
            </a:pPr>
            <a:r>
              <a:rPr lang="tr-TR" sz="1800" spc="-5" dirty="0">
                <a:solidFill>
                  <a:srgbClr val="00007C"/>
                </a:solidFill>
                <a:latin typeface="Arial"/>
                <a:cs typeface="Arial"/>
              </a:rPr>
              <a:t>Karmaşık bir tasarımdan kaçınılamazsa </a:t>
            </a:r>
            <a:r>
              <a:rPr lang="tr-TR" sz="1800" spc="-10" dirty="0">
                <a:solidFill>
                  <a:srgbClr val="00007C"/>
                </a:solidFill>
                <a:latin typeface="Arial"/>
                <a:cs typeface="Arial"/>
              </a:rPr>
              <a:t>işlevsel </a:t>
            </a:r>
            <a:r>
              <a:rPr lang="tr-TR" sz="1800" spc="-5" dirty="0">
                <a:solidFill>
                  <a:srgbClr val="00007C"/>
                </a:solidFill>
                <a:latin typeface="Arial"/>
                <a:cs typeface="Arial"/>
              </a:rPr>
              <a:t>bir ön gerçekleme </a:t>
            </a:r>
            <a:r>
              <a:rPr lang="tr-TR" sz="1800" spc="-10" dirty="0">
                <a:solidFill>
                  <a:srgbClr val="00007C"/>
                </a:solidFill>
                <a:latin typeface="Arial"/>
                <a:cs typeface="Arial"/>
              </a:rPr>
              <a:t>yapılır  </a:t>
            </a:r>
            <a:r>
              <a:rPr lang="tr-TR" sz="1800" spc="-5" dirty="0">
                <a:solidFill>
                  <a:srgbClr val="00007C"/>
                </a:solidFill>
                <a:latin typeface="Arial"/>
                <a:cs typeface="Arial"/>
              </a:rPr>
              <a:t>(</a:t>
            </a:r>
            <a:r>
              <a:rPr lang="tr-TR" sz="1800" spc="-5" dirty="0" err="1">
                <a:solidFill>
                  <a:srgbClr val="00007C"/>
                </a:solidFill>
                <a:latin typeface="Arial"/>
                <a:cs typeface="Arial"/>
              </a:rPr>
              <a:t>Spike</a:t>
            </a:r>
            <a:r>
              <a:rPr lang="tr-TR" sz="1800" dirty="0">
                <a:solidFill>
                  <a:srgbClr val="00007C"/>
                </a:solidFill>
                <a:latin typeface="Arial"/>
                <a:cs typeface="Arial"/>
              </a:rPr>
              <a:t> </a:t>
            </a:r>
            <a:r>
              <a:rPr lang="tr-TR" sz="1800" spc="-5" dirty="0" err="1">
                <a:solidFill>
                  <a:srgbClr val="00007C"/>
                </a:solidFill>
                <a:latin typeface="Arial"/>
                <a:cs typeface="Arial"/>
              </a:rPr>
              <a:t>solution</a:t>
            </a:r>
            <a:r>
              <a:rPr lang="tr-TR" sz="1800" spc="-5" dirty="0">
                <a:solidFill>
                  <a:srgbClr val="00007C"/>
                </a:solidFill>
                <a:latin typeface="Arial"/>
                <a:cs typeface="Arial"/>
              </a:rPr>
              <a:t>).</a:t>
            </a:r>
            <a:endParaRPr lang="tr-TR" sz="1800" dirty="0">
              <a:latin typeface="Arial"/>
              <a:cs typeface="Arial"/>
            </a:endParaRPr>
          </a:p>
          <a:p>
            <a:pPr marL="926465" lvl="1" indent="-457200">
              <a:lnSpc>
                <a:spcPct val="100000"/>
              </a:lnSpc>
              <a:spcBef>
                <a:spcPts val="5"/>
              </a:spcBef>
              <a:tabLst>
                <a:tab pos="926465" algn="l"/>
                <a:tab pos="927100" algn="l"/>
              </a:tabLst>
            </a:pPr>
            <a:r>
              <a:rPr lang="tr-TR" sz="1800" spc="-5" dirty="0" err="1">
                <a:solidFill>
                  <a:srgbClr val="00007C"/>
                </a:solidFill>
                <a:latin typeface="Arial"/>
                <a:cs typeface="Arial"/>
              </a:rPr>
              <a:t>Refactoring</a:t>
            </a:r>
            <a:r>
              <a:rPr lang="tr-TR" sz="1800" spc="-5" dirty="0">
                <a:solidFill>
                  <a:srgbClr val="00007C"/>
                </a:solidFill>
                <a:latin typeface="Arial"/>
                <a:cs typeface="Arial"/>
              </a:rPr>
              <a:t> </a:t>
            </a:r>
            <a:r>
              <a:rPr lang="tr-TR" sz="1800" dirty="0">
                <a:solidFill>
                  <a:srgbClr val="00007C"/>
                </a:solidFill>
                <a:latin typeface="Arial"/>
                <a:cs typeface="Arial"/>
              </a:rPr>
              <a:t>teşvik</a:t>
            </a:r>
            <a:r>
              <a:rPr lang="tr-TR" sz="1800" spc="5" dirty="0">
                <a:solidFill>
                  <a:srgbClr val="00007C"/>
                </a:solidFill>
                <a:latin typeface="Arial"/>
                <a:cs typeface="Arial"/>
              </a:rPr>
              <a:t> </a:t>
            </a:r>
            <a:r>
              <a:rPr lang="tr-TR" sz="1800" spc="-20" dirty="0">
                <a:solidFill>
                  <a:srgbClr val="00007C"/>
                </a:solidFill>
                <a:latin typeface="Arial"/>
                <a:cs typeface="Arial"/>
              </a:rPr>
              <a:t>edilir.</a:t>
            </a:r>
            <a:endParaRPr lang="tr-TR" sz="1800" dirty="0">
              <a:latin typeface="Arial"/>
              <a:cs typeface="Arial"/>
            </a:endParaRPr>
          </a:p>
          <a:p>
            <a:pPr marL="926465" marR="252729" lvl="1" indent="-457200">
              <a:lnSpc>
                <a:spcPct val="100000"/>
              </a:lnSpc>
              <a:tabLst>
                <a:tab pos="926465" algn="l"/>
                <a:tab pos="927100" algn="l"/>
              </a:tabLst>
            </a:pPr>
            <a:r>
              <a:rPr lang="tr-TR" sz="1800" dirty="0">
                <a:solidFill>
                  <a:srgbClr val="00007C"/>
                </a:solidFill>
                <a:latin typeface="Arial"/>
                <a:cs typeface="Arial"/>
              </a:rPr>
              <a:t>Bu </a:t>
            </a:r>
            <a:r>
              <a:rPr lang="tr-TR" sz="1800" spc="-5" dirty="0">
                <a:solidFill>
                  <a:srgbClr val="00007C"/>
                </a:solidFill>
                <a:latin typeface="Arial"/>
                <a:cs typeface="Arial"/>
              </a:rPr>
              <a:t>aşamanın </a:t>
            </a:r>
            <a:r>
              <a:rPr lang="tr-TR" sz="1800" spc="-10" dirty="0">
                <a:solidFill>
                  <a:srgbClr val="00007C"/>
                </a:solidFill>
                <a:latin typeface="Arial"/>
                <a:cs typeface="Arial"/>
              </a:rPr>
              <a:t>ürünleri </a:t>
            </a:r>
            <a:r>
              <a:rPr lang="tr-TR" sz="1800" spc="-5" dirty="0">
                <a:solidFill>
                  <a:srgbClr val="00007C"/>
                </a:solidFill>
                <a:latin typeface="Arial"/>
                <a:cs typeface="Arial"/>
              </a:rPr>
              <a:t>CRC kartları </a:t>
            </a:r>
            <a:r>
              <a:rPr lang="tr-TR" sz="1800" dirty="0">
                <a:solidFill>
                  <a:srgbClr val="00007C"/>
                </a:solidFill>
                <a:latin typeface="Arial"/>
                <a:cs typeface="Arial"/>
              </a:rPr>
              <a:t>ve </a:t>
            </a:r>
            <a:r>
              <a:rPr lang="tr-TR" sz="1800" spc="-5" dirty="0">
                <a:solidFill>
                  <a:srgbClr val="00007C"/>
                </a:solidFill>
                <a:latin typeface="Arial"/>
                <a:cs typeface="Arial"/>
              </a:rPr>
              <a:t>ön gerçeklemelerdir (başka ürün  yok).</a:t>
            </a:r>
            <a:endParaRPr lang="tr-TR" sz="1800" dirty="0">
              <a:latin typeface="Arial"/>
              <a:cs typeface="Arial"/>
            </a:endParaRPr>
          </a:p>
          <a:p>
            <a:endParaRPr lang="tr-TR" dirty="0"/>
          </a:p>
        </p:txBody>
      </p:sp>
      <p:sp>
        <p:nvSpPr>
          <p:cNvPr id="4" name="Altbilgi Yer Tutucusu 3"/>
          <p:cNvSpPr>
            <a:spLocks noGrp="1"/>
          </p:cNvSpPr>
          <p:nvPr>
            <p:ph type="ftr" sz="quarter" idx="11"/>
          </p:nvPr>
        </p:nvSpPr>
        <p:spPr/>
        <p:txBody>
          <a:bodyPr/>
          <a:lstStyle/>
          <a:p>
            <a:r>
              <a:rPr lang="tr-TR" smtClean="0"/>
              <a:t>ENFYL-851502</a:t>
            </a:r>
            <a:endParaRPr lang="tr-TR"/>
          </a:p>
        </p:txBody>
      </p:sp>
      <p:sp>
        <p:nvSpPr>
          <p:cNvPr id="5" name="Slayt Numarası Yer Tutucusu 4"/>
          <p:cNvSpPr>
            <a:spLocks noGrp="1"/>
          </p:cNvSpPr>
          <p:nvPr>
            <p:ph type="sldNum" sz="quarter" idx="12"/>
          </p:nvPr>
        </p:nvSpPr>
        <p:spPr/>
        <p:txBody>
          <a:bodyPr/>
          <a:lstStyle/>
          <a:p>
            <a:fld id="{786C4975-DA66-4692-BC0C-8DF561EEBF1F}" type="slidenum">
              <a:rPr lang="tr-TR" smtClean="0"/>
              <a:pPr/>
              <a:t>43</a:t>
            </a:fld>
            <a:endParaRPr lang="tr-TR"/>
          </a:p>
        </p:txBody>
      </p:sp>
    </p:spTree>
    <p:extLst>
      <p:ext uri="{BB962C8B-B14F-4D97-AF65-F5344CB8AC3E}">
        <p14:creationId xmlns:p14="http://schemas.microsoft.com/office/powerpoint/2010/main" val="21351923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spc="-5" dirty="0">
                <a:solidFill>
                  <a:srgbClr val="00007C"/>
                </a:solidFill>
                <a:latin typeface="Arial"/>
                <a:cs typeface="Arial"/>
              </a:rPr>
              <a:t>ÇEVİK </a:t>
            </a:r>
            <a:r>
              <a:rPr lang="tr-TR" spc="-10" dirty="0">
                <a:solidFill>
                  <a:srgbClr val="00007C"/>
                </a:solidFill>
                <a:latin typeface="Arial"/>
                <a:cs typeface="Arial"/>
              </a:rPr>
              <a:t>(</a:t>
            </a:r>
            <a:r>
              <a:rPr lang="tr-TR" spc="-10" dirty="0" err="1">
                <a:solidFill>
                  <a:srgbClr val="00007C"/>
                </a:solidFill>
                <a:latin typeface="Arial"/>
                <a:cs typeface="Arial"/>
              </a:rPr>
              <a:t>Agile</a:t>
            </a:r>
            <a:r>
              <a:rPr lang="tr-TR" spc="-10" dirty="0">
                <a:solidFill>
                  <a:srgbClr val="00007C"/>
                </a:solidFill>
                <a:latin typeface="Arial"/>
                <a:cs typeface="Arial"/>
              </a:rPr>
              <a:t>)</a:t>
            </a:r>
            <a:r>
              <a:rPr lang="tr-TR" spc="30" dirty="0">
                <a:solidFill>
                  <a:srgbClr val="00007C"/>
                </a:solidFill>
                <a:latin typeface="Arial"/>
                <a:cs typeface="Arial"/>
              </a:rPr>
              <a:t> </a:t>
            </a:r>
            <a:r>
              <a:rPr lang="tr-TR" spc="-5" dirty="0">
                <a:solidFill>
                  <a:srgbClr val="00007C"/>
                </a:solidFill>
                <a:latin typeface="Arial"/>
                <a:cs typeface="Arial"/>
              </a:rPr>
              <a:t>SÜREÇLER</a:t>
            </a:r>
            <a:r>
              <a:rPr lang="tr-TR" dirty="0">
                <a:latin typeface="Arial"/>
                <a:cs typeface="Arial"/>
              </a:rPr>
              <a:t/>
            </a:r>
            <a:br>
              <a:rPr lang="tr-TR" dirty="0">
                <a:latin typeface="Arial"/>
                <a:cs typeface="Arial"/>
              </a:rPr>
            </a:br>
            <a:endParaRPr lang="tr-TR" dirty="0"/>
          </a:p>
        </p:txBody>
      </p:sp>
      <p:sp>
        <p:nvSpPr>
          <p:cNvPr id="4" name="Altbilgi Yer Tutucusu 3"/>
          <p:cNvSpPr>
            <a:spLocks noGrp="1"/>
          </p:cNvSpPr>
          <p:nvPr>
            <p:ph type="ftr" sz="quarter" idx="11"/>
          </p:nvPr>
        </p:nvSpPr>
        <p:spPr/>
        <p:txBody>
          <a:bodyPr/>
          <a:lstStyle/>
          <a:p>
            <a:r>
              <a:rPr lang="tr-TR" smtClean="0"/>
              <a:t>ENFYL-851502</a:t>
            </a:r>
            <a:endParaRPr lang="tr-TR"/>
          </a:p>
        </p:txBody>
      </p:sp>
      <p:sp>
        <p:nvSpPr>
          <p:cNvPr id="5" name="Slayt Numarası Yer Tutucusu 4"/>
          <p:cNvSpPr>
            <a:spLocks noGrp="1"/>
          </p:cNvSpPr>
          <p:nvPr>
            <p:ph type="sldNum" sz="quarter" idx="12"/>
          </p:nvPr>
        </p:nvSpPr>
        <p:spPr/>
        <p:txBody>
          <a:bodyPr/>
          <a:lstStyle/>
          <a:p>
            <a:fld id="{786C4975-DA66-4692-BC0C-8DF561EEBF1F}" type="slidenum">
              <a:rPr lang="tr-TR" smtClean="0"/>
              <a:pPr/>
              <a:t>44</a:t>
            </a:fld>
            <a:endParaRPr lang="tr-TR"/>
          </a:p>
        </p:txBody>
      </p:sp>
      <p:sp>
        <p:nvSpPr>
          <p:cNvPr id="6" name="object 14"/>
          <p:cNvSpPr txBox="1">
            <a:spLocks noGrp="1"/>
          </p:cNvSpPr>
          <p:nvPr>
            <p:ph idx="1"/>
          </p:nvPr>
        </p:nvSpPr>
        <p:spPr>
          <a:xfrm>
            <a:off x="0" y="1101843"/>
            <a:ext cx="12034345" cy="5873403"/>
          </a:xfrm>
          <a:prstGeom prst="rect">
            <a:avLst/>
          </a:prstGeom>
        </p:spPr>
        <p:txBody>
          <a:bodyPr vert="horz" wrap="square" lIns="0" tIns="12700" rIns="0" bIns="0" rtlCol="0">
            <a:spAutoFit/>
          </a:bodyPr>
          <a:lstStyle/>
          <a:p>
            <a:pPr>
              <a:lnSpc>
                <a:spcPct val="100000"/>
              </a:lnSpc>
              <a:spcBef>
                <a:spcPts val="30"/>
              </a:spcBef>
            </a:pPr>
            <a:endParaRPr sz="1400" dirty="0">
              <a:latin typeface="Arial"/>
              <a:cs typeface="Arial"/>
            </a:endParaRPr>
          </a:p>
          <a:p>
            <a:pPr marL="469900" indent="-457200">
              <a:lnSpc>
                <a:spcPct val="100000"/>
              </a:lnSpc>
              <a:buChar char="•"/>
              <a:tabLst>
                <a:tab pos="469265" algn="l"/>
                <a:tab pos="469900" algn="l"/>
              </a:tabLst>
            </a:pPr>
            <a:r>
              <a:rPr sz="1400" spc="-5" dirty="0">
                <a:solidFill>
                  <a:srgbClr val="00007C"/>
                </a:solidFill>
                <a:latin typeface="Arial"/>
                <a:cs typeface="Arial"/>
              </a:rPr>
              <a:t>Sürü </a:t>
            </a:r>
            <a:r>
              <a:rPr sz="1400" dirty="0">
                <a:solidFill>
                  <a:srgbClr val="00007C"/>
                </a:solidFill>
                <a:latin typeface="Arial"/>
                <a:cs typeface="Arial"/>
              </a:rPr>
              <a:t>(Scrum)</a:t>
            </a:r>
            <a:endParaRPr sz="1400" dirty="0">
              <a:latin typeface="Arial"/>
              <a:cs typeface="Arial"/>
            </a:endParaRPr>
          </a:p>
          <a:p>
            <a:pPr marL="926465" lvl="1" indent="-457200">
              <a:lnSpc>
                <a:spcPct val="100000"/>
              </a:lnSpc>
              <a:buChar char="•"/>
              <a:tabLst>
                <a:tab pos="926465" algn="l"/>
                <a:tab pos="927100" algn="l"/>
              </a:tabLst>
            </a:pPr>
            <a:r>
              <a:rPr sz="1400" spc="-5" dirty="0">
                <a:solidFill>
                  <a:srgbClr val="00007C"/>
                </a:solidFill>
                <a:latin typeface="Arial"/>
                <a:cs typeface="Arial"/>
              </a:rPr>
              <a:t>Adımlar: Görev Listesi </a:t>
            </a:r>
            <a:r>
              <a:rPr sz="1400" dirty="0">
                <a:solidFill>
                  <a:srgbClr val="00007C"/>
                </a:solidFill>
                <a:latin typeface="Arial"/>
                <a:cs typeface="Arial"/>
              </a:rPr>
              <a:t>– </a:t>
            </a:r>
            <a:r>
              <a:rPr sz="1400" spc="-5" dirty="0">
                <a:solidFill>
                  <a:srgbClr val="00007C"/>
                </a:solidFill>
                <a:latin typeface="Arial"/>
                <a:cs typeface="Arial"/>
              </a:rPr>
              <a:t>Koşu </a:t>
            </a:r>
            <a:r>
              <a:rPr sz="1400" dirty="0">
                <a:solidFill>
                  <a:srgbClr val="00007C"/>
                </a:solidFill>
                <a:latin typeface="Arial"/>
                <a:cs typeface="Arial"/>
              </a:rPr>
              <a:t>– İşlev</a:t>
            </a:r>
            <a:r>
              <a:rPr sz="1400" spc="30" dirty="0">
                <a:solidFill>
                  <a:srgbClr val="00007C"/>
                </a:solidFill>
                <a:latin typeface="Arial"/>
                <a:cs typeface="Arial"/>
              </a:rPr>
              <a:t> </a:t>
            </a:r>
            <a:r>
              <a:rPr sz="1400" spc="-5" dirty="0">
                <a:solidFill>
                  <a:srgbClr val="00007C"/>
                </a:solidFill>
                <a:latin typeface="Arial"/>
                <a:cs typeface="Arial"/>
              </a:rPr>
              <a:t>Gösterimi</a:t>
            </a:r>
            <a:endParaRPr sz="1400" dirty="0">
              <a:latin typeface="Arial"/>
              <a:cs typeface="Arial"/>
            </a:endParaRPr>
          </a:p>
          <a:p>
            <a:pPr lvl="1">
              <a:lnSpc>
                <a:spcPct val="100000"/>
              </a:lnSpc>
              <a:buClr>
                <a:srgbClr val="00007C"/>
              </a:buClr>
              <a:buFont typeface="Arial"/>
              <a:buChar char="•"/>
            </a:pPr>
            <a:endParaRPr sz="1400" dirty="0">
              <a:latin typeface="Arial"/>
              <a:cs typeface="Arial"/>
            </a:endParaRPr>
          </a:p>
          <a:p>
            <a:pPr marL="469900" indent="-457200">
              <a:lnSpc>
                <a:spcPct val="100000"/>
              </a:lnSpc>
              <a:spcBef>
                <a:spcPts val="1585"/>
              </a:spcBef>
              <a:buChar char="•"/>
              <a:tabLst>
                <a:tab pos="469265" algn="l"/>
                <a:tab pos="469900" algn="l"/>
              </a:tabLst>
            </a:pPr>
            <a:r>
              <a:rPr sz="1400" spc="-5" dirty="0">
                <a:solidFill>
                  <a:srgbClr val="00007C"/>
                </a:solidFill>
                <a:latin typeface="Arial"/>
                <a:cs typeface="Arial"/>
              </a:rPr>
              <a:t>Görev Listesi:</a:t>
            </a:r>
            <a:endParaRPr sz="1400" dirty="0">
              <a:latin typeface="Arial"/>
              <a:cs typeface="Arial"/>
            </a:endParaRPr>
          </a:p>
          <a:p>
            <a:pPr marL="926465" lvl="1" indent="-457200">
              <a:lnSpc>
                <a:spcPct val="100000"/>
              </a:lnSpc>
              <a:buChar char="•"/>
              <a:tabLst>
                <a:tab pos="926465" algn="l"/>
                <a:tab pos="927100" algn="l"/>
              </a:tabLst>
            </a:pPr>
            <a:r>
              <a:rPr sz="1400" spc="-5" dirty="0">
                <a:solidFill>
                  <a:srgbClr val="00007C"/>
                </a:solidFill>
                <a:latin typeface="Arial"/>
                <a:cs typeface="Arial"/>
              </a:rPr>
              <a:t>Müşterinin </a:t>
            </a:r>
            <a:r>
              <a:rPr sz="1400" spc="-10" dirty="0">
                <a:solidFill>
                  <a:srgbClr val="00007C"/>
                </a:solidFill>
                <a:latin typeface="Arial"/>
                <a:cs typeface="Arial"/>
              </a:rPr>
              <a:t>belirlediği, kendisine değer sağlayan gereksinimler</a:t>
            </a:r>
            <a:r>
              <a:rPr sz="1400" spc="265" dirty="0">
                <a:solidFill>
                  <a:srgbClr val="00007C"/>
                </a:solidFill>
                <a:latin typeface="Arial"/>
                <a:cs typeface="Arial"/>
              </a:rPr>
              <a:t> </a:t>
            </a:r>
            <a:r>
              <a:rPr sz="1400" dirty="0">
                <a:solidFill>
                  <a:srgbClr val="00007C"/>
                </a:solidFill>
                <a:latin typeface="Arial"/>
                <a:cs typeface="Arial"/>
              </a:rPr>
              <a:t>ve</a:t>
            </a:r>
            <a:endParaRPr sz="1400" dirty="0">
              <a:latin typeface="Arial"/>
              <a:cs typeface="Arial"/>
            </a:endParaRPr>
          </a:p>
          <a:p>
            <a:pPr marL="926465">
              <a:lnSpc>
                <a:spcPct val="100000"/>
              </a:lnSpc>
            </a:pPr>
            <a:r>
              <a:rPr sz="1400" spc="-10" dirty="0">
                <a:solidFill>
                  <a:srgbClr val="00007C"/>
                </a:solidFill>
                <a:latin typeface="Arial"/>
                <a:cs typeface="Arial"/>
              </a:rPr>
              <a:t>özellikler </a:t>
            </a:r>
            <a:r>
              <a:rPr sz="1400" spc="-5" dirty="0">
                <a:solidFill>
                  <a:srgbClr val="00007C"/>
                </a:solidFill>
                <a:latin typeface="Arial"/>
                <a:cs typeface="Arial"/>
              </a:rPr>
              <a:t>(kullanıcı </a:t>
            </a:r>
            <a:r>
              <a:rPr sz="1400" spc="-10" dirty="0">
                <a:solidFill>
                  <a:srgbClr val="00007C"/>
                </a:solidFill>
                <a:latin typeface="Arial"/>
                <a:cs typeface="Arial"/>
              </a:rPr>
              <a:t>öykülerinin </a:t>
            </a:r>
            <a:r>
              <a:rPr sz="1400" spc="-5" dirty="0">
                <a:solidFill>
                  <a:srgbClr val="00007C"/>
                </a:solidFill>
                <a:latin typeface="Arial"/>
                <a:cs typeface="Arial"/>
              </a:rPr>
              <a:t>bir başka</a:t>
            </a:r>
            <a:r>
              <a:rPr sz="1400" spc="114" dirty="0">
                <a:solidFill>
                  <a:srgbClr val="00007C"/>
                </a:solidFill>
                <a:latin typeface="Arial"/>
                <a:cs typeface="Arial"/>
              </a:rPr>
              <a:t> </a:t>
            </a:r>
            <a:r>
              <a:rPr sz="1400" spc="-5" dirty="0">
                <a:solidFill>
                  <a:srgbClr val="00007C"/>
                </a:solidFill>
                <a:latin typeface="Arial"/>
                <a:cs typeface="Arial"/>
              </a:rPr>
              <a:t>tanımı).</a:t>
            </a:r>
            <a:endParaRPr sz="1400" dirty="0">
              <a:latin typeface="Arial"/>
              <a:cs typeface="Arial"/>
            </a:endParaRPr>
          </a:p>
          <a:p>
            <a:pPr marL="926465" lvl="1" indent="-457200">
              <a:lnSpc>
                <a:spcPct val="100000"/>
              </a:lnSpc>
              <a:buChar char="•"/>
              <a:tabLst>
                <a:tab pos="926465" algn="l"/>
                <a:tab pos="927100" algn="l"/>
              </a:tabLst>
            </a:pPr>
            <a:r>
              <a:rPr sz="1400" spc="-10" dirty="0" err="1">
                <a:solidFill>
                  <a:srgbClr val="00007C"/>
                </a:solidFill>
                <a:latin typeface="Arial"/>
                <a:cs typeface="Arial"/>
              </a:rPr>
              <a:t>Önceliklendirilmiştir</a:t>
            </a:r>
            <a:r>
              <a:rPr sz="1400" spc="-10" dirty="0" smtClean="0">
                <a:solidFill>
                  <a:srgbClr val="00007C"/>
                </a:solidFill>
                <a:latin typeface="Arial"/>
                <a:cs typeface="Arial"/>
              </a:rPr>
              <a:t>.</a:t>
            </a:r>
            <a:endParaRPr lang="tr-TR" sz="1400" spc="-10" dirty="0" smtClean="0">
              <a:solidFill>
                <a:srgbClr val="00007C"/>
              </a:solidFill>
              <a:latin typeface="Arial"/>
              <a:cs typeface="Arial"/>
            </a:endParaRPr>
          </a:p>
          <a:p>
            <a:pPr marL="926465" lvl="1" indent="-457200">
              <a:lnSpc>
                <a:spcPct val="100000"/>
              </a:lnSpc>
              <a:buChar char="•"/>
              <a:tabLst>
                <a:tab pos="926465" algn="l"/>
                <a:tab pos="927100" algn="l"/>
              </a:tabLst>
            </a:pPr>
            <a:endParaRPr lang="tr-TR" sz="1400" dirty="0">
              <a:latin typeface="Arial"/>
              <a:cs typeface="Arial"/>
            </a:endParaRPr>
          </a:p>
          <a:p>
            <a:pPr marL="469900" indent="-457200">
              <a:lnSpc>
                <a:spcPct val="100000"/>
              </a:lnSpc>
              <a:buChar char="•"/>
              <a:tabLst>
                <a:tab pos="469265" algn="l"/>
                <a:tab pos="469900" algn="l"/>
              </a:tabLst>
            </a:pPr>
            <a:r>
              <a:rPr lang="tr-TR" sz="1400" spc="-5" dirty="0">
                <a:solidFill>
                  <a:srgbClr val="00007C"/>
                </a:solidFill>
                <a:latin typeface="Arial"/>
                <a:cs typeface="Arial"/>
              </a:rPr>
              <a:t>Koşu:</a:t>
            </a:r>
            <a:endParaRPr lang="tr-TR" sz="1400" dirty="0">
              <a:latin typeface="Arial"/>
              <a:cs typeface="Arial"/>
            </a:endParaRPr>
          </a:p>
          <a:p>
            <a:pPr marL="926465" lvl="1" indent="-457200">
              <a:lnSpc>
                <a:spcPct val="100000"/>
              </a:lnSpc>
              <a:tabLst>
                <a:tab pos="926465" algn="l"/>
                <a:tab pos="927100" algn="l"/>
              </a:tabLst>
            </a:pPr>
            <a:r>
              <a:rPr lang="tr-TR" sz="1400" spc="-5" dirty="0">
                <a:solidFill>
                  <a:srgbClr val="00007C"/>
                </a:solidFill>
                <a:latin typeface="Arial"/>
                <a:cs typeface="Arial"/>
              </a:rPr>
              <a:t>Görev listesinin </a:t>
            </a:r>
            <a:r>
              <a:rPr lang="tr-TR" sz="1400" spc="-10" dirty="0">
                <a:solidFill>
                  <a:srgbClr val="00007C"/>
                </a:solidFill>
                <a:latin typeface="Arial"/>
                <a:cs typeface="Arial"/>
              </a:rPr>
              <a:t>maddelerinden </a:t>
            </a:r>
            <a:r>
              <a:rPr lang="tr-TR" sz="1400" spc="-5" dirty="0">
                <a:solidFill>
                  <a:srgbClr val="00007C"/>
                </a:solidFill>
                <a:latin typeface="Arial"/>
                <a:cs typeface="Arial"/>
              </a:rPr>
              <a:t>biri seçilir </a:t>
            </a:r>
            <a:r>
              <a:rPr lang="tr-TR" sz="1400" dirty="0">
                <a:solidFill>
                  <a:srgbClr val="00007C"/>
                </a:solidFill>
                <a:latin typeface="Arial"/>
                <a:cs typeface="Arial"/>
              </a:rPr>
              <a:t>ve </a:t>
            </a:r>
            <a:r>
              <a:rPr lang="tr-TR" sz="1400" spc="-10" dirty="0">
                <a:solidFill>
                  <a:srgbClr val="00007C"/>
                </a:solidFill>
                <a:latin typeface="Arial"/>
                <a:cs typeface="Arial"/>
              </a:rPr>
              <a:t>önceden belirlenmiş </a:t>
            </a:r>
            <a:r>
              <a:rPr lang="tr-TR" sz="1400" spc="-5" dirty="0">
                <a:solidFill>
                  <a:srgbClr val="00007C"/>
                </a:solidFill>
                <a:latin typeface="Arial"/>
                <a:cs typeface="Arial"/>
              </a:rPr>
              <a:t>kısa</a:t>
            </a:r>
            <a:r>
              <a:rPr lang="tr-TR" sz="1400" spc="210" dirty="0">
                <a:solidFill>
                  <a:srgbClr val="00007C"/>
                </a:solidFill>
                <a:latin typeface="Arial"/>
                <a:cs typeface="Arial"/>
              </a:rPr>
              <a:t> </a:t>
            </a:r>
            <a:r>
              <a:rPr lang="tr-TR" sz="1400" spc="-5" dirty="0">
                <a:solidFill>
                  <a:srgbClr val="00007C"/>
                </a:solidFill>
                <a:latin typeface="Arial"/>
                <a:cs typeface="Arial"/>
              </a:rPr>
              <a:t>bir</a:t>
            </a:r>
            <a:endParaRPr lang="tr-TR" sz="1400" dirty="0">
              <a:latin typeface="Arial"/>
              <a:cs typeface="Arial"/>
            </a:endParaRPr>
          </a:p>
          <a:p>
            <a:pPr marL="926465">
              <a:lnSpc>
                <a:spcPct val="100000"/>
              </a:lnSpc>
            </a:pPr>
            <a:r>
              <a:rPr lang="tr-TR" sz="1400" dirty="0">
                <a:solidFill>
                  <a:srgbClr val="00007C"/>
                </a:solidFill>
                <a:latin typeface="Arial"/>
                <a:cs typeface="Arial"/>
              </a:rPr>
              <a:t>süre </a:t>
            </a:r>
            <a:r>
              <a:rPr lang="tr-TR" sz="1400" spc="-5" dirty="0">
                <a:solidFill>
                  <a:srgbClr val="00007C"/>
                </a:solidFill>
                <a:latin typeface="Arial"/>
                <a:cs typeface="Arial"/>
              </a:rPr>
              <a:t>içerisinde </a:t>
            </a:r>
            <a:r>
              <a:rPr lang="tr-TR" sz="1400" dirty="0">
                <a:solidFill>
                  <a:srgbClr val="00007C"/>
                </a:solidFill>
                <a:latin typeface="Arial"/>
                <a:cs typeface="Arial"/>
              </a:rPr>
              <a:t>(30 </a:t>
            </a:r>
            <a:r>
              <a:rPr lang="tr-TR" sz="1400" spc="-5" dirty="0">
                <a:solidFill>
                  <a:srgbClr val="00007C"/>
                </a:solidFill>
                <a:latin typeface="Arial"/>
                <a:cs typeface="Arial"/>
              </a:rPr>
              <a:t>gün)</a:t>
            </a:r>
            <a:r>
              <a:rPr lang="tr-TR" sz="1400" spc="5" dirty="0">
                <a:solidFill>
                  <a:srgbClr val="00007C"/>
                </a:solidFill>
                <a:latin typeface="Arial"/>
                <a:cs typeface="Arial"/>
              </a:rPr>
              <a:t> </a:t>
            </a:r>
            <a:r>
              <a:rPr lang="tr-TR" sz="1400" spc="-15" dirty="0" err="1">
                <a:solidFill>
                  <a:srgbClr val="00007C"/>
                </a:solidFill>
                <a:latin typeface="Arial"/>
                <a:cs typeface="Arial"/>
              </a:rPr>
              <a:t>gerçeklenir</a:t>
            </a:r>
            <a:r>
              <a:rPr lang="tr-TR" sz="1400" spc="-15" dirty="0">
                <a:solidFill>
                  <a:srgbClr val="00007C"/>
                </a:solidFill>
                <a:latin typeface="Arial"/>
                <a:cs typeface="Arial"/>
              </a:rPr>
              <a:t>.</a:t>
            </a:r>
            <a:endParaRPr lang="tr-TR" sz="1400" dirty="0">
              <a:latin typeface="Arial"/>
              <a:cs typeface="Arial"/>
            </a:endParaRPr>
          </a:p>
          <a:p>
            <a:pPr marL="926465" lvl="1" indent="-457200">
              <a:lnSpc>
                <a:spcPct val="100000"/>
              </a:lnSpc>
              <a:tabLst>
                <a:tab pos="926465" algn="l"/>
                <a:tab pos="927100" algn="l"/>
              </a:tabLst>
            </a:pPr>
            <a:r>
              <a:rPr lang="tr-TR" sz="1400" spc="-5" dirty="0">
                <a:solidFill>
                  <a:srgbClr val="00007C"/>
                </a:solidFill>
                <a:latin typeface="Arial"/>
                <a:cs typeface="Arial"/>
              </a:rPr>
              <a:t>Koşu süresince </a:t>
            </a:r>
            <a:r>
              <a:rPr lang="tr-TR" sz="1400" spc="-10" dirty="0">
                <a:solidFill>
                  <a:srgbClr val="00007C"/>
                </a:solidFill>
                <a:latin typeface="Arial"/>
                <a:cs typeface="Arial"/>
              </a:rPr>
              <a:t>ekibin </a:t>
            </a:r>
            <a:r>
              <a:rPr lang="tr-TR" sz="1400" spc="-5" dirty="0">
                <a:solidFill>
                  <a:srgbClr val="00007C"/>
                </a:solidFill>
                <a:latin typeface="Arial"/>
                <a:cs typeface="Arial"/>
              </a:rPr>
              <a:t>her gün </a:t>
            </a:r>
            <a:r>
              <a:rPr lang="tr-TR" sz="1400" spc="-10" dirty="0">
                <a:solidFill>
                  <a:srgbClr val="00007C"/>
                </a:solidFill>
                <a:latin typeface="Arial"/>
                <a:cs typeface="Arial"/>
              </a:rPr>
              <a:t>yaptığı</a:t>
            </a:r>
            <a:r>
              <a:rPr lang="tr-TR" sz="1400" spc="90" dirty="0">
                <a:solidFill>
                  <a:srgbClr val="00007C"/>
                </a:solidFill>
                <a:latin typeface="Arial"/>
                <a:cs typeface="Arial"/>
              </a:rPr>
              <a:t> </a:t>
            </a:r>
            <a:r>
              <a:rPr lang="tr-TR" sz="1400" spc="-5" dirty="0">
                <a:solidFill>
                  <a:srgbClr val="00007C"/>
                </a:solidFill>
                <a:latin typeface="Arial"/>
                <a:cs typeface="Arial"/>
              </a:rPr>
              <a:t>toplantılar:</a:t>
            </a:r>
            <a:endParaRPr lang="tr-TR" sz="1400" dirty="0">
              <a:latin typeface="Arial"/>
              <a:cs typeface="Arial"/>
            </a:endParaRPr>
          </a:p>
          <a:p>
            <a:pPr marL="1383665" lvl="2" indent="-457834">
              <a:lnSpc>
                <a:spcPct val="100000"/>
              </a:lnSpc>
              <a:tabLst>
                <a:tab pos="1383665" algn="l"/>
                <a:tab pos="1384300" algn="l"/>
              </a:tabLst>
            </a:pPr>
            <a:r>
              <a:rPr lang="tr-TR" sz="1400" spc="-5" dirty="0">
                <a:solidFill>
                  <a:srgbClr val="00007C"/>
                </a:solidFill>
                <a:latin typeface="Arial"/>
                <a:cs typeface="Arial"/>
              </a:rPr>
              <a:t>Kısa sürer</a:t>
            </a:r>
            <a:r>
              <a:rPr lang="tr-TR" sz="1400" spc="5" dirty="0">
                <a:solidFill>
                  <a:srgbClr val="00007C"/>
                </a:solidFill>
                <a:latin typeface="Arial"/>
                <a:cs typeface="Arial"/>
              </a:rPr>
              <a:t> </a:t>
            </a:r>
            <a:r>
              <a:rPr lang="tr-TR" sz="1400" spc="-5" dirty="0">
                <a:solidFill>
                  <a:srgbClr val="00007C"/>
                </a:solidFill>
                <a:latin typeface="Arial"/>
                <a:cs typeface="Arial"/>
              </a:rPr>
              <a:t>(15dk).</a:t>
            </a:r>
            <a:endParaRPr lang="tr-TR" sz="1400" dirty="0">
              <a:latin typeface="Arial"/>
              <a:cs typeface="Arial"/>
            </a:endParaRPr>
          </a:p>
          <a:p>
            <a:pPr marL="1383665" lvl="2" indent="-457834">
              <a:lnSpc>
                <a:spcPct val="100000"/>
              </a:lnSpc>
              <a:tabLst>
                <a:tab pos="1383665" algn="l"/>
                <a:tab pos="1384300" algn="l"/>
              </a:tabLst>
            </a:pPr>
            <a:r>
              <a:rPr lang="tr-TR" sz="1400" spc="-5" dirty="0">
                <a:solidFill>
                  <a:srgbClr val="00007C"/>
                </a:solidFill>
                <a:latin typeface="Arial"/>
                <a:cs typeface="Arial"/>
              </a:rPr>
              <a:t>Sürü </a:t>
            </a:r>
            <a:r>
              <a:rPr lang="tr-TR" sz="1400" spc="-10" dirty="0">
                <a:solidFill>
                  <a:srgbClr val="00007C"/>
                </a:solidFill>
                <a:latin typeface="Arial"/>
                <a:cs typeface="Arial"/>
              </a:rPr>
              <a:t>önderi</a:t>
            </a:r>
            <a:r>
              <a:rPr lang="tr-TR" sz="1400" spc="15" dirty="0">
                <a:solidFill>
                  <a:srgbClr val="00007C"/>
                </a:solidFill>
                <a:latin typeface="Arial"/>
                <a:cs typeface="Arial"/>
              </a:rPr>
              <a:t> </a:t>
            </a:r>
            <a:r>
              <a:rPr lang="tr-TR" sz="1400" spc="-20" dirty="0">
                <a:solidFill>
                  <a:srgbClr val="00007C"/>
                </a:solidFill>
                <a:latin typeface="Arial"/>
                <a:cs typeface="Arial"/>
              </a:rPr>
              <a:t>yönetir.</a:t>
            </a:r>
            <a:endParaRPr lang="tr-TR" sz="1400" dirty="0">
              <a:latin typeface="Arial"/>
              <a:cs typeface="Arial"/>
            </a:endParaRPr>
          </a:p>
          <a:p>
            <a:pPr marL="1383665" lvl="2" indent="-457834">
              <a:lnSpc>
                <a:spcPct val="100000"/>
              </a:lnSpc>
              <a:spcBef>
                <a:spcPts val="5"/>
              </a:spcBef>
              <a:tabLst>
                <a:tab pos="1383665" algn="l"/>
                <a:tab pos="1384300" algn="l"/>
              </a:tabLst>
            </a:pPr>
            <a:r>
              <a:rPr lang="tr-TR" sz="1400" spc="-5" dirty="0">
                <a:solidFill>
                  <a:srgbClr val="00007C"/>
                </a:solidFill>
                <a:latin typeface="Arial"/>
                <a:cs typeface="Arial"/>
              </a:rPr>
              <a:t>Herkesin sorduğu </a:t>
            </a:r>
            <a:r>
              <a:rPr lang="tr-TR" sz="1400" dirty="0">
                <a:solidFill>
                  <a:srgbClr val="00007C"/>
                </a:solidFill>
                <a:latin typeface="Arial"/>
                <a:cs typeface="Arial"/>
              </a:rPr>
              <a:t>ve </a:t>
            </a:r>
            <a:r>
              <a:rPr lang="tr-TR" sz="1400" spc="-10" dirty="0">
                <a:solidFill>
                  <a:srgbClr val="00007C"/>
                </a:solidFill>
                <a:latin typeface="Arial"/>
                <a:cs typeface="Arial"/>
              </a:rPr>
              <a:t>cevapladığı </a:t>
            </a:r>
            <a:r>
              <a:rPr lang="tr-TR" sz="1400" spc="-5" dirty="0">
                <a:solidFill>
                  <a:srgbClr val="00007C"/>
                </a:solidFill>
                <a:latin typeface="Arial"/>
                <a:cs typeface="Arial"/>
              </a:rPr>
              <a:t>üç ana</a:t>
            </a:r>
            <a:r>
              <a:rPr lang="tr-TR" sz="1400" spc="70" dirty="0">
                <a:solidFill>
                  <a:srgbClr val="00007C"/>
                </a:solidFill>
                <a:latin typeface="Arial"/>
                <a:cs typeface="Arial"/>
              </a:rPr>
              <a:t> </a:t>
            </a:r>
            <a:r>
              <a:rPr lang="tr-TR" sz="1400" spc="-5" dirty="0">
                <a:solidFill>
                  <a:srgbClr val="00007C"/>
                </a:solidFill>
                <a:latin typeface="Arial"/>
                <a:cs typeface="Arial"/>
              </a:rPr>
              <a:t>soru:</a:t>
            </a:r>
            <a:endParaRPr lang="tr-TR" sz="1400" dirty="0">
              <a:latin typeface="Arial"/>
              <a:cs typeface="Arial"/>
            </a:endParaRPr>
          </a:p>
          <a:p>
            <a:pPr marL="1841500" lvl="3" indent="-458470">
              <a:lnSpc>
                <a:spcPct val="100000"/>
              </a:lnSpc>
              <a:tabLst>
                <a:tab pos="1841500" algn="l"/>
                <a:tab pos="1842135" algn="l"/>
              </a:tabLst>
            </a:pPr>
            <a:r>
              <a:rPr lang="tr-TR" sz="1400" spc="-5" dirty="0">
                <a:solidFill>
                  <a:srgbClr val="00007C"/>
                </a:solidFill>
                <a:latin typeface="Arial"/>
                <a:cs typeface="Arial"/>
              </a:rPr>
              <a:t>Son </a:t>
            </a:r>
            <a:r>
              <a:rPr lang="tr-TR" sz="1400" spc="-10" dirty="0">
                <a:solidFill>
                  <a:srgbClr val="00007C"/>
                </a:solidFill>
                <a:latin typeface="Arial"/>
                <a:cs typeface="Arial"/>
              </a:rPr>
              <a:t>toplantıdan </a:t>
            </a:r>
            <a:r>
              <a:rPr lang="tr-TR" sz="1400" spc="-5" dirty="0">
                <a:solidFill>
                  <a:srgbClr val="00007C"/>
                </a:solidFill>
                <a:latin typeface="Arial"/>
                <a:cs typeface="Arial"/>
              </a:rPr>
              <a:t>bu </a:t>
            </a:r>
            <a:r>
              <a:rPr lang="tr-TR" sz="1400" spc="-10" dirty="0">
                <a:solidFill>
                  <a:srgbClr val="00007C"/>
                </a:solidFill>
                <a:latin typeface="Arial"/>
                <a:cs typeface="Arial"/>
              </a:rPr>
              <a:t>yana </a:t>
            </a:r>
            <a:r>
              <a:rPr lang="tr-TR" sz="1400" spc="-5" dirty="0">
                <a:solidFill>
                  <a:srgbClr val="00007C"/>
                </a:solidFill>
                <a:latin typeface="Arial"/>
                <a:cs typeface="Arial"/>
              </a:rPr>
              <a:t>ne</a:t>
            </a:r>
            <a:r>
              <a:rPr lang="tr-TR" sz="1400" spc="65" dirty="0">
                <a:solidFill>
                  <a:srgbClr val="00007C"/>
                </a:solidFill>
                <a:latin typeface="Arial"/>
                <a:cs typeface="Arial"/>
              </a:rPr>
              <a:t> </a:t>
            </a:r>
            <a:r>
              <a:rPr lang="tr-TR" sz="1400" spc="-10" dirty="0">
                <a:solidFill>
                  <a:srgbClr val="00007C"/>
                </a:solidFill>
                <a:latin typeface="Arial"/>
                <a:cs typeface="Arial"/>
              </a:rPr>
              <a:t>yaptınız?</a:t>
            </a:r>
            <a:endParaRPr lang="tr-TR" sz="1400" dirty="0">
              <a:latin typeface="Arial"/>
              <a:cs typeface="Arial"/>
            </a:endParaRPr>
          </a:p>
          <a:p>
            <a:pPr marL="1841500" lvl="3" indent="-458470">
              <a:lnSpc>
                <a:spcPct val="100000"/>
              </a:lnSpc>
              <a:tabLst>
                <a:tab pos="1841500" algn="l"/>
                <a:tab pos="1842135" algn="l"/>
              </a:tabLst>
            </a:pPr>
            <a:r>
              <a:rPr lang="tr-TR" sz="1400" spc="-5" dirty="0">
                <a:solidFill>
                  <a:srgbClr val="00007C"/>
                </a:solidFill>
                <a:latin typeface="Arial"/>
                <a:cs typeface="Arial"/>
              </a:rPr>
              <a:t>Karşılaştığınız </a:t>
            </a:r>
            <a:r>
              <a:rPr lang="tr-TR" sz="1400" spc="-10" dirty="0">
                <a:solidFill>
                  <a:srgbClr val="00007C"/>
                </a:solidFill>
                <a:latin typeface="Arial"/>
                <a:cs typeface="Arial"/>
              </a:rPr>
              <a:t>engeller</a:t>
            </a:r>
            <a:r>
              <a:rPr lang="tr-TR" sz="1400" spc="70" dirty="0">
                <a:solidFill>
                  <a:srgbClr val="00007C"/>
                </a:solidFill>
                <a:latin typeface="Arial"/>
                <a:cs typeface="Arial"/>
              </a:rPr>
              <a:t> </a:t>
            </a:r>
            <a:r>
              <a:rPr lang="tr-TR" sz="1400" spc="-5" dirty="0">
                <a:solidFill>
                  <a:srgbClr val="00007C"/>
                </a:solidFill>
                <a:latin typeface="Arial"/>
                <a:cs typeface="Arial"/>
              </a:rPr>
              <a:t>nelerdir?</a:t>
            </a:r>
            <a:endParaRPr lang="tr-TR" sz="1400" dirty="0">
              <a:latin typeface="Arial"/>
              <a:cs typeface="Arial"/>
            </a:endParaRPr>
          </a:p>
          <a:p>
            <a:pPr marL="1841500" lvl="3" indent="-458470">
              <a:lnSpc>
                <a:spcPct val="100000"/>
              </a:lnSpc>
              <a:tabLst>
                <a:tab pos="1841500" algn="l"/>
                <a:tab pos="1842135" algn="l"/>
              </a:tabLst>
            </a:pPr>
            <a:r>
              <a:rPr lang="tr-TR" sz="1400" spc="-25" dirty="0">
                <a:solidFill>
                  <a:srgbClr val="00007C"/>
                </a:solidFill>
                <a:latin typeface="Arial"/>
                <a:cs typeface="Arial"/>
              </a:rPr>
              <a:t>Yarınki </a:t>
            </a:r>
            <a:r>
              <a:rPr lang="tr-TR" sz="1400" spc="-5" dirty="0">
                <a:solidFill>
                  <a:srgbClr val="00007C"/>
                </a:solidFill>
                <a:latin typeface="Arial"/>
                <a:cs typeface="Arial"/>
              </a:rPr>
              <a:t>toplantıda neleri </a:t>
            </a:r>
            <a:r>
              <a:rPr lang="tr-TR" sz="1400" spc="-10" dirty="0">
                <a:solidFill>
                  <a:srgbClr val="00007C"/>
                </a:solidFill>
                <a:latin typeface="Arial"/>
                <a:cs typeface="Arial"/>
              </a:rPr>
              <a:t>başarmayı</a:t>
            </a:r>
            <a:r>
              <a:rPr lang="tr-TR" sz="1400" spc="100" dirty="0">
                <a:solidFill>
                  <a:srgbClr val="00007C"/>
                </a:solidFill>
                <a:latin typeface="Arial"/>
                <a:cs typeface="Arial"/>
              </a:rPr>
              <a:t> </a:t>
            </a:r>
            <a:r>
              <a:rPr lang="tr-TR" sz="1400" spc="-10" dirty="0">
                <a:solidFill>
                  <a:srgbClr val="00007C"/>
                </a:solidFill>
                <a:latin typeface="Arial"/>
                <a:cs typeface="Arial"/>
              </a:rPr>
              <a:t>hedefliyorsunuz?</a:t>
            </a:r>
            <a:endParaRPr lang="tr-TR" sz="1400" dirty="0">
              <a:latin typeface="Arial"/>
              <a:cs typeface="Arial"/>
            </a:endParaRPr>
          </a:p>
          <a:p>
            <a:pPr marL="926465" lvl="1" indent="-457200">
              <a:lnSpc>
                <a:spcPct val="100000"/>
              </a:lnSpc>
              <a:buChar char="•"/>
              <a:tabLst>
                <a:tab pos="926465" algn="l"/>
                <a:tab pos="927100" algn="l"/>
              </a:tabLst>
            </a:pPr>
            <a:endParaRPr lang="tr-TR" sz="1400" spc="-10" dirty="0">
              <a:solidFill>
                <a:srgbClr val="00007C"/>
              </a:solidFill>
              <a:latin typeface="Arial"/>
              <a:cs typeface="Arial"/>
            </a:endParaRPr>
          </a:p>
        </p:txBody>
      </p:sp>
    </p:spTree>
    <p:extLst>
      <p:ext uri="{BB962C8B-B14F-4D97-AF65-F5344CB8AC3E}">
        <p14:creationId xmlns:p14="http://schemas.microsoft.com/office/powerpoint/2010/main" val="971704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p:cNvPicPr>
            <a:picLocks noGrp="1" noChangeAspect="1"/>
          </p:cNvPicPr>
          <p:nvPr>
            <p:ph idx="1"/>
          </p:nvPr>
        </p:nvPicPr>
        <p:blipFill>
          <a:blip r:embed="rId2"/>
          <a:stretch>
            <a:fillRect/>
          </a:stretch>
        </p:blipFill>
        <p:spPr>
          <a:xfrm>
            <a:off x="3809802" y="1931522"/>
            <a:ext cx="4572396" cy="4139543"/>
          </a:xfrm>
          <a:prstGeom prst="rect">
            <a:avLst/>
          </a:prstGeom>
        </p:spPr>
      </p:pic>
      <p:sp>
        <p:nvSpPr>
          <p:cNvPr id="4" name="Altbilgi Yer Tutucusu 3"/>
          <p:cNvSpPr>
            <a:spLocks noGrp="1"/>
          </p:cNvSpPr>
          <p:nvPr>
            <p:ph type="ftr" sz="quarter" idx="11"/>
          </p:nvPr>
        </p:nvSpPr>
        <p:spPr/>
        <p:txBody>
          <a:bodyPr/>
          <a:lstStyle/>
          <a:p>
            <a:r>
              <a:rPr lang="tr-TR" smtClean="0"/>
              <a:t>ENFYL-851502</a:t>
            </a:r>
            <a:endParaRPr lang="tr-TR"/>
          </a:p>
        </p:txBody>
      </p:sp>
      <p:sp>
        <p:nvSpPr>
          <p:cNvPr id="5" name="Slayt Numarası Yer Tutucusu 4"/>
          <p:cNvSpPr>
            <a:spLocks noGrp="1"/>
          </p:cNvSpPr>
          <p:nvPr>
            <p:ph type="sldNum" sz="quarter" idx="12"/>
          </p:nvPr>
        </p:nvSpPr>
        <p:spPr/>
        <p:txBody>
          <a:bodyPr/>
          <a:lstStyle/>
          <a:p>
            <a:fld id="{786C4975-DA66-4692-BC0C-8DF561EEBF1F}" type="slidenum">
              <a:rPr lang="tr-TR" smtClean="0"/>
              <a:pPr/>
              <a:t>5</a:t>
            </a:fld>
            <a:endParaRPr lang="tr-TR"/>
          </a:p>
        </p:txBody>
      </p:sp>
      <p:sp>
        <p:nvSpPr>
          <p:cNvPr id="6" name="Rectangle 2"/>
          <p:cNvSpPr>
            <a:spLocks noGrp="1" noChangeArrowheads="1"/>
          </p:cNvSpPr>
          <p:nvPr>
            <p:ph type="title"/>
          </p:nvPr>
        </p:nvSpPr>
        <p:spPr>
          <a:xfrm>
            <a:off x="1914215" y="123388"/>
            <a:ext cx="9439585" cy="360088"/>
          </a:xfrm>
        </p:spPr>
        <p:txBody>
          <a:bodyPr>
            <a:normAutofit fontScale="90000"/>
          </a:bodyPr>
          <a:lstStyle/>
          <a:p>
            <a:r>
              <a:rPr lang="tr-TR" dirty="0" smtClean="0"/>
              <a:t>Yazılım Yaşam Döngüsü</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3006671" y="980090"/>
            <a:ext cx="5715000" cy="809625"/>
          </a:xfrm>
          <a:prstGeom prst="rect">
            <a:avLst/>
          </a:prstGeom>
          <a:noFill/>
          <a:ln w="9525">
            <a:noFill/>
            <a:miter lim="800000"/>
            <a:headEnd/>
            <a:tailEnd/>
          </a:ln>
          <a:effectLst/>
        </p:spPr>
      </p:pic>
      <p:pic>
        <p:nvPicPr>
          <p:cNvPr id="9" name="Picture 2"/>
          <p:cNvPicPr>
            <a:picLocks noChangeAspect="1" noChangeArrowheads="1"/>
          </p:cNvPicPr>
          <p:nvPr/>
        </p:nvPicPr>
        <p:blipFill>
          <a:blip r:embed="rId4" cstate="print"/>
          <a:srcRect/>
          <a:stretch>
            <a:fillRect/>
          </a:stretch>
        </p:blipFill>
        <p:spPr bwMode="auto">
          <a:xfrm>
            <a:off x="7659414" y="1832508"/>
            <a:ext cx="4645572" cy="1925775"/>
          </a:xfrm>
          <a:prstGeom prst="rect">
            <a:avLst/>
          </a:prstGeom>
          <a:noFill/>
          <a:ln w="9525">
            <a:noFill/>
            <a:miter lim="800000"/>
            <a:headEnd/>
            <a:tailEnd/>
          </a:ln>
          <a:effectLst/>
        </p:spPr>
      </p:pic>
      <p:pic>
        <p:nvPicPr>
          <p:cNvPr id="10" name="Picture 2"/>
          <p:cNvPicPr>
            <a:picLocks noChangeAspect="1" noChangeArrowheads="1"/>
          </p:cNvPicPr>
          <p:nvPr/>
        </p:nvPicPr>
        <p:blipFill>
          <a:blip r:embed="rId5" cstate="print"/>
          <a:srcRect/>
          <a:stretch>
            <a:fillRect/>
          </a:stretch>
        </p:blipFill>
        <p:spPr bwMode="auto">
          <a:xfrm>
            <a:off x="7796376" y="4477407"/>
            <a:ext cx="4143375" cy="2380593"/>
          </a:xfrm>
          <a:prstGeom prst="rect">
            <a:avLst/>
          </a:prstGeom>
          <a:noFill/>
          <a:ln w="9525">
            <a:noFill/>
            <a:miter lim="800000"/>
            <a:headEnd/>
            <a:tailEnd/>
          </a:ln>
          <a:effectLst/>
        </p:spPr>
      </p:pic>
      <p:pic>
        <p:nvPicPr>
          <p:cNvPr id="12" name="Picture 3"/>
          <p:cNvPicPr>
            <a:picLocks noChangeAspect="1" noChangeArrowheads="1"/>
          </p:cNvPicPr>
          <p:nvPr/>
        </p:nvPicPr>
        <p:blipFill>
          <a:blip r:embed="rId6" cstate="print"/>
          <a:srcRect/>
          <a:stretch>
            <a:fillRect/>
          </a:stretch>
        </p:blipFill>
        <p:spPr bwMode="auto">
          <a:xfrm>
            <a:off x="171450" y="6045979"/>
            <a:ext cx="5924550" cy="561975"/>
          </a:xfrm>
          <a:prstGeom prst="rect">
            <a:avLst/>
          </a:prstGeom>
          <a:noFill/>
          <a:ln w="9525">
            <a:noFill/>
            <a:miter lim="800000"/>
            <a:headEnd/>
            <a:tailEnd/>
          </a:ln>
          <a:effectLst/>
        </p:spPr>
      </p:pic>
      <p:pic>
        <p:nvPicPr>
          <p:cNvPr id="14" name="Picture 3"/>
          <p:cNvPicPr>
            <a:picLocks noChangeAspect="1" noChangeArrowheads="1"/>
          </p:cNvPicPr>
          <p:nvPr/>
        </p:nvPicPr>
        <p:blipFill>
          <a:blip r:embed="rId7" cstate="print"/>
          <a:srcRect/>
          <a:stretch>
            <a:fillRect/>
          </a:stretch>
        </p:blipFill>
        <p:spPr bwMode="auto">
          <a:xfrm>
            <a:off x="1" y="2617684"/>
            <a:ext cx="4267200" cy="866775"/>
          </a:xfrm>
          <a:prstGeom prst="rect">
            <a:avLst/>
          </a:prstGeom>
          <a:noFill/>
          <a:ln w="9525">
            <a:noFill/>
            <a:miter lim="800000"/>
            <a:headEnd/>
            <a:tailEnd/>
          </a:ln>
          <a:effectLst/>
        </p:spPr>
      </p:pic>
    </p:spTree>
    <p:extLst>
      <p:ext uri="{BB962C8B-B14F-4D97-AF65-F5344CB8AC3E}">
        <p14:creationId xmlns:p14="http://schemas.microsoft.com/office/powerpoint/2010/main" val="1572322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ox(in)">
                                      <p:cBhvr>
                                        <p:cTn id="2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altLang="tr-TR" sz="4400" dirty="0"/>
              <a:t>Yazılım Yaşam </a:t>
            </a:r>
            <a:r>
              <a:rPr lang="tr-TR" altLang="tr-TR" sz="4400" dirty="0" smtClean="0"/>
              <a:t>Döngüsü</a:t>
            </a: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6</a:t>
            </a:fld>
            <a:endParaRPr lang="tr-TR"/>
          </a:p>
        </p:txBody>
      </p:sp>
      <p:sp>
        <p:nvSpPr>
          <p:cNvPr id="7" name="Rectangle 3"/>
          <p:cNvSpPr>
            <a:spLocks noGrp="1" noChangeArrowheads="1"/>
          </p:cNvSpPr>
          <p:nvPr/>
        </p:nvSpPr>
        <p:spPr bwMode="auto">
          <a:xfrm>
            <a:off x="320040" y="1416050"/>
            <a:ext cx="11452860" cy="530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buChar char="n"/>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eaLnBrk="1" hangingPunct="1">
              <a:lnSpc>
                <a:spcPct val="90000"/>
              </a:lnSpc>
              <a:buFont typeface="Wingdings" panose="05000000000000000000" pitchFamily="2" charset="2"/>
              <a:buAutoNum type="arabicPeriod"/>
            </a:pPr>
            <a:r>
              <a:rPr lang="tr-TR" altLang="tr-TR" dirty="0" smtClean="0">
                <a:solidFill>
                  <a:schemeClr val="accent2"/>
                </a:solidFill>
              </a:rPr>
              <a:t>Planlama</a:t>
            </a:r>
          </a:p>
          <a:p>
            <a:pPr marL="838200" lvl="1" indent="-381000" eaLnBrk="1" hangingPunct="1">
              <a:lnSpc>
                <a:spcPct val="90000"/>
              </a:lnSpc>
              <a:buFont typeface="Wingdings" panose="05000000000000000000" pitchFamily="2" charset="2"/>
              <a:buNone/>
            </a:pPr>
            <a:r>
              <a:rPr lang="tr-TR" altLang="tr-TR" dirty="0" smtClean="0"/>
              <a:t>	Personel ve donanım gereksinimlerinin çıkarıldığı, fizibilite çalışmasının yapıldığı ve proje planının oluşturulduğu aşamadır.</a:t>
            </a:r>
          </a:p>
          <a:p>
            <a:pPr marL="457200" indent="-457200" eaLnBrk="1" hangingPunct="1">
              <a:lnSpc>
                <a:spcPct val="90000"/>
              </a:lnSpc>
              <a:buFont typeface="Wingdings" panose="05000000000000000000" pitchFamily="2" charset="2"/>
              <a:buAutoNum type="arabicPeriod"/>
            </a:pPr>
            <a:r>
              <a:rPr lang="tr-TR" altLang="tr-TR" dirty="0" smtClean="0">
                <a:solidFill>
                  <a:schemeClr val="accent2"/>
                </a:solidFill>
              </a:rPr>
              <a:t>Analiz</a:t>
            </a:r>
          </a:p>
          <a:p>
            <a:pPr marL="838200" lvl="1" indent="-381000" eaLnBrk="1" hangingPunct="1">
              <a:lnSpc>
                <a:spcPct val="90000"/>
              </a:lnSpc>
              <a:buFont typeface="Wingdings" panose="05000000000000000000" pitchFamily="2" charset="2"/>
              <a:buNone/>
            </a:pPr>
            <a:r>
              <a:rPr lang="tr-TR" altLang="tr-TR" dirty="0" smtClean="0"/>
              <a:t>	Sistem gereksinimlerinin ve işlevlerinin ayrıntılı olarak çıkarıldığı aşama. Var olan işler incelenir, temel sorunlar ortaya çıkarılır.</a:t>
            </a:r>
          </a:p>
          <a:p>
            <a:pPr marL="838200" lvl="1" indent="-381000" eaLnBrk="1" hangingPunct="1">
              <a:lnSpc>
                <a:spcPct val="90000"/>
              </a:lnSpc>
              <a:buNone/>
            </a:pPr>
            <a:r>
              <a:rPr lang="tr-TR" altLang="tr-TR" dirty="0"/>
              <a:t>	</a:t>
            </a:r>
            <a:r>
              <a:rPr lang="tr-TR" altLang="tr-TR" dirty="0">
                <a:solidFill>
                  <a:srgbClr val="0070C0"/>
                </a:solidFill>
              </a:rPr>
              <a:t>mantıksal; </a:t>
            </a:r>
            <a:r>
              <a:rPr lang="tr-TR" altLang="tr-TR" dirty="0"/>
              <a:t>önerilen sistemin yapısı anlatılır</a:t>
            </a:r>
            <a:r>
              <a:rPr lang="tr-TR" altLang="tr-TR" dirty="0" smtClean="0"/>
              <a:t>,</a:t>
            </a:r>
          </a:p>
          <a:p>
            <a:pPr marL="457200" indent="-457200" eaLnBrk="1" hangingPunct="1">
              <a:lnSpc>
                <a:spcPct val="90000"/>
              </a:lnSpc>
              <a:buFont typeface="Wingdings" panose="05000000000000000000" pitchFamily="2" charset="2"/>
              <a:buAutoNum type="arabicPeriod"/>
            </a:pPr>
            <a:r>
              <a:rPr lang="tr-TR" altLang="tr-TR" dirty="0" smtClean="0">
                <a:solidFill>
                  <a:schemeClr val="accent2"/>
                </a:solidFill>
              </a:rPr>
              <a:t>Tasarım</a:t>
            </a:r>
          </a:p>
          <a:p>
            <a:pPr marL="838200" lvl="1" indent="-381000" eaLnBrk="1" hangingPunct="1">
              <a:lnSpc>
                <a:spcPct val="90000"/>
              </a:lnSpc>
              <a:buFont typeface="Wingdings" panose="05000000000000000000" pitchFamily="2" charset="2"/>
              <a:buNone/>
            </a:pPr>
            <a:r>
              <a:rPr lang="tr-TR" altLang="tr-TR" dirty="0" smtClean="0"/>
              <a:t>	Belirlenen gereksinimlere yanıt verecek yazılım sisteminin temel yapısının oluşturulduğu aşamadır.</a:t>
            </a:r>
          </a:p>
          <a:p>
            <a:pPr marL="838200" lvl="1" indent="-381000" eaLnBrk="1" hangingPunct="1">
              <a:lnSpc>
                <a:spcPct val="90000"/>
              </a:lnSpc>
              <a:buFont typeface="Wingdings" panose="05000000000000000000" pitchFamily="2" charset="2"/>
              <a:buNone/>
            </a:pPr>
            <a:r>
              <a:rPr lang="tr-TR" altLang="tr-TR" dirty="0" smtClean="0"/>
              <a:t>	</a:t>
            </a:r>
            <a:r>
              <a:rPr lang="tr-TR" altLang="tr-TR" sz="1800" dirty="0" smtClean="0"/>
              <a:t>	</a:t>
            </a:r>
            <a:r>
              <a:rPr lang="tr-TR" altLang="tr-TR" sz="1800" dirty="0" smtClean="0">
                <a:solidFill>
                  <a:srgbClr val="0070C0"/>
                </a:solidFill>
              </a:rPr>
              <a:t>mantıksal; </a:t>
            </a:r>
            <a:r>
              <a:rPr lang="tr-TR" altLang="tr-TR" sz="1800" dirty="0" smtClean="0"/>
              <a:t>önerilen sistemin yapısı anlatılır,</a:t>
            </a:r>
          </a:p>
          <a:p>
            <a:pPr marL="838200" lvl="1" indent="-381000" eaLnBrk="1" hangingPunct="1">
              <a:lnSpc>
                <a:spcPct val="90000"/>
              </a:lnSpc>
              <a:buFont typeface="Wingdings" panose="05000000000000000000" pitchFamily="2" charset="2"/>
              <a:buNone/>
            </a:pPr>
            <a:r>
              <a:rPr lang="tr-TR" altLang="tr-TR" sz="1800" dirty="0" smtClean="0"/>
              <a:t>		</a:t>
            </a:r>
            <a:r>
              <a:rPr lang="tr-TR" altLang="tr-TR" sz="1800" dirty="0">
                <a:solidFill>
                  <a:srgbClr val="0070C0"/>
                </a:solidFill>
              </a:rPr>
              <a:t>fiziksel; </a:t>
            </a:r>
            <a:r>
              <a:rPr lang="tr-TR" altLang="tr-TR" sz="1800" dirty="0" smtClean="0"/>
              <a:t>yazılımı içeren bileşenler ve bunların ayrıntıları.</a:t>
            </a:r>
          </a:p>
          <a:p>
            <a:pPr marL="457200" indent="-457200" eaLnBrk="1" hangingPunct="1">
              <a:lnSpc>
                <a:spcPct val="90000"/>
              </a:lnSpc>
              <a:buFont typeface="Wingdings" panose="05000000000000000000" pitchFamily="2" charset="2"/>
              <a:buAutoNum type="arabicPeriod"/>
            </a:pPr>
            <a:r>
              <a:rPr lang="tr-TR" altLang="tr-TR" dirty="0" smtClean="0">
                <a:solidFill>
                  <a:schemeClr val="accent2"/>
                </a:solidFill>
              </a:rPr>
              <a:t>Gerçekleştirim</a:t>
            </a:r>
          </a:p>
          <a:p>
            <a:pPr marL="838200" lvl="1" indent="-381000" eaLnBrk="1" hangingPunct="1">
              <a:lnSpc>
                <a:spcPct val="90000"/>
              </a:lnSpc>
              <a:buFont typeface="Wingdings" panose="05000000000000000000" pitchFamily="2" charset="2"/>
              <a:buNone/>
            </a:pPr>
            <a:r>
              <a:rPr lang="tr-TR" altLang="tr-TR" dirty="0" smtClean="0"/>
              <a:t>	Kodlama, test etme ve kurulum çalışmalarının yapıldığı aşamadır.</a:t>
            </a:r>
          </a:p>
          <a:p>
            <a:pPr marL="457200" indent="-457200" eaLnBrk="1" hangingPunct="1">
              <a:lnSpc>
                <a:spcPct val="90000"/>
              </a:lnSpc>
              <a:buFont typeface="Wingdings" panose="05000000000000000000" pitchFamily="2" charset="2"/>
              <a:buAutoNum type="arabicPeriod"/>
            </a:pPr>
            <a:r>
              <a:rPr lang="tr-TR" altLang="tr-TR" dirty="0" smtClean="0">
                <a:solidFill>
                  <a:schemeClr val="accent2"/>
                </a:solidFill>
              </a:rPr>
              <a:t>Bakım</a:t>
            </a:r>
          </a:p>
          <a:p>
            <a:pPr marL="838200" lvl="1" indent="-381000" eaLnBrk="1" hangingPunct="1">
              <a:lnSpc>
                <a:spcPct val="90000"/>
              </a:lnSpc>
              <a:buFont typeface="Wingdings" panose="05000000000000000000" pitchFamily="2" charset="2"/>
              <a:buNone/>
            </a:pPr>
            <a:r>
              <a:rPr lang="tr-TR" altLang="tr-TR" dirty="0" smtClean="0"/>
              <a:t>	Hata giderme ve yeni eklentiler yapma aşaması.</a:t>
            </a:r>
          </a:p>
        </p:txBody>
      </p:sp>
    </p:spTree>
    <p:extLst>
      <p:ext uri="{BB962C8B-B14F-4D97-AF65-F5344CB8AC3E}">
        <p14:creationId xmlns:p14="http://schemas.microsoft.com/office/powerpoint/2010/main" val="596272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Belirtim Yöntemleri</a:t>
            </a:r>
            <a:endParaRPr lang="tr-TR" dirty="0"/>
          </a:p>
        </p:txBody>
      </p:sp>
      <p:sp>
        <p:nvSpPr>
          <p:cNvPr id="3" name="İçerik Yer Tutucusu 2"/>
          <p:cNvSpPr>
            <a:spLocks noGrp="1"/>
          </p:cNvSpPr>
          <p:nvPr>
            <p:ph idx="1"/>
          </p:nvPr>
        </p:nvSpPr>
        <p:spPr>
          <a:xfrm>
            <a:off x="274320" y="1554480"/>
            <a:ext cx="11452860" cy="4622483"/>
          </a:xfrm>
        </p:spPr>
        <p:txBody>
          <a:bodyPr>
            <a:normAutofit/>
          </a:bodyPr>
          <a:lstStyle/>
          <a:p>
            <a:pPr marL="457200" lvl="1" indent="0" algn="just">
              <a:spcAft>
                <a:spcPct val="40000"/>
              </a:spcAft>
              <a:buNone/>
            </a:pPr>
            <a:r>
              <a:rPr lang="tr-TR" altLang="tr-TR" dirty="0" smtClean="0"/>
              <a:t>Bir çekirdek </a:t>
            </a:r>
            <a:r>
              <a:rPr lang="tr-TR" altLang="tr-TR" dirty="0"/>
              <a:t>sürece ilişkin fonksiyonları yerine </a:t>
            </a:r>
            <a:r>
              <a:rPr lang="tr-TR" altLang="tr-TR" dirty="0" smtClean="0"/>
              <a:t>getirmek veya çekirdek süreçler arası geçişlerin belirtilmesinde kullanılan  yöntemler, </a:t>
            </a:r>
            <a:r>
              <a:rPr lang="tr-TR" altLang="tr-TR" dirty="0">
                <a:solidFill>
                  <a:srgbClr val="00FF00"/>
                </a:solidFill>
              </a:rPr>
              <a:t>B</a:t>
            </a:r>
            <a:r>
              <a:rPr lang="tr-TR" altLang="tr-TR" dirty="0" smtClean="0">
                <a:solidFill>
                  <a:srgbClr val="00FF00"/>
                </a:solidFill>
              </a:rPr>
              <a:t>elirtim </a:t>
            </a:r>
            <a:r>
              <a:rPr lang="tr-TR" altLang="tr-TR" dirty="0">
                <a:solidFill>
                  <a:srgbClr val="00FF00"/>
                </a:solidFill>
              </a:rPr>
              <a:t>Y</a:t>
            </a:r>
            <a:r>
              <a:rPr lang="tr-TR" altLang="tr-TR" dirty="0" smtClean="0">
                <a:solidFill>
                  <a:srgbClr val="00FF00"/>
                </a:solidFill>
              </a:rPr>
              <a:t>öntemleri </a:t>
            </a:r>
            <a:r>
              <a:rPr lang="tr-TR" altLang="tr-TR" dirty="0" smtClean="0"/>
              <a:t>olarak adlandırılır.</a:t>
            </a:r>
            <a:endParaRPr lang="tr-TR" altLang="tr-TR" dirty="0"/>
          </a:p>
          <a:p>
            <a:pPr marL="457200" lvl="1" indent="0">
              <a:buNone/>
            </a:pPr>
            <a:r>
              <a:rPr lang="tr-TR" altLang="tr-TR" dirty="0" smtClean="0"/>
              <a:t>yazılım </a:t>
            </a:r>
            <a:r>
              <a:rPr lang="tr-TR" altLang="tr-TR" dirty="0"/>
              <a:t>yaşam </a:t>
            </a:r>
            <a:r>
              <a:rPr lang="tr-TR" altLang="tr-TR" dirty="0" smtClean="0"/>
              <a:t>döngüsündeki çekirdek süreçlerin </a:t>
            </a:r>
            <a:r>
              <a:rPr lang="tr-TR" altLang="tr-TR" dirty="0"/>
              <a:t>geliştirme </a:t>
            </a:r>
            <a:r>
              <a:rPr lang="tr-TR" altLang="tr-TR" dirty="0" smtClean="0"/>
              <a:t>aşamasında hangi sırada uygulanacağını tanımlayan modellere </a:t>
            </a:r>
            <a:r>
              <a:rPr lang="tr-TR" altLang="tr-TR" dirty="0">
                <a:solidFill>
                  <a:srgbClr val="00FF00"/>
                </a:solidFill>
              </a:rPr>
              <a:t>Süreç Modelleri </a:t>
            </a:r>
            <a:r>
              <a:rPr lang="tr-TR" altLang="tr-TR" dirty="0" smtClean="0"/>
              <a:t>denir. </a:t>
            </a:r>
            <a:endParaRPr lang="tr-TR" altLang="tr-TR" dirty="0"/>
          </a:p>
          <a:p>
            <a:pPr algn="just"/>
            <a:endParaRPr lang="tr-TR" dirty="0"/>
          </a:p>
          <a:p>
            <a:pPr marL="0" indent="0" algn="just">
              <a:buNone/>
            </a:pPr>
            <a:endParaRPr lang="tr-TR" b="1" dirty="0"/>
          </a:p>
          <a:p>
            <a:pPr algn="just"/>
            <a:endParaRPr lang="tr-TR" b="1" dirty="0" smtClean="0"/>
          </a:p>
        </p:txBody>
      </p:sp>
      <p:sp>
        <p:nvSpPr>
          <p:cNvPr id="5" name="Slayt Numarası Yer Tutucusu 4"/>
          <p:cNvSpPr>
            <a:spLocks noGrp="1"/>
          </p:cNvSpPr>
          <p:nvPr>
            <p:ph type="sldNum" sz="quarter" idx="12"/>
          </p:nvPr>
        </p:nvSpPr>
        <p:spPr/>
        <p:txBody>
          <a:bodyPr/>
          <a:lstStyle/>
          <a:p>
            <a:fld id="{786C4975-DA66-4692-BC0C-8DF561EEBF1F}" type="slidenum">
              <a:rPr lang="tr-TR" smtClean="0"/>
              <a:pPr/>
              <a:t>7</a:t>
            </a:fld>
            <a:endParaRPr lang="tr-TR"/>
          </a:p>
        </p:txBody>
      </p:sp>
    </p:spTree>
    <p:extLst>
      <p:ext uri="{BB962C8B-B14F-4D97-AF65-F5344CB8AC3E}">
        <p14:creationId xmlns:p14="http://schemas.microsoft.com/office/powerpoint/2010/main" val="2027126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Belirtim Yöntemleri</a:t>
            </a:r>
            <a:endParaRPr lang="tr-TR" dirty="0">
              <a:solidFill>
                <a:srgbClr val="00B050"/>
              </a:solidFill>
            </a:endParaRPr>
          </a:p>
        </p:txBody>
      </p:sp>
      <p:sp>
        <p:nvSpPr>
          <p:cNvPr id="3" name="İçerik Yer Tutucusu 2"/>
          <p:cNvSpPr>
            <a:spLocks noGrp="1"/>
          </p:cNvSpPr>
          <p:nvPr>
            <p:ph idx="1"/>
          </p:nvPr>
        </p:nvSpPr>
        <p:spPr>
          <a:xfrm>
            <a:off x="669701" y="1519707"/>
            <a:ext cx="10684098" cy="4625586"/>
          </a:xfrm>
        </p:spPr>
        <p:txBody>
          <a:bodyPr>
            <a:normAutofit/>
          </a:bodyPr>
          <a:lstStyle/>
          <a:p>
            <a:pPr marL="0" lvl="0" indent="0" fontAlgn="base">
              <a:lnSpc>
                <a:spcPct val="100000"/>
              </a:lnSpc>
              <a:spcBef>
                <a:spcPct val="20000"/>
              </a:spcBef>
              <a:spcAft>
                <a:spcPct val="0"/>
              </a:spcAft>
              <a:buClr>
                <a:srgbClr val="B2B2B2"/>
              </a:buClr>
              <a:buSzPct val="90000"/>
              <a:buNone/>
            </a:pPr>
            <a:r>
              <a:rPr lang="tr-TR" altLang="tr-TR" sz="2400" dirty="0">
                <a:solidFill>
                  <a:srgbClr val="0070C0"/>
                </a:solidFill>
                <a:latin typeface="Arial"/>
              </a:rPr>
              <a:t>Süreç Akışı İçin Kullanılan Belirtim Yöntemleri</a:t>
            </a:r>
          </a:p>
          <a:p>
            <a:pPr marL="742950" lvl="1" indent="-285750" fontAlgn="base">
              <a:lnSpc>
                <a:spcPct val="100000"/>
              </a:lnSpc>
              <a:spcBef>
                <a:spcPct val="20000"/>
              </a:spcBef>
              <a:spcAft>
                <a:spcPct val="0"/>
              </a:spcAft>
              <a:buClr>
                <a:srgbClr val="CCCC99"/>
              </a:buClr>
              <a:buSzPct val="75000"/>
              <a:buNone/>
            </a:pPr>
            <a:r>
              <a:rPr lang="tr-TR" altLang="tr-TR" sz="2000" dirty="0">
                <a:solidFill>
                  <a:srgbClr val="000000"/>
                </a:solidFill>
                <a:latin typeface="Arial"/>
              </a:rPr>
              <a:t>	Süreçler arası ilişkilerin ve iletişimin gösterildiği yöntemler </a:t>
            </a:r>
            <a:r>
              <a:rPr lang="tr-TR" altLang="tr-TR" sz="2000" dirty="0">
                <a:solidFill>
                  <a:srgbClr val="00FF00"/>
                </a:solidFill>
                <a:latin typeface="Arial"/>
              </a:rPr>
              <a:t>(Veri Akış Şemaları, Yapısal Şemalar, Nesne/Sınıf Şemaları).</a:t>
            </a:r>
          </a:p>
          <a:p>
            <a:pPr marL="742950" lvl="1" indent="-285750" fontAlgn="base">
              <a:lnSpc>
                <a:spcPct val="100000"/>
              </a:lnSpc>
              <a:spcBef>
                <a:spcPct val="20000"/>
              </a:spcBef>
              <a:spcAft>
                <a:spcPct val="0"/>
              </a:spcAft>
              <a:buClr>
                <a:srgbClr val="CCCC99"/>
              </a:buClr>
              <a:buSzPct val="75000"/>
              <a:buNone/>
            </a:pPr>
            <a:endParaRPr lang="tr-TR" altLang="tr-TR" sz="1200" dirty="0">
              <a:solidFill>
                <a:srgbClr val="000000"/>
              </a:solidFill>
              <a:latin typeface="Arial"/>
            </a:endParaRPr>
          </a:p>
          <a:p>
            <a:pPr marL="0" indent="0" fontAlgn="base">
              <a:lnSpc>
                <a:spcPct val="100000"/>
              </a:lnSpc>
              <a:spcBef>
                <a:spcPct val="20000"/>
              </a:spcBef>
              <a:spcAft>
                <a:spcPct val="0"/>
              </a:spcAft>
              <a:buClr>
                <a:srgbClr val="B2B2B2"/>
              </a:buClr>
              <a:buSzPct val="90000"/>
              <a:buNone/>
            </a:pPr>
            <a:r>
              <a:rPr lang="tr-TR" altLang="tr-TR" sz="2400" dirty="0">
                <a:solidFill>
                  <a:srgbClr val="0070C0"/>
                </a:solidFill>
                <a:latin typeface="Arial"/>
              </a:rPr>
              <a:t>Süreç Tanımlama Yöntemleri</a:t>
            </a:r>
          </a:p>
          <a:p>
            <a:pPr marL="742950" lvl="1" indent="-285750" fontAlgn="base">
              <a:lnSpc>
                <a:spcPct val="100000"/>
              </a:lnSpc>
              <a:spcBef>
                <a:spcPct val="20000"/>
              </a:spcBef>
              <a:spcAft>
                <a:spcPct val="0"/>
              </a:spcAft>
              <a:buClr>
                <a:srgbClr val="CCCC99"/>
              </a:buClr>
              <a:buSzPct val="75000"/>
              <a:buNone/>
            </a:pPr>
            <a:r>
              <a:rPr lang="tr-TR" altLang="tr-TR" sz="2000" dirty="0">
                <a:solidFill>
                  <a:srgbClr val="000000"/>
                </a:solidFill>
                <a:latin typeface="Arial"/>
              </a:rPr>
              <a:t>	Süreçlerin iç işleyişini göstermek için kullanılan yöntemler </a:t>
            </a:r>
            <a:r>
              <a:rPr lang="tr-TR" altLang="tr-TR" sz="2000" dirty="0">
                <a:solidFill>
                  <a:srgbClr val="00FF00"/>
                </a:solidFill>
                <a:latin typeface="Arial"/>
              </a:rPr>
              <a:t>(Düz Metin, Algoritma, Karar Tabloları, Karar Ağaçları, Anlatım Dili).</a:t>
            </a:r>
          </a:p>
          <a:p>
            <a:pPr marL="742950" lvl="1" indent="-285750" fontAlgn="base">
              <a:lnSpc>
                <a:spcPct val="100000"/>
              </a:lnSpc>
              <a:spcBef>
                <a:spcPct val="20000"/>
              </a:spcBef>
              <a:spcAft>
                <a:spcPct val="0"/>
              </a:spcAft>
              <a:buClr>
                <a:srgbClr val="CCCC99"/>
              </a:buClr>
              <a:buSzPct val="75000"/>
              <a:buNone/>
            </a:pPr>
            <a:endParaRPr lang="tr-TR" altLang="tr-TR" sz="1200" dirty="0">
              <a:solidFill>
                <a:srgbClr val="000000"/>
              </a:solidFill>
              <a:latin typeface="Arial"/>
            </a:endParaRPr>
          </a:p>
          <a:p>
            <a:pPr marL="0" lvl="0" indent="0" fontAlgn="base">
              <a:lnSpc>
                <a:spcPct val="100000"/>
              </a:lnSpc>
              <a:spcBef>
                <a:spcPct val="20000"/>
              </a:spcBef>
              <a:spcAft>
                <a:spcPct val="0"/>
              </a:spcAft>
              <a:buClr>
                <a:srgbClr val="B2B2B2"/>
              </a:buClr>
              <a:buSzPct val="90000"/>
              <a:buNone/>
            </a:pPr>
            <a:r>
              <a:rPr lang="tr-TR" altLang="tr-TR" sz="2400" dirty="0">
                <a:solidFill>
                  <a:srgbClr val="0070C0"/>
                </a:solidFill>
                <a:latin typeface="Arial"/>
              </a:rPr>
              <a:t>Veri Tanımlama Yöntemleri</a:t>
            </a:r>
          </a:p>
          <a:p>
            <a:pPr marL="742950" lvl="1" indent="-285750" fontAlgn="base">
              <a:lnSpc>
                <a:spcPct val="100000"/>
              </a:lnSpc>
              <a:spcBef>
                <a:spcPct val="20000"/>
              </a:spcBef>
              <a:spcAft>
                <a:spcPct val="0"/>
              </a:spcAft>
              <a:buClr>
                <a:srgbClr val="CCCC99"/>
              </a:buClr>
              <a:buSzPct val="75000"/>
              <a:buNone/>
            </a:pPr>
            <a:r>
              <a:rPr lang="tr-TR" altLang="tr-TR" sz="2000" dirty="0">
                <a:solidFill>
                  <a:srgbClr val="000000"/>
                </a:solidFill>
                <a:latin typeface="Arial"/>
              </a:rPr>
              <a:t>	Süreçler tarafından kullanılan verilerin tanımlanması için kullanılan yöntemler </a:t>
            </a:r>
            <a:r>
              <a:rPr lang="tr-TR" altLang="tr-TR" sz="2000" dirty="0">
                <a:solidFill>
                  <a:srgbClr val="00FF00"/>
                </a:solidFill>
                <a:latin typeface="Arial"/>
              </a:rPr>
              <a:t>(Nesne İlişki Modeli, Veri Tabanı Tabloları, Veri Sözlüğü).</a:t>
            </a:r>
          </a:p>
          <a:p>
            <a:pPr marL="0" indent="0">
              <a:buNone/>
            </a:pPr>
            <a:r>
              <a:rPr lang="tr-TR" dirty="0" smtClean="0"/>
              <a:t>                                 </a:t>
            </a:r>
            <a:endParaRPr lang="tr-TR" dirty="0"/>
          </a:p>
          <a:p>
            <a:pPr algn="just"/>
            <a:endParaRPr lang="tr-TR" dirty="0"/>
          </a:p>
          <a:p>
            <a:pPr algn="just"/>
            <a:endParaRPr lang="tr-TR" dirty="0"/>
          </a:p>
          <a:p>
            <a:pPr algn="just"/>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8</a:t>
            </a:fld>
            <a:endParaRPr lang="tr-TR"/>
          </a:p>
        </p:txBody>
      </p:sp>
    </p:spTree>
    <p:extLst>
      <p:ext uri="{BB962C8B-B14F-4D97-AF65-F5344CB8AC3E}">
        <p14:creationId xmlns:p14="http://schemas.microsoft.com/office/powerpoint/2010/main" val="3970935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t>Yazılım </a:t>
            </a:r>
            <a:r>
              <a:rPr lang="tr-TR" altLang="tr-TR" dirty="0" smtClean="0"/>
              <a:t>Süreç </a:t>
            </a:r>
            <a:r>
              <a:rPr lang="tr-TR" altLang="tr-TR" dirty="0"/>
              <a:t>Modelleri</a:t>
            </a:r>
            <a:endParaRPr lang="tr-TR" dirty="0"/>
          </a:p>
        </p:txBody>
      </p:sp>
      <p:sp>
        <p:nvSpPr>
          <p:cNvPr id="5" name="Slayt Numarası Yer Tutucusu 4"/>
          <p:cNvSpPr>
            <a:spLocks noGrp="1"/>
          </p:cNvSpPr>
          <p:nvPr>
            <p:ph type="sldNum" sz="quarter" idx="12"/>
          </p:nvPr>
        </p:nvSpPr>
        <p:spPr/>
        <p:txBody>
          <a:bodyPr/>
          <a:lstStyle/>
          <a:p>
            <a:fld id="{786C4975-DA66-4692-BC0C-8DF561EEBF1F}" type="slidenum">
              <a:rPr lang="tr-TR" smtClean="0"/>
              <a:pPr/>
              <a:t>9</a:t>
            </a:fld>
            <a:endParaRPr lang="tr-TR"/>
          </a:p>
        </p:txBody>
      </p:sp>
      <p:sp>
        <p:nvSpPr>
          <p:cNvPr id="10" name="Rectangle 3"/>
          <p:cNvSpPr>
            <a:spLocks noGrp="1" noChangeArrowheads="1"/>
          </p:cNvSpPr>
          <p:nvPr/>
        </p:nvSpPr>
        <p:spPr bwMode="auto">
          <a:xfrm>
            <a:off x="502920" y="1425574"/>
            <a:ext cx="11041380" cy="511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buChar char="n"/>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n"/>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buFont typeface="Wingdings" panose="05000000000000000000" pitchFamily="2" charset="2"/>
              <a:buChar char="ü"/>
            </a:pPr>
            <a:r>
              <a:rPr lang="tr-TR" altLang="tr-TR" dirty="0" smtClean="0"/>
              <a:t>Yazılım üretim işinin genel yapılma düzenine ilişkin rehberlerdir. </a:t>
            </a:r>
          </a:p>
          <a:p>
            <a:pPr marL="0" indent="0" eaLnBrk="1" hangingPunct="1">
              <a:lnSpc>
                <a:spcPct val="90000"/>
              </a:lnSpc>
              <a:buNone/>
            </a:pPr>
            <a:r>
              <a:rPr lang="tr-TR" altLang="tr-TR" dirty="0" smtClean="0">
                <a:solidFill>
                  <a:srgbClr val="0070C0"/>
                </a:solidFill>
              </a:rPr>
              <a:t>Süreçlere ilişkin ayrıntılarla ya da süreçler arası ilişkilerle ilgilenmezler.</a:t>
            </a:r>
          </a:p>
          <a:p>
            <a:pPr eaLnBrk="1" hangingPunct="1">
              <a:lnSpc>
                <a:spcPct val="90000"/>
              </a:lnSpc>
              <a:buFont typeface="Wingdings" panose="05000000000000000000" pitchFamily="2" charset="2"/>
              <a:buChar char="ü"/>
            </a:pPr>
            <a:endParaRPr lang="tr-TR" altLang="tr-TR" sz="1600" dirty="0" smtClean="0"/>
          </a:p>
          <a:p>
            <a:pPr marL="1257300" lvl="2" indent="-342900" eaLnBrk="1" hangingPunct="1">
              <a:lnSpc>
                <a:spcPct val="90000"/>
              </a:lnSpc>
              <a:buClr>
                <a:srgbClr val="373187"/>
              </a:buClr>
              <a:buSzTx/>
              <a:buFont typeface="Wingdings" panose="05000000000000000000" pitchFamily="2" charset="2"/>
              <a:buAutoNum type="arabicPeriod"/>
            </a:pPr>
            <a:r>
              <a:rPr lang="tr-TR" altLang="tr-TR" sz="2200" dirty="0" smtClean="0"/>
              <a:t>Gelişigüzel Model		</a:t>
            </a:r>
            <a:endParaRPr lang="tr-TR" altLang="tr-TR" sz="2200" dirty="0" smtClean="0">
              <a:latin typeface="Albertus Extra Bold" pitchFamily="34" charset="0"/>
            </a:endParaRPr>
          </a:p>
          <a:p>
            <a:pPr marL="1257300" lvl="2" indent="-342900" eaLnBrk="1" hangingPunct="1">
              <a:lnSpc>
                <a:spcPct val="90000"/>
              </a:lnSpc>
              <a:buClr>
                <a:srgbClr val="373187"/>
              </a:buClr>
              <a:buSzTx/>
              <a:buFont typeface="Wingdings" panose="05000000000000000000" pitchFamily="2" charset="2"/>
              <a:buAutoNum type="arabicPeriod"/>
            </a:pPr>
            <a:r>
              <a:rPr lang="tr-TR" altLang="tr-TR" sz="2200" dirty="0" smtClean="0"/>
              <a:t>Barok Modeli</a:t>
            </a:r>
          </a:p>
          <a:p>
            <a:pPr marL="1257300" lvl="2" indent="-342900" eaLnBrk="1" hangingPunct="1">
              <a:lnSpc>
                <a:spcPct val="90000"/>
              </a:lnSpc>
              <a:buClr>
                <a:srgbClr val="373187"/>
              </a:buClr>
              <a:buSzTx/>
              <a:buFont typeface="Wingdings" panose="05000000000000000000" pitchFamily="2" charset="2"/>
              <a:buAutoNum type="arabicPeriod"/>
            </a:pPr>
            <a:r>
              <a:rPr lang="tr-TR" altLang="tr-TR" sz="2200" dirty="0" smtClean="0"/>
              <a:t>Çağlayan (Şelale) Modeli</a:t>
            </a:r>
          </a:p>
          <a:p>
            <a:pPr marL="1257300" lvl="2" indent="-342900" eaLnBrk="1" hangingPunct="1">
              <a:lnSpc>
                <a:spcPct val="90000"/>
              </a:lnSpc>
              <a:buClr>
                <a:srgbClr val="373187"/>
              </a:buClr>
              <a:buSzTx/>
              <a:buFont typeface="Wingdings" panose="05000000000000000000" pitchFamily="2" charset="2"/>
              <a:buAutoNum type="arabicPeriod"/>
            </a:pPr>
            <a:r>
              <a:rPr lang="tr-TR" altLang="tr-TR" sz="2200" dirty="0" smtClean="0"/>
              <a:t>V Modeli</a:t>
            </a:r>
          </a:p>
          <a:p>
            <a:pPr marL="1257300" lvl="2" indent="-342900" eaLnBrk="1" hangingPunct="1">
              <a:lnSpc>
                <a:spcPct val="90000"/>
              </a:lnSpc>
              <a:buClr>
                <a:srgbClr val="373187"/>
              </a:buClr>
              <a:buSzTx/>
              <a:buFont typeface="Wingdings" panose="05000000000000000000" pitchFamily="2" charset="2"/>
              <a:buAutoNum type="arabicPeriod"/>
            </a:pPr>
            <a:r>
              <a:rPr lang="tr-TR" altLang="tr-TR" sz="2200" dirty="0" smtClean="0"/>
              <a:t>Spiral Model </a:t>
            </a:r>
          </a:p>
          <a:p>
            <a:pPr marL="1257300" lvl="2" indent="-342900" eaLnBrk="1" hangingPunct="1">
              <a:lnSpc>
                <a:spcPct val="90000"/>
              </a:lnSpc>
              <a:buClr>
                <a:srgbClr val="373187"/>
              </a:buClr>
              <a:buSzTx/>
              <a:buFont typeface="Wingdings" panose="05000000000000000000" pitchFamily="2" charset="2"/>
              <a:buAutoNum type="arabicPeriod"/>
            </a:pPr>
            <a:r>
              <a:rPr lang="tr-TR" altLang="tr-TR" sz="2200" dirty="0" smtClean="0"/>
              <a:t>Evrimsel Model</a:t>
            </a:r>
          </a:p>
          <a:p>
            <a:pPr marL="1257300" lvl="2" indent="-342900" eaLnBrk="1" hangingPunct="1">
              <a:lnSpc>
                <a:spcPct val="90000"/>
              </a:lnSpc>
              <a:buClr>
                <a:srgbClr val="373187"/>
              </a:buClr>
              <a:buSzTx/>
              <a:buFont typeface="Wingdings" panose="05000000000000000000" pitchFamily="2" charset="2"/>
              <a:buAutoNum type="arabicPeriod"/>
            </a:pPr>
            <a:r>
              <a:rPr lang="tr-TR" altLang="tr-TR" sz="2200" dirty="0" err="1" smtClean="0"/>
              <a:t>Artırımsal</a:t>
            </a:r>
            <a:r>
              <a:rPr lang="tr-TR" altLang="tr-TR" sz="2200" dirty="0" smtClean="0"/>
              <a:t> Model</a:t>
            </a:r>
          </a:p>
          <a:p>
            <a:pPr marL="1257300" lvl="2" indent="-342900" eaLnBrk="1" hangingPunct="1">
              <a:lnSpc>
                <a:spcPct val="90000"/>
              </a:lnSpc>
              <a:buClr>
                <a:srgbClr val="373187"/>
              </a:buClr>
              <a:buSzTx/>
              <a:buFont typeface="Wingdings" panose="05000000000000000000" pitchFamily="2" charset="2"/>
              <a:buAutoNum type="arabicPeriod"/>
            </a:pPr>
            <a:r>
              <a:rPr lang="tr-TR" altLang="tr-TR" sz="2200" dirty="0" smtClean="0"/>
              <a:t>Araştırma Tabanlı Model</a:t>
            </a:r>
          </a:p>
        </p:txBody>
      </p:sp>
    </p:spTree>
    <p:extLst>
      <p:ext uri="{BB962C8B-B14F-4D97-AF65-F5344CB8AC3E}">
        <p14:creationId xmlns:p14="http://schemas.microsoft.com/office/powerpoint/2010/main" val="3281034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917</TotalTime>
  <Words>1892</Words>
  <Application>Microsoft Office PowerPoint</Application>
  <PresentationFormat>Geniş ekran</PresentationFormat>
  <Paragraphs>494</Paragraphs>
  <Slides>44</Slides>
  <Notes>31</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44</vt:i4>
      </vt:variant>
    </vt:vector>
  </HeadingPairs>
  <TitlesOfParts>
    <vt:vector size="53" baseType="lpstr">
      <vt:lpstr>ＭＳ Ｐゴシック</vt:lpstr>
      <vt:lpstr>Albertus Extra Bold</vt:lpstr>
      <vt:lpstr>Arial</vt:lpstr>
      <vt:lpstr>Calibri</vt:lpstr>
      <vt:lpstr>Calibri Light</vt:lpstr>
      <vt:lpstr>Times</vt:lpstr>
      <vt:lpstr>Times New Roman</vt:lpstr>
      <vt:lpstr>Wingdings</vt:lpstr>
      <vt:lpstr>Office Teması</vt:lpstr>
      <vt:lpstr>PowerPoint Sunusu</vt:lpstr>
      <vt:lpstr>HEDEFLER</vt:lpstr>
      <vt:lpstr>Hedef</vt:lpstr>
      <vt:lpstr>PowerPoint Sunusu</vt:lpstr>
      <vt:lpstr>Yazılım Yaşam Döngüsü</vt:lpstr>
      <vt:lpstr>Yazılım Yaşam Döngüsü</vt:lpstr>
      <vt:lpstr>Belirtim Yöntemleri</vt:lpstr>
      <vt:lpstr>Belirtim Yöntemleri</vt:lpstr>
      <vt:lpstr>Yazılım Süreç Modelleri</vt:lpstr>
      <vt:lpstr>Gelişigüzel Model-1960lar</vt:lpstr>
      <vt:lpstr>Barok Model-1970ler</vt:lpstr>
      <vt:lpstr>Çağlayan Modeli- (Klasik Model) </vt:lpstr>
      <vt:lpstr>Çağlayan Modeli</vt:lpstr>
      <vt:lpstr>Çağlayan Modeli</vt:lpstr>
      <vt:lpstr>Çağlayan Modeli –Zorluklar </vt:lpstr>
      <vt:lpstr>V Süreç Modeli</vt:lpstr>
      <vt:lpstr>V Süreç Modeli</vt:lpstr>
      <vt:lpstr>V Süreç Modeli</vt:lpstr>
      <vt:lpstr>V Modeli Çıktıları</vt:lpstr>
      <vt:lpstr>Spiral Model</vt:lpstr>
      <vt:lpstr>SARMAL (Spiral) MODEL </vt:lpstr>
      <vt:lpstr>Spiral Model</vt:lpstr>
      <vt:lpstr>Spiral Model </vt:lpstr>
      <vt:lpstr>Spiral Modelin Üstün Yönleri</vt:lpstr>
      <vt:lpstr>Kazan-Kazan Sarmal Modeli (WINWIN Spiral Model) </vt:lpstr>
      <vt:lpstr>Evrimsel (“Evolutionary”)  Geliştirme Süreç Modeli</vt:lpstr>
      <vt:lpstr>Evrimsel Geliştirme Süreç Modeli</vt:lpstr>
      <vt:lpstr>Evrimsel Geliştirme Süreç Modeli</vt:lpstr>
      <vt:lpstr>EKSİKLERİ</vt:lpstr>
      <vt:lpstr>Artırımsal Geliştirme Süreç Modeli</vt:lpstr>
      <vt:lpstr>Artımsal (“Incremental”)  Geliştirme Süreç Modeli</vt:lpstr>
      <vt:lpstr>Artırımsal Geliştirme Süreç Modeli</vt:lpstr>
      <vt:lpstr>Araştırma Tabanlı Süreç Modeli</vt:lpstr>
      <vt:lpstr>Prototipleme Modeli</vt:lpstr>
      <vt:lpstr>Metodolojiler</vt:lpstr>
      <vt:lpstr>Bir Metodolojide Bulunması Gereken Temel Bileşenler</vt:lpstr>
      <vt:lpstr>Bir Metodolojide Bulunması Gereken Temel Bileşenler</vt:lpstr>
      <vt:lpstr>Yourdon Yapısal Sistem Tasarım Metodolojisi</vt:lpstr>
      <vt:lpstr>HIZLI UYGULAMA GELİŞTİRME (RAD: Rapid Application Development) </vt:lpstr>
      <vt:lpstr>BİLEŞEN TABANLI (Component Based) UYGULAMA GELİŞTİRME </vt:lpstr>
      <vt:lpstr>ÇEVİK (Agile) SÜREÇLER </vt:lpstr>
      <vt:lpstr>ÇEVİK (Agile) SÜREÇLER </vt:lpstr>
      <vt:lpstr>ÇEVİK (Agile) SÜREÇLER </vt:lpstr>
      <vt:lpstr>ÇEVİK (Agile) SÜREÇLER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user</dc:creator>
  <cp:lastModifiedBy>HP</cp:lastModifiedBy>
  <cp:revision>139</cp:revision>
  <dcterms:created xsi:type="dcterms:W3CDTF">2015-04-17T19:37:46Z</dcterms:created>
  <dcterms:modified xsi:type="dcterms:W3CDTF">2021-03-09T10:52:49Z</dcterms:modified>
</cp:coreProperties>
</file>