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33" autoAdjust="0"/>
  </p:normalViewPr>
  <p:slideViewPr>
    <p:cSldViewPr>
      <p:cViewPr varScale="1">
        <p:scale>
          <a:sx n="112" d="100"/>
          <a:sy n="112" d="100"/>
        </p:scale>
        <p:origin x="15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6342D-9688-46A4-AE6A-040DE417CC4E}" type="datetimeFigureOut">
              <a:rPr lang="tr-TR" smtClean="0"/>
              <a:t>29.12.2023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C136E-9820-47A9-A420-C0A78B3604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588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6488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788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8338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173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366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9009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9218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8804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2505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493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01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32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11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26465">
              <a:lnSpc>
                <a:spcPct val="100000"/>
              </a:lnSpc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69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26465" marR="33528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926465" algn="l"/>
                <a:tab pos="927100" algn="l"/>
              </a:tabLst>
              <a:defRPr/>
            </a:pPr>
            <a:endParaRPr lang="tr-TR" sz="1800" dirty="0" smtClean="0">
              <a:latin typeface="Arial"/>
              <a:cs typeface="Arial"/>
            </a:endParaRPr>
          </a:p>
          <a:p>
            <a:pPr marL="926465" marR="335280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endParaRPr lang="tr-TR" sz="1800" dirty="0" smtClean="0">
              <a:latin typeface="Arial"/>
              <a:cs typeface="Arial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531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3855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7803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769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10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D3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76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76" y="6858000"/>
                </a:lnTo>
                <a:lnTo>
                  <a:pt x="912876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378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74"/>
                </a:moveTo>
                <a:lnTo>
                  <a:pt x="44905" y="2667271"/>
                </a:lnTo>
                <a:lnTo>
                  <a:pt x="89843" y="2669961"/>
                </a:lnTo>
                <a:lnTo>
                  <a:pt x="134845" y="2672637"/>
                </a:lnTo>
                <a:lnTo>
                  <a:pt x="179944" y="2675292"/>
                </a:lnTo>
                <a:lnTo>
                  <a:pt x="225172" y="2677919"/>
                </a:lnTo>
                <a:lnTo>
                  <a:pt x="270560" y="2680512"/>
                </a:lnTo>
                <a:lnTo>
                  <a:pt x="316143" y="2683063"/>
                </a:lnTo>
                <a:lnTo>
                  <a:pt x="361950" y="2685565"/>
                </a:lnTo>
                <a:lnTo>
                  <a:pt x="408016" y="2688012"/>
                </a:lnTo>
                <a:lnTo>
                  <a:pt x="454371" y="2690397"/>
                </a:lnTo>
                <a:lnTo>
                  <a:pt x="501049" y="2692711"/>
                </a:lnTo>
                <a:lnTo>
                  <a:pt x="548082" y="2694950"/>
                </a:lnTo>
                <a:lnTo>
                  <a:pt x="595501" y="2697105"/>
                </a:lnTo>
                <a:lnTo>
                  <a:pt x="643339" y="2699171"/>
                </a:lnTo>
                <a:lnTo>
                  <a:pt x="691629" y="2701138"/>
                </a:lnTo>
                <a:lnTo>
                  <a:pt x="740401" y="2703002"/>
                </a:lnTo>
                <a:lnTo>
                  <a:pt x="789690" y="2704755"/>
                </a:lnTo>
                <a:lnTo>
                  <a:pt x="839527" y="2706390"/>
                </a:lnTo>
                <a:lnTo>
                  <a:pt x="889943" y="2707900"/>
                </a:lnTo>
                <a:lnTo>
                  <a:pt x="940972" y="2709279"/>
                </a:lnTo>
                <a:lnTo>
                  <a:pt x="992646" y="2710518"/>
                </a:lnTo>
                <a:lnTo>
                  <a:pt x="1044997" y="2711612"/>
                </a:lnTo>
                <a:lnTo>
                  <a:pt x="1098057" y="2712553"/>
                </a:lnTo>
                <a:lnTo>
                  <a:pt x="1151858" y="2713335"/>
                </a:lnTo>
                <a:lnTo>
                  <a:pt x="1206433" y="2713950"/>
                </a:lnTo>
                <a:lnTo>
                  <a:pt x="1261813" y="2714392"/>
                </a:lnTo>
                <a:lnTo>
                  <a:pt x="1318032" y="2714653"/>
                </a:lnTo>
                <a:lnTo>
                  <a:pt x="1375121" y="2714727"/>
                </a:lnTo>
                <a:lnTo>
                  <a:pt x="1433112" y="2714607"/>
                </a:lnTo>
                <a:lnTo>
                  <a:pt x="1492039" y="2714286"/>
                </a:lnTo>
                <a:lnTo>
                  <a:pt x="1551932" y="2713757"/>
                </a:lnTo>
                <a:lnTo>
                  <a:pt x="1612824" y="2713013"/>
                </a:lnTo>
                <a:lnTo>
                  <a:pt x="1674749" y="2712047"/>
                </a:lnTo>
                <a:lnTo>
                  <a:pt x="1717877" y="2711302"/>
                </a:lnTo>
                <a:lnTo>
                  <a:pt x="1761409" y="2710548"/>
                </a:lnTo>
                <a:lnTo>
                  <a:pt x="1805340" y="2709780"/>
                </a:lnTo>
                <a:lnTo>
                  <a:pt x="1849664" y="2708995"/>
                </a:lnTo>
                <a:lnTo>
                  <a:pt x="1894378" y="2708188"/>
                </a:lnTo>
                <a:lnTo>
                  <a:pt x="1939476" y="2707355"/>
                </a:lnTo>
                <a:lnTo>
                  <a:pt x="1984955" y="2706491"/>
                </a:lnTo>
                <a:lnTo>
                  <a:pt x="2030810" y="2705593"/>
                </a:lnTo>
                <a:lnTo>
                  <a:pt x="2077036" y="2704657"/>
                </a:lnTo>
                <a:lnTo>
                  <a:pt x="2123629" y="2703677"/>
                </a:lnTo>
                <a:lnTo>
                  <a:pt x="2170585" y="2702651"/>
                </a:lnTo>
                <a:lnTo>
                  <a:pt x="2217898" y="2701573"/>
                </a:lnTo>
                <a:lnTo>
                  <a:pt x="2265564" y="2700440"/>
                </a:lnTo>
                <a:lnTo>
                  <a:pt x="2313579" y="2699248"/>
                </a:lnTo>
                <a:lnTo>
                  <a:pt x="2361939" y="2697991"/>
                </a:lnTo>
                <a:lnTo>
                  <a:pt x="2410638" y="2696667"/>
                </a:lnTo>
                <a:lnTo>
                  <a:pt x="2459673" y="2695270"/>
                </a:lnTo>
                <a:lnTo>
                  <a:pt x="2509038" y="2693798"/>
                </a:lnTo>
                <a:lnTo>
                  <a:pt x="2558730" y="2692244"/>
                </a:lnTo>
                <a:lnTo>
                  <a:pt x="2608743" y="2690606"/>
                </a:lnTo>
                <a:lnTo>
                  <a:pt x="2659073" y="2688880"/>
                </a:lnTo>
                <a:lnTo>
                  <a:pt x="2709716" y="2687060"/>
                </a:lnTo>
                <a:lnTo>
                  <a:pt x="2760667" y="2685142"/>
                </a:lnTo>
                <a:lnTo>
                  <a:pt x="2811922" y="2683124"/>
                </a:lnTo>
                <a:lnTo>
                  <a:pt x="2863476" y="2681000"/>
                </a:lnTo>
                <a:lnTo>
                  <a:pt x="2915325" y="2678766"/>
                </a:lnTo>
                <a:lnTo>
                  <a:pt x="2967464" y="2676418"/>
                </a:lnTo>
                <a:lnTo>
                  <a:pt x="3019888" y="2673951"/>
                </a:lnTo>
                <a:lnTo>
                  <a:pt x="3072594" y="2671363"/>
                </a:lnTo>
                <a:lnTo>
                  <a:pt x="3125576" y="2668648"/>
                </a:lnTo>
                <a:lnTo>
                  <a:pt x="3178830" y="2665802"/>
                </a:lnTo>
                <a:lnTo>
                  <a:pt x="3232352" y="2662821"/>
                </a:lnTo>
                <a:lnTo>
                  <a:pt x="3286136" y="2659701"/>
                </a:lnTo>
                <a:lnTo>
                  <a:pt x="3340180" y="2656438"/>
                </a:lnTo>
                <a:lnTo>
                  <a:pt x="3394477" y="2653028"/>
                </a:lnTo>
                <a:lnTo>
                  <a:pt x="3449024" y="2649465"/>
                </a:lnTo>
                <a:lnTo>
                  <a:pt x="3503816" y="2645747"/>
                </a:lnTo>
                <a:lnTo>
                  <a:pt x="3558848" y="2641869"/>
                </a:lnTo>
                <a:lnTo>
                  <a:pt x="3614116" y="2637827"/>
                </a:lnTo>
                <a:lnTo>
                  <a:pt x="3669616" y="2633616"/>
                </a:lnTo>
                <a:lnTo>
                  <a:pt x="3725342" y="2629233"/>
                </a:lnTo>
                <a:lnTo>
                  <a:pt x="3781291" y="2624673"/>
                </a:lnTo>
                <a:lnTo>
                  <a:pt x="3837458" y="2619931"/>
                </a:lnTo>
                <a:lnTo>
                  <a:pt x="3893839" y="2615005"/>
                </a:lnTo>
                <a:lnTo>
                  <a:pt x="3950428" y="2609890"/>
                </a:lnTo>
                <a:lnTo>
                  <a:pt x="4007221" y="2604581"/>
                </a:lnTo>
                <a:lnTo>
                  <a:pt x="4064215" y="2599074"/>
                </a:lnTo>
                <a:lnTo>
                  <a:pt x="4121404" y="2593365"/>
                </a:lnTo>
                <a:lnTo>
                  <a:pt x="4166784" y="2588729"/>
                </a:lnTo>
                <a:lnTo>
                  <a:pt x="4212759" y="2583967"/>
                </a:lnTo>
                <a:lnTo>
                  <a:pt x="4259305" y="2579082"/>
                </a:lnTo>
                <a:lnTo>
                  <a:pt x="4306400" y="2574076"/>
                </a:lnTo>
                <a:lnTo>
                  <a:pt x="4354022" y="2568950"/>
                </a:lnTo>
                <a:lnTo>
                  <a:pt x="4402149" y="2563706"/>
                </a:lnTo>
                <a:lnTo>
                  <a:pt x="4450758" y="2558348"/>
                </a:lnTo>
                <a:lnTo>
                  <a:pt x="4499826" y="2552876"/>
                </a:lnTo>
                <a:lnTo>
                  <a:pt x="4549333" y="2547292"/>
                </a:lnTo>
                <a:lnTo>
                  <a:pt x="4599254" y="2541600"/>
                </a:lnTo>
                <a:lnTo>
                  <a:pt x="4649569" y="2535800"/>
                </a:lnTo>
                <a:lnTo>
                  <a:pt x="4700255" y="2529895"/>
                </a:lnTo>
                <a:lnTo>
                  <a:pt x="4751289" y="2523887"/>
                </a:lnTo>
                <a:lnTo>
                  <a:pt x="4802649" y="2517778"/>
                </a:lnTo>
                <a:lnTo>
                  <a:pt x="4854314" y="2511570"/>
                </a:lnTo>
                <a:lnTo>
                  <a:pt x="4906259" y="2505265"/>
                </a:lnTo>
                <a:lnTo>
                  <a:pt x="4958465" y="2498865"/>
                </a:lnTo>
                <a:lnTo>
                  <a:pt x="5010907" y="2492372"/>
                </a:lnTo>
                <a:lnTo>
                  <a:pt x="5063564" y="2485788"/>
                </a:lnTo>
                <a:lnTo>
                  <a:pt x="5116413" y="2479116"/>
                </a:lnTo>
                <a:lnTo>
                  <a:pt x="5169433" y="2472356"/>
                </a:lnTo>
                <a:lnTo>
                  <a:pt x="5222600" y="2465512"/>
                </a:lnTo>
                <a:lnTo>
                  <a:pt x="5275893" y="2458585"/>
                </a:lnTo>
                <a:lnTo>
                  <a:pt x="5329290" y="2451578"/>
                </a:lnTo>
                <a:lnTo>
                  <a:pt x="5382767" y="2444492"/>
                </a:lnTo>
                <a:lnTo>
                  <a:pt x="5436303" y="2437329"/>
                </a:lnTo>
                <a:lnTo>
                  <a:pt x="5489875" y="2430092"/>
                </a:lnTo>
                <a:lnTo>
                  <a:pt x="5543462" y="2422782"/>
                </a:lnTo>
                <a:lnTo>
                  <a:pt x="5597040" y="2415401"/>
                </a:lnTo>
                <a:lnTo>
                  <a:pt x="5650588" y="2407953"/>
                </a:lnTo>
                <a:lnTo>
                  <a:pt x="5704084" y="2400438"/>
                </a:lnTo>
                <a:lnTo>
                  <a:pt x="5757504" y="2392858"/>
                </a:lnTo>
                <a:lnTo>
                  <a:pt x="5810827" y="2385216"/>
                </a:lnTo>
                <a:lnTo>
                  <a:pt x="5864030" y="2377514"/>
                </a:lnTo>
                <a:lnTo>
                  <a:pt x="5917091" y="2369754"/>
                </a:lnTo>
                <a:lnTo>
                  <a:pt x="5969988" y="2361937"/>
                </a:lnTo>
                <a:lnTo>
                  <a:pt x="6022699" y="2354067"/>
                </a:lnTo>
                <a:lnTo>
                  <a:pt x="6075201" y="2346144"/>
                </a:lnTo>
                <a:lnTo>
                  <a:pt x="6127472" y="2338171"/>
                </a:lnTo>
                <a:lnTo>
                  <a:pt x="6179489" y="2330150"/>
                </a:lnTo>
                <a:lnTo>
                  <a:pt x="6231231" y="2322083"/>
                </a:lnTo>
                <a:lnTo>
                  <a:pt x="6282674" y="2313972"/>
                </a:lnTo>
                <a:lnTo>
                  <a:pt x="6333798" y="2305819"/>
                </a:lnTo>
                <a:lnTo>
                  <a:pt x="6384579" y="2297627"/>
                </a:lnTo>
                <a:lnTo>
                  <a:pt x="6434995" y="2289396"/>
                </a:lnTo>
                <a:lnTo>
                  <a:pt x="6485024" y="2281130"/>
                </a:lnTo>
                <a:lnTo>
                  <a:pt x="6534644" y="2272830"/>
                </a:lnTo>
                <a:lnTo>
                  <a:pt x="6583832" y="2264498"/>
                </a:lnTo>
                <a:lnTo>
                  <a:pt x="6632566" y="2256136"/>
                </a:lnTo>
                <a:lnTo>
                  <a:pt x="6680824" y="2247747"/>
                </a:lnTo>
                <a:lnTo>
                  <a:pt x="6728583" y="2239332"/>
                </a:lnTo>
                <a:lnTo>
                  <a:pt x="6775821" y="2230894"/>
                </a:lnTo>
                <a:lnTo>
                  <a:pt x="6822516" y="2222434"/>
                </a:lnTo>
                <a:lnTo>
                  <a:pt x="6868646" y="2213955"/>
                </a:lnTo>
                <a:lnTo>
                  <a:pt x="6914188" y="2205458"/>
                </a:lnTo>
                <a:lnTo>
                  <a:pt x="6959120" y="2196945"/>
                </a:lnTo>
                <a:lnTo>
                  <a:pt x="7003419" y="2188420"/>
                </a:lnTo>
                <a:lnTo>
                  <a:pt x="7047064" y="2179883"/>
                </a:lnTo>
                <a:lnTo>
                  <a:pt x="7090032" y="2171337"/>
                </a:lnTo>
                <a:lnTo>
                  <a:pt x="7132301" y="2162783"/>
                </a:lnTo>
                <a:lnTo>
                  <a:pt x="7173849" y="2154224"/>
                </a:lnTo>
                <a:lnTo>
                  <a:pt x="7235151" y="2141311"/>
                </a:lnTo>
                <a:lnTo>
                  <a:pt x="7296471" y="2128050"/>
                </a:lnTo>
                <a:lnTo>
                  <a:pt x="7357758" y="2114460"/>
                </a:lnTo>
                <a:lnTo>
                  <a:pt x="7418958" y="2100562"/>
                </a:lnTo>
                <a:lnTo>
                  <a:pt x="7480019" y="2086375"/>
                </a:lnTo>
                <a:lnTo>
                  <a:pt x="7540889" y="2071919"/>
                </a:lnTo>
                <a:lnTo>
                  <a:pt x="7601517" y="2057213"/>
                </a:lnTo>
                <a:lnTo>
                  <a:pt x="7661849" y="2042277"/>
                </a:lnTo>
                <a:lnTo>
                  <a:pt x="7721835" y="2027130"/>
                </a:lnTo>
                <a:lnTo>
                  <a:pt x="7781420" y="2011793"/>
                </a:lnTo>
                <a:lnTo>
                  <a:pt x="7840554" y="1996285"/>
                </a:lnTo>
                <a:lnTo>
                  <a:pt x="7899183" y="1980625"/>
                </a:lnTo>
                <a:lnTo>
                  <a:pt x="7957256" y="1964834"/>
                </a:lnTo>
                <a:lnTo>
                  <a:pt x="8014721" y="1948930"/>
                </a:lnTo>
                <a:lnTo>
                  <a:pt x="8071526" y="1932934"/>
                </a:lnTo>
                <a:lnTo>
                  <a:pt x="8127617" y="1916865"/>
                </a:lnTo>
                <a:lnTo>
                  <a:pt x="8182944" y="1900743"/>
                </a:lnTo>
                <a:lnTo>
                  <a:pt x="8237453" y="1884587"/>
                </a:lnTo>
                <a:lnTo>
                  <a:pt x="8291092" y="1868417"/>
                </a:lnTo>
                <a:lnTo>
                  <a:pt x="8343810" y="1852253"/>
                </a:lnTo>
                <a:lnTo>
                  <a:pt x="8395555" y="1836114"/>
                </a:lnTo>
                <a:lnTo>
                  <a:pt x="8446273" y="1820021"/>
                </a:lnTo>
                <a:lnTo>
                  <a:pt x="8495912" y="1803992"/>
                </a:lnTo>
                <a:lnTo>
                  <a:pt x="8544422" y="1788047"/>
                </a:lnTo>
                <a:lnTo>
                  <a:pt x="8591748" y="1772206"/>
                </a:lnTo>
                <a:lnTo>
                  <a:pt x="8637840" y="1756489"/>
                </a:lnTo>
                <a:lnTo>
                  <a:pt x="8682644" y="1740915"/>
                </a:lnTo>
                <a:lnTo>
                  <a:pt x="8726109" y="1725503"/>
                </a:lnTo>
                <a:lnTo>
                  <a:pt x="8768183" y="1710275"/>
                </a:lnTo>
                <a:lnTo>
                  <a:pt x="8808813" y="1695248"/>
                </a:lnTo>
                <a:lnTo>
                  <a:pt x="8847947" y="1680444"/>
                </a:lnTo>
                <a:lnTo>
                  <a:pt x="8885533" y="1665880"/>
                </a:lnTo>
                <a:lnTo>
                  <a:pt x="8921518" y="1651578"/>
                </a:lnTo>
                <a:lnTo>
                  <a:pt x="8988479" y="1623835"/>
                </a:lnTo>
                <a:lnTo>
                  <a:pt x="9048412" y="1597373"/>
                </a:lnTo>
                <a:lnTo>
                  <a:pt x="9075613" y="1584671"/>
                </a:lnTo>
                <a:lnTo>
                  <a:pt x="9078468" y="1583280"/>
                </a:lnTo>
              </a:path>
              <a:path w="9078595" h="2715260">
                <a:moveTo>
                  <a:pt x="0" y="870737"/>
                </a:moveTo>
                <a:lnTo>
                  <a:pt x="35926" y="851722"/>
                </a:lnTo>
                <a:lnTo>
                  <a:pt x="71996" y="832709"/>
                </a:lnTo>
                <a:lnTo>
                  <a:pt x="108353" y="813699"/>
                </a:lnTo>
                <a:lnTo>
                  <a:pt x="145143" y="794694"/>
                </a:lnTo>
                <a:lnTo>
                  <a:pt x="182507" y="775696"/>
                </a:lnTo>
                <a:lnTo>
                  <a:pt x="220591" y="756707"/>
                </a:lnTo>
                <a:lnTo>
                  <a:pt x="259538" y="737728"/>
                </a:lnTo>
                <a:lnTo>
                  <a:pt x="299493" y="718761"/>
                </a:lnTo>
                <a:lnTo>
                  <a:pt x="340599" y="699807"/>
                </a:lnTo>
                <a:lnTo>
                  <a:pt x="382999" y="680870"/>
                </a:lnTo>
                <a:lnTo>
                  <a:pt x="426839" y="661949"/>
                </a:lnTo>
                <a:lnTo>
                  <a:pt x="472261" y="643047"/>
                </a:lnTo>
                <a:lnTo>
                  <a:pt x="519410" y="624166"/>
                </a:lnTo>
                <a:lnTo>
                  <a:pt x="568429" y="605307"/>
                </a:lnTo>
                <a:lnTo>
                  <a:pt x="619463" y="586473"/>
                </a:lnTo>
                <a:lnTo>
                  <a:pt x="672656" y="567664"/>
                </a:lnTo>
                <a:lnTo>
                  <a:pt x="728151" y="548882"/>
                </a:lnTo>
                <a:lnTo>
                  <a:pt x="786092" y="530130"/>
                </a:lnTo>
                <a:lnTo>
                  <a:pt x="846623" y="511409"/>
                </a:lnTo>
                <a:lnTo>
                  <a:pt x="909888" y="492720"/>
                </a:lnTo>
                <a:lnTo>
                  <a:pt x="976032" y="474065"/>
                </a:lnTo>
                <a:lnTo>
                  <a:pt x="1045197" y="455447"/>
                </a:lnTo>
                <a:lnTo>
                  <a:pt x="1082614" y="445590"/>
                </a:lnTo>
                <a:lnTo>
                  <a:pt x="1120759" y="435534"/>
                </a:lnTo>
                <a:lnTo>
                  <a:pt x="1159622" y="425295"/>
                </a:lnTo>
                <a:lnTo>
                  <a:pt x="1199191" y="414888"/>
                </a:lnTo>
                <a:lnTo>
                  <a:pt x="1239454" y="404329"/>
                </a:lnTo>
                <a:lnTo>
                  <a:pt x="1280400" y="393635"/>
                </a:lnTo>
                <a:lnTo>
                  <a:pt x="1322017" y="382821"/>
                </a:lnTo>
                <a:lnTo>
                  <a:pt x="1364293" y="371902"/>
                </a:lnTo>
                <a:lnTo>
                  <a:pt x="1407218" y="360895"/>
                </a:lnTo>
                <a:lnTo>
                  <a:pt x="1450780" y="349816"/>
                </a:lnTo>
                <a:lnTo>
                  <a:pt x="1494966" y="338681"/>
                </a:lnTo>
                <a:lnTo>
                  <a:pt x="1539766" y="327504"/>
                </a:lnTo>
                <a:lnTo>
                  <a:pt x="1585168" y="316303"/>
                </a:lnTo>
                <a:lnTo>
                  <a:pt x="1631160" y="305093"/>
                </a:lnTo>
                <a:lnTo>
                  <a:pt x="1677732" y="293890"/>
                </a:lnTo>
                <a:lnTo>
                  <a:pt x="1724870" y="282710"/>
                </a:lnTo>
                <a:lnTo>
                  <a:pt x="1772565" y="271568"/>
                </a:lnTo>
                <a:lnTo>
                  <a:pt x="1820804" y="260481"/>
                </a:lnTo>
                <a:lnTo>
                  <a:pt x="1869576" y="249464"/>
                </a:lnTo>
                <a:lnTo>
                  <a:pt x="1918869" y="238533"/>
                </a:lnTo>
                <a:lnTo>
                  <a:pt x="1968673" y="227704"/>
                </a:lnTo>
                <a:lnTo>
                  <a:pt x="2018974" y="216994"/>
                </a:lnTo>
                <a:lnTo>
                  <a:pt x="2069762" y="206417"/>
                </a:lnTo>
                <a:lnTo>
                  <a:pt x="2121025" y="195989"/>
                </a:lnTo>
                <a:lnTo>
                  <a:pt x="2172752" y="185728"/>
                </a:lnTo>
                <a:lnTo>
                  <a:pt x="2224931" y="175647"/>
                </a:lnTo>
                <a:lnTo>
                  <a:pt x="2277551" y="165764"/>
                </a:lnTo>
                <a:lnTo>
                  <a:pt x="2330600" y="156094"/>
                </a:lnTo>
                <a:lnTo>
                  <a:pt x="2384066" y="146653"/>
                </a:lnTo>
                <a:lnTo>
                  <a:pt x="2437938" y="137456"/>
                </a:lnTo>
                <a:lnTo>
                  <a:pt x="2492205" y="128521"/>
                </a:lnTo>
                <a:lnTo>
                  <a:pt x="2546855" y="119862"/>
                </a:lnTo>
                <a:lnTo>
                  <a:pt x="2601876" y="111495"/>
                </a:lnTo>
                <a:lnTo>
                  <a:pt x="2657257" y="103436"/>
                </a:lnTo>
                <a:lnTo>
                  <a:pt x="2712987" y="95702"/>
                </a:lnTo>
                <a:lnTo>
                  <a:pt x="2769053" y="88307"/>
                </a:lnTo>
                <a:lnTo>
                  <a:pt x="2825445" y="81269"/>
                </a:lnTo>
                <a:lnTo>
                  <a:pt x="2882151" y="74602"/>
                </a:lnTo>
                <a:lnTo>
                  <a:pt x="2939159" y="68322"/>
                </a:lnTo>
                <a:lnTo>
                  <a:pt x="2996457" y="62446"/>
                </a:lnTo>
                <a:lnTo>
                  <a:pt x="3054035" y="56990"/>
                </a:lnTo>
                <a:lnTo>
                  <a:pt x="3111881" y="51968"/>
                </a:lnTo>
                <a:lnTo>
                  <a:pt x="3156318" y="48359"/>
                </a:lnTo>
                <a:lnTo>
                  <a:pt x="3201095" y="44877"/>
                </a:lnTo>
                <a:lnTo>
                  <a:pt x="3246208" y="41521"/>
                </a:lnTo>
                <a:lnTo>
                  <a:pt x="3291649" y="38292"/>
                </a:lnTo>
                <a:lnTo>
                  <a:pt x="3337414" y="35191"/>
                </a:lnTo>
                <a:lnTo>
                  <a:pt x="3383497" y="32217"/>
                </a:lnTo>
                <a:lnTo>
                  <a:pt x="3429892" y="29372"/>
                </a:lnTo>
                <a:lnTo>
                  <a:pt x="3476594" y="26655"/>
                </a:lnTo>
                <a:lnTo>
                  <a:pt x="3523597" y="24067"/>
                </a:lnTo>
                <a:lnTo>
                  <a:pt x="3570896" y="21609"/>
                </a:lnTo>
                <a:lnTo>
                  <a:pt x="3618486" y="19281"/>
                </a:lnTo>
                <a:lnTo>
                  <a:pt x="3666359" y="17084"/>
                </a:lnTo>
                <a:lnTo>
                  <a:pt x="3714512" y="15017"/>
                </a:lnTo>
                <a:lnTo>
                  <a:pt x="3762937" y="13081"/>
                </a:lnTo>
                <a:lnTo>
                  <a:pt x="3811631" y="11277"/>
                </a:lnTo>
                <a:lnTo>
                  <a:pt x="3860587" y="9605"/>
                </a:lnTo>
                <a:lnTo>
                  <a:pt x="3909799" y="8066"/>
                </a:lnTo>
                <a:lnTo>
                  <a:pt x="3959262" y="6659"/>
                </a:lnTo>
                <a:lnTo>
                  <a:pt x="4008971" y="5386"/>
                </a:lnTo>
                <a:lnTo>
                  <a:pt x="4058920" y="4247"/>
                </a:lnTo>
                <a:lnTo>
                  <a:pt x="4109103" y="3241"/>
                </a:lnTo>
                <a:lnTo>
                  <a:pt x="4159515" y="2371"/>
                </a:lnTo>
                <a:lnTo>
                  <a:pt x="4210150" y="1636"/>
                </a:lnTo>
                <a:lnTo>
                  <a:pt x="4261002" y="1036"/>
                </a:lnTo>
                <a:lnTo>
                  <a:pt x="4312066" y="572"/>
                </a:lnTo>
                <a:lnTo>
                  <a:pt x="4363337" y="244"/>
                </a:lnTo>
                <a:lnTo>
                  <a:pt x="4414809" y="53"/>
                </a:lnTo>
                <a:lnTo>
                  <a:pt x="4466475" y="0"/>
                </a:lnTo>
                <a:lnTo>
                  <a:pt x="4518332" y="83"/>
                </a:lnTo>
                <a:lnTo>
                  <a:pt x="4570373" y="305"/>
                </a:lnTo>
                <a:lnTo>
                  <a:pt x="4622592" y="666"/>
                </a:lnTo>
                <a:lnTo>
                  <a:pt x="4674984" y="1165"/>
                </a:lnTo>
                <a:lnTo>
                  <a:pt x="4727543" y="1804"/>
                </a:lnTo>
                <a:lnTo>
                  <a:pt x="4780264" y="2583"/>
                </a:lnTo>
                <a:lnTo>
                  <a:pt x="4833141" y="3501"/>
                </a:lnTo>
                <a:lnTo>
                  <a:pt x="4886169" y="4560"/>
                </a:lnTo>
                <a:lnTo>
                  <a:pt x="4939342" y="5761"/>
                </a:lnTo>
                <a:lnTo>
                  <a:pt x="4992655" y="7102"/>
                </a:lnTo>
                <a:lnTo>
                  <a:pt x="5046101" y="8586"/>
                </a:lnTo>
                <a:lnTo>
                  <a:pt x="5099676" y="10212"/>
                </a:lnTo>
                <a:lnTo>
                  <a:pt x="5153373" y="11981"/>
                </a:lnTo>
                <a:lnTo>
                  <a:pt x="5207188" y="13893"/>
                </a:lnTo>
                <a:lnTo>
                  <a:pt x="5261114" y="15948"/>
                </a:lnTo>
                <a:lnTo>
                  <a:pt x="5315146" y="18147"/>
                </a:lnTo>
                <a:lnTo>
                  <a:pt x="5369278" y="20491"/>
                </a:lnTo>
                <a:lnTo>
                  <a:pt x="5423505" y="22980"/>
                </a:lnTo>
                <a:lnTo>
                  <a:pt x="5477822" y="25614"/>
                </a:lnTo>
                <a:lnTo>
                  <a:pt x="5532222" y="28394"/>
                </a:lnTo>
                <a:lnTo>
                  <a:pt x="5586700" y="31320"/>
                </a:lnTo>
                <a:lnTo>
                  <a:pt x="5641251" y="34392"/>
                </a:lnTo>
                <a:lnTo>
                  <a:pt x="5695869" y="37612"/>
                </a:lnTo>
                <a:lnTo>
                  <a:pt x="5750548" y="40979"/>
                </a:lnTo>
                <a:lnTo>
                  <a:pt x="5805283" y="44493"/>
                </a:lnTo>
                <a:lnTo>
                  <a:pt x="5860068" y="48156"/>
                </a:lnTo>
                <a:lnTo>
                  <a:pt x="5914897" y="51968"/>
                </a:lnTo>
                <a:lnTo>
                  <a:pt x="5962519" y="55457"/>
                </a:lnTo>
                <a:lnTo>
                  <a:pt x="6011082" y="59249"/>
                </a:lnTo>
                <a:lnTo>
                  <a:pt x="6060546" y="63334"/>
                </a:lnTo>
                <a:lnTo>
                  <a:pt x="6110870" y="67703"/>
                </a:lnTo>
                <a:lnTo>
                  <a:pt x="6162011" y="72347"/>
                </a:lnTo>
                <a:lnTo>
                  <a:pt x="6213930" y="77254"/>
                </a:lnTo>
                <a:lnTo>
                  <a:pt x="6266585" y="82416"/>
                </a:lnTo>
                <a:lnTo>
                  <a:pt x="6319934" y="87822"/>
                </a:lnTo>
                <a:lnTo>
                  <a:pt x="6373937" y="93463"/>
                </a:lnTo>
                <a:lnTo>
                  <a:pt x="6428553" y="99330"/>
                </a:lnTo>
                <a:lnTo>
                  <a:pt x="6483739" y="105411"/>
                </a:lnTo>
                <a:lnTo>
                  <a:pt x="6539455" y="111698"/>
                </a:lnTo>
                <a:lnTo>
                  <a:pt x="6595661" y="118181"/>
                </a:lnTo>
                <a:lnTo>
                  <a:pt x="6652314" y="124849"/>
                </a:lnTo>
                <a:lnTo>
                  <a:pt x="6709373" y="131694"/>
                </a:lnTo>
                <a:lnTo>
                  <a:pt x="6766798" y="138705"/>
                </a:lnTo>
                <a:lnTo>
                  <a:pt x="6824546" y="145873"/>
                </a:lnTo>
                <a:lnTo>
                  <a:pt x="6882578" y="153187"/>
                </a:lnTo>
                <a:lnTo>
                  <a:pt x="6940851" y="160638"/>
                </a:lnTo>
                <a:lnTo>
                  <a:pt x="6999325" y="168217"/>
                </a:lnTo>
                <a:lnTo>
                  <a:pt x="7057958" y="175913"/>
                </a:lnTo>
                <a:lnTo>
                  <a:pt x="7116709" y="183716"/>
                </a:lnTo>
                <a:lnTo>
                  <a:pt x="7175538" y="191618"/>
                </a:lnTo>
                <a:lnTo>
                  <a:pt x="7234402" y="199607"/>
                </a:lnTo>
                <a:lnTo>
                  <a:pt x="7293260" y="207675"/>
                </a:lnTo>
                <a:lnTo>
                  <a:pt x="7352072" y="215811"/>
                </a:lnTo>
                <a:lnTo>
                  <a:pt x="7410797" y="224006"/>
                </a:lnTo>
                <a:lnTo>
                  <a:pt x="7469392" y="232250"/>
                </a:lnTo>
                <a:lnTo>
                  <a:pt x="7527817" y="240533"/>
                </a:lnTo>
                <a:lnTo>
                  <a:pt x="7586031" y="248845"/>
                </a:lnTo>
                <a:lnTo>
                  <a:pt x="7643993" y="257177"/>
                </a:lnTo>
                <a:lnTo>
                  <a:pt x="7701660" y="265519"/>
                </a:lnTo>
                <a:lnTo>
                  <a:pt x="7758993" y="273860"/>
                </a:lnTo>
                <a:lnTo>
                  <a:pt x="7815950" y="282192"/>
                </a:lnTo>
                <a:lnTo>
                  <a:pt x="7872490" y="290504"/>
                </a:lnTo>
                <a:lnTo>
                  <a:pt x="7928571" y="298787"/>
                </a:lnTo>
                <a:lnTo>
                  <a:pt x="7984153" y="307031"/>
                </a:lnTo>
                <a:lnTo>
                  <a:pt x="8039193" y="315226"/>
                </a:lnTo>
                <a:lnTo>
                  <a:pt x="8093652" y="323362"/>
                </a:lnTo>
                <a:lnTo>
                  <a:pt x="8147488" y="331430"/>
                </a:lnTo>
                <a:lnTo>
                  <a:pt x="8200659" y="339419"/>
                </a:lnTo>
                <a:lnTo>
                  <a:pt x="8253125" y="347321"/>
                </a:lnTo>
                <a:lnTo>
                  <a:pt x="8304844" y="355124"/>
                </a:lnTo>
                <a:lnTo>
                  <a:pt x="8355776" y="362820"/>
                </a:lnTo>
                <a:lnTo>
                  <a:pt x="8405878" y="370399"/>
                </a:lnTo>
                <a:lnTo>
                  <a:pt x="8455110" y="377850"/>
                </a:lnTo>
                <a:lnTo>
                  <a:pt x="8503430" y="385164"/>
                </a:lnTo>
                <a:lnTo>
                  <a:pt x="8550798" y="392332"/>
                </a:lnTo>
                <a:lnTo>
                  <a:pt x="8597172" y="399343"/>
                </a:lnTo>
                <a:lnTo>
                  <a:pt x="8642512" y="406188"/>
                </a:lnTo>
                <a:lnTo>
                  <a:pt x="8686775" y="412856"/>
                </a:lnTo>
                <a:lnTo>
                  <a:pt x="8729920" y="419339"/>
                </a:lnTo>
                <a:lnTo>
                  <a:pt x="8771907" y="425626"/>
                </a:lnTo>
                <a:lnTo>
                  <a:pt x="8812695" y="431707"/>
                </a:lnTo>
                <a:lnTo>
                  <a:pt x="8852241" y="437574"/>
                </a:lnTo>
                <a:lnTo>
                  <a:pt x="8890506" y="443215"/>
                </a:lnTo>
                <a:lnTo>
                  <a:pt x="8963023" y="453783"/>
                </a:lnTo>
                <a:lnTo>
                  <a:pt x="9029919" y="463334"/>
                </a:lnTo>
                <a:lnTo>
                  <a:pt x="9061155" y="467703"/>
                </a:lnTo>
                <a:lnTo>
                  <a:pt x="9078468" y="470084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285232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30" y="13040"/>
                </a:lnTo>
                <a:lnTo>
                  <a:pt x="74781" y="26102"/>
                </a:lnTo>
                <a:lnTo>
                  <a:pt x="112476" y="39209"/>
                </a:lnTo>
                <a:lnTo>
                  <a:pt x="150535" y="52381"/>
                </a:lnTo>
                <a:lnTo>
                  <a:pt x="189081" y="65641"/>
                </a:lnTo>
                <a:lnTo>
                  <a:pt x="228234" y="79010"/>
                </a:lnTo>
                <a:lnTo>
                  <a:pt x="268117" y="92511"/>
                </a:lnTo>
                <a:lnTo>
                  <a:pt x="308850" y="106166"/>
                </a:lnTo>
                <a:lnTo>
                  <a:pt x="350556" y="119996"/>
                </a:lnTo>
                <a:lnTo>
                  <a:pt x="393355" y="134024"/>
                </a:lnTo>
                <a:lnTo>
                  <a:pt x="437370" y="148271"/>
                </a:lnTo>
                <a:lnTo>
                  <a:pt x="482722" y="162760"/>
                </a:lnTo>
                <a:lnTo>
                  <a:pt x="529532" y="177511"/>
                </a:lnTo>
                <a:lnTo>
                  <a:pt x="577923" y="192548"/>
                </a:lnTo>
                <a:lnTo>
                  <a:pt x="628015" y="207892"/>
                </a:lnTo>
                <a:lnTo>
                  <a:pt x="679930" y="223566"/>
                </a:lnTo>
                <a:lnTo>
                  <a:pt x="733790" y="239590"/>
                </a:lnTo>
                <a:lnTo>
                  <a:pt x="789716" y="255987"/>
                </a:lnTo>
                <a:lnTo>
                  <a:pt x="847830" y="272779"/>
                </a:lnTo>
                <a:lnTo>
                  <a:pt x="908254" y="289988"/>
                </a:lnTo>
                <a:lnTo>
                  <a:pt x="971108" y="307635"/>
                </a:lnTo>
                <a:lnTo>
                  <a:pt x="1036514" y="325744"/>
                </a:lnTo>
                <a:lnTo>
                  <a:pt x="1104595" y="344335"/>
                </a:lnTo>
                <a:lnTo>
                  <a:pt x="1143070" y="354783"/>
                </a:lnTo>
                <a:lnTo>
                  <a:pt x="1182416" y="365482"/>
                </a:lnTo>
                <a:lnTo>
                  <a:pt x="1222610" y="376420"/>
                </a:lnTo>
                <a:lnTo>
                  <a:pt x="1263628" y="387587"/>
                </a:lnTo>
                <a:lnTo>
                  <a:pt x="1305446" y="398970"/>
                </a:lnTo>
                <a:lnTo>
                  <a:pt x="1348038" y="410558"/>
                </a:lnTo>
                <a:lnTo>
                  <a:pt x="1391383" y="422339"/>
                </a:lnTo>
                <a:lnTo>
                  <a:pt x="1435454" y="434301"/>
                </a:lnTo>
                <a:lnTo>
                  <a:pt x="1480229" y="446435"/>
                </a:lnTo>
                <a:lnTo>
                  <a:pt x="1525683" y="458726"/>
                </a:lnTo>
                <a:lnTo>
                  <a:pt x="1571793" y="471165"/>
                </a:lnTo>
                <a:lnTo>
                  <a:pt x="1618533" y="483740"/>
                </a:lnTo>
                <a:lnTo>
                  <a:pt x="1665881" y="496438"/>
                </a:lnTo>
                <a:lnTo>
                  <a:pt x="1713812" y="509249"/>
                </a:lnTo>
                <a:lnTo>
                  <a:pt x="1762302" y="522161"/>
                </a:lnTo>
                <a:lnTo>
                  <a:pt x="1811326" y="535163"/>
                </a:lnTo>
                <a:lnTo>
                  <a:pt x="1860862" y="548242"/>
                </a:lnTo>
                <a:lnTo>
                  <a:pt x="1910884" y="561388"/>
                </a:lnTo>
                <a:lnTo>
                  <a:pt x="1961369" y="574589"/>
                </a:lnTo>
                <a:lnTo>
                  <a:pt x="2012293" y="587832"/>
                </a:lnTo>
                <a:lnTo>
                  <a:pt x="2063632" y="601108"/>
                </a:lnTo>
                <a:lnTo>
                  <a:pt x="2115361" y="614404"/>
                </a:lnTo>
                <a:lnTo>
                  <a:pt x="2167457" y="627708"/>
                </a:lnTo>
                <a:lnTo>
                  <a:pt x="2219896" y="641010"/>
                </a:lnTo>
                <a:lnTo>
                  <a:pt x="2272652" y="654297"/>
                </a:lnTo>
                <a:lnTo>
                  <a:pt x="2325704" y="667558"/>
                </a:lnTo>
                <a:lnTo>
                  <a:pt x="2379025" y="680782"/>
                </a:lnTo>
                <a:lnTo>
                  <a:pt x="2432593" y="693956"/>
                </a:lnTo>
                <a:lnTo>
                  <a:pt x="2486383" y="707070"/>
                </a:lnTo>
                <a:lnTo>
                  <a:pt x="2540372" y="720112"/>
                </a:lnTo>
                <a:lnTo>
                  <a:pt x="2594535" y="733070"/>
                </a:lnTo>
                <a:lnTo>
                  <a:pt x="2648847" y="745933"/>
                </a:lnTo>
                <a:lnTo>
                  <a:pt x="2703286" y="758689"/>
                </a:lnTo>
                <a:lnTo>
                  <a:pt x="2757827" y="771327"/>
                </a:lnTo>
                <a:lnTo>
                  <a:pt x="2812445" y="783835"/>
                </a:lnTo>
                <a:lnTo>
                  <a:pt x="2867118" y="796202"/>
                </a:lnTo>
                <a:lnTo>
                  <a:pt x="2921820" y="808416"/>
                </a:lnTo>
                <a:lnTo>
                  <a:pt x="2976529" y="820465"/>
                </a:lnTo>
                <a:lnTo>
                  <a:pt x="3031219" y="832339"/>
                </a:lnTo>
                <a:lnTo>
                  <a:pt x="3085866" y="844024"/>
                </a:lnTo>
                <a:lnTo>
                  <a:pt x="3140448" y="855511"/>
                </a:lnTo>
                <a:lnTo>
                  <a:pt x="3194939" y="866787"/>
                </a:lnTo>
                <a:lnTo>
                  <a:pt x="3240905" y="876174"/>
                </a:lnTo>
                <a:lnTo>
                  <a:pt x="3287337" y="885572"/>
                </a:lnTo>
                <a:lnTo>
                  <a:pt x="3334214" y="894977"/>
                </a:lnTo>
                <a:lnTo>
                  <a:pt x="3381516" y="904385"/>
                </a:lnTo>
                <a:lnTo>
                  <a:pt x="3429225" y="913795"/>
                </a:lnTo>
                <a:lnTo>
                  <a:pt x="3477320" y="923202"/>
                </a:lnTo>
                <a:lnTo>
                  <a:pt x="3525781" y="932602"/>
                </a:lnTo>
                <a:lnTo>
                  <a:pt x="3574590" y="941993"/>
                </a:lnTo>
                <a:lnTo>
                  <a:pt x="3623725" y="951370"/>
                </a:lnTo>
                <a:lnTo>
                  <a:pt x="3673169" y="960731"/>
                </a:lnTo>
                <a:lnTo>
                  <a:pt x="3722900" y="970072"/>
                </a:lnTo>
                <a:lnTo>
                  <a:pt x="3772900" y="979390"/>
                </a:lnTo>
                <a:lnTo>
                  <a:pt x="3823148" y="988681"/>
                </a:lnTo>
                <a:lnTo>
                  <a:pt x="3873625" y="997942"/>
                </a:lnTo>
                <a:lnTo>
                  <a:pt x="3924312" y="1007169"/>
                </a:lnTo>
                <a:lnTo>
                  <a:pt x="3975188" y="1016359"/>
                </a:lnTo>
                <a:lnTo>
                  <a:pt x="4026234" y="1025508"/>
                </a:lnTo>
                <a:lnTo>
                  <a:pt x="4077431" y="1034614"/>
                </a:lnTo>
                <a:lnTo>
                  <a:pt x="4128758" y="1043673"/>
                </a:lnTo>
                <a:lnTo>
                  <a:pt x="4180196" y="1052680"/>
                </a:lnTo>
                <a:lnTo>
                  <a:pt x="4231726" y="1061634"/>
                </a:lnTo>
                <a:lnTo>
                  <a:pt x="4283327" y="1070530"/>
                </a:lnTo>
                <a:lnTo>
                  <a:pt x="4334980" y="1079365"/>
                </a:lnTo>
                <a:lnTo>
                  <a:pt x="4386666" y="1088135"/>
                </a:lnTo>
                <a:lnTo>
                  <a:pt x="4438364" y="1096838"/>
                </a:lnTo>
                <a:lnTo>
                  <a:pt x="4490055" y="1105470"/>
                </a:lnTo>
                <a:lnTo>
                  <a:pt x="4541719" y="1114027"/>
                </a:lnTo>
                <a:lnTo>
                  <a:pt x="4593337" y="1122505"/>
                </a:lnTo>
                <a:lnTo>
                  <a:pt x="4644889" y="1130903"/>
                </a:lnTo>
                <a:lnTo>
                  <a:pt x="4696356" y="1139215"/>
                </a:lnTo>
                <a:lnTo>
                  <a:pt x="4747717" y="1147439"/>
                </a:lnTo>
                <a:lnTo>
                  <a:pt x="4798953" y="1155572"/>
                </a:lnTo>
                <a:lnTo>
                  <a:pt x="4850044" y="1163609"/>
                </a:lnTo>
                <a:lnTo>
                  <a:pt x="4900971" y="1171548"/>
                </a:lnTo>
                <a:lnTo>
                  <a:pt x="4951715" y="1179384"/>
                </a:lnTo>
                <a:lnTo>
                  <a:pt x="5002254" y="1187116"/>
                </a:lnTo>
                <a:lnTo>
                  <a:pt x="5052570" y="1194738"/>
                </a:lnTo>
                <a:lnTo>
                  <a:pt x="5102643" y="1202248"/>
                </a:lnTo>
                <a:lnTo>
                  <a:pt x="5152453" y="1209643"/>
                </a:lnTo>
                <a:lnTo>
                  <a:pt x="5201981" y="1216918"/>
                </a:lnTo>
                <a:lnTo>
                  <a:pt x="5251208" y="1224071"/>
                </a:lnTo>
                <a:lnTo>
                  <a:pt x="5300112" y="1231098"/>
                </a:lnTo>
                <a:lnTo>
                  <a:pt x="5348675" y="1237995"/>
                </a:lnTo>
                <a:lnTo>
                  <a:pt x="5396877" y="1244760"/>
                </a:lnTo>
                <a:lnTo>
                  <a:pt x="5444699" y="1251389"/>
                </a:lnTo>
                <a:lnTo>
                  <a:pt x="5492120" y="1257878"/>
                </a:lnTo>
                <a:lnTo>
                  <a:pt x="5539121" y="1264224"/>
                </a:lnTo>
                <a:lnTo>
                  <a:pt x="5585682" y="1270423"/>
                </a:lnTo>
                <a:lnTo>
                  <a:pt x="5631784" y="1276473"/>
                </a:lnTo>
                <a:lnTo>
                  <a:pt x="5677408" y="1282369"/>
                </a:lnTo>
                <a:lnTo>
                  <a:pt x="5732837" y="1289363"/>
                </a:lnTo>
                <a:lnTo>
                  <a:pt x="5788444" y="1296155"/>
                </a:lnTo>
                <a:lnTo>
                  <a:pt x="5844194" y="1302751"/>
                </a:lnTo>
                <a:lnTo>
                  <a:pt x="5900055" y="1309154"/>
                </a:lnTo>
                <a:lnTo>
                  <a:pt x="5955991" y="1315370"/>
                </a:lnTo>
                <a:lnTo>
                  <a:pt x="6011969" y="1321401"/>
                </a:lnTo>
                <a:lnTo>
                  <a:pt x="6067954" y="1327252"/>
                </a:lnTo>
                <a:lnTo>
                  <a:pt x="6123913" y="1332927"/>
                </a:lnTo>
                <a:lnTo>
                  <a:pt x="6179810" y="1338430"/>
                </a:lnTo>
                <a:lnTo>
                  <a:pt x="6235613" y="1343766"/>
                </a:lnTo>
                <a:lnTo>
                  <a:pt x="6291286" y="1348938"/>
                </a:lnTo>
                <a:lnTo>
                  <a:pt x="6346796" y="1353951"/>
                </a:lnTo>
                <a:lnTo>
                  <a:pt x="6402109" y="1358809"/>
                </a:lnTo>
                <a:lnTo>
                  <a:pt x="6457190" y="1363515"/>
                </a:lnTo>
                <a:lnTo>
                  <a:pt x="6512005" y="1368075"/>
                </a:lnTo>
                <a:lnTo>
                  <a:pt x="6566521" y="1372492"/>
                </a:lnTo>
                <a:lnTo>
                  <a:pt x="6620702" y="1376770"/>
                </a:lnTo>
                <a:lnTo>
                  <a:pt x="6674516" y="1380913"/>
                </a:lnTo>
                <a:lnTo>
                  <a:pt x="6727927" y="1384927"/>
                </a:lnTo>
                <a:lnTo>
                  <a:pt x="6780902" y="1388814"/>
                </a:lnTo>
                <a:lnTo>
                  <a:pt x="6833407" y="1392578"/>
                </a:lnTo>
                <a:lnTo>
                  <a:pt x="6885407" y="1396225"/>
                </a:lnTo>
                <a:lnTo>
                  <a:pt x="6936868" y="1399758"/>
                </a:lnTo>
                <a:lnTo>
                  <a:pt x="6987756" y="1403181"/>
                </a:lnTo>
                <a:lnTo>
                  <a:pt x="7038038" y="1406499"/>
                </a:lnTo>
                <a:lnTo>
                  <a:pt x="7087678" y="1409715"/>
                </a:lnTo>
                <a:lnTo>
                  <a:pt x="7136643" y="1412834"/>
                </a:lnTo>
                <a:lnTo>
                  <a:pt x="7184899" y="1415860"/>
                </a:lnTo>
                <a:lnTo>
                  <a:pt x="7232411" y="1418796"/>
                </a:lnTo>
                <a:lnTo>
                  <a:pt x="7279146" y="1421648"/>
                </a:lnTo>
                <a:lnTo>
                  <a:pt x="7325068" y="1424419"/>
                </a:lnTo>
                <a:lnTo>
                  <a:pt x="7370145" y="1427113"/>
                </a:lnTo>
                <a:lnTo>
                  <a:pt x="7414342" y="1429735"/>
                </a:lnTo>
                <a:lnTo>
                  <a:pt x="7457625" y="1432289"/>
                </a:lnTo>
                <a:lnTo>
                  <a:pt x="7499959" y="1434778"/>
                </a:lnTo>
                <a:lnTo>
                  <a:pt x="7541311" y="1437207"/>
                </a:lnTo>
                <a:lnTo>
                  <a:pt x="7581647" y="1439580"/>
                </a:lnTo>
                <a:lnTo>
                  <a:pt x="7620931" y="1441901"/>
                </a:lnTo>
                <a:lnTo>
                  <a:pt x="7659131" y="1444175"/>
                </a:lnTo>
                <a:lnTo>
                  <a:pt x="7696213" y="1446405"/>
                </a:lnTo>
                <a:lnTo>
                  <a:pt x="7732141" y="1448596"/>
                </a:lnTo>
                <a:lnTo>
                  <a:pt x="7813749" y="1453393"/>
                </a:lnTo>
                <a:lnTo>
                  <a:pt x="7888492" y="1457351"/>
                </a:lnTo>
                <a:lnTo>
                  <a:pt x="7956943" y="1460536"/>
                </a:lnTo>
                <a:lnTo>
                  <a:pt x="8019675" y="1463013"/>
                </a:lnTo>
                <a:lnTo>
                  <a:pt x="8077260" y="1464848"/>
                </a:lnTo>
                <a:lnTo>
                  <a:pt x="8130273" y="1466104"/>
                </a:lnTo>
                <a:lnTo>
                  <a:pt x="8179284" y="1466849"/>
                </a:lnTo>
                <a:lnTo>
                  <a:pt x="8224868" y="1467146"/>
                </a:lnTo>
                <a:lnTo>
                  <a:pt x="8267598" y="1467061"/>
                </a:lnTo>
                <a:lnTo>
                  <a:pt x="8308046" y="1466660"/>
                </a:lnTo>
                <a:lnTo>
                  <a:pt x="8346785" y="1466007"/>
                </a:lnTo>
                <a:lnTo>
                  <a:pt x="8421428" y="1464209"/>
                </a:lnTo>
                <a:lnTo>
                  <a:pt x="8458479" y="1463194"/>
                </a:lnTo>
                <a:lnTo>
                  <a:pt x="8496113" y="1462189"/>
                </a:lnTo>
                <a:lnTo>
                  <a:pt x="8534902" y="1461258"/>
                </a:lnTo>
                <a:lnTo>
                  <a:pt x="8575421" y="1460468"/>
                </a:lnTo>
                <a:lnTo>
                  <a:pt x="8638028" y="1459103"/>
                </a:lnTo>
                <a:lnTo>
                  <a:pt x="8697556" y="1457203"/>
                </a:lnTo>
                <a:lnTo>
                  <a:pt x="8754312" y="1454821"/>
                </a:lnTo>
                <a:lnTo>
                  <a:pt x="8808603" y="1452010"/>
                </a:lnTo>
                <a:lnTo>
                  <a:pt x="8860739" y="1448825"/>
                </a:lnTo>
                <a:lnTo>
                  <a:pt x="8911026" y="1445320"/>
                </a:lnTo>
                <a:lnTo>
                  <a:pt x="8959774" y="1441546"/>
                </a:lnTo>
                <a:lnTo>
                  <a:pt x="9007289" y="1437559"/>
                </a:lnTo>
                <a:lnTo>
                  <a:pt x="9053881" y="1433412"/>
                </a:lnTo>
                <a:lnTo>
                  <a:pt x="9078468" y="1431137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371" y="5138558"/>
            <a:ext cx="6929755" cy="1713864"/>
          </a:xfrm>
          <a:custGeom>
            <a:avLst/>
            <a:gdLst/>
            <a:ahLst/>
            <a:cxnLst/>
            <a:rect l="l" t="t" r="r" b="b"/>
            <a:pathLst>
              <a:path w="6929755" h="1713865">
                <a:moveTo>
                  <a:pt x="0" y="1713344"/>
                </a:moveTo>
                <a:lnTo>
                  <a:pt x="32478" y="1676752"/>
                </a:lnTo>
                <a:lnTo>
                  <a:pt x="65062" y="1640186"/>
                </a:lnTo>
                <a:lnTo>
                  <a:pt x="97858" y="1603673"/>
                </a:lnTo>
                <a:lnTo>
                  <a:pt x="130969" y="1567238"/>
                </a:lnTo>
                <a:lnTo>
                  <a:pt x="164502" y="1530909"/>
                </a:lnTo>
                <a:lnTo>
                  <a:pt x="198562" y="1494711"/>
                </a:lnTo>
                <a:lnTo>
                  <a:pt x="233255" y="1458672"/>
                </a:lnTo>
                <a:lnTo>
                  <a:pt x="268686" y="1422817"/>
                </a:lnTo>
                <a:lnTo>
                  <a:pt x="304961" y="1387174"/>
                </a:lnTo>
                <a:lnTo>
                  <a:pt x="342185" y="1351767"/>
                </a:lnTo>
                <a:lnTo>
                  <a:pt x="380462" y="1316625"/>
                </a:lnTo>
                <a:lnTo>
                  <a:pt x="419900" y="1281772"/>
                </a:lnTo>
                <a:lnTo>
                  <a:pt x="460603" y="1247236"/>
                </a:lnTo>
                <a:lnTo>
                  <a:pt x="502677" y="1213044"/>
                </a:lnTo>
                <a:lnTo>
                  <a:pt x="546226" y="1179221"/>
                </a:lnTo>
                <a:lnTo>
                  <a:pt x="583948" y="1151080"/>
                </a:lnTo>
                <a:lnTo>
                  <a:pt x="623105" y="1122756"/>
                </a:lnTo>
                <a:lnTo>
                  <a:pt x="663556" y="1094323"/>
                </a:lnTo>
                <a:lnTo>
                  <a:pt x="705161" y="1065853"/>
                </a:lnTo>
                <a:lnTo>
                  <a:pt x="747779" y="1037419"/>
                </a:lnTo>
                <a:lnTo>
                  <a:pt x="791271" y="1009096"/>
                </a:lnTo>
                <a:lnTo>
                  <a:pt x="835494" y="980955"/>
                </a:lnTo>
                <a:lnTo>
                  <a:pt x="880309" y="953072"/>
                </a:lnTo>
                <a:lnTo>
                  <a:pt x="925575" y="925518"/>
                </a:lnTo>
                <a:lnTo>
                  <a:pt x="971152" y="898366"/>
                </a:lnTo>
                <a:lnTo>
                  <a:pt x="1016899" y="871692"/>
                </a:lnTo>
                <a:lnTo>
                  <a:pt x="1062674" y="845566"/>
                </a:lnTo>
                <a:lnTo>
                  <a:pt x="1108339" y="820064"/>
                </a:lnTo>
                <a:lnTo>
                  <a:pt x="1153751" y="795257"/>
                </a:lnTo>
                <a:lnTo>
                  <a:pt x="1198771" y="771220"/>
                </a:lnTo>
                <a:lnTo>
                  <a:pt x="1243258" y="748025"/>
                </a:lnTo>
                <a:lnTo>
                  <a:pt x="1287072" y="725746"/>
                </a:lnTo>
                <a:lnTo>
                  <a:pt x="1330070" y="704457"/>
                </a:lnTo>
                <a:lnTo>
                  <a:pt x="1376865" y="681872"/>
                </a:lnTo>
                <a:lnTo>
                  <a:pt x="1421746" y="660755"/>
                </a:lnTo>
                <a:lnTo>
                  <a:pt x="1465124" y="640947"/>
                </a:lnTo>
                <a:lnTo>
                  <a:pt x="1507406" y="622293"/>
                </a:lnTo>
                <a:lnTo>
                  <a:pt x="1549003" y="604635"/>
                </a:lnTo>
                <a:lnTo>
                  <a:pt x="1590322" y="587818"/>
                </a:lnTo>
                <a:lnTo>
                  <a:pt x="1631773" y="571684"/>
                </a:lnTo>
                <a:lnTo>
                  <a:pt x="1673764" y="556078"/>
                </a:lnTo>
                <a:lnTo>
                  <a:pt x="1716705" y="540841"/>
                </a:lnTo>
                <a:lnTo>
                  <a:pt x="1761005" y="525819"/>
                </a:lnTo>
                <a:lnTo>
                  <a:pt x="1807072" y="510854"/>
                </a:lnTo>
                <a:lnTo>
                  <a:pt x="1855315" y="495789"/>
                </a:lnTo>
                <a:lnTo>
                  <a:pt x="1906143" y="480469"/>
                </a:lnTo>
                <a:lnTo>
                  <a:pt x="1959965" y="464736"/>
                </a:lnTo>
                <a:lnTo>
                  <a:pt x="2017190" y="448434"/>
                </a:lnTo>
                <a:lnTo>
                  <a:pt x="2078227" y="431407"/>
                </a:lnTo>
                <a:lnTo>
                  <a:pt x="2118257" y="420519"/>
                </a:lnTo>
                <a:lnTo>
                  <a:pt x="2160550" y="409335"/>
                </a:lnTo>
                <a:lnTo>
                  <a:pt x="2204913" y="397889"/>
                </a:lnTo>
                <a:lnTo>
                  <a:pt x="2251151" y="386220"/>
                </a:lnTo>
                <a:lnTo>
                  <a:pt x="2299069" y="374362"/>
                </a:lnTo>
                <a:lnTo>
                  <a:pt x="2348473" y="362354"/>
                </a:lnTo>
                <a:lnTo>
                  <a:pt x="2399168" y="350230"/>
                </a:lnTo>
                <a:lnTo>
                  <a:pt x="2450960" y="338028"/>
                </a:lnTo>
                <a:lnTo>
                  <a:pt x="2503654" y="325784"/>
                </a:lnTo>
                <a:lnTo>
                  <a:pt x="2557056" y="313534"/>
                </a:lnTo>
                <a:lnTo>
                  <a:pt x="2610971" y="301316"/>
                </a:lnTo>
                <a:lnTo>
                  <a:pt x="2665204" y="289165"/>
                </a:lnTo>
                <a:lnTo>
                  <a:pt x="2719562" y="277117"/>
                </a:lnTo>
                <a:lnTo>
                  <a:pt x="2773849" y="265211"/>
                </a:lnTo>
                <a:lnTo>
                  <a:pt x="2827871" y="253480"/>
                </a:lnTo>
                <a:lnTo>
                  <a:pt x="2881434" y="241964"/>
                </a:lnTo>
                <a:lnTo>
                  <a:pt x="2934342" y="230696"/>
                </a:lnTo>
                <a:lnTo>
                  <a:pt x="2986402" y="219715"/>
                </a:lnTo>
                <a:lnTo>
                  <a:pt x="3037419" y="209057"/>
                </a:lnTo>
                <a:lnTo>
                  <a:pt x="3087198" y="198758"/>
                </a:lnTo>
                <a:lnTo>
                  <a:pt x="3135545" y="188854"/>
                </a:lnTo>
                <a:lnTo>
                  <a:pt x="3182266" y="179383"/>
                </a:lnTo>
                <a:lnTo>
                  <a:pt x="3227165" y="170379"/>
                </a:lnTo>
                <a:lnTo>
                  <a:pt x="3270048" y="161881"/>
                </a:lnTo>
                <a:lnTo>
                  <a:pt x="3310721" y="153924"/>
                </a:lnTo>
                <a:lnTo>
                  <a:pt x="3348990" y="146546"/>
                </a:lnTo>
                <a:lnTo>
                  <a:pt x="3418406" y="133499"/>
                </a:lnTo>
                <a:lnTo>
                  <a:pt x="3479570" y="122452"/>
                </a:lnTo>
                <a:lnTo>
                  <a:pt x="3533862" y="113160"/>
                </a:lnTo>
                <a:lnTo>
                  <a:pt x="3582659" y="105382"/>
                </a:lnTo>
                <a:lnTo>
                  <a:pt x="3627342" y="98875"/>
                </a:lnTo>
                <a:lnTo>
                  <a:pt x="3669289" y="93396"/>
                </a:lnTo>
                <a:lnTo>
                  <a:pt x="3709879" y="88704"/>
                </a:lnTo>
                <a:lnTo>
                  <a:pt x="3750491" y="84556"/>
                </a:lnTo>
                <a:lnTo>
                  <a:pt x="3792504" y="80709"/>
                </a:lnTo>
                <a:lnTo>
                  <a:pt x="3837298" y="76922"/>
                </a:lnTo>
                <a:lnTo>
                  <a:pt x="3886251" y="72950"/>
                </a:lnTo>
                <a:lnTo>
                  <a:pt x="3940742" y="68553"/>
                </a:lnTo>
                <a:lnTo>
                  <a:pt x="4002151" y="63488"/>
                </a:lnTo>
                <a:lnTo>
                  <a:pt x="4043676" y="60084"/>
                </a:lnTo>
                <a:lnTo>
                  <a:pt x="4087243" y="56666"/>
                </a:lnTo>
                <a:lnTo>
                  <a:pt x="4132660" y="53244"/>
                </a:lnTo>
                <a:lnTo>
                  <a:pt x="4179734" y="49831"/>
                </a:lnTo>
                <a:lnTo>
                  <a:pt x="4228274" y="46438"/>
                </a:lnTo>
                <a:lnTo>
                  <a:pt x="4278086" y="43077"/>
                </a:lnTo>
                <a:lnTo>
                  <a:pt x="4328978" y="39757"/>
                </a:lnTo>
                <a:lnTo>
                  <a:pt x="4380758" y="36492"/>
                </a:lnTo>
                <a:lnTo>
                  <a:pt x="4433235" y="33293"/>
                </a:lnTo>
                <a:lnTo>
                  <a:pt x="4486215" y="30171"/>
                </a:lnTo>
                <a:lnTo>
                  <a:pt x="4539506" y="27137"/>
                </a:lnTo>
                <a:lnTo>
                  <a:pt x="4592916" y="24203"/>
                </a:lnTo>
                <a:lnTo>
                  <a:pt x="4646253" y="21380"/>
                </a:lnTo>
                <a:lnTo>
                  <a:pt x="4699324" y="18680"/>
                </a:lnTo>
                <a:lnTo>
                  <a:pt x="4751937" y="16114"/>
                </a:lnTo>
                <a:lnTo>
                  <a:pt x="4803901" y="13694"/>
                </a:lnTo>
                <a:lnTo>
                  <a:pt x="4855021" y="11431"/>
                </a:lnTo>
                <a:lnTo>
                  <a:pt x="4905107" y="9337"/>
                </a:lnTo>
                <a:lnTo>
                  <a:pt x="4953966" y="7422"/>
                </a:lnTo>
                <a:lnTo>
                  <a:pt x="5001406" y="5699"/>
                </a:lnTo>
                <a:lnTo>
                  <a:pt x="5047233" y="4179"/>
                </a:lnTo>
                <a:lnTo>
                  <a:pt x="5311743" y="0"/>
                </a:lnTo>
                <a:lnTo>
                  <a:pt x="5586825" y="464"/>
                </a:lnTo>
                <a:lnTo>
                  <a:pt x="5802899" y="2786"/>
                </a:lnTo>
                <a:lnTo>
                  <a:pt x="5890386" y="4179"/>
                </a:lnTo>
                <a:lnTo>
                  <a:pt x="6496050" y="4179"/>
                </a:lnTo>
                <a:lnTo>
                  <a:pt x="6558382" y="6085"/>
                </a:lnTo>
                <a:lnTo>
                  <a:pt x="6618712" y="8711"/>
                </a:lnTo>
                <a:lnTo>
                  <a:pt x="6676344" y="11849"/>
                </a:lnTo>
                <a:lnTo>
                  <a:pt x="6730587" y="15291"/>
                </a:lnTo>
                <a:lnTo>
                  <a:pt x="6780745" y="18828"/>
                </a:lnTo>
                <a:lnTo>
                  <a:pt x="6826126" y="22252"/>
                </a:lnTo>
                <a:lnTo>
                  <a:pt x="6866037" y="25355"/>
                </a:lnTo>
                <a:lnTo>
                  <a:pt x="6899783" y="27928"/>
                </a:lnTo>
                <a:lnTo>
                  <a:pt x="6929627" y="30185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7" y="401675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75"/>
                </a:lnTo>
                <a:lnTo>
                  <a:pt x="0" y="1202944"/>
                </a:lnTo>
                <a:lnTo>
                  <a:pt x="3937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2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2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46" y="1583942"/>
                </a:lnTo>
                <a:lnTo>
                  <a:pt x="740659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9" y="1583942"/>
                </a:lnTo>
              </a:path>
              <a:path w="1395095" h="1584325">
                <a:moveTo>
                  <a:pt x="659946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101347" y="0"/>
                </a:moveTo>
                <a:lnTo>
                  <a:pt x="0" y="62737"/>
                </a:lnTo>
                <a:lnTo>
                  <a:pt x="4065" y="1545590"/>
                </a:lnTo>
                <a:lnTo>
                  <a:pt x="108433" y="1606207"/>
                </a:lnTo>
                <a:lnTo>
                  <a:pt x="798628" y="1203579"/>
                </a:lnTo>
                <a:lnTo>
                  <a:pt x="802171" y="404622"/>
                </a:lnTo>
                <a:lnTo>
                  <a:pt x="101347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0" y="62737"/>
                </a:moveTo>
                <a:lnTo>
                  <a:pt x="101347" y="0"/>
                </a:lnTo>
                <a:lnTo>
                  <a:pt x="802171" y="404622"/>
                </a:lnTo>
                <a:lnTo>
                  <a:pt x="798628" y="1203579"/>
                </a:lnTo>
                <a:lnTo>
                  <a:pt x="108433" y="1606207"/>
                </a:lnTo>
                <a:lnTo>
                  <a:pt x="4065" y="1545590"/>
                </a:lnTo>
                <a:lnTo>
                  <a:pt x="0" y="627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05003" y="5293106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3237"/>
                </a:moveTo>
                <a:lnTo>
                  <a:pt x="694537" y="0"/>
                </a:lnTo>
                <a:lnTo>
                  <a:pt x="1394942" y="404406"/>
                </a:lnTo>
                <a:lnTo>
                  <a:pt x="1391132" y="1204137"/>
                </a:lnTo>
                <a:lnTo>
                  <a:pt x="773204" y="1564892"/>
                </a:lnTo>
              </a:path>
              <a:path w="1395095" h="1565275">
                <a:moveTo>
                  <a:pt x="626867" y="1564892"/>
                </a:moveTo>
                <a:lnTo>
                  <a:pt x="0" y="1202969"/>
                </a:lnTo>
                <a:lnTo>
                  <a:pt x="3898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957478" y="401675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75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690877" y="5302631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89600" y="1555367"/>
                </a:lnTo>
              </a:path>
              <a:path w="1395095" h="1555750">
                <a:moveTo>
                  <a:pt x="610446" y="1555367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70992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70992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988301" y="4036187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6988301" y="4036187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1" y="5312537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63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6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676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679323" y="0"/>
                </a:moveTo>
                <a:lnTo>
                  <a:pt x="3809" y="394339"/>
                </a:lnTo>
                <a:lnTo>
                  <a:pt x="0" y="1193169"/>
                </a:lnTo>
                <a:lnTo>
                  <a:pt x="679323" y="1585424"/>
                </a:lnTo>
                <a:lnTo>
                  <a:pt x="67932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464676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3809" y="394339"/>
                </a:moveTo>
                <a:lnTo>
                  <a:pt x="679323" y="0"/>
                </a:lnTo>
              </a:path>
              <a:path w="679450" h="1585595">
                <a:moveTo>
                  <a:pt x="679323" y="1585424"/>
                </a:moveTo>
                <a:lnTo>
                  <a:pt x="0" y="1193169"/>
                </a:lnTo>
                <a:lnTo>
                  <a:pt x="3809" y="3943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8464169" y="1500889"/>
            <a:ext cx="680085" cy="1586865"/>
          </a:xfrm>
          <a:custGeom>
            <a:avLst/>
            <a:gdLst/>
            <a:ahLst/>
            <a:cxnLst/>
            <a:rect l="l" t="t" r="r" b="b"/>
            <a:pathLst>
              <a:path w="680084" h="1586864">
                <a:moveTo>
                  <a:pt x="4063" y="394839"/>
                </a:moveTo>
                <a:lnTo>
                  <a:pt x="679830" y="0"/>
                </a:lnTo>
              </a:path>
              <a:path w="680084" h="158686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217" y="558165"/>
            <a:ext cx="8049564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1271" y="1863492"/>
            <a:ext cx="6835775" cy="409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D3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-6350" y="0"/>
            <a:ext cx="9156700" cy="6871970"/>
            <a:chOff x="-6350" y="0"/>
            <a:chExt cx="9156700" cy="6871970"/>
          </a:xfrm>
        </p:grpSpPr>
        <p:sp>
          <p:nvSpPr>
            <p:cNvPr id="10" name="object 10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6350" y="209930"/>
              <a:ext cx="9156700" cy="66544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49723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572"/>
                  </a:moveTo>
                  <a:lnTo>
                    <a:pt x="3505200" y="2290572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572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69028" y="114757"/>
            <a:ext cx="3479800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70" dirty="0">
                <a:solidFill>
                  <a:srgbClr val="93C500"/>
                </a:solidFill>
                <a:latin typeface="Verdana"/>
                <a:cs typeface="Verdana"/>
              </a:rPr>
              <a:t>YAZILIM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3200" spc="-290" dirty="0">
                <a:solidFill>
                  <a:srgbClr val="93C500"/>
                </a:solidFill>
                <a:latin typeface="Verdana"/>
                <a:cs typeface="Verdana"/>
              </a:rPr>
              <a:t>MÜHENDİSL</a:t>
            </a:r>
            <a:r>
              <a:rPr sz="3200" spc="-195" dirty="0">
                <a:solidFill>
                  <a:srgbClr val="93C500"/>
                </a:solidFill>
                <a:latin typeface="Verdana"/>
                <a:cs typeface="Verdana"/>
              </a:rPr>
              <a:t>İ</a:t>
            </a:r>
            <a:r>
              <a:rPr sz="3200" spc="-180" dirty="0">
                <a:solidFill>
                  <a:srgbClr val="93C500"/>
                </a:solidFill>
                <a:latin typeface="Verdana"/>
                <a:cs typeface="Verdana"/>
              </a:rPr>
              <a:t>ĞİNİN  </a:t>
            </a:r>
            <a:r>
              <a:rPr sz="3200" spc="-315" dirty="0">
                <a:solidFill>
                  <a:srgbClr val="93C500"/>
                </a:solidFill>
                <a:latin typeface="Verdana"/>
                <a:cs typeface="Verdana"/>
              </a:rPr>
              <a:t>TEMELLERİ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80" dirty="0">
                <a:solidFill>
                  <a:srgbClr val="93C500"/>
                </a:solidFill>
                <a:latin typeface="Verdana"/>
                <a:cs typeface="Verdana"/>
              </a:rPr>
              <a:t>8.Hafta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Verdana"/>
              <a:cs typeface="Verdana"/>
            </a:endParaRPr>
          </a:p>
          <a:p>
            <a:pPr marL="12700" marR="626745">
              <a:lnSpc>
                <a:spcPct val="100000"/>
              </a:lnSpc>
            </a:pPr>
            <a:r>
              <a:rPr sz="3200" spc="-145" dirty="0">
                <a:solidFill>
                  <a:srgbClr val="93C500"/>
                </a:solidFill>
                <a:latin typeface="Verdana"/>
                <a:cs typeface="Verdana"/>
              </a:rPr>
              <a:t>Yazılım  </a:t>
            </a:r>
            <a:r>
              <a:rPr sz="3200" spc="-15" dirty="0">
                <a:solidFill>
                  <a:srgbClr val="93C500"/>
                </a:solidFill>
                <a:latin typeface="Verdana"/>
                <a:cs typeface="Verdana"/>
              </a:rPr>
              <a:t>Doğrulama</a:t>
            </a:r>
            <a:r>
              <a:rPr sz="3200" spc="-30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200" spc="20" dirty="0">
                <a:solidFill>
                  <a:srgbClr val="93C500"/>
                </a:solidFill>
                <a:latin typeface="Verdana"/>
                <a:cs typeface="Verdana"/>
              </a:rPr>
              <a:t>ve  </a:t>
            </a:r>
            <a:r>
              <a:rPr sz="3200" spc="70" dirty="0">
                <a:solidFill>
                  <a:srgbClr val="93C500"/>
                </a:solidFill>
                <a:latin typeface="Verdana"/>
                <a:cs typeface="Verdana"/>
              </a:rPr>
              <a:t>Geçerleme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32603" y="4366259"/>
            <a:ext cx="3708400" cy="1986280"/>
            <a:chOff x="4832603" y="4366259"/>
            <a:chExt cx="3708400" cy="1986280"/>
          </a:xfrm>
        </p:grpSpPr>
        <p:sp>
          <p:nvSpPr>
            <p:cNvPr id="18" name="object 18"/>
            <p:cNvSpPr/>
            <p:nvPr/>
          </p:nvSpPr>
          <p:spPr>
            <a:xfrm>
              <a:off x="4832603" y="4366259"/>
              <a:ext cx="2979420" cy="1985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83551" y="4367783"/>
              <a:ext cx="1456944" cy="14554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684021"/>
            <a:ext cx="44291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345" dirty="0"/>
              <a:t>Sınama</a:t>
            </a:r>
            <a:r>
              <a:rPr sz="3800" spc="-290" dirty="0"/>
              <a:t> </a:t>
            </a:r>
            <a:r>
              <a:rPr sz="3800" spc="-365" dirty="0"/>
              <a:t>Kavramları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586740" y="1700783"/>
            <a:ext cx="8065008" cy="389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621538"/>
            <a:ext cx="7969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4" dirty="0"/>
              <a:t>Doğrulama </a:t>
            </a:r>
            <a:r>
              <a:rPr sz="3000" spc="-175" dirty="0"/>
              <a:t>ve </a:t>
            </a:r>
            <a:r>
              <a:rPr sz="3000" spc="-140" dirty="0"/>
              <a:t>Geçerleme </a:t>
            </a:r>
            <a:r>
              <a:rPr sz="3000" spc="-250" dirty="0"/>
              <a:t>Yaşam</a:t>
            </a:r>
            <a:r>
              <a:rPr sz="3000" spc="-160" dirty="0"/>
              <a:t> </a:t>
            </a:r>
            <a:r>
              <a:rPr sz="3000" spc="-310" dirty="0"/>
              <a:t>Döngüsü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394715" y="1126235"/>
            <a:ext cx="8354568" cy="5731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539622"/>
            <a:ext cx="440944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345" dirty="0"/>
              <a:t>Sınama</a:t>
            </a:r>
            <a:r>
              <a:rPr sz="3800" spc="-325" dirty="0"/>
              <a:t> </a:t>
            </a:r>
            <a:r>
              <a:rPr sz="3800" spc="-375" dirty="0"/>
              <a:t>Yöntemleri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472846" y="1152905"/>
            <a:ext cx="8056880" cy="529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işlemi,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geliştirmeyi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izleyen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düzeltme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görevi 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olmak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ile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sınırlı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değildir. </a:t>
            </a:r>
            <a:r>
              <a:rPr sz="2400" spc="-25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"sonra"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operasyonu 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olmaktan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çok,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geliştirme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öncesinde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planlanan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ve 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tasarımı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yapılması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gereken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bir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210" dirty="0">
                <a:solidFill>
                  <a:srgbClr val="3D3C2C"/>
                </a:solidFill>
                <a:latin typeface="Verdana"/>
                <a:cs typeface="Verdana"/>
              </a:rPr>
              <a:t>çaba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türüdür.</a:t>
            </a:r>
            <a:endParaRPr sz="2400">
              <a:latin typeface="Verdana"/>
              <a:cs typeface="Verdana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Her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mühendislik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ürünü, 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iki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yoldan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biri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ile 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sınanır: 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Sistemin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tümüne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yönelik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işlevlerin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doğru 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yürütüldüğünün </a:t>
            </a:r>
            <a:r>
              <a:rPr sz="2400" b="1" spc="-225" dirty="0">
                <a:solidFill>
                  <a:srgbClr val="3D3C2C"/>
                </a:solidFill>
                <a:latin typeface="Verdana"/>
                <a:cs typeface="Verdana"/>
              </a:rPr>
              <a:t>(kara </a:t>
            </a:r>
            <a:r>
              <a:rPr sz="2400" b="1" spc="-290" dirty="0">
                <a:solidFill>
                  <a:srgbClr val="3D3C2C"/>
                </a:solidFill>
                <a:latin typeface="Verdana"/>
                <a:cs typeface="Verdana"/>
              </a:rPr>
              <a:t>kutu </a:t>
            </a:r>
            <a:r>
              <a:rPr sz="2400" b="1" spc="-145" dirty="0">
                <a:solidFill>
                  <a:srgbClr val="3D3C2C"/>
                </a:solidFill>
                <a:latin typeface="Verdana"/>
                <a:cs typeface="Verdana"/>
              </a:rPr>
              <a:t>- </a:t>
            </a:r>
            <a:r>
              <a:rPr sz="2400" b="1" spc="-95" dirty="0">
                <a:solidFill>
                  <a:srgbClr val="3D3C2C"/>
                </a:solidFill>
                <a:latin typeface="Verdana"/>
                <a:cs typeface="Verdana"/>
              </a:rPr>
              <a:t>black </a:t>
            </a:r>
            <a:r>
              <a:rPr sz="2400" b="1" spc="-220" dirty="0">
                <a:solidFill>
                  <a:srgbClr val="3D3C2C"/>
                </a:solidFill>
                <a:latin typeface="Verdana"/>
                <a:cs typeface="Verdana"/>
              </a:rPr>
              <a:t>box)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veya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iç 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işlemlerin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belirtimlere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uygun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olarak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yürütüldüğünün 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bileşenler 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tabanında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sınanması </a:t>
            </a:r>
            <a:r>
              <a:rPr sz="2400" b="1" spc="-180" dirty="0">
                <a:solidFill>
                  <a:srgbClr val="3D3C2C"/>
                </a:solidFill>
                <a:latin typeface="Verdana"/>
                <a:cs typeface="Verdana"/>
              </a:rPr>
              <a:t>(beyaz </a:t>
            </a:r>
            <a:r>
              <a:rPr sz="2400" b="1" spc="-290" dirty="0">
                <a:solidFill>
                  <a:srgbClr val="3D3C2C"/>
                </a:solidFill>
                <a:latin typeface="Verdana"/>
                <a:cs typeface="Verdana"/>
              </a:rPr>
              <a:t>kutu </a:t>
            </a:r>
            <a:r>
              <a:rPr sz="2400" b="1" spc="-145" dirty="0">
                <a:solidFill>
                  <a:srgbClr val="3D3C2C"/>
                </a:solidFill>
                <a:latin typeface="Verdana"/>
                <a:cs typeface="Verdana"/>
              </a:rPr>
              <a:t>- </a:t>
            </a:r>
            <a:r>
              <a:rPr sz="2400" b="1" spc="-280" dirty="0">
                <a:solidFill>
                  <a:srgbClr val="3D3C2C"/>
                </a:solidFill>
                <a:latin typeface="Verdana"/>
                <a:cs typeface="Verdana"/>
              </a:rPr>
              <a:t>white  </a:t>
            </a:r>
            <a:r>
              <a:rPr sz="2400" b="1" spc="-220" dirty="0">
                <a:solidFill>
                  <a:srgbClr val="3D3C2C"/>
                </a:solidFill>
                <a:latin typeface="Verdana"/>
                <a:cs typeface="Verdana"/>
              </a:rPr>
              <a:t>box)</a:t>
            </a:r>
            <a:r>
              <a:rPr sz="2400" spc="-22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285115" marR="7620" indent="-273050" algn="just">
              <a:lnSpc>
                <a:spcPct val="100000"/>
              </a:lnSpc>
              <a:spcBef>
                <a:spcPts val="58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Kara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kutu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sınamasında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sisteme,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iç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yapısı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bilinmeksizin 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gelişigüzel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girdiler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verilerek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yapılır.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Sonraki  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sayfalarda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beyaz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kutu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sınamasına</a:t>
            </a:r>
            <a:r>
              <a:rPr sz="2400" spc="7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ilişkin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bilgiler 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verilmektedir.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635965"/>
            <a:ext cx="480377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325" dirty="0"/>
              <a:t>Beyaz </a:t>
            </a:r>
            <a:r>
              <a:rPr sz="3800" spc="-505" dirty="0"/>
              <a:t>Kutu</a:t>
            </a:r>
            <a:r>
              <a:rPr sz="3800" spc="-260" dirty="0"/>
              <a:t> </a:t>
            </a:r>
            <a:r>
              <a:rPr sz="3800" spc="-380" dirty="0"/>
              <a:t>Sınaması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472846" y="1311655"/>
            <a:ext cx="8053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tabLst>
                <a:tab pos="1421130" algn="l"/>
                <a:tab pos="2309495" algn="l"/>
                <a:tab pos="3816985" algn="l"/>
                <a:tab pos="6034405" algn="l"/>
                <a:tab pos="7249795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Beya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z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kutu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sına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ar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anırke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120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süreç 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belirtiminden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yararlanılır.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846" y="1902587"/>
            <a:ext cx="7023100" cy="155067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Yapılabilecek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denetimler</a:t>
            </a:r>
            <a:r>
              <a:rPr sz="2400" spc="-48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arasında:</a:t>
            </a:r>
            <a:endParaRPr sz="2400">
              <a:latin typeface="Verdana"/>
              <a:cs typeface="Verdana"/>
            </a:endParaRPr>
          </a:p>
          <a:p>
            <a:pPr marL="793750" marR="5080" indent="-457834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793750" algn="l"/>
                <a:tab pos="794385" algn="l"/>
              </a:tabLst>
            </a:pPr>
            <a:r>
              <a:rPr sz="2400" spc="-114" dirty="0">
                <a:solidFill>
                  <a:srgbClr val="252525"/>
                </a:solidFill>
                <a:latin typeface="Verdana"/>
                <a:cs typeface="Verdana"/>
              </a:rPr>
              <a:t>Bütün</a:t>
            </a:r>
            <a:r>
              <a:rPr sz="2400" spc="-20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Verdana"/>
                <a:cs typeface="Verdana"/>
              </a:rPr>
              <a:t>bağımsız</a:t>
            </a:r>
            <a:r>
              <a:rPr sz="2400" spc="-2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Verdana"/>
                <a:cs typeface="Verdana"/>
              </a:rPr>
              <a:t>yolların</a:t>
            </a:r>
            <a:r>
              <a:rPr sz="2400" spc="-20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252525"/>
                </a:solidFill>
                <a:latin typeface="Verdana"/>
                <a:cs typeface="Verdana"/>
              </a:rPr>
              <a:t>en</a:t>
            </a:r>
            <a:r>
              <a:rPr sz="2400" spc="-1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Verdana"/>
                <a:cs typeface="Verdana"/>
              </a:rPr>
              <a:t>azından</a:t>
            </a:r>
            <a:r>
              <a:rPr sz="2400" spc="-1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252525"/>
                </a:solidFill>
                <a:latin typeface="Verdana"/>
                <a:cs typeface="Verdana"/>
              </a:rPr>
              <a:t>bir</a:t>
            </a:r>
            <a:r>
              <a:rPr sz="2400" spc="-21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Verdana"/>
                <a:cs typeface="Verdana"/>
              </a:rPr>
              <a:t>kere  </a:t>
            </a:r>
            <a:r>
              <a:rPr sz="2400" spc="-105" dirty="0">
                <a:solidFill>
                  <a:srgbClr val="252525"/>
                </a:solidFill>
                <a:latin typeface="Verdana"/>
                <a:cs typeface="Verdana"/>
              </a:rPr>
              <a:t>sınanması,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544" y="3793997"/>
            <a:ext cx="71805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55575" indent="-457834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114" dirty="0">
                <a:solidFill>
                  <a:srgbClr val="252525"/>
                </a:solidFill>
                <a:latin typeface="Verdana"/>
                <a:cs typeface="Verdana"/>
              </a:rPr>
              <a:t>Bütün </a:t>
            </a:r>
            <a:r>
              <a:rPr sz="2400" spc="-85" dirty="0">
                <a:solidFill>
                  <a:srgbClr val="252525"/>
                </a:solidFill>
                <a:latin typeface="Verdana"/>
                <a:cs typeface="Verdana"/>
              </a:rPr>
              <a:t>mantıksal karar </a:t>
            </a:r>
            <a:r>
              <a:rPr sz="2400" spc="-25" dirty="0">
                <a:solidFill>
                  <a:srgbClr val="252525"/>
                </a:solidFill>
                <a:latin typeface="Verdana"/>
                <a:cs typeface="Verdana"/>
              </a:rPr>
              <a:t>noktalarında</a:t>
            </a:r>
            <a:r>
              <a:rPr sz="2400" spc="-5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-195" dirty="0">
                <a:solidFill>
                  <a:srgbClr val="252525"/>
                </a:solidFill>
                <a:latin typeface="Verdana"/>
                <a:cs typeface="Verdana"/>
              </a:rPr>
              <a:t>iki </a:t>
            </a:r>
            <a:r>
              <a:rPr sz="2400" spc="-70" dirty="0">
                <a:solidFill>
                  <a:srgbClr val="252525"/>
                </a:solidFill>
                <a:latin typeface="Verdana"/>
                <a:cs typeface="Verdana"/>
              </a:rPr>
              <a:t>değişik  </a:t>
            </a:r>
            <a:r>
              <a:rPr sz="2400" spc="-85" dirty="0">
                <a:solidFill>
                  <a:srgbClr val="252525"/>
                </a:solidFill>
                <a:latin typeface="Verdana"/>
                <a:cs typeface="Verdana"/>
              </a:rPr>
              <a:t>karar </a:t>
            </a:r>
            <a:r>
              <a:rPr sz="2400" spc="-30" dirty="0">
                <a:solidFill>
                  <a:srgbClr val="252525"/>
                </a:solidFill>
                <a:latin typeface="Verdana"/>
                <a:cs typeface="Verdana"/>
              </a:rPr>
              <a:t>için </a:t>
            </a:r>
            <a:r>
              <a:rPr sz="2400" spc="-75" dirty="0">
                <a:solidFill>
                  <a:srgbClr val="252525"/>
                </a:solidFill>
                <a:latin typeface="Verdana"/>
                <a:cs typeface="Verdana"/>
              </a:rPr>
              <a:t>sınamaların</a:t>
            </a:r>
            <a:r>
              <a:rPr sz="2400" spc="-5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Verdana"/>
                <a:cs typeface="Verdana"/>
              </a:rPr>
              <a:t>yapılması,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52525"/>
              </a:buClr>
              <a:buFont typeface="Arial"/>
              <a:buChar char="•"/>
            </a:pPr>
            <a:endParaRPr sz="235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120" dirty="0">
                <a:solidFill>
                  <a:srgbClr val="252525"/>
                </a:solidFill>
                <a:latin typeface="Verdana"/>
                <a:cs typeface="Verdana"/>
              </a:rPr>
              <a:t>Bütün </a:t>
            </a:r>
            <a:r>
              <a:rPr sz="2400" spc="-35" dirty="0">
                <a:solidFill>
                  <a:srgbClr val="252525"/>
                </a:solidFill>
                <a:latin typeface="Verdana"/>
                <a:cs typeface="Verdana"/>
              </a:rPr>
              <a:t>döngülerin </a:t>
            </a:r>
            <a:r>
              <a:rPr sz="2400" spc="-210" dirty="0">
                <a:solidFill>
                  <a:srgbClr val="252525"/>
                </a:solidFill>
                <a:latin typeface="Verdana"/>
                <a:cs typeface="Verdana"/>
              </a:rPr>
              <a:t>sınır </a:t>
            </a:r>
            <a:r>
              <a:rPr sz="2400" spc="-10" dirty="0">
                <a:solidFill>
                  <a:srgbClr val="252525"/>
                </a:solidFill>
                <a:latin typeface="Verdana"/>
                <a:cs typeface="Verdana"/>
              </a:rPr>
              <a:t>değerlerinde</a:t>
            </a:r>
            <a:r>
              <a:rPr sz="2400" spc="-4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252525"/>
                </a:solidFill>
                <a:latin typeface="Verdana"/>
                <a:cs typeface="Verdana"/>
              </a:rPr>
              <a:t>sınanması,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52525"/>
              </a:buClr>
              <a:buFont typeface="Arial"/>
              <a:buChar char="•"/>
            </a:pPr>
            <a:endParaRPr sz="235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95" dirty="0">
                <a:solidFill>
                  <a:srgbClr val="252525"/>
                </a:solidFill>
                <a:latin typeface="Verdana"/>
                <a:cs typeface="Verdana"/>
              </a:rPr>
              <a:t>İç </a:t>
            </a:r>
            <a:r>
              <a:rPr sz="2400" spc="-105" dirty="0">
                <a:solidFill>
                  <a:srgbClr val="252525"/>
                </a:solidFill>
                <a:latin typeface="Verdana"/>
                <a:cs typeface="Verdana"/>
              </a:rPr>
              <a:t>veri </a:t>
            </a:r>
            <a:r>
              <a:rPr sz="2400" spc="-75" dirty="0">
                <a:solidFill>
                  <a:srgbClr val="252525"/>
                </a:solidFill>
                <a:latin typeface="Verdana"/>
                <a:cs typeface="Verdana"/>
              </a:rPr>
              <a:t>yapılarının </a:t>
            </a:r>
            <a:r>
              <a:rPr sz="2400" spc="-25" dirty="0">
                <a:solidFill>
                  <a:srgbClr val="252525"/>
                </a:solidFill>
                <a:latin typeface="Verdana"/>
                <a:cs typeface="Verdana"/>
              </a:rPr>
              <a:t>denenmesi</a:t>
            </a:r>
            <a:r>
              <a:rPr sz="2400" spc="-49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252525"/>
                </a:solidFill>
                <a:latin typeface="Verdana"/>
                <a:cs typeface="Verdana"/>
              </a:rPr>
              <a:t>bulunur.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635965"/>
            <a:ext cx="480377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325" dirty="0"/>
              <a:t>Beyaz </a:t>
            </a:r>
            <a:r>
              <a:rPr sz="3800" spc="-505" dirty="0"/>
              <a:t>Kutu</a:t>
            </a:r>
            <a:r>
              <a:rPr sz="3800" spc="-260" dirty="0"/>
              <a:t> </a:t>
            </a:r>
            <a:r>
              <a:rPr sz="3800" spc="-380" dirty="0"/>
              <a:t>Sınaması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472846" y="1311655"/>
            <a:ext cx="8053705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635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225" dirty="0">
                <a:solidFill>
                  <a:srgbClr val="3D3C2C"/>
                </a:solidFill>
                <a:latin typeface="Verdana"/>
                <a:cs typeface="Verdana"/>
              </a:rPr>
              <a:t>Sınamaları </a:t>
            </a:r>
            <a:r>
              <a:rPr sz="2400" b="1" spc="-285" dirty="0">
                <a:solidFill>
                  <a:srgbClr val="3D3C2C"/>
                </a:solidFill>
                <a:latin typeface="Verdana"/>
                <a:cs typeface="Verdana"/>
              </a:rPr>
              <a:t>yürütürken </a:t>
            </a:r>
            <a:r>
              <a:rPr sz="2400" b="1" spc="-295" dirty="0">
                <a:solidFill>
                  <a:srgbClr val="3D3C2C"/>
                </a:solidFill>
                <a:latin typeface="Verdana"/>
                <a:cs typeface="Verdana"/>
              </a:rPr>
              <a:t>sınırlı </a:t>
            </a:r>
            <a:r>
              <a:rPr sz="2400" b="1" spc="-145" dirty="0">
                <a:solidFill>
                  <a:srgbClr val="3D3C2C"/>
                </a:solidFill>
                <a:latin typeface="Verdana"/>
                <a:cs typeface="Verdana"/>
              </a:rPr>
              <a:t>çabamızı </a:t>
            </a:r>
            <a:r>
              <a:rPr sz="2400" b="1" spc="-195" dirty="0">
                <a:solidFill>
                  <a:srgbClr val="3D3C2C"/>
                </a:solidFill>
                <a:latin typeface="Verdana"/>
                <a:cs typeface="Verdana"/>
              </a:rPr>
              <a:t>yerinde  </a:t>
            </a:r>
            <a:r>
              <a:rPr sz="2400" b="1" spc="-225" dirty="0">
                <a:solidFill>
                  <a:srgbClr val="3D3C2C"/>
                </a:solidFill>
                <a:latin typeface="Verdana"/>
                <a:cs typeface="Verdana"/>
              </a:rPr>
              <a:t>kullanmamız </a:t>
            </a:r>
            <a:r>
              <a:rPr sz="2400" b="1" spc="-220" dirty="0">
                <a:solidFill>
                  <a:srgbClr val="3D3C2C"/>
                </a:solidFill>
                <a:latin typeface="Verdana"/>
                <a:cs typeface="Verdana"/>
              </a:rPr>
              <a:t>gerekir. </a:t>
            </a:r>
            <a:r>
              <a:rPr sz="2400" b="1" spc="-310" dirty="0">
                <a:solidFill>
                  <a:srgbClr val="3D3C2C"/>
                </a:solidFill>
                <a:latin typeface="Verdana"/>
                <a:cs typeface="Verdana"/>
              </a:rPr>
              <a:t>Bunun </a:t>
            </a:r>
            <a:r>
              <a:rPr sz="2400" b="1" spc="-160" dirty="0">
                <a:solidFill>
                  <a:srgbClr val="3D3C2C"/>
                </a:solidFill>
                <a:latin typeface="Verdana"/>
                <a:cs typeface="Verdana"/>
              </a:rPr>
              <a:t>için </a:t>
            </a:r>
            <a:r>
              <a:rPr sz="2400" b="1" spc="-215" dirty="0">
                <a:solidFill>
                  <a:srgbClr val="3D3C2C"/>
                </a:solidFill>
                <a:latin typeface="Verdana"/>
                <a:cs typeface="Verdana"/>
              </a:rPr>
              <a:t>hataların</a:t>
            </a:r>
            <a:r>
              <a:rPr sz="2400" b="1" spc="3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b="1" spc="-180" dirty="0">
                <a:solidFill>
                  <a:srgbClr val="3D3C2C"/>
                </a:solidFill>
                <a:latin typeface="Verdana"/>
                <a:cs typeface="Verdana"/>
              </a:rPr>
              <a:t>bazı  </a:t>
            </a:r>
            <a:r>
              <a:rPr sz="2400" b="1" spc="-235" dirty="0">
                <a:solidFill>
                  <a:srgbClr val="3D3C2C"/>
                </a:solidFill>
                <a:latin typeface="Verdana"/>
                <a:cs typeface="Verdana"/>
              </a:rPr>
              <a:t>özelliklerinin </a:t>
            </a:r>
            <a:r>
              <a:rPr sz="2400" b="1" spc="-210" dirty="0">
                <a:solidFill>
                  <a:srgbClr val="3D3C2C"/>
                </a:solidFill>
                <a:latin typeface="Verdana"/>
                <a:cs typeface="Verdana"/>
              </a:rPr>
              <a:t>bilinmesinde </a:t>
            </a:r>
            <a:r>
              <a:rPr sz="2400" b="1" spc="-215" dirty="0">
                <a:solidFill>
                  <a:srgbClr val="3D3C2C"/>
                </a:solidFill>
                <a:latin typeface="Verdana"/>
                <a:cs typeface="Verdana"/>
              </a:rPr>
              <a:t>yarar</a:t>
            </a:r>
            <a:r>
              <a:rPr sz="2400" b="1" spc="-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b="1" spc="-250" dirty="0">
                <a:solidFill>
                  <a:srgbClr val="3D3C2C"/>
                </a:solidFill>
                <a:latin typeface="Verdana"/>
                <a:cs typeface="Verdana"/>
              </a:rPr>
              <a:t>vardır:</a:t>
            </a:r>
            <a:endParaRPr sz="24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program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kesiminin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uygulamada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çalıştırılma  olasılığı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az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ise </a:t>
            </a:r>
            <a:r>
              <a:rPr sz="2400" spc="110" dirty="0">
                <a:solidFill>
                  <a:srgbClr val="3D3C2C"/>
                </a:solidFill>
                <a:latin typeface="Verdana"/>
                <a:cs typeface="Verdana"/>
              </a:rPr>
              <a:t>o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kesimde 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hata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olması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hatanın 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önemli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olması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olasılığı</a:t>
            </a:r>
            <a:r>
              <a:rPr sz="2400" spc="-5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fazladır.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846" y="3653154"/>
            <a:ext cx="629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5410" algn="l"/>
                <a:tab pos="2725420" algn="l"/>
                <a:tab pos="4445000" algn="l"/>
                <a:tab pos="5729605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3D3C2C"/>
                </a:solidFill>
                <a:latin typeface="Verdana"/>
                <a:cs typeface="Verdana"/>
              </a:rPr>
              <a:t>Ço</a:t>
            </a:r>
            <a:r>
              <a:rPr sz="2400" spc="165" dirty="0">
                <a:solidFill>
                  <a:srgbClr val="3D3C2C"/>
                </a:solidFill>
                <a:latin typeface="Verdana"/>
                <a:cs typeface="Verdana"/>
              </a:rPr>
              <a:t>ğ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z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n,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kullanıl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ola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ığ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çok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42" y="3653154"/>
            <a:ext cx="7780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42685">
              <a:lnSpc>
                <a:spcPct val="100000"/>
              </a:lnSpc>
              <a:spcBef>
                <a:spcPts val="100"/>
              </a:spcBef>
              <a:tabLst>
                <a:tab pos="1635760" algn="l"/>
                <a:tab pos="3319779" algn="l"/>
                <a:tab pos="4639945" algn="l"/>
                <a:tab pos="6086475" algn="l"/>
                <a:tab pos="6844030" algn="l"/>
                <a:tab pos="7028815" algn="l"/>
              </a:tabLst>
            </a:pP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az	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ola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ak  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kes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en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pr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gram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yollar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lında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çok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	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sıkça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846" y="4310951"/>
            <a:ext cx="8052434" cy="16357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5115" algn="just">
              <a:lnSpc>
                <a:spcPct val="100000"/>
              </a:lnSpc>
              <a:spcBef>
                <a:spcPts val="680"/>
              </a:spcBef>
            </a:pP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çalıştırılıyor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olacaktır.</a:t>
            </a:r>
            <a:endParaRPr sz="24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Yazım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hataları rasgele olarak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dağılır.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Bunlardan 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bazılarını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derleyiciler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bulur,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bazıları </a:t>
            </a:r>
            <a:r>
              <a:rPr sz="2400" spc="170" dirty="0">
                <a:solidFill>
                  <a:srgbClr val="3D3C2C"/>
                </a:solidFill>
                <a:latin typeface="Verdana"/>
                <a:cs typeface="Verdana"/>
              </a:rPr>
              <a:t>da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bulunmadan  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kalır.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635965"/>
            <a:ext cx="507873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400" dirty="0"/>
              <a:t>Temel </a:t>
            </a:r>
            <a:r>
              <a:rPr sz="3800" spc="-355" dirty="0"/>
              <a:t>Yollar</a:t>
            </a:r>
            <a:r>
              <a:rPr sz="3800" spc="-145" dirty="0"/>
              <a:t> </a:t>
            </a:r>
            <a:r>
              <a:rPr sz="3800" spc="-380" dirty="0"/>
              <a:t>Sınaması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472846" y="1511553"/>
            <a:ext cx="8053070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715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Daha </a:t>
            </a:r>
            <a:r>
              <a:rPr sz="2400" spc="114" dirty="0">
                <a:solidFill>
                  <a:srgbClr val="3D3C2C"/>
                </a:solidFill>
                <a:latin typeface="Verdana"/>
                <a:cs typeface="Verdana"/>
              </a:rPr>
              <a:t>önce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çevrimsellik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karmaşıklığı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konusunda 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gördüğümüz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hesap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yöntemi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ile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programdaki 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bağımsız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yollar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bulunduktan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sonra,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kadar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sayıda 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yaparak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programın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her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birimini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şekilde 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sınamalara 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dahil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etmiş</a:t>
            </a:r>
            <a:r>
              <a:rPr sz="2400" spc="-5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oluruz.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Bağımsız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yolların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saptanması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için 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önce,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program 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çizgesel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biçime</a:t>
            </a:r>
            <a:r>
              <a:rPr sz="2400" spc="-4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çevrilir.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Bunu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yapmak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için 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ise,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program </a:t>
            </a:r>
            <a:r>
              <a:rPr sz="2400" spc="-245" dirty="0">
                <a:solidFill>
                  <a:srgbClr val="3D3C2C"/>
                </a:solidFill>
                <a:latin typeface="Verdana"/>
                <a:cs typeface="Verdana"/>
              </a:rPr>
              <a:t>iş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akış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şemaları 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diyagramları 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iyi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başlangıç</a:t>
            </a:r>
            <a:r>
              <a:rPr sz="2400" spc="-4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noktasıdır.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635965"/>
            <a:ext cx="507873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400" dirty="0"/>
              <a:t>Temel </a:t>
            </a:r>
            <a:r>
              <a:rPr sz="3800" spc="-355" dirty="0"/>
              <a:t>Yollar</a:t>
            </a:r>
            <a:r>
              <a:rPr sz="3800" spc="-145" dirty="0"/>
              <a:t> </a:t>
            </a:r>
            <a:r>
              <a:rPr sz="3800" spc="-380" dirty="0"/>
              <a:t>Sınaması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1476755" y="1412747"/>
            <a:ext cx="6231636" cy="5013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635965"/>
            <a:ext cx="507873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400" dirty="0"/>
              <a:t>Temel </a:t>
            </a:r>
            <a:r>
              <a:rPr sz="3800" spc="-355" dirty="0"/>
              <a:t>Yollar</a:t>
            </a:r>
            <a:r>
              <a:rPr sz="3800" spc="-145" dirty="0"/>
              <a:t> </a:t>
            </a:r>
            <a:r>
              <a:rPr sz="3800" spc="-380" dirty="0"/>
              <a:t>Sınaması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2124455" y="1284732"/>
            <a:ext cx="4465320" cy="5093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307975"/>
            <a:ext cx="26327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440" dirty="0"/>
              <a:t>SINAMA</a:t>
            </a:r>
            <a:r>
              <a:rPr sz="3800" spc="-305" dirty="0"/>
              <a:t> </a:t>
            </a:r>
            <a:r>
              <a:rPr sz="3800" spc="-220" dirty="0"/>
              <a:t>ve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47217" y="885266"/>
            <a:ext cx="642874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700" dirty="0">
                <a:solidFill>
                  <a:srgbClr val="93C500"/>
                </a:solidFill>
                <a:latin typeface="Verdana"/>
                <a:cs typeface="Verdana"/>
              </a:rPr>
              <a:t>BÜTÜNLEŞTİRME</a:t>
            </a:r>
            <a:r>
              <a:rPr sz="3800" b="1" spc="-295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800" b="1" spc="-730" dirty="0">
                <a:solidFill>
                  <a:srgbClr val="93C500"/>
                </a:solidFill>
                <a:latin typeface="Verdana"/>
                <a:cs typeface="Verdana"/>
              </a:rPr>
              <a:t>STRATEJİLERİ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169" y="1727708"/>
            <a:ext cx="798512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9525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Genellikle sınama 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stratejisi,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bütünleştirme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stratejisi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ile 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birlikte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değerlendirilir.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Ancak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bazı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stratejileri 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bütünleştirme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dışındaki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tasaları</a:t>
            </a:r>
            <a:r>
              <a:rPr sz="2400" spc="-43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hedefleyebilir.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Örneğin, yukarıdan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aşağı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aşağıdan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yukarı 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stratejileri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bütünleştirme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yöntemine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bağımlıdır. 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Ancak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işlem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yolu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gerilim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sınamaları, 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sistemin 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olaylar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karşısında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değişik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işlem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sıralandırmaları 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sonucunda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ulaşacağı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sonuçların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doğruluğunu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ve 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normal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şartların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üstünde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zorlandığında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dayanıklılık  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sınırını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ortaya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çıkarır.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307975"/>
            <a:ext cx="386778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330" dirty="0"/>
              <a:t>Yukarıdan</a:t>
            </a:r>
            <a:r>
              <a:rPr sz="3800" spc="-300" dirty="0"/>
              <a:t> </a:t>
            </a:r>
            <a:r>
              <a:rPr sz="3800" spc="-260" dirty="0"/>
              <a:t>Aşağı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47217" y="885266"/>
            <a:ext cx="573341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345" dirty="0">
                <a:solidFill>
                  <a:srgbClr val="93C500"/>
                </a:solidFill>
                <a:latin typeface="Verdana"/>
                <a:cs typeface="Verdana"/>
              </a:rPr>
              <a:t>Sınama </a:t>
            </a:r>
            <a:r>
              <a:rPr sz="3800" b="1" spc="-215" dirty="0">
                <a:solidFill>
                  <a:srgbClr val="93C500"/>
                </a:solidFill>
                <a:latin typeface="Verdana"/>
                <a:cs typeface="Verdana"/>
              </a:rPr>
              <a:t>ve</a:t>
            </a:r>
            <a:r>
              <a:rPr sz="3800" b="1" spc="-204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800" b="1" spc="-45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169" y="1727708"/>
            <a:ext cx="7983220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Yukarıdan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aşağı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bütünleştirmede, </a:t>
            </a:r>
            <a:r>
              <a:rPr sz="2400" spc="120" dirty="0">
                <a:solidFill>
                  <a:srgbClr val="3D3C2C"/>
                </a:solidFill>
                <a:latin typeface="Verdana"/>
                <a:cs typeface="Verdana"/>
              </a:rPr>
              <a:t>önce 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sistemin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en  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üst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düzeylerinin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sınanması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sonra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aşağıya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doğru 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olan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düzeyleri,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ilgili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modüllerin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takılarak sınanmaları 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söz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konusudur.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En 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üst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noktadaki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bileşen,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birim/modül/alt</a:t>
            </a:r>
            <a:r>
              <a:rPr sz="2400" spc="-4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sistem</a:t>
            </a:r>
            <a:endParaRPr sz="2400">
              <a:latin typeface="Verdana"/>
              <a:cs typeface="Verdana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olarak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sınandıktan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sonra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alt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düzeye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geçilmelidir.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880109"/>
            <a:ext cx="3611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95" dirty="0"/>
              <a:t>Bölüm</a:t>
            </a:r>
            <a:r>
              <a:rPr sz="4400" spc="-380" dirty="0"/>
              <a:t> </a:t>
            </a:r>
            <a:r>
              <a:rPr sz="4400" spc="-365" dirty="0"/>
              <a:t>Hedefi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42594" y="1800301"/>
            <a:ext cx="755459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Yazılım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üretimi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boyunca,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"Doğru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Yazılımı</a:t>
            </a:r>
            <a:r>
              <a:rPr sz="2400" spc="6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mı 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üretiyoruz?"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"Yazılımı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doğru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olarak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üretiyor 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muyuz?" sorularının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yanıtlarını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araştıran 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doğrulama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geçerleme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yöntemleri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bu 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bölümde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açıklanmaktadır.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6600" y="4293108"/>
            <a:ext cx="2705100" cy="1694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307975"/>
            <a:ext cx="386778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330" dirty="0"/>
              <a:t>Yukarıdan</a:t>
            </a:r>
            <a:r>
              <a:rPr sz="3800" spc="-300" dirty="0"/>
              <a:t> </a:t>
            </a:r>
            <a:r>
              <a:rPr sz="3800" spc="-260" dirty="0"/>
              <a:t>Aşağı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47217" y="885266"/>
            <a:ext cx="573341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345" dirty="0">
                <a:solidFill>
                  <a:srgbClr val="93C500"/>
                </a:solidFill>
                <a:latin typeface="Verdana"/>
                <a:cs typeface="Verdana"/>
              </a:rPr>
              <a:t>Sınama </a:t>
            </a:r>
            <a:r>
              <a:rPr sz="3800" b="1" spc="-215" dirty="0">
                <a:solidFill>
                  <a:srgbClr val="93C500"/>
                </a:solidFill>
                <a:latin typeface="Verdana"/>
                <a:cs typeface="Verdana"/>
              </a:rPr>
              <a:t>ve</a:t>
            </a:r>
            <a:r>
              <a:rPr sz="3800" b="1" spc="-204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800" b="1" spc="-45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169" y="1727708"/>
            <a:ext cx="7983220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Ancak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bu en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üstteki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bileşenin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tam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olarak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sınanması 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için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alttaki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bileşenlerle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olan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bağlantılarının </a:t>
            </a:r>
            <a:r>
              <a:rPr sz="2400" spc="165" dirty="0">
                <a:solidFill>
                  <a:srgbClr val="3D3C2C"/>
                </a:solidFill>
                <a:latin typeface="Verdana"/>
                <a:cs typeface="Verdana"/>
              </a:rPr>
              <a:t>da 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çalışması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gerekir.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Alt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bileşenler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ise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stratejiye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göre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henüz</a:t>
            </a:r>
            <a:r>
              <a:rPr sz="2400" spc="-50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hazırlanmış 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olamazlar.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Bunların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yerine 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üst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bileşenin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sınaması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için 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kullanılmak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üzere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'koçan'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programları</a:t>
            </a:r>
            <a:r>
              <a:rPr sz="2400" spc="-6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yazılır.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307975"/>
            <a:ext cx="386778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330" dirty="0"/>
              <a:t>Yukarıdan</a:t>
            </a:r>
            <a:r>
              <a:rPr sz="3800" spc="-300" dirty="0"/>
              <a:t> </a:t>
            </a:r>
            <a:r>
              <a:rPr sz="3800" spc="-260" dirty="0"/>
              <a:t>Aşağı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47217" y="885266"/>
            <a:ext cx="573341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345" dirty="0">
                <a:solidFill>
                  <a:srgbClr val="93C500"/>
                </a:solidFill>
                <a:latin typeface="Verdana"/>
                <a:cs typeface="Verdana"/>
              </a:rPr>
              <a:t>Sınama </a:t>
            </a:r>
            <a:r>
              <a:rPr sz="3800" b="1" spc="-215" dirty="0">
                <a:solidFill>
                  <a:srgbClr val="93C500"/>
                </a:solidFill>
                <a:latin typeface="Verdana"/>
                <a:cs typeface="Verdana"/>
              </a:rPr>
              <a:t>ve</a:t>
            </a:r>
            <a:r>
              <a:rPr sz="3800" b="1" spc="-204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800" b="1" spc="-45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169" y="1727708"/>
            <a:ext cx="7983855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8255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Koçanlar,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alt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bileşenin, 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üst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bileşen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ile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arayüzünü  temin</a:t>
            </a:r>
            <a:r>
              <a:rPr sz="2400" spc="7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eden,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fakat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işlevsel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olarak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hiç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şey 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yapmayan,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boş </a:t>
            </a:r>
            <a:r>
              <a:rPr sz="2400" spc="85" dirty="0">
                <a:solidFill>
                  <a:srgbClr val="3D3C2C"/>
                </a:solidFill>
                <a:latin typeface="Verdana"/>
                <a:cs typeface="Verdana"/>
              </a:rPr>
              <a:t>çerçeve</a:t>
            </a:r>
            <a:r>
              <a:rPr sz="2400" spc="-5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programlarıdır.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220" dirty="0">
                <a:solidFill>
                  <a:srgbClr val="3D3C2C"/>
                </a:solidFill>
                <a:latin typeface="Verdana"/>
                <a:cs typeface="Verdana"/>
              </a:rPr>
              <a:t>Üst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bileşenin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sınanması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bittikten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sonra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koçanlar, 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içleri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doldurularak kendi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kodlama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birim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işlemlerini 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tamamladıktan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sonra 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üst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bileşen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ile 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yeniden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sınanırlar.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307975"/>
            <a:ext cx="386778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330" dirty="0"/>
              <a:t>Yukarıdan</a:t>
            </a:r>
            <a:r>
              <a:rPr sz="3800" spc="-300" dirty="0"/>
              <a:t> </a:t>
            </a:r>
            <a:r>
              <a:rPr sz="3800" spc="-260" dirty="0"/>
              <a:t>Aşağı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47217" y="885266"/>
            <a:ext cx="573341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345" dirty="0">
                <a:solidFill>
                  <a:srgbClr val="93C500"/>
                </a:solidFill>
                <a:latin typeface="Verdana"/>
                <a:cs typeface="Verdana"/>
              </a:rPr>
              <a:t>Sınama </a:t>
            </a:r>
            <a:r>
              <a:rPr sz="3800" b="1" spc="-215" dirty="0">
                <a:solidFill>
                  <a:srgbClr val="93C500"/>
                </a:solidFill>
                <a:latin typeface="Verdana"/>
                <a:cs typeface="Verdana"/>
              </a:rPr>
              <a:t>ve</a:t>
            </a:r>
            <a:r>
              <a:rPr sz="3800" b="1" spc="-204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800" b="1" spc="-45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040" y="1533144"/>
            <a:ext cx="8572500" cy="5135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741" y="428625"/>
            <a:ext cx="38677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330" dirty="0"/>
              <a:t>Yukarıdan</a:t>
            </a:r>
            <a:r>
              <a:rPr sz="3800" spc="-300" dirty="0"/>
              <a:t> </a:t>
            </a:r>
            <a:r>
              <a:rPr sz="3800" spc="-260" dirty="0"/>
              <a:t>Aşağı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48741" y="1005916"/>
            <a:ext cx="7977505" cy="286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345" dirty="0">
                <a:solidFill>
                  <a:srgbClr val="93C500"/>
                </a:solidFill>
                <a:latin typeface="Verdana"/>
                <a:cs typeface="Verdana"/>
              </a:rPr>
              <a:t>Sınama </a:t>
            </a:r>
            <a:r>
              <a:rPr sz="3800" b="1" spc="-215" dirty="0">
                <a:solidFill>
                  <a:srgbClr val="93C500"/>
                </a:solidFill>
                <a:latin typeface="Verdana"/>
                <a:cs typeface="Verdana"/>
              </a:rPr>
              <a:t>ve</a:t>
            </a:r>
            <a:r>
              <a:rPr sz="3800" b="1" spc="-165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800" b="1" spc="-45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3800">
              <a:latin typeface="Verdana"/>
              <a:cs typeface="Verdana"/>
            </a:endParaRPr>
          </a:p>
          <a:p>
            <a:pPr marL="153670">
              <a:lnSpc>
                <a:spcPts val="2810"/>
              </a:lnSpc>
              <a:spcBef>
                <a:spcPts val="3810"/>
              </a:spcBef>
            </a:pP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Yukarıdan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aşağıya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doğru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bütünleştirme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işleminde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iki</a:t>
            </a:r>
            <a:endParaRPr sz="2400">
              <a:latin typeface="Verdana"/>
              <a:cs typeface="Verdana"/>
            </a:endParaRPr>
          </a:p>
          <a:p>
            <a:pPr marL="153670">
              <a:lnSpc>
                <a:spcPts val="2810"/>
              </a:lnSpc>
            </a:pP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yaklaşım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izlenebilir:</a:t>
            </a:r>
            <a:endParaRPr sz="2400">
              <a:latin typeface="Verdana"/>
              <a:cs typeface="Verdana"/>
            </a:endParaRPr>
          </a:p>
          <a:p>
            <a:pPr marL="153670">
              <a:lnSpc>
                <a:spcPct val="100000"/>
              </a:lnSpc>
              <a:spcBef>
                <a:spcPts val="129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1.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Yaklaşım: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Düzey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Öncelikli</a:t>
            </a:r>
            <a:r>
              <a:rPr sz="2400" spc="-43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Bütünleştirme</a:t>
            </a:r>
            <a:endParaRPr sz="2400">
              <a:latin typeface="Verdana"/>
              <a:cs typeface="Verdana"/>
            </a:endParaRPr>
          </a:p>
          <a:p>
            <a:pPr marL="153670">
              <a:lnSpc>
                <a:spcPct val="100000"/>
              </a:lnSpc>
              <a:spcBef>
                <a:spcPts val="13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2.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Yaklaşım: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Derinlik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Öncelikli</a:t>
            </a:r>
            <a:r>
              <a:rPr sz="2400" spc="-3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Bütünleştirme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091" y="261366"/>
            <a:ext cx="2958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70" dirty="0"/>
              <a:t>1.</a:t>
            </a:r>
            <a:r>
              <a:rPr spc="-310" dirty="0"/>
              <a:t> </a:t>
            </a:r>
            <a:r>
              <a:rPr spc="-375" dirty="0"/>
              <a:t>Yaklaşım: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091" y="869137"/>
            <a:ext cx="7261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85" dirty="0">
                <a:solidFill>
                  <a:srgbClr val="93C500"/>
                </a:solidFill>
                <a:latin typeface="Verdana"/>
                <a:cs typeface="Verdana"/>
              </a:rPr>
              <a:t>Düzey </a:t>
            </a:r>
            <a:r>
              <a:rPr sz="4000" b="1" spc="-265" dirty="0">
                <a:solidFill>
                  <a:srgbClr val="93C500"/>
                </a:solidFill>
                <a:latin typeface="Verdana"/>
                <a:cs typeface="Verdana"/>
              </a:rPr>
              <a:t>Öncelikli</a:t>
            </a:r>
            <a:r>
              <a:rPr sz="4000" b="1" spc="-125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b="1" spc="-48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870" y="1557020"/>
            <a:ext cx="7907020" cy="739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85115" marR="5080" indent="-273050">
              <a:lnSpc>
                <a:spcPts val="2740"/>
              </a:lnSpc>
              <a:spcBef>
                <a:spcPts val="305"/>
              </a:spcBef>
              <a:tabLst>
                <a:tab pos="1076325" algn="l"/>
                <a:tab pos="1926589" algn="l"/>
                <a:tab pos="3850640" algn="l"/>
                <a:tab pos="5518150" algn="l"/>
                <a:tab pos="7275195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üs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dü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z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ey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en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başl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nı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ö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100" dirty="0">
                <a:solidFill>
                  <a:srgbClr val="3D3C2C"/>
                </a:solidFill>
                <a:latin typeface="Verdana"/>
                <a:cs typeface="Verdana"/>
              </a:rPr>
              <a:t>ce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40" dirty="0">
                <a:solidFill>
                  <a:srgbClr val="3D3C2C"/>
                </a:solidFill>
                <a:latin typeface="Verdana"/>
                <a:cs typeface="Verdana"/>
              </a:rPr>
              <a:t>k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aynı 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düzeylerdeki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birimler</a:t>
            </a:r>
            <a:r>
              <a:rPr sz="2400" spc="-3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bütünleştirilir.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6083" y="2258567"/>
            <a:ext cx="5001767" cy="420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249682"/>
            <a:ext cx="266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/>
              <a:t>2.</a:t>
            </a:r>
            <a:r>
              <a:rPr sz="3600" spc="-295" dirty="0"/>
              <a:t> </a:t>
            </a:r>
            <a:r>
              <a:rPr sz="3600" spc="-335" dirty="0"/>
              <a:t>Yaklaşım: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5693" y="798017"/>
            <a:ext cx="6799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85" dirty="0">
                <a:solidFill>
                  <a:srgbClr val="93C500"/>
                </a:solidFill>
                <a:latin typeface="Verdana"/>
                <a:cs typeface="Verdana"/>
              </a:rPr>
              <a:t>Derinlik </a:t>
            </a:r>
            <a:r>
              <a:rPr sz="3600" b="1" spc="-245" dirty="0">
                <a:solidFill>
                  <a:srgbClr val="93C500"/>
                </a:solidFill>
                <a:latin typeface="Verdana"/>
                <a:cs typeface="Verdana"/>
              </a:rPr>
              <a:t>Öncelikli</a:t>
            </a:r>
            <a:r>
              <a:rPr sz="3600" b="1" spc="-55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600" b="1" spc="-43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846" y="1215644"/>
            <a:ext cx="7911465" cy="739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85115" marR="5080" indent="-273050">
              <a:lnSpc>
                <a:spcPts val="2740"/>
              </a:lnSpc>
              <a:spcBef>
                <a:spcPts val="30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En 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üst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düzeyden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başlanır.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Birim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şemasında 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bulunan 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her 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dal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soldan 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sağa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olma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üzere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ele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alınır. </a:t>
            </a:r>
            <a:r>
              <a:rPr sz="2400" spc="-245" dirty="0">
                <a:solidFill>
                  <a:srgbClr val="3D3C2C"/>
                </a:solidFill>
                <a:latin typeface="Verdana"/>
                <a:cs typeface="Verdana"/>
              </a:rPr>
              <a:t>Bir</a:t>
            </a:r>
            <a:r>
              <a:rPr sz="2400" spc="3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3D3C2C"/>
                </a:solidFill>
                <a:latin typeface="Verdana"/>
                <a:cs typeface="Verdana"/>
              </a:rPr>
              <a:t>dala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42" y="1910588"/>
            <a:ext cx="7639684" cy="739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740"/>
              </a:lnSpc>
              <a:spcBef>
                <a:spcPts val="305"/>
              </a:spcBef>
              <a:tabLst>
                <a:tab pos="1128395" algn="l"/>
                <a:tab pos="3530600" algn="l"/>
                <a:tab pos="5720715" algn="l"/>
                <a:tab pos="6901815" algn="l"/>
              </a:tabLst>
            </a:pP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60" dirty="0">
                <a:solidFill>
                  <a:srgbClr val="3D3C2C"/>
                </a:solidFill>
                <a:latin typeface="Verdana"/>
                <a:cs typeface="Verdana"/>
              </a:rPr>
              <a:t>ş</a:t>
            </a:r>
            <a:r>
              <a:rPr sz="2400" spc="-310" dirty="0">
                <a:solidFill>
                  <a:srgbClr val="3D3C2C"/>
                </a:solidFill>
                <a:latin typeface="Verdana"/>
                <a:cs typeface="Verdana"/>
              </a:rPr>
              <a:t>k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bütü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nleştirme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120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iti</a:t>
            </a:r>
            <a:r>
              <a:rPr sz="2400" spc="-33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iğind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ğer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dal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n 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bütünleştirmesi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başlar.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9235" y="2612135"/>
            <a:ext cx="4535423" cy="391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537209"/>
            <a:ext cx="4232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5" dirty="0"/>
              <a:t>Aşağıdan</a:t>
            </a:r>
            <a:r>
              <a:rPr sz="3600" spc="-300" dirty="0"/>
              <a:t> </a:t>
            </a:r>
            <a:r>
              <a:rPr sz="3600" spc="-315" dirty="0"/>
              <a:t>Yukarıya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846" y="994973"/>
            <a:ext cx="8126095" cy="34455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815"/>
              </a:spcBef>
            </a:pPr>
            <a:r>
              <a:rPr sz="3600" b="1" spc="-330" dirty="0">
                <a:solidFill>
                  <a:srgbClr val="93C500"/>
                </a:solidFill>
                <a:latin typeface="Verdana"/>
                <a:cs typeface="Verdana"/>
              </a:rPr>
              <a:t>Sınama </a:t>
            </a:r>
            <a:r>
              <a:rPr sz="3600" b="1" spc="-210" dirty="0">
                <a:solidFill>
                  <a:srgbClr val="93C500"/>
                </a:solidFill>
                <a:latin typeface="Verdana"/>
                <a:cs typeface="Verdana"/>
              </a:rPr>
              <a:t>ve</a:t>
            </a:r>
            <a:r>
              <a:rPr sz="3600" b="1" spc="-125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600" b="1" spc="-43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3600">
              <a:latin typeface="Verdana"/>
              <a:cs typeface="Verdana"/>
            </a:endParaRPr>
          </a:p>
          <a:p>
            <a:pPr marL="285115" marR="5080" indent="-273050" algn="just">
              <a:lnSpc>
                <a:spcPts val="3190"/>
              </a:lnSpc>
              <a:spcBef>
                <a:spcPts val="795"/>
              </a:spcBef>
            </a:pPr>
            <a:r>
              <a:rPr sz="2100" spc="-210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100" spc="-21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800" spc="165" dirty="0">
                <a:solidFill>
                  <a:srgbClr val="3D3C2C"/>
                </a:solidFill>
                <a:latin typeface="Verdana"/>
                <a:cs typeface="Verdana"/>
              </a:rPr>
              <a:t>Önce </a:t>
            </a:r>
            <a:r>
              <a:rPr sz="2800" spc="40" dirty="0">
                <a:solidFill>
                  <a:srgbClr val="3D3C2C"/>
                </a:solidFill>
                <a:latin typeface="Verdana"/>
                <a:cs typeface="Verdana"/>
              </a:rPr>
              <a:t>en </a:t>
            </a:r>
            <a:r>
              <a:rPr sz="2800" spc="-50" dirty="0">
                <a:solidFill>
                  <a:srgbClr val="3D3C2C"/>
                </a:solidFill>
                <a:latin typeface="Verdana"/>
                <a:cs typeface="Verdana"/>
              </a:rPr>
              <a:t>alt </a:t>
            </a:r>
            <a:r>
              <a:rPr sz="2800" spc="-40" dirty="0">
                <a:solidFill>
                  <a:srgbClr val="3D3C2C"/>
                </a:solidFill>
                <a:latin typeface="Verdana"/>
                <a:cs typeface="Verdana"/>
              </a:rPr>
              <a:t>düzeydeki </a:t>
            </a:r>
            <a:r>
              <a:rPr sz="2800" spc="-114" dirty="0">
                <a:solidFill>
                  <a:srgbClr val="3D3C2C"/>
                </a:solidFill>
                <a:latin typeface="Verdana"/>
                <a:cs typeface="Verdana"/>
              </a:rPr>
              <a:t>işçi </a:t>
            </a:r>
            <a:r>
              <a:rPr sz="2800" spc="-150" dirty="0">
                <a:solidFill>
                  <a:srgbClr val="3D3C2C"/>
                </a:solidFill>
                <a:latin typeface="Verdana"/>
                <a:cs typeface="Verdana"/>
              </a:rPr>
              <a:t>birimleri </a:t>
            </a:r>
            <a:r>
              <a:rPr sz="2800" spc="-155" dirty="0">
                <a:solidFill>
                  <a:srgbClr val="3D3C2C"/>
                </a:solidFill>
                <a:latin typeface="Verdana"/>
                <a:cs typeface="Verdana"/>
              </a:rPr>
              <a:t>sınanır </a:t>
            </a:r>
            <a:r>
              <a:rPr sz="2800" spc="15" dirty="0">
                <a:solidFill>
                  <a:srgbClr val="3D3C2C"/>
                </a:solidFill>
                <a:latin typeface="Verdana"/>
                <a:cs typeface="Verdana"/>
              </a:rPr>
              <a:t>ve  </a:t>
            </a:r>
            <a:r>
              <a:rPr sz="2800" spc="-135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800" spc="-155" dirty="0">
                <a:solidFill>
                  <a:srgbClr val="3D3C2C"/>
                </a:solidFill>
                <a:latin typeface="Verdana"/>
                <a:cs typeface="Verdana"/>
              </a:rPr>
              <a:t>üstteki </a:t>
            </a:r>
            <a:r>
              <a:rPr sz="2800" spc="-114" dirty="0">
                <a:solidFill>
                  <a:srgbClr val="3D3C2C"/>
                </a:solidFill>
                <a:latin typeface="Verdana"/>
                <a:cs typeface="Verdana"/>
              </a:rPr>
              <a:t>birimle </a:t>
            </a:r>
            <a:r>
              <a:rPr sz="2800" spc="-110" dirty="0">
                <a:solidFill>
                  <a:srgbClr val="3D3C2C"/>
                </a:solidFill>
                <a:latin typeface="Verdana"/>
                <a:cs typeface="Verdana"/>
              </a:rPr>
              <a:t>sınanması </a:t>
            </a:r>
            <a:r>
              <a:rPr sz="2800" spc="-30" dirty="0">
                <a:solidFill>
                  <a:srgbClr val="3D3C2C"/>
                </a:solidFill>
                <a:latin typeface="Verdana"/>
                <a:cs typeface="Verdana"/>
              </a:rPr>
              <a:t>gerektiğinde </a:t>
            </a:r>
            <a:r>
              <a:rPr sz="2800" spc="45" dirty="0">
                <a:solidFill>
                  <a:srgbClr val="3D3C2C"/>
                </a:solidFill>
                <a:latin typeface="Verdana"/>
                <a:cs typeface="Verdana"/>
              </a:rPr>
              <a:t>bu  </a:t>
            </a:r>
            <a:r>
              <a:rPr sz="2800" spc="-200" dirty="0">
                <a:solidFill>
                  <a:srgbClr val="3D3C2C"/>
                </a:solidFill>
                <a:latin typeface="Verdana"/>
                <a:cs typeface="Verdana"/>
              </a:rPr>
              <a:t>üst </a:t>
            </a:r>
            <a:r>
              <a:rPr sz="2800" spc="-85" dirty="0">
                <a:solidFill>
                  <a:srgbClr val="3D3C2C"/>
                </a:solidFill>
                <a:latin typeface="Verdana"/>
                <a:cs typeface="Verdana"/>
              </a:rPr>
              <a:t>bileşen, </a:t>
            </a:r>
            <a:r>
              <a:rPr sz="2800" spc="-135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800" spc="-270" dirty="0">
                <a:solidFill>
                  <a:srgbClr val="3D3C2C"/>
                </a:solidFill>
                <a:latin typeface="Verdana"/>
                <a:cs typeface="Verdana"/>
              </a:rPr>
              <a:t>'</a:t>
            </a:r>
            <a:r>
              <a:rPr sz="2800" b="1" spc="-270" dirty="0">
                <a:solidFill>
                  <a:srgbClr val="3D3C2C"/>
                </a:solidFill>
                <a:latin typeface="Verdana"/>
                <a:cs typeface="Verdana"/>
              </a:rPr>
              <a:t>sürücü</a:t>
            </a:r>
            <a:r>
              <a:rPr sz="2800" spc="-270" dirty="0">
                <a:solidFill>
                  <a:srgbClr val="3D3C2C"/>
                </a:solidFill>
                <a:latin typeface="Verdana"/>
                <a:cs typeface="Verdana"/>
              </a:rPr>
              <a:t>' </a:t>
            </a:r>
            <a:r>
              <a:rPr sz="2800" spc="-90" dirty="0">
                <a:solidFill>
                  <a:srgbClr val="3D3C2C"/>
                </a:solidFill>
                <a:latin typeface="Verdana"/>
                <a:cs typeface="Verdana"/>
              </a:rPr>
              <a:t>ile </a:t>
            </a:r>
            <a:r>
              <a:rPr sz="2800" spc="-150" dirty="0">
                <a:solidFill>
                  <a:srgbClr val="3D3C2C"/>
                </a:solidFill>
                <a:latin typeface="Verdana"/>
                <a:cs typeface="Verdana"/>
              </a:rPr>
              <a:t>temsil</a:t>
            </a:r>
            <a:r>
              <a:rPr sz="2800" spc="-4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30" dirty="0">
                <a:solidFill>
                  <a:srgbClr val="3D3C2C"/>
                </a:solidFill>
                <a:latin typeface="Verdana"/>
                <a:cs typeface="Verdana"/>
              </a:rPr>
              <a:t>edilir.</a:t>
            </a:r>
            <a:endParaRPr sz="2800">
              <a:latin typeface="Verdana"/>
              <a:cs typeface="Verdana"/>
            </a:endParaRPr>
          </a:p>
          <a:p>
            <a:pPr marL="285115" marR="5715" indent="-273050" algn="just">
              <a:lnSpc>
                <a:spcPct val="95000"/>
              </a:lnSpc>
              <a:spcBef>
                <a:spcPts val="1945"/>
              </a:spcBef>
            </a:pPr>
            <a:r>
              <a:rPr sz="2100" spc="-30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-30" dirty="0">
                <a:solidFill>
                  <a:srgbClr val="3D3C2C"/>
                </a:solidFill>
                <a:latin typeface="Verdana"/>
                <a:cs typeface="Verdana"/>
              </a:rPr>
              <a:t>Yine </a:t>
            </a:r>
            <a:r>
              <a:rPr sz="2800" spc="85" dirty="0">
                <a:solidFill>
                  <a:srgbClr val="3D3C2C"/>
                </a:solidFill>
                <a:latin typeface="Verdana"/>
                <a:cs typeface="Verdana"/>
              </a:rPr>
              <a:t>amaç, </a:t>
            </a:r>
            <a:r>
              <a:rPr sz="2800" spc="-30" dirty="0">
                <a:solidFill>
                  <a:srgbClr val="3D3C2C"/>
                </a:solidFill>
                <a:latin typeface="Verdana"/>
                <a:cs typeface="Verdana"/>
              </a:rPr>
              <a:t>çalışmasa bile </a:t>
            </a:r>
            <a:r>
              <a:rPr sz="2800" spc="-75" dirty="0">
                <a:solidFill>
                  <a:srgbClr val="3D3C2C"/>
                </a:solidFill>
                <a:latin typeface="Verdana"/>
                <a:cs typeface="Verdana"/>
              </a:rPr>
              <a:t>arayüz  </a:t>
            </a: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oluşturacak </a:t>
            </a:r>
            <a:r>
              <a:rPr sz="2800" spc="15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800" spc="-50" dirty="0">
                <a:solidFill>
                  <a:srgbClr val="3D3C2C"/>
                </a:solidFill>
                <a:latin typeface="Verdana"/>
                <a:cs typeface="Verdana"/>
              </a:rPr>
              <a:t>alt </a:t>
            </a:r>
            <a:r>
              <a:rPr sz="2800" spc="-80" dirty="0">
                <a:solidFill>
                  <a:srgbClr val="3D3C2C"/>
                </a:solidFill>
                <a:latin typeface="Verdana"/>
                <a:cs typeface="Verdana"/>
              </a:rPr>
              <a:t>bileşenin </a:t>
            </a:r>
            <a:r>
              <a:rPr sz="2800" spc="-114" dirty="0">
                <a:solidFill>
                  <a:srgbClr val="3D3C2C"/>
                </a:solidFill>
                <a:latin typeface="Verdana"/>
                <a:cs typeface="Verdana"/>
              </a:rPr>
              <a:t>sınanmasını  </a:t>
            </a:r>
            <a:r>
              <a:rPr sz="2800" spc="35" dirty="0">
                <a:solidFill>
                  <a:srgbClr val="3D3C2C"/>
                </a:solidFill>
                <a:latin typeface="Verdana"/>
                <a:cs typeface="Verdana"/>
              </a:rPr>
              <a:t>sağlayacak </a:t>
            </a:r>
            <a:r>
              <a:rPr sz="2800" spc="-135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800" spc="-140" dirty="0">
                <a:solidFill>
                  <a:srgbClr val="3D3C2C"/>
                </a:solidFill>
                <a:latin typeface="Verdana"/>
                <a:cs typeface="Verdana"/>
              </a:rPr>
              <a:t>birim</a:t>
            </a:r>
            <a:r>
              <a:rPr sz="2800" spc="-5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05" dirty="0">
                <a:solidFill>
                  <a:srgbClr val="3D3C2C"/>
                </a:solidFill>
                <a:latin typeface="Verdana"/>
                <a:cs typeface="Verdana"/>
              </a:rPr>
              <a:t>edinmektir.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537209"/>
            <a:ext cx="4232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5" dirty="0"/>
              <a:t>Aşağıdan</a:t>
            </a:r>
            <a:r>
              <a:rPr sz="3600" spc="-300" dirty="0"/>
              <a:t> </a:t>
            </a:r>
            <a:r>
              <a:rPr sz="3600" spc="-315" dirty="0"/>
              <a:t>Yukarıya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846" y="1085545"/>
            <a:ext cx="8126730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3600" b="1" spc="-330" dirty="0">
                <a:solidFill>
                  <a:srgbClr val="93C500"/>
                </a:solidFill>
                <a:latin typeface="Verdana"/>
                <a:cs typeface="Verdana"/>
              </a:rPr>
              <a:t>Sınama </a:t>
            </a:r>
            <a:r>
              <a:rPr sz="3600" b="1" spc="-210" dirty="0">
                <a:solidFill>
                  <a:srgbClr val="93C500"/>
                </a:solidFill>
                <a:latin typeface="Verdana"/>
                <a:cs typeface="Verdana"/>
              </a:rPr>
              <a:t>ve</a:t>
            </a:r>
            <a:r>
              <a:rPr sz="3600" b="1" spc="-125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600" b="1" spc="-43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36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95000"/>
              </a:lnSpc>
              <a:spcBef>
                <a:spcPts val="2420"/>
              </a:spcBef>
            </a:pPr>
            <a:r>
              <a:rPr sz="2100" spc="-114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-114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800" spc="-130" dirty="0">
                <a:solidFill>
                  <a:srgbClr val="3D3C2C"/>
                </a:solidFill>
                <a:latin typeface="Verdana"/>
                <a:cs typeface="Verdana"/>
              </a:rPr>
              <a:t>kez </a:t>
            </a:r>
            <a:r>
              <a:rPr sz="2800" spc="-10" dirty="0">
                <a:solidFill>
                  <a:srgbClr val="3D3C2C"/>
                </a:solidFill>
                <a:latin typeface="Verdana"/>
                <a:cs typeface="Verdana"/>
              </a:rPr>
              <a:t>kodlama, </a:t>
            </a:r>
            <a:r>
              <a:rPr sz="2800" spc="-105" dirty="0">
                <a:solidFill>
                  <a:srgbClr val="3D3C2C"/>
                </a:solidFill>
                <a:latin typeface="Verdana"/>
                <a:cs typeface="Verdana"/>
              </a:rPr>
              <a:t>bütünleştirme </a:t>
            </a:r>
            <a:r>
              <a:rPr sz="2800" spc="15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800" spc="-50" dirty="0">
                <a:solidFill>
                  <a:srgbClr val="3D3C2C"/>
                </a:solidFill>
                <a:latin typeface="Verdana"/>
                <a:cs typeface="Verdana"/>
              </a:rPr>
              <a:t>sınama  </a:t>
            </a:r>
            <a:r>
              <a:rPr sz="2800" spc="-5" dirty="0">
                <a:solidFill>
                  <a:srgbClr val="3D3C2C"/>
                </a:solidFill>
                <a:latin typeface="Verdana"/>
                <a:cs typeface="Verdana"/>
              </a:rPr>
              <a:t>aşağı </a:t>
            </a:r>
            <a:r>
              <a:rPr sz="2800" spc="-35" dirty="0">
                <a:solidFill>
                  <a:srgbClr val="3D3C2C"/>
                </a:solidFill>
                <a:latin typeface="Verdana"/>
                <a:cs typeface="Verdana"/>
              </a:rPr>
              <a:t>düzeylerden </a:t>
            </a:r>
            <a:r>
              <a:rPr sz="2800" spc="-145" dirty="0">
                <a:solidFill>
                  <a:srgbClr val="3D3C2C"/>
                </a:solidFill>
                <a:latin typeface="Verdana"/>
                <a:cs typeface="Verdana"/>
              </a:rPr>
              <a:t>yukarı </a:t>
            </a: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düzeylere </a:t>
            </a:r>
            <a:r>
              <a:rPr sz="2800" dirty="0">
                <a:solidFill>
                  <a:srgbClr val="3D3C2C"/>
                </a:solidFill>
                <a:latin typeface="Verdana"/>
                <a:cs typeface="Verdana"/>
              </a:rPr>
              <a:t>doğru  </a:t>
            </a:r>
            <a:r>
              <a:rPr sz="2800" spc="-155" dirty="0">
                <a:solidFill>
                  <a:srgbClr val="3D3C2C"/>
                </a:solidFill>
                <a:latin typeface="Verdana"/>
                <a:cs typeface="Verdana"/>
              </a:rPr>
              <a:t>gelişir </a:t>
            </a:r>
            <a:r>
              <a:rPr sz="2800" spc="1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800" spc="-145" dirty="0">
                <a:solidFill>
                  <a:srgbClr val="3D3C2C"/>
                </a:solidFill>
                <a:latin typeface="Verdana"/>
                <a:cs typeface="Verdana"/>
              </a:rPr>
              <a:t>yukarı </a:t>
            </a:r>
            <a:r>
              <a:rPr sz="2800" spc="-35" dirty="0">
                <a:solidFill>
                  <a:srgbClr val="3D3C2C"/>
                </a:solidFill>
                <a:latin typeface="Verdana"/>
                <a:cs typeface="Verdana"/>
              </a:rPr>
              <a:t>düzeylerde </a:t>
            </a:r>
            <a:r>
              <a:rPr sz="2800" spc="145" dirty="0">
                <a:solidFill>
                  <a:srgbClr val="3D3C2C"/>
                </a:solidFill>
                <a:latin typeface="Verdana"/>
                <a:cs typeface="Verdana"/>
              </a:rPr>
              <a:t>önce </a:t>
            </a:r>
            <a:r>
              <a:rPr sz="2800" spc="-105" dirty="0">
                <a:solidFill>
                  <a:srgbClr val="3D3C2C"/>
                </a:solidFill>
                <a:latin typeface="Verdana"/>
                <a:cs typeface="Verdana"/>
              </a:rPr>
              <a:t>sürücü  </a:t>
            </a:r>
            <a:r>
              <a:rPr sz="2800" spc="-40" dirty="0">
                <a:solidFill>
                  <a:srgbClr val="3D3C2C"/>
                </a:solidFill>
                <a:latin typeface="Verdana"/>
                <a:cs typeface="Verdana"/>
              </a:rPr>
              <a:t>olarak </a:t>
            </a:r>
            <a:r>
              <a:rPr sz="2800" spc="-75" dirty="0">
                <a:solidFill>
                  <a:srgbClr val="3D3C2C"/>
                </a:solidFill>
                <a:latin typeface="Verdana"/>
                <a:cs typeface="Verdana"/>
              </a:rPr>
              <a:t>yazılan </a:t>
            </a:r>
            <a:r>
              <a:rPr sz="2800" spc="-140" dirty="0">
                <a:solidFill>
                  <a:srgbClr val="3D3C2C"/>
                </a:solidFill>
                <a:latin typeface="Verdana"/>
                <a:cs typeface="Verdana"/>
              </a:rPr>
              <a:t>birimler </a:t>
            </a:r>
            <a:r>
              <a:rPr sz="2800" spc="-85" dirty="0">
                <a:solidFill>
                  <a:srgbClr val="3D3C2C"/>
                </a:solidFill>
                <a:latin typeface="Verdana"/>
                <a:cs typeface="Verdana"/>
              </a:rPr>
              <a:t>sonra </a:t>
            </a: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gerçekleriyle </a:t>
            </a:r>
            <a:r>
              <a:rPr sz="2800" spc="-125" dirty="0">
                <a:solidFill>
                  <a:srgbClr val="3D3C2C"/>
                </a:solidFill>
                <a:latin typeface="Verdana"/>
                <a:cs typeface="Verdana"/>
              </a:rPr>
              <a:t>yer  </a:t>
            </a:r>
            <a:r>
              <a:rPr sz="2800" spc="-100" dirty="0">
                <a:solidFill>
                  <a:srgbClr val="3D3C2C"/>
                </a:solidFill>
                <a:latin typeface="Verdana"/>
                <a:cs typeface="Verdana"/>
              </a:rPr>
              <a:t>değiştirerek </a:t>
            </a:r>
            <a:r>
              <a:rPr sz="2800" spc="130" dirty="0">
                <a:solidFill>
                  <a:srgbClr val="3D3C2C"/>
                </a:solidFill>
                <a:latin typeface="Verdana"/>
                <a:cs typeface="Verdana"/>
              </a:rPr>
              <a:t>o </a:t>
            </a:r>
            <a:r>
              <a:rPr sz="2800" spc="-70" dirty="0">
                <a:solidFill>
                  <a:srgbClr val="3D3C2C"/>
                </a:solidFill>
                <a:latin typeface="Verdana"/>
                <a:cs typeface="Verdana"/>
              </a:rPr>
              <a:t>düzeyin </a:t>
            </a:r>
            <a:r>
              <a:rPr sz="2800" spc="-120" dirty="0">
                <a:solidFill>
                  <a:srgbClr val="3D3C2C"/>
                </a:solidFill>
                <a:latin typeface="Verdana"/>
                <a:cs typeface="Verdana"/>
              </a:rPr>
              <a:t>birimleri/alt </a:t>
            </a:r>
            <a:r>
              <a:rPr sz="2800" spc="-170" dirty="0">
                <a:solidFill>
                  <a:srgbClr val="3D3C2C"/>
                </a:solidFill>
                <a:latin typeface="Verdana"/>
                <a:cs typeface="Verdana"/>
              </a:rPr>
              <a:t>sistemleri  </a:t>
            </a:r>
            <a:r>
              <a:rPr sz="2800" spc="-135" dirty="0">
                <a:solidFill>
                  <a:srgbClr val="3D3C2C"/>
                </a:solidFill>
                <a:latin typeface="Verdana"/>
                <a:cs typeface="Verdana"/>
              </a:rPr>
              <a:t>olurlar.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537209"/>
            <a:ext cx="4232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5" dirty="0"/>
              <a:t>Aşağıdan</a:t>
            </a:r>
            <a:r>
              <a:rPr sz="3600" spc="-300" dirty="0"/>
              <a:t> </a:t>
            </a:r>
            <a:r>
              <a:rPr sz="3600" spc="-315" dirty="0"/>
              <a:t>Yukarıya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7217" y="1085545"/>
            <a:ext cx="5432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30" dirty="0">
                <a:solidFill>
                  <a:srgbClr val="93C500"/>
                </a:solidFill>
                <a:latin typeface="Verdana"/>
                <a:cs typeface="Verdana"/>
              </a:rPr>
              <a:t>Sınama </a:t>
            </a:r>
            <a:r>
              <a:rPr sz="3600" b="1" spc="-210" dirty="0">
                <a:solidFill>
                  <a:srgbClr val="93C500"/>
                </a:solidFill>
                <a:latin typeface="Verdana"/>
                <a:cs typeface="Verdana"/>
              </a:rPr>
              <a:t>ve</a:t>
            </a:r>
            <a:r>
              <a:rPr sz="3600" b="1" spc="-145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600" b="1" spc="-43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311" y="1700783"/>
            <a:ext cx="7200900" cy="4823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016" y="656590"/>
            <a:ext cx="5253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65" dirty="0"/>
              <a:t>SINAMA</a:t>
            </a:r>
            <a:r>
              <a:rPr spc="-285" dirty="0"/>
              <a:t> </a:t>
            </a:r>
            <a:r>
              <a:rPr spc="-525" dirty="0"/>
              <a:t>PLANLAMASI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1389379"/>
            <a:ext cx="7982584" cy="229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8255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işlemi 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çok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kapsamlıdır. 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plan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güdümünde 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gerçekleştirilmelidir.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Böyle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planın temel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bileşenleri 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önceki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sayfalarda</a:t>
            </a:r>
            <a:r>
              <a:rPr sz="2400" spc="-3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belirtilmiştir.</a:t>
            </a:r>
            <a:endParaRPr sz="24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Yazılım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yaşam döngüsünün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süreçlerine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koşut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olarak, 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farklı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ayrıntı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düzeylerinde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birden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fazla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planı 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hazırlanır.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9676" y="4149852"/>
            <a:ext cx="5039868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644" y="673734"/>
            <a:ext cx="1188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45" dirty="0"/>
              <a:t>Giriş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4169" y="1584705"/>
            <a:ext cx="8054975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tabLst>
                <a:tab pos="2997200" algn="l"/>
                <a:tab pos="5935345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Yazılım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belirtimlerinin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proje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yaşam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sürecindeki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her 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etkinlik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sonunda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alınan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çıktıların,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tamam,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doğru, 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açık ve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önceki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belirtimleri tutarlı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olarak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betimler 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duru</a:t>
            </a:r>
            <a:r>
              <a:rPr sz="2400" spc="85" dirty="0">
                <a:solidFill>
                  <a:srgbClr val="3D3C2C"/>
                </a:solidFill>
                <a:latin typeface="Verdana"/>
                <a:cs typeface="Verdana"/>
              </a:rPr>
              <a:t>mda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oldu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ğ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un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1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oğrul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mas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Verdana"/>
              <a:cs typeface="Verdana"/>
            </a:endParaRPr>
          </a:p>
          <a:p>
            <a:pPr marL="285115" marR="5715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Proje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süresince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her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etkinlik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ürününün 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teknik 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yeterliliğinin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değerlendirilmesi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uygun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çözüm 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elde 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edilene 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kadar 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aktivitenin 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tekrarına  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sebep</a:t>
            </a:r>
            <a:r>
              <a:rPr sz="2400" spc="8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olması.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016" y="656590"/>
            <a:ext cx="5253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65" dirty="0"/>
              <a:t>SINAMA</a:t>
            </a:r>
            <a:r>
              <a:rPr spc="-285" dirty="0"/>
              <a:t> </a:t>
            </a:r>
            <a:r>
              <a:rPr spc="-525" dirty="0"/>
              <a:t>PLANLAMASI</a:t>
            </a:r>
          </a:p>
        </p:txBody>
      </p:sp>
      <p:sp>
        <p:nvSpPr>
          <p:cNvPr id="3" name="object 3"/>
          <p:cNvSpPr/>
          <p:nvPr/>
        </p:nvSpPr>
        <p:spPr>
          <a:xfrm>
            <a:off x="1331975" y="1845564"/>
            <a:ext cx="5783579" cy="3814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016" y="656590"/>
            <a:ext cx="5253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65" dirty="0"/>
              <a:t>SINAMA</a:t>
            </a:r>
            <a:r>
              <a:rPr spc="-285" dirty="0"/>
              <a:t> </a:t>
            </a:r>
            <a:r>
              <a:rPr spc="-525" dirty="0"/>
              <a:t>PLANLAMASI</a:t>
            </a:r>
          </a:p>
        </p:txBody>
      </p:sp>
      <p:sp>
        <p:nvSpPr>
          <p:cNvPr id="3" name="object 3"/>
          <p:cNvSpPr/>
          <p:nvPr/>
        </p:nvSpPr>
        <p:spPr>
          <a:xfrm>
            <a:off x="2058923" y="1484375"/>
            <a:ext cx="4991100" cy="3313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0946" y="4971669"/>
            <a:ext cx="798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5280" algn="l"/>
                <a:tab pos="2988945" algn="l"/>
                <a:tab pos="3882390" algn="l"/>
                <a:tab pos="5259070" algn="l"/>
                <a:tab pos="6578600" algn="l"/>
                <a:tab pos="7575550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Sınam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pla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lar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430" dirty="0">
                <a:solidFill>
                  <a:srgbClr val="3D3C2C"/>
                </a:solidFill>
                <a:latin typeface="Verdana"/>
                <a:cs typeface="Verdana"/>
              </a:rPr>
              <a:t>;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8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(Modü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Sın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ma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Plan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3742" y="5337149"/>
            <a:ext cx="77069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287780" algn="l"/>
                <a:tab pos="2755265" algn="l"/>
                <a:tab pos="4259580" algn="l"/>
                <a:tab pos="6581775" algn="l"/>
              </a:tabLst>
            </a:pPr>
            <a:r>
              <a:rPr sz="2400" spc="-45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3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tem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45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nam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anlar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Bütü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nleş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me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Sı</a:t>
            </a:r>
            <a:r>
              <a:rPr sz="2400" spc="-28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18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ma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Sınama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3742" y="5703519"/>
            <a:ext cx="6316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40815" algn="l"/>
                <a:tab pos="2571750" algn="l"/>
                <a:tab pos="3958590" algn="l"/>
                <a:tab pos="5383530" algn="l"/>
              </a:tabLst>
            </a:pP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Planları,	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Kabul	</a:t>
            </a:r>
            <a:r>
              <a:rPr sz="2400" spc="-45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105" dirty="0">
                <a:solidFill>
                  <a:srgbClr val="3D3C2C"/>
                </a:solidFill>
                <a:latin typeface="Verdana"/>
                <a:cs typeface="Verdana"/>
              </a:rPr>
              <a:t>am</a:t>
            </a:r>
            <a:r>
              <a:rPr sz="2400" spc="8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Pl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nları,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45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3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em 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Planları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biçimindedir.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726135"/>
            <a:ext cx="5114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65" dirty="0"/>
              <a:t>SINAMA</a:t>
            </a:r>
            <a:r>
              <a:rPr spc="-245" dirty="0"/>
              <a:t> </a:t>
            </a:r>
            <a:r>
              <a:rPr spc="-815" dirty="0"/>
              <a:t>BELİRTİMLERİ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169" y="1800301"/>
            <a:ext cx="798449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Sınama</a:t>
            </a:r>
            <a:r>
              <a:rPr sz="2400" spc="7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belirtimleri,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işleminin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nasıl  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yapılacağına 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ilişkin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ayrıntıları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içerir. 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ayrıtılar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temel 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olarak:</a:t>
            </a:r>
            <a:endParaRPr sz="24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sınanan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program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modülü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ya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70" dirty="0">
                <a:solidFill>
                  <a:srgbClr val="3D3C2C"/>
                </a:solidFill>
                <a:latin typeface="Verdana"/>
                <a:cs typeface="Verdana"/>
              </a:rPr>
              <a:t>da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modüllerinin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adları,</a:t>
            </a:r>
            <a:endParaRPr sz="24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türü,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stratejisi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(beyaz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kutu,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temel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yollar</a:t>
            </a:r>
            <a:r>
              <a:rPr sz="2400" spc="-5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vb.),</a:t>
            </a:r>
            <a:endParaRPr sz="24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verileri,</a:t>
            </a:r>
            <a:endParaRPr sz="24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</a:t>
            </a:r>
            <a:r>
              <a:rPr sz="2400" spc="-2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senaryoları</a:t>
            </a:r>
            <a:endParaRPr sz="24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türündeki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bilgileri</a:t>
            </a:r>
            <a:r>
              <a:rPr sz="2400" spc="-3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içerir.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726135"/>
            <a:ext cx="5114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65" dirty="0"/>
              <a:t>SINAMA</a:t>
            </a:r>
            <a:r>
              <a:rPr spc="-245" dirty="0"/>
              <a:t> </a:t>
            </a:r>
            <a:r>
              <a:rPr spc="-815" dirty="0"/>
              <a:t>BELİRTİMLERİ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169" y="1800301"/>
            <a:ext cx="79819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3375" algn="l"/>
                <a:tab pos="3185795" algn="l"/>
                <a:tab pos="3921760" algn="l"/>
                <a:tab pos="5944870" algn="l"/>
                <a:tab pos="6950709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Sınam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ve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le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elle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hazır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as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190" dirty="0">
                <a:solidFill>
                  <a:srgbClr val="3D3C2C"/>
                </a:solidFill>
                <a:latin typeface="Verdana"/>
                <a:cs typeface="Verdana"/>
              </a:rPr>
              <a:t>ç</a:t>
            </a:r>
            <a:r>
              <a:rPr sz="2400" spc="21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ğu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za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965" y="2166620"/>
            <a:ext cx="342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8870" algn="l"/>
                <a:tab pos="3044190" algn="l"/>
              </a:tabLst>
            </a:pP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kolay	o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60" dirty="0">
                <a:solidFill>
                  <a:srgbClr val="3D3C2C"/>
                </a:solidFill>
                <a:latin typeface="Verdana"/>
                <a:cs typeface="Verdana"/>
              </a:rPr>
              <a:t>ya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0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ve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7559" y="2166620"/>
            <a:ext cx="610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6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4593" y="2166620"/>
            <a:ext cx="1739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5885" algn="l"/>
              </a:tabLst>
            </a:pPr>
            <a:r>
              <a:rPr sz="2400" spc="60" dirty="0">
                <a:solidFill>
                  <a:srgbClr val="3D3C2C"/>
                </a:solidFill>
                <a:latin typeface="Verdana"/>
                <a:cs typeface="Verdana"/>
              </a:rPr>
              <a:t>ola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0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Bu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6965" y="2532379"/>
            <a:ext cx="33451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6760" algn="l"/>
              </a:tabLst>
            </a:pP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durumda,	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otomatik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9234" y="2166620"/>
            <a:ext cx="1235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 marR="5080" indent="-14224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zaman  </a:t>
            </a:r>
            <a:r>
              <a:rPr sz="2400" spc="-33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60" dirty="0">
                <a:solidFill>
                  <a:srgbClr val="3D3C2C"/>
                </a:solidFill>
                <a:latin typeface="Verdana"/>
                <a:cs typeface="Verdana"/>
              </a:rPr>
              <a:t>nama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2088" y="2532379"/>
            <a:ext cx="723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4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7450" y="2532379"/>
            <a:ext cx="988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üreten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6965" y="2897835"/>
            <a:ext cx="2280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ogramla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90" dirty="0">
                <a:solidFill>
                  <a:srgbClr val="3D3C2C"/>
                </a:solidFill>
                <a:latin typeface="Verdana"/>
                <a:cs typeface="Verdana"/>
              </a:rPr>
              <a:t>dan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8100" y="2897835"/>
            <a:ext cx="2140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yararlanılabilir.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4169" y="3703066"/>
            <a:ext cx="4558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6260" algn="l"/>
                <a:tab pos="3937000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Sınam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sen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ryolar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19420" y="3703066"/>
            <a:ext cx="109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sın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6909" y="3703066"/>
            <a:ext cx="149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sen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osu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6965" y="4068826"/>
            <a:ext cx="1978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ürete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eye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19420" y="4068826"/>
            <a:ext cx="1051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solidFill>
                  <a:srgbClr val="3D3C2C"/>
                </a:solidFill>
                <a:latin typeface="Verdana"/>
                <a:cs typeface="Verdana"/>
              </a:rPr>
              <a:t>ola</a:t>
            </a:r>
            <a:r>
              <a:rPr sz="2400" spc="95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ak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81418" y="4068826"/>
            <a:ext cx="1242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biçimde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6965" y="4434967"/>
            <a:ext cx="2218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hazırl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alıdı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5961" y="4068826"/>
            <a:ext cx="13042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ardı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cı  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Zira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53432" y="4434967"/>
            <a:ext cx="1092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sınama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87743" y="4434967"/>
            <a:ext cx="193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be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mle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6965" y="4800727"/>
            <a:ext cx="6276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8470" algn="l"/>
                <a:tab pos="4211955" algn="l"/>
                <a:tab pos="5560695" algn="l"/>
              </a:tabLst>
            </a:pP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hazırl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ında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k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te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el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165" dirty="0">
                <a:solidFill>
                  <a:srgbClr val="3D3C2C"/>
                </a:solidFill>
                <a:latin typeface="Verdana"/>
                <a:cs typeface="Verdana"/>
              </a:rPr>
              <a:t>ama</a:t>
            </a:r>
            <a:r>
              <a:rPr sz="2400" spc="110" dirty="0">
                <a:solidFill>
                  <a:srgbClr val="3D3C2C"/>
                </a:solidFill>
                <a:latin typeface="Verdana"/>
                <a:cs typeface="Verdana"/>
              </a:rPr>
              <a:t>ç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et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k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33818" y="4800727"/>
            <a:ext cx="109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6965" y="5166486"/>
            <a:ext cx="5641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yapılması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için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rehber</a:t>
            </a:r>
            <a:r>
              <a:rPr sz="2400" spc="-6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oluşturmasıdır.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726135"/>
            <a:ext cx="5114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65" dirty="0"/>
              <a:t>SINAMA</a:t>
            </a:r>
            <a:r>
              <a:rPr spc="-245" dirty="0"/>
              <a:t> </a:t>
            </a:r>
            <a:r>
              <a:rPr spc="-815" dirty="0"/>
              <a:t>BELİRTİMLERİ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169" y="1800301"/>
            <a:ext cx="6204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işlemi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sonrasında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bu</a:t>
            </a:r>
            <a:r>
              <a:rPr sz="2400" spc="-5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belirtimlere,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4303" y="3922521"/>
            <a:ext cx="109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1418" y="3922521"/>
            <a:ext cx="1245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ra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orları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169" y="2532757"/>
            <a:ext cx="5005705" cy="21469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sınamayı</a:t>
            </a:r>
            <a:r>
              <a:rPr sz="2400" spc="-2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yapan,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</a:t>
            </a:r>
            <a:r>
              <a:rPr sz="2400" spc="-2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tarihi,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10000"/>
              </a:lnSpc>
              <a:spcBef>
                <a:spcPts val="290"/>
              </a:spcBef>
              <a:tabLst>
                <a:tab pos="1864360" algn="l"/>
                <a:tab pos="3288029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bulunan hatalar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ve</a:t>
            </a:r>
            <a:r>
              <a:rPr sz="2400" spc="-6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açıklamaları 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türündeki	bilgiler	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eklenerek  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oluşturulur.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89" rIns="0" bIns="0" rtlCol="0">
            <a:spAutoFit/>
          </a:bodyPr>
          <a:lstStyle/>
          <a:p>
            <a:pPr marL="227965" marR="5080">
              <a:lnSpc>
                <a:spcPct val="100000"/>
              </a:lnSpc>
              <a:spcBef>
                <a:spcPts val="100"/>
              </a:spcBef>
            </a:pPr>
            <a:r>
              <a:rPr sz="3600" spc="-315" dirty="0"/>
              <a:t>YAŞAM </a:t>
            </a:r>
            <a:r>
              <a:rPr sz="3600" spc="-390" dirty="0"/>
              <a:t>DÖNGÜSÜ </a:t>
            </a:r>
            <a:r>
              <a:rPr sz="3600" spc="-295" dirty="0"/>
              <a:t>BOYUNCA  </a:t>
            </a:r>
            <a:r>
              <a:rPr sz="3600" spc="-415" dirty="0"/>
              <a:t>SINAMA</a:t>
            </a:r>
            <a:r>
              <a:rPr sz="3600" spc="-229" dirty="0"/>
              <a:t> </a:t>
            </a:r>
            <a:r>
              <a:rPr sz="3600" spc="-725" dirty="0"/>
              <a:t>ETKİNLİKLERİ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39495" y="2205227"/>
            <a:ext cx="8139683" cy="3744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89" rIns="0" bIns="0" rtlCol="0">
            <a:spAutoFit/>
          </a:bodyPr>
          <a:lstStyle/>
          <a:p>
            <a:pPr marL="227965" marR="5080">
              <a:lnSpc>
                <a:spcPct val="100000"/>
              </a:lnSpc>
              <a:spcBef>
                <a:spcPts val="100"/>
              </a:spcBef>
            </a:pPr>
            <a:r>
              <a:rPr sz="3600" spc="-315" dirty="0"/>
              <a:t>YAŞAM </a:t>
            </a:r>
            <a:r>
              <a:rPr sz="3600" spc="-390" dirty="0"/>
              <a:t>DÖNGÜSÜ </a:t>
            </a:r>
            <a:r>
              <a:rPr sz="3600" spc="-295" dirty="0"/>
              <a:t>BOYUNCA  </a:t>
            </a:r>
            <a:r>
              <a:rPr sz="3600" spc="-415" dirty="0"/>
              <a:t>SINAMA</a:t>
            </a:r>
            <a:r>
              <a:rPr sz="3600" spc="-229" dirty="0"/>
              <a:t> </a:t>
            </a:r>
            <a:r>
              <a:rPr sz="3600" spc="-725" dirty="0"/>
              <a:t>ETKİNLİKLERİ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11123" y="2060448"/>
            <a:ext cx="7975092" cy="3529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89" rIns="0" bIns="0" rtlCol="0">
            <a:spAutoFit/>
          </a:bodyPr>
          <a:lstStyle/>
          <a:p>
            <a:pPr marL="227965" marR="5080">
              <a:lnSpc>
                <a:spcPct val="100000"/>
              </a:lnSpc>
              <a:spcBef>
                <a:spcPts val="100"/>
              </a:spcBef>
            </a:pPr>
            <a:r>
              <a:rPr sz="3600" spc="-315" dirty="0"/>
              <a:t>YAŞAM </a:t>
            </a:r>
            <a:r>
              <a:rPr sz="3600" spc="-390" dirty="0"/>
              <a:t>DÖNGÜSÜ </a:t>
            </a:r>
            <a:r>
              <a:rPr sz="3600" spc="-295" dirty="0"/>
              <a:t>BOYUNCA  </a:t>
            </a:r>
            <a:r>
              <a:rPr sz="3600" spc="-415" dirty="0"/>
              <a:t>SINAMA</a:t>
            </a:r>
            <a:r>
              <a:rPr sz="3600" spc="-229" dirty="0"/>
              <a:t> </a:t>
            </a:r>
            <a:r>
              <a:rPr sz="3600" spc="-725" dirty="0"/>
              <a:t>ETKİNLİKLERİ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63880" y="1886711"/>
            <a:ext cx="8040623" cy="406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89" rIns="0" bIns="0" rtlCol="0">
            <a:spAutoFit/>
          </a:bodyPr>
          <a:lstStyle/>
          <a:p>
            <a:pPr marL="227965" marR="5080">
              <a:lnSpc>
                <a:spcPct val="100000"/>
              </a:lnSpc>
              <a:spcBef>
                <a:spcPts val="100"/>
              </a:spcBef>
            </a:pPr>
            <a:r>
              <a:rPr sz="3600" spc="-315" dirty="0"/>
              <a:t>YAŞAM </a:t>
            </a:r>
            <a:r>
              <a:rPr sz="3600" spc="-390" dirty="0"/>
              <a:t>DÖNGÜSÜ </a:t>
            </a:r>
            <a:r>
              <a:rPr sz="3600" spc="-295" dirty="0"/>
              <a:t>BOYUNCA  </a:t>
            </a:r>
            <a:r>
              <a:rPr sz="3600" spc="-415" dirty="0"/>
              <a:t>SINAMA</a:t>
            </a:r>
            <a:r>
              <a:rPr sz="3600" spc="-229" dirty="0"/>
              <a:t> </a:t>
            </a:r>
            <a:r>
              <a:rPr sz="3600" spc="-725" dirty="0"/>
              <a:t>ETKİNLİKLERİ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84276" y="2205227"/>
            <a:ext cx="7828788" cy="3526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89" rIns="0" bIns="0" rtlCol="0">
            <a:spAutoFit/>
          </a:bodyPr>
          <a:lstStyle/>
          <a:p>
            <a:pPr marL="227965" marR="5080">
              <a:lnSpc>
                <a:spcPct val="100000"/>
              </a:lnSpc>
              <a:spcBef>
                <a:spcPts val="100"/>
              </a:spcBef>
            </a:pPr>
            <a:r>
              <a:rPr sz="3600" spc="-315" dirty="0"/>
              <a:t>YAŞAM </a:t>
            </a:r>
            <a:r>
              <a:rPr sz="3600" spc="-390" dirty="0"/>
              <a:t>DÖNGÜSÜ </a:t>
            </a:r>
            <a:r>
              <a:rPr sz="3600" spc="-295" dirty="0"/>
              <a:t>BOYUNCA  </a:t>
            </a:r>
            <a:r>
              <a:rPr sz="3600" spc="-415" dirty="0"/>
              <a:t>SINAMA</a:t>
            </a:r>
            <a:r>
              <a:rPr sz="3600" spc="-229" dirty="0"/>
              <a:t> </a:t>
            </a:r>
            <a:r>
              <a:rPr sz="3600" spc="-725" dirty="0"/>
              <a:t>ETKİNLİKLERİ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64463" y="2133600"/>
            <a:ext cx="7865364" cy="3425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644" y="673734"/>
            <a:ext cx="1188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45" dirty="0"/>
              <a:t>Giriş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4169" y="1584705"/>
            <a:ext cx="8054340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Projenin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aşaması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süresince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geliştirilen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anahtar 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belirtimlerin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önceki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belirtimlerle</a:t>
            </a:r>
            <a:r>
              <a:rPr sz="2400" spc="5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karşılaştırılması.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Verdana"/>
              <a:cs typeface="Verdana"/>
            </a:endParaRPr>
          </a:p>
          <a:p>
            <a:pPr marL="285115" marR="6350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Yazılım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ürünlerinin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tüm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uygulanabilir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gerekleri 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sağladığının gerçeklenmesi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için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sınamaların 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hazırlanıp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yürütülmesi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biçiminde</a:t>
            </a:r>
            <a:r>
              <a:rPr sz="2400" spc="-4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özetlenebilir.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89" rIns="0" bIns="0" rtlCol="0">
            <a:spAutoFit/>
          </a:bodyPr>
          <a:lstStyle/>
          <a:p>
            <a:pPr marL="227965" marR="5080">
              <a:lnSpc>
                <a:spcPct val="100000"/>
              </a:lnSpc>
              <a:spcBef>
                <a:spcPts val="100"/>
              </a:spcBef>
            </a:pPr>
            <a:r>
              <a:rPr sz="3600" spc="-315" dirty="0"/>
              <a:t>YAŞAM </a:t>
            </a:r>
            <a:r>
              <a:rPr sz="3600" spc="-390" dirty="0"/>
              <a:t>DÖNGÜSÜ </a:t>
            </a:r>
            <a:r>
              <a:rPr sz="3600" spc="-295" dirty="0"/>
              <a:t>BOYUNCA  </a:t>
            </a:r>
            <a:r>
              <a:rPr sz="3600" spc="-415" dirty="0"/>
              <a:t>SINAMA</a:t>
            </a:r>
            <a:r>
              <a:rPr sz="3600" spc="-229" dirty="0"/>
              <a:t> </a:t>
            </a:r>
            <a:r>
              <a:rPr sz="3600" spc="-725" dirty="0"/>
              <a:t>ETKİNLİKLERİ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4169" y="1934083"/>
            <a:ext cx="7985125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762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sırasında 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bulunan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her 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hata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için,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değişiklik 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kontrol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sistemine</a:t>
            </a:r>
            <a:r>
              <a:rPr sz="2400" spc="6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35" dirty="0">
                <a:solidFill>
                  <a:srgbClr val="3D3C2C"/>
                </a:solidFill>
                <a:latin typeface="Verdana"/>
                <a:cs typeface="Verdana"/>
              </a:rPr>
              <a:t>(DKS),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"Yazılım 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Değişiklik 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İsteği" 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türünde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kayıt 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girilir.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Hatalar, </a:t>
            </a:r>
            <a:r>
              <a:rPr sz="2400" spc="-254" dirty="0">
                <a:solidFill>
                  <a:srgbClr val="3D3C2C"/>
                </a:solidFill>
                <a:latin typeface="Verdana"/>
                <a:cs typeface="Verdana"/>
              </a:rPr>
              <a:t>DKS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kayıtlarında 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aşağıdaki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gibi gruplara</a:t>
            </a:r>
            <a:r>
              <a:rPr sz="2400" spc="-5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ayrılabilir: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12700" marR="8890" indent="340995" algn="just">
              <a:lnSpc>
                <a:spcPct val="100000"/>
              </a:lnSpc>
            </a:pPr>
            <a:r>
              <a:rPr sz="2400" b="1" spc="-210" dirty="0">
                <a:solidFill>
                  <a:srgbClr val="3D3C2C"/>
                </a:solidFill>
                <a:latin typeface="Verdana"/>
                <a:cs typeface="Verdana"/>
              </a:rPr>
              <a:t>Onulmaz </a:t>
            </a:r>
            <a:r>
              <a:rPr sz="2400" b="1" spc="-225" dirty="0">
                <a:solidFill>
                  <a:srgbClr val="3D3C2C"/>
                </a:solidFill>
                <a:latin typeface="Verdana"/>
                <a:cs typeface="Verdana"/>
              </a:rPr>
              <a:t>Hatalar: </a:t>
            </a:r>
            <a:r>
              <a:rPr sz="2400" spc="-365" dirty="0">
                <a:solidFill>
                  <a:srgbClr val="3D3C2C"/>
                </a:solidFill>
                <a:latin typeface="Verdana"/>
                <a:cs typeface="Verdana"/>
              </a:rPr>
              <a:t>BT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projesinin gidişini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ya </a:t>
            </a:r>
            <a:r>
              <a:rPr sz="2400" spc="165" dirty="0">
                <a:solidFill>
                  <a:srgbClr val="3D3C2C"/>
                </a:solidFill>
                <a:latin typeface="Verdana"/>
                <a:cs typeface="Verdana"/>
              </a:rPr>
              <a:t>da 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birden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fazla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aşama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gerileten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ya </a:t>
            </a:r>
            <a:r>
              <a:rPr sz="2400" spc="170" dirty="0">
                <a:solidFill>
                  <a:srgbClr val="3D3C2C"/>
                </a:solidFill>
                <a:latin typeface="Verdana"/>
                <a:cs typeface="Verdana"/>
              </a:rPr>
              <a:t>da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düzeltilmesi 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mümkün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olmayan</a:t>
            </a:r>
            <a:r>
              <a:rPr sz="2400" spc="-30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hatalardır.</a:t>
            </a:r>
            <a:endParaRPr sz="2400">
              <a:latin typeface="Verdana"/>
              <a:cs typeface="Verdana"/>
            </a:endParaRPr>
          </a:p>
          <a:p>
            <a:pPr marL="12700" marR="5080" indent="340995" algn="just">
              <a:lnSpc>
                <a:spcPct val="100000"/>
              </a:lnSpc>
              <a:spcBef>
                <a:spcPts val="580"/>
              </a:spcBef>
            </a:pPr>
            <a:r>
              <a:rPr sz="2400" b="1" spc="-280" dirty="0">
                <a:solidFill>
                  <a:srgbClr val="3D3C2C"/>
                </a:solidFill>
                <a:latin typeface="Verdana"/>
                <a:cs typeface="Verdana"/>
              </a:rPr>
              <a:t>Büyük </a:t>
            </a:r>
            <a:r>
              <a:rPr sz="2400" b="1" spc="-225" dirty="0">
                <a:solidFill>
                  <a:srgbClr val="3D3C2C"/>
                </a:solidFill>
                <a:latin typeface="Verdana"/>
                <a:cs typeface="Verdana"/>
              </a:rPr>
              <a:t>Hatalar: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Projenin 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kritik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yolunu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etkileyen 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ve 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önemli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düzeltme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gerektiren</a:t>
            </a:r>
            <a:r>
              <a:rPr sz="2400" spc="-48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hatalardır.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5968" y="3963923"/>
            <a:ext cx="303530" cy="1487805"/>
            <a:chOff x="505968" y="3963923"/>
            <a:chExt cx="303530" cy="1487805"/>
          </a:xfrm>
        </p:grpSpPr>
        <p:sp>
          <p:nvSpPr>
            <p:cNvPr id="5" name="object 5"/>
            <p:cNvSpPr/>
            <p:nvPr/>
          </p:nvSpPr>
          <p:spPr>
            <a:xfrm>
              <a:off x="505968" y="3963923"/>
              <a:ext cx="303275" cy="303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968" y="5148071"/>
              <a:ext cx="303275" cy="303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89" rIns="0" bIns="0" rtlCol="0">
            <a:spAutoFit/>
          </a:bodyPr>
          <a:lstStyle/>
          <a:p>
            <a:pPr marL="227965" marR="5080">
              <a:lnSpc>
                <a:spcPct val="100000"/>
              </a:lnSpc>
              <a:spcBef>
                <a:spcPts val="100"/>
              </a:spcBef>
            </a:pPr>
            <a:r>
              <a:rPr sz="3600" spc="-315" dirty="0"/>
              <a:t>YAŞAM </a:t>
            </a:r>
            <a:r>
              <a:rPr sz="3600" spc="-390" dirty="0"/>
              <a:t>DÖNGÜSÜ </a:t>
            </a:r>
            <a:r>
              <a:rPr sz="3600" spc="-295" dirty="0"/>
              <a:t>BOYUNCA  </a:t>
            </a:r>
            <a:r>
              <a:rPr sz="3600" spc="-415" dirty="0"/>
              <a:t>SINAMA</a:t>
            </a:r>
            <a:r>
              <a:rPr sz="3600" spc="-229" dirty="0"/>
              <a:t> </a:t>
            </a:r>
            <a:r>
              <a:rPr sz="3600" spc="-725" dirty="0"/>
              <a:t>ETKİNLİKLERİ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4169" y="2161159"/>
            <a:ext cx="798385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indent="340995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solidFill>
                  <a:srgbClr val="3D3C2C"/>
                </a:solidFill>
                <a:latin typeface="Verdana"/>
                <a:cs typeface="Verdana"/>
              </a:rPr>
              <a:t>Küçük </a:t>
            </a:r>
            <a:r>
              <a:rPr sz="2400" b="1" spc="-225" dirty="0">
                <a:solidFill>
                  <a:srgbClr val="3D3C2C"/>
                </a:solidFill>
                <a:latin typeface="Verdana"/>
                <a:cs typeface="Verdana"/>
              </a:rPr>
              <a:t>Hatalar: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Projeyi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engellemeyen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giderilmesi 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az </a:t>
            </a:r>
            <a:r>
              <a:rPr sz="2400" spc="204" dirty="0">
                <a:solidFill>
                  <a:srgbClr val="3D3C2C"/>
                </a:solidFill>
                <a:latin typeface="Verdana"/>
                <a:cs typeface="Verdana"/>
              </a:rPr>
              <a:t>çaba</a:t>
            </a:r>
            <a:r>
              <a:rPr sz="2400" spc="-4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gerektiren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hatalardır.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Verdana"/>
              <a:cs typeface="Verdana"/>
            </a:endParaRPr>
          </a:p>
          <a:p>
            <a:pPr marL="12700" marR="5080" indent="426720">
              <a:lnSpc>
                <a:spcPct val="100000"/>
              </a:lnSpc>
              <a:tabLst>
                <a:tab pos="1748155" algn="l"/>
                <a:tab pos="3138805" algn="l"/>
                <a:tab pos="4912995" algn="l"/>
                <a:tab pos="6026785" algn="l"/>
                <a:tab pos="6790690" algn="l"/>
              </a:tabLst>
            </a:pPr>
            <a:r>
              <a:rPr sz="2400" b="1" spc="-450" dirty="0">
                <a:solidFill>
                  <a:srgbClr val="3D3C2C"/>
                </a:solidFill>
                <a:latin typeface="Verdana"/>
                <a:cs typeface="Verdana"/>
              </a:rPr>
              <a:t>Ş</a:t>
            </a:r>
            <a:r>
              <a:rPr sz="2400" b="1" spc="-225" dirty="0">
                <a:solidFill>
                  <a:srgbClr val="3D3C2C"/>
                </a:solidFill>
                <a:latin typeface="Verdana"/>
                <a:cs typeface="Verdana"/>
              </a:rPr>
              <a:t>ekil</a:t>
            </a:r>
            <a:r>
              <a:rPr sz="2400" b="1" spc="-26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b="1" spc="-204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b="1" spc="-10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b="1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b="1" spc="-229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2400" b="1" spc="-17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b="1" spc="-220" dirty="0">
                <a:solidFill>
                  <a:srgbClr val="3D3C2C"/>
                </a:solidFill>
                <a:latin typeface="Verdana"/>
                <a:cs typeface="Verdana"/>
              </a:rPr>
              <a:t>talar</a:t>
            </a:r>
            <a:r>
              <a:rPr sz="2400" b="1" spc="-295" dirty="0">
                <a:solidFill>
                  <a:srgbClr val="3D3C2C"/>
                </a:solidFill>
                <a:latin typeface="Verdana"/>
                <a:cs typeface="Verdana"/>
              </a:rPr>
              <a:t>:</a:t>
            </a:r>
            <a:r>
              <a:rPr sz="2400" b="1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Hecelem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ha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as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12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önems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z 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hatalardır.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5216" y="2212848"/>
            <a:ext cx="329565" cy="1560830"/>
            <a:chOff x="585216" y="2212848"/>
            <a:chExt cx="329565" cy="1560830"/>
          </a:xfrm>
        </p:grpSpPr>
        <p:sp>
          <p:nvSpPr>
            <p:cNvPr id="5" name="object 5"/>
            <p:cNvSpPr/>
            <p:nvPr/>
          </p:nvSpPr>
          <p:spPr>
            <a:xfrm>
              <a:off x="611124" y="3471672"/>
              <a:ext cx="303276" cy="301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5216" y="2212848"/>
              <a:ext cx="303275" cy="303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71932"/>
            <a:ext cx="3865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75" dirty="0"/>
              <a:t>BİR</a:t>
            </a:r>
            <a:r>
              <a:rPr spc="-790" dirty="0"/>
              <a:t> </a:t>
            </a:r>
            <a:r>
              <a:rPr spc="-395" dirty="0"/>
              <a:t>UYGULAMA: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982217"/>
            <a:ext cx="60794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1" spc="-320" dirty="0">
                <a:solidFill>
                  <a:srgbClr val="93C500"/>
                </a:solidFill>
                <a:latin typeface="Verdana"/>
                <a:cs typeface="Verdana"/>
              </a:rPr>
              <a:t>Görsel </a:t>
            </a:r>
            <a:r>
              <a:rPr sz="4000" b="1" spc="-400" dirty="0">
                <a:solidFill>
                  <a:srgbClr val="93C500"/>
                </a:solidFill>
                <a:latin typeface="Verdana"/>
                <a:cs typeface="Verdana"/>
              </a:rPr>
              <a:t>Yazılım </a:t>
            </a:r>
            <a:r>
              <a:rPr sz="4000" b="1" spc="-375" dirty="0">
                <a:solidFill>
                  <a:srgbClr val="93C500"/>
                </a:solidFill>
                <a:latin typeface="Verdana"/>
                <a:cs typeface="Verdana"/>
              </a:rPr>
              <a:t>Geliştirme  </a:t>
            </a:r>
            <a:r>
              <a:rPr sz="4000" b="1" spc="-330" dirty="0">
                <a:solidFill>
                  <a:srgbClr val="93C500"/>
                </a:solidFill>
                <a:latin typeface="Verdana"/>
                <a:cs typeface="Verdana"/>
              </a:rPr>
              <a:t>Ortamında</a:t>
            </a:r>
            <a:r>
              <a:rPr sz="4000" b="1" spc="-26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b="1" spc="-365" dirty="0">
                <a:solidFill>
                  <a:srgbClr val="93C500"/>
                </a:solidFill>
                <a:latin typeface="Verdana"/>
                <a:cs typeface="Verdana"/>
              </a:rPr>
              <a:t>Sınama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44" y="2351659"/>
            <a:ext cx="776605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Bu</a:t>
            </a:r>
            <a:r>
              <a:rPr sz="2400" spc="509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kısımda,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gerçek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yaşam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ortamında, </a:t>
            </a:r>
            <a:r>
              <a:rPr sz="2400" b="1" spc="-110" dirty="0">
                <a:solidFill>
                  <a:srgbClr val="3D3C2C"/>
                </a:solidFill>
                <a:latin typeface="Verdana"/>
                <a:cs typeface="Verdana"/>
              </a:rPr>
              <a:t>Oracle  </a:t>
            </a:r>
            <a:r>
              <a:rPr sz="2400" b="1" spc="-235" dirty="0">
                <a:solidFill>
                  <a:srgbClr val="3D3C2C"/>
                </a:solidFill>
                <a:latin typeface="Verdana"/>
                <a:cs typeface="Verdana"/>
              </a:rPr>
              <a:t>Designer </a:t>
            </a:r>
            <a:r>
              <a:rPr sz="2400" b="1" spc="-204" dirty="0">
                <a:solidFill>
                  <a:srgbClr val="3D3C2C"/>
                </a:solidFill>
                <a:latin typeface="Verdana"/>
                <a:cs typeface="Verdana"/>
              </a:rPr>
              <a:t>CASE 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aracı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b="1" spc="-180" dirty="0">
                <a:solidFill>
                  <a:srgbClr val="3D3C2C"/>
                </a:solidFill>
                <a:latin typeface="Verdana"/>
                <a:cs typeface="Verdana"/>
              </a:rPr>
              <a:t>Developer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görsel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yazılım 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geliştirme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platformu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kullanılarak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geliştirilen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yazılım 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modüllerinin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sınanması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işleminin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nasıl 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yapılacağı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ve 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buraya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kadar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açıklanan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yöntemlerinin 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nasıl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uygulandıkları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</a:t>
            </a:r>
            <a:r>
              <a:rPr sz="2400" spc="6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örnek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üzerinde  anlatılmaktadır.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71932"/>
            <a:ext cx="3865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75" dirty="0"/>
              <a:t>BİR</a:t>
            </a:r>
            <a:r>
              <a:rPr spc="-790" dirty="0"/>
              <a:t> </a:t>
            </a:r>
            <a:r>
              <a:rPr spc="-395" dirty="0"/>
              <a:t>UYGULAMA: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982217"/>
            <a:ext cx="7839075" cy="4980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64664">
              <a:lnSpc>
                <a:spcPct val="100000"/>
              </a:lnSpc>
              <a:spcBef>
                <a:spcPts val="95"/>
              </a:spcBef>
            </a:pPr>
            <a:r>
              <a:rPr sz="4000" b="1" spc="-320" dirty="0">
                <a:solidFill>
                  <a:srgbClr val="93C500"/>
                </a:solidFill>
                <a:latin typeface="Verdana"/>
                <a:cs typeface="Verdana"/>
              </a:rPr>
              <a:t>Görsel </a:t>
            </a:r>
            <a:r>
              <a:rPr sz="4000" b="1" spc="-400" dirty="0">
                <a:solidFill>
                  <a:srgbClr val="93C500"/>
                </a:solidFill>
                <a:latin typeface="Verdana"/>
                <a:cs typeface="Verdana"/>
              </a:rPr>
              <a:t>Yazılım </a:t>
            </a:r>
            <a:r>
              <a:rPr sz="4000" b="1" spc="-375" dirty="0">
                <a:solidFill>
                  <a:srgbClr val="93C500"/>
                </a:solidFill>
                <a:latin typeface="Verdana"/>
                <a:cs typeface="Verdana"/>
              </a:rPr>
              <a:t>Geliştirme  </a:t>
            </a:r>
            <a:r>
              <a:rPr sz="4000" b="1" spc="-330" dirty="0">
                <a:solidFill>
                  <a:srgbClr val="93C500"/>
                </a:solidFill>
                <a:latin typeface="Verdana"/>
                <a:cs typeface="Verdana"/>
              </a:rPr>
              <a:t>Ortamında</a:t>
            </a:r>
            <a:r>
              <a:rPr sz="4000" b="1" spc="-26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b="1" spc="-365" dirty="0">
                <a:solidFill>
                  <a:srgbClr val="93C500"/>
                </a:solidFill>
                <a:latin typeface="Verdana"/>
                <a:cs typeface="Verdana"/>
              </a:rPr>
              <a:t>Sınama</a:t>
            </a:r>
            <a:endParaRPr sz="4000">
              <a:latin typeface="Verdana"/>
              <a:cs typeface="Verdana"/>
            </a:endParaRPr>
          </a:p>
          <a:p>
            <a:pPr marL="354965" marR="7620" indent="-273050" algn="just">
              <a:lnSpc>
                <a:spcPct val="100000"/>
              </a:lnSpc>
              <a:spcBef>
                <a:spcPts val="118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Oracle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Developer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kullanılarak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geliştirilen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her 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yazılım </a:t>
            </a:r>
            <a:r>
              <a:rPr sz="2400" b="1" spc="-120" dirty="0">
                <a:solidFill>
                  <a:srgbClr val="3D3C2C"/>
                </a:solidFill>
                <a:latin typeface="Verdana"/>
                <a:cs typeface="Verdana"/>
              </a:rPr>
              <a:t>form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lardan</a:t>
            </a:r>
            <a:r>
              <a:rPr sz="2400" spc="-2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oluşur.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354965" marR="8255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form,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ekran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ekranda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yapılan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işlemlere  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karşılık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gelen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PL/SQL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kodları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biçiminde</a:t>
            </a:r>
            <a:r>
              <a:rPr sz="2400" spc="-6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tanımlanır.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354965" marR="5080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örnekte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elimizde,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işlemine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koşulacak</a:t>
            </a:r>
            <a:r>
              <a:rPr sz="2400" spc="-4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ve 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uygulamanın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çeşitli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işlevlerine 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ilişkin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dizi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form 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olduğunu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düşünebiliriz.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71932"/>
            <a:ext cx="3865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75" dirty="0"/>
              <a:t>BİR</a:t>
            </a:r>
            <a:r>
              <a:rPr spc="-790" dirty="0"/>
              <a:t> </a:t>
            </a:r>
            <a:r>
              <a:rPr spc="-395" dirty="0"/>
              <a:t>UYGULAMA: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982217"/>
            <a:ext cx="7855584" cy="2294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81175">
              <a:lnSpc>
                <a:spcPct val="100000"/>
              </a:lnSpc>
              <a:spcBef>
                <a:spcPts val="95"/>
              </a:spcBef>
            </a:pPr>
            <a:r>
              <a:rPr sz="4000" b="1" spc="-320" dirty="0">
                <a:solidFill>
                  <a:srgbClr val="93C500"/>
                </a:solidFill>
                <a:latin typeface="Verdana"/>
                <a:cs typeface="Verdana"/>
              </a:rPr>
              <a:t>Görsel </a:t>
            </a:r>
            <a:r>
              <a:rPr sz="4000" b="1" spc="-400" dirty="0">
                <a:solidFill>
                  <a:srgbClr val="93C500"/>
                </a:solidFill>
                <a:latin typeface="Verdana"/>
                <a:cs typeface="Verdana"/>
              </a:rPr>
              <a:t>Yazılım </a:t>
            </a:r>
            <a:r>
              <a:rPr sz="4000" b="1" spc="-375" dirty="0">
                <a:solidFill>
                  <a:srgbClr val="93C500"/>
                </a:solidFill>
                <a:latin typeface="Verdana"/>
                <a:cs typeface="Verdana"/>
              </a:rPr>
              <a:t>Geliştirme  </a:t>
            </a:r>
            <a:r>
              <a:rPr sz="4000" b="1" spc="-330" dirty="0">
                <a:solidFill>
                  <a:srgbClr val="93C500"/>
                </a:solidFill>
                <a:latin typeface="Verdana"/>
                <a:cs typeface="Verdana"/>
              </a:rPr>
              <a:t>Ortamında</a:t>
            </a:r>
            <a:r>
              <a:rPr sz="4000" b="1" spc="-26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b="1" spc="-365" dirty="0">
                <a:solidFill>
                  <a:srgbClr val="93C500"/>
                </a:solidFill>
                <a:latin typeface="Verdana"/>
                <a:cs typeface="Verdana"/>
              </a:rPr>
              <a:t>Sınama</a:t>
            </a:r>
            <a:endParaRPr sz="4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2510"/>
              </a:spcBef>
              <a:tabLst>
                <a:tab pos="799465" algn="l"/>
                <a:tab pos="2095500" algn="l"/>
                <a:tab pos="2710815" algn="l"/>
                <a:tab pos="3790315" algn="l"/>
                <a:tab pos="5541645" algn="l"/>
                <a:tab pos="7037070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Bu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örn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kte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sö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z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ed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en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uygulama,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2000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'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de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fazla</a:t>
            </a:r>
            <a:endParaRPr sz="2400">
              <a:latin typeface="Verdana"/>
              <a:cs typeface="Verdana"/>
            </a:endParaRPr>
          </a:p>
          <a:p>
            <a:pPr marR="6985" algn="r">
              <a:lnSpc>
                <a:spcPct val="100000"/>
              </a:lnSpc>
              <a:spcBef>
                <a:spcPts val="5"/>
              </a:spcBef>
              <a:tabLst>
                <a:tab pos="1528445" algn="l"/>
                <a:tab pos="2444115" algn="l"/>
                <a:tab pos="3653154" algn="l"/>
                <a:tab pos="4629785" algn="l"/>
                <a:tab pos="6257925" algn="l"/>
              </a:tabLst>
            </a:pP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kul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anıcı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olan,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ülke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çe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ş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yörel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145" dirty="0">
                <a:solidFill>
                  <a:srgbClr val="3D3C2C"/>
                </a:solidFill>
                <a:latin typeface="Verdana"/>
                <a:cs typeface="Verdana"/>
              </a:rPr>
              <a:t>da</a:t>
            </a:r>
            <a:r>
              <a:rPr sz="2400" spc="160" dirty="0">
                <a:solidFill>
                  <a:srgbClr val="3D3C2C"/>
                </a:solidFill>
                <a:latin typeface="Verdana"/>
                <a:cs typeface="Verdana"/>
              </a:rPr>
              <a:t>ğ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ş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1641" y="3251708"/>
            <a:ext cx="39706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>
              <a:lnSpc>
                <a:spcPct val="100000"/>
              </a:lnSpc>
              <a:spcBef>
                <a:spcPts val="100"/>
              </a:spcBef>
              <a:tabLst>
                <a:tab pos="1600835" algn="l"/>
                <a:tab pos="3589654" algn="l"/>
              </a:tabLst>
            </a:pPr>
            <a:r>
              <a:rPr sz="2400" spc="120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280" dirty="0">
                <a:solidFill>
                  <a:srgbClr val="3D3C2C"/>
                </a:solidFill>
                <a:latin typeface="Verdana"/>
                <a:cs typeface="Verdana"/>
              </a:rPr>
              <a:t>ç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135" dirty="0">
                <a:solidFill>
                  <a:srgbClr val="3D3C2C"/>
                </a:solidFill>
                <a:latin typeface="Verdana"/>
                <a:cs typeface="Verdana"/>
              </a:rPr>
              <a:t>de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tas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arl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330" dirty="0">
                <a:solidFill>
                  <a:srgbClr val="3D3C2C"/>
                </a:solidFill>
                <a:latin typeface="Verdana"/>
                <a:cs typeface="Verdana"/>
              </a:rPr>
              <a:t>ş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ve 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Developer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8691" y="3617467"/>
            <a:ext cx="16725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formundan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0643" y="3251708"/>
            <a:ext cx="32397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15464" algn="l"/>
                <a:tab pos="2085339" algn="l"/>
              </a:tabLst>
            </a:pPr>
            <a:r>
              <a:rPr sz="2400" spc="120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lerde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çalış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28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ak 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1000'den		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fazla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oluşmaktadır.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71932"/>
            <a:ext cx="3865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75" dirty="0"/>
              <a:t>BİR</a:t>
            </a:r>
            <a:r>
              <a:rPr spc="-790" dirty="0"/>
              <a:t> </a:t>
            </a:r>
            <a:r>
              <a:rPr spc="-395" dirty="0"/>
              <a:t>UYGULAMA: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982217"/>
            <a:ext cx="7856855" cy="5148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81810">
              <a:lnSpc>
                <a:spcPct val="100000"/>
              </a:lnSpc>
              <a:spcBef>
                <a:spcPts val="95"/>
              </a:spcBef>
            </a:pPr>
            <a:r>
              <a:rPr sz="4000" b="1" spc="-320" dirty="0">
                <a:solidFill>
                  <a:srgbClr val="93C500"/>
                </a:solidFill>
                <a:latin typeface="Verdana"/>
                <a:cs typeface="Verdana"/>
              </a:rPr>
              <a:t>Görsel </a:t>
            </a:r>
            <a:r>
              <a:rPr sz="4000" b="1" spc="-400" dirty="0">
                <a:solidFill>
                  <a:srgbClr val="93C500"/>
                </a:solidFill>
                <a:latin typeface="Verdana"/>
                <a:cs typeface="Verdana"/>
              </a:rPr>
              <a:t>Yazılım </a:t>
            </a:r>
            <a:r>
              <a:rPr sz="4000" b="1" spc="-375" dirty="0">
                <a:solidFill>
                  <a:srgbClr val="93C500"/>
                </a:solidFill>
                <a:latin typeface="Verdana"/>
                <a:cs typeface="Verdana"/>
              </a:rPr>
              <a:t>Geliştirme  </a:t>
            </a:r>
            <a:r>
              <a:rPr sz="4000" b="1" spc="-330" dirty="0">
                <a:solidFill>
                  <a:srgbClr val="93C500"/>
                </a:solidFill>
                <a:latin typeface="Verdana"/>
                <a:cs typeface="Verdana"/>
              </a:rPr>
              <a:t>Ortamında</a:t>
            </a:r>
            <a:r>
              <a:rPr sz="4000" b="1" spc="-26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b="1" spc="-365" dirty="0">
                <a:solidFill>
                  <a:srgbClr val="93C500"/>
                </a:solidFill>
                <a:latin typeface="Verdana"/>
                <a:cs typeface="Verdana"/>
              </a:rPr>
              <a:t>Sınama</a:t>
            </a:r>
            <a:endParaRPr sz="4000">
              <a:latin typeface="Verdana"/>
              <a:cs typeface="Verdana"/>
            </a:endParaRPr>
          </a:p>
          <a:p>
            <a:pPr marL="374650" marR="5080" indent="-273050" algn="just">
              <a:lnSpc>
                <a:spcPct val="100000"/>
              </a:lnSpc>
              <a:spcBef>
                <a:spcPts val="251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Uygulamanın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aşamasına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gelmesi, 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2 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yıllık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bir 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süre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yaklaşık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100 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kişi-yıl'lık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245" dirty="0">
                <a:solidFill>
                  <a:srgbClr val="3D3C2C"/>
                </a:solidFill>
                <a:latin typeface="Verdana"/>
                <a:cs typeface="Verdana"/>
              </a:rPr>
              <a:t>iş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gücü  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gerektirmiştir.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374650" marR="5715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Uygulama beş </a:t>
            </a:r>
            <a:r>
              <a:rPr sz="2400" spc="114" dirty="0">
                <a:solidFill>
                  <a:srgbClr val="3D3C2C"/>
                </a:solidFill>
                <a:latin typeface="Verdana"/>
                <a:cs typeface="Verdana"/>
              </a:rPr>
              <a:t>ana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kümeye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bölünmüş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her 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küme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belirli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sayıda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bilgi</a:t>
            </a:r>
            <a:r>
              <a:rPr sz="2400" spc="-6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sistemini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içermektedir.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101600">
              <a:lnSpc>
                <a:spcPct val="100000"/>
              </a:lnSpc>
              <a:tabLst>
                <a:tab pos="459740" algn="l"/>
                <a:tab pos="1804035" algn="l"/>
                <a:tab pos="2977515" algn="l"/>
                <a:tab pos="3568065" algn="l"/>
                <a:tab pos="4415155" algn="l"/>
                <a:tab pos="5614670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	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Toplam	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olarak	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30	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bilgi	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sistemi	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bulunmaktadır.</a:t>
            </a:r>
            <a:endParaRPr sz="2400">
              <a:latin typeface="Verdana"/>
              <a:cs typeface="Verdana"/>
            </a:endParaRPr>
          </a:p>
          <a:p>
            <a:pPr marL="374650">
              <a:lnSpc>
                <a:spcPct val="100000"/>
              </a:lnSpc>
            </a:pP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Uygulama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sıra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düzeni 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Şekil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7.10'da</a:t>
            </a:r>
            <a:r>
              <a:rPr sz="2400" spc="-5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verilmektedir.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71932"/>
            <a:ext cx="3865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75" dirty="0"/>
              <a:t>BİR</a:t>
            </a:r>
            <a:r>
              <a:rPr spc="-790" dirty="0"/>
              <a:t> </a:t>
            </a:r>
            <a:r>
              <a:rPr spc="-395" dirty="0"/>
              <a:t>UYGULAMA: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982217"/>
            <a:ext cx="60794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1" spc="-320" dirty="0">
                <a:solidFill>
                  <a:srgbClr val="93C500"/>
                </a:solidFill>
                <a:latin typeface="Verdana"/>
                <a:cs typeface="Verdana"/>
              </a:rPr>
              <a:t>Görsel </a:t>
            </a:r>
            <a:r>
              <a:rPr sz="4000" b="1" spc="-400" dirty="0">
                <a:solidFill>
                  <a:srgbClr val="93C500"/>
                </a:solidFill>
                <a:latin typeface="Verdana"/>
                <a:cs typeface="Verdana"/>
              </a:rPr>
              <a:t>Yazılım </a:t>
            </a:r>
            <a:r>
              <a:rPr sz="4000" b="1" spc="-375" dirty="0">
                <a:solidFill>
                  <a:srgbClr val="93C500"/>
                </a:solidFill>
                <a:latin typeface="Verdana"/>
                <a:cs typeface="Verdana"/>
              </a:rPr>
              <a:t>Geliştirme  </a:t>
            </a:r>
            <a:r>
              <a:rPr sz="4000" b="1" spc="-330" dirty="0">
                <a:solidFill>
                  <a:srgbClr val="93C500"/>
                </a:solidFill>
                <a:latin typeface="Verdana"/>
                <a:cs typeface="Verdana"/>
              </a:rPr>
              <a:t>Ortamında</a:t>
            </a:r>
            <a:r>
              <a:rPr sz="4000" b="1" spc="-26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b="1" spc="-365" dirty="0">
                <a:solidFill>
                  <a:srgbClr val="93C500"/>
                </a:solidFill>
                <a:latin typeface="Verdana"/>
                <a:cs typeface="Verdana"/>
              </a:rPr>
              <a:t>Sınama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311" y="2491739"/>
            <a:ext cx="7060692" cy="3817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940" y="799592"/>
            <a:ext cx="7106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Sınama </a:t>
            </a:r>
            <a:r>
              <a:rPr spc="-385" dirty="0"/>
              <a:t>Ortamı</a:t>
            </a:r>
            <a:r>
              <a:rPr spc="-135" dirty="0"/>
              <a:t> </a:t>
            </a:r>
            <a:r>
              <a:rPr spc="-440" dirty="0"/>
              <a:t>Oluşturulması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321" y="1655775"/>
            <a:ext cx="7981950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Üretimin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etkilenmemesi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amacıyla, 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yalnızca 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sınayıcıların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kullanacakları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ayrı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bilgisayarlardan 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oluşan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ortamı</a:t>
            </a:r>
            <a:r>
              <a:rPr sz="2400" spc="-5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oluşturuldu.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285115" marR="7620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Oluşturulan</a:t>
            </a:r>
            <a:r>
              <a:rPr sz="2400" spc="6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ortamı 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ile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üretim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ortamının  birebir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aynı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olması</a:t>
            </a:r>
            <a:r>
              <a:rPr sz="2400" spc="-48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sağlandı.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285115" marR="7620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Üretimi</a:t>
            </a:r>
            <a:r>
              <a:rPr sz="2400" spc="5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biten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yazılım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parçaları,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kayıt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düzeni  içerisinde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ortamına</a:t>
            </a:r>
            <a:r>
              <a:rPr sz="2400" spc="-5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alındı.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9543" y="5228844"/>
            <a:ext cx="1080516" cy="984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2875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Sınama </a:t>
            </a:r>
            <a:r>
              <a:rPr spc="-380" dirty="0"/>
              <a:t>Yöntemlerine </a:t>
            </a:r>
            <a:r>
              <a:rPr spc="-425" dirty="0"/>
              <a:t>Karar  </a:t>
            </a:r>
            <a:r>
              <a:rPr spc="-395" dirty="0"/>
              <a:t>Verilmesi</a:t>
            </a:r>
          </a:p>
        </p:txBody>
      </p:sp>
      <p:sp>
        <p:nvSpPr>
          <p:cNvPr id="3" name="object 3"/>
          <p:cNvSpPr/>
          <p:nvPr/>
        </p:nvSpPr>
        <p:spPr>
          <a:xfrm>
            <a:off x="649223" y="1872995"/>
            <a:ext cx="7923276" cy="4373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Sınama </a:t>
            </a:r>
            <a:r>
              <a:rPr spc="-380" dirty="0"/>
              <a:t>Yöntemlerine </a:t>
            </a:r>
            <a:r>
              <a:rPr spc="-425" dirty="0"/>
              <a:t>Karar  </a:t>
            </a:r>
            <a:r>
              <a:rPr spc="-395" dirty="0"/>
              <a:t>Verilmesi</a:t>
            </a:r>
          </a:p>
        </p:txBody>
      </p:sp>
      <p:sp>
        <p:nvSpPr>
          <p:cNvPr id="3" name="object 3"/>
          <p:cNvSpPr/>
          <p:nvPr/>
        </p:nvSpPr>
        <p:spPr>
          <a:xfrm>
            <a:off x="620268" y="1988819"/>
            <a:ext cx="7946135" cy="424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831037"/>
            <a:ext cx="6109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5" dirty="0"/>
              <a:t>Doğrulama </a:t>
            </a:r>
            <a:r>
              <a:rPr spc="-919" dirty="0"/>
              <a:t>/</a:t>
            </a:r>
            <a:r>
              <a:rPr spc="-690" dirty="0"/>
              <a:t> </a:t>
            </a:r>
            <a:r>
              <a:rPr spc="-185" dirty="0"/>
              <a:t>Geçerleme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" y="2133600"/>
            <a:ext cx="8136635" cy="3240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Sınama </a:t>
            </a:r>
            <a:r>
              <a:rPr spc="-380" dirty="0"/>
              <a:t>Yöntemlerine </a:t>
            </a:r>
            <a:r>
              <a:rPr spc="-425" dirty="0"/>
              <a:t>Karar  </a:t>
            </a:r>
            <a:r>
              <a:rPr spc="-395" dirty="0"/>
              <a:t>Verilmesi</a:t>
            </a:r>
          </a:p>
        </p:txBody>
      </p:sp>
      <p:sp>
        <p:nvSpPr>
          <p:cNvPr id="3" name="object 3"/>
          <p:cNvSpPr/>
          <p:nvPr/>
        </p:nvSpPr>
        <p:spPr>
          <a:xfrm>
            <a:off x="638555" y="1920239"/>
            <a:ext cx="7894320" cy="4317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Sınama </a:t>
            </a:r>
            <a:r>
              <a:rPr spc="-380" dirty="0"/>
              <a:t>Yöntemlerine </a:t>
            </a:r>
            <a:r>
              <a:rPr spc="-425" dirty="0"/>
              <a:t>Karar  </a:t>
            </a:r>
            <a:r>
              <a:rPr spc="-395" dirty="0"/>
              <a:t>Verilmesi</a:t>
            </a:r>
          </a:p>
        </p:txBody>
      </p:sp>
      <p:sp>
        <p:nvSpPr>
          <p:cNvPr id="3" name="object 3"/>
          <p:cNvSpPr/>
          <p:nvPr/>
        </p:nvSpPr>
        <p:spPr>
          <a:xfrm>
            <a:off x="618744" y="1869948"/>
            <a:ext cx="7981188" cy="4392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Sınama </a:t>
            </a:r>
            <a:r>
              <a:rPr spc="-380" dirty="0"/>
              <a:t>Yöntemlerine </a:t>
            </a:r>
            <a:r>
              <a:rPr spc="-425" dirty="0"/>
              <a:t>Karar  </a:t>
            </a:r>
            <a:r>
              <a:rPr spc="-395" dirty="0"/>
              <a:t>Verilmesi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1892807"/>
            <a:ext cx="7994904" cy="441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870661"/>
            <a:ext cx="5814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5" dirty="0"/>
              <a:t>Kullanıcı </a:t>
            </a:r>
            <a:r>
              <a:rPr spc="-365" dirty="0"/>
              <a:t>Sınama</a:t>
            </a:r>
            <a:r>
              <a:rPr spc="-220" dirty="0"/>
              <a:t> </a:t>
            </a:r>
            <a:r>
              <a:rPr spc="-455" dirty="0"/>
              <a:t>Eğitimi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846" y="1727708"/>
            <a:ext cx="7981950" cy="244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yapılacak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kullanıcı</a:t>
            </a:r>
            <a:r>
              <a:rPr sz="2400" spc="7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sınayıcılarına,  sınamaların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nasıl 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yapılacağına 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ilişkin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eğitim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verilmesi 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gerekmektedir.</a:t>
            </a:r>
            <a:endParaRPr sz="24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173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Eğitim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kitapçıklarının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hazırlanması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amacıyla,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senaryo 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sınamalarında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kullanılan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"senaryo"lar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kullanıcı  kitapçıkları</a:t>
            </a: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kullanılır.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726135"/>
            <a:ext cx="5437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5" dirty="0"/>
              <a:t>Sınamaların</a:t>
            </a:r>
            <a:r>
              <a:rPr spc="-315" dirty="0"/>
              <a:t> </a:t>
            </a:r>
            <a:r>
              <a:rPr spc="-340" dirty="0"/>
              <a:t>Yapılması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0694" y="1872234"/>
            <a:ext cx="2950210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Sınamalar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sırasıyla: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Teknik</a:t>
            </a:r>
            <a:r>
              <a:rPr sz="2400" spc="-2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Sınama,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Biçimsel</a:t>
            </a:r>
            <a:r>
              <a:rPr sz="2400" spc="-2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Sınama,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İşletimsel</a:t>
            </a:r>
            <a:r>
              <a:rPr sz="2400" spc="-2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Sınama,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Senaryo</a:t>
            </a:r>
            <a:r>
              <a:rPr sz="2400" spc="-2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Sınaması,</a:t>
            </a:r>
            <a:endParaRPr sz="2400">
              <a:latin typeface="Verdana"/>
              <a:cs typeface="Verdana"/>
            </a:endParaRPr>
          </a:p>
          <a:p>
            <a:pPr marL="12700" marR="271780">
              <a:lnSpc>
                <a:spcPct val="12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Kullanıcı Sınama 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biçiminde</a:t>
            </a:r>
            <a:r>
              <a:rPr sz="2400" spc="-2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yapılır.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568" y="642366"/>
            <a:ext cx="3836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Alınan </a:t>
            </a:r>
            <a:r>
              <a:rPr spc="-459" dirty="0"/>
              <a:t>Dersler</a:t>
            </a:r>
            <a:r>
              <a:rPr spc="-210" dirty="0"/>
              <a:t> </a:t>
            </a:r>
            <a:r>
              <a:rPr spc="-61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745" y="1726183"/>
            <a:ext cx="798322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</a:pPr>
            <a:r>
              <a:rPr sz="2100" spc="-210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100" spc="-2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800" spc="-290" dirty="0">
                <a:solidFill>
                  <a:srgbClr val="3D3C2C"/>
                </a:solidFill>
                <a:latin typeface="Verdana"/>
                <a:cs typeface="Verdana"/>
              </a:rPr>
              <a:t>Bir</a:t>
            </a:r>
            <a:r>
              <a:rPr sz="28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3D3C2C"/>
                </a:solidFill>
                <a:latin typeface="Verdana"/>
                <a:cs typeface="Verdana"/>
              </a:rPr>
              <a:t>taraftan</a:t>
            </a:r>
            <a:r>
              <a:rPr sz="28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3D3C2C"/>
                </a:solidFill>
                <a:latin typeface="Verdana"/>
                <a:cs typeface="Verdana"/>
              </a:rPr>
              <a:t>üretimin</a:t>
            </a:r>
            <a:r>
              <a:rPr sz="28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3D3C2C"/>
                </a:solidFill>
                <a:latin typeface="Verdana"/>
                <a:cs typeface="Verdana"/>
              </a:rPr>
              <a:t>yapıldığı,</a:t>
            </a:r>
            <a:r>
              <a:rPr sz="28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40" dirty="0">
                <a:solidFill>
                  <a:srgbClr val="3D3C2C"/>
                </a:solidFill>
                <a:latin typeface="Verdana"/>
                <a:cs typeface="Verdana"/>
              </a:rPr>
              <a:t>öte</a:t>
            </a:r>
            <a:r>
              <a:rPr sz="28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3D3C2C"/>
                </a:solidFill>
                <a:latin typeface="Verdana"/>
                <a:cs typeface="Verdana"/>
              </a:rPr>
              <a:t>yandan</a:t>
            </a:r>
            <a:r>
              <a:rPr sz="28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3D3C2C"/>
                </a:solidFill>
                <a:latin typeface="Verdana"/>
                <a:cs typeface="Verdana"/>
              </a:rPr>
              <a:t>ise  </a:t>
            </a:r>
            <a:r>
              <a:rPr sz="2800" spc="-75" dirty="0">
                <a:solidFill>
                  <a:srgbClr val="3D3C2C"/>
                </a:solidFill>
                <a:latin typeface="Verdana"/>
                <a:cs typeface="Verdana"/>
              </a:rPr>
              <a:t>kullanıcı </a:t>
            </a:r>
            <a:r>
              <a:rPr sz="2800" spc="-5" dirty="0">
                <a:solidFill>
                  <a:srgbClr val="3D3C2C"/>
                </a:solidFill>
                <a:latin typeface="Verdana"/>
                <a:cs typeface="Verdana"/>
              </a:rPr>
              <a:t>tarafında </a:t>
            </a:r>
            <a:r>
              <a:rPr sz="2800" spc="-85" dirty="0">
                <a:solidFill>
                  <a:srgbClr val="3D3C2C"/>
                </a:solidFill>
                <a:latin typeface="Verdana"/>
                <a:cs typeface="Verdana"/>
              </a:rPr>
              <a:t>sınamaların </a:t>
            </a:r>
            <a:r>
              <a:rPr sz="2800" spc="-35" dirty="0">
                <a:solidFill>
                  <a:srgbClr val="3D3C2C"/>
                </a:solidFill>
                <a:latin typeface="Verdana"/>
                <a:cs typeface="Verdana"/>
              </a:rPr>
              <a:t>yapıldığı </a:t>
            </a:r>
            <a:r>
              <a:rPr sz="2800" spc="-140" dirty="0">
                <a:solidFill>
                  <a:srgbClr val="3D3C2C"/>
                </a:solidFill>
                <a:latin typeface="Verdana"/>
                <a:cs typeface="Verdana"/>
              </a:rPr>
              <a:t>bir  </a:t>
            </a:r>
            <a:r>
              <a:rPr sz="2800" spc="-15" dirty="0">
                <a:solidFill>
                  <a:srgbClr val="3D3C2C"/>
                </a:solidFill>
                <a:latin typeface="Verdana"/>
                <a:cs typeface="Verdana"/>
              </a:rPr>
              <a:t>ortamda, </a:t>
            </a:r>
            <a:r>
              <a:rPr sz="2800" spc="-125" dirty="0">
                <a:solidFill>
                  <a:srgbClr val="3D3C2C"/>
                </a:solidFill>
                <a:latin typeface="Verdana"/>
                <a:cs typeface="Verdana"/>
              </a:rPr>
              <a:t>üretim </a:t>
            </a:r>
            <a:r>
              <a:rPr sz="2800" spc="-100" dirty="0">
                <a:solidFill>
                  <a:srgbClr val="3D3C2C"/>
                </a:solidFill>
                <a:latin typeface="Verdana"/>
                <a:cs typeface="Verdana"/>
              </a:rPr>
              <a:t>ekipleri </a:t>
            </a:r>
            <a:r>
              <a:rPr sz="2800" spc="-14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800" spc="50" dirty="0">
                <a:solidFill>
                  <a:srgbClr val="3D3C2C"/>
                </a:solidFill>
                <a:latin typeface="Verdana"/>
                <a:cs typeface="Verdana"/>
              </a:rPr>
              <a:t>yandan </a:t>
            </a:r>
            <a:r>
              <a:rPr sz="2800" spc="-70" dirty="0">
                <a:solidFill>
                  <a:srgbClr val="3D3C2C"/>
                </a:solidFill>
                <a:latin typeface="Verdana"/>
                <a:cs typeface="Verdana"/>
              </a:rPr>
              <a:t>yeni  </a:t>
            </a:r>
            <a:r>
              <a:rPr sz="2800" spc="-140" dirty="0">
                <a:solidFill>
                  <a:srgbClr val="3D3C2C"/>
                </a:solidFill>
                <a:latin typeface="Verdana"/>
                <a:cs typeface="Verdana"/>
              </a:rPr>
              <a:t>yazılım </a:t>
            </a:r>
            <a:r>
              <a:rPr sz="2800" dirty="0">
                <a:solidFill>
                  <a:srgbClr val="3D3C2C"/>
                </a:solidFill>
                <a:latin typeface="Verdana"/>
                <a:cs typeface="Verdana"/>
              </a:rPr>
              <a:t>parçaları </a:t>
            </a:r>
            <a:r>
              <a:rPr sz="2800" spc="-130" dirty="0">
                <a:solidFill>
                  <a:srgbClr val="3D3C2C"/>
                </a:solidFill>
                <a:latin typeface="Verdana"/>
                <a:cs typeface="Verdana"/>
              </a:rPr>
              <a:t>geliştirme, </a:t>
            </a:r>
            <a:r>
              <a:rPr sz="2800" spc="40" dirty="0">
                <a:solidFill>
                  <a:srgbClr val="3D3C2C"/>
                </a:solidFill>
                <a:latin typeface="Verdana"/>
                <a:cs typeface="Verdana"/>
              </a:rPr>
              <a:t>öte </a:t>
            </a:r>
            <a:r>
              <a:rPr sz="2800" spc="50" dirty="0">
                <a:solidFill>
                  <a:srgbClr val="3D3C2C"/>
                </a:solidFill>
                <a:latin typeface="Verdana"/>
                <a:cs typeface="Verdana"/>
              </a:rPr>
              <a:t>yandan </a:t>
            </a:r>
            <a:r>
              <a:rPr sz="2800" spc="-145" dirty="0">
                <a:solidFill>
                  <a:srgbClr val="3D3C2C"/>
                </a:solidFill>
                <a:latin typeface="Verdana"/>
                <a:cs typeface="Verdana"/>
              </a:rPr>
              <a:t>ise  </a:t>
            </a: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800" spc="-25" dirty="0">
                <a:solidFill>
                  <a:srgbClr val="3D3C2C"/>
                </a:solidFill>
                <a:latin typeface="Verdana"/>
                <a:cs typeface="Verdana"/>
              </a:rPr>
              <a:t>sonucu </a:t>
            </a:r>
            <a:r>
              <a:rPr sz="2800" spc="-105" dirty="0">
                <a:solidFill>
                  <a:srgbClr val="3D3C2C"/>
                </a:solidFill>
                <a:latin typeface="Verdana"/>
                <a:cs typeface="Verdana"/>
              </a:rPr>
              <a:t>bildirilen </a:t>
            </a:r>
            <a:r>
              <a:rPr sz="2800" spc="-45" dirty="0">
                <a:solidFill>
                  <a:srgbClr val="3D3C2C"/>
                </a:solidFill>
                <a:latin typeface="Verdana"/>
                <a:cs typeface="Verdana"/>
              </a:rPr>
              <a:t>hataları düzeltme  </a:t>
            </a:r>
            <a:r>
              <a:rPr sz="2800" spc="-85" dirty="0">
                <a:solidFill>
                  <a:srgbClr val="3D3C2C"/>
                </a:solidFill>
                <a:latin typeface="Verdana"/>
                <a:cs typeface="Verdana"/>
              </a:rPr>
              <a:t>durumu </a:t>
            </a:r>
            <a:r>
              <a:rPr sz="2800" spc="-90" dirty="0">
                <a:solidFill>
                  <a:srgbClr val="3D3C2C"/>
                </a:solidFill>
                <a:latin typeface="Verdana"/>
                <a:cs typeface="Verdana"/>
              </a:rPr>
              <a:t>ile </a:t>
            </a:r>
            <a:r>
              <a:rPr sz="2800" spc="-195" dirty="0">
                <a:solidFill>
                  <a:srgbClr val="3D3C2C"/>
                </a:solidFill>
                <a:latin typeface="Verdana"/>
                <a:cs typeface="Verdana"/>
              </a:rPr>
              <a:t>karşı</a:t>
            </a:r>
            <a:r>
              <a:rPr sz="2800" spc="-4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40" dirty="0">
                <a:solidFill>
                  <a:srgbClr val="3D3C2C"/>
                </a:solidFill>
                <a:latin typeface="Verdana"/>
                <a:cs typeface="Verdana"/>
              </a:rPr>
              <a:t>karşıyadır.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568" y="642366"/>
            <a:ext cx="3836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Alınan </a:t>
            </a:r>
            <a:r>
              <a:rPr spc="-459" dirty="0"/>
              <a:t>Dersler</a:t>
            </a:r>
            <a:r>
              <a:rPr spc="-210" dirty="0"/>
              <a:t> </a:t>
            </a:r>
            <a:r>
              <a:rPr spc="-61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745" y="1726183"/>
            <a:ext cx="798004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</a:pPr>
            <a:r>
              <a:rPr sz="2100" spc="-114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-114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800" spc="-120" dirty="0">
                <a:solidFill>
                  <a:srgbClr val="3D3C2C"/>
                </a:solidFill>
                <a:latin typeface="Verdana"/>
                <a:cs typeface="Verdana"/>
              </a:rPr>
              <a:t>durum, </a:t>
            </a:r>
            <a:r>
              <a:rPr sz="2800" spc="-5" dirty="0">
                <a:solidFill>
                  <a:srgbClr val="3D3C2C"/>
                </a:solidFill>
                <a:latin typeface="Verdana"/>
                <a:cs typeface="Verdana"/>
              </a:rPr>
              <a:t>zaman </a:t>
            </a:r>
            <a:r>
              <a:rPr sz="2800" dirty="0">
                <a:solidFill>
                  <a:srgbClr val="3D3C2C"/>
                </a:solidFill>
                <a:latin typeface="Verdana"/>
                <a:cs typeface="Verdana"/>
              </a:rPr>
              <a:t>zaman </a:t>
            </a:r>
            <a:r>
              <a:rPr sz="2800" spc="-125" dirty="0">
                <a:solidFill>
                  <a:srgbClr val="3D3C2C"/>
                </a:solidFill>
                <a:latin typeface="Verdana"/>
                <a:cs typeface="Verdana"/>
              </a:rPr>
              <a:t>üretim </a:t>
            </a:r>
            <a:r>
              <a:rPr sz="2800" spc="-50" dirty="0">
                <a:solidFill>
                  <a:srgbClr val="3D3C2C"/>
                </a:solidFill>
                <a:latin typeface="Verdana"/>
                <a:cs typeface="Verdana"/>
              </a:rPr>
              <a:t>ekiplerinde  </a:t>
            </a:r>
            <a:r>
              <a:rPr sz="2800" spc="-25" dirty="0">
                <a:solidFill>
                  <a:srgbClr val="3D3C2C"/>
                </a:solidFill>
                <a:latin typeface="Verdana"/>
                <a:cs typeface="Verdana"/>
              </a:rPr>
              <a:t>dirençlere </a:t>
            </a:r>
            <a:r>
              <a:rPr sz="2800" spc="65" dirty="0">
                <a:solidFill>
                  <a:srgbClr val="3D3C2C"/>
                </a:solidFill>
                <a:latin typeface="Verdana"/>
                <a:cs typeface="Verdana"/>
              </a:rPr>
              <a:t>neden</a:t>
            </a:r>
            <a:r>
              <a:rPr sz="2800" spc="-3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3D3C2C"/>
                </a:solidFill>
                <a:latin typeface="Verdana"/>
                <a:cs typeface="Verdana"/>
              </a:rPr>
              <a:t>olmaktadır.</a:t>
            </a:r>
            <a:endParaRPr sz="28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75"/>
              </a:spcBef>
            </a:pPr>
            <a:r>
              <a:rPr sz="2100" spc="-210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100" spc="-21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800" spc="-175" dirty="0">
                <a:solidFill>
                  <a:srgbClr val="3D3C2C"/>
                </a:solidFill>
                <a:latin typeface="Verdana"/>
                <a:cs typeface="Verdana"/>
              </a:rPr>
              <a:t>Büyük </a:t>
            </a:r>
            <a:r>
              <a:rPr sz="2800" spc="-90" dirty="0">
                <a:solidFill>
                  <a:srgbClr val="3D3C2C"/>
                </a:solidFill>
                <a:latin typeface="Verdana"/>
                <a:cs typeface="Verdana"/>
              </a:rPr>
              <a:t>projeler </a:t>
            </a:r>
            <a:r>
              <a:rPr sz="2800" spc="-80" dirty="0">
                <a:solidFill>
                  <a:srgbClr val="3D3C2C"/>
                </a:solidFill>
                <a:latin typeface="Verdana"/>
                <a:cs typeface="Verdana"/>
              </a:rPr>
              <a:t>için, </a:t>
            </a: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kaçınılmaz </a:t>
            </a:r>
            <a:r>
              <a:rPr sz="2800" spc="20" dirty="0">
                <a:solidFill>
                  <a:srgbClr val="3D3C2C"/>
                </a:solidFill>
                <a:latin typeface="Verdana"/>
                <a:cs typeface="Verdana"/>
              </a:rPr>
              <a:t>olan </a:t>
            </a:r>
            <a:r>
              <a:rPr sz="2800" spc="45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800" spc="-195" dirty="0">
                <a:solidFill>
                  <a:srgbClr val="3D3C2C"/>
                </a:solidFill>
                <a:latin typeface="Verdana"/>
                <a:cs typeface="Verdana"/>
              </a:rPr>
              <a:t>tür  </a:t>
            </a:r>
            <a:r>
              <a:rPr sz="2800" spc="-110" dirty="0">
                <a:solidFill>
                  <a:srgbClr val="3D3C2C"/>
                </a:solidFill>
                <a:latin typeface="Verdana"/>
                <a:cs typeface="Verdana"/>
              </a:rPr>
              <a:t>durumların </a:t>
            </a:r>
            <a:r>
              <a:rPr sz="2800" spc="-195" dirty="0">
                <a:solidFill>
                  <a:srgbClr val="3D3C2C"/>
                </a:solidFill>
                <a:latin typeface="Verdana"/>
                <a:cs typeface="Verdana"/>
              </a:rPr>
              <a:t>iyi </a:t>
            </a:r>
            <a:r>
              <a:rPr sz="2800" spc="-130" dirty="0">
                <a:solidFill>
                  <a:srgbClr val="3D3C2C"/>
                </a:solidFill>
                <a:latin typeface="Verdana"/>
                <a:cs typeface="Verdana"/>
              </a:rPr>
              <a:t>izlenmesi </a:t>
            </a:r>
            <a:r>
              <a:rPr sz="2800" spc="15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800" spc="-40" dirty="0">
                <a:solidFill>
                  <a:srgbClr val="3D3C2C"/>
                </a:solidFill>
                <a:latin typeface="Verdana"/>
                <a:cs typeface="Verdana"/>
              </a:rPr>
              <a:t>planlanması  </a:t>
            </a:r>
            <a:r>
              <a:rPr sz="2800" spc="-75" dirty="0">
                <a:solidFill>
                  <a:srgbClr val="3D3C2C"/>
                </a:solidFill>
                <a:latin typeface="Verdana"/>
                <a:cs typeface="Verdana"/>
              </a:rPr>
              <a:t>gerekmektedir.</a:t>
            </a:r>
            <a:endParaRPr sz="2800">
              <a:latin typeface="Verdana"/>
              <a:cs typeface="Verdana"/>
            </a:endParaRPr>
          </a:p>
          <a:p>
            <a:pPr marL="285115" marR="6350" indent="-273050" algn="just">
              <a:lnSpc>
                <a:spcPct val="100000"/>
              </a:lnSpc>
              <a:spcBef>
                <a:spcPts val="675"/>
              </a:spcBef>
            </a:pPr>
            <a:r>
              <a:rPr sz="2100" spc="-114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-114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800" spc="65" dirty="0">
                <a:solidFill>
                  <a:srgbClr val="3D3C2C"/>
                </a:solidFill>
                <a:latin typeface="Verdana"/>
                <a:cs typeface="Verdana"/>
              </a:rPr>
              <a:t>anlamda </a:t>
            </a:r>
            <a:r>
              <a:rPr sz="2800" spc="-85" dirty="0">
                <a:solidFill>
                  <a:srgbClr val="3D3C2C"/>
                </a:solidFill>
                <a:latin typeface="Verdana"/>
                <a:cs typeface="Verdana"/>
              </a:rPr>
              <a:t>Kalite </a:t>
            </a:r>
            <a:r>
              <a:rPr sz="2800" spc="-75" dirty="0">
                <a:solidFill>
                  <a:srgbClr val="3D3C2C"/>
                </a:solidFill>
                <a:latin typeface="Verdana"/>
                <a:cs typeface="Verdana"/>
              </a:rPr>
              <a:t>ekibi </a:t>
            </a:r>
            <a:r>
              <a:rPr sz="2800" spc="45" dirty="0">
                <a:solidFill>
                  <a:srgbClr val="3D3C2C"/>
                </a:solidFill>
                <a:latin typeface="Verdana"/>
                <a:cs typeface="Verdana"/>
              </a:rPr>
              <a:t>oldukça </a:t>
            </a:r>
            <a:r>
              <a:rPr sz="2800" spc="30" dirty="0">
                <a:solidFill>
                  <a:srgbClr val="3D3C2C"/>
                </a:solidFill>
                <a:latin typeface="Verdana"/>
                <a:cs typeface="Verdana"/>
              </a:rPr>
              <a:t>önem  </a:t>
            </a:r>
            <a:r>
              <a:rPr sz="2800" spc="-60" dirty="0">
                <a:solidFill>
                  <a:srgbClr val="3D3C2C"/>
                </a:solidFill>
                <a:latin typeface="Verdana"/>
                <a:cs typeface="Verdana"/>
              </a:rPr>
              <a:t>kazanmaktadır.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568" y="642366"/>
            <a:ext cx="3836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Alınan </a:t>
            </a:r>
            <a:r>
              <a:rPr spc="-459" dirty="0"/>
              <a:t>Dersler</a:t>
            </a:r>
            <a:r>
              <a:rPr spc="-210" dirty="0"/>
              <a:t> </a:t>
            </a:r>
            <a:r>
              <a:rPr spc="-61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196" y="1588135"/>
            <a:ext cx="3844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0265" algn="l"/>
              </a:tabLst>
            </a:pPr>
            <a:r>
              <a:rPr sz="2100" spc="-210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100" spc="-2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800" spc="-80" dirty="0">
                <a:solidFill>
                  <a:srgbClr val="3D3C2C"/>
                </a:solidFill>
                <a:latin typeface="Verdana"/>
                <a:cs typeface="Verdana"/>
              </a:rPr>
              <a:t>Sınama	</a:t>
            </a:r>
            <a:r>
              <a:rPr sz="2800" spc="35" dirty="0">
                <a:solidFill>
                  <a:srgbClr val="3D3C2C"/>
                </a:solidFill>
                <a:latin typeface="Verdana"/>
                <a:cs typeface="Verdana"/>
              </a:rPr>
              <a:t>yapılacak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1565" y="1588135"/>
            <a:ext cx="3613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96390" algn="l"/>
                <a:tab pos="2519680" algn="l"/>
              </a:tabLst>
            </a:pP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ortam	</a:t>
            </a:r>
            <a:r>
              <a:rPr sz="2800" spc="-20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800" spc="-2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800" spc="-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800" spc="-145" dirty="0">
                <a:solidFill>
                  <a:srgbClr val="3D3C2C"/>
                </a:solidFill>
                <a:latin typeface="Verdana"/>
                <a:cs typeface="Verdana"/>
              </a:rPr>
              <a:t>üret</a:t>
            </a:r>
            <a:r>
              <a:rPr sz="2800" spc="-6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800" spc="-10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196" y="2014854"/>
            <a:ext cx="7981315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>
              <a:lnSpc>
                <a:spcPct val="100000"/>
              </a:lnSpc>
              <a:spcBef>
                <a:spcPts val="95"/>
              </a:spcBef>
              <a:tabLst>
                <a:tab pos="2358390" algn="l"/>
                <a:tab pos="3740785" algn="l"/>
                <a:tab pos="5176520" algn="l"/>
                <a:tab pos="7356475" algn="l"/>
              </a:tabLst>
            </a:pPr>
            <a:r>
              <a:rPr sz="2800" spc="-85" dirty="0">
                <a:solidFill>
                  <a:srgbClr val="3D3C2C"/>
                </a:solidFill>
                <a:latin typeface="Verdana"/>
                <a:cs typeface="Verdana"/>
              </a:rPr>
              <a:t>ortam</a:t>
            </a:r>
            <a:r>
              <a:rPr sz="2800" spc="-3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800" spc="-19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800" spc="-7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800" spc="-160" dirty="0">
                <a:solidFill>
                  <a:srgbClr val="3D3C2C"/>
                </a:solidFill>
                <a:latin typeface="Verdana"/>
                <a:cs typeface="Verdana"/>
              </a:rPr>
              <a:t>n,</a:t>
            </a:r>
            <a:r>
              <a:rPr sz="28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800" spc="-180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2800" spc="-13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800" spc="-300" dirty="0">
                <a:solidFill>
                  <a:srgbClr val="3D3C2C"/>
                </a:solidFill>
                <a:latin typeface="Verdana"/>
                <a:cs typeface="Verdana"/>
              </a:rPr>
              <a:t>z</a:t>
            </a:r>
            <a:r>
              <a:rPr sz="2800" spc="-204" dirty="0">
                <a:solidFill>
                  <a:srgbClr val="3D3C2C"/>
                </a:solidFill>
                <a:latin typeface="Verdana"/>
                <a:cs typeface="Verdana"/>
              </a:rPr>
              <a:t>ikse</a:t>
            </a:r>
            <a:r>
              <a:rPr sz="2800" spc="-11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8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800" spc="-2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800" spc="-45" dirty="0">
                <a:solidFill>
                  <a:srgbClr val="3D3C2C"/>
                </a:solidFill>
                <a:latin typeface="Verdana"/>
                <a:cs typeface="Verdana"/>
              </a:rPr>
              <a:t>arak</a:t>
            </a:r>
            <a:r>
              <a:rPr sz="28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800" spc="-105" dirty="0">
                <a:solidFill>
                  <a:srgbClr val="3D3C2C"/>
                </a:solidFill>
                <a:latin typeface="Verdana"/>
                <a:cs typeface="Verdana"/>
              </a:rPr>
              <a:t>birb</a:t>
            </a: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800" spc="-37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800" spc="5" dirty="0">
                <a:solidFill>
                  <a:srgbClr val="3D3C2C"/>
                </a:solidFill>
                <a:latin typeface="Verdana"/>
                <a:cs typeface="Verdana"/>
              </a:rPr>
              <a:t>ind</a:t>
            </a:r>
            <a:r>
              <a:rPr sz="2800" spc="2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800" spc="-7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8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800" spc="229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800" spc="-229" dirty="0">
                <a:solidFill>
                  <a:srgbClr val="3D3C2C"/>
                </a:solidFill>
                <a:latin typeface="Verdana"/>
                <a:cs typeface="Verdana"/>
              </a:rPr>
              <a:t>yrı  </a:t>
            </a:r>
            <a:r>
              <a:rPr sz="2800" spc="-40" dirty="0">
                <a:solidFill>
                  <a:srgbClr val="3D3C2C"/>
                </a:solidFill>
                <a:latin typeface="Verdana"/>
                <a:cs typeface="Verdana"/>
              </a:rPr>
              <a:t>olarak </a:t>
            </a:r>
            <a:r>
              <a:rPr sz="2800" spc="-70" dirty="0">
                <a:solidFill>
                  <a:srgbClr val="3D3C2C"/>
                </a:solidFill>
                <a:latin typeface="Verdana"/>
                <a:cs typeface="Verdana"/>
              </a:rPr>
              <a:t>düzenlenmesi </a:t>
            </a:r>
            <a:r>
              <a:rPr sz="2800" spc="75" dirty="0">
                <a:solidFill>
                  <a:srgbClr val="3D3C2C"/>
                </a:solidFill>
                <a:latin typeface="Verdana"/>
                <a:cs typeface="Verdana"/>
              </a:rPr>
              <a:t>çok</a:t>
            </a:r>
            <a:r>
              <a:rPr sz="2800" spc="-4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3D3C2C"/>
                </a:solidFill>
                <a:latin typeface="Verdana"/>
                <a:cs typeface="Verdana"/>
              </a:rPr>
              <a:t>önemidir.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2100" spc="-130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-130" dirty="0">
                <a:solidFill>
                  <a:srgbClr val="3D3C2C"/>
                </a:solidFill>
                <a:latin typeface="Verdana"/>
                <a:cs typeface="Verdana"/>
              </a:rPr>
              <a:t>Aksi </a:t>
            </a:r>
            <a:r>
              <a:rPr sz="2800" spc="-40" dirty="0">
                <a:solidFill>
                  <a:srgbClr val="3D3C2C"/>
                </a:solidFill>
                <a:latin typeface="Verdana"/>
                <a:cs typeface="Verdana"/>
              </a:rPr>
              <a:t>durumda, </a:t>
            </a: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800" spc="-125" dirty="0">
                <a:solidFill>
                  <a:srgbClr val="3D3C2C"/>
                </a:solidFill>
                <a:latin typeface="Verdana"/>
                <a:cs typeface="Verdana"/>
              </a:rPr>
              <a:t>sırasında, </a:t>
            </a:r>
            <a:r>
              <a:rPr sz="2800" spc="-160" dirty="0">
                <a:solidFill>
                  <a:srgbClr val="3D3C2C"/>
                </a:solidFill>
                <a:latin typeface="Verdana"/>
                <a:cs typeface="Verdana"/>
              </a:rPr>
              <a:t>sistemlerin  </a:t>
            </a:r>
            <a:r>
              <a:rPr sz="2800" spc="-140" dirty="0">
                <a:solidFill>
                  <a:srgbClr val="3D3C2C"/>
                </a:solidFill>
                <a:latin typeface="Verdana"/>
                <a:cs typeface="Verdana"/>
              </a:rPr>
              <a:t>kilitlenmesi </a:t>
            </a:r>
            <a:r>
              <a:rPr sz="2800" spc="15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800" spc="-135" dirty="0">
                <a:solidFill>
                  <a:srgbClr val="3D3C2C"/>
                </a:solidFill>
                <a:latin typeface="Verdana"/>
                <a:cs typeface="Verdana"/>
              </a:rPr>
              <a:t>veri </a:t>
            </a:r>
            <a:r>
              <a:rPr sz="2800" spc="-15" dirty="0">
                <a:solidFill>
                  <a:srgbClr val="3D3C2C"/>
                </a:solidFill>
                <a:latin typeface="Verdana"/>
                <a:cs typeface="Verdana"/>
              </a:rPr>
              <a:t>tabanının </a:t>
            </a:r>
            <a:r>
              <a:rPr sz="2800" spc="-110" dirty="0">
                <a:solidFill>
                  <a:srgbClr val="3D3C2C"/>
                </a:solidFill>
                <a:latin typeface="Verdana"/>
                <a:cs typeface="Verdana"/>
              </a:rPr>
              <a:t>zarar </a:t>
            </a:r>
            <a:r>
              <a:rPr sz="2800" spc="-90" dirty="0">
                <a:solidFill>
                  <a:srgbClr val="3D3C2C"/>
                </a:solidFill>
                <a:latin typeface="Verdana"/>
                <a:cs typeface="Verdana"/>
              </a:rPr>
              <a:t>görmesi  </a:t>
            </a:r>
            <a:r>
              <a:rPr sz="2800" spc="-65" dirty="0">
                <a:solidFill>
                  <a:srgbClr val="3D3C2C"/>
                </a:solidFill>
                <a:latin typeface="Verdana"/>
                <a:cs typeface="Verdana"/>
              </a:rPr>
              <a:t>vb. </a:t>
            </a:r>
            <a:r>
              <a:rPr sz="2800" spc="-110" dirty="0">
                <a:solidFill>
                  <a:srgbClr val="3D3C2C"/>
                </a:solidFill>
                <a:latin typeface="Verdana"/>
                <a:cs typeface="Verdana"/>
              </a:rPr>
              <a:t>sorunlarla</a:t>
            </a:r>
            <a:r>
              <a:rPr sz="2800" spc="-3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95" dirty="0">
                <a:solidFill>
                  <a:srgbClr val="3D3C2C"/>
                </a:solidFill>
                <a:latin typeface="Verdana"/>
                <a:cs typeface="Verdana"/>
              </a:rPr>
              <a:t>karşılaşılır.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100" spc="1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15" dirty="0">
                <a:solidFill>
                  <a:srgbClr val="3D3C2C"/>
                </a:solidFill>
                <a:latin typeface="Verdana"/>
                <a:cs typeface="Verdana"/>
              </a:rPr>
              <a:t>Yapılan </a:t>
            </a:r>
            <a:r>
              <a:rPr sz="2800" spc="-185" dirty="0">
                <a:solidFill>
                  <a:srgbClr val="3D3C2C"/>
                </a:solidFill>
                <a:latin typeface="Verdana"/>
                <a:cs typeface="Verdana"/>
              </a:rPr>
              <a:t>işlerin </a:t>
            </a:r>
            <a:r>
              <a:rPr sz="2800" spc="-130" dirty="0">
                <a:solidFill>
                  <a:srgbClr val="3D3C2C"/>
                </a:solidFill>
                <a:latin typeface="Verdana"/>
                <a:cs typeface="Verdana"/>
              </a:rPr>
              <a:t>izlenmesi</a:t>
            </a:r>
            <a:r>
              <a:rPr sz="2800" spc="-4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90" dirty="0">
                <a:solidFill>
                  <a:srgbClr val="3D3C2C"/>
                </a:solidFill>
                <a:latin typeface="Verdana"/>
                <a:cs typeface="Verdana"/>
              </a:rPr>
              <a:t>zorlaşır.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568" y="642366"/>
            <a:ext cx="3836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Alınan </a:t>
            </a:r>
            <a:r>
              <a:rPr spc="-459" dirty="0"/>
              <a:t>Dersler</a:t>
            </a:r>
            <a:r>
              <a:rPr spc="-210" dirty="0"/>
              <a:t> </a:t>
            </a:r>
            <a:r>
              <a:rPr spc="-61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196" y="1588135"/>
            <a:ext cx="798131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</a:pPr>
            <a:r>
              <a:rPr sz="2100" spc="-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-65" dirty="0">
                <a:solidFill>
                  <a:srgbClr val="3D3C2C"/>
                </a:solidFill>
                <a:latin typeface="Verdana"/>
                <a:cs typeface="Verdana"/>
              </a:rPr>
              <a:t>Kullanıcı </a:t>
            </a:r>
            <a:r>
              <a:rPr sz="2800" spc="-85" dirty="0">
                <a:solidFill>
                  <a:srgbClr val="3D3C2C"/>
                </a:solidFill>
                <a:latin typeface="Verdana"/>
                <a:cs typeface="Verdana"/>
              </a:rPr>
              <a:t>sınayıcı </a:t>
            </a:r>
            <a:r>
              <a:rPr sz="2800" spc="-105" dirty="0">
                <a:solidFill>
                  <a:srgbClr val="3D3C2C"/>
                </a:solidFill>
                <a:latin typeface="Verdana"/>
                <a:cs typeface="Verdana"/>
              </a:rPr>
              <a:t>eğitimlerinin </a:t>
            </a:r>
            <a:r>
              <a:rPr sz="2800" dirty="0">
                <a:solidFill>
                  <a:srgbClr val="3D3C2C"/>
                </a:solidFill>
                <a:latin typeface="Verdana"/>
                <a:cs typeface="Verdana"/>
              </a:rPr>
              <a:t>zaman </a:t>
            </a:r>
            <a:r>
              <a:rPr sz="2800" spc="5" dirty="0">
                <a:solidFill>
                  <a:srgbClr val="3D3C2C"/>
                </a:solidFill>
                <a:latin typeface="Verdana"/>
                <a:cs typeface="Verdana"/>
              </a:rPr>
              <a:t>zaman  </a:t>
            </a:r>
            <a:r>
              <a:rPr sz="2800" spc="-90" dirty="0">
                <a:solidFill>
                  <a:srgbClr val="3D3C2C"/>
                </a:solidFill>
                <a:latin typeface="Verdana"/>
                <a:cs typeface="Verdana"/>
              </a:rPr>
              <a:t>yinelenmesi</a:t>
            </a:r>
            <a:r>
              <a:rPr sz="28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3D3C2C"/>
                </a:solidFill>
                <a:latin typeface="Verdana"/>
                <a:cs typeface="Verdana"/>
              </a:rPr>
              <a:t>gerekir.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2100" spc="-100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-100" dirty="0">
                <a:solidFill>
                  <a:srgbClr val="3D3C2C"/>
                </a:solidFill>
                <a:latin typeface="Verdana"/>
                <a:cs typeface="Verdana"/>
              </a:rPr>
              <a:t>Kurumlardaki </a:t>
            </a:r>
            <a:r>
              <a:rPr sz="2800" spc="25" dirty="0">
                <a:solidFill>
                  <a:srgbClr val="3D3C2C"/>
                </a:solidFill>
                <a:latin typeface="Verdana"/>
                <a:cs typeface="Verdana"/>
              </a:rPr>
              <a:t>eleman </a:t>
            </a:r>
            <a:r>
              <a:rPr sz="2800" spc="-90" dirty="0">
                <a:solidFill>
                  <a:srgbClr val="3D3C2C"/>
                </a:solidFill>
                <a:latin typeface="Verdana"/>
                <a:cs typeface="Verdana"/>
              </a:rPr>
              <a:t>değişiminin </a:t>
            </a:r>
            <a:r>
              <a:rPr sz="2800" spc="-30" dirty="0">
                <a:solidFill>
                  <a:srgbClr val="3D3C2C"/>
                </a:solidFill>
                <a:latin typeface="Verdana"/>
                <a:cs typeface="Verdana"/>
              </a:rPr>
              <a:t>fazla  </a:t>
            </a:r>
            <a:r>
              <a:rPr sz="2800" spc="-90" dirty="0">
                <a:solidFill>
                  <a:srgbClr val="3D3C2C"/>
                </a:solidFill>
                <a:latin typeface="Verdana"/>
                <a:cs typeface="Verdana"/>
              </a:rPr>
              <a:t>olması </a:t>
            </a:r>
            <a:r>
              <a:rPr sz="2800" spc="-50" dirty="0">
                <a:solidFill>
                  <a:srgbClr val="3D3C2C"/>
                </a:solidFill>
                <a:latin typeface="Verdana"/>
                <a:cs typeface="Verdana"/>
              </a:rPr>
              <a:t>sonucu, </a:t>
            </a:r>
            <a:r>
              <a:rPr sz="2800" spc="-65" dirty="0">
                <a:solidFill>
                  <a:srgbClr val="3D3C2C"/>
                </a:solidFill>
                <a:latin typeface="Verdana"/>
                <a:cs typeface="Verdana"/>
              </a:rPr>
              <a:t>eğitim </a:t>
            </a:r>
            <a:r>
              <a:rPr sz="2800" spc="-80" dirty="0">
                <a:solidFill>
                  <a:srgbClr val="3D3C2C"/>
                </a:solidFill>
                <a:latin typeface="Verdana"/>
                <a:cs typeface="Verdana"/>
              </a:rPr>
              <a:t>almamış </a:t>
            </a:r>
            <a:r>
              <a:rPr sz="2800" spc="-95" dirty="0">
                <a:solidFill>
                  <a:srgbClr val="3D3C2C"/>
                </a:solidFill>
                <a:latin typeface="Verdana"/>
                <a:cs typeface="Verdana"/>
              </a:rPr>
              <a:t>kullanıcıların  </a:t>
            </a:r>
            <a:r>
              <a:rPr sz="2800" spc="-185" dirty="0">
                <a:solidFill>
                  <a:srgbClr val="3D3C2C"/>
                </a:solidFill>
                <a:latin typeface="Verdana"/>
                <a:cs typeface="Verdana"/>
              </a:rPr>
              <a:t>sistemi </a:t>
            </a:r>
            <a:r>
              <a:rPr sz="2800" spc="-114" dirty="0">
                <a:solidFill>
                  <a:srgbClr val="3D3C2C"/>
                </a:solidFill>
                <a:latin typeface="Verdana"/>
                <a:cs typeface="Verdana"/>
              </a:rPr>
              <a:t>sınaması </a:t>
            </a:r>
            <a:r>
              <a:rPr sz="2800" spc="-30" dirty="0">
                <a:solidFill>
                  <a:srgbClr val="3D3C2C"/>
                </a:solidFill>
                <a:latin typeface="Verdana"/>
                <a:cs typeface="Verdana"/>
              </a:rPr>
              <a:t>gibi </a:t>
            </a:r>
            <a:r>
              <a:rPr sz="2800" spc="-80" dirty="0">
                <a:solidFill>
                  <a:srgbClr val="3D3C2C"/>
                </a:solidFill>
                <a:latin typeface="Verdana"/>
                <a:cs typeface="Verdana"/>
              </a:rPr>
              <a:t>durumlarla </a:t>
            </a:r>
            <a:r>
              <a:rPr sz="2800" spc="-195" dirty="0">
                <a:solidFill>
                  <a:srgbClr val="3D3C2C"/>
                </a:solidFill>
                <a:latin typeface="Verdana"/>
                <a:cs typeface="Verdana"/>
              </a:rPr>
              <a:t>karşılaşılır </a:t>
            </a:r>
            <a:r>
              <a:rPr sz="2800" spc="-250" dirty="0">
                <a:solidFill>
                  <a:srgbClr val="3D3C2C"/>
                </a:solidFill>
                <a:latin typeface="Verdana"/>
                <a:cs typeface="Verdana"/>
              </a:rPr>
              <a:t>ki  </a:t>
            </a:r>
            <a:r>
              <a:rPr sz="2800" spc="45" dirty="0">
                <a:solidFill>
                  <a:srgbClr val="3D3C2C"/>
                </a:solidFill>
                <a:latin typeface="Verdana"/>
                <a:cs typeface="Verdana"/>
              </a:rPr>
              <a:t>bu</a:t>
            </a:r>
            <a:r>
              <a:rPr sz="28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195" dirty="0">
                <a:solidFill>
                  <a:srgbClr val="3D3C2C"/>
                </a:solidFill>
                <a:latin typeface="Verdana"/>
                <a:cs typeface="Verdana"/>
              </a:rPr>
              <a:t>da</a:t>
            </a:r>
            <a:r>
              <a:rPr sz="2800" spc="-2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00" dirty="0">
                <a:solidFill>
                  <a:srgbClr val="3D3C2C"/>
                </a:solidFill>
                <a:latin typeface="Verdana"/>
                <a:cs typeface="Verdana"/>
              </a:rPr>
              <a:t>projeyi</a:t>
            </a:r>
            <a:r>
              <a:rPr sz="28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40" dirty="0">
                <a:solidFill>
                  <a:srgbClr val="3D3C2C"/>
                </a:solidFill>
                <a:latin typeface="Verdana"/>
                <a:cs typeface="Verdana"/>
              </a:rPr>
              <a:t>olumsuz</a:t>
            </a:r>
            <a:r>
              <a:rPr sz="28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3D3C2C"/>
                </a:solidFill>
                <a:latin typeface="Verdana"/>
                <a:cs typeface="Verdana"/>
              </a:rPr>
              <a:t>olarak</a:t>
            </a:r>
            <a:r>
              <a:rPr sz="28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3D3C2C"/>
                </a:solidFill>
                <a:latin typeface="Verdana"/>
                <a:cs typeface="Verdana"/>
              </a:rPr>
              <a:t>etkiler.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568" y="642366"/>
            <a:ext cx="3836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Alınan </a:t>
            </a:r>
            <a:r>
              <a:rPr spc="-459" dirty="0"/>
              <a:t>Dersler</a:t>
            </a:r>
            <a:r>
              <a:rPr spc="-210" dirty="0"/>
              <a:t> </a:t>
            </a:r>
            <a:r>
              <a:rPr spc="-61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196" y="1588135"/>
            <a:ext cx="798068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</a:pPr>
            <a:r>
              <a:rPr sz="2100" spc="-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-65" dirty="0">
                <a:solidFill>
                  <a:srgbClr val="3D3C2C"/>
                </a:solidFill>
                <a:latin typeface="Verdana"/>
                <a:cs typeface="Verdana"/>
              </a:rPr>
              <a:t>Kullanıcı </a:t>
            </a:r>
            <a:r>
              <a:rPr sz="2800" spc="-114" dirty="0">
                <a:solidFill>
                  <a:srgbClr val="3D3C2C"/>
                </a:solidFill>
                <a:latin typeface="Verdana"/>
                <a:cs typeface="Verdana"/>
              </a:rPr>
              <a:t>sınayıcıları, </a:t>
            </a:r>
            <a:r>
              <a:rPr sz="2800" spc="-45" dirty="0">
                <a:solidFill>
                  <a:srgbClr val="3D3C2C"/>
                </a:solidFill>
                <a:latin typeface="Verdana"/>
                <a:cs typeface="Verdana"/>
              </a:rPr>
              <a:t>kendi </a:t>
            </a:r>
            <a:r>
              <a:rPr sz="2800" spc="-175" dirty="0">
                <a:solidFill>
                  <a:srgbClr val="3D3C2C"/>
                </a:solidFill>
                <a:latin typeface="Verdana"/>
                <a:cs typeface="Verdana"/>
              </a:rPr>
              <a:t>işlerinin  </a:t>
            </a:r>
            <a:r>
              <a:rPr sz="2800" spc="-40" dirty="0">
                <a:solidFill>
                  <a:srgbClr val="3D3C2C"/>
                </a:solidFill>
                <a:latin typeface="Verdana"/>
                <a:cs typeface="Verdana"/>
              </a:rPr>
              <a:t>yoğunluğunu </a:t>
            </a:r>
            <a:r>
              <a:rPr sz="2800" spc="70" dirty="0">
                <a:solidFill>
                  <a:srgbClr val="3D3C2C"/>
                </a:solidFill>
                <a:latin typeface="Verdana"/>
                <a:cs typeface="Verdana"/>
              </a:rPr>
              <a:t>öne </a:t>
            </a:r>
            <a:r>
              <a:rPr sz="2800" spc="-170" dirty="0">
                <a:solidFill>
                  <a:srgbClr val="3D3C2C"/>
                </a:solidFill>
                <a:latin typeface="Verdana"/>
                <a:cs typeface="Verdana"/>
              </a:rPr>
              <a:t>sürerek, </a:t>
            </a: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800" spc="-110" dirty="0">
                <a:solidFill>
                  <a:srgbClr val="3D3C2C"/>
                </a:solidFill>
                <a:latin typeface="Verdana"/>
                <a:cs typeface="Verdana"/>
              </a:rPr>
              <a:t>işlemine  </a:t>
            </a:r>
            <a:r>
              <a:rPr sz="2800" spc="-15" dirty="0">
                <a:solidFill>
                  <a:srgbClr val="3D3C2C"/>
                </a:solidFill>
                <a:latin typeface="Verdana"/>
                <a:cs typeface="Verdana"/>
              </a:rPr>
              <a:t>gereken </a:t>
            </a:r>
            <a:r>
              <a:rPr sz="2800" spc="-20" dirty="0">
                <a:solidFill>
                  <a:srgbClr val="3D3C2C"/>
                </a:solidFill>
                <a:latin typeface="Verdana"/>
                <a:cs typeface="Verdana"/>
              </a:rPr>
              <a:t>önemi</a:t>
            </a:r>
            <a:r>
              <a:rPr sz="2800" spc="-3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3D3C2C"/>
                </a:solidFill>
                <a:latin typeface="Verdana"/>
                <a:cs typeface="Verdana"/>
              </a:rPr>
              <a:t>gösterememektedir.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2100" spc="-114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-114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800" spc="-10" dirty="0">
                <a:solidFill>
                  <a:srgbClr val="3D3C2C"/>
                </a:solidFill>
                <a:latin typeface="Verdana"/>
                <a:cs typeface="Verdana"/>
              </a:rPr>
              <a:t>durumda </a:t>
            </a:r>
            <a:r>
              <a:rPr sz="2800" spc="-35" dirty="0">
                <a:solidFill>
                  <a:srgbClr val="3D3C2C"/>
                </a:solidFill>
                <a:latin typeface="Verdana"/>
                <a:cs typeface="Verdana"/>
              </a:rPr>
              <a:t>Yerinde </a:t>
            </a:r>
            <a:r>
              <a:rPr sz="2800" spc="-95" dirty="0">
                <a:solidFill>
                  <a:srgbClr val="3D3C2C"/>
                </a:solidFill>
                <a:latin typeface="Verdana"/>
                <a:cs typeface="Verdana"/>
              </a:rPr>
              <a:t>Destek </a:t>
            </a:r>
            <a:r>
              <a:rPr sz="2800" spc="-70" dirty="0">
                <a:solidFill>
                  <a:srgbClr val="3D3C2C"/>
                </a:solidFill>
                <a:latin typeface="Verdana"/>
                <a:cs typeface="Verdana"/>
              </a:rPr>
              <a:t>ekiplerine  </a:t>
            </a:r>
            <a:r>
              <a:rPr sz="2800" spc="-50" dirty="0">
                <a:solidFill>
                  <a:srgbClr val="3D3C2C"/>
                </a:solidFill>
                <a:latin typeface="Verdana"/>
                <a:cs typeface="Verdana"/>
              </a:rPr>
              <a:t>önemli </a:t>
            </a:r>
            <a:r>
              <a:rPr sz="2800" spc="-60" dirty="0">
                <a:solidFill>
                  <a:srgbClr val="3D3C2C"/>
                </a:solidFill>
                <a:latin typeface="Verdana"/>
                <a:cs typeface="Verdana"/>
              </a:rPr>
              <a:t>görevler</a:t>
            </a:r>
            <a:r>
              <a:rPr sz="2800" spc="-3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00" dirty="0">
                <a:solidFill>
                  <a:srgbClr val="3D3C2C"/>
                </a:solidFill>
                <a:latin typeface="Verdana"/>
                <a:cs typeface="Verdana"/>
              </a:rPr>
              <a:t>düşmektedir.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684021"/>
            <a:ext cx="44291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345" dirty="0"/>
              <a:t>Sınama</a:t>
            </a:r>
            <a:r>
              <a:rPr sz="3800" spc="-290" dirty="0"/>
              <a:t> </a:t>
            </a:r>
            <a:r>
              <a:rPr sz="3800" spc="-365" dirty="0"/>
              <a:t>Kavramları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44169" y="1655775"/>
            <a:ext cx="8054340" cy="229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715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bütünleştirme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işlemlerinin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strateji</a:t>
            </a:r>
            <a:r>
              <a:rPr sz="2400" spc="-4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içinde 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gerçekleştirilmesi,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planlanması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tekniklerin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seçimi 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gerekmektedir.</a:t>
            </a:r>
            <a:endParaRPr sz="24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Bütünleştirme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işleminde,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en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küçük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birimlerden 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başlanarak 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sistem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düzeyine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çıkılmaktadır. 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değişik 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düzeylere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hitap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3D3C2C"/>
                </a:solidFill>
                <a:latin typeface="Verdana"/>
                <a:cs typeface="Verdana"/>
              </a:rPr>
              <a:t>edecek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yöntemleri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olmalıdır.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8228" y="4005071"/>
            <a:ext cx="2496312" cy="249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76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76" y="6858000"/>
                </a:lnTo>
                <a:lnTo>
                  <a:pt x="912876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0292" y="0"/>
            <a:ext cx="9100185" cy="6871970"/>
            <a:chOff x="50292" y="0"/>
            <a:chExt cx="9100185" cy="6871970"/>
          </a:xfrm>
        </p:grpSpPr>
        <p:sp>
          <p:nvSpPr>
            <p:cNvPr id="10" name="object 10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32" y="3486378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74"/>
                  </a:moveTo>
                  <a:lnTo>
                    <a:pt x="44905" y="2667271"/>
                  </a:lnTo>
                  <a:lnTo>
                    <a:pt x="89843" y="2669961"/>
                  </a:lnTo>
                  <a:lnTo>
                    <a:pt x="134845" y="2672637"/>
                  </a:lnTo>
                  <a:lnTo>
                    <a:pt x="179944" y="2675292"/>
                  </a:lnTo>
                  <a:lnTo>
                    <a:pt x="225172" y="2677919"/>
                  </a:lnTo>
                  <a:lnTo>
                    <a:pt x="270560" y="2680512"/>
                  </a:lnTo>
                  <a:lnTo>
                    <a:pt x="316143" y="2683063"/>
                  </a:lnTo>
                  <a:lnTo>
                    <a:pt x="361950" y="2685565"/>
                  </a:lnTo>
                  <a:lnTo>
                    <a:pt x="408016" y="2688012"/>
                  </a:lnTo>
                  <a:lnTo>
                    <a:pt x="454371" y="2690397"/>
                  </a:lnTo>
                  <a:lnTo>
                    <a:pt x="501049" y="2692711"/>
                  </a:lnTo>
                  <a:lnTo>
                    <a:pt x="548082" y="2694950"/>
                  </a:lnTo>
                  <a:lnTo>
                    <a:pt x="595501" y="2697105"/>
                  </a:lnTo>
                  <a:lnTo>
                    <a:pt x="643339" y="2699171"/>
                  </a:lnTo>
                  <a:lnTo>
                    <a:pt x="691629" y="2701138"/>
                  </a:lnTo>
                  <a:lnTo>
                    <a:pt x="740401" y="2703002"/>
                  </a:lnTo>
                  <a:lnTo>
                    <a:pt x="789690" y="2704755"/>
                  </a:lnTo>
                  <a:lnTo>
                    <a:pt x="839527" y="2706390"/>
                  </a:lnTo>
                  <a:lnTo>
                    <a:pt x="889943" y="2707900"/>
                  </a:lnTo>
                  <a:lnTo>
                    <a:pt x="940972" y="2709279"/>
                  </a:lnTo>
                  <a:lnTo>
                    <a:pt x="992646" y="2710518"/>
                  </a:lnTo>
                  <a:lnTo>
                    <a:pt x="1044997" y="2711612"/>
                  </a:lnTo>
                  <a:lnTo>
                    <a:pt x="1098057" y="2712553"/>
                  </a:lnTo>
                  <a:lnTo>
                    <a:pt x="1151858" y="2713335"/>
                  </a:lnTo>
                  <a:lnTo>
                    <a:pt x="1206433" y="2713950"/>
                  </a:lnTo>
                  <a:lnTo>
                    <a:pt x="1261813" y="2714392"/>
                  </a:lnTo>
                  <a:lnTo>
                    <a:pt x="1318032" y="2714653"/>
                  </a:lnTo>
                  <a:lnTo>
                    <a:pt x="1375121" y="2714727"/>
                  </a:lnTo>
                  <a:lnTo>
                    <a:pt x="1433112" y="2714607"/>
                  </a:lnTo>
                  <a:lnTo>
                    <a:pt x="1492039" y="2714286"/>
                  </a:lnTo>
                  <a:lnTo>
                    <a:pt x="1551932" y="2713757"/>
                  </a:lnTo>
                  <a:lnTo>
                    <a:pt x="1612824" y="2713013"/>
                  </a:lnTo>
                  <a:lnTo>
                    <a:pt x="1674749" y="2712047"/>
                  </a:lnTo>
                  <a:lnTo>
                    <a:pt x="1717877" y="2711302"/>
                  </a:lnTo>
                  <a:lnTo>
                    <a:pt x="1761409" y="2710548"/>
                  </a:lnTo>
                  <a:lnTo>
                    <a:pt x="1805340" y="2709780"/>
                  </a:lnTo>
                  <a:lnTo>
                    <a:pt x="1849664" y="2708995"/>
                  </a:lnTo>
                  <a:lnTo>
                    <a:pt x="1894378" y="2708188"/>
                  </a:lnTo>
                  <a:lnTo>
                    <a:pt x="1939476" y="2707355"/>
                  </a:lnTo>
                  <a:lnTo>
                    <a:pt x="1984955" y="2706491"/>
                  </a:lnTo>
                  <a:lnTo>
                    <a:pt x="2030810" y="2705593"/>
                  </a:lnTo>
                  <a:lnTo>
                    <a:pt x="2077036" y="2704657"/>
                  </a:lnTo>
                  <a:lnTo>
                    <a:pt x="2123629" y="2703677"/>
                  </a:lnTo>
                  <a:lnTo>
                    <a:pt x="2170585" y="2702651"/>
                  </a:lnTo>
                  <a:lnTo>
                    <a:pt x="2217898" y="2701573"/>
                  </a:lnTo>
                  <a:lnTo>
                    <a:pt x="2265564" y="2700440"/>
                  </a:lnTo>
                  <a:lnTo>
                    <a:pt x="2313579" y="2699248"/>
                  </a:lnTo>
                  <a:lnTo>
                    <a:pt x="2361939" y="2697991"/>
                  </a:lnTo>
                  <a:lnTo>
                    <a:pt x="2410638" y="2696667"/>
                  </a:lnTo>
                  <a:lnTo>
                    <a:pt x="2459673" y="2695270"/>
                  </a:lnTo>
                  <a:lnTo>
                    <a:pt x="2509038" y="2693798"/>
                  </a:lnTo>
                  <a:lnTo>
                    <a:pt x="2558730" y="2692244"/>
                  </a:lnTo>
                  <a:lnTo>
                    <a:pt x="2608743" y="2690606"/>
                  </a:lnTo>
                  <a:lnTo>
                    <a:pt x="2659073" y="2688880"/>
                  </a:lnTo>
                  <a:lnTo>
                    <a:pt x="2709716" y="2687060"/>
                  </a:lnTo>
                  <a:lnTo>
                    <a:pt x="2760667" y="2685142"/>
                  </a:lnTo>
                  <a:lnTo>
                    <a:pt x="2811922" y="2683124"/>
                  </a:lnTo>
                  <a:lnTo>
                    <a:pt x="2863476" y="2681000"/>
                  </a:lnTo>
                  <a:lnTo>
                    <a:pt x="2915325" y="2678766"/>
                  </a:lnTo>
                  <a:lnTo>
                    <a:pt x="2967464" y="2676418"/>
                  </a:lnTo>
                  <a:lnTo>
                    <a:pt x="3019888" y="2673951"/>
                  </a:lnTo>
                  <a:lnTo>
                    <a:pt x="3072594" y="2671363"/>
                  </a:lnTo>
                  <a:lnTo>
                    <a:pt x="3125576" y="2668648"/>
                  </a:lnTo>
                  <a:lnTo>
                    <a:pt x="3178830" y="2665802"/>
                  </a:lnTo>
                  <a:lnTo>
                    <a:pt x="3232352" y="2662821"/>
                  </a:lnTo>
                  <a:lnTo>
                    <a:pt x="3286136" y="2659701"/>
                  </a:lnTo>
                  <a:lnTo>
                    <a:pt x="3340180" y="2656438"/>
                  </a:lnTo>
                  <a:lnTo>
                    <a:pt x="3394477" y="2653028"/>
                  </a:lnTo>
                  <a:lnTo>
                    <a:pt x="3449024" y="2649465"/>
                  </a:lnTo>
                  <a:lnTo>
                    <a:pt x="3503816" y="2645747"/>
                  </a:lnTo>
                  <a:lnTo>
                    <a:pt x="3558848" y="2641869"/>
                  </a:lnTo>
                  <a:lnTo>
                    <a:pt x="3614116" y="2637827"/>
                  </a:lnTo>
                  <a:lnTo>
                    <a:pt x="3669616" y="2633616"/>
                  </a:lnTo>
                  <a:lnTo>
                    <a:pt x="3725342" y="2629233"/>
                  </a:lnTo>
                  <a:lnTo>
                    <a:pt x="3781291" y="2624673"/>
                  </a:lnTo>
                  <a:lnTo>
                    <a:pt x="3837458" y="2619931"/>
                  </a:lnTo>
                  <a:lnTo>
                    <a:pt x="3893839" y="2615005"/>
                  </a:lnTo>
                  <a:lnTo>
                    <a:pt x="3950428" y="2609890"/>
                  </a:lnTo>
                  <a:lnTo>
                    <a:pt x="4007221" y="2604581"/>
                  </a:lnTo>
                  <a:lnTo>
                    <a:pt x="4064215" y="2599074"/>
                  </a:lnTo>
                  <a:lnTo>
                    <a:pt x="4121404" y="2593365"/>
                  </a:lnTo>
                  <a:lnTo>
                    <a:pt x="4166784" y="2588729"/>
                  </a:lnTo>
                  <a:lnTo>
                    <a:pt x="4212759" y="2583967"/>
                  </a:lnTo>
                  <a:lnTo>
                    <a:pt x="4259305" y="2579082"/>
                  </a:lnTo>
                  <a:lnTo>
                    <a:pt x="4306400" y="2574076"/>
                  </a:lnTo>
                  <a:lnTo>
                    <a:pt x="4354022" y="2568950"/>
                  </a:lnTo>
                  <a:lnTo>
                    <a:pt x="4402149" y="2563706"/>
                  </a:lnTo>
                  <a:lnTo>
                    <a:pt x="4450758" y="2558348"/>
                  </a:lnTo>
                  <a:lnTo>
                    <a:pt x="4499826" y="2552876"/>
                  </a:lnTo>
                  <a:lnTo>
                    <a:pt x="4549333" y="2547292"/>
                  </a:lnTo>
                  <a:lnTo>
                    <a:pt x="4599254" y="2541600"/>
                  </a:lnTo>
                  <a:lnTo>
                    <a:pt x="4649569" y="2535800"/>
                  </a:lnTo>
                  <a:lnTo>
                    <a:pt x="4700255" y="2529895"/>
                  </a:lnTo>
                  <a:lnTo>
                    <a:pt x="4751289" y="2523887"/>
                  </a:lnTo>
                  <a:lnTo>
                    <a:pt x="4802649" y="2517778"/>
                  </a:lnTo>
                  <a:lnTo>
                    <a:pt x="4854314" y="2511570"/>
                  </a:lnTo>
                  <a:lnTo>
                    <a:pt x="4906259" y="2505265"/>
                  </a:lnTo>
                  <a:lnTo>
                    <a:pt x="4958465" y="2498865"/>
                  </a:lnTo>
                  <a:lnTo>
                    <a:pt x="5010907" y="2492372"/>
                  </a:lnTo>
                  <a:lnTo>
                    <a:pt x="5063564" y="2485788"/>
                  </a:lnTo>
                  <a:lnTo>
                    <a:pt x="5116413" y="2479116"/>
                  </a:lnTo>
                  <a:lnTo>
                    <a:pt x="5169433" y="2472356"/>
                  </a:lnTo>
                  <a:lnTo>
                    <a:pt x="5222600" y="2465512"/>
                  </a:lnTo>
                  <a:lnTo>
                    <a:pt x="5275893" y="2458585"/>
                  </a:lnTo>
                  <a:lnTo>
                    <a:pt x="5329290" y="2451578"/>
                  </a:lnTo>
                  <a:lnTo>
                    <a:pt x="5382767" y="2444492"/>
                  </a:lnTo>
                  <a:lnTo>
                    <a:pt x="5436303" y="2437329"/>
                  </a:lnTo>
                  <a:lnTo>
                    <a:pt x="5489875" y="2430092"/>
                  </a:lnTo>
                  <a:lnTo>
                    <a:pt x="5543462" y="2422782"/>
                  </a:lnTo>
                  <a:lnTo>
                    <a:pt x="5597040" y="2415401"/>
                  </a:lnTo>
                  <a:lnTo>
                    <a:pt x="5650588" y="2407953"/>
                  </a:lnTo>
                  <a:lnTo>
                    <a:pt x="5704084" y="2400438"/>
                  </a:lnTo>
                  <a:lnTo>
                    <a:pt x="5757504" y="2392858"/>
                  </a:lnTo>
                  <a:lnTo>
                    <a:pt x="5810827" y="2385216"/>
                  </a:lnTo>
                  <a:lnTo>
                    <a:pt x="5864030" y="2377514"/>
                  </a:lnTo>
                  <a:lnTo>
                    <a:pt x="5917091" y="2369754"/>
                  </a:lnTo>
                  <a:lnTo>
                    <a:pt x="5969988" y="2361937"/>
                  </a:lnTo>
                  <a:lnTo>
                    <a:pt x="6022699" y="2354067"/>
                  </a:lnTo>
                  <a:lnTo>
                    <a:pt x="6075201" y="2346144"/>
                  </a:lnTo>
                  <a:lnTo>
                    <a:pt x="6127472" y="2338171"/>
                  </a:lnTo>
                  <a:lnTo>
                    <a:pt x="6179489" y="2330150"/>
                  </a:lnTo>
                  <a:lnTo>
                    <a:pt x="6231231" y="2322083"/>
                  </a:lnTo>
                  <a:lnTo>
                    <a:pt x="6282674" y="2313972"/>
                  </a:lnTo>
                  <a:lnTo>
                    <a:pt x="6333798" y="2305819"/>
                  </a:lnTo>
                  <a:lnTo>
                    <a:pt x="6384579" y="2297627"/>
                  </a:lnTo>
                  <a:lnTo>
                    <a:pt x="6434995" y="2289396"/>
                  </a:lnTo>
                  <a:lnTo>
                    <a:pt x="6485024" y="2281130"/>
                  </a:lnTo>
                  <a:lnTo>
                    <a:pt x="6534644" y="2272830"/>
                  </a:lnTo>
                  <a:lnTo>
                    <a:pt x="6583832" y="2264498"/>
                  </a:lnTo>
                  <a:lnTo>
                    <a:pt x="6632566" y="2256136"/>
                  </a:lnTo>
                  <a:lnTo>
                    <a:pt x="6680824" y="2247747"/>
                  </a:lnTo>
                  <a:lnTo>
                    <a:pt x="6728583" y="2239332"/>
                  </a:lnTo>
                  <a:lnTo>
                    <a:pt x="6775821" y="2230894"/>
                  </a:lnTo>
                  <a:lnTo>
                    <a:pt x="6822516" y="2222434"/>
                  </a:lnTo>
                  <a:lnTo>
                    <a:pt x="6868646" y="2213955"/>
                  </a:lnTo>
                  <a:lnTo>
                    <a:pt x="6914188" y="2205458"/>
                  </a:lnTo>
                  <a:lnTo>
                    <a:pt x="6959120" y="2196945"/>
                  </a:lnTo>
                  <a:lnTo>
                    <a:pt x="7003419" y="2188420"/>
                  </a:lnTo>
                  <a:lnTo>
                    <a:pt x="7047064" y="2179883"/>
                  </a:lnTo>
                  <a:lnTo>
                    <a:pt x="7090032" y="2171337"/>
                  </a:lnTo>
                  <a:lnTo>
                    <a:pt x="7132301" y="2162783"/>
                  </a:lnTo>
                  <a:lnTo>
                    <a:pt x="7173849" y="2154224"/>
                  </a:lnTo>
                  <a:lnTo>
                    <a:pt x="7235151" y="2141311"/>
                  </a:lnTo>
                  <a:lnTo>
                    <a:pt x="7296471" y="2128050"/>
                  </a:lnTo>
                  <a:lnTo>
                    <a:pt x="7357758" y="2114460"/>
                  </a:lnTo>
                  <a:lnTo>
                    <a:pt x="7418958" y="2100562"/>
                  </a:lnTo>
                  <a:lnTo>
                    <a:pt x="7480019" y="2086375"/>
                  </a:lnTo>
                  <a:lnTo>
                    <a:pt x="7540889" y="2071919"/>
                  </a:lnTo>
                  <a:lnTo>
                    <a:pt x="7601517" y="2057213"/>
                  </a:lnTo>
                  <a:lnTo>
                    <a:pt x="7661849" y="2042277"/>
                  </a:lnTo>
                  <a:lnTo>
                    <a:pt x="7721835" y="2027130"/>
                  </a:lnTo>
                  <a:lnTo>
                    <a:pt x="7781420" y="2011793"/>
                  </a:lnTo>
                  <a:lnTo>
                    <a:pt x="7840554" y="1996285"/>
                  </a:lnTo>
                  <a:lnTo>
                    <a:pt x="7899183" y="1980625"/>
                  </a:lnTo>
                  <a:lnTo>
                    <a:pt x="7957256" y="1964834"/>
                  </a:lnTo>
                  <a:lnTo>
                    <a:pt x="8014721" y="1948930"/>
                  </a:lnTo>
                  <a:lnTo>
                    <a:pt x="8071526" y="1932934"/>
                  </a:lnTo>
                  <a:lnTo>
                    <a:pt x="8127617" y="1916865"/>
                  </a:lnTo>
                  <a:lnTo>
                    <a:pt x="8182944" y="1900743"/>
                  </a:lnTo>
                  <a:lnTo>
                    <a:pt x="8237453" y="1884587"/>
                  </a:lnTo>
                  <a:lnTo>
                    <a:pt x="8291092" y="1868417"/>
                  </a:lnTo>
                  <a:lnTo>
                    <a:pt x="8343810" y="1852253"/>
                  </a:lnTo>
                  <a:lnTo>
                    <a:pt x="8395555" y="1836114"/>
                  </a:lnTo>
                  <a:lnTo>
                    <a:pt x="8446273" y="1820021"/>
                  </a:lnTo>
                  <a:lnTo>
                    <a:pt x="8495912" y="1803992"/>
                  </a:lnTo>
                  <a:lnTo>
                    <a:pt x="8544422" y="1788047"/>
                  </a:lnTo>
                  <a:lnTo>
                    <a:pt x="8591748" y="1772206"/>
                  </a:lnTo>
                  <a:lnTo>
                    <a:pt x="8637840" y="1756489"/>
                  </a:lnTo>
                  <a:lnTo>
                    <a:pt x="8682644" y="1740915"/>
                  </a:lnTo>
                  <a:lnTo>
                    <a:pt x="8726109" y="1725503"/>
                  </a:lnTo>
                  <a:lnTo>
                    <a:pt x="8768183" y="1710275"/>
                  </a:lnTo>
                  <a:lnTo>
                    <a:pt x="8808813" y="1695248"/>
                  </a:lnTo>
                  <a:lnTo>
                    <a:pt x="8847947" y="1680444"/>
                  </a:lnTo>
                  <a:lnTo>
                    <a:pt x="8885533" y="1665880"/>
                  </a:lnTo>
                  <a:lnTo>
                    <a:pt x="8921518" y="1651578"/>
                  </a:lnTo>
                  <a:lnTo>
                    <a:pt x="8988479" y="1623835"/>
                  </a:lnTo>
                  <a:lnTo>
                    <a:pt x="9048412" y="1597373"/>
                  </a:lnTo>
                  <a:lnTo>
                    <a:pt x="9075613" y="1584671"/>
                  </a:lnTo>
                  <a:lnTo>
                    <a:pt x="9078468" y="1583280"/>
                  </a:lnTo>
                </a:path>
                <a:path w="9078595" h="2715260">
                  <a:moveTo>
                    <a:pt x="0" y="870737"/>
                  </a:moveTo>
                  <a:lnTo>
                    <a:pt x="35926" y="851722"/>
                  </a:lnTo>
                  <a:lnTo>
                    <a:pt x="71996" y="832709"/>
                  </a:lnTo>
                  <a:lnTo>
                    <a:pt x="108353" y="813699"/>
                  </a:lnTo>
                  <a:lnTo>
                    <a:pt x="145143" y="794694"/>
                  </a:lnTo>
                  <a:lnTo>
                    <a:pt x="182507" y="775696"/>
                  </a:lnTo>
                  <a:lnTo>
                    <a:pt x="220591" y="756707"/>
                  </a:lnTo>
                  <a:lnTo>
                    <a:pt x="259538" y="737728"/>
                  </a:lnTo>
                  <a:lnTo>
                    <a:pt x="299493" y="718761"/>
                  </a:lnTo>
                  <a:lnTo>
                    <a:pt x="340599" y="699807"/>
                  </a:lnTo>
                  <a:lnTo>
                    <a:pt x="382999" y="680870"/>
                  </a:lnTo>
                  <a:lnTo>
                    <a:pt x="426839" y="661949"/>
                  </a:lnTo>
                  <a:lnTo>
                    <a:pt x="472261" y="643047"/>
                  </a:lnTo>
                  <a:lnTo>
                    <a:pt x="519410" y="624166"/>
                  </a:lnTo>
                  <a:lnTo>
                    <a:pt x="568429" y="605307"/>
                  </a:lnTo>
                  <a:lnTo>
                    <a:pt x="619463" y="586473"/>
                  </a:lnTo>
                  <a:lnTo>
                    <a:pt x="672656" y="567664"/>
                  </a:lnTo>
                  <a:lnTo>
                    <a:pt x="728151" y="548882"/>
                  </a:lnTo>
                  <a:lnTo>
                    <a:pt x="786092" y="530130"/>
                  </a:lnTo>
                  <a:lnTo>
                    <a:pt x="846623" y="511409"/>
                  </a:lnTo>
                  <a:lnTo>
                    <a:pt x="909888" y="492720"/>
                  </a:lnTo>
                  <a:lnTo>
                    <a:pt x="976032" y="474065"/>
                  </a:lnTo>
                  <a:lnTo>
                    <a:pt x="1045197" y="455447"/>
                  </a:lnTo>
                  <a:lnTo>
                    <a:pt x="1082614" y="445590"/>
                  </a:lnTo>
                  <a:lnTo>
                    <a:pt x="1120759" y="435534"/>
                  </a:lnTo>
                  <a:lnTo>
                    <a:pt x="1159622" y="425295"/>
                  </a:lnTo>
                  <a:lnTo>
                    <a:pt x="1199191" y="414888"/>
                  </a:lnTo>
                  <a:lnTo>
                    <a:pt x="1239454" y="404329"/>
                  </a:lnTo>
                  <a:lnTo>
                    <a:pt x="1280400" y="393635"/>
                  </a:lnTo>
                  <a:lnTo>
                    <a:pt x="1322017" y="382821"/>
                  </a:lnTo>
                  <a:lnTo>
                    <a:pt x="1364293" y="371902"/>
                  </a:lnTo>
                  <a:lnTo>
                    <a:pt x="1407218" y="360895"/>
                  </a:lnTo>
                  <a:lnTo>
                    <a:pt x="1450780" y="349816"/>
                  </a:lnTo>
                  <a:lnTo>
                    <a:pt x="1494966" y="338681"/>
                  </a:lnTo>
                  <a:lnTo>
                    <a:pt x="1539766" y="327504"/>
                  </a:lnTo>
                  <a:lnTo>
                    <a:pt x="1585168" y="316303"/>
                  </a:lnTo>
                  <a:lnTo>
                    <a:pt x="1631160" y="305093"/>
                  </a:lnTo>
                  <a:lnTo>
                    <a:pt x="1677732" y="293890"/>
                  </a:lnTo>
                  <a:lnTo>
                    <a:pt x="1724870" y="282710"/>
                  </a:lnTo>
                  <a:lnTo>
                    <a:pt x="1772565" y="271568"/>
                  </a:lnTo>
                  <a:lnTo>
                    <a:pt x="1820804" y="260481"/>
                  </a:lnTo>
                  <a:lnTo>
                    <a:pt x="1869576" y="249464"/>
                  </a:lnTo>
                  <a:lnTo>
                    <a:pt x="1918869" y="238533"/>
                  </a:lnTo>
                  <a:lnTo>
                    <a:pt x="1968673" y="227704"/>
                  </a:lnTo>
                  <a:lnTo>
                    <a:pt x="2018974" y="216994"/>
                  </a:lnTo>
                  <a:lnTo>
                    <a:pt x="2069762" y="206417"/>
                  </a:lnTo>
                  <a:lnTo>
                    <a:pt x="2121025" y="195989"/>
                  </a:lnTo>
                  <a:lnTo>
                    <a:pt x="2172752" y="185728"/>
                  </a:lnTo>
                  <a:lnTo>
                    <a:pt x="2224931" y="175647"/>
                  </a:lnTo>
                  <a:lnTo>
                    <a:pt x="2277551" y="165764"/>
                  </a:lnTo>
                  <a:lnTo>
                    <a:pt x="2330600" y="156094"/>
                  </a:lnTo>
                  <a:lnTo>
                    <a:pt x="2384066" y="146653"/>
                  </a:lnTo>
                  <a:lnTo>
                    <a:pt x="2437938" y="137456"/>
                  </a:lnTo>
                  <a:lnTo>
                    <a:pt x="2492205" y="128521"/>
                  </a:lnTo>
                  <a:lnTo>
                    <a:pt x="2546855" y="119862"/>
                  </a:lnTo>
                  <a:lnTo>
                    <a:pt x="2601876" y="111495"/>
                  </a:lnTo>
                  <a:lnTo>
                    <a:pt x="2657257" y="103436"/>
                  </a:lnTo>
                  <a:lnTo>
                    <a:pt x="2712987" y="95702"/>
                  </a:lnTo>
                  <a:lnTo>
                    <a:pt x="2769053" y="88307"/>
                  </a:lnTo>
                  <a:lnTo>
                    <a:pt x="2825445" y="81269"/>
                  </a:lnTo>
                  <a:lnTo>
                    <a:pt x="2882151" y="74602"/>
                  </a:lnTo>
                  <a:lnTo>
                    <a:pt x="2939159" y="68322"/>
                  </a:lnTo>
                  <a:lnTo>
                    <a:pt x="2996457" y="62446"/>
                  </a:lnTo>
                  <a:lnTo>
                    <a:pt x="3054035" y="56990"/>
                  </a:lnTo>
                  <a:lnTo>
                    <a:pt x="3111881" y="51968"/>
                  </a:lnTo>
                  <a:lnTo>
                    <a:pt x="3156318" y="48359"/>
                  </a:lnTo>
                  <a:lnTo>
                    <a:pt x="3201095" y="44877"/>
                  </a:lnTo>
                  <a:lnTo>
                    <a:pt x="3246208" y="41521"/>
                  </a:lnTo>
                  <a:lnTo>
                    <a:pt x="3291649" y="38292"/>
                  </a:lnTo>
                  <a:lnTo>
                    <a:pt x="3337414" y="35191"/>
                  </a:lnTo>
                  <a:lnTo>
                    <a:pt x="3383497" y="32217"/>
                  </a:lnTo>
                  <a:lnTo>
                    <a:pt x="3429892" y="29372"/>
                  </a:lnTo>
                  <a:lnTo>
                    <a:pt x="3476594" y="26655"/>
                  </a:lnTo>
                  <a:lnTo>
                    <a:pt x="3523597" y="24067"/>
                  </a:lnTo>
                  <a:lnTo>
                    <a:pt x="3570896" y="21609"/>
                  </a:lnTo>
                  <a:lnTo>
                    <a:pt x="3618486" y="19281"/>
                  </a:lnTo>
                  <a:lnTo>
                    <a:pt x="3666359" y="17084"/>
                  </a:lnTo>
                  <a:lnTo>
                    <a:pt x="3714512" y="15017"/>
                  </a:lnTo>
                  <a:lnTo>
                    <a:pt x="3762937" y="13081"/>
                  </a:lnTo>
                  <a:lnTo>
                    <a:pt x="3811631" y="11277"/>
                  </a:lnTo>
                  <a:lnTo>
                    <a:pt x="3860587" y="9605"/>
                  </a:lnTo>
                  <a:lnTo>
                    <a:pt x="3909799" y="8066"/>
                  </a:lnTo>
                  <a:lnTo>
                    <a:pt x="3959262" y="6659"/>
                  </a:lnTo>
                  <a:lnTo>
                    <a:pt x="4008971" y="5386"/>
                  </a:lnTo>
                  <a:lnTo>
                    <a:pt x="4058920" y="4247"/>
                  </a:lnTo>
                  <a:lnTo>
                    <a:pt x="4109103" y="3241"/>
                  </a:lnTo>
                  <a:lnTo>
                    <a:pt x="4159515" y="2371"/>
                  </a:lnTo>
                  <a:lnTo>
                    <a:pt x="4210150" y="1636"/>
                  </a:lnTo>
                  <a:lnTo>
                    <a:pt x="4261002" y="1036"/>
                  </a:lnTo>
                  <a:lnTo>
                    <a:pt x="4312066" y="572"/>
                  </a:lnTo>
                  <a:lnTo>
                    <a:pt x="4363337" y="244"/>
                  </a:lnTo>
                  <a:lnTo>
                    <a:pt x="4414809" y="53"/>
                  </a:lnTo>
                  <a:lnTo>
                    <a:pt x="4466475" y="0"/>
                  </a:lnTo>
                  <a:lnTo>
                    <a:pt x="4518332" y="83"/>
                  </a:lnTo>
                  <a:lnTo>
                    <a:pt x="4570373" y="305"/>
                  </a:lnTo>
                  <a:lnTo>
                    <a:pt x="4622592" y="666"/>
                  </a:lnTo>
                  <a:lnTo>
                    <a:pt x="4674984" y="1165"/>
                  </a:lnTo>
                  <a:lnTo>
                    <a:pt x="4727543" y="1804"/>
                  </a:lnTo>
                  <a:lnTo>
                    <a:pt x="4780264" y="2583"/>
                  </a:lnTo>
                  <a:lnTo>
                    <a:pt x="4833141" y="3501"/>
                  </a:lnTo>
                  <a:lnTo>
                    <a:pt x="4886169" y="4560"/>
                  </a:lnTo>
                  <a:lnTo>
                    <a:pt x="4939342" y="5761"/>
                  </a:lnTo>
                  <a:lnTo>
                    <a:pt x="4992655" y="7102"/>
                  </a:lnTo>
                  <a:lnTo>
                    <a:pt x="5046101" y="8586"/>
                  </a:lnTo>
                  <a:lnTo>
                    <a:pt x="5099676" y="10212"/>
                  </a:lnTo>
                  <a:lnTo>
                    <a:pt x="5153373" y="11981"/>
                  </a:lnTo>
                  <a:lnTo>
                    <a:pt x="5207188" y="13893"/>
                  </a:lnTo>
                  <a:lnTo>
                    <a:pt x="5261114" y="15948"/>
                  </a:lnTo>
                  <a:lnTo>
                    <a:pt x="5315146" y="18147"/>
                  </a:lnTo>
                  <a:lnTo>
                    <a:pt x="5369278" y="20491"/>
                  </a:lnTo>
                  <a:lnTo>
                    <a:pt x="5423505" y="22980"/>
                  </a:lnTo>
                  <a:lnTo>
                    <a:pt x="5477822" y="25614"/>
                  </a:lnTo>
                  <a:lnTo>
                    <a:pt x="5532222" y="28394"/>
                  </a:lnTo>
                  <a:lnTo>
                    <a:pt x="5586700" y="31320"/>
                  </a:lnTo>
                  <a:lnTo>
                    <a:pt x="5641251" y="34392"/>
                  </a:lnTo>
                  <a:lnTo>
                    <a:pt x="5695869" y="37612"/>
                  </a:lnTo>
                  <a:lnTo>
                    <a:pt x="5750548" y="40979"/>
                  </a:lnTo>
                  <a:lnTo>
                    <a:pt x="5805283" y="44493"/>
                  </a:lnTo>
                  <a:lnTo>
                    <a:pt x="5860068" y="48156"/>
                  </a:lnTo>
                  <a:lnTo>
                    <a:pt x="5914897" y="51968"/>
                  </a:lnTo>
                  <a:lnTo>
                    <a:pt x="5962519" y="55457"/>
                  </a:lnTo>
                  <a:lnTo>
                    <a:pt x="6011082" y="59249"/>
                  </a:lnTo>
                  <a:lnTo>
                    <a:pt x="6060546" y="63334"/>
                  </a:lnTo>
                  <a:lnTo>
                    <a:pt x="6110870" y="67703"/>
                  </a:lnTo>
                  <a:lnTo>
                    <a:pt x="6162011" y="72347"/>
                  </a:lnTo>
                  <a:lnTo>
                    <a:pt x="6213930" y="77254"/>
                  </a:lnTo>
                  <a:lnTo>
                    <a:pt x="6266585" y="82416"/>
                  </a:lnTo>
                  <a:lnTo>
                    <a:pt x="6319934" y="87822"/>
                  </a:lnTo>
                  <a:lnTo>
                    <a:pt x="6373937" y="93463"/>
                  </a:lnTo>
                  <a:lnTo>
                    <a:pt x="6428553" y="99330"/>
                  </a:lnTo>
                  <a:lnTo>
                    <a:pt x="6483739" y="105411"/>
                  </a:lnTo>
                  <a:lnTo>
                    <a:pt x="6539455" y="111698"/>
                  </a:lnTo>
                  <a:lnTo>
                    <a:pt x="6595661" y="118181"/>
                  </a:lnTo>
                  <a:lnTo>
                    <a:pt x="6652314" y="124849"/>
                  </a:lnTo>
                  <a:lnTo>
                    <a:pt x="6709373" y="131694"/>
                  </a:lnTo>
                  <a:lnTo>
                    <a:pt x="6766798" y="138705"/>
                  </a:lnTo>
                  <a:lnTo>
                    <a:pt x="6824546" y="145873"/>
                  </a:lnTo>
                  <a:lnTo>
                    <a:pt x="6882578" y="153187"/>
                  </a:lnTo>
                  <a:lnTo>
                    <a:pt x="6940851" y="160638"/>
                  </a:lnTo>
                  <a:lnTo>
                    <a:pt x="6999325" y="168217"/>
                  </a:lnTo>
                  <a:lnTo>
                    <a:pt x="7057958" y="175913"/>
                  </a:lnTo>
                  <a:lnTo>
                    <a:pt x="7116709" y="183716"/>
                  </a:lnTo>
                  <a:lnTo>
                    <a:pt x="7175538" y="191618"/>
                  </a:lnTo>
                  <a:lnTo>
                    <a:pt x="7234402" y="199607"/>
                  </a:lnTo>
                  <a:lnTo>
                    <a:pt x="7293260" y="207675"/>
                  </a:lnTo>
                  <a:lnTo>
                    <a:pt x="7352072" y="215811"/>
                  </a:lnTo>
                  <a:lnTo>
                    <a:pt x="7410797" y="224006"/>
                  </a:lnTo>
                  <a:lnTo>
                    <a:pt x="7469392" y="232250"/>
                  </a:lnTo>
                  <a:lnTo>
                    <a:pt x="7527817" y="240533"/>
                  </a:lnTo>
                  <a:lnTo>
                    <a:pt x="7586031" y="248845"/>
                  </a:lnTo>
                  <a:lnTo>
                    <a:pt x="7643993" y="257177"/>
                  </a:lnTo>
                  <a:lnTo>
                    <a:pt x="7701660" y="265519"/>
                  </a:lnTo>
                  <a:lnTo>
                    <a:pt x="7758993" y="273860"/>
                  </a:lnTo>
                  <a:lnTo>
                    <a:pt x="7815950" y="282192"/>
                  </a:lnTo>
                  <a:lnTo>
                    <a:pt x="7872490" y="290504"/>
                  </a:lnTo>
                  <a:lnTo>
                    <a:pt x="7928571" y="298787"/>
                  </a:lnTo>
                  <a:lnTo>
                    <a:pt x="7984153" y="307031"/>
                  </a:lnTo>
                  <a:lnTo>
                    <a:pt x="8039193" y="315226"/>
                  </a:lnTo>
                  <a:lnTo>
                    <a:pt x="8093652" y="323362"/>
                  </a:lnTo>
                  <a:lnTo>
                    <a:pt x="8147488" y="331430"/>
                  </a:lnTo>
                  <a:lnTo>
                    <a:pt x="8200659" y="339419"/>
                  </a:lnTo>
                  <a:lnTo>
                    <a:pt x="8253125" y="347321"/>
                  </a:lnTo>
                  <a:lnTo>
                    <a:pt x="8304844" y="355124"/>
                  </a:lnTo>
                  <a:lnTo>
                    <a:pt x="8355776" y="362820"/>
                  </a:lnTo>
                  <a:lnTo>
                    <a:pt x="8405878" y="370399"/>
                  </a:lnTo>
                  <a:lnTo>
                    <a:pt x="8455110" y="377850"/>
                  </a:lnTo>
                  <a:lnTo>
                    <a:pt x="8503430" y="385164"/>
                  </a:lnTo>
                  <a:lnTo>
                    <a:pt x="8550798" y="392332"/>
                  </a:lnTo>
                  <a:lnTo>
                    <a:pt x="8597172" y="399343"/>
                  </a:lnTo>
                  <a:lnTo>
                    <a:pt x="8642512" y="406188"/>
                  </a:lnTo>
                  <a:lnTo>
                    <a:pt x="8686775" y="412856"/>
                  </a:lnTo>
                  <a:lnTo>
                    <a:pt x="8729920" y="419339"/>
                  </a:lnTo>
                  <a:lnTo>
                    <a:pt x="8771907" y="425626"/>
                  </a:lnTo>
                  <a:lnTo>
                    <a:pt x="8812695" y="431707"/>
                  </a:lnTo>
                  <a:lnTo>
                    <a:pt x="8852241" y="437574"/>
                  </a:lnTo>
                  <a:lnTo>
                    <a:pt x="8890506" y="443215"/>
                  </a:lnTo>
                  <a:lnTo>
                    <a:pt x="8963023" y="453783"/>
                  </a:lnTo>
                  <a:lnTo>
                    <a:pt x="9029919" y="463334"/>
                  </a:lnTo>
                  <a:lnTo>
                    <a:pt x="9061155" y="467703"/>
                  </a:lnTo>
                  <a:lnTo>
                    <a:pt x="9078468" y="470084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40" y="5640324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32" y="5285232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30" y="13040"/>
                  </a:lnTo>
                  <a:lnTo>
                    <a:pt x="74781" y="26102"/>
                  </a:lnTo>
                  <a:lnTo>
                    <a:pt x="112476" y="39209"/>
                  </a:lnTo>
                  <a:lnTo>
                    <a:pt x="150535" y="52381"/>
                  </a:lnTo>
                  <a:lnTo>
                    <a:pt x="189081" y="65641"/>
                  </a:lnTo>
                  <a:lnTo>
                    <a:pt x="228234" y="79010"/>
                  </a:lnTo>
                  <a:lnTo>
                    <a:pt x="268117" y="92511"/>
                  </a:lnTo>
                  <a:lnTo>
                    <a:pt x="308850" y="106166"/>
                  </a:lnTo>
                  <a:lnTo>
                    <a:pt x="350556" y="119996"/>
                  </a:lnTo>
                  <a:lnTo>
                    <a:pt x="393355" y="134024"/>
                  </a:lnTo>
                  <a:lnTo>
                    <a:pt x="437370" y="148271"/>
                  </a:lnTo>
                  <a:lnTo>
                    <a:pt x="482722" y="162760"/>
                  </a:lnTo>
                  <a:lnTo>
                    <a:pt x="529532" y="177511"/>
                  </a:lnTo>
                  <a:lnTo>
                    <a:pt x="577923" y="192548"/>
                  </a:lnTo>
                  <a:lnTo>
                    <a:pt x="628015" y="207892"/>
                  </a:lnTo>
                  <a:lnTo>
                    <a:pt x="679930" y="223566"/>
                  </a:lnTo>
                  <a:lnTo>
                    <a:pt x="733790" y="239590"/>
                  </a:lnTo>
                  <a:lnTo>
                    <a:pt x="789716" y="255987"/>
                  </a:lnTo>
                  <a:lnTo>
                    <a:pt x="847830" y="272779"/>
                  </a:lnTo>
                  <a:lnTo>
                    <a:pt x="908254" y="289988"/>
                  </a:lnTo>
                  <a:lnTo>
                    <a:pt x="971108" y="307635"/>
                  </a:lnTo>
                  <a:lnTo>
                    <a:pt x="1036514" y="325744"/>
                  </a:lnTo>
                  <a:lnTo>
                    <a:pt x="1104595" y="344335"/>
                  </a:lnTo>
                  <a:lnTo>
                    <a:pt x="1143070" y="354783"/>
                  </a:lnTo>
                  <a:lnTo>
                    <a:pt x="1182416" y="365482"/>
                  </a:lnTo>
                  <a:lnTo>
                    <a:pt x="1222610" y="376420"/>
                  </a:lnTo>
                  <a:lnTo>
                    <a:pt x="1263628" y="387587"/>
                  </a:lnTo>
                  <a:lnTo>
                    <a:pt x="1305446" y="398970"/>
                  </a:lnTo>
                  <a:lnTo>
                    <a:pt x="1348038" y="410558"/>
                  </a:lnTo>
                  <a:lnTo>
                    <a:pt x="1391383" y="422339"/>
                  </a:lnTo>
                  <a:lnTo>
                    <a:pt x="1435454" y="434301"/>
                  </a:lnTo>
                  <a:lnTo>
                    <a:pt x="1480229" y="446435"/>
                  </a:lnTo>
                  <a:lnTo>
                    <a:pt x="1525683" y="458726"/>
                  </a:lnTo>
                  <a:lnTo>
                    <a:pt x="1571793" y="471165"/>
                  </a:lnTo>
                  <a:lnTo>
                    <a:pt x="1618533" y="483740"/>
                  </a:lnTo>
                  <a:lnTo>
                    <a:pt x="1665881" y="496438"/>
                  </a:lnTo>
                  <a:lnTo>
                    <a:pt x="1713812" y="509249"/>
                  </a:lnTo>
                  <a:lnTo>
                    <a:pt x="1762302" y="522161"/>
                  </a:lnTo>
                  <a:lnTo>
                    <a:pt x="1811326" y="535163"/>
                  </a:lnTo>
                  <a:lnTo>
                    <a:pt x="1860862" y="548242"/>
                  </a:lnTo>
                  <a:lnTo>
                    <a:pt x="1910884" y="561388"/>
                  </a:lnTo>
                  <a:lnTo>
                    <a:pt x="1961369" y="574589"/>
                  </a:lnTo>
                  <a:lnTo>
                    <a:pt x="2012293" y="587832"/>
                  </a:lnTo>
                  <a:lnTo>
                    <a:pt x="2063632" y="601108"/>
                  </a:lnTo>
                  <a:lnTo>
                    <a:pt x="2115361" y="614404"/>
                  </a:lnTo>
                  <a:lnTo>
                    <a:pt x="2167457" y="627708"/>
                  </a:lnTo>
                  <a:lnTo>
                    <a:pt x="2219896" y="641010"/>
                  </a:lnTo>
                  <a:lnTo>
                    <a:pt x="2272652" y="654297"/>
                  </a:lnTo>
                  <a:lnTo>
                    <a:pt x="2325704" y="667558"/>
                  </a:lnTo>
                  <a:lnTo>
                    <a:pt x="2379025" y="680782"/>
                  </a:lnTo>
                  <a:lnTo>
                    <a:pt x="2432593" y="693956"/>
                  </a:lnTo>
                  <a:lnTo>
                    <a:pt x="2486383" y="707070"/>
                  </a:lnTo>
                  <a:lnTo>
                    <a:pt x="2540372" y="720112"/>
                  </a:lnTo>
                  <a:lnTo>
                    <a:pt x="2594535" y="733070"/>
                  </a:lnTo>
                  <a:lnTo>
                    <a:pt x="2648847" y="745933"/>
                  </a:lnTo>
                  <a:lnTo>
                    <a:pt x="2703286" y="758689"/>
                  </a:lnTo>
                  <a:lnTo>
                    <a:pt x="2757827" y="771327"/>
                  </a:lnTo>
                  <a:lnTo>
                    <a:pt x="2812445" y="783835"/>
                  </a:lnTo>
                  <a:lnTo>
                    <a:pt x="2867118" y="796202"/>
                  </a:lnTo>
                  <a:lnTo>
                    <a:pt x="2921820" y="808416"/>
                  </a:lnTo>
                  <a:lnTo>
                    <a:pt x="2976529" y="820465"/>
                  </a:lnTo>
                  <a:lnTo>
                    <a:pt x="3031219" y="832339"/>
                  </a:lnTo>
                  <a:lnTo>
                    <a:pt x="3085866" y="844024"/>
                  </a:lnTo>
                  <a:lnTo>
                    <a:pt x="3140448" y="855511"/>
                  </a:lnTo>
                  <a:lnTo>
                    <a:pt x="3194939" y="866787"/>
                  </a:lnTo>
                  <a:lnTo>
                    <a:pt x="3240905" y="876174"/>
                  </a:lnTo>
                  <a:lnTo>
                    <a:pt x="3287337" y="885572"/>
                  </a:lnTo>
                  <a:lnTo>
                    <a:pt x="3334214" y="894977"/>
                  </a:lnTo>
                  <a:lnTo>
                    <a:pt x="3381516" y="904385"/>
                  </a:lnTo>
                  <a:lnTo>
                    <a:pt x="3429225" y="913795"/>
                  </a:lnTo>
                  <a:lnTo>
                    <a:pt x="3477320" y="923202"/>
                  </a:lnTo>
                  <a:lnTo>
                    <a:pt x="3525781" y="932602"/>
                  </a:lnTo>
                  <a:lnTo>
                    <a:pt x="3574590" y="941993"/>
                  </a:lnTo>
                  <a:lnTo>
                    <a:pt x="3623725" y="951370"/>
                  </a:lnTo>
                  <a:lnTo>
                    <a:pt x="3673169" y="960731"/>
                  </a:lnTo>
                  <a:lnTo>
                    <a:pt x="3722900" y="970072"/>
                  </a:lnTo>
                  <a:lnTo>
                    <a:pt x="3772900" y="979390"/>
                  </a:lnTo>
                  <a:lnTo>
                    <a:pt x="3823148" y="988681"/>
                  </a:lnTo>
                  <a:lnTo>
                    <a:pt x="3873625" y="997942"/>
                  </a:lnTo>
                  <a:lnTo>
                    <a:pt x="3924312" y="1007169"/>
                  </a:lnTo>
                  <a:lnTo>
                    <a:pt x="3975188" y="1016359"/>
                  </a:lnTo>
                  <a:lnTo>
                    <a:pt x="4026234" y="1025508"/>
                  </a:lnTo>
                  <a:lnTo>
                    <a:pt x="4077431" y="1034614"/>
                  </a:lnTo>
                  <a:lnTo>
                    <a:pt x="4128758" y="1043673"/>
                  </a:lnTo>
                  <a:lnTo>
                    <a:pt x="4180196" y="1052680"/>
                  </a:lnTo>
                  <a:lnTo>
                    <a:pt x="4231726" y="1061634"/>
                  </a:lnTo>
                  <a:lnTo>
                    <a:pt x="4283327" y="1070530"/>
                  </a:lnTo>
                  <a:lnTo>
                    <a:pt x="4334980" y="1079365"/>
                  </a:lnTo>
                  <a:lnTo>
                    <a:pt x="4386666" y="1088135"/>
                  </a:lnTo>
                  <a:lnTo>
                    <a:pt x="4438364" y="1096838"/>
                  </a:lnTo>
                  <a:lnTo>
                    <a:pt x="4490055" y="1105470"/>
                  </a:lnTo>
                  <a:lnTo>
                    <a:pt x="4541719" y="1114027"/>
                  </a:lnTo>
                  <a:lnTo>
                    <a:pt x="4593337" y="1122505"/>
                  </a:lnTo>
                  <a:lnTo>
                    <a:pt x="4644889" y="1130903"/>
                  </a:lnTo>
                  <a:lnTo>
                    <a:pt x="4696356" y="1139215"/>
                  </a:lnTo>
                  <a:lnTo>
                    <a:pt x="4747717" y="1147439"/>
                  </a:lnTo>
                  <a:lnTo>
                    <a:pt x="4798953" y="1155572"/>
                  </a:lnTo>
                  <a:lnTo>
                    <a:pt x="4850044" y="1163609"/>
                  </a:lnTo>
                  <a:lnTo>
                    <a:pt x="4900971" y="1171548"/>
                  </a:lnTo>
                  <a:lnTo>
                    <a:pt x="4951715" y="1179384"/>
                  </a:lnTo>
                  <a:lnTo>
                    <a:pt x="5002254" y="1187116"/>
                  </a:lnTo>
                  <a:lnTo>
                    <a:pt x="5052570" y="1194738"/>
                  </a:lnTo>
                  <a:lnTo>
                    <a:pt x="5102643" y="1202248"/>
                  </a:lnTo>
                  <a:lnTo>
                    <a:pt x="5152453" y="1209643"/>
                  </a:lnTo>
                  <a:lnTo>
                    <a:pt x="5201981" y="1216918"/>
                  </a:lnTo>
                  <a:lnTo>
                    <a:pt x="5251208" y="1224071"/>
                  </a:lnTo>
                  <a:lnTo>
                    <a:pt x="5300112" y="1231098"/>
                  </a:lnTo>
                  <a:lnTo>
                    <a:pt x="5348675" y="1237995"/>
                  </a:lnTo>
                  <a:lnTo>
                    <a:pt x="5396877" y="1244760"/>
                  </a:lnTo>
                  <a:lnTo>
                    <a:pt x="5444699" y="1251389"/>
                  </a:lnTo>
                  <a:lnTo>
                    <a:pt x="5492120" y="1257878"/>
                  </a:lnTo>
                  <a:lnTo>
                    <a:pt x="5539121" y="1264224"/>
                  </a:lnTo>
                  <a:lnTo>
                    <a:pt x="5585682" y="1270423"/>
                  </a:lnTo>
                  <a:lnTo>
                    <a:pt x="5631784" y="1276473"/>
                  </a:lnTo>
                  <a:lnTo>
                    <a:pt x="5677408" y="1282369"/>
                  </a:lnTo>
                  <a:lnTo>
                    <a:pt x="5732837" y="1289363"/>
                  </a:lnTo>
                  <a:lnTo>
                    <a:pt x="5788444" y="1296155"/>
                  </a:lnTo>
                  <a:lnTo>
                    <a:pt x="5844194" y="1302751"/>
                  </a:lnTo>
                  <a:lnTo>
                    <a:pt x="5900055" y="1309154"/>
                  </a:lnTo>
                  <a:lnTo>
                    <a:pt x="5955991" y="1315370"/>
                  </a:lnTo>
                  <a:lnTo>
                    <a:pt x="6011969" y="1321401"/>
                  </a:lnTo>
                  <a:lnTo>
                    <a:pt x="6067954" y="1327252"/>
                  </a:lnTo>
                  <a:lnTo>
                    <a:pt x="6123913" y="1332927"/>
                  </a:lnTo>
                  <a:lnTo>
                    <a:pt x="6179810" y="1338430"/>
                  </a:lnTo>
                  <a:lnTo>
                    <a:pt x="6235613" y="1343766"/>
                  </a:lnTo>
                  <a:lnTo>
                    <a:pt x="6291286" y="1348938"/>
                  </a:lnTo>
                  <a:lnTo>
                    <a:pt x="6346796" y="1353951"/>
                  </a:lnTo>
                  <a:lnTo>
                    <a:pt x="6402109" y="1358809"/>
                  </a:lnTo>
                  <a:lnTo>
                    <a:pt x="6457190" y="1363515"/>
                  </a:lnTo>
                  <a:lnTo>
                    <a:pt x="6512005" y="1368075"/>
                  </a:lnTo>
                  <a:lnTo>
                    <a:pt x="6566521" y="1372492"/>
                  </a:lnTo>
                  <a:lnTo>
                    <a:pt x="6620702" y="1376770"/>
                  </a:lnTo>
                  <a:lnTo>
                    <a:pt x="6674516" y="1380913"/>
                  </a:lnTo>
                  <a:lnTo>
                    <a:pt x="6727927" y="1384927"/>
                  </a:lnTo>
                  <a:lnTo>
                    <a:pt x="6780902" y="1388814"/>
                  </a:lnTo>
                  <a:lnTo>
                    <a:pt x="6833407" y="1392578"/>
                  </a:lnTo>
                  <a:lnTo>
                    <a:pt x="6885407" y="1396225"/>
                  </a:lnTo>
                  <a:lnTo>
                    <a:pt x="6936868" y="1399758"/>
                  </a:lnTo>
                  <a:lnTo>
                    <a:pt x="6987756" y="1403181"/>
                  </a:lnTo>
                  <a:lnTo>
                    <a:pt x="7038038" y="1406499"/>
                  </a:lnTo>
                  <a:lnTo>
                    <a:pt x="7087678" y="1409715"/>
                  </a:lnTo>
                  <a:lnTo>
                    <a:pt x="7136643" y="1412834"/>
                  </a:lnTo>
                  <a:lnTo>
                    <a:pt x="7184899" y="1415860"/>
                  </a:lnTo>
                  <a:lnTo>
                    <a:pt x="7232411" y="1418796"/>
                  </a:lnTo>
                  <a:lnTo>
                    <a:pt x="7279146" y="1421648"/>
                  </a:lnTo>
                  <a:lnTo>
                    <a:pt x="7325068" y="1424419"/>
                  </a:lnTo>
                  <a:lnTo>
                    <a:pt x="7370145" y="1427113"/>
                  </a:lnTo>
                  <a:lnTo>
                    <a:pt x="7414342" y="1429735"/>
                  </a:lnTo>
                  <a:lnTo>
                    <a:pt x="7457625" y="1432289"/>
                  </a:lnTo>
                  <a:lnTo>
                    <a:pt x="7499959" y="1434778"/>
                  </a:lnTo>
                  <a:lnTo>
                    <a:pt x="7541311" y="1437207"/>
                  </a:lnTo>
                  <a:lnTo>
                    <a:pt x="7581647" y="1439580"/>
                  </a:lnTo>
                  <a:lnTo>
                    <a:pt x="7620931" y="1441901"/>
                  </a:lnTo>
                  <a:lnTo>
                    <a:pt x="7659131" y="1444175"/>
                  </a:lnTo>
                  <a:lnTo>
                    <a:pt x="7696213" y="1446405"/>
                  </a:lnTo>
                  <a:lnTo>
                    <a:pt x="7732141" y="1448596"/>
                  </a:lnTo>
                  <a:lnTo>
                    <a:pt x="7813749" y="1453393"/>
                  </a:lnTo>
                  <a:lnTo>
                    <a:pt x="7888492" y="1457351"/>
                  </a:lnTo>
                  <a:lnTo>
                    <a:pt x="7956943" y="1460536"/>
                  </a:lnTo>
                  <a:lnTo>
                    <a:pt x="8019675" y="1463013"/>
                  </a:lnTo>
                  <a:lnTo>
                    <a:pt x="8077260" y="1464848"/>
                  </a:lnTo>
                  <a:lnTo>
                    <a:pt x="8130273" y="1466104"/>
                  </a:lnTo>
                  <a:lnTo>
                    <a:pt x="8179284" y="1466849"/>
                  </a:lnTo>
                  <a:lnTo>
                    <a:pt x="8224868" y="1467146"/>
                  </a:lnTo>
                  <a:lnTo>
                    <a:pt x="8267598" y="1467061"/>
                  </a:lnTo>
                  <a:lnTo>
                    <a:pt x="8308046" y="1466660"/>
                  </a:lnTo>
                  <a:lnTo>
                    <a:pt x="8346785" y="1466007"/>
                  </a:lnTo>
                  <a:lnTo>
                    <a:pt x="8421428" y="1464209"/>
                  </a:lnTo>
                  <a:lnTo>
                    <a:pt x="8458479" y="1463194"/>
                  </a:lnTo>
                  <a:lnTo>
                    <a:pt x="8496113" y="1462189"/>
                  </a:lnTo>
                  <a:lnTo>
                    <a:pt x="8534902" y="1461258"/>
                  </a:lnTo>
                  <a:lnTo>
                    <a:pt x="8575421" y="1460468"/>
                  </a:lnTo>
                  <a:lnTo>
                    <a:pt x="8638028" y="1459103"/>
                  </a:lnTo>
                  <a:lnTo>
                    <a:pt x="8697556" y="1457203"/>
                  </a:lnTo>
                  <a:lnTo>
                    <a:pt x="8754312" y="1454821"/>
                  </a:lnTo>
                  <a:lnTo>
                    <a:pt x="8808603" y="1452010"/>
                  </a:lnTo>
                  <a:lnTo>
                    <a:pt x="8860739" y="1448825"/>
                  </a:lnTo>
                  <a:lnTo>
                    <a:pt x="8911026" y="1445320"/>
                  </a:lnTo>
                  <a:lnTo>
                    <a:pt x="8959774" y="1441546"/>
                  </a:lnTo>
                  <a:lnTo>
                    <a:pt x="9007289" y="1437559"/>
                  </a:lnTo>
                  <a:lnTo>
                    <a:pt x="9053881" y="1433412"/>
                  </a:lnTo>
                  <a:lnTo>
                    <a:pt x="9078468" y="1431137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14371" y="5138558"/>
              <a:ext cx="6929755" cy="1713864"/>
            </a:xfrm>
            <a:custGeom>
              <a:avLst/>
              <a:gdLst/>
              <a:ahLst/>
              <a:cxnLst/>
              <a:rect l="l" t="t" r="r" b="b"/>
              <a:pathLst>
                <a:path w="6929755" h="1713865">
                  <a:moveTo>
                    <a:pt x="0" y="1713344"/>
                  </a:moveTo>
                  <a:lnTo>
                    <a:pt x="32478" y="1676752"/>
                  </a:lnTo>
                  <a:lnTo>
                    <a:pt x="65062" y="1640186"/>
                  </a:lnTo>
                  <a:lnTo>
                    <a:pt x="97858" y="1603673"/>
                  </a:lnTo>
                  <a:lnTo>
                    <a:pt x="130969" y="1567238"/>
                  </a:lnTo>
                  <a:lnTo>
                    <a:pt x="164502" y="1530909"/>
                  </a:lnTo>
                  <a:lnTo>
                    <a:pt x="198562" y="1494711"/>
                  </a:lnTo>
                  <a:lnTo>
                    <a:pt x="233255" y="1458672"/>
                  </a:lnTo>
                  <a:lnTo>
                    <a:pt x="268686" y="1422817"/>
                  </a:lnTo>
                  <a:lnTo>
                    <a:pt x="304961" y="1387174"/>
                  </a:lnTo>
                  <a:lnTo>
                    <a:pt x="342185" y="1351767"/>
                  </a:lnTo>
                  <a:lnTo>
                    <a:pt x="380462" y="1316625"/>
                  </a:lnTo>
                  <a:lnTo>
                    <a:pt x="419900" y="1281772"/>
                  </a:lnTo>
                  <a:lnTo>
                    <a:pt x="460603" y="1247236"/>
                  </a:lnTo>
                  <a:lnTo>
                    <a:pt x="502677" y="1213044"/>
                  </a:lnTo>
                  <a:lnTo>
                    <a:pt x="546226" y="1179221"/>
                  </a:lnTo>
                  <a:lnTo>
                    <a:pt x="583948" y="1151080"/>
                  </a:lnTo>
                  <a:lnTo>
                    <a:pt x="623105" y="1122756"/>
                  </a:lnTo>
                  <a:lnTo>
                    <a:pt x="663556" y="1094323"/>
                  </a:lnTo>
                  <a:lnTo>
                    <a:pt x="705161" y="1065853"/>
                  </a:lnTo>
                  <a:lnTo>
                    <a:pt x="747779" y="1037419"/>
                  </a:lnTo>
                  <a:lnTo>
                    <a:pt x="791271" y="1009096"/>
                  </a:lnTo>
                  <a:lnTo>
                    <a:pt x="835494" y="980955"/>
                  </a:lnTo>
                  <a:lnTo>
                    <a:pt x="880309" y="953072"/>
                  </a:lnTo>
                  <a:lnTo>
                    <a:pt x="925575" y="925518"/>
                  </a:lnTo>
                  <a:lnTo>
                    <a:pt x="971152" y="898366"/>
                  </a:lnTo>
                  <a:lnTo>
                    <a:pt x="1016899" y="871692"/>
                  </a:lnTo>
                  <a:lnTo>
                    <a:pt x="1062674" y="845566"/>
                  </a:lnTo>
                  <a:lnTo>
                    <a:pt x="1108339" y="820064"/>
                  </a:lnTo>
                  <a:lnTo>
                    <a:pt x="1153751" y="795257"/>
                  </a:lnTo>
                  <a:lnTo>
                    <a:pt x="1198771" y="771220"/>
                  </a:lnTo>
                  <a:lnTo>
                    <a:pt x="1243258" y="748025"/>
                  </a:lnTo>
                  <a:lnTo>
                    <a:pt x="1287072" y="725746"/>
                  </a:lnTo>
                  <a:lnTo>
                    <a:pt x="1330070" y="704457"/>
                  </a:lnTo>
                  <a:lnTo>
                    <a:pt x="1376865" y="681872"/>
                  </a:lnTo>
                  <a:lnTo>
                    <a:pt x="1421746" y="660755"/>
                  </a:lnTo>
                  <a:lnTo>
                    <a:pt x="1465124" y="640947"/>
                  </a:lnTo>
                  <a:lnTo>
                    <a:pt x="1507406" y="622293"/>
                  </a:lnTo>
                  <a:lnTo>
                    <a:pt x="1549003" y="604635"/>
                  </a:lnTo>
                  <a:lnTo>
                    <a:pt x="1590322" y="587818"/>
                  </a:lnTo>
                  <a:lnTo>
                    <a:pt x="1631773" y="571684"/>
                  </a:lnTo>
                  <a:lnTo>
                    <a:pt x="1673764" y="556078"/>
                  </a:lnTo>
                  <a:lnTo>
                    <a:pt x="1716705" y="540841"/>
                  </a:lnTo>
                  <a:lnTo>
                    <a:pt x="1761005" y="525819"/>
                  </a:lnTo>
                  <a:lnTo>
                    <a:pt x="1807072" y="510854"/>
                  </a:lnTo>
                  <a:lnTo>
                    <a:pt x="1855315" y="495789"/>
                  </a:lnTo>
                  <a:lnTo>
                    <a:pt x="1906143" y="480469"/>
                  </a:lnTo>
                  <a:lnTo>
                    <a:pt x="1959965" y="464736"/>
                  </a:lnTo>
                  <a:lnTo>
                    <a:pt x="2017190" y="448434"/>
                  </a:lnTo>
                  <a:lnTo>
                    <a:pt x="2078227" y="431407"/>
                  </a:lnTo>
                  <a:lnTo>
                    <a:pt x="2118257" y="420519"/>
                  </a:lnTo>
                  <a:lnTo>
                    <a:pt x="2160550" y="409335"/>
                  </a:lnTo>
                  <a:lnTo>
                    <a:pt x="2204913" y="397889"/>
                  </a:lnTo>
                  <a:lnTo>
                    <a:pt x="2251151" y="386220"/>
                  </a:lnTo>
                  <a:lnTo>
                    <a:pt x="2299069" y="374362"/>
                  </a:lnTo>
                  <a:lnTo>
                    <a:pt x="2348473" y="362354"/>
                  </a:lnTo>
                  <a:lnTo>
                    <a:pt x="2399168" y="350230"/>
                  </a:lnTo>
                  <a:lnTo>
                    <a:pt x="2450960" y="338028"/>
                  </a:lnTo>
                  <a:lnTo>
                    <a:pt x="2503654" y="325784"/>
                  </a:lnTo>
                  <a:lnTo>
                    <a:pt x="2557056" y="313534"/>
                  </a:lnTo>
                  <a:lnTo>
                    <a:pt x="2610971" y="301316"/>
                  </a:lnTo>
                  <a:lnTo>
                    <a:pt x="2665204" y="289165"/>
                  </a:lnTo>
                  <a:lnTo>
                    <a:pt x="2719562" y="277117"/>
                  </a:lnTo>
                  <a:lnTo>
                    <a:pt x="2773849" y="265211"/>
                  </a:lnTo>
                  <a:lnTo>
                    <a:pt x="2827871" y="253480"/>
                  </a:lnTo>
                  <a:lnTo>
                    <a:pt x="2881434" y="241964"/>
                  </a:lnTo>
                  <a:lnTo>
                    <a:pt x="2934342" y="230696"/>
                  </a:lnTo>
                  <a:lnTo>
                    <a:pt x="2986402" y="219715"/>
                  </a:lnTo>
                  <a:lnTo>
                    <a:pt x="3037419" y="209057"/>
                  </a:lnTo>
                  <a:lnTo>
                    <a:pt x="3087198" y="198758"/>
                  </a:lnTo>
                  <a:lnTo>
                    <a:pt x="3135545" y="188854"/>
                  </a:lnTo>
                  <a:lnTo>
                    <a:pt x="3182266" y="179383"/>
                  </a:lnTo>
                  <a:lnTo>
                    <a:pt x="3227165" y="170379"/>
                  </a:lnTo>
                  <a:lnTo>
                    <a:pt x="3270048" y="161881"/>
                  </a:lnTo>
                  <a:lnTo>
                    <a:pt x="3310721" y="153924"/>
                  </a:lnTo>
                  <a:lnTo>
                    <a:pt x="3348990" y="146546"/>
                  </a:lnTo>
                  <a:lnTo>
                    <a:pt x="3418406" y="133499"/>
                  </a:lnTo>
                  <a:lnTo>
                    <a:pt x="3479570" y="122452"/>
                  </a:lnTo>
                  <a:lnTo>
                    <a:pt x="3533862" y="113160"/>
                  </a:lnTo>
                  <a:lnTo>
                    <a:pt x="3582659" y="105382"/>
                  </a:lnTo>
                  <a:lnTo>
                    <a:pt x="3627342" y="98875"/>
                  </a:lnTo>
                  <a:lnTo>
                    <a:pt x="3669289" y="93396"/>
                  </a:lnTo>
                  <a:lnTo>
                    <a:pt x="3709879" y="88704"/>
                  </a:lnTo>
                  <a:lnTo>
                    <a:pt x="3750491" y="84556"/>
                  </a:lnTo>
                  <a:lnTo>
                    <a:pt x="3792504" y="80709"/>
                  </a:lnTo>
                  <a:lnTo>
                    <a:pt x="3837298" y="76922"/>
                  </a:lnTo>
                  <a:lnTo>
                    <a:pt x="3886251" y="72950"/>
                  </a:lnTo>
                  <a:lnTo>
                    <a:pt x="3940742" y="68553"/>
                  </a:lnTo>
                  <a:lnTo>
                    <a:pt x="4002151" y="63488"/>
                  </a:lnTo>
                  <a:lnTo>
                    <a:pt x="4043676" y="60084"/>
                  </a:lnTo>
                  <a:lnTo>
                    <a:pt x="4087243" y="56666"/>
                  </a:lnTo>
                  <a:lnTo>
                    <a:pt x="4132660" y="53244"/>
                  </a:lnTo>
                  <a:lnTo>
                    <a:pt x="4179734" y="49831"/>
                  </a:lnTo>
                  <a:lnTo>
                    <a:pt x="4228274" y="46438"/>
                  </a:lnTo>
                  <a:lnTo>
                    <a:pt x="4278086" y="43077"/>
                  </a:lnTo>
                  <a:lnTo>
                    <a:pt x="4328978" y="39757"/>
                  </a:lnTo>
                  <a:lnTo>
                    <a:pt x="4380758" y="36492"/>
                  </a:lnTo>
                  <a:lnTo>
                    <a:pt x="4433235" y="33293"/>
                  </a:lnTo>
                  <a:lnTo>
                    <a:pt x="4486215" y="30171"/>
                  </a:lnTo>
                  <a:lnTo>
                    <a:pt x="4539506" y="27137"/>
                  </a:lnTo>
                  <a:lnTo>
                    <a:pt x="4592916" y="24203"/>
                  </a:lnTo>
                  <a:lnTo>
                    <a:pt x="4646253" y="21380"/>
                  </a:lnTo>
                  <a:lnTo>
                    <a:pt x="4699324" y="18680"/>
                  </a:lnTo>
                  <a:lnTo>
                    <a:pt x="4751937" y="16114"/>
                  </a:lnTo>
                  <a:lnTo>
                    <a:pt x="4803901" y="13694"/>
                  </a:lnTo>
                  <a:lnTo>
                    <a:pt x="4855021" y="11431"/>
                  </a:lnTo>
                  <a:lnTo>
                    <a:pt x="4905107" y="9337"/>
                  </a:lnTo>
                  <a:lnTo>
                    <a:pt x="4953966" y="7422"/>
                  </a:lnTo>
                  <a:lnTo>
                    <a:pt x="5001406" y="5699"/>
                  </a:lnTo>
                  <a:lnTo>
                    <a:pt x="5047233" y="4179"/>
                  </a:lnTo>
                  <a:lnTo>
                    <a:pt x="5311743" y="0"/>
                  </a:lnTo>
                  <a:lnTo>
                    <a:pt x="5586825" y="464"/>
                  </a:lnTo>
                  <a:lnTo>
                    <a:pt x="5802899" y="2786"/>
                  </a:lnTo>
                  <a:lnTo>
                    <a:pt x="5890386" y="4179"/>
                  </a:lnTo>
                  <a:lnTo>
                    <a:pt x="6496050" y="4179"/>
                  </a:lnTo>
                  <a:lnTo>
                    <a:pt x="6558382" y="6085"/>
                  </a:lnTo>
                  <a:lnTo>
                    <a:pt x="6618712" y="8711"/>
                  </a:lnTo>
                  <a:lnTo>
                    <a:pt x="6676344" y="11849"/>
                  </a:lnTo>
                  <a:lnTo>
                    <a:pt x="6730587" y="15291"/>
                  </a:lnTo>
                  <a:lnTo>
                    <a:pt x="6780745" y="18828"/>
                  </a:lnTo>
                  <a:lnTo>
                    <a:pt x="6826126" y="22252"/>
                  </a:lnTo>
                  <a:lnTo>
                    <a:pt x="6866037" y="25355"/>
                  </a:lnTo>
                  <a:lnTo>
                    <a:pt x="6899783" y="27928"/>
                  </a:lnTo>
                  <a:lnTo>
                    <a:pt x="6929627" y="30185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6777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6777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00677" y="401675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75"/>
                  </a:lnTo>
                  <a:lnTo>
                    <a:pt x="0" y="1202944"/>
                  </a:lnTo>
                  <a:lnTo>
                    <a:pt x="3937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0202" y="14831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202" y="14831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57727" y="21628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7727" y="21628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563" y="0"/>
                  </a:moveTo>
                  <a:lnTo>
                    <a:pt x="3937" y="403237"/>
                  </a:lnTo>
                  <a:lnTo>
                    <a:pt x="0" y="1202969"/>
                  </a:lnTo>
                  <a:lnTo>
                    <a:pt x="659946" y="1583942"/>
                  </a:lnTo>
                  <a:lnTo>
                    <a:pt x="740659" y="1583942"/>
                  </a:lnTo>
                  <a:lnTo>
                    <a:pt x="1391158" y="1204137"/>
                  </a:lnTo>
                  <a:lnTo>
                    <a:pt x="1394968" y="4044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3237"/>
                  </a:moveTo>
                  <a:lnTo>
                    <a:pt x="694563" y="0"/>
                  </a:lnTo>
                  <a:lnTo>
                    <a:pt x="1394968" y="404406"/>
                  </a:lnTo>
                  <a:lnTo>
                    <a:pt x="1391158" y="1204137"/>
                  </a:lnTo>
                  <a:lnTo>
                    <a:pt x="740659" y="1583942"/>
                  </a:lnTo>
                </a:path>
                <a:path w="1395095" h="1584325">
                  <a:moveTo>
                    <a:pt x="659946" y="1583942"/>
                  </a:moveTo>
                  <a:lnTo>
                    <a:pt x="0" y="1202969"/>
                  </a:lnTo>
                  <a:lnTo>
                    <a:pt x="3937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090" y="4007739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101347" y="0"/>
                  </a:moveTo>
                  <a:lnTo>
                    <a:pt x="0" y="62737"/>
                  </a:lnTo>
                  <a:lnTo>
                    <a:pt x="4065" y="1545590"/>
                  </a:lnTo>
                  <a:lnTo>
                    <a:pt x="108433" y="1606207"/>
                  </a:lnTo>
                  <a:lnTo>
                    <a:pt x="798628" y="1203579"/>
                  </a:lnTo>
                  <a:lnTo>
                    <a:pt x="802171" y="404622"/>
                  </a:lnTo>
                  <a:lnTo>
                    <a:pt x="101347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090" y="4007739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0" y="62737"/>
                  </a:moveTo>
                  <a:lnTo>
                    <a:pt x="101347" y="0"/>
                  </a:lnTo>
                  <a:lnTo>
                    <a:pt x="802171" y="404622"/>
                  </a:lnTo>
                  <a:lnTo>
                    <a:pt x="798628" y="1203579"/>
                  </a:lnTo>
                  <a:lnTo>
                    <a:pt x="108433" y="1606207"/>
                  </a:lnTo>
                  <a:lnTo>
                    <a:pt x="4065" y="1545590"/>
                  </a:lnTo>
                  <a:lnTo>
                    <a:pt x="0" y="627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003" y="5293106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98" y="403237"/>
                  </a:moveTo>
                  <a:lnTo>
                    <a:pt x="694537" y="0"/>
                  </a:lnTo>
                  <a:lnTo>
                    <a:pt x="1394942" y="404406"/>
                  </a:lnTo>
                  <a:lnTo>
                    <a:pt x="1391132" y="1204137"/>
                  </a:lnTo>
                  <a:lnTo>
                    <a:pt x="773204" y="1564892"/>
                  </a:lnTo>
                </a:path>
                <a:path w="1395095" h="1565275">
                  <a:moveTo>
                    <a:pt x="626867" y="1564892"/>
                  </a:moveTo>
                  <a:lnTo>
                    <a:pt x="0" y="1202969"/>
                  </a:lnTo>
                  <a:lnTo>
                    <a:pt x="3898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578" y="27404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37" y="0"/>
                  </a:moveTo>
                  <a:lnTo>
                    <a:pt x="3898" y="403225"/>
                  </a:lnTo>
                  <a:lnTo>
                    <a:pt x="0" y="1202944"/>
                  </a:lnTo>
                  <a:lnTo>
                    <a:pt x="700443" y="1607312"/>
                  </a:lnTo>
                  <a:lnTo>
                    <a:pt x="1391132" y="1204087"/>
                  </a:lnTo>
                  <a:lnTo>
                    <a:pt x="1394942" y="404368"/>
                  </a:lnTo>
                  <a:lnTo>
                    <a:pt x="694537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578" y="27404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443" y="1607312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478" y="401675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75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90877" y="5302631"/>
              <a:ext cx="1395095" cy="1555750"/>
            </a:xfrm>
            <a:custGeom>
              <a:avLst/>
              <a:gdLst/>
              <a:ahLst/>
              <a:cxnLst/>
              <a:rect l="l" t="t" r="r" b="b"/>
              <a:pathLst>
                <a:path w="1395095" h="1555750">
                  <a:moveTo>
                    <a:pt x="3937" y="403237"/>
                  </a:moveTo>
                  <a:lnTo>
                    <a:pt x="694563" y="0"/>
                  </a:lnTo>
                  <a:lnTo>
                    <a:pt x="1394968" y="404406"/>
                  </a:lnTo>
                  <a:lnTo>
                    <a:pt x="1391158" y="1204137"/>
                  </a:lnTo>
                  <a:lnTo>
                    <a:pt x="789600" y="1555367"/>
                  </a:lnTo>
                </a:path>
                <a:path w="1395095" h="1555750">
                  <a:moveTo>
                    <a:pt x="610446" y="1555367"/>
                  </a:moveTo>
                  <a:lnTo>
                    <a:pt x="0" y="1202969"/>
                  </a:lnTo>
                  <a:lnTo>
                    <a:pt x="3937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9927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9927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6528" y="14545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12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8301" y="4036187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88"/>
                  </a:lnTo>
                  <a:lnTo>
                    <a:pt x="1389633" y="1203325"/>
                  </a:lnTo>
                  <a:lnTo>
                    <a:pt x="1393571" y="4036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88301" y="4036187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6"/>
                  </a:lnTo>
                  <a:lnTo>
                    <a:pt x="1389633" y="1203325"/>
                  </a:lnTo>
                  <a:lnTo>
                    <a:pt x="699007" y="1606588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1251" y="5312537"/>
              <a:ext cx="1393825" cy="1545590"/>
            </a:xfrm>
            <a:custGeom>
              <a:avLst/>
              <a:gdLst/>
              <a:ahLst/>
              <a:cxnLst/>
              <a:rect l="l" t="t" r="r" b="b"/>
              <a:pathLst>
                <a:path w="1393825" h="1545590">
                  <a:moveTo>
                    <a:pt x="3937" y="403263"/>
                  </a:moveTo>
                  <a:lnTo>
                    <a:pt x="694563" y="0"/>
                  </a:lnTo>
                  <a:lnTo>
                    <a:pt x="1393571" y="403631"/>
                  </a:lnTo>
                  <a:lnTo>
                    <a:pt x="1389633" y="1203363"/>
                  </a:lnTo>
                  <a:lnTo>
                    <a:pt x="803706" y="1545461"/>
                  </a:lnTo>
                </a:path>
                <a:path w="1393825" h="1545590">
                  <a:moveTo>
                    <a:pt x="593138" y="1545461"/>
                  </a:moveTo>
                  <a:lnTo>
                    <a:pt x="0" y="1202982"/>
                  </a:lnTo>
                  <a:lnTo>
                    <a:pt x="3937" y="40326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1251" y="2759837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50"/>
                  </a:lnTo>
                  <a:lnTo>
                    <a:pt x="1389633" y="1203325"/>
                  </a:lnTo>
                  <a:lnTo>
                    <a:pt x="1393571" y="403605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31251" y="2759837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5"/>
                  </a:lnTo>
                  <a:lnTo>
                    <a:pt x="1389633" y="1203325"/>
                  </a:lnTo>
                  <a:lnTo>
                    <a:pt x="699007" y="1606550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4676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679323" y="0"/>
                  </a:moveTo>
                  <a:lnTo>
                    <a:pt x="3809" y="394339"/>
                  </a:lnTo>
                  <a:lnTo>
                    <a:pt x="0" y="1193169"/>
                  </a:lnTo>
                  <a:lnTo>
                    <a:pt x="679323" y="1585424"/>
                  </a:lnTo>
                  <a:lnTo>
                    <a:pt x="67932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4676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3809" y="394339"/>
                  </a:moveTo>
                  <a:lnTo>
                    <a:pt x="679323" y="0"/>
                  </a:lnTo>
                </a:path>
                <a:path w="679450" h="1585595">
                  <a:moveTo>
                    <a:pt x="679323" y="1585424"/>
                  </a:moveTo>
                  <a:lnTo>
                    <a:pt x="0" y="1193169"/>
                  </a:lnTo>
                  <a:lnTo>
                    <a:pt x="3809" y="3943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64169" y="1500889"/>
              <a:ext cx="680085" cy="1586865"/>
            </a:xfrm>
            <a:custGeom>
              <a:avLst/>
              <a:gdLst/>
              <a:ahLst/>
              <a:cxnLst/>
              <a:rect l="l" t="t" r="r" b="b"/>
              <a:pathLst>
                <a:path w="680084" h="1586864">
                  <a:moveTo>
                    <a:pt x="4063" y="394839"/>
                  </a:moveTo>
                  <a:lnTo>
                    <a:pt x="679830" y="0"/>
                  </a:lnTo>
                </a:path>
                <a:path w="680084" h="1586864">
                  <a:moveTo>
                    <a:pt x="679830" y="1586686"/>
                  </a:moveTo>
                  <a:lnTo>
                    <a:pt x="0" y="1194177"/>
                  </a:lnTo>
                  <a:lnTo>
                    <a:pt x="4063" y="3948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49724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7532" y="1772412"/>
              <a:ext cx="7011923" cy="35280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08075"/>
            <a:ext cx="1830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5" dirty="0"/>
              <a:t>Genel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pc="-145" dirty="0"/>
              <a:t>Ders </a:t>
            </a:r>
            <a:r>
              <a:rPr spc="-120" dirty="0"/>
              <a:t>Kitabı: </a:t>
            </a:r>
            <a:r>
              <a:rPr spc="-105" dirty="0"/>
              <a:t>Yazılım</a:t>
            </a:r>
            <a:r>
              <a:rPr spc="-370" dirty="0"/>
              <a:t> </a:t>
            </a:r>
            <a:r>
              <a:rPr spc="-55" dirty="0"/>
              <a:t>Mühendisliği</a:t>
            </a:r>
            <a:endParaRPr sz="1800">
              <a:latin typeface="Times New Roman"/>
              <a:cs typeface="Times New Roman"/>
            </a:endParaRPr>
          </a:p>
          <a:p>
            <a:pPr marL="285115" marR="273685" indent="22860">
              <a:lnSpc>
                <a:spcPts val="3020"/>
              </a:lnSpc>
              <a:spcBef>
                <a:spcPts val="705"/>
              </a:spcBef>
            </a:pPr>
            <a:r>
              <a:rPr sz="2800" spc="-114" dirty="0"/>
              <a:t>Erhan </a:t>
            </a:r>
            <a:r>
              <a:rPr sz="2800" spc="-65" dirty="0"/>
              <a:t>Sarıdoğan- </a:t>
            </a:r>
            <a:r>
              <a:rPr sz="2800" spc="95" dirty="0"/>
              <a:t>papatya</a:t>
            </a:r>
            <a:r>
              <a:rPr sz="2800" spc="-440" dirty="0"/>
              <a:t> </a:t>
            </a:r>
            <a:r>
              <a:rPr sz="2800" spc="-80" dirty="0"/>
              <a:t>Yayıncılık  </a:t>
            </a:r>
            <a:r>
              <a:rPr sz="2800" spc="-70" dirty="0"/>
              <a:t>(kitapyurdu.com)</a:t>
            </a:r>
            <a:endParaRPr sz="2800"/>
          </a:p>
          <a:p>
            <a:pPr marL="208915">
              <a:lnSpc>
                <a:spcPct val="100000"/>
              </a:lnSpc>
              <a:spcBef>
                <a:spcPts val="295"/>
              </a:spcBef>
            </a:pPr>
            <a:r>
              <a:rPr sz="2800" spc="-70" dirty="0"/>
              <a:t>Diğer</a:t>
            </a:r>
            <a:r>
              <a:rPr sz="2800" spc="-210" dirty="0"/>
              <a:t> </a:t>
            </a:r>
            <a:r>
              <a:rPr sz="2800" spc="-114" dirty="0"/>
              <a:t>Kaynaklar:</a:t>
            </a:r>
            <a:endParaRPr sz="2800"/>
          </a:p>
          <a:p>
            <a:pPr marL="309880">
              <a:lnSpc>
                <a:spcPct val="100000"/>
              </a:lnSpc>
              <a:spcBef>
                <a:spcPts val="30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pc="-145" dirty="0"/>
              <a:t>Ders</a:t>
            </a:r>
            <a:r>
              <a:rPr spc="-204" dirty="0"/>
              <a:t> </a:t>
            </a:r>
            <a:r>
              <a:rPr spc="-90" dirty="0"/>
              <a:t>Notları.</a:t>
            </a:r>
            <a:endParaRPr sz="1800">
              <a:latin typeface="Times New Roman"/>
              <a:cs typeface="Times New Roman"/>
            </a:endParaRPr>
          </a:p>
          <a:p>
            <a:pPr marL="582295" marR="5080" indent="-273050">
              <a:lnSpc>
                <a:spcPts val="2590"/>
              </a:lnSpc>
              <a:spcBef>
                <a:spcPts val="62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pc="-75" dirty="0"/>
              <a:t>Ali Arifoğlu, </a:t>
            </a:r>
            <a:r>
              <a:rPr spc="-105" dirty="0"/>
              <a:t>Yazılım </a:t>
            </a:r>
            <a:r>
              <a:rPr spc="-65" dirty="0"/>
              <a:t>Mühendisliği. </a:t>
            </a:r>
            <a:r>
              <a:rPr spc="-260" dirty="0"/>
              <a:t>SAS</a:t>
            </a:r>
            <a:r>
              <a:rPr spc="-470" dirty="0"/>
              <a:t> </a:t>
            </a:r>
            <a:r>
              <a:rPr spc="-145" dirty="0"/>
              <a:t>bilişim  </a:t>
            </a:r>
            <a:r>
              <a:rPr spc="-80" dirty="0"/>
              <a:t>Yayınları</a:t>
            </a:r>
            <a:endParaRPr sz="180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  <a:spcBef>
                <a:spcPts val="25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pc="-125" dirty="0"/>
              <a:t>İnternet, </a:t>
            </a:r>
            <a:r>
              <a:rPr spc="-85" dirty="0"/>
              <a:t>UML</a:t>
            </a:r>
            <a:r>
              <a:rPr spc="-245" dirty="0"/>
              <a:t> </a:t>
            </a:r>
            <a:r>
              <a:rPr spc="-75" dirty="0"/>
              <a:t>Kaynakları</a:t>
            </a:r>
            <a:endParaRPr sz="1800">
              <a:latin typeface="Times New Roman"/>
              <a:cs typeface="Times New Roman"/>
            </a:endParaRPr>
          </a:p>
          <a:p>
            <a:pPr marL="1824989" marR="36195" indent="-1515745">
              <a:lnSpc>
                <a:spcPct val="11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pc="-30" dirty="0"/>
              <a:t>Roger </a:t>
            </a:r>
            <a:r>
              <a:rPr spc="-325" dirty="0"/>
              <a:t>S. </a:t>
            </a:r>
            <a:r>
              <a:rPr spc="-114" dirty="0"/>
              <a:t>Pressman, </a:t>
            </a:r>
            <a:r>
              <a:rPr spc="-65" dirty="0"/>
              <a:t>Software </a:t>
            </a:r>
            <a:r>
              <a:rPr spc="-55" dirty="0"/>
              <a:t>Engineering </a:t>
            </a:r>
            <a:r>
              <a:rPr spc="-330" dirty="0"/>
              <a:t>–  </a:t>
            </a:r>
            <a:r>
              <a:rPr spc="-50" dirty="0"/>
              <a:t>Practitioner’s</a:t>
            </a:r>
            <a:r>
              <a:rPr spc="-215" dirty="0"/>
              <a:t> </a:t>
            </a:r>
            <a:r>
              <a:rPr spc="80" dirty="0"/>
              <a:t>Approach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684021"/>
            <a:ext cx="44291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345" dirty="0"/>
              <a:t>Sınama</a:t>
            </a:r>
            <a:r>
              <a:rPr sz="3800" spc="-290" dirty="0"/>
              <a:t> </a:t>
            </a:r>
            <a:r>
              <a:rPr sz="3800" spc="-365" dirty="0"/>
              <a:t>Kavramları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592836" y="1844039"/>
            <a:ext cx="8011668" cy="3933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684021"/>
            <a:ext cx="44291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345" dirty="0"/>
              <a:t>Sınama</a:t>
            </a:r>
            <a:r>
              <a:rPr sz="3800" spc="-290" dirty="0"/>
              <a:t> </a:t>
            </a:r>
            <a:r>
              <a:rPr sz="3800" spc="-365" dirty="0"/>
              <a:t>Kavramları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611123" y="1700783"/>
            <a:ext cx="7920228" cy="3851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684021"/>
            <a:ext cx="44291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345" dirty="0"/>
              <a:t>Sınama</a:t>
            </a:r>
            <a:r>
              <a:rPr sz="3800" spc="-290" dirty="0"/>
              <a:t> </a:t>
            </a:r>
            <a:r>
              <a:rPr sz="3800" spc="-365" dirty="0"/>
              <a:t>Kavramları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67868" y="1700783"/>
            <a:ext cx="8214359" cy="400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1591</Words>
  <Application>Microsoft Office PowerPoint</Application>
  <PresentationFormat>Ekran Gösterisi (4:3)</PresentationFormat>
  <Paragraphs>258</Paragraphs>
  <Slides>61</Slides>
  <Notes>19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61</vt:i4>
      </vt:variant>
    </vt:vector>
  </HeadingPairs>
  <TitlesOfParts>
    <vt:vector size="67" baseType="lpstr">
      <vt:lpstr>Arial</vt:lpstr>
      <vt:lpstr>Calibri</vt:lpstr>
      <vt:lpstr>Times New Roman</vt:lpstr>
      <vt:lpstr>Verdana</vt:lpstr>
      <vt:lpstr>Wingdings</vt:lpstr>
      <vt:lpstr>Office Theme</vt:lpstr>
      <vt:lpstr>PowerPoint Sunusu</vt:lpstr>
      <vt:lpstr>Bölüm Hedefi</vt:lpstr>
      <vt:lpstr>Giriş</vt:lpstr>
      <vt:lpstr>Giriş</vt:lpstr>
      <vt:lpstr>Doğrulama / Geçerleme</vt:lpstr>
      <vt:lpstr>Sınama Kavramları</vt:lpstr>
      <vt:lpstr>Sınama Kavramları</vt:lpstr>
      <vt:lpstr>Sınama Kavramları</vt:lpstr>
      <vt:lpstr>Sınama Kavramları</vt:lpstr>
      <vt:lpstr>Sınama Kavramları</vt:lpstr>
      <vt:lpstr>Doğrulama ve Geçerleme Yaşam Döngüsü</vt:lpstr>
      <vt:lpstr>Sınama Yöntemleri</vt:lpstr>
      <vt:lpstr>Beyaz Kutu Sınaması</vt:lpstr>
      <vt:lpstr>Beyaz Kutu Sınaması</vt:lpstr>
      <vt:lpstr>Temel Yollar Sınaması</vt:lpstr>
      <vt:lpstr>Temel Yollar Sınaması</vt:lpstr>
      <vt:lpstr>Temel Yollar Sınaması</vt:lpstr>
      <vt:lpstr>SINAMA ve</vt:lpstr>
      <vt:lpstr>Yukarıdan Aşağı</vt:lpstr>
      <vt:lpstr>Yukarıdan Aşağı</vt:lpstr>
      <vt:lpstr>Yukarıdan Aşağı</vt:lpstr>
      <vt:lpstr>Yukarıdan Aşağı</vt:lpstr>
      <vt:lpstr>Yukarıdan Aşağı</vt:lpstr>
      <vt:lpstr>1. Yaklaşım:</vt:lpstr>
      <vt:lpstr>2. Yaklaşım:</vt:lpstr>
      <vt:lpstr>Aşağıdan Yukarıya</vt:lpstr>
      <vt:lpstr>Aşağıdan Yukarıya</vt:lpstr>
      <vt:lpstr>Aşağıdan Yukarıya</vt:lpstr>
      <vt:lpstr>SINAMA PLANLAMASI</vt:lpstr>
      <vt:lpstr>SINAMA PLANLAMASI</vt:lpstr>
      <vt:lpstr>SINAMA PLANLAMASI</vt:lpstr>
      <vt:lpstr>SINAMA BELİRTİMLERİ</vt:lpstr>
      <vt:lpstr>SINAMA BELİRTİMLERİ</vt:lpstr>
      <vt:lpstr>SINAMA BELİRTİMLERİ</vt:lpstr>
      <vt:lpstr>YAŞAM DÖNGÜSÜ BOYUNCA  SINAMA ETKİNLİKLERİ</vt:lpstr>
      <vt:lpstr>YAŞAM DÖNGÜSÜ BOYUNCA  SINAMA ETKİNLİKLERİ</vt:lpstr>
      <vt:lpstr>YAŞAM DÖNGÜSÜ BOYUNCA  SINAMA ETKİNLİKLERİ</vt:lpstr>
      <vt:lpstr>YAŞAM DÖNGÜSÜ BOYUNCA  SINAMA ETKİNLİKLERİ</vt:lpstr>
      <vt:lpstr>YAŞAM DÖNGÜSÜ BOYUNCA  SINAMA ETKİNLİKLERİ</vt:lpstr>
      <vt:lpstr>YAŞAM DÖNGÜSÜ BOYUNCA  SINAMA ETKİNLİKLERİ</vt:lpstr>
      <vt:lpstr>YAŞAM DÖNGÜSÜ BOYUNCA  SINAMA ETKİNLİKLERİ</vt:lpstr>
      <vt:lpstr>BİR UYGULAMA:</vt:lpstr>
      <vt:lpstr>BİR UYGULAMA:</vt:lpstr>
      <vt:lpstr>BİR UYGULAMA:</vt:lpstr>
      <vt:lpstr>BİR UYGULAMA:</vt:lpstr>
      <vt:lpstr>BİR UYGULAMA:</vt:lpstr>
      <vt:lpstr>Sınama Ortamı Oluşturulması</vt:lpstr>
      <vt:lpstr>Sınama Yöntemlerine Karar  Verilmesi</vt:lpstr>
      <vt:lpstr>Sınama Yöntemlerine Karar  Verilmesi</vt:lpstr>
      <vt:lpstr>Sınama Yöntemlerine Karar  Verilmesi</vt:lpstr>
      <vt:lpstr>Sınama Yöntemlerine Karar  Verilmesi</vt:lpstr>
      <vt:lpstr>Sınama Yöntemlerine Karar  Verilmesi</vt:lpstr>
      <vt:lpstr>Kullanıcı Sınama Eğitimi</vt:lpstr>
      <vt:lpstr>Sınamaların Yapılması</vt:lpstr>
      <vt:lpstr>Alınan Dersler 1</vt:lpstr>
      <vt:lpstr>Alınan Dersler 1</vt:lpstr>
      <vt:lpstr>Alınan Dersler 2</vt:lpstr>
      <vt:lpstr>Alınan Dersler 3</vt:lpstr>
      <vt:lpstr>Alınan Dersler 4</vt:lpstr>
      <vt:lpstr>PowerPoint Sunusu</vt:lpstr>
      <vt:lpstr>Genel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YAZILIM MÜHENDİSLİĞİ</dc:title>
  <dc:creator>Yazılım Mühendisliği</dc:creator>
  <cp:lastModifiedBy>CASPER</cp:lastModifiedBy>
  <cp:revision>9</cp:revision>
  <dcterms:created xsi:type="dcterms:W3CDTF">2021-05-03T22:08:56Z</dcterms:created>
  <dcterms:modified xsi:type="dcterms:W3CDTF">2023-12-29T12:46:56Z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2021-05-03T00:00:00Z</vt:filetime>
  </property>
</Properties>
</file>