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95857" autoAdjust="0"/>
  </p:normalViewPr>
  <p:slideViewPr>
    <p:cSldViewPr snapToGrid="0">
      <p:cViewPr varScale="1">
        <p:scale>
          <a:sx n="111" d="100"/>
          <a:sy n="111" d="100"/>
        </p:scale>
        <p:origin x="5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9CEB7-120E-4398-A883-84C67758C26D}" type="datetimeFigureOut">
              <a:rPr lang="tr-TR" smtClean="0"/>
              <a:t>14.12.2023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07C62-ED9C-4A29-9F14-8DE5767F1329}" type="slidenum">
              <a:rPr lang="tr-TR" smtClean="0"/>
              <a:t>‹#›</a:t>
            </a:fld>
            <a:endParaRPr lang="tr-TR"/>
          </a:p>
        </p:txBody>
      </p:sp>
    </p:spTree>
    <p:extLst>
      <p:ext uri="{BB962C8B-B14F-4D97-AF65-F5344CB8AC3E}">
        <p14:creationId xmlns:p14="http://schemas.microsoft.com/office/powerpoint/2010/main" val="242086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2375297-97BD-4FF3-9198-95958F815117}" type="slidenum">
              <a:rPr lang="tr-TR" smtClean="0">
                <a:solidFill>
                  <a:prstClr val="black"/>
                </a:solidFill>
              </a:rPr>
              <a:pPr/>
              <a:t>1</a:t>
            </a:fld>
            <a:endParaRPr lang="tr-TR">
              <a:solidFill>
                <a:prstClr val="black"/>
              </a:solidFill>
            </a:endParaRPr>
          </a:p>
        </p:txBody>
      </p:sp>
    </p:spTree>
    <p:extLst>
      <p:ext uri="{BB962C8B-B14F-4D97-AF65-F5344CB8AC3E}">
        <p14:creationId xmlns:p14="http://schemas.microsoft.com/office/powerpoint/2010/main" val="334865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12</a:t>
            </a:fld>
            <a:endParaRPr lang="tr-TR"/>
          </a:p>
        </p:txBody>
      </p:sp>
    </p:spTree>
    <p:extLst>
      <p:ext uri="{BB962C8B-B14F-4D97-AF65-F5344CB8AC3E}">
        <p14:creationId xmlns:p14="http://schemas.microsoft.com/office/powerpoint/2010/main" val="399632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14</a:t>
            </a:fld>
            <a:endParaRPr lang="tr-TR"/>
          </a:p>
        </p:txBody>
      </p:sp>
    </p:spTree>
    <p:extLst>
      <p:ext uri="{BB962C8B-B14F-4D97-AF65-F5344CB8AC3E}">
        <p14:creationId xmlns:p14="http://schemas.microsoft.com/office/powerpoint/2010/main" val="354955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19</a:t>
            </a:fld>
            <a:endParaRPr lang="tr-TR"/>
          </a:p>
        </p:txBody>
      </p:sp>
    </p:spTree>
    <p:extLst>
      <p:ext uri="{BB962C8B-B14F-4D97-AF65-F5344CB8AC3E}">
        <p14:creationId xmlns:p14="http://schemas.microsoft.com/office/powerpoint/2010/main" val="394724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20</a:t>
            </a:fld>
            <a:endParaRPr lang="tr-TR"/>
          </a:p>
        </p:txBody>
      </p:sp>
    </p:spTree>
    <p:extLst>
      <p:ext uri="{BB962C8B-B14F-4D97-AF65-F5344CB8AC3E}">
        <p14:creationId xmlns:p14="http://schemas.microsoft.com/office/powerpoint/2010/main" val="237979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4</a:t>
            </a:fld>
            <a:endParaRPr lang="tr-TR"/>
          </a:p>
        </p:txBody>
      </p:sp>
    </p:spTree>
    <p:extLst>
      <p:ext uri="{BB962C8B-B14F-4D97-AF65-F5344CB8AC3E}">
        <p14:creationId xmlns:p14="http://schemas.microsoft.com/office/powerpoint/2010/main" val="351368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5</a:t>
            </a:fld>
            <a:endParaRPr lang="tr-TR"/>
          </a:p>
        </p:txBody>
      </p:sp>
    </p:spTree>
    <p:extLst>
      <p:ext uri="{BB962C8B-B14F-4D97-AF65-F5344CB8AC3E}">
        <p14:creationId xmlns:p14="http://schemas.microsoft.com/office/powerpoint/2010/main" val="146990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1">
              <a:buClr>
                <a:schemeClr val="accent2"/>
              </a:buClr>
            </a:pPr>
            <a:endParaRPr lang="tr-TR" altLang="tr-TR" dirty="0" smtClean="0"/>
          </a:p>
          <a:p>
            <a:endParaRPr lang="tr-TR" dirty="0"/>
          </a:p>
        </p:txBody>
      </p:sp>
      <p:sp>
        <p:nvSpPr>
          <p:cNvPr id="4" name="3 Slayt Numarası Yer Tutucusu"/>
          <p:cNvSpPr>
            <a:spLocks noGrp="1"/>
          </p:cNvSpPr>
          <p:nvPr>
            <p:ph type="sldNum" sz="quarter" idx="10"/>
          </p:nvPr>
        </p:nvSpPr>
        <p:spPr/>
        <p:txBody>
          <a:bodyPr/>
          <a:lstStyle/>
          <a:p>
            <a:fld id="{32375297-97BD-4FF3-9198-95958F815117}" type="slidenum">
              <a:rPr lang="tr-TR" smtClean="0">
                <a:solidFill>
                  <a:prstClr val="black"/>
                </a:solidFill>
              </a:rPr>
              <a:pPr/>
              <a:t>6</a:t>
            </a:fld>
            <a:endParaRPr lang="tr-TR">
              <a:solidFill>
                <a:prstClr val="black"/>
              </a:solidFill>
            </a:endParaRPr>
          </a:p>
        </p:txBody>
      </p:sp>
    </p:spTree>
    <p:extLst>
      <p:ext uri="{BB962C8B-B14F-4D97-AF65-F5344CB8AC3E}">
        <p14:creationId xmlns:p14="http://schemas.microsoft.com/office/powerpoint/2010/main" val="1988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7</a:t>
            </a:fld>
            <a:endParaRPr lang="tr-TR"/>
          </a:p>
        </p:txBody>
      </p:sp>
    </p:spTree>
    <p:extLst>
      <p:ext uri="{BB962C8B-B14F-4D97-AF65-F5344CB8AC3E}">
        <p14:creationId xmlns:p14="http://schemas.microsoft.com/office/powerpoint/2010/main" val="224151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8</a:t>
            </a:fld>
            <a:endParaRPr lang="tr-TR"/>
          </a:p>
        </p:txBody>
      </p:sp>
    </p:spTree>
    <p:extLst>
      <p:ext uri="{BB962C8B-B14F-4D97-AF65-F5344CB8AC3E}">
        <p14:creationId xmlns:p14="http://schemas.microsoft.com/office/powerpoint/2010/main" val="335430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9</a:t>
            </a:fld>
            <a:endParaRPr lang="tr-TR"/>
          </a:p>
        </p:txBody>
      </p:sp>
    </p:spTree>
    <p:extLst>
      <p:ext uri="{BB962C8B-B14F-4D97-AF65-F5344CB8AC3E}">
        <p14:creationId xmlns:p14="http://schemas.microsoft.com/office/powerpoint/2010/main" val="9571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756285" lvl="1" indent="-287020">
              <a:lnSpc>
                <a:spcPct val="100000"/>
              </a:lnSpc>
              <a:spcBef>
                <a:spcPts val="1080"/>
              </a:spcBef>
              <a:buClr>
                <a:srgbClr val="B0A18C"/>
              </a:buClr>
              <a:buFont typeface="DejaVu Sans"/>
              <a:buChar char="◗"/>
              <a:tabLst>
                <a:tab pos="756920" algn="l"/>
              </a:tabLst>
            </a:pPr>
            <a:endParaRPr lang="tr-TR" sz="1800" spc="-5" dirty="0" smtClean="0">
              <a:latin typeface="Arial"/>
              <a:cs typeface="Arial"/>
            </a:endParaRPr>
          </a:p>
        </p:txBody>
      </p:sp>
      <p:sp>
        <p:nvSpPr>
          <p:cNvPr id="4" name="Slayt Numarası Yer Tutucusu 3"/>
          <p:cNvSpPr>
            <a:spLocks noGrp="1"/>
          </p:cNvSpPr>
          <p:nvPr>
            <p:ph type="sldNum" sz="quarter" idx="10"/>
          </p:nvPr>
        </p:nvSpPr>
        <p:spPr/>
        <p:txBody>
          <a:bodyPr/>
          <a:lstStyle/>
          <a:p>
            <a:fld id="{30B07C62-ED9C-4A29-9F14-8DE5767F1329}" type="slidenum">
              <a:rPr lang="tr-TR" smtClean="0"/>
              <a:t>10</a:t>
            </a:fld>
            <a:endParaRPr lang="tr-TR"/>
          </a:p>
        </p:txBody>
      </p:sp>
    </p:spTree>
    <p:extLst>
      <p:ext uri="{BB962C8B-B14F-4D97-AF65-F5344CB8AC3E}">
        <p14:creationId xmlns:p14="http://schemas.microsoft.com/office/powerpoint/2010/main" val="131168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0B07C62-ED9C-4A29-9F14-8DE5767F1329}" type="slidenum">
              <a:rPr lang="tr-TR" smtClean="0"/>
              <a:t>11</a:t>
            </a:fld>
            <a:endParaRPr lang="tr-TR"/>
          </a:p>
        </p:txBody>
      </p:sp>
    </p:spTree>
    <p:extLst>
      <p:ext uri="{BB962C8B-B14F-4D97-AF65-F5344CB8AC3E}">
        <p14:creationId xmlns:p14="http://schemas.microsoft.com/office/powerpoint/2010/main" val="3843112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4" name="Resim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ctrTitle"/>
          </p:nvPr>
        </p:nvSpPr>
        <p:spPr>
          <a:xfrm>
            <a:off x="2345412" y="3530043"/>
            <a:ext cx="9144000" cy="1539903"/>
          </a:xfrm>
        </p:spPr>
        <p:txBody>
          <a:bodyPr anchor="b"/>
          <a:lstStyle>
            <a:lvl1pPr algn="ctr">
              <a:defRPr sz="6000" b="1">
                <a:solidFill>
                  <a:srgbClr val="C00000"/>
                </a:solidFill>
              </a:defRPr>
            </a:lvl1pPr>
          </a:lstStyle>
          <a:p>
            <a:r>
              <a:rPr lang="tr-TR" smtClean="0"/>
              <a:t>Asıl başlık stili için tıklatın</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A16C87B8-F90C-45B3-81D6-E21A7E1D81A7}" type="datetime1">
              <a:rPr lang="tr-TR">
                <a:solidFill>
                  <a:prstClr val="black"/>
                </a:solidFill>
              </a:rPr>
              <a:pPr/>
              <a:t>14.12.2023</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01481" y="156040"/>
            <a:ext cx="11521594" cy="4143954"/>
            <a:chOff x="0" y="343652"/>
            <a:chExt cx="8082167" cy="3131068"/>
          </a:xfrm>
        </p:grpSpPr>
        <p:grpSp>
          <p:nvGrpSpPr>
            <p:cNvPr id="8" name="Grup 7"/>
            <p:cNvGrpSpPr/>
            <p:nvPr userDrawn="1"/>
          </p:nvGrpSpPr>
          <p:grpSpPr>
            <a:xfrm>
              <a:off x="0" y="408617"/>
              <a:ext cx="8082167" cy="3066103"/>
              <a:chOff x="0" y="856378"/>
              <a:chExt cx="8470941" cy="3285993"/>
            </a:xfrm>
          </p:grpSpPr>
          <p:sp>
            <p:nvSpPr>
              <p:cNvPr id="11" name="Rectangle 12"/>
              <p:cNvSpPr>
                <a:spLocks noChangeArrowheads="1"/>
              </p:cNvSpPr>
              <p:nvPr userDrawn="1"/>
            </p:nvSpPr>
            <p:spPr bwMode="auto">
              <a:xfrm rot="16200000">
                <a:off x="8441714" y="1339324"/>
                <a:ext cx="6153" cy="5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tr-TR">
                  <a:solidFill>
                    <a:prstClr val="black"/>
                  </a:solidFill>
                </a:endParaRPr>
              </a:p>
            </p:txBody>
          </p:sp>
          <p:sp>
            <p:nvSpPr>
              <p:cNvPr id="12" name="Прямоугольник 1"/>
              <p:cNvSpPr/>
              <p:nvPr userDrawn="1"/>
            </p:nvSpPr>
            <p:spPr>
              <a:xfrm>
                <a:off x="1404487" y="1785042"/>
                <a:ext cx="6963028" cy="1484714"/>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3"/>
              <p:cNvSpPr/>
              <p:nvPr userDrawn="1"/>
            </p:nvSpPr>
            <p:spPr>
              <a:xfrm rot="2700000">
                <a:off x="1034369" y="2941441"/>
                <a:ext cx="695885" cy="695885"/>
              </a:xfrm>
              <a:prstGeom prst="rect">
                <a:avLst/>
              </a:prstGeom>
              <a:solidFill>
                <a:srgbClr val="F8A90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75"/>
              <p:cNvSpPr/>
              <p:nvPr userDrawn="1"/>
            </p:nvSpPr>
            <p:spPr>
              <a:xfrm rot="2700000">
                <a:off x="522132" y="2429204"/>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76"/>
              <p:cNvSpPr/>
              <p:nvPr userDrawn="1"/>
            </p:nvSpPr>
            <p:spPr>
              <a:xfrm rot="2700000">
                <a:off x="10086" y="1908996"/>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77"/>
              <p:cNvSpPr/>
              <p:nvPr userDrawn="1"/>
            </p:nvSpPr>
            <p:spPr>
              <a:xfrm rot="2700000">
                <a:off x="655832" y="1048438"/>
                <a:ext cx="1451816" cy="1416004"/>
              </a:xfrm>
              <a:prstGeom prst="rect">
                <a:avLst/>
              </a:prstGeom>
              <a:solidFill>
                <a:srgbClr val="AAAAA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78"/>
              <p:cNvSpPr/>
              <p:nvPr userDrawn="1"/>
            </p:nvSpPr>
            <p:spPr>
              <a:xfrm rot="2700000">
                <a:off x="0" y="856378"/>
                <a:ext cx="695885" cy="695885"/>
              </a:xfrm>
              <a:prstGeom prst="rect">
                <a:avLst/>
              </a:prstGeom>
              <a:solidFill>
                <a:srgbClr val="C80D1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79"/>
              <p:cNvSpPr/>
              <p:nvPr userDrawn="1"/>
            </p:nvSpPr>
            <p:spPr>
              <a:xfrm rot="2700000">
                <a:off x="532218" y="3446486"/>
                <a:ext cx="695885" cy="695885"/>
              </a:xfrm>
              <a:prstGeom prst="rect">
                <a:avLst/>
              </a:prstGeom>
              <a:solidFill>
                <a:srgbClr val="EA506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Shape 1420"/>
              <p:cNvSpPr/>
              <p:nvPr userDrawn="1"/>
            </p:nvSpPr>
            <p:spPr bwMode="auto">
              <a:xfrm>
                <a:off x="1231147" y="1596434"/>
                <a:ext cx="361087" cy="345038"/>
              </a:xfrm>
              <a:custGeom>
                <a:avLst/>
                <a:gdLst/>
                <a:ahLst/>
                <a:cxnLst>
                  <a:cxn ang="0">
                    <a:pos x="wd2" y="hd2"/>
                  </a:cxn>
                  <a:cxn ang="5400000">
                    <a:pos x="wd2" y="hd2"/>
                  </a:cxn>
                  <a:cxn ang="10800000">
                    <a:pos x="wd2" y="hd2"/>
                  </a:cxn>
                  <a:cxn ang="16200000">
                    <a:pos x="wd2" y="hd2"/>
                  </a:cxn>
                </a:cxnLst>
                <a:rect l="0" t="0" r="r" b="b"/>
                <a:pathLst>
                  <a:path w="21600" h="21600" extrusionOk="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0" name="Shape 1458"/>
              <p:cNvSpPr/>
              <p:nvPr userDrawn="1"/>
            </p:nvSpPr>
            <p:spPr bwMode="auto">
              <a:xfrm>
                <a:off x="175278" y="2073390"/>
                <a:ext cx="365500" cy="357074"/>
              </a:xfrm>
              <a:custGeom>
                <a:avLst/>
                <a:gdLst/>
                <a:ahLst/>
                <a:cxnLst>
                  <a:cxn ang="0">
                    <a:pos x="wd2" y="hd2"/>
                  </a:cxn>
                  <a:cxn ang="5400000">
                    <a:pos x="wd2" y="hd2"/>
                  </a:cxn>
                  <a:cxn ang="10800000">
                    <a:pos x="wd2" y="hd2"/>
                  </a:cxn>
                  <a:cxn ang="16200000">
                    <a:pos x="wd2" y="hd2"/>
                  </a:cxn>
                </a:cxnLst>
                <a:rect l="0" t="0" r="r" b="b"/>
                <a:pathLst>
                  <a:path w="21600" h="21600" extrusionOk="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2"/>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8"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7"/>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4"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1"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29"/>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29"/>
                      <a:pt x="8200" y="12774"/>
                      <a:pt x="8494" y="13070"/>
                    </a:cubicBezTo>
                    <a:cubicBezTo>
                      <a:pt x="8786" y="13370"/>
                      <a:pt x="9135" y="13607"/>
                      <a:pt x="9537" y="13779"/>
                    </a:cubicBezTo>
                    <a:cubicBezTo>
                      <a:pt x="9939" y="13957"/>
                      <a:pt x="10361" y="14044"/>
                      <a:pt x="10806" y="14044"/>
                    </a:cubicBezTo>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1" name="Shape 1486"/>
              <p:cNvSpPr/>
              <p:nvPr userDrawn="1"/>
            </p:nvSpPr>
            <p:spPr bwMode="auto">
              <a:xfrm>
                <a:off x="721711" y="2626985"/>
                <a:ext cx="308929" cy="353063"/>
              </a:xfrm>
              <a:custGeom>
                <a:avLst/>
                <a:gdLst/>
                <a:ahLst/>
                <a:cxnLst>
                  <a:cxn ang="0">
                    <a:pos x="wd2" y="hd2"/>
                  </a:cxn>
                  <a:cxn ang="5400000">
                    <a:pos x="wd2" y="hd2"/>
                  </a:cxn>
                  <a:cxn ang="10800000">
                    <a:pos x="wd2" y="hd2"/>
                  </a:cxn>
                  <a:cxn ang="16200000">
                    <a:pos x="wd2" y="hd2"/>
                  </a:cxn>
                </a:cxnLst>
                <a:rect l="0" t="0" r="r" b="b"/>
                <a:pathLst>
                  <a:path w="21600" h="21600" extrusionOk="0">
                    <a:moveTo>
                      <a:pt x="536" y="6464"/>
                    </a:moveTo>
                    <a:cubicBezTo>
                      <a:pt x="386" y="6464"/>
                      <a:pt x="262" y="6412"/>
                      <a:pt x="155" y="6306"/>
                    </a:cubicBezTo>
                    <a:cubicBezTo>
                      <a:pt x="49" y="6202"/>
                      <a:pt x="0" y="6075"/>
                      <a:pt x="0" y="5925"/>
                    </a:cubicBezTo>
                    <a:lnTo>
                      <a:pt x="0" y="538"/>
                    </a:lnTo>
                    <a:cubicBezTo>
                      <a:pt x="0" y="389"/>
                      <a:pt x="49" y="265"/>
                      <a:pt x="155" y="158"/>
                    </a:cubicBezTo>
                    <a:cubicBezTo>
                      <a:pt x="262" y="52"/>
                      <a:pt x="386" y="0"/>
                      <a:pt x="536" y="0"/>
                    </a:cubicBezTo>
                    <a:lnTo>
                      <a:pt x="5925" y="0"/>
                    </a:lnTo>
                    <a:cubicBezTo>
                      <a:pt x="6072" y="0"/>
                      <a:pt x="6202" y="52"/>
                      <a:pt x="6320" y="158"/>
                    </a:cubicBezTo>
                    <a:cubicBezTo>
                      <a:pt x="6432" y="265"/>
                      <a:pt x="6487" y="389"/>
                      <a:pt x="6487" y="538"/>
                    </a:cubicBezTo>
                    <a:lnTo>
                      <a:pt x="6487" y="5925"/>
                    </a:lnTo>
                    <a:cubicBezTo>
                      <a:pt x="6487" y="6075"/>
                      <a:pt x="6432" y="6202"/>
                      <a:pt x="6320" y="6306"/>
                    </a:cubicBezTo>
                    <a:cubicBezTo>
                      <a:pt x="6202" y="6412"/>
                      <a:pt x="6072" y="6464"/>
                      <a:pt x="5925" y="6464"/>
                    </a:cubicBezTo>
                    <a:lnTo>
                      <a:pt x="536" y="6464"/>
                    </a:lnTo>
                    <a:close/>
                    <a:moveTo>
                      <a:pt x="21059" y="8105"/>
                    </a:moveTo>
                    <a:cubicBezTo>
                      <a:pt x="21206" y="8105"/>
                      <a:pt x="21335" y="8157"/>
                      <a:pt x="21439" y="8258"/>
                    </a:cubicBezTo>
                    <a:cubicBezTo>
                      <a:pt x="21542" y="8358"/>
                      <a:pt x="21600" y="8488"/>
                      <a:pt x="21600" y="8643"/>
                    </a:cubicBezTo>
                    <a:lnTo>
                      <a:pt x="21600" y="12614"/>
                    </a:lnTo>
                    <a:cubicBezTo>
                      <a:pt x="21600" y="13855"/>
                      <a:pt x="21315" y="15021"/>
                      <a:pt x="20751" y="16115"/>
                    </a:cubicBezTo>
                    <a:cubicBezTo>
                      <a:pt x="20183" y="17209"/>
                      <a:pt x="19412" y="18159"/>
                      <a:pt x="18433" y="18968"/>
                    </a:cubicBezTo>
                    <a:cubicBezTo>
                      <a:pt x="17454" y="19775"/>
                      <a:pt x="16314" y="20417"/>
                      <a:pt x="15001" y="20892"/>
                    </a:cubicBezTo>
                    <a:cubicBezTo>
                      <a:pt x="13691" y="21364"/>
                      <a:pt x="12291" y="21600"/>
                      <a:pt x="10803" y="21600"/>
                    </a:cubicBezTo>
                    <a:cubicBezTo>
                      <a:pt x="9297" y="21600"/>
                      <a:pt x="7892" y="21364"/>
                      <a:pt x="6588" y="20892"/>
                    </a:cubicBezTo>
                    <a:cubicBezTo>
                      <a:pt x="5283" y="20417"/>
                      <a:pt x="4140" y="19775"/>
                      <a:pt x="3161" y="18968"/>
                    </a:cubicBezTo>
                    <a:cubicBezTo>
                      <a:pt x="2182" y="18159"/>
                      <a:pt x="1411" y="17212"/>
                      <a:pt x="844" y="16121"/>
                    </a:cubicBezTo>
                    <a:cubicBezTo>
                      <a:pt x="279" y="15032"/>
                      <a:pt x="0" y="13866"/>
                      <a:pt x="0" y="12614"/>
                    </a:cubicBezTo>
                    <a:lnTo>
                      <a:pt x="0" y="8643"/>
                    </a:lnTo>
                    <a:cubicBezTo>
                      <a:pt x="0" y="8496"/>
                      <a:pt x="49" y="8370"/>
                      <a:pt x="155" y="8263"/>
                    </a:cubicBezTo>
                    <a:cubicBezTo>
                      <a:pt x="262" y="8160"/>
                      <a:pt x="386" y="8105"/>
                      <a:pt x="536" y="8105"/>
                    </a:cubicBezTo>
                    <a:lnTo>
                      <a:pt x="5925" y="8105"/>
                    </a:lnTo>
                    <a:cubicBezTo>
                      <a:pt x="6072" y="8105"/>
                      <a:pt x="6202" y="8157"/>
                      <a:pt x="6320" y="8257"/>
                    </a:cubicBezTo>
                    <a:cubicBezTo>
                      <a:pt x="6432" y="8358"/>
                      <a:pt x="6487" y="8488"/>
                      <a:pt x="6487" y="8643"/>
                    </a:cubicBezTo>
                    <a:lnTo>
                      <a:pt x="6487" y="12614"/>
                    </a:lnTo>
                    <a:cubicBezTo>
                      <a:pt x="6487" y="12881"/>
                      <a:pt x="6596" y="13155"/>
                      <a:pt x="6801" y="13440"/>
                    </a:cubicBezTo>
                    <a:cubicBezTo>
                      <a:pt x="7005" y="13725"/>
                      <a:pt x="7299" y="13993"/>
                      <a:pt x="7676" y="14246"/>
                    </a:cubicBezTo>
                    <a:cubicBezTo>
                      <a:pt x="8050" y="14500"/>
                      <a:pt x="8505" y="14704"/>
                      <a:pt x="9032" y="14865"/>
                    </a:cubicBezTo>
                    <a:cubicBezTo>
                      <a:pt x="9562" y="15029"/>
                      <a:pt x="10152" y="15107"/>
                      <a:pt x="10803" y="15107"/>
                    </a:cubicBezTo>
                    <a:cubicBezTo>
                      <a:pt x="11448" y="15107"/>
                      <a:pt x="12038" y="15029"/>
                      <a:pt x="12577" y="14865"/>
                    </a:cubicBezTo>
                    <a:cubicBezTo>
                      <a:pt x="13112" y="14704"/>
                      <a:pt x="13567" y="14500"/>
                      <a:pt x="13944" y="14246"/>
                    </a:cubicBezTo>
                    <a:cubicBezTo>
                      <a:pt x="14321" y="13993"/>
                      <a:pt x="14615" y="13722"/>
                      <a:pt x="14822" y="13440"/>
                    </a:cubicBezTo>
                    <a:cubicBezTo>
                      <a:pt x="15030" y="13155"/>
                      <a:pt x="15130" y="12881"/>
                      <a:pt x="15130" y="12614"/>
                    </a:cubicBezTo>
                    <a:lnTo>
                      <a:pt x="15130" y="8643"/>
                    </a:lnTo>
                    <a:cubicBezTo>
                      <a:pt x="15130" y="8286"/>
                      <a:pt x="15312" y="8105"/>
                      <a:pt x="15672" y="8105"/>
                    </a:cubicBezTo>
                    <a:lnTo>
                      <a:pt x="21059" y="8105"/>
                    </a:lnTo>
                    <a:close/>
                    <a:moveTo>
                      <a:pt x="21059" y="3"/>
                    </a:moveTo>
                    <a:cubicBezTo>
                      <a:pt x="21206" y="3"/>
                      <a:pt x="21335" y="55"/>
                      <a:pt x="21439" y="161"/>
                    </a:cubicBezTo>
                    <a:cubicBezTo>
                      <a:pt x="21542" y="268"/>
                      <a:pt x="21600" y="392"/>
                      <a:pt x="21600" y="541"/>
                    </a:cubicBezTo>
                    <a:lnTo>
                      <a:pt x="21600" y="5928"/>
                    </a:lnTo>
                    <a:cubicBezTo>
                      <a:pt x="21600" y="6078"/>
                      <a:pt x="21542" y="6205"/>
                      <a:pt x="21439" y="6308"/>
                    </a:cubicBezTo>
                    <a:cubicBezTo>
                      <a:pt x="21335" y="6415"/>
                      <a:pt x="21206" y="6467"/>
                      <a:pt x="21059" y="6467"/>
                    </a:cubicBezTo>
                    <a:lnTo>
                      <a:pt x="15672" y="6467"/>
                    </a:lnTo>
                    <a:cubicBezTo>
                      <a:pt x="15312" y="6467"/>
                      <a:pt x="15130" y="6288"/>
                      <a:pt x="15130" y="5928"/>
                    </a:cubicBezTo>
                    <a:lnTo>
                      <a:pt x="15130" y="541"/>
                    </a:lnTo>
                    <a:cubicBezTo>
                      <a:pt x="15130" y="392"/>
                      <a:pt x="15182" y="268"/>
                      <a:pt x="15283" y="161"/>
                    </a:cubicBezTo>
                    <a:cubicBezTo>
                      <a:pt x="15384" y="55"/>
                      <a:pt x="15513" y="3"/>
                      <a:pt x="15672" y="3"/>
                    </a:cubicBezTo>
                    <a:lnTo>
                      <a:pt x="21059" y="3"/>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2" name="Shape 1492"/>
              <p:cNvSpPr/>
              <p:nvPr userDrawn="1"/>
            </p:nvSpPr>
            <p:spPr bwMode="auto">
              <a:xfrm>
                <a:off x="709702" y="3619143"/>
                <a:ext cx="361087" cy="345038"/>
              </a:xfrm>
              <a:custGeom>
                <a:avLst/>
                <a:gdLst/>
                <a:ahLst/>
                <a:cxnLst>
                  <a:cxn ang="0">
                    <a:pos x="wd2" y="hd2"/>
                  </a:cxn>
                  <a:cxn ang="5400000">
                    <a:pos x="wd2" y="hd2"/>
                  </a:cxn>
                  <a:cxn ang="10800000">
                    <a:pos x="wd2" y="hd2"/>
                  </a:cxn>
                  <a:cxn ang="16200000">
                    <a:pos x="wd2" y="hd2"/>
                  </a:cxn>
                </a:cxnLst>
                <a:rect l="0" t="0" r="r" b="b"/>
                <a:pathLst>
                  <a:path w="21591" h="21498" extrusionOk="0">
                    <a:moveTo>
                      <a:pt x="14059" y="6524"/>
                    </a:moveTo>
                    <a:cubicBezTo>
                      <a:pt x="13646" y="6524"/>
                      <a:pt x="13257" y="6670"/>
                      <a:pt x="12887" y="6962"/>
                    </a:cubicBezTo>
                    <a:cubicBezTo>
                      <a:pt x="12520" y="7257"/>
                      <a:pt x="12156" y="7651"/>
                      <a:pt x="11798" y="8139"/>
                    </a:cubicBezTo>
                    <a:cubicBezTo>
                      <a:pt x="11441" y="8626"/>
                      <a:pt x="11081" y="9184"/>
                      <a:pt x="10727" y="9814"/>
                    </a:cubicBezTo>
                    <a:cubicBezTo>
                      <a:pt x="10372" y="10445"/>
                      <a:pt x="10017" y="11093"/>
                      <a:pt x="9665" y="11765"/>
                    </a:cubicBezTo>
                    <a:cubicBezTo>
                      <a:pt x="9234" y="12585"/>
                      <a:pt x="8794" y="13394"/>
                      <a:pt x="8336" y="14196"/>
                    </a:cubicBezTo>
                    <a:cubicBezTo>
                      <a:pt x="7876" y="14996"/>
                      <a:pt x="7384" y="15717"/>
                      <a:pt x="6858" y="16357"/>
                    </a:cubicBezTo>
                    <a:cubicBezTo>
                      <a:pt x="6330" y="16996"/>
                      <a:pt x="5752" y="17510"/>
                      <a:pt x="5119" y="17898"/>
                    </a:cubicBezTo>
                    <a:cubicBezTo>
                      <a:pt x="4485" y="18289"/>
                      <a:pt x="3788" y="18488"/>
                      <a:pt x="3022" y="18488"/>
                    </a:cubicBezTo>
                    <a:lnTo>
                      <a:pt x="458" y="18488"/>
                    </a:lnTo>
                    <a:cubicBezTo>
                      <a:pt x="333" y="18488"/>
                      <a:pt x="225" y="18432"/>
                      <a:pt x="135" y="18324"/>
                    </a:cubicBezTo>
                    <a:cubicBezTo>
                      <a:pt x="44" y="18219"/>
                      <a:pt x="0" y="18091"/>
                      <a:pt x="0" y="17942"/>
                    </a:cubicBezTo>
                    <a:lnTo>
                      <a:pt x="0" y="15790"/>
                    </a:lnTo>
                    <a:cubicBezTo>
                      <a:pt x="0" y="15638"/>
                      <a:pt x="44" y="15513"/>
                      <a:pt x="135" y="15411"/>
                    </a:cubicBezTo>
                    <a:cubicBezTo>
                      <a:pt x="225" y="15311"/>
                      <a:pt x="333" y="15256"/>
                      <a:pt x="458" y="15256"/>
                    </a:cubicBezTo>
                    <a:lnTo>
                      <a:pt x="3022" y="15256"/>
                    </a:lnTo>
                    <a:cubicBezTo>
                      <a:pt x="3421" y="15256"/>
                      <a:pt x="3810" y="15113"/>
                      <a:pt x="4189" y="14824"/>
                    </a:cubicBezTo>
                    <a:cubicBezTo>
                      <a:pt x="4568" y="14538"/>
                      <a:pt x="4933" y="14150"/>
                      <a:pt x="5285" y="13665"/>
                    </a:cubicBezTo>
                    <a:cubicBezTo>
                      <a:pt x="5637" y="13180"/>
                      <a:pt x="5985" y="12623"/>
                      <a:pt x="6340" y="11995"/>
                    </a:cubicBezTo>
                    <a:cubicBezTo>
                      <a:pt x="6692" y="11367"/>
                      <a:pt x="7042" y="10716"/>
                      <a:pt x="7394" y="10045"/>
                    </a:cubicBezTo>
                    <a:cubicBezTo>
                      <a:pt x="7822" y="9225"/>
                      <a:pt x="8270" y="8407"/>
                      <a:pt x="8735" y="7599"/>
                    </a:cubicBezTo>
                    <a:cubicBezTo>
                      <a:pt x="9200" y="6790"/>
                      <a:pt x="9696" y="6063"/>
                      <a:pt x="10223" y="5421"/>
                    </a:cubicBezTo>
                    <a:cubicBezTo>
                      <a:pt x="10749" y="4776"/>
                      <a:pt x="11324" y="4262"/>
                      <a:pt x="11950" y="3876"/>
                    </a:cubicBezTo>
                    <a:cubicBezTo>
                      <a:pt x="12574" y="3488"/>
                      <a:pt x="13276" y="3293"/>
                      <a:pt x="14057" y="3293"/>
                    </a:cubicBezTo>
                    <a:lnTo>
                      <a:pt x="16435" y="3293"/>
                    </a:lnTo>
                    <a:lnTo>
                      <a:pt x="16435" y="712"/>
                    </a:lnTo>
                    <a:cubicBezTo>
                      <a:pt x="16435" y="329"/>
                      <a:pt x="16530" y="102"/>
                      <a:pt x="16721" y="23"/>
                    </a:cubicBezTo>
                    <a:cubicBezTo>
                      <a:pt x="16914" y="-50"/>
                      <a:pt x="17147" y="49"/>
                      <a:pt x="17418" y="318"/>
                    </a:cubicBezTo>
                    <a:lnTo>
                      <a:pt x="21331" y="4203"/>
                    </a:lnTo>
                    <a:cubicBezTo>
                      <a:pt x="21512" y="4373"/>
                      <a:pt x="21598" y="4583"/>
                      <a:pt x="21588" y="4834"/>
                    </a:cubicBezTo>
                    <a:cubicBezTo>
                      <a:pt x="21588" y="5103"/>
                      <a:pt x="21502" y="5322"/>
                      <a:pt x="21331" y="5488"/>
                    </a:cubicBezTo>
                    <a:lnTo>
                      <a:pt x="17418" y="9362"/>
                    </a:lnTo>
                    <a:cubicBezTo>
                      <a:pt x="17147" y="9630"/>
                      <a:pt x="16914" y="9727"/>
                      <a:pt x="16721" y="9645"/>
                    </a:cubicBezTo>
                    <a:cubicBezTo>
                      <a:pt x="16530" y="9569"/>
                      <a:pt x="16435" y="9338"/>
                      <a:pt x="16435" y="8956"/>
                    </a:cubicBezTo>
                    <a:lnTo>
                      <a:pt x="16435" y="6524"/>
                    </a:lnTo>
                    <a:lnTo>
                      <a:pt x="14059" y="6524"/>
                    </a:lnTo>
                    <a:close/>
                    <a:moveTo>
                      <a:pt x="462" y="6495"/>
                    </a:moveTo>
                    <a:cubicBezTo>
                      <a:pt x="338" y="6495"/>
                      <a:pt x="230" y="6449"/>
                      <a:pt x="139" y="6349"/>
                    </a:cubicBezTo>
                    <a:cubicBezTo>
                      <a:pt x="49" y="6250"/>
                      <a:pt x="5" y="6127"/>
                      <a:pt x="5" y="5978"/>
                    </a:cubicBezTo>
                    <a:lnTo>
                      <a:pt x="5" y="3824"/>
                    </a:lnTo>
                    <a:cubicBezTo>
                      <a:pt x="5" y="3462"/>
                      <a:pt x="157" y="3287"/>
                      <a:pt x="462" y="3293"/>
                    </a:cubicBezTo>
                    <a:lnTo>
                      <a:pt x="3027" y="3293"/>
                    </a:lnTo>
                    <a:cubicBezTo>
                      <a:pt x="3560" y="3293"/>
                      <a:pt x="4054" y="3389"/>
                      <a:pt x="4514" y="3573"/>
                    </a:cubicBezTo>
                    <a:cubicBezTo>
                      <a:pt x="4974" y="3763"/>
                      <a:pt x="5410" y="4022"/>
                      <a:pt x="5821" y="4358"/>
                    </a:cubicBezTo>
                    <a:cubicBezTo>
                      <a:pt x="6229" y="4691"/>
                      <a:pt x="6609" y="5085"/>
                      <a:pt x="6963" y="5532"/>
                    </a:cubicBezTo>
                    <a:cubicBezTo>
                      <a:pt x="7318" y="5979"/>
                      <a:pt x="7656" y="6463"/>
                      <a:pt x="7994" y="6983"/>
                    </a:cubicBezTo>
                    <a:cubicBezTo>
                      <a:pt x="7519" y="7824"/>
                      <a:pt x="7059" y="8653"/>
                      <a:pt x="6621" y="9473"/>
                    </a:cubicBezTo>
                    <a:cubicBezTo>
                      <a:pt x="6589" y="9549"/>
                      <a:pt x="6557" y="9610"/>
                      <a:pt x="6516" y="9668"/>
                    </a:cubicBezTo>
                    <a:cubicBezTo>
                      <a:pt x="6477" y="9727"/>
                      <a:pt x="6442" y="9794"/>
                      <a:pt x="6410" y="9876"/>
                    </a:cubicBezTo>
                    <a:cubicBezTo>
                      <a:pt x="5862" y="8927"/>
                      <a:pt x="5319" y="8127"/>
                      <a:pt x="4776" y="7473"/>
                    </a:cubicBezTo>
                    <a:cubicBezTo>
                      <a:pt x="4233" y="6822"/>
                      <a:pt x="3651" y="6495"/>
                      <a:pt x="3024" y="6495"/>
                    </a:cubicBezTo>
                    <a:lnTo>
                      <a:pt x="462" y="6495"/>
                    </a:lnTo>
                    <a:close/>
                    <a:moveTo>
                      <a:pt x="21333" y="15997"/>
                    </a:moveTo>
                    <a:cubicBezTo>
                      <a:pt x="21514" y="16167"/>
                      <a:pt x="21600" y="16386"/>
                      <a:pt x="21590" y="16657"/>
                    </a:cubicBezTo>
                    <a:cubicBezTo>
                      <a:pt x="21590" y="16908"/>
                      <a:pt x="21505" y="17116"/>
                      <a:pt x="21333" y="17285"/>
                    </a:cubicBezTo>
                    <a:lnTo>
                      <a:pt x="17421" y="21182"/>
                    </a:lnTo>
                    <a:cubicBezTo>
                      <a:pt x="17149" y="21454"/>
                      <a:pt x="16917" y="21550"/>
                      <a:pt x="16724" y="21471"/>
                    </a:cubicBezTo>
                    <a:cubicBezTo>
                      <a:pt x="16533" y="21392"/>
                      <a:pt x="16437" y="21162"/>
                      <a:pt x="16437" y="20779"/>
                    </a:cubicBezTo>
                    <a:lnTo>
                      <a:pt x="16437" y="18432"/>
                    </a:lnTo>
                    <a:lnTo>
                      <a:pt x="14059" y="18432"/>
                    </a:lnTo>
                    <a:cubicBezTo>
                      <a:pt x="13528" y="18432"/>
                      <a:pt x="13031" y="18336"/>
                      <a:pt x="12574" y="18143"/>
                    </a:cubicBezTo>
                    <a:cubicBezTo>
                      <a:pt x="12114" y="17953"/>
                      <a:pt x="11681" y="17691"/>
                      <a:pt x="11280" y="17355"/>
                    </a:cubicBezTo>
                    <a:cubicBezTo>
                      <a:pt x="10878" y="17019"/>
                      <a:pt x="10497" y="16628"/>
                      <a:pt x="10137" y="16181"/>
                    </a:cubicBezTo>
                    <a:cubicBezTo>
                      <a:pt x="9780" y="15732"/>
                      <a:pt x="9440" y="15253"/>
                      <a:pt x="9119" y="14739"/>
                    </a:cubicBezTo>
                    <a:cubicBezTo>
                      <a:pt x="9344" y="14360"/>
                      <a:pt x="9567" y="13963"/>
                      <a:pt x="9780" y="13551"/>
                    </a:cubicBezTo>
                    <a:cubicBezTo>
                      <a:pt x="9995" y="13142"/>
                      <a:pt x="10218" y="12740"/>
                      <a:pt x="10443" y="12337"/>
                    </a:cubicBezTo>
                    <a:cubicBezTo>
                      <a:pt x="10475" y="12246"/>
                      <a:pt x="10514" y="12165"/>
                      <a:pt x="10560" y="12091"/>
                    </a:cubicBezTo>
                    <a:cubicBezTo>
                      <a:pt x="10609" y="12024"/>
                      <a:pt x="10646" y="11940"/>
                      <a:pt x="10680" y="11846"/>
                    </a:cubicBezTo>
                    <a:cubicBezTo>
                      <a:pt x="11226" y="12798"/>
                      <a:pt x="11769" y="13592"/>
                      <a:pt x="12315" y="14231"/>
                    </a:cubicBezTo>
                    <a:cubicBezTo>
                      <a:pt x="12855" y="14868"/>
                      <a:pt x="13440" y="15189"/>
                      <a:pt x="14064" y="15189"/>
                    </a:cubicBezTo>
                    <a:lnTo>
                      <a:pt x="16442" y="15189"/>
                    </a:lnTo>
                    <a:lnTo>
                      <a:pt x="16442" y="12532"/>
                    </a:lnTo>
                    <a:cubicBezTo>
                      <a:pt x="16442" y="12153"/>
                      <a:pt x="16538" y="11922"/>
                      <a:pt x="16728" y="11846"/>
                    </a:cubicBezTo>
                    <a:cubicBezTo>
                      <a:pt x="16922" y="11773"/>
                      <a:pt x="17154" y="11867"/>
                      <a:pt x="17426" y="12126"/>
                    </a:cubicBezTo>
                    <a:lnTo>
                      <a:pt x="21333" y="15997"/>
                    </a:lnTo>
                    <a:close/>
                  </a:path>
                </a:pathLst>
              </a:custGeom>
              <a:solidFill>
                <a:schemeClr val="bg1"/>
              </a:solidFill>
              <a:ln w="12700" cap="flat">
                <a:noFill/>
                <a:miter lim="400000"/>
              </a:ln>
              <a:effectLst/>
            </p:spPr>
            <p:txBody>
              <a:bodyPr lIns="28575" tIns="28575" rIns="28575" bIns="28575" anchor="ctr"/>
              <a:lstStyle/>
              <a:p>
                <a:endParaRPr lang="tr-TR">
                  <a:solidFill>
                    <a:prstClr val="black"/>
                  </a:solidFill>
                </a:endParaRPr>
              </a:p>
            </p:txBody>
          </p:sp>
          <p:sp>
            <p:nvSpPr>
              <p:cNvPr id="23" name="Прямоугольник 88"/>
              <p:cNvSpPr/>
              <p:nvPr userDrawn="1"/>
            </p:nvSpPr>
            <p:spPr>
              <a:xfrm>
                <a:off x="3134718" y="2252223"/>
                <a:ext cx="4141504" cy="861171"/>
              </a:xfrm>
              <a:prstGeom prst="rect">
                <a:avLst/>
              </a:prstGeom>
            </p:spPr>
            <p:txBody>
              <a:bodyPr wrap="square">
                <a:noAutofit/>
              </a:bodyPr>
              <a:lstStyle/>
              <a:p>
                <a:r>
                  <a:rPr lang="en-US" sz="2000" b="1" dirty="0">
                    <a:solidFill>
                      <a:srgbClr val="FFFFFF"/>
                    </a:solidFill>
                    <a:latin typeface="Calibri Light"/>
                    <a:ea typeface="Times New Roman" panose="02020603050405020304" pitchFamily="18" charset="0"/>
                  </a:rPr>
                  <a:t>ANKARA ÜNİVERSİTESİ </a:t>
                </a:r>
                <a:endParaRPr lang="tr-TR" sz="2000" dirty="0">
                  <a:solidFill>
                    <a:prstClr val="black"/>
                  </a:solidFill>
                  <a:latin typeface="Calibri Light"/>
                  <a:ea typeface="Times New Roman" panose="02020603050405020304" pitchFamily="18" charset="0"/>
                </a:endParaRPr>
              </a:p>
              <a:p>
                <a:r>
                  <a:rPr lang="en-US" sz="2000" b="1" dirty="0">
                    <a:solidFill>
                      <a:srgbClr val="FFFFFF"/>
                    </a:solidFill>
                    <a:latin typeface="Calibri Light"/>
                    <a:ea typeface="Times New Roman" panose="02020603050405020304" pitchFamily="18" charset="0"/>
                  </a:rPr>
                  <a:t>ENFORMATİK BÖLÜMÜ TEZSİZ YÜKSEK LİSANS</a:t>
                </a:r>
                <a:endParaRPr lang="tr-TR" sz="2000" dirty="0">
                  <a:solidFill>
                    <a:prstClr val="black"/>
                  </a:solidFill>
                  <a:latin typeface="Calibri Light"/>
                  <a:ea typeface="Times New Roman" panose="02020603050405020304" pitchFamily="18" charset="0"/>
                </a:endParaRPr>
              </a:p>
            </p:txBody>
          </p:sp>
        </p:grpSp>
        <p:pic>
          <p:nvPicPr>
            <p:cNvPr id="9" name="Resi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5" y="1504950"/>
              <a:ext cx="847725" cy="833755"/>
            </a:xfrm>
            <a:prstGeom prst="rect">
              <a:avLst/>
            </a:prstGeom>
          </p:spPr>
        </p:pic>
        <p:sp>
          <p:nvSpPr>
            <p:cNvPr id="10" name="Metin Kutusu 31"/>
            <p:cNvSpPr txBox="1"/>
            <p:nvPr userDrawn="1"/>
          </p:nvSpPr>
          <p:spPr>
            <a:xfrm>
              <a:off x="137130" y="343652"/>
              <a:ext cx="540000" cy="6840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Bef>
                  <a:spcPts val="600"/>
                </a:spcBef>
                <a:spcAft>
                  <a:spcPts val="600"/>
                </a:spcAft>
              </a:pPr>
              <a:r>
                <a:rPr lang="tr-TR" sz="3600" b="1" dirty="0">
                  <a:ln w="9525" cap="rnd" cmpd="sng" algn="ctr">
                    <a:solidFill>
                      <a:srgbClr val="FFFFFF"/>
                    </a:solidFill>
                    <a:prstDash val="solid"/>
                    <a:bevel/>
                  </a:ln>
                  <a:solidFill>
                    <a:srgbClr val="FFFFFF"/>
                  </a:solidFill>
                  <a:ea typeface="Calibri" panose="020F0502020204030204" pitchFamily="34" charset="0"/>
                  <a:cs typeface="Times New Roman" panose="02020603050405020304" pitchFamily="18" charset="0"/>
                </a:rPr>
                <a:t>A</a:t>
              </a:r>
              <a:endParaRPr lang="tr-TR" sz="1100" dirty="0">
                <a:solidFill>
                  <a:prstClr val="black"/>
                </a:solidFill>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66962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B8737FE4-256D-40E7-90FC-D1765659DE52}" type="datetime1">
              <a:rPr lang="tr-TR">
                <a:solidFill>
                  <a:prstClr val="black"/>
                </a:solidFill>
              </a:rPr>
              <a:pPr/>
              <a:t>14.12.2023</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3703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5B4AE66-5BBA-4EE4-A8EC-E5040E722C14}" type="datetime1">
              <a:rPr lang="tr-TR">
                <a:solidFill>
                  <a:prstClr val="black"/>
                </a:solidFill>
              </a:rPr>
              <a:pPr/>
              <a:t>14.12.2023</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50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5150DE84-F59F-4E94-8927-2553509AC5DA}" type="datetime1">
              <a:rPr lang="tr-TR">
                <a:solidFill>
                  <a:prstClr val="black"/>
                </a:solidFill>
              </a:rPr>
              <a:pPr/>
              <a:t>14.12.2023</a:t>
            </a:fld>
            <a:endParaRPr lang="tr-TR">
              <a:solidFill>
                <a:prstClr val="black"/>
              </a:solidFill>
            </a:endParaRPr>
          </a:p>
        </p:txBody>
      </p:sp>
      <p:sp>
        <p:nvSpPr>
          <p:cNvPr id="5" name="Altbilgi Yer Tutucusu 4"/>
          <p:cNvSpPr>
            <a:spLocks noGrp="1"/>
          </p:cNvSpPr>
          <p:nvPr>
            <p:ph type="ftr" sz="quarter" idx="11"/>
          </p:nvPr>
        </p:nvSpPr>
        <p:spPr>
          <a:xfrm>
            <a:off x="0" y="6413554"/>
            <a:ext cx="3006671" cy="444446"/>
          </a:xfrm>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949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92ED1FC-AE31-4BD4-A04E-566252861AA1}" type="datetime1">
              <a:rPr lang="tr-TR">
                <a:solidFill>
                  <a:prstClr val="black"/>
                </a:solidFill>
              </a:rPr>
              <a:pPr/>
              <a:t>14.12.2023</a:t>
            </a:fld>
            <a:endParaRPr lang="tr-TR">
              <a:solidFill>
                <a:prstClr val="black"/>
              </a:solidFill>
            </a:endParaRPr>
          </a:p>
        </p:txBody>
      </p:sp>
      <p:sp>
        <p:nvSpPr>
          <p:cNvPr id="5" name="Altbilgi Yer Tutucusu 4"/>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49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FE3722FA-1C10-4FC5-BE90-B8AF285E6818}" type="datetime1">
              <a:rPr lang="tr-TR">
                <a:solidFill>
                  <a:prstClr val="black"/>
                </a:solidFill>
              </a:rPr>
              <a:pPr/>
              <a:t>14.12.2023</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2326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a:xfrm>
            <a:off x="838200" y="6356350"/>
            <a:ext cx="2743200" cy="365125"/>
          </a:xfrm>
          <a:prstGeom prst="rect">
            <a:avLst/>
          </a:prstGeom>
        </p:spPr>
        <p:txBody>
          <a:bodyPr/>
          <a:lstStyle/>
          <a:p>
            <a:fld id="{B3DF4311-9887-47A9-8C0B-70E2B8690B11}" type="datetime1">
              <a:rPr lang="tr-TR">
                <a:solidFill>
                  <a:prstClr val="black"/>
                </a:solidFill>
              </a:rPr>
              <a:pPr/>
              <a:t>14.12.2023</a:t>
            </a:fld>
            <a:endParaRPr lang="tr-TR">
              <a:solidFill>
                <a:prstClr val="black"/>
              </a:solidFill>
            </a:endParaRPr>
          </a:p>
        </p:txBody>
      </p:sp>
      <p:sp>
        <p:nvSpPr>
          <p:cNvPr id="8" name="Altbilgi Yer Tutucusu 7"/>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5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a:xfrm>
            <a:off x="838200" y="6356350"/>
            <a:ext cx="2743200" cy="365125"/>
          </a:xfrm>
          <a:prstGeom prst="rect">
            <a:avLst/>
          </a:prstGeom>
        </p:spPr>
        <p:txBody>
          <a:bodyPr/>
          <a:lstStyle/>
          <a:p>
            <a:fld id="{D77E951B-DF7E-402A-A30A-709E616C7622}" type="datetime1">
              <a:rPr lang="tr-TR">
                <a:solidFill>
                  <a:prstClr val="black"/>
                </a:solidFill>
              </a:rPr>
              <a:pPr/>
              <a:t>14.12.2023</a:t>
            </a:fld>
            <a:endParaRPr lang="tr-TR">
              <a:solidFill>
                <a:prstClr val="black"/>
              </a:solidFill>
            </a:endParaRPr>
          </a:p>
        </p:txBody>
      </p:sp>
      <p:sp>
        <p:nvSpPr>
          <p:cNvPr id="4" name="Altbilgi Yer Tutucusu 3"/>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3008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838200" y="6356350"/>
            <a:ext cx="2743200" cy="365125"/>
          </a:xfrm>
          <a:prstGeom prst="rect">
            <a:avLst/>
          </a:prstGeom>
        </p:spPr>
        <p:txBody>
          <a:bodyPr/>
          <a:lstStyle/>
          <a:p>
            <a:fld id="{CB82890C-CBCE-4229-A069-0ACEF17807BE}" type="datetime1">
              <a:rPr lang="tr-TR">
                <a:solidFill>
                  <a:prstClr val="black"/>
                </a:solidFill>
              </a:rPr>
              <a:pPr/>
              <a:t>14.12.2023</a:t>
            </a:fld>
            <a:endParaRPr lang="tr-TR">
              <a:solidFill>
                <a:prstClr val="black"/>
              </a:solidFill>
            </a:endParaRPr>
          </a:p>
        </p:txBody>
      </p:sp>
      <p:sp>
        <p:nvSpPr>
          <p:cNvPr id="3" name="Altbilgi Yer Tutucusu 2"/>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8077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A6F1F8F3-F42C-4DF1-B273-A7F8CFFDD9AE}" type="datetime1">
              <a:rPr lang="tr-TR">
                <a:solidFill>
                  <a:prstClr val="black"/>
                </a:solidFill>
              </a:rPr>
              <a:pPr/>
              <a:t>14.12.2023</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5758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26862183-4A45-4122-BCC4-B3BA7FDA2EFF}" type="datetime1">
              <a:rPr lang="tr-TR">
                <a:solidFill>
                  <a:prstClr val="black"/>
                </a:solidFill>
              </a:rPr>
              <a:pPr/>
              <a:t>14.12.2023</a:t>
            </a:fld>
            <a:endParaRPr lang="tr-TR">
              <a:solidFill>
                <a:prstClr val="black"/>
              </a:solidFill>
            </a:endParaRPr>
          </a:p>
        </p:txBody>
      </p:sp>
      <p:sp>
        <p:nvSpPr>
          <p:cNvPr id="6" name="Altbilgi Yer Tutucusu 5"/>
          <p:cNvSpPr>
            <a:spLocks noGrp="1"/>
          </p:cNvSpPr>
          <p:nvPr>
            <p:ph type="ftr" sz="quarter" idx="11"/>
          </p:nvPr>
        </p:nvSpPr>
        <p:spPr/>
        <p:txBody>
          <a:bodyPr/>
          <a:lstStyle/>
          <a:p>
            <a:r>
              <a:rPr lang="tr-TR" smtClean="0">
                <a:solidFill>
                  <a:prstClr val="black">
                    <a:tint val="75000"/>
                  </a:prstClr>
                </a:solidFill>
              </a:rPr>
              <a:t>ENFYL-851502</a:t>
            </a:r>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893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914214" y="365126"/>
            <a:ext cx="9439585" cy="708536"/>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5" name="Altbilgi Yer Tutucusu 4"/>
          <p:cNvSpPr>
            <a:spLocks noGrp="1"/>
          </p:cNvSpPr>
          <p:nvPr>
            <p:ph type="ftr" sz="quarter" idx="3"/>
          </p:nvPr>
        </p:nvSpPr>
        <p:spPr>
          <a:xfrm>
            <a:off x="85345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solidFill>
                  <a:prstClr val="black">
                    <a:tint val="75000"/>
                  </a:prstClr>
                </a:solidFill>
              </a:rPr>
              <a:t>ENFYL-851502</a:t>
            </a:r>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C4975-DA66-4692-BC0C-8DF561EEBF1F}" type="slidenum">
              <a:rPr lang="tr-TR" smtClean="0">
                <a:solidFill>
                  <a:prstClr val="black">
                    <a:tint val="75000"/>
                  </a:prstClr>
                </a:solidFill>
              </a:rPr>
              <a:pPr/>
              <a:t>‹#›</a:t>
            </a:fld>
            <a:endParaRPr lang="tr-TR">
              <a:solidFill>
                <a:prstClr val="black">
                  <a:tint val="75000"/>
                </a:prstClr>
              </a:solidFill>
            </a:endParaRPr>
          </a:p>
        </p:txBody>
      </p:sp>
      <p:grpSp>
        <p:nvGrpSpPr>
          <p:cNvPr id="7" name="Grup 6"/>
          <p:cNvGrpSpPr/>
          <p:nvPr userDrawn="1"/>
        </p:nvGrpSpPr>
        <p:grpSpPr>
          <a:xfrm>
            <a:off x="268636" y="365125"/>
            <a:ext cx="11085164" cy="1031994"/>
            <a:chOff x="0" y="0"/>
            <a:chExt cx="7427408" cy="574292"/>
          </a:xfrm>
        </p:grpSpPr>
        <p:grpSp>
          <p:nvGrpSpPr>
            <p:cNvPr id="8" name="Grup 7"/>
            <p:cNvGrpSpPr/>
            <p:nvPr userDrawn="1"/>
          </p:nvGrpSpPr>
          <p:grpSpPr>
            <a:xfrm>
              <a:off x="0" y="0"/>
              <a:ext cx="997181" cy="574292"/>
              <a:chOff x="0" y="0"/>
              <a:chExt cx="997181" cy="574292"/>
            </a:xfrm>
          </p:grpSpPr>
          <p:sp>
            <p:nvSpPr>
              <p:cNvPr id="11" name="Прямоугольник 1"/>
              <p:cNvSpPr/>
              <p:nvPr userDrawn="1"/>
            </p:nvSpPr>
            <p:spPr>
              <a:xfrm>
                <a:off x="817181" y="0"/>
                <a:ext cx="180000" cy="180000"/>
              </a:xfrm>
              <a:prstGeom prst="rect">
                <a:avLst/>
              </a:prstGeom>
              <a:solidFill>
                <a:srgbClr val="F5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2" name="Прямоугольник 7"/>
              <p:cNvSpPr/>
              <p:nvPr userDrawn="1"/>
            </p:nvSpPr>
            <p:spPr>
              <a:xfrm>
                <a:off x="603688" y="0"/>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3" name="Прямоугольник 8"/>
              <p:cNvSpPr/>
              <p:nvPr userDrawn="1"/>
            </p:nvSpPr>
            <p:spPr>
              <a:xfrm>
                <a:off x="390194" y="0"/>
                <a:ext cx="180000" cy="180000"/>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4" name="Прямоугольник 21"/>
              <p:cNvSpPr/>
              <p:nvPr userDrawn="1"/>
            </p:nvSpPr>
            <p:spPr>
              <a:xfrm>
                <a:off x="603687" y="189743"/>
                <a:ext cx="180000" cy="18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5" name="Прямоугольник 22"/>
              <p:cNvSpPr/>
              <p:nvPr userDrawn="1"/>
            </p:nvSpPr>
            <p:spPr>
              <a:xfrm>
                <a:off x="391844" y="189743"/>
                <a:ext cx="180000" cy="1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6" name="Прямоугольник 23"/>
              <p:cNvSpPr/>
              <p:nvPr userDrawn="1"/>
            </p:nvSpPr>
            <p:spPr>
              <a:xfrm>
                <a:off x="180000" y="189743"/>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7" name="Прямоугольник 24"/>
              <p:cNvSpPr/>
              <p:nvPr userDrawn="1"/>
            </p:nvSpPr>
            <p:spPr>
              <a:xfrm>
                <a:off x="192116" y="394292"/>
                <a:ext cx="180000" cy="18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8" name="Прямоугольник 26"/>
              <p:cNvSpPr/>
              <p:nvPr userDrawn="1"/>
            </p:nvSpPr>
            <p:spPr>
              <a:xfrm>
                <a:off x="0" y="394292"/>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19" name="Прямоугольник 28"/>
              <p:cNvSpPr/>
              <p:nvPr userDrawn="1"/>
            </p:nvSpPr>
            <p:spPr>
              <a:xfrm>
                <a:off x="386894" y="394292"/>
                <a:ext cx="180000" cy="180000"/>
              </a:xfrm>
              <a:prstGeom prst="rect">
                <a:avLst/>
              </a:prstGeom>
              <a:solidFill>
                <a:srgbClr val="A50B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grpSp>
        <p:cxnSp>
          <p:nvCxnSpPr>
            <p:cNvPr id="9" name="Düz Bağlayıcı 8"/>
            <p:cNvCxnSpPr/>
            <p:nvPr userDrawn="1"/>
          </p:nvCxnSpPr>
          <p:spPr>
            <a:xfrm>
              <a:off x="885797" y="428437"/>
              <a:ext cx="4851006" cy="2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flipV="1">
              <a:off x="1638191" y="530467"/>
              <a:ext cx="5789217" cy="2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083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a:t>
            </a:fld>
            <a:endParaRPr lang="tr-TR">
              <a:solidFill>
                <a:prstClr val="black">
                  <a:tint val="75000"/>
                </a:prstClr>
              </a:solidFill>
            </a:endParaRPr>
          </a:p>
        </p:txBody>
      </p:sp>
      <p:sp>
        <p:nvSpPr>
          <p:cNvPr id="9" name="Dikdörtgen 8"/>
          <p:cNvSpPr/>
          <p:nvPr/>
        </p:nvSpPr>
        <p:spPr>
          <a:xfrm>
            <a:off x="7782560" y="1116520"/>
            <a:ext cx="4409440" cy="12811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solidFill>
                <a:prstClr val="white"/>
              </a:solidFill>
            </a:endParaRPr>
          </a:p>
        </p:txBody>
      </p:sp>
      <p:pic>
        <p:nvPicPr>
          <p:cNvPr id="3" name="İçerik Yer Tutucusu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590" y="163839"/>
            <a:ext cx="8689576" cy="3186473"/>
          </a:xfrm>
        </p:spPr>
      </p:pic>
      <p:sp>
        <p:nvSpPr>
          <p:cNvPr id="7" name="Dikdörtgen 6"/>
          <p:cNvSpPr/>
          <p:nvPr/>
        </p:nvSpPr>
        <p:spPr>
          <a:xfrm>
            <a:off x="1663909" y="3334990"/>
            <a:ext cx="9166652" cy="1323439"/>
          </a:xfrm>
          <a:prstGeom prst="rect">
            <a:avLst/>
          </a:prstGeom>
        </p:spPr>
        <p:txBody>
          <a:bodyPr wrap="square">
            <a:spAutoFit/>
          </a:bodyPr>
          <a:lstStyle/>
          <a:p>
            <a:pPr algn="ctr">
              <a:defRPr/>
            </a:pPr>
            <a:r>
              <a:rPr lang="tr-TR" altLang="tr-TR" sz="4000" kern="0" dirty="0">
                <a:solidFill>
                  <a:srgbClr val="330033"/>
                </a:solidFill>
                <a:latin typeface="Times New Roman"/>
              </a:rPr>
              <a:t>Yazılım Mühendisliği</a:t>
            </a:r>
            <a:r>
              <a:rPr lang="tr-TR" altLang="tr-TR" sz="4000" kern="0" dirty="0">
                <a:solidFill>
                  <a:srgbClr val="77212B"/>
                </a:solidFill>
                <a:latin typeface="Times New Roman"/>
              </a:rPr>
              <a:t/>
            </a:r>
            <a:br>
              <a:rPr lang="tr-TR" altLang="tr-TR" sz="4000" kern="0" dirty="0">
                <a:solidFill>
                  <a:srgbClr val="77212B"/>
                </a:solidFill>
                <a:latin typeface="Times New Roman"/>
              </a:rPr>
            </a:br>
            <a:r>
              <a:rPr lang="tr-TR" altLang="tr-TR" sz="4000" kern="0" dirty="0">
                <a:solidFill>
                  <a:srgbClr val="330033"/>
                </a:solidFill>
                <a:latin typeface="Times New Roman"/>
              </a:rPr>
              <a:t>Temel  Süreçler - </a:t>
            </a:r>
            <a:r>
              <a:rPr lang="tr-TR" altLang="tr-TR" sz="4000" i="1" dirty="0">
                <a:solidFill>
                  <a:srgbClr val="373187"/>
                </a:solidFill>
                <a:latin typeface="Times New Roman"/>
              </a:rPr>
              <a:t>Sistem Analizi</a:t>
            </a:r>
            <a:endParaRPr lang="tr-TR" kern="0" dirty="0">
              <a:solidFill>
                <a:sysClr val="windowText" lastClr="000000"/>
              </a:solidFill>
            </a:endParaRPr>
          </a:p>
        </p:txBody>
      </p:sp>
      <p:sp>
        <p:nvSpPr>
          <p:cNvPr id="4" name="Dikdörtgen 3"/>
          <p:cNvSpPr/>
          <p:nvPr/>
        </p:nvSpPr>
        <p:spPr>
          <a:xfrm>
            <a:off x="2412124" y="1340069"/>
            <a:ext cx="5155324" cy="9301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rot="18961276">
            <a:off x="933601" y="542431"/>
            <a:ext cx="1261241" cy="113511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7013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Fiziksel Çevre</a:t>
            </a:r>
            <a:endParaRPr lang="tr-TR" dirty="0"/>
          </a:p>
        </p:txBody>
      </p:sp>
      <p:sp>
        <p:nvSpPr>
          <p:cNvPr id="3" name="İçerik Yer Tutucusu 2"/>
          <p:cNvSpPr>
            <a:spLocks noGrp="1"/>
          </p:cNvSpPr>
          <p:nvPr>
            <p:ph idx="1"/>
          </p:nvPr>
        </p:nvSpPr>
        <p:spPr/>
        <p:txBody>
          <a:bodyPr/>
          <a:lstStyle/>
          <a:p>
            <a:r>
              <a:rPr lang="tr-TR" altLang="tr-TR" dirty="0"/>
              <a:t>İşlevlerin geliştirileceği, işletileceği aygıtlar </a:t>
            </a:r>
            <a:r>
              <a:rPr lang="tr-TR" altLang="tr-TR" dirty="0" smtClean="0"/>
              <a:t>nerededir?</a:t>
            </a:r>
            <a:endParaRPr lang="tr-TR" altLang="tr-TR" dirty="0"/>
          </a:p>
          <a:p>
            <a:endParaRPr lang="tr-TR" altLang="tr-TR" dirty="0"/>
          </a:p>
          <a:p>
            <a:r>
              <a:rPr lang="tr-TR" altLang="tr-TR" dirty="0"/>
              <a:t>Sistem tek bir yerde mi olacak? </a:t>
            </a:r>
            <a:r>
              <a:rPr lang="tr-TR" altLang="tr-TR" dirty="0" smtClean="0"/>
              <a:t>Fiziksel </a:t>
            </a:r>
            <a:r>
              <a:rPr lang="tr-TR" altLang="tr-TR" dirty="0"/>
              <a:t>olarak </a:t>
            </a:r>
            <a:r>
              <a:rPr lang="tr-TR" altLang="tr-TR" dirty="0" smtClean="0"/>
              <a:t>ayrı yerler </a:t>
            </a:r>
            <a:r>
              <a:rPr lang="tr-TR" altLang="tr-TR" dirty="0"/>
              <a:t>söz konusu mu?</a:t>
            </a:r>
          </a:p>
          <a:p>
            <a:endParaRPr lang="tr-TR" altLang="tr-TR" dirty="0"/>
          </a:p>
          <a:p>
            <a:r>
              <a:rPr lang="tr-TR" altLang="tr-TR" dirty="0"/>
              <a:t>Sıcaklık nem oranı veya manyetik etkileşim gibi çevresel kısıtlamalar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10</a:t>
            </a:fld>
            <a:endParaRPr lang="tr-TR">
              <a:solidFill>
                <a:prstClr val="black">
                  <a:tint val="75000"/>
                </a:prstClr>
              </a:solidFill>
            </a:endParaRPr>
          </a:p>
        </p:txBody>
      </p:sp>
    </p:spTree>
    <p:extLst>
      <p:ext uri="{BB962C8B-B14F-4D97-AF65-F5344CB8AC3E}">
        <p14:creationId xmlns:p14="http://schemas.microsoft.com/office/powerpoint/2010/main" val="27594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Arayüzler</a:t>
            </a:r>
            <a:endParaRPr lang="tr-TR" dirty="0"/>
          </a:p>
        </p:txBody>
      </p:sp>
      <p:sp>
        <p:nvSpPr>
          <p:cNvPr id="3" name="İçerik Yer Tutucusu 2"/>
          <p:cNvSpPr>
            <a:spLocks noGrp="1"/>
          </p:cNvSpPr>
          <p:nvPr>
            <p:ph idx="1"/>
          </p:nvPr>
        </p:nvSpPr>
        <p:spPr/>
        <p:txBody>
          <a:bodyPr/>
          <a:lstStyle/>
          <a:p>
            <a:r>
              <a:rPr lang="tr-TR" altLang="tr-TR" dirty="0"/>
              <a:t>Girdiler bir mi yoksa birden çok sistemden mi geliyor?</a:t>
            </a:r>
          </a:p>
          <a:p>
            <a:endParaRPr lang="tr-TR" altLang="tr-TR" dirty="0"/>
          </a:p>
          <a:p>
            <a:r>
              <a:rPr lang="tr-TR" altLang="tr-TR" dirty="0"/>
              <a:t>Çıktılar bir mi yoksa birden çok sisteme mi gidiyor?</a:t>
            </a:r>
          </a:p>
          <a:p>
            <a:endParaRPr lang="tr-TR" altLang="tr-TR" dirty="0"/>
          </a:p>
          <a:p>
            <a:r>
              <a:rPr lang="tr-TR" altLang="tr-TR" dirty="0"/>
              <a:t>Verilerin nasıl biçimlendirileceğine ilişkin bir yol var mı?</a:t>
            </a:r>
          </a:p>
          <a:p>
            <a:endParaRPr lang="tr-TR" altLang="tr-TR" dirty="0"/>
          </a:p>
          <a:p>
            <a:r>
              <a:rPr lang="tr-TR" altLang="tr-TR" dirty="0"/>
              <a:t>Verilerin kullanılacağı önerilen bir ortam var mı?</a:t>
            </a:r>
          </a:p>
          <a:p>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11</a:t>
            </a:fld>
            <a:endParaRPr lang="tr-TR">
              <a:solidFill>
                <a:prstClr val="black">
                  <a:tint val="75000"/>
                </a:prstClr>
              </a:solidFill>
            </a:endParaRPr>
          </a:p>
        </p:txBody>
      </p:sp>
    </p:spTree>
    <p:extLst>
      <p:ext uri="{BB962C8B-B14F-4D97-AF65-F5344CB8AC3E}">
        <p14:creationId xmlns:p14="http://schemas.microsoft.com/office/powerpoint/2010/main" val="26372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Kullanıcı ve İnsan etmeni</a:t>
            </a:r>
            <a:endParaRPr lang="tr-TR" dirty="0"/>
          </a:p>
        </p:txBody>
      </p:sp>
      <p:sp>
        <p:nvSpPr>
          <p:cNvPr id="3" name="İçerik Yer Tutucusu 2"/>
          <p:cNvSpPr>
            <a:spLocks noGrp="1"/>
          </p:cNvSpPr>
          <p:nvPr>
            <p:ph idx="1"/>
          </p:nvPr>
        </p:nvSpPr>
        <p:spPr/>
        <p:txBody>
          <a:bodyPr>
            <a:normAutofit lnSpcReduction="10000"/>
          </a:bodyPr>
          <a:lstStyle/>
          <a:p>
            <a:r>
              <a:rPr lang="tr-TR" altLang="tr-TR" dirty="0"/>
              <a:t>Sistemi kim kullanacak?</a:t>
            </a:r>
          </a:p>
          <a:p>
            <a:endParaRPr lang="tr-TR" altLang="tr-TR" dirty="0"/>
          </a:p>
          <a:p>
            <a:r>
              <a:rPr lang="tr-TR" altLang="tr-TR" dirty="0"/>
              <a:t>Farklı tiplerde kullanıcılar olacak mı?</a:t>
            </a:r>
          </a:p>
          <a:p>
            <a:endParaRPr lang="tr-TR" altLang="tr-TR" dirty="0"/>
          </a:p>
          <a:p>
            <a:r>
              <a:rPr lang="tr-TR" altLang="tr-TR" dirty="0"/>
              <a:t>Her bir kullanıcı tipinin yetenek düzeyi nedir?</a:t>
            </a:r>
          </a:p>
          <a:p>
            <a:endParaRPr lang="tr-TR" altLang="tr-TR" dirty="0"/>
          </a:p>
          <a:p>
            <a:r>
              <a:rPr lang="tr-TR" altLang="tr-TR" dirty="0"/>
              <a:t>Her kullanıcı tipi için ne tür eğitimler gerekli?</a:t>
            </a:r>
          </a:p>
          <a:p>
            <a:endParaRPr lang="tr-TR" altLang="tr-TR" dirty="0"/>
          </a:p>
          <a:p>
            <a:r>
              <a:rPr lang="tr-TR" altLang="tr-TR" dirty="0"/>
              <a:t>Bir kullanıcının sistemi kötü amaçlı kullanması ne ölçüde zordur?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12</a:t>
            </a:fld>
            <a:endParaRPr lang="tr-TR">
              <a:solidFill>
                <a:prstClr val="black">
                  <a:tint val="75000"/>
                </a:prstClr>
              </a:solidFill>
            </a:endParaRPr>
          </a:p>
        </p:txBody>
      </p:sp>
    </p:spTree>
    <p:extLst>
      <p:ext uri="{BB962C8B-B14F-4D97-AF65-F5344CB8AC3E}">
        <p14:creationId xmlns:p14="http://schemas.microsoft.com/office/powerpoint/2010/main" val="400417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İşlevsellik</a:t>
            </a:r>
            <a:endParaRPr lang="tr-TR" dirty="0"/>
          </a:p>
        </p:txBody>
      </p:sp>
      <p:sp>
        <p:nvSpPr>
          <p:cNvPr id="3" name="İçerik Yer Tutucusu 2"/>
          <p:cNvSpPr>
            <a:spLocks noGrp="1"/>
          </p:cNvSpPr>
          <p:nvPr>
            <p:ph idx="1"/>
          </p:nvPr>
        </p:nvSpPr>
        <p:spPr/>
        <p:txBody>
          <a:bodyPr/>
          <a:lstStyle/>
          <a:p>
            <a:r>
              <a:rPr lang="tr-TR" altLang="tr-TR" dirty="0"/>
              <a:t>Sistem ne yapacak?</a:t>
            </a:r>
          </a:p>
          <a:p>
            <a:endParaRPr lang="tr-TR" altLang="tr-TR" dirty="0"/>
          </a:p>
          <a:p>
            <a:r>
              <a:rPr lang="tr-TR" altLang="tr-TR" dirty="0"/>
              <a:t>Sistem bunu ne zaman gerçekleştirecek?</a:t>
            </a:r>
          </a:p>
          <a:p>
            <a:endParaRPr lang="tr-TR" altLang="tr-TR" dirty="0"/>
          </a:p>
          <a:p>
            <a:r>
              <a:rPr lang="tr-TR" altLang="tr-TR" dirty="0"/>
              <a:t>Sistem nasıl ve ne zaman değiştirilebilir ve/veya güçlendirilebilir?</a:t>
            </a:r>
          </a:p>
          <a:p>
            <a:endParaRPr lang="tr-TR" altLang="tr-TR" dirty="0"/>
          </a:p>
          <a:p>
            <a:r>
              <a:rPr lang="tr-TR" altLang="tr-TR" dirty="0"/>
              <a:t>Çalışma hızı, yanıt süresi ya da çıktı üzerinde kısıtlayıcı etmenler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13</a:t>
            </a:fld>
            <a:endParaRPr lang="tr-TR">
              <a:solidFill>
                <a:prstClr val="black">
                  <a:tint val="75000"/>
                </a:prstClr>
              </a:solidFill>
            </a:endParaRPr>
          </a:p>
        </p:txBody>
      </p:sp>
    </p:spTree>
    <p:extLst>
      <p:ext uri="{BB962C8B-B14F-4D97-AF65-F5344CB8AC3E}">
        <p14:creationId xmlns:p14="http://schemas.microsoft.com/office/powerpoint/2010/main" val="65721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Belgeleme</a:t>
            </a:r>
            <a:endParaRPr lang="tr-TR" dirty="0"/>
          </a:p>
        </p:txBody>
      </p:sp>
      <p:sp>
        <p:nvSpPr>
          <p:cNvPr id="3" name="İçerik Yer Tutucusu 2"/>
          <p:cNvSpPr>
            <a:spLocks noGrp="1"/>
          </p:cNvSpPr>
          <p:nvPr>
            <p:ph idx="1"/>
          </p:nvPr>
        </p:nvSpPr>
        <p:spPr/>
        <p:txBody>
          <a:bodyPr/>
          <a:lstStyle/>
          <a:p>
            <a:r>
              <a:rPr lang="tr-TR" altLang="tr-TR" dirty="0"/>
              <a:t>Ne kadar belgeleme gereklidir?</a:t>
            </a:r>
          </a:p>
          <a:p>
            <a:endParaRPr lang="tr-TR" altLang="tr-TR" dirty="0"/>
          </a:p>
          <a:p>
            <a:r>
              <a:rPr lang="tr-TR" altLang="tr-TR" dirty="0"/>
              <a:t>Belgeleme hangi kullanıcı kitlesini hedeflemektedir</a:t>
            </a:r>
            <a:r>
              <a:rPr lang="tr-TR" altLang="tr-TR" dirty="0" smtClean="0"/>
              <a:t>?</a:t>
            </a:r>
          </a:p>
          <a:p>
            <a:endParaRPr lang="tr-TR" altLang="tr-TR" dirty="0"/>
          </a:p>
          <a:p>
            <a:r>
              <a:rPr lang="tr-TR" altLang="tr-TR" dirty="0" smtClean="0"/>
              <a:t>Geliştirilecek sistemin bakım sürecine ait belgeleme gerekli mi?</a:t>
            </a:r>
          </a:p>
          <a:p>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14</a:t>
            </a:fld>
            <a:endParaRPr lang="tr-TR">
              <a:solidFill>
                <a:prstClr val="black">
                  <a:tint val="75000"/>
                </a:prstClr>
              </a:solidFill>
            </a:endParaRPr>
          </a:p>
        </p:txBody>
      </p:sp>
    </p:spTree>
    <p:extLst>
      <p:ext uri="{BB962C8B-B14F-4D97-AF65-F5344CB8AC3E}">
        <p14:creationId xmlns:p14="http://schemas.microsoft.com/office/powerpoint/2010/main" val="399409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Veri</a:t>
            </a:r>
            <a:endParaRPr lang="tr-TR" dirty="0"/>
          </a:p>
        </p:txBody>
      </p:sp>
      <p:sp>
        <p:nvSpPr>
          <p:cNvPr id="3" name="İçerik Yer Tutucusu 2"/>
          <p:cNvSpPr>
            <a:spLocks noGrp="1"/>
          </p:cNvSpPr>
          <p:nvPr>
            <p:ph idx="1"/>
          </p:nvPr>
        </p:nvSpPr>
        <p:spPr/>
        <p:txBody>
          <a:bodyPr/>
          <a:lstStyle/>
          <a:p>
            <a:pPr>
              <a:spcBef>
                <a:spcPct val="60000"/>
              </a:spcBef>
            </a:pPr>
            <a:r>
              <a:rPr lang="tr-TR" altLang="tr-TR" dirty="0"/>
              <a:t>Hem giriş hem çıkış için verinin biçimi ne olmalıdır?</a:t>
            </a:r>
          </a:p>
          <a:p>
            <a:pPr>
              <a:spcBef>
                <a:spcPct val="60000"/>
              </a:spcBef>
            </a:pPr>
            <a:r>
              <a:rPr lang="tr-TR" altLang="tr-TR" dirty="0"/>
              <a:t>Bu veri ne sıklıkla alınacak veya gönderilecektir?</a:t>
            </a:r>
          </a:p>
          <a:p>
            <a:pPr>
              <a:spcBef>
                <a:spcPct val="60000"/>
              </a:spcBef>
            </a:pPr>
            <a:r>
              <a:rPr lang="tr-TR" altLang="tr-TR" dirty="0"/>
              <a:t>Bu verinin doğruluk </a:t>
            </a:r>
            <a:r>
              <a:rPr lang="tr-TR" altLang="tr-TR" dirty="0" smtClean="0"/>
              <a:t>ölçüsü </a:t>
            </a:r>
            <a:r>
              <a:rPr lang="tr-TR" altLang="tr-TR" dirty="0"/>
              <a:t>ne olmalıdır?</a:t>
            </a:r>
          </a:p>
          <a:p>
            <a:pPr>
              <a:spcBef>
                <a:spcPct val="60000"/>
              </a:spcBef>
            </a:pPr>
            <a:r>
              <a:rPr lang="tr-TR" altLang="tr-TR" dirty="0" smtClean="0"/>
              <a:t>Hesaplamaların sonuçları hangi hassasiyette olmalıdır?</a:t>
            </a:r>
            <a:endParaRPr lang="tr-TR" altLang="tr-TR" dirty="0"/>
          </a:p>
          <a:p>
            <a:pPr>
              <a:spcBef>
                <a:spcPct val="60000"/>
              </a:spcBef>
            </a:pPr>
            <a:r>
              <a:rPr lang="tr-TR" altLang="tr-TR" dirty="0"/>
              <a:t>Sistemde ne kadar veri akışı olacaktır?</a:t>
            </a:r>
          </a:p>
          <a:p>
            <a:pPr>
              <a:spcBef>
                <a:spcPct val="60000"/>
              </a:spcBef>
            </a:pPr>
            <a:r>
              <a:rPr lang="tr-TR" altLang="tr-TR" dirty="0" smtClean="0"/>
              <a:t>Verinin depolanma ve işleme süresi ne kadar olacak?</a:t>
            </a:r>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15</a:t>
            </a:fld>
            <a:endParaRPr lang="tr-TR">
              <a:solidFill>
                <a:prstClr val="black">
                  <a:tint val="75000"/>
                </a:prstClr>
              </a:solidFill>
            </a:endParaRPr>
          </a:p>
        </p:txBody>
      </p:sp>
    </p:spTree>
    <p:extLst>
      <p:ext uri="{BB962C8B-B14F-4D97-AF65-F5344CB8AC3E}">
        <p14:creationId xmlns:p14="http://schemas.microsoft.com/office/powerpoint/2010/main" val="246026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Kaynaklar</a:t>
            </a:r>
            <a:endParaRPr lang="tr-TR" dirty="0"/>
          </a:p>
        </p:txBody>
      </p:sp>
      <p:sp>
        <p:nvSpPr>
          <p:cNvPr id="3" name="İçerik Yer Tutucusu 2"/>
          <p:cNvSpPr>
            <a:spLocks noGrp="1"/>
          </p:cNvSpPr>
          <p:nvPr>
            <p:ph idx="1"/>
          </p:nvPr>
        </p:nvSpPr>
        <p:spPr/>
        <p:txBody>
          <a:bodyPr/>
          <a:lstStyle/>
          <a:p>
            <a:pPr>
              <a:spcBef>
                <a:spcPct val="60000"/>
              </a:spcBef>
            </a:pPr>
            <a:r>
              <a:rPr lang="tr-TR" altLang="tr-TR" dirty="0"/>
              <a:t>Sistemi kurmak, kullanmak ve bakımını yapmak için ne kadar malzeme, personel ve diğer kaynaklara ihtiyaç var?</a:t>
            </a:r>
          </a:p>
          <a:p>
            <a:pPr>
              <a:spcBef>
                <a:spcPct val="60000"/>
              </a:spcBef>
            </a:pPr>
            <a:r>
              <a:rPr lang="tr-TR" altLang="tr-TR" dirty="0"/>
              <a:t>Geliştiriciler hangi yeteneklere sahip olmalı?</a:t>
            </a:r>
          </a:p>
          <a:p>
            <a:pPr>
              <a:spcBef>
                <a:spcPct val="60000"/>
              </a:spcBef>
            </a:pPr>
            <a:r>
              <a:rPr lang="tr-TR" altLang="tr-TR" dirty="0"/>
              <a:t>Sistem ne kadar fiziksel yer kaplayacak?</a:t>
            </a:r>
          </a:p>
          <a:p>
            <a:pPr>
              <a:spcBef>
                <a:spcPct val="60000"/>
              </a:spcBef>
            </a:pPr>
            <a:r>
              <a:rPr lang="tr-TR" altLang="tr-TR" dirty="0"/>
              <a:t>Güç, ısıtma ve soğutma için kısıtlar nelerdir?</a:t>
            </a:r>
          </a:p>
          <a:p>
            <a:pPr>
              <a:spcBef>
                <a:spcPct val="60000"/>
              </a:spcBef>
            </a:pPr>
            <a:r>
              <a:rPr lang="tr-TR" altLang="tr-TR" dirty="0"/>
              <a:t>Geliştirim için tavsiye edilen bir zaman çizelgesi var mı?</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16</a:t>
            </a:fld>
            <a:endParaRPr lang="tr-TR">
              <a:solidFill>
                <a:prstClr val="black">
                  <a:tint val="75000"/>
                </a:prstClr>
              </a:solidFill>
            </a:endParaRPr>
          </a:p>
        </p:txBody>
      </p:sp>
    </p:spTree>
    <p:extLst>
      <p:ext uri="{BB962C8B-B14F-4D97-AF65-F5344CB8AC3E}">
        <p14:creationId xmlns:p14="http://schemas.microsoft.com/office/powerpoint/2010/main" val="393969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Güvenlik</a:t>
            </a:r>
            <a:endParaRPr lang="tr-TR" dirty="0"/>
          </a:p>
        </p:txBody>
      </p:sp>
      <p:sp>
        <p:nvSpPr>
          <p:cNvPr id="3" name="İçerik Yer Tutucusu 2"/>
          <p:cNvSpPr>
            <a:spLocks noGrp="1"/>
          </p:cNvSpPr>
          <p:nvPr>
            <p:ph idx="1"/>
          </p:nvPr>
        </p:nvSpPr>
        <p:spPr/>
        <p:txBody>
          <a:bodyPr>
            <a:normAutofit fontScale="92500" lnSpcReduction="10000"/>
          </a:bodyPr>
          <a:lstStyle/>
          <a:p>
            <a:pPr>
              <a:spcBef>
                <a:spcPct val="60000"/>
              </a:spcBef>
            </a:pPr>
            <a:r>
              <a:rPr lang="tr-TR" altLang="tr-TR" dirty="0"/>
              <a:t>Sisteme ya da bilgiye erişim denetlenmeli midir?</a:t>
            </a:r>
          </a:p>
          <a:p>
            <a:pPr>
              <a:spcBef>
                <a:spcPct val="60000"/>
              </a:spcBef>
            </a:pPr>
            <a:r>
              <a:rPr lang="tr-TR" altLang="tr-TR" dirty="0"/>
              <a:t>Bir kullanıcının verisi diğerinden nasıl ayrılacaktır?</a:t>
            </a:r>
          </a:p>
          <a:p>
            <a:pPr>
              <a:spcBef>
                <a:spcPct val="60000"/>
              </a:spcBef>
            </a:pPr>
            <a:r>
              <a:rPr lang="tr-TR" altLang="tr-TR" dirty="0"/>
              <a:t>Kullanıcı programları, diğer program ve işletim sisteminden nasıl ayrı tutulacaktır?</a:t>
            </a:r>
          </a:p>
          <a:p>
            <a:pPr>
              <a:spcBef>
                <a:spcPct val="60000"/>
              </a:spcBef>
            </a:pPr>
            <a:r>
              <a:rPr lang="tr-TR" altLang="tr-TR" dirty="0"/>
              <a:t>Sistem hangi sıklıkla yedeklenecektir?</a:t>
            </a:r>
          </a:p>
          <a:p>
            <a:pPr>
              <a:spcBef>
                <a:spcPct val="60000"/>
              </a:spcBef>
            </a:pPr>
            <a:r>
              <a:rPr lang="tr-TR" altLang="tr-TR" dirty="0"/>
              <a:t>Yedek kopyaları başka yerde saklanacak mıdır?</a:t>
            </a:r>
          </a:p>
          <a:p>
            <a:pPr>
              <a:spcBef>
                <a:spcPct val="60000"/>
              </a:spcBef>
            </a:pPr>
            <a:r>
              <a:rPr lang="tr-TR" altLang="tr-TR" dirty="0"/>
              <a:t>Yangın ve hırsızlığa karşı ne tür önlemler alınacaktır?</a:t>
            </a:r>
          </a:p>
          <a:p>
            <a:pPr>
              <a:spcBef>
                <a:spcPct val="60000"/>
              </a:spcBef>
            </a:pPr>
            <a:r>
              <a:rPr lang="tr-TR" altLang="tr-TR" dirty="0"/>
              <a:t>Internet erişimi var mı? Güvenlik kullanılıyor mu?</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17</a:t>
            </a:fld>
            <a:endParaRPr lang="tr-TR">
              <a:solidFill>
                <a:prstClr val="black">
                  <a:tint val="75000"/>
                </a:prstClr>
              </a:solidFill>
            </a:endParaRPr>
          </a:p>
        </p:txBody>
      </p:sp>
    </p:spTree>
    <p:extLst>
      <p:ext uri="{BB962C8B-B14F-4D97-AF65-F5344CB8AC3E}">
        <p14:creationId xmlns:p14="http://schemas.microsoft.com/office/powerpoint/2010/main" val="130458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Kalite Güvencesi</a:t>
            </a:r>
            <a:endParaRPr lang="tr-TR" dirty="0"/>
          </a:p>
        </p:txBody>
      </p:sp>
      <p:sp>
        <p:nvSpPr>
          <p:cNvPr id="3" name="İçerik Yer Tutucusu 2"/>
          <p:cNvSpPr>
            <a:spLocks noGrp="1"/>
          </p:cNvSpPr>
          <p:nvPr>
            <p:ph idx="1"/>
          </p:nvPr>
        </p:nvSpPr>
        <p:spPr/>
        <p:txBody>
          <a:bodyPr/>
          <a:lstStyle/>
          <a:p>
            <a:pPr>
              <a:spcBef>
                <a:spcPct val="60000"/>
              </a:spcBef>
            </a:pPr>
            <a:r>
              <a:rPr lang="tr-TR" altLang="tr-TR" dirty="0"/>
              <a:t>Güvenirlilik için gereksinimler nelerdir?</a:t>
            </a:r>
          </a:p>
          <a:p>
            <a:pPr>
              <a:spcBef>
                <a:spcPct val="60000"/>
              </a:spcBef>
            </a:pPr>
            <a:r>
              <a:rPr lang="tr-TR" altLang="tr-TR" dirty="0"/>
              <a:t>Sistemin özellikleri insanlara nasıl aktarılmalıdır?</a:t>
            </a:r>
          </a:p>
          <a:p>
            <a:pPr>
              <a:spcBef>
                <a:spcPct val="60000"/>
              </a:spcBef>
            </a:pPr>
            <a:r>
              <a:rPr lang="tr-TR" altLang="tr-TR" dirty="0"/>
              <a:t>Sistem çökmeleri arasında öngörülen zaman aralığı nedir?</a:t>
            </a:r>
          </a:p>
          <a:p>
            <a:pPr>
              <a:spcBef>
                <a:spcPct val="60000"/>
              </a:spcBef>
            </a:pPr>
            <a:r>
              <a:rPr lang="tr-TR" altLang="tr-TR" dirty="0"/>
              <a:t>Kaynak kullanımı ve yanıt süresine ilişkin verimlilik ölçütleri nelerdir?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18</a:t>
            </a:fld>
            <a:endParaRPr lang="tr-TR">
              <a:solidFill>
                <a:prstClr val="black">
                  <a:tint val="75000"/>
                </a:prstClr>
              </a:solidFill>
            </a:endParaRPr>
          </a:p>
        </p:txBody>
      </p:sp>
    </p:spTree>
    <p:extLst>
      <p:ext uri="{BB962C8B-B14F-4D97-AF65-F5344CB8AC3E}">
        <p14:creationId xmlns:p14="http://schemas.microsoft.com/office/powerpoint/2010/main" val="58313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Özellikleri</a:t>
            </a:r>
            <a:endParaRPr lang="tr-TR" dirty="0"/>
          </a:p>
        </p:txBody>
      </p:sp>
      <p:sp>
        <p:nvSpPr>
          <p:cNvPr id="3" name="İçerik Yer Tutucusu 2"/>
          <p:cNvSpPr>
            <a:spLocks noGrp="1"/>
          </p:cNvSpPr>
          <p:nvPr>
            <p:ph idx="1"/>
          </p:nvPr>
        </p:nvSpPr>
        <p:spPr/>
        <p:txBody>
          <a:bodyPr/>
          <a:lstStyle/>
          <a:p>
            <a:pPr>
              <a:buNone/>
            </a:pPr>
            <a:r>
              <a:rPr lang="tr-TR" altLang="tr-TR" sz="3600" dirty="0"/>
              <a:t>Gereksinimler üç amaca hizmet eder</a:t>
            </a:r>
          </a:p>
          <a:p>
            <a:pPr>
              <a:buNone/>
            </a:pPr>
            <a:endParaRPr lang="tr-TR" altLang="tr-TR" sz="1600" dirty="0"/>
          </a:p>
          <a:p>
            <a:pPr>
              <a:spcBef>
                <a:spcPct val="60000"/>
              </a:spcBef>
            </a:pPr>
            <a:r>
              <a:rPr lang="tr-TR" altLang="tr-TR" dirty="0"/>
              <a:t>Geliştiricilerin, müşterilerin sistemin nasıl çalışmasını istediklerini anlamalarını sağlar.</a:t>
            </a:r>
          </a:p>
          <a:p>
            <a:pPr>
              <a:spcBef>
                <a:spcPct val="60000"/>
              </a:spcBef>
            </a:pPr>
            <a:r>
              <a:rPr lang="tr-TR" altLang="tr-TR" dirty="0"/>
              <a:t>Gereksinimler, sonuç sistemin ne özellikte ve işlevsellikte olacağını söyler.</a:t>
            </a:r>
          </a:p>
          <a:p>
            <a:pPr>
              <a:spcBef>
                <a:spcPct val="60000"/>
              </a:spcBef>
            </a:pPr>
            <a:r>
              <a:rPr lang="tr-TR" altLang="tr-TR" dirty="0"/>
              <a:t>Gereksinimler sınama ekibine, kullanıcıyı, sunulan sistemin istenen sistem olduğuna ikna etmek için neler göstermeleri gerektiğini söyler.</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19</a:t>
            </a:fld>
            <a:endParaRPr lang="tr-TR">
              <a:solidFill>
                <a:prstClr val="black">
                  <a:tint val="75000"/>
                </a:prstClr>
              </a:solidFill>
            </a:endParaRPr>
          </a:p>
        </p:txBody>
      </p:sp>
    </p:spTree>
    <p:extLst>
      <p:ext uri="{BB962C8B-B14F-4D97-AF65-F5344CB8AC3E}">
        <p14:creationId xmlns:p14="http://schemas.microsoft.com/office/powerpoint/2010/main" val="21706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HEDEFLER</a:t>
            </a:r>
            <a:endParaRPr lang="tr-TR" dirty="0"/>
          </a:p>
        </p:txBody>
      </p:sp>
      <p:sp>
        <p:nvSpPr>
          <p:cNvPr id="3" name="İçerik Yer Tutucusu 2"/>
          <p:cNvSpPr>
            <a:spLocks noGrp="1"/>
          </p:cNvSpPr>
          <p:nvPr>
            <p:ph idx="1"/>
          </p:nvPr>
        </p:nvSpPr>
        <p:spPr>
          <a:xfrm>
            <a:off x="838200" y="1528997"/>
            <a:ext cx="10515600" cy="4647966"/>
          </a:xfrm>
        </p:spPr>
        <p:txBody>
          <a:bodyPr>
            <a:normAutofit/>
          </a:bodyPr>
          <a:lstStyle/>
          <a:p>
            <a:r>
              <a:rPr lang="tr-TR" dirty="0" smtClean="0"/>
              <a:t>Planlama raporu içeriği</a:t>
            </a:r>
          </a:p>
          <a:p>
            <a:r>
              <a:rPr lang="tr-TR" dirty="0" smtClean="0"/>
              <a:t>Yazılım Yaşam Döngüsü</a:t>
            </a:r>
          </a:p>
          <a:p>
            <a:r>
              <a:rPr lang="tr-TR" dirty="0" smtClean="0"/>
              <a:t>Analiz- Greksininim nedir? Gereksinim türleri</a:t>
            </a:r>
          </a:p>
          <a:p>
            <a:r>
              <a:rPr lang="tr-TR" altLang="tr-TR" dirty="0" smtClean="0"/>
              <a:t>Gereksinim Verisi Toplama Yöntemleri</a:t>
            </a:r>
          </a:p>
          <a:p>
            <a:r>
              <a:rPr lang="tr-TR" altLang="tr-TR" dirty="0" smtClean="0"/>
              <a:t>Kullanıcı </a:t>
            </a:r>
            <a:r>
              <a:rPr lang="tr-TR" altLang="tr-TR" dirty="0" err="1" smtClean="0"/>
              <a:t>Arayüz</a:t>
            </a:r>
            <a:r>
              <a:rPr lang="tr-TR" altLang="tr-TR" dirty="0" smtClean="0"/>
              <a:t> </a:t>
            </a:r>
            <a:r>
              <a:rPr lang="tr-TR" altLang="tr-TR" dirty="0" err="1" smtClean="0"/>
              <a:t>Prototipleme</a:t>
            </a:r>
            <a:r>
              <a:rPr lang="tr-TR" altLang="tr-TR" dirty="0" smtClean="0"/>
              <a:t> (KAP)</a:t>
            </a:r>
          </a:p>
          <a:p>
            <a:r>
              <a:rPr lang="tr-TR" altLang="tr-TR" dirty="0" smtClean="0"/>
              <a:t>Sistem Analiz Raporu </a:t>
            </a:r>
            <a:endParaRPr lang="tr-TR" dirty="0" smtClean="0"/>
          </a:p>
          <a:p>
            <a:endParaRPr lang="tr-TR" dirty="0" smtClean="0"/>
          </a:p>
          <a:p>
            <a:endParaRPr lang="tr-TR" dirty="0" smtClean="0"/>
          </a:p>
          <a:p>
            <a:pPr marL="0" indent="0">
              <a:buNone/>
            </a:pPr>
            <a:r>
              <a:rPr lang="tr-TR" dirty="0"/>
              <a:t> </a:t>
            </a:r>
            <a:r>
              <a:rPr lang="tr-TR" dirty="0" smtClean="0"/>
              <a:t>  	</a:t>
            </a:r>
          </a:p>
          <a:p>
            <a:pPr marL="0" indent="0">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a:t>
            </a:fld>
            <a:endParaRPr lang="tr-TR">
              <a:solidFill>
                <a:prstClr val="black">
                  <a:tint val="75000"/>
                </a:prstClr>
              </a:solidFill>
            </a:endParaRPr>
          </a:p>
        </p:txBody>
      </p:sp>
    </p:spTree>
    <p:extLst>
      <p:ext uri="{BB962C8B-B14F-4D97-AF65-F5344CB8AC3E}">
        <p14:creationId xmlns:p14="http://schemas.microsoft.com/office/powerpoint/2010/main" val="1927208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Doğrulama Süreci</a:t>
            </a:r>
            <a:endParaRPr lang="tr-TR" dirty="0"/>
          </a:p>
        </p:txBody>
      </p:sp>
      <p:sp>
        <p:nvSpPr>
          <p:cNvPr id="3" name="İçerik Yer Tutucusu 2"/>
          <p:cNvSpPr>
            <a:spLocks noGrp="1"/>
          </p:cNvSpPr>
          <p:nvPr>
            <p:ph idx="1"/>
          </p:nvPr>
        </p:nvSpPr>
        <p:spPr/>
        <p:txBody>
          <a:bodyPr>
            <a:normAutofit fontScale="92500"/>
          </a:bodyPr>
          <a:lstStyle/>
          <a:p>
            <a:pPr marL="457200" indent="-457200">
              <a:spcBef>
                <a:spcPct val="60000"/>
              </a:spcBef>
              <a:buFont typeface="Wingdings" panose="05000000000000000000" pitchFamily="2" charset="2"/>
              <a:buAutoNum type="arabicPeriod"/>
            </a:pPr>
            <a:r>
              <a:rPr lang="tr-TR" altLang="tr-TR" dirty="0"/>
              <a:t>Gereksinimler doğru oluşturulmuş mu?</a:t>
            </a:r>
          </a:p>
          <a:p>
            <a:pPr marL="457200" indent="-457200">
              <a:spcBef>
                <a:spcPct val="60000"/>
              </a:spcBef>
              <a:buFont typeface="Wingdings" panose="05000000000000000000" pitchFamily="2" charset="2"/>
              <a:buAutoNum type="arabicPeriod"/>
            </a:pPr>
            <a:r>
              <a:rPr lang="tr-TR" altLang="tr-TR" dirty="0"/>
              <a:t>Gereksinimler tutarlı mı?</a:t>
            </a:r>
          </a:p>
          <a:p>
            <a:pPr marL="457200" indent="-457200">
              <a:spcBef>
                <a:spcPct val="60000"/>
              </a:spcBef>
              <a:buFont typeface="Wingdings" panose="05000000000000000000" pitchFamily="2" charset="2"/>
              <a:buAutoNum type="arabicPeriod"/>
            </a:pPr>
            <a:r>
              <a:rPr lang="tr-TR" altLang="tr-TR" dirty="0"/>
              <a:t>Gereksinimler tam mı? (Dışsal tamlık / İçsel tamlık)</a:t>
            </a:r>
          </a:p>
          <a:p>
            <a:pPr marL="457200" indent="-457200">
              <a:spcBef>
                <a:spcPct val="60000"/>
              </a:spcBef>
              <a:buFont typeface="Wingdings" panose="05000000000000000000" pitchFamily="2" charset="2"/>
              <a:buAutoNum type="arabicPeriod"/>
            </a:pPr>
            <a:r>
              <a:rPr lang="tr-TR" altLang="tr-TR" dirty="0"/>
              <a:t>Gereksinimler gerçekçi mi?</a:t>
            </a:r>
          </a:p>
          <a:p>
            <a:pPr marL="457200" indent="-457200">
              <a:spcBef>
                <a:spcPct val="60000"/>
              </a:spcBef>
              <a:buFont typeface="Wingdings" panose="05000000000000000000" pitchFamily="2" charset="2"/>
              <a:buAutoNum type="arabicPeriod"/>
            </a:pPr>
            <a:r>
              <a:rPr lang="tr-TR" altLang="tr-TR" dirty="0"/>
              <a:t>Her gereksinim kullanıcı tarafından istenen bir şeyi mi tanımlamaktadır?</a:t>
            </a:r>
          </a:p>
          <a:p>
            <a:pPr marL="457200" indent="-457200">
              <a:spcBef>
                <a:spcPct val="60000"/>
              </a:spcBef>
              <a:buFont typeface="Wingdings" panose="05000000000000000000" pitchFamily="2" charset="2"/>
              <a:buAutoNum type="arabicPeriod"/>
            </a:pPr>
            <a:r>
              <a:rPr lang="tr-TR" altLang="tr-TR" dirty="0"/>
              <a:t>Gereksinimler doğrulanabilir mi?</a:t>
            </a:r>
          </a:p>
          <a:p>
            <a:pPr marL="457200" indent="-457200">
              <a:spcBef>
                <a:spcPct val="60000"/>
              </a:spcBef>
              <a:buFont typeface="Wingdings" panose="05000000000000000000" pitchFamily="2" charset="2"/>
              <a:buAutoNum type="arabicPeriod"/>
            </a:pPr>
            <a:r>
              <a:rPr lang="tr-TR" altLang="tr-TR" dirty="0"/>
              <a:t>Gereksinimler izlenebilir mi?</a:t>
            </a:r>
          </a:p>
          <a:p>
            <a:pPr marL="457200" indent="-457200"/>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20</a:t>
            </a:fld>
            <a:endParaRPr lang="tr-TR">
              <a:solidFill>
                <a:prstClr val="black">
                  <a:tint val="75000"/>
                </a:prstClr>
              </a:solidFill>
            </a:endParaRPr>
          </a:p>
        </p:txBody>
      </p:sp>
    </p:spTree>
    <p:extLst>
      <p:ext uri="{BB962C8B-B14F-4D97-AF65-F5344CB8AC3E}">
        <p14:creationId xmlns:p14="http://schemas.microsoft.com/office/powerpoint/2010/main" val="42297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Planı(Faaliyet-Zaman-Maliyet Çizelgesi)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3</a:t>
            </a:fld>
            <a:endParaRPr lang="tr-TR">
              <a:solidFill>
                <a:prstClr val="black">
                  <a:tint val="75000"/>
                </a:prstClr>
              </a:solidFill>
            </a:endParaRPr>
          </a:p>
        </p:txBody>
      </p:sp>
      <p:pic>
        <p:nvPicPr>
          <p:cNvPr id="7" name="Resim 6"/>
          <p:cNvPicPr>
            <a:picLocks noChangeAspect="1"/>
          </p:cNvPicPr>
          <p:nvPr/>
        </p:nvPicPr>
        <p:blipFill>
          <a:blip r:embed="rId2" cstate="print"/>
          <a:stretch>
            <a:fillRect/>
          </a:stretch>
        </p:blipFill>
        <p:spPr>
          <a:xfrm>
            <a:off x="5673381" y="2067117"/>
            <a:ext cx="5571024" cy="3163774"/>
          </a:xfrm>
          <a:prstGeom prst="rect">
            <a:avLst/>
          </a:prstGeom>
        </p:spPr>
      </p:pic>
      <p:sp>
        <p:nvSpPr>
          <p:cNvPr id="6" name="5 Metin kutusu"/>
          <p:cNvSpPr txBox="1"/>
          <p:nvPr/>
        </p:nvSpPr>
        <p:spPr>
          <a:xfrm>
            <a:off x="633743" y="1629624"/>
            <a:ext cx="4843603" cy="4247317"/>
          </a:xfrm>
          <a:prstGeom prst="rect">
            <a:avLst/>
          </a:prstGeom>
          <a:noFill/>
        </p:spPr>
        <p:txBody>
          <a:bodyPr wrap="square" rtlCol="0">
            <a:spAutoFit/>
          </a:bodyPr>
          <a:lstStyle/>
          <a:p>
            <a:r>
              <a:rPr lang="tr-TR" dirty="0">
                <a:solidFill>
                  <a:prstClr val="black"/>
                </a:solidFill>
              </a:rPr>
              <a:t>Proje Kaynakları-</a:t>
            </a:r>
          </a:p>
          <a:p>
            <a:pPr marL="342900" indent="-342900">
              <a:buFontTx/>
              <a:buAutoNum type="arabicPeriod"/>
            </a:pPr>
            <a:r>
              <a:rPr lang="tr-TR" dirty="0">
                <a:solidFill>
                  <a:prstClr val="black"/>
                </a:solidFill>
              </a:rPr>
              <a:t>İnsan kaynakları : Proje şamalarında görev alacak personelin nitelikleri ve çalışma zamanları</a:t>
            </a:r>
          </a:p>
          <a:p>
            <a:pPr marL="342900" indent="-342900">
              <a:buFontTx/>
              <a:buAutoNum type="arabicPeriod"/>
            </a:pPr>
            <a:r>
              <a:rPr lang="tr-TR" dirty="0">
                <a:solidFill>
                  <a:prstClr val="black"/>
                </a:solidFill>
              </a:rPr>
              <a:t>Sistemin geliştirilmesinde ve nihai sistemde kullanılacak donanım kaynaklarının edinilme zaman çizelgesi</a:t>
            </a:r>
          </a:p>
          <a:p>
            <a:pPr marL="342900" indent="-342900">
              <a:buFontTx/>
              <a:buAutoNum type="arabicPeriod"/>
            </a:pPr>
            <a:r>
              <a:rPr lang="tr-TR" dirty="0">
                <a:solidFill>
                  <a:prstClr val="black"/>
                </a:solidFill>
              </a:rPr>
              <a:t>Sistem geliştirme sunumunda kullanılacak yazılım kaynaklarının edinilme tarihleri</a:t>
            </a:r>
          </a:p>
          <a:p>
            <a:pPr marL="342900" indent="-342900"/>
            <a:r>
              <a:rPr lang="tr-TR" dirty="0">
                <a:solidFill>
                  <a:prstClr val="black"/>
                </a:solidFill>
              </a:rPr>
              <a:t>Bu aşamanın en önemli görünür çıktısı projenin çıktılarına ait zaman çizelgesidir. </a:t>
            </a:r>
          </a:p>
          <a:p>
            <a:pPr marL="342900" indent="-342900"/>
            <a:r>
              <a:rPr lang="tr-TR" dirty="0">
                <a:solidFill>
                  <a:prstClr val="black"/>
                </a:solidFill>
              </a:rPr>
              <a:t>İlk maliyet hesaplama bu aşamada olmasına karşın proje planı raporunda genellikle yer almaz.</a:t>
            </a:r>
          </a:p>
          <a:p>
            <a:pPr marL="342900" indent="-342900"/>
            <a:endParaRPr lang="tr-TR" dirty="0">
              <a:solidFill>
                <a:prstClr val="black"/>
              </a:solidFill>
            </a:endParaRPr>
          </a:p>
        </p:txBody>
      </p:sp>
    </p:spTree>
    <p:extLst>
      <p:ext uri="{BB962C8B-B14F-4D97-AF65-F5344CB8AC3E}">
        <p14:creationId xmlns:p14="http://schemas.microsoft.com/office/powerpoint/2010/main" val="169875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Yaşam Döngüsü</a:t>
            </a:r>
            <a:endParaRPr lang="tr-TR" dirty="0"/>
          </a:p>
        </p:txBody>
      </p:sp>
      <p:sp>
        <p:nvSpPr>
          <p:cNvPr id="3" name="İçerik Yer Tutucusu 2"/>
          <p:cNvSpPr>
            <a:spLocks noGrp="1"/>
          </p:cNvSpPr>
          <p:nvPr>
            <p:ph idx="1"/>
          </p:nvPr>
        </p:nvSpPr>
        <p:spPr/>
        <p:txBody>
          <a:bodyPr/>
          <a:lstStyle/>
          <a:p>
            <a:pPr marL="342900" lvl="0" indent="-342900" fontAlgn="base">
              <a:lnSpc>
                <a:spcPct val="100000"/>
              </a:lnSpc>
              <a:spcBef>
                <a:spcPct val="2000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4</a:t>
            </a:fld>
            <a:endParaRPr lang="tr-TR">
              <a:solidFill>
                <a:prstClr val="black">
                  <a:tint val="75000"/>
                </a:prstClr>
              </a:solidFill>
            </a:endParaRPr>
          </a:p>
        </p:txBody>
      </p:sp>
      <p:grpSp>
        <p:nvGrpSpPr>
          <p:cNvPr id="9" name="8 Grup"/>
          <p:cNvGrpSpPr/>
          <p:nvPr/>
        </p:nvGrpSpPr>
        <p:grpSpPr>
          <a:xfrm>
            <a:off x="1520727" y="1864551"/>
            <a:ext cx="8461473" cy="3331118"/>
            <a:chOff x="2598090" y="2887593"/>
            <a:chExt cx="8461473" cy="3331118"/>
          </a:xfrm>
        </p:grpSpPr>
        <p:pic>
          <p:nvPicPr>
            <p:cNvPr id="6" name="Resim 5"/>
            <p:cNvPicPr>
              <a:picLocks noChangeAspect="1"/>
            </p:cNvPicPr>
            <p:nvPr/>
          </p:nvPicPr>
          <p:blipFill>
            <a:blip r:embed="rId3" cstate="print"/>
            <a:stretch>
              <a:fillRect/>
            </a:stretch>
          </p:blipFill>
          <p:spPr>
            <a:xfrm>
              <a:off x="2598090" y="3007771"/>
              <a:ext cx="4814604" cy="3210940"/>
            </a:xfrm>
            <a:prstGeom prst="rect">
              <a:avLst/>
            </a:prstGeom>
          </p:spPr>
        </p:pic>
        <p:sp>
          <p:nvSpPr>
            <p:cNvPr id="7" name="6 Metin kutusu"/>
            <p:cNvSpPr txBox="1"/>
            <p:nvPr/>
          </p:nvSpPr>
          <p:spPr>
            <a:xfrm>
              <a:off x="6156356" y="2887593"/>
              <a:ext cx="4164594" cy="923330"/>
            </a:xfrm>
            <a:prstGeom prst="rect">
              <a:avLst/>
            </a:prstGeom>
            <a:noFill/>
          </p:spPr>
          <p:txBody>
            <a:bodyPr wrap="square" rtlCol="0">
              <a:spAutoFit/>
            </a:bodyPr>
            <a:lstStyle/>
            <a:p>
              <a:r>
                <a:rPr lang="tr-TR" dirty="0">
                  <a:solidFill>
                    <a:prstClr val="black"/>
                  </a:solidFill>
                </a:rPr>
                <a:t>Kaynak: –insan, donanım-yazılım</a:t>
              </a:r>
            </a:p>
            <a:p>
              <a:r>
                <a:rPr lang="tr-TR" dirty="0">
                  <a:solidFill>
                    <a:prstClr val="black"/>
                  </a:solidFill>
                </a:rPr>
                <a:t>İş zaman çizelgesi</a:t>
              </a:r>
            </a:p>
            <a:p>
              <a:r>
                <a:rPr lang="tr-TR" dirty="0">
                  <a:solidFill>
                    <a:prstClr val="black"/>
                  </a:solidFill>
                </a:rPr>
                <a:t>Maliyet hesabı</a:t>
              </a:r>
            </a:p>
          </p:txBody>
        </p:sp>
        <p:sp>
          <p:nvSpPr>
            <p:cNvPr id="8" name="7 Metin kutusu"/>
            <p:cNvSpPr txBox="1"/>
            <p:nvPr/>
          </p:nvSpPr>
          <p:spPr>
            <a:xfrm>
              <a:off x="6415135" y="4239720"/>
              <a:ext cx="4644428" cy="646331"/>
            </a:xfrm>
            <a:prstGeom prst="rect">
              <a:avLst/>
            </a:prstGeom>
            <a:noFill/>
          </p:spPr>
          <p:txBody>
            <a:bodyPr wrap="square" rtlCol="0">
              <a:spAutoFit/>
            </a:bodyPr>
            <a:lstStyle/>
            <a:p>
              <a:r>
                <a:rPr lang="tr-TR" dirty="0">
                  <a:solidFill>
                    <a:prstClr val="black"/>
                  </a:solidFill>
                </a:rPr>
                <a:t>Halihazırda işin yapılmakta olan işlerin algoritmalarının belirlenmesi</a:t>
              </a:r>
            </a:p>
          </p:txBody>
        </p:sp>
      </p:grpSp>
    </p:spTree>
    <p:extLst>
      <p:ext uri="{BB962C8B-B14F-4D97-AF65-F5344CB8AC3E}">
        <p14:creationId xmlns:p14="http://schemas.microsoft.com/office/powerpoint/2010/main" val="220119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Analiz (Çözümleme)</a:t>
            </a:r>
            <a:endParaRPr lang="tr-TR" dirty="0"/>
          </a:p>
        </p:txBody>
      </p:sp>
      <p:sp>
        <p:nvSpPr>
          <p:cNvPr id="3" name="2 İçerik Yer Tutucusu"/>
          <p:cNvSpPr>
            <a:spLocks noGrp="1"/>
          </p:cNvSpPr>
          <p:nvPr>
            <p:ph idx="1"/>
          </p:nvPr>
        </p:nvSpPr>
        <p:spPr/>
        <p:txBody>
          <a:bodyPr/>
          <a:lstStyle/>
          <a:p>
            <a:r>
              <a:rPr lang="tr-TR" dirty="0" smtClean="0"/>
              <a:t> Amaç: Sistemin işlevlerini ve kesin gereksinimleri açıklığa kavuşturmak ve sonucunda bunları belirli bir formatta </a:t>
            </a:r>
            <a:r>
              <a:rPr lang="tr-TR" b="1" dirty="0" err="1" smtClean="0"/>
              <a:t>dokümante</a:t>
            </a:r>
            <a:r>
              <a:rPr lang="tr-TR" dirty="0" smtClean="0"/>
              <a:t> etmektir. </a:t>
            </a:r>
          </a:p>
          <a:p>
            <a:pPr marL="0" indent="0" algn="just">
              <a:buNone/>
            </a:pPr>
            <a:r>
              <a:rPr lang="tr-TR" dirty="0" smtClean="0"/>
              <a:t>Analiz çalışması; müşteri, yazılım mühendisi, sistem analisti, iş analisti, ürün yöneticisi vb. rollerin bir araya geldiği gruplar tarafından yapılabilir. İhtiyaçların net olmadığı durumlarda yazılım mühendisi ve müşteri arasında iletişim ve birlikte çalışmanın çok daha fazla olması gerekir. Çeşitli yazılım geliştirme metodolojilerinde bu aşamada kullanıcı  dokümanlarının taslakları ile  ve test plan dokümanları da oluşturulabilir.</a:t>
            </a:r>
          </a:p>
          <a:p>
            <a:endParaRPr lang="tr-TR" dirty="0"/>
          </a:p>
        </p:txBody>
      </p:sp>
      <p:sp>
        <p:nvSpPr>
          <p:cNvPr id="5" name="4 Slayt Numarası Yer Tutucusu"/>
          <p:cNvSpPr>
            <a:spLocks noGrp="1"/>
          </p:cNvSpPr>
          <p:nvPr>
            <p:ph type="sldNum" sz="quarter" idx="12"/>
          </p:nvPr>
        </p:nvSpPr>
        <p:spPr/>
        <p:txBody>
          <a:bodyPr/>
          <a:lstStyle/>
          <a:p>
            <a:fld id="{786C4975-DA66-4692-BC0C-8DF561EEBF1F}" type="slidenum">
              <a:rPr lang="tr-TR" smtClean="0">
                <a:solidFill>
                  <a:prstClr val="black">
                    <a:tint val="75000"/>
                  </a:prstClr>
                </a:solidFill>
              </a:rPr>
              <a:pPr/>
              <a:t>5</a:t>
            </a:fld>
            <a:endParaRPr lang="tr-TR">
              <a:solidFill>
                <a:prstClr val="black">
                  <a:tint val="75000"/>
                </a:prstClr>
              </a:solidFill>
            </a:endParaRPr>
          </a:p>
        </p:txBody>
      </p:sp>
    </p:spTree>
    <p:extLst>
      <p:ext uri="{BB962C8B-B14F-4D97-AF65-F5344CB8AC3E}">
        <p14:creationId xmlns:p14="http://schemas.microsoft.com/office/powerpoint/2010/main" val="212489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sz="4200" b="0" dirty="0" smtClean="0">
                <a:solidFill>
                  <a:srgbClr val="330033"/>
                </a:solidFill>
                <a:latin typeface="Times New Roman"/>
              </a:rPr>
              <a:t>Gereksinim Nedir?</a:t>
            </a:r>
            <a:endParaRPr lang="tr-TR" dirty="0"/>
          </a:p>
        </p:txBody>
      </p:sp>
      <p:sp>
        <p:nvSpPr>
          <p:cNvPr id="3" name="İçerik Yer Tutucusu 2"/>
          <p:cNvSpPr>
            <a:spLocks noGrp="1"/>
          </p:cNvSpPr>
          <p:nvPr>
            <p:ph idx="1"/>
          </p:nvPr>
        </p:nvSpPr>
        <p:spPr/>
        <p:txBody>
          <a:bodyPr/>
          <a:lstStyle/>
          <a:p>
            <a:pPr>
              <a:buNone/>
            </a:pPr>
            <a:r>
              <a:rPr lang="tr-TR" altLang="tr-TR" dirty="0" smtClean="0"/>
              <a:t>   Gereksinim, sistemin </a:t>
            </a:r>
            <a:r>
              <a:rPr lang="tr-TR" altLang="tr-TR" dirty="0"/>
              <a:t>amaçlarını yerine getirme yeteneği olan bir özellik ya </a:t>
            </a:r>
            <a:r>
              <a:rPr lang="tr-TR" altLang="tr-TR" dirty="0" smtClean="0"/>
              <a:t>da belirtim </a:t>
            </a:r>
            <a:r>
              <a:rPr lang="tr-TR" altLang="tr-TR" dirty="0"/>
              <a:t>olarak tanımlanmaktadır.</a:t>
            </a:r>
          </a:p>
          <a:p>
            <a:endParaRPr lang="tr-TR" altLang="tr-TR" dirty="0"/>
          </a:p>
          <a:p>
            <a:r>
              <a:rPr lang="tr-TR" altLang="tr-TR" dirty="0"/>
              <a:t>Gereksinim </a:t>
            </a:r>
            <a:r>
              <a:rPr lang="tr-TR" altLang="tr-TR" dirty="0" smtClean="0"/>
              <a:t>işlevlerinin </a:t>
            </a:r>
            <a:r>
              <a:rPr lang="tr-TR" altLang="tr-TR" dirty="0"/>
              <a:t>nasıl yerine getirileceği ile ilgili değildir. Ne olduğu ile ilgilidir. </a:t>
            </a:r>
            <a:endParaRPr lang="tr-TR" altLang="tr-TR" dirty="0" smtClean="0"/>
          </a:p>
          <a:p>
            <a:pPr>
              <a:buNone/>
            </a:pPr>
            <a:endParaRPr lang="tr-TR" altLang="tr-TR" dirty="0" smtClean="0"/>
          </a:p>
          <a:p>
            <a:pPr>
              <a:buNone/>
            </a:pPr>
            <a:endParaRPr lang="tr-TR" altLang="tr-TR" dirty="0"/>
          </a:p>
          <a:p>
            <a:endParaRPr lang="tr-TR" altLang="tr-TR" sz="1000" dirty="0"/>
          </a:p>
          <a:p>
            <a:pPr>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6</a:t>
            </a:fld>
            <a:endParaRPr lang="tr-TR">
              <a:solidFill>
                <a:prstClr val="black">
                  <a:tint val="75000"/>
                </a:prstClr>
              </a:solidFill>
            </a:endParaRPr>
          </a:p>
        </p:txBody>
      </p:sp>
    </p:spTree>
    <p:extLst>
      <p:ext uri="{BB962C8B-B14F-4D97-AF65-F5344CB8AC3E}">
        <p14:creationId xmlns:p14="http://schemas.microsoft.com/office/powerpoint/2010/main" val="35274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Gereksinim</a:t>
            </a:r>
            <a:endParaRPr lang="tr-TR" dirty="0"/>
          </a:p>
        </p:txBody>
      </p:sp>
      <p:sp>
        <p:nvSpPr>
          <p:cNvPr id="3" name="İçerik Yer Tutucusu 2"/>
          <p:cNvSpPr>
            <a:spLocks noGrp="1"/>
          </p:cNvSpPr>
          <p:nvPr>
            <p:ph idx="1"/>
          </p:nvPr>
        </p:nvSpPr>
        <p:spPr/>
        <p:txBody>
          <a:bodyPr/>
          <a:lstStyle/>
          <a:p>
            <a:r>
              <a:rPr lang="tr-TR" altLang="tr-TR" dirty="0"/>
              <a:t>İşlevsel </a:t>
            </a:r>
            <a:r>
              <a:rPr lang="tr-TR" altLang="tr-TR" dirty="0" smtClean="0"/>
              <a:t>gereksinim (Kullanıcı gereksinimi); </a:t>
            </a:r>
            <a:r>
              <a:rPr lang="tr-TR" altLang="tr-TR" dirty="0"/>
              <a:t>sistem ile çevresi arasındaki iletişimi belirleyen gereksinimlerdir</a:t>
            </a:r>
            <a:r>
              <a:rPr lang="tr-TR" altLang="tr-TR" dirty="0" smtClean="0"/>
              <a:t>.  Geliştirilecek olan sistemi kullanacak aktörlerin ihtiyaçlarını karşılayacak gereksinimlerdir. </a:t>
            </a:r>
            <a:endParaRPr lang="tr-TR" altLang="tr-TR" dirty="0"/>
          </a:p>
          <a:p>
            <a:endParaRPr lang="tr-TR" altLang="tr-TR" sz="1000" dirty="0"/>
          </a:p>
          <a:p>
            <a:pPr lvl="1">
              <a:buClr>
                <a:schemeClr val="accent2"/>
              </a:buClr>
            </a:pPr>
            <a:r>
              <a:rPr lang="tr-TR" altLang="tr-TR" dirty="0"/>
              <a:t>bordronun ne zaman alınacağı</a:t>
            </a:r>
          </a:p>
          <a:p>
            <a:pPr lvl="1">
              <a:buClr>
                <a:schemeClr val="accent2"/>
              </a:buClr>
            </a:pPr>
            <a:r>
              <a:rPr lang="tr-TR" altLang="tr-TR" dirty="0"/>
              <a:t>hangi verilerin alınacağı</a:t>
            </a:r>
          </a:p>
          <a:p>
            <a:pPr lvl="1">
              <a:buClr>
                <a:schemeClr val="accent2"/>
              </a:buClr>
            </a:pPr>
            <a:r>
              <a:rPr lang="tr-TR" altLang="tr-TR" dirty="0"/>
              <a:t>çıktı formatı</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7</a:t>
            </a:fld>
            <a:endParaRPr lang="tr-TR">
              <a:solidFill>
                <a:prstClr val="black">
                  <a:tint val="75000"/>
                </a:prstClr>
              </a:solidFill>
            </a:endParaRPr>
          </a:p>
        </p:txBody>
      </p:sp>
    </p:spTree>
    <p:extLst>
      <p:ext uri="{BB962C8B-B14F-4D97-AF65-F5344CB8AC3E}">
        <p14:creationId xmlns:p14="http://schemas.microsoft.com/office/powerpoint/2010/main" val="3798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İşlevsel Olmayan Gereksinimler</a:t>
            </a:r>
            <a:endParaRPr lang="tr-TR" dirty="0"/>
          </a:p>
        </p:txBody>
      </p:sp>
      <p:sp>
        <p:nvSpPr>
          <p:cNvPr id="3" name="İçerik Yer Tutucusu 2"/>
          <p:cNvSpPr>
            <a:spLocks noGrp="1"/>
          </p:cNvSpPr>
          <p:nvPr>
            <p:ph idx="1"/>
          </p:nvPr>
        </p:nvSpPr>
        <p:spPr/>
        <p:txBody>
          <a:bodyPr/>
          <a:lstStyle/>
          <a:p>
            <a:r>
              <a:rPr lang="tr-TR" altLang="tr-TR" dirty="0"/>
              <a:t>İşlevsel olmayan gereksinimler, kullanıcının sorunundan bağımsız olarak çözülmesi gereken işlemlerdir</a:t>
            </a:r>
            <a:r>
              <a:rPr lang="tr-TR" altLang="tr-TR" dirty="0" smtClean="0"/>
              <a:t>. </a:t>
            </a:r>
          </a:p>
          <a:p>
            <a:endParaRPr lang="tr-TR" altLang="tr-TR" dirty="0"/>
          </a:p>
          <a:p>
            <a:r>
              <a:rPr lang="tr-TR" altLang="tr-TR" dirty="0"/>
              <a:t>Sistem </a:t>
            </a:r>
            <a:r>
              <a:rPr lang="tr-TR" altLang="tr-TR" dirty="0" smtClean="0"/>
              <a:t>kısıtları </a:t>
            </a:r>
            <a:r>
              <a:rPr lang="tr-TR" altLang="tr-TR" dirty="0"/>
              <a:t>olarak ta adlandırılabilir</a:t>
            </a:r>
          </a:p>
          <a:p>
            <a:endParaRPr lang="tr-TR" altLang="tr-TR" sz="1000" dirty="0"/>
          </a:p>
          <a:p>
            <a:pPr lvl="1">
              <a:buClr>
                <a:schemeClr val="accent2"/>
              </a:buClr>
            </a:pPr>
            <a:r>
              <a:rPr lang="tr-TR" altLang="tr-TR" dirty="0"/>
              <a:t>kullanılacak bilgisayarın türü</a:t>
            </a:r>
          </a:p>
          <a:p>
            <a:pPr lvl="1">
              <a:buClr>
                <a:schemeClr val="accent2"/>
              </a:buClr>
            </a:pPr>
            <a:r>
              <a:rPr lang="tr-TR" altLang="tr-TR" dirty="0"/>
              <a:t>yazılım geliştirme ortamı</a:t>
            </a:r>
          </a:p>
          <a:p>
            <a:pPr lvl="1">
              <a:buClr>
                <a:schemeClr val="accent2"/>
              </a:buClr>
            </a:pPr>
            <a:r>
              <a:rPr lang="tr-TR" altLang="tr-TR" dirty="0"/>
              <a:t>kullanılacak veri tabanı yönetim sistemi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8</a:t>
            </a:fld>
            <a:endParaRPr lang="tr-TR">
              <a:solidFill>
                <a:prstClr val="black">
                  <a:tint val="75000"/>
                </a:prstClr>
              </a:solidFill>
            </a:endParaRPr>
          </a:p>
        </p:txBody>
      </p:sp>
    </p:spTree>
    <p:extLst>
      <p:ext uri="{BB962C8B-B14F-4D97-AF65-F5344CB8AC3E}">
        <p14:creationId xmlns:p14="http://schemas.microsoft.com/office/powerpoint/2010/main" val="14199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Gereksinim Türleri</a:t>
            </a:r>
            <a:endParaRPr lang="tr-TR" dirty="0"/>
          </a:p>
        </p:txBody>
      </p:sp>
      <p:sp>
        <p:nvSpPr>
          <p:cNvPr id="3" name="İçerik Yer Tutucusu 2"/>
          <p:cNvSpPr>
            <a:spLocks noGrp="1"/>
          </p:cNvSpPr>
          <p:nvPr>
            <p:ph idx="1"/>
          </p:nvPr>
        </p:nvSpPr>
        <p:spPr/>
        <p:txBody>
          <a:bodyPr>
            <a:normAutofit lnSpcReduction="10000"/>
          </a:bodyPr>
          <a:lstStyle/>
          <a:p>
            <a:r>
              <a:rPr lang="tr-TR" altLang="tr-TR" dirty="0"/>
              <a:t>Fiziksel Çevre</a:t>
            </a:r>
          </a:p>
          <a:p>
            <a:r>
              <a:rPr lang="tr-TR" altLang="tr-TR" dirty="0" err="1"/>
              <a:t>Arayüzler</a:t>
            </a:r>
            <a:endParaRPr lang="tr-TR" altLang="tr-TR" dirty="0"/>
          </a:p>
          <a:p>
            <a:r>
              <a:rPr lang="tr-TR" altLang="tr-TR" dirty="0"/>
              <a:t>Kullanıcı ve İnsan etmeni</a:t>
            </a:r>
          </a:p>
          <a:p>
            <a:r>
              <a:rPr lang="tr-TR" altLang="tr-TR" dirty="0"/>
              <a:t>İşlevsellik</a:t>
            </a:r>
          </a:p>
          <a:p>
            <a:r>
              <a:rPr lang="tr-TR" altLang="tr-TR" dirty="0"/>
              <a:t>Belgeleme</a:t>
            </a:r>
          </a:p>
          <a:p>
            <a:r>
              <a:rPr lang="tr-TR" altLang="tr-TR" dirty="0"/>
              <a:t>Veri</a:t>
            </a:r>
          </a:p>
          <a:p>
            <a:r>
              <a:rPr lang="tr-TR" altLang="tr-TR" dirty="0"/>
              <a:t>Kaynaklar</a:t>
            </a:r>
          </a:p>
          <a:p>
            <a:r>
              <a:rPr lang="tr-TR" altLang="tr-TR" dirty="0"/>
              <a:t>Güvenlik</a:t>
            </a:r>
          </a:p>
          <a:p>
            <a:r>
              <a:rPr lang="tr-TR" altLang="tr-TR" dirty="0"/>
              <a:t>Kalite Güvencesi</a:t>
            </a:r>
          </a:p>
        </p:txBody>
      </p:sp>
      <p:sp>
        <p:nvSpPr>
          <p:cNvPr id="5" name="Slayt Numarası Yer Tutucusu 4"/>
          <p:cNvSpPr>
            <a:spLocks noGrp="1"/>
          </p:cNvSpPr>
          <p:nvPr>
            <p:ph type="sldNum" sz="quarter" idx="12"/>
          </p:nvPr>
        </p:nvSpPr>
        <p:spPr/>
        <p:txBody>
          <a:bodyPr/>
          <a:lstStyle/>
          <a:p>
            <a:fld id="{786C4975-DA66-4692-BC0C-8DF561EEBF1F}" type="slidenum">
              <a:rPr lang="tr-TR" smtClean="0">
                <a:solidFill>
                  <a:prstClr val="black">
                    <a:tint val="75000"/>
                  </a:prstClr>
                </a:solidFill>
              </a:rPr>
              <a:pPr/>
              <a:t>9</a:t>
            </a:fld>
            <a:endParaRPr lang="tr-TR">
              <a:solidFill>
                <a:prstClr val="black">
                  <a:tint val="75000"/>
                </a:prstClr>
              </a:solidFill>
            </a:endParaRPr>
          </a:p>
        </p:txBody>
      </p:sp>
    </p:spTree>
    <p:extLst>
      <p:ext uri="{BB962C8B-B14F-4D97-AF65-F5344CB8AC3E}">
        <p14:creationId xmlns:p14="http://schemas.microsoft.com/office/powerpoint/2010/main" val="2468146143"/>
      </p:ext>
    </p:extLst>
  </p:cSld>
  <p:clrMapOvr>
    <a:masterClrMapping/>
  </p:clrMapOvr>
</p:sld>
</file>

<file path=ppt/theme/theme1.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715</Words>
  <Application>Microsoft Office PowerPoint</Application>
  <PresentationFormat>Geniş ekran</PresentationFormat>
  <Paragraphs>167</Paragraphs>
  <Slides>20</Slides>
  <Notes>13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DejaVu Sans</vt:lpstr>
      <vt:lpstr>Times New Roman</vt:lpstr>
      <vt:lpstr>Wingdings</vt:lpstr>
      <vt:lpstr>1_Office Teması</vt:lpstr>
      <vt:lpstr>PowerPoint Sunusu</vt:lpstr>
      <vt:lpstr>HEDEFLER</vt:lpstr>
      <vt:lpstr>Proje Planı(Faaliyet-Zaman-Maliyet Çizelgesi)</vt:lpstr>
      <vt:lpstr>Yazılım Yaşam Döngüsü</vt:lpstr>
      <vt:lpstr>Analiz (Çözümleme)</vt:lpstr>
      <vt:lpstr>Gereksinim Nedir?</vt:lpstr>
      <vt:lpstr>İşlevsel Gereksinim</vt:lpstr>
      <vt:lpstr>İşlevsel Olmayan Gereksinimler</vt:lpstr>
      <vt:lpstr>Gereksinim Türleri</vt:lpstr>
      <vt:lpstr>Fiziksel Çevre</vt:lpstr>
      <vt:lpstr>Arayüzler</vt:lpstr>
      <vt:lpstr>Kullanıcı ve İnsan etmeni</vt:lpstr>
      <vt:lpstr>İşlevsellik</vt:lpstr>
      <vt:lpstr>Belgeleme</vt:lpstr>
      <vt:lpstr>Veri</vt:lpstr>
      <vt:lpstr>Kaynaklar</vt:lpstr>
      <vt:lpstr>Güvenlik</vt:lpstr>
      <vt:lpstr>Kalite Güvencesi</vt:lpstr>
      <vt:lpstr>Gereksinim Özellikleri</vt:lpstr>
      <vt:lpstr>Doğrulama Süreci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AnkaraUni</dc:creator>
  <cp:lastModifiedBy>CASPER</cp:lastModifiedBy>
  <cp:revision>20</cp:revision>
  <dcterms:created xsi:type="dcterms:W3CDTF">2018-06-13T11:08:22Z</dcterms:created>
  <dcterms:modified xsi:type="dcterms:W3CDTF">2023-12-14T09:36:37Z</dcterms:modified>
</cp:coreProperties>
</file>