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08" r:id="rId1"/>
  </p:sldMasterIdLst>
  <p:notesMasterIdLst>
    <p:notesMasterId r:id="rId61"/>
  </p:notesMasterIdLst>
  <p:handoutMasterIdLst>
    <p:handoutMasterId r:id="rId62"/>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304" r:id="rId14"/>
    <p:sldId id="268" r:id="rId15"/>
    <p:sldId id="269" r:id="rId16"/>
    <p:sldId id="305" r:id="rId17"/>
    <p:sldId id="306" r:id="rId18"/>
    <p:sldId id="307" r:id="rId19"/>
    <p:sldId id="270" r:id="rId20"/>
    <p:sldId id="309" r:id="rId21"/>
    <p:sldId id="310" r:id="rId22"/>
    <p:sldId id="311" r:id="rId23"/>
    <p:sldId id="312" r:id="rId24"/>
    <p:sldId id="313" r:id="rId25"/>
    <p:sldId id="314" r:id="rId26"/>
    <p:sldId id="315" r:id="rId27"/>
    <p:sldId id="272" r:id="rId28"/>
    <p:sldId id="273" r:id="rId29"/>
    <p:sldId id="274" r:id="rId30"/>
    <p:sldId id="275" r:id="rId31"/>
    <p:sldId id="276" r:id="rId32"/>
    <p:sldId id="277" r:id="rId33"/>
    <p:sldId id="278" r:id="rId34"/>
    <p:sldId id="279" r:id="rId35"/>
    <p:sldId id="280" r:id="rId36"/>
    <p:sldId id="281" r:id="rId37"/>
    <p:sldId id="282" r:id="rId38"/>
    <p:sldId id="283" r:id="rId39"/>
    <p:sldId id="284" r:id="rId40"/>
    <p:sldId id="308" r:id="rId41"/>
    <p:sldId id="285" r:id="rId42"/>
    <p:sldId id="286" r:id="rId43"/>
    <p:sldId id="287" r:id="rId44"/>
    <p:sldId id="288" r:id="rId45"/>
    <p:sldId id="289" r:id="rId46"/>
    <p:sldId id="290" r:id="rId47"/>
    <p:sldId id="291" r:id="rId48"/>
    <p:sldId id="292" r:id="rId49"/>
    <p:sldId id="293" r:id="rId50"/>
    <p:sldId id="294" r:id="rId51"/>
    <p:sldId id="295" r:id="rId52"/>
    <p:sldId id="296" r:id="rId53"/>
    <p:sldId id="297" r:id="rId54"/>
    <p:sldId id="298" r:id="rId55"/>
    <p:sldId id="299" r:id="rId56"/>
    <p:sldId id="300" r:id="rId57"/>
    <p:sldId id="301" r:id="rId58"/>
    <p:sldId id="302" r:id="rId59"/>
    <p:sldId id="303" r:id="rId6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5052" autoAdjust="0"/>
  </p:normalViewPr>
  <p:slideViewPr>
    <p:cSldViewPr>
      <p:cViewPr varScale="1">
        <p:scale>
          <a:sx n="111" d="100"/>
          <a:sy n="111" d="100"/>
        </p:scale>
        <p:origin x="1590" y="72"/>
      </p:cViewPr>
      <p:guideLst>
        <p:guide orient="horz" pos="2160"/>
        <p:guide pos="2880"/>
      </p:guideLst>
    </p:cSldViewPr>
  </p:slideViewPr>
  <p:outlineViewPr>
    <p:cViewPr>
      <p:scale>
        <a:sx n="33" d="100"/>
        <a:sy n="33" d="100"/>
      </p:scale>
      <p:origin x="0" y="213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2" d="100"/>
          <a:sy n="52" d="100"/>
        </p:scale>
        <p:origin x="-2892"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0E9AFA-B3D7-4F32-9D85-2808B147345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tr-TR"/>
        </a:p>
      </dgm:t>
    </dgm:pt>
    <dgm:pt modelId="{A15E25B6-9BBB-4D35-9CAA-0FD0B8C9F0B4}">
      <dgm:prSet custT="1"/>
      <dgm:spPr/>
      <dgm:t>
        <a:bodyPr/>
        <a:lstStyle/>
        <a:p>
          <a:pPr algn="just"/>
          <a:r>
            <a:rPr lang="tr-TR" sz="3400" b="0" i="0" dirty="0" smtClean="0"/>
            <a:t>Yapısal sistem geliştirme metodolojisine göre yapılan bir çözümlemenin tasarıma dönüştürülmesi, tasarım kavramları, veri tasarım ve süreç tasarım yöntemlerini açıklamak ve her türden yazılım için gerekecek ortak alt sistemleri tanıtmak</a:t>
          </a:r>
          <a:endParaRPr lang="tr-TR" sz="3400" dirty="0">
            <a:latin typeface="Tahoma" pitchFamily="34" charset="0"/>
            <a:ea typeface="Tahoma" pitchFamily="34" charset="0"/>
            <a:cs typeface="Tahoma" pitchFamily="34" charset="0"/>
          </a:endParaRPr>
        </a:p>
      </dgm:t>
    </dgm:pt>
    <dgm:pt modelId="{E6AC0C4C-D2C6-4C0A-89E1-0B61F4055A34}" type="parTrans" cxnId="{31B4437F-1529-41DD-AF36-0786CCF56D86}">
      <dgm:prSet/>
      <dgm:spPr/>
      <dgm:t>
        <a:bodyPr/>
        <a:lstStyle/>
        <a:p>
          <a:endParaRPr lang="tr-TR"/>
        </a:p>
      </dgm:t>
    </dgm:pt>
    <dgm:pt modelId="{18CD3648-63A4-4EEE-B634-555A2EE60C9B}" type="sibTrans" cxnId="{31B4437F-1529-41DD-AF36-0786CCF56D86}">
      <dgm:prSet/>
      <dgm:spPr/>
      <dgm:t>
        <a:bodyPr/>
        <a:lstStyle/>
        <a:p>
          <a:endParaRPr lang="tr-TR"/>
        </a:p>
      </dgm:t>
    </dgm:pt>
    <dgm:pt modelId="{94464EFE-99EF-428F-BA00-AFD1CE2E72DE}" type="pres">
      <dgm:prSet presAssocID="{3F0E9AFA-B3D7-4F32-9D85-2808B1473451}" presName="linear" presStyleCnt="0">
        <dgm:presLayoutVars>
          <dgm:animLvl val="lvl"/>
          <dgm:resizeHandles val="exact"/>
        </dgm:presLayoutVars>
      </dgm:prSet>
      <dgm:spPr/>
      <dgm:t>
        <a:bodyPr/>
        <a:lstStyle/>
        <a:p>
          <a:endParaRPr lang="tr-TR"/>
        </a:p>
      </dgm:t>
    </dgm:pt>
    <dgm:pt modelId="{DD15E784-46FE-4822-B220-FC198235CBBC}" type="pres">
      <dgm:prSet presAssocID="{A15E25B6-9BBB-4D35-9CAA-0FD0B8C9F0B4}" presName="parentText" presStyleLbl="node1" presStyleIdx="0" presStyleCnt="1" custLinFactNeighborY="-5108">
        <dgm:presLayoutVars>
          <dgm:chMax val="0"/>
          <dgm:bulletEnabled val="1"/>
        </dgm:presLayoutVars>
      </dgm:prSet>
      <dgm:spPr/>
      <dgm:t>
        <a:bodyPr/>
        <a:lstStyle/>
        <a:p>
          <a:endParaRPr lang="tr-TR"/>
        </a:p>
      </dgm:t>
    </dgm:pt>
  </dgm:ptLst>
  <dgm:cxnLst>
    <dgm:cxn modelId="{2AE12369-49C2-4D49-9BC1-B9CFCD6B324C}" type="presOf" srcId="{3F0E9AFA-B3D7-4F32-9D85-2808B1473451}" destId="{94464EFE-99EF-428F-BA00-AFD1CE2E72DE}" srcOrd="0" destOrd="0" presId="urn:microsoft.com/office/officeart/2005/8/layout/vList2"/>
    <dgm:cxn modelId="{61E96F1B-05A3-40BC-AE6E-0BAFA3E1428F}" type="presOf" srcId="{A15E25B6-9BBB-4D35-9CAA-0FD0B8C9F0B4}" destId="{DD15E784-46FE-4822-B220-FC198235CBBC}" srcOrd="0" destOrd="0" presId="urn:microsoft.com/office/officeart/2005/8/layout/vList2"/>
    <dgm:cxn modelId="{31B4437F-1529-41DD-AF36-0786CCF56D86}" srcId="{3F0E9AFA-B3D7-4F32-9D85-2808B1473451}" destId="{A15E25B6-9BBB-4D35-9CAA-0FD0B8C9F0B4}" srcOrd="0" destOrd="0" parTransId="{E6AC0C4C-D2C6-4C0A-89E1-0B61F4055A34}" sibTransId="{18CD3648-63A4-4EEE-B634-555A2EE60C9B}"/>
    <dgm:cxn modelId="{507EF878-D761-4E24-9505-B82720CD1561}" type="presParOf" srcId="{94464EFE-99EF-428F-BA00-AFD1CE2E72DE}" destId="{DD15E784-46FE-4822-B220-FC198235CBBC}"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3610704-9A65-46EA-81C6-E66EADF4EB74}" type="doc">
      <dgm:prSet loTypeId="urn:microsoft.com/office/officeart/2005/8/layout/vList2" loCatId="list" qsTypeId="urn:microsoft.com/office/officeart/2005/8/quickstyle/simple1" qsCatId="simple" csTypeId="urn:microsoft.com/office/officeart/2005/8/colors/colorful3" csCatId="colorful" phldr="1"/>
      <dgm:spPr/>
      <dgm:t>
        <a:bodyPr/>
        <a:lstStyle/>
        <a:p>
          <a:endParaRPr lang="tr-TR"/>
        </a:p>
      </dgm:t>
    </dgm:pt>
    <dgm:pt modelId="{26633CE7-769D-4373-96A1-E0B80FF6A1E0}">
      <dgm:prSet phldrT="[Text]"/>
      <dgm:spPr/>
      <dgm:t>
        <a:bodyPr/>
        <a:lstStyle/>
        <a:p>
          <a:r>
            <a:rPr lang="tr-TR" dirty="0" smtClean="0">
              <a:solidFill>
                <a:schemeClr val="tx1"/>
              </a:solidFill>
              <a:latin typeface="Calibri" panose="020F0502020204030204" pitchFamily="34" charset="0"/>
            </a:rPr>
            <a:t>Tam bilet (Eylem 1)</a:t>
          </a:r>
          <a:endParaRPr lang="tr-TR" dirty="0">
            <a:solidFill>
              <a:schemeClr val="tx1"/>
            </a:solidFill>
            <a:latin typeface="Calibri" panose="020F0502020204030204" pitchFamily="34" charset="0"/>
          </a:endParaRPr>
        </a:p>
      </dgm:t>
    </dgm:pt>
    <dgm:pt modelId="{D20699C9-46C4-4B2E-BA76-ABEE5C1DEC10}" type="parTrans" cxnId="{0CF4876D-241F-48A5-8E8F-82FD5FE9A33B}">
      <dgm:prSet/>
      <dgm:spPr/>
      <dgm:t>
        <a:bodyPr/>
        <a:lstStyle/>
        <a:p>
          <a:endParaRPr lang="tr-TR"/>
        </a:p>
      </dgm:t>
    </dgm:pt>
    <dgm:pt modelId="{6333D6A7-442E-4EE2-B1DF-0F6DF6324EF6}" type="sibTrans" cxnId="{0CF4876D-241F-48A5-8E8F-82FD5FE9A33B}">
      <dgm:prSet/>
      <dgm:spPr/>
      <dgm:t>
        <a:bodyPr/>
        <a:lstStyle/>
        <a:p>
          <a:endParaRPr lang="tr-TR"/>
        </a:p>
      </dgm:t>
    </dgm:pt>
    <dgm:pt modelId="{92136A73-794A-4072-917B-400E71484010}">
      <dgm:prSet phldrT="[Text]"/>
      <dgm:spPr/>
      <dgm:t>
        <a:bodyPr/>
        <a:lstStyle/>
        <a:p>
          <a:r>
            <a:rPr lang="tr-TR" dirty="0" smtClean="0">
              <a:latin typeface="Calibri" panose="020F0502020204030204" pitchFamily="34" charset="0"/>
            </a:rPr>
            <a:t>10.00’dan önce / 60 yaş altı</a:t>
          </a:r>
          <a:endParaRPr lang="tr-TR" dirty="0">
            <a:latin typeface="Calibri" panose="020F0502020204030204" pitchFamily="34" charset="0"/>
          </a:endParaRPr>
        </a:p>
      </dgm:t>
    </dgm:pt>
    <dgm:pt modelId="{F8936E2D-2240-4390-87B2-D13712C620F1}" type="parTrans" cxnId="{D9802D07-9AD2-49C5-9AF8-BBE873A26860}">
      <dgm:prSet/>
      <dgm:spPr/>
      <dgm:t>
        <a:bodyPr/>
        <a:lstStyle/>
        <a:p>
          <a:endParaRPr lang="tr-TR"/>
        </a:p>
      </dgm:t>
    </dgm:pt>
    <dgm:pt modelId="{DBFA1C0B-8692-43CC-9E3E-54001C7EB82E}" type="sibTrans" cxnId="{D9802D07-9AD2-49C5-9AF8-BBE873A26860}">
      <dgm:prSet/>
      <dgm:spPr/>
      <dgm:t>
        <a:bodyPr/>
        <a:lstStyle/>
        <a:p>
          <a:endParaRPr lang="tr-TR"/>
        </a:p>
      </dgm:t>
    </dgm:pt>
    <dgm:pt modelId="{AD05E0B5-C24F-4D67-9574-291633855E38}">
      <dgm:prSet phldrT="[Text]"/>
      <dgm:spPr/>
      <dgm:t>
        <a:bodyPr/>
        <a:lstStyle/>
        <a:p>
          <a:r>
            <a:rPr lang="tr-TR" dirty="0" smtClean="0">
              <a:solidFill>
                <a:schemeClr val="tx1"/>
              </a:solidFill>
              <a:latin typeface="Calibri" panose="020F0502020204030204" pitchFamily="34" charset="0"/>
            </a:rPr>
            <a:t>İndirimli bilet (Eylem 2)</a:t>
          </a:r>
          <a:endParaRPr lang="tr-TR" dirty="0">
            <a:solidFill>
              <a:schemeClr val="tx1"/>
            </a:solidFill>
            <a:latin typeface="Calibri" panose="020F0502020204030204" pitchFamily="34" charset="0"/>
          </a:endParaRPr>
        </a:p>
      </dgm:t>
    </dgm:pt>
    <dgm:pt modelId="{EF2585B2-F702-4D43-8FA4-59A115F79D6F}" type="parTrans" cxnId="{EEA016B7-673E-4A43-9214-FB68B4884AE5}">
      <dgm:prSet/>
      <dgm:spPr/>
      <dgm:t>
        <a:bodyPr/>
        <a:lstStyle/>
        <a:p>
          <a:endParaRPr lang="tr-TR"/>
        </a:p>
      </dgm:t>
    </dgm:pt>
    <dgm:pt modelId="{9598EC78-1A7F-4AE2-A96F-6AF48C72E2C3}" type="sibTrans" cxnId="{EEA016B7-673E-4A43-9214-FB68B4884AE5}">
      <dgm:prSet/>
      <dgm:spPr/>
      <dgm:t>
        <a:bodyPr/>
        <a:lstStyle/>
        <a:p>
          <a:endParaRPr lang="tr-TR"/>
        </a:p>
      </dgm:t>
    </dgm:pt>
    <dgm:pt modelId="{C0D2EF8E-5D12-46F2-BCD4-65E98FFCEF0A}">
      <dgm:prSet phldrT="[Text]"/>
      <dgm:spPr/>
      <dgm:t>
        <a:bodyPr/>
        <a:lstStyle/>
        <a:p>
          <a:r>
            <a:rPr lang="tr-TR" dirty="0" smtClean="0">
              <a:solidFill>
                <a:schemeClr val="tx1"/>
              </a:solidFill>
              <a:latin typeface="Calibri" panose="020F0502020204030204" pitchFamily="34" charset="0"/>
            </a:rPr>
            <a:t>10’dan sonra / 60 yaş altı </a:t>
          </a:r>
          <a:endParaRPr lang="tr-TR" dirty="0">
            <a:solidFill>
              <a:schemeClr val="tx1"/>
            </a:solidFill>
            <a:latin typeface="Calibri" panose="020F0502020204030204" pitchFamily="34" charset="0"/>
          </a:endParaRPr>
        </a:p>
      </dgm:t>
    </dgm:pt>
    <dgm:pt modelId="{B633E9D6-14D9-4D6A-BF42-09F8B369E150}" type="parTrans" cxnId="{59C2F5A1-9975-45F7-8153-26ACB0544E59}">
      <dgm:prSet/>
      <dgm:spPr/>
      <dgm:t>
        <a:bodyPr/>
        <a:lstStyle/>
        <a:p>
          <a:endParaRPr lang="tr-TR"/>
        </a:p>
      </dgm:t>
    </dgm:pt>
    <dgm:pt modelId="{DE90FB3A-952D-4B91-A316-9F8C2A6B5763}" type="sibTrans" cxnId="{59C2F5A1-9975-45F7-8153-26ACB0544E59}">
      <dgm:prSet/>
      <dgm:spPr/>
      <dgm:t>
        <a:bodyPr/>
        <a:lstStyle/>
        <a:p>
          <a:endParaRPr lang="tr-TR"/>
        </a:p>
      </dgm:t>
    </dgm:pt>
    <dgm:pt modelId="{7E73999B-E154-4E6F-B630-9F066D5A057E}">
      <dgm:prSet phldrT="[Text]"/>
      <dgm:spPr/>
      <dgm:t>
        <a:bodyPr/>
        <a:lstStyle/>
        <a:p>
          <a:r>
            <a:rPr lang="tr-TR" dirty="0" smtClean="0">
              <a:latin typeface="Calibri" panose="020F0502020204030204" pitchFamily="34" charset="0"/>
            </a:rPr>
            <a:t>10’dan sonra / 60 ve üzeri yaş</a:t>
          </a:r>
          <a:endParaRPr lang="tr-TR" dirty="0">
            <a:latin typeface="Calibri" panose="020F0502020204030204" pitchFamily="34" charset="0"/>
          </a:endParaRPr>
        </a:p>
      </dgm:t>
    </dgm:pt>
    <dgm:pt modelId="{42CF87BF-46C2-4A5D-A8FB-BF8FC577D83A}" type="parTrans" cxnId="{7E9ED484-ABFC-4A80-B95E-2C379A1907C2}">
      <dgm:prSet/>
      <dgm:spPr/>
      <dgm:t>
        <a:bodyPr/>
        <a:lstStyle/>
        <a:p>
          <a:endParaRPr lang="tr-TR"/>
        </a:p>
      </dgm:t>
    </dgm:pt>
    <dgm:pt modelId="{55FA1F30-C1A8-48E3-BBA7-8B09754B0477}" type="sibTrans" cxnId="{7E9ED484-ABFC-4A80-B95E-2C379A1907C2}">
      <dgm:prSet/>
      <dgm:spPr/>
      <dgm:t>
        <a:bodyPr/>
        <a:lstStyle/>
        <a:p>
          <a:endParaRPr lang="tr-TR"/>
        </a:p>
      </dgm:t>
    </dgm:pt>
    <dgm:pt modelId="{86F24FA6-6FE4-47AE-8022-5217EE95C5A3}">
      <dgm:prSet phldrT="[Text]"/>
      <dgm:spPr/>
      <dgm:t>
        <a:bodyPr/>
        <a:lstStyle/>
        <a:p>
          <a:r>
            <a:rPr lang="tr-TR" dirty="0" smtClean="0">
              <a:solidFill>
                <a:schemeClr val="tx1"/>
              </a:solidFill>
              <a:latin typeface="Calibri" panose="020F0502020204030204" pitchFamily="34" charset="0"/>
            </a:rPr>
            <a:t>%20 iskontolu tam bilet (Eylem 3)</a:t>
          </a:r>
          <a:endParaRPr lang="tr-TR" dirty="0">
            <a:solidFill>
              <a:schemeClr val="tx1"/>
            </a:solidFill>
            <a:latin typeface="Calibri" panose="020F0502020204030204" pitchFamily="34" charset="0"/>
          </a:endParaRPr>
        </a:p>
      </dgm:t>
    </dgm:pt>
    <dgm:pt modelId="{1356454E-B27F-4425-A8B7-023E8A43910D}" type="parTrans" cxnId="{5767991D-F147-4183-A77F-E505642EA88D}">
      <dgm:prSet/>
      <dgm:spPr/>
      <dgm:t>
        <a:bodyPr/>
        <a:lstStyle/>
        <a:p>
          <a:endParaRPr lang="tr-TR"/>
        </a:p>
      </dgm:t>
    </dgm:pt>
    <dgm:pt modelId="{FDEB8648-1DDA-4D32-817E-EA3E749364BA}" type="sibTrans" cxnId="{5767991D-F147-4183-A77F-E505642EA88D}">
      <dgm:prSet/>
      <dgm:spPr/>
      <dgm:t>
        <a:bodyPr/>
        <a:lstStyle/>
        <a:p>
          <a:endParaRPr lang="tr-TR"/>
        </a:p>
      </dgm:t>
    </dgm:pt>
    <dgm:pt modelId="{A2DDA9C7-3001-4184-A59D-9B72776E7176}">
      <dgm:prSet phldrT="[Text]"/>
      <dgm:spPr/>
      <dgm:t>
        <a:bodyPr/>
        <a:lstStyle/>
        <a:p>
          <a:r>
            <a:rPr lang="tr-TR" dirty="0" smtClean="0">
              <a:latin typeface="Calibri" panose="020F0502020204030204" pitchFamily="34" charset="0"/>
            </a:rPr>
            <a:t>10.00’dan önce / 60 ve üzeri yaş</a:t>
          </a:r>
          <a:endParaRPr lang="tr-TR" dirty="0">
            <a:latin typeface="Calibri" panose="020F0502020204030204" pitchFamily="34" charset="0"/>
          </a:endParaRPr>
        </a:p>
      </dgm:t>
    </dgm:pt>
    <dgm:pt modelId="{90E5C89D-EC15-494D-9137-5A2A1ACAA7CA}" type="parTrans" cxnId="{E82DF168-7EC3-4AB8-B6F5-0150453E58D7}">
      <dgm:prSet/>
      <dgm:spPr/>
      <dgm:t>
        <a:bodyPr/>
        <a:lstStyle/>
        <a:p>
          <a:endParaRPr lang="tr-TR"/>
        </a:p>
      </dgm:t>
    </dgm:pt>
    <dgm:pt modelId="{44DF3978-51DA-4BA5-8454-F6750301ED74}" type="sibTrans" cxnId="{E82DF168-7EC3-4AB8-B6F5-0150453E58D7}">
      <dgm:prSet/>
      <dgm:spPr/>
      <dgm:t>
        <a:bodyPr/>
        <a:lstStyle/>
        <a:p>
          <a:endParaRPr lang="tr-TR"/>
        </a:p>
      </dgm:t>
    </dgm:pt>
    <dgm:pt modelId="{B84EAD6F-C993-4A95-8351-DFD8FE9FCE55}">
      <dgm:prSet phldrT="[Text]"/>
      <dgm:spPr/>
      <dgm:t>
        <a:bodyPr/>
        <a:lstStyle/>
        <a:p>
          <a:r>
            <a:rPr lang="tr-TR" dirty="0" smtClean="0">
              <a:solidFill>
                <a:schemeClr val="tx1"/>
              </a:solidFill>
              <a:latin typeface="Calibri" panose="020F0502020204030204" pitchFamily="34" charset="0"/>
            </a:rPr>
            <a:t>%20 iskontolu indirimli bilet (Eylem 4)</a:t>
          </a:r>
          <a:endParaRPr lang="tr-TR" dirty="0">
            <a:solidFill>
              <a:schemeClr val="tx1"/>
            </a:solidFill>
            <a:latin typeface="Calibri" panose="020F0502020204030204" pitchFamily="34" charset="0"/>
          </a:endParaRPr>
        </a:p>
      </dgm:t>
    </dgm:pt>
    <dgm:pt modelId="{69747A47-3584-42EF-9BF1-AED79FAF91EC}" type="parTrans" cxnId="{A08AB8A8-90DE-4955-9705-6113B1053CEA}">
      <dgm:prSet/>
      <dgm:spPr/>
      <dgm:t>
        <a:bodyPr/>
        <a:lstStyle/>
        <a:p>
          <a:endParaRPr lang="tr-TR"/>
        </a:p>
      </dgm:t>
    </dgm:pt>
    <dgm:pt modelId="{A4F503F0-C00E-46BC-9E96-DF08FC01DED6}" type="sibTrans" cxnId="{A08AB8A8-90DE-4955-9705-6113B1053CEA}">
      <dgm:prSet/>
      <dgm:spPr/>
      <dgm:t>
        <a:bodyPr/>
        <a:lstStyle/>
        <a:p>
          <a:endParaRPr lang="tr-TR"/>
        </a:p>
      </dgm:t>
    </dgm:pt>
    <dgm:pt modelId="{1962ADA9-57B0-468D-8634-3E9F8BBEA978}" type="pres">
      <dgm:prSet presAssocID="{73610704-9A65-46EA-81C6-E66EADF4EB74}" presName="linear" presStyleCnt="0">
        <dgm:presLayoutVars>
          <dgm:animLvl val="lvl"/>
          <dgm:resizeHandles val="exact"/>
        </dgm:presLayoutVars>
      </dgm:prSet>
      <dgm:spPr/>
      <dgm:t>
        <a:bodyPr/>
        <a:lstStyle/>
        <a:p>
          <a:endParaRPr lang="tr-TR"/>
        </a:p>
      </dgm:t>
    </dgm:pt>
    <dgm:pt modelId="{CDE44294-E525-4FAD-9F4C-3CA5FD9A731B}" type="pres">
      <dgm:prSet presAssocID="{26633CE7-769D-4373-96A1-E0B80FF6A1E0}" presName="parentText" presStyleLbl="node1" presStyleIdx="0" presStyleCnt="4">
        <dgm:presLayoutVars>
          <dgm:chMax val="0"/>
          <dgm:bulletEnabled val="1"/>
        </dgm:presLayoutVars>
      </dgm:prSet>
      <dgm:spPr/>
      <dgm:t>
        <a:bodyPr/>
        <a:lstStyle/>
        <a:p>
          <a:endParaRPr lang="tr-TR"/>
        </a:p>
      </dgm:t>
    </dgm:pt>
    <dgm:pt modelId="{FB9935A9-0ADB-47CE-8DE6-C4AAA07B5158}" type="pres">
      <dgm:prSet presAssocID="{26633CE7-769D-4373-96A1-E0B80FF6A1E0}" presName="childText" presStyleLbl="revTx" presStyleIdx="0" presStyleCnt="4">
        <dgm:presLayoutVars>
          <dgm:bulletEnabled val="1"/>
        </dgm:presLayoutVars>
      </dgm:prSet>
      <dgm:spPr/>
      <dgm:t>
        <a:bodyPr/>
        <a:lstStyle/>
        <a:p>
          <a:endParaRPr lang="tr-TR"/>
        </a:p>
      </dgm:t>
    </dgm:pt>
    <dgm:pt modelId="{1D929FB7-6358-4B95-9F61-BCAC8BA88811}" type="pres">
      <dgm:prSet presAssocID="{AD05E0B5-C24F-4D67-9574-291633855E38}" presName="parentText" presStyleLbl="node1" presStyleIdx="1" presStyleCnt="4">
        <dgm:presLayoutVars>
          <dgm:chMax val="0"/>
          <dgm:bulletEnabled val="1"/>
        </dgm:presLayoutVars>
      </dgm:prSet>
      <dgm:spPr/>
      <dgm:t>
        <a:bodyPr/>
        <a:lstStyle/>
        <a:p>
          <a:endParaRPr lang="tr-TR"/>
        </a:p>
      </dgm:t>
    </dgm:pt>
    <dgm:pt modelId="{C050D5C9-ABDD-428D-B833-BC24C59AB9B2}" type="pres">
      <dgm:prSet presAssocID="{AD05E0B5-C24F-4D67-9574-291633855E38}" presName="childText" presStyleLbl="revTx" presStyleIdx="1" presStyleCnt="4">
        <dgm:presLayoutVars>
          <dgm:bulletEnabled val="1"/>
        </dgm:presLayoutVars>
      </dgm:prSet>
      <dgm:spPr/>
      <dgm:t>
        <a:bodyPr/>
        <a:lstStyle/>
        <a:p>
          <a:endParaRPr lang="tr-TR"/>
        </a:p>
      </dgm:t>
    </dgm:pt>
    <dgm:pt modelId="{1CFB2352-BA92-4655-B0A7-D23582B17E39}" type="pres">
      <dgm:prSet presAssocID="{86F24FA6-6FE4-47AE-8022-5217EE95C5A3}" presName="parentText" presStyleLbl="node1" presStyleIdx="2" presStyleCnt="4">
        <dgm:presLayoutVars>
          <dgm:chMax val="0"/>
          <dgm:bulletEnabled val="1"/>
        </dgm:presLayoutVars>
      </dgm:prSet>
      <dgm:spPr/>
      <dgm:t>
        <a:bodyPr/>
        <a:lstStyle/>
        <a:p>
          <a:endParaRPr lang="tr-TR"/>
        </a:p>
      </dgm:t>
    </dgm:pt>
    <dgm:pt modelId="{515856A8-B8AA-4EB5-84AD-E772AD4F7C50}" type="pres">
      <dgm:prSet presAssocID="{86F24FA6-6FE4-47AE-8022-5217EE95C5A3}" presName="childText" presStyleLbl="revTx" presStyleIdx="2" presStyleCnt="4">
        <dgm:presLayoutVars>
          <dgm:bulletEnabled val="1"/>
        </dgm:presLayoutVars>
      </dgm:prSet>
      <dgm:spPr/>
      <dgm:t>
        <a:bodyPr/>
        <a:lstStyle/>
        <a:p>
          <a:endParaRPr lang="tr-TR"/>
        </a:p>
      </dgm:t>
    </dgm:pt>
    <dgm:pt modelId="{E1CA0560-44B8-405C-BAD0-E2C3A8F02A3F}" type="pres">
      <dgm:prSet presAssocID="{B84EAD6F-C993-4A95-8351-DFD8FE9FCE55}" presName="parentText" presStyleLbl="node1" presStyleIdx="3" presStyleCnt="4">
        <dgm:presLayoutVars>
          <dgm:chMax val="0"/>
          <dgm:bulletEnabled val="1"/>
        </dgm:presLayoutVars>
      </dgm:prSet>
      <dgm:spPr/>
      <dgm:t>
        <a:bodyPr/>
        <a:lstStyle/>
        <a:p>
          <a:endParaRPr lang="tr-TR"/>
        </a:p>
      </dgm:t>
    </dgm:pt>
    <dgm:pt modelId="{8F094B43-ACF5-4E31-A44D-FB81E65E2085}" type="pres">
      <dgm:prSet presAssocID="{B84EAD6F-C993-4A95-8351-DFD8FE9FCE55}" presName="childText" presStyleLbl="revTx" presStyleIdx="3" presStyleCnt="4">
        <dgm:presLayoutVars>
          <dgm:bulletEnabled val="1"/>
        </dgm:presLayoutVars>
      </dgm:prSet>
      <dgm:spPr/>
      <dgm:t>
        <a:bodyPr/>
        <a:lstStyle/>
        <a:p>
          <a:endParaRPr lang="tr-TR"/>
        </a:p>
      </dgm:t>
    </dgm:pt>
  </dgm:ptLst>
  <dgm:cxnLst>
    <dgm:cxn modelId="{54D35F44-2BAC-4E96-B0FB-9BF265DA192A}" type="presOf" srcId="{7E73999B-E154-4E6F-B630-9F066D5A057E}" destId="{8F094B43-ACF5-4E31-A44D-FB81E65E2085}" srcOrd="0" destOrd="0" presId="urn:microsoft.com/office/officeart/2005/8/layout/vList2"/>
    <dgm:cxn modelId="{E82DF168-7EC3-4AB8-B6F5-0150453E58D7}" srcId="{86F24FA6-6FE4-47AE-8022-5217EE95C5A3}" destId="{A2DDA9C7-3001-4184-A59D-9B72776E7176}" srcOrd="0" destOrd="0" parTransId="{90E5C89D-EC15-494D-9137-5A2A1ACAA7CA}" sibTransId="{44DF3978-51DA-4BA5-8454-F6750301ED74}"/>
    <dgm:cxn modelId="{DA60CCEE-1764-4526-B892-E9E33A8E3EDD}" type="presOf" srcId="{92136A73-794A-4072-917B-400E71484010}" destId="{FB9935A9-0ADB-47CE-8DE6-C4AAA07B5158}" srcOrd="0" destOrd="0" presId="urn:microsoft.com/office/officeart/2005/8/layout/vList2"/>
    <dgm:cxn modelId="{A08AB8A8-90DE-4955-9705-6113B1053CEA}" srcId="{73610704-9A65-46EA-81C6-E66EADF4EB74}" destId="{B84EAD6F-C993-4A95-8351-DFD8FE9FCE55}" srcOrd="3" destOrd="0" parTransId="{69747A47-3584-42EF-9BF1-AED79FAF91EC}" sibTransId="{A4F503F0-C00E-46BC-9E96-DF08FC01DED6}"/>
    <dgm:cxn modelId="{7E9ED484-ABFC-4A80-B95E-2C379A1907C2}" srcId="{B84EAD6F-C993-4A95-8351-DFD8FE9FCE55}" destId="{7E73999B-E154-4E6F-B630-9F066D5A057E}" srcOrd="0" destOrd="0" parTransId="{42CF87BF-46C2-4A5D-A8FB-BF8FC577D83A}" sibTransId="{55FA1F30-C1A8-48E3-BBA7-8B09754B0477}"/>
    <dgm:cxn modelId="{BF50156D-7401-4564-9230-ABE36B0A4B08}" type="presOf" srcId="{73610704-9A65-46EA-81C6-E66EADF4EB74}" destId="{1962ADA9-57B0-468D-8634-3E9F8BBEA978}" srcOrd="0" destOrd="0" presId="urn:microsoft.com/office/officeart/2005/8/layout/vList2"/>
    <dgm:cxn modelId="{42AE6409-14F7-40A9-B129-04854730256E}" type="presOf" srcId="{C0D2EF8E-5D12-46F2-BCD4-65E98FFCEF0A}" destId="{C050D5C9-ABDD-428D-B833-BC24C59AB9B2}" srcOrd="0" destOrd="0" presId="urn:microsoft.com/office/officeart/2005/8/layout/vList2"/>
    <dgm:cxn modelId="{7FEB3FB3-7311-4DB0-8217-F0A1CF518322}" type="presOf" srcId="{B84EAD6F-C993-4A95-8351-DFD8FE9FCE55}" destId="{E1CA0560-44B8-405C-BAD0-E2C3A8F02A3F}" srcOrd="0" destOrd="0" presId="urn:microsoft.com/office/officeart/2005/8/layout/vList2"/>
    <dgm:cxn modelId="{02F473C5-2216-4FE4-BF3E-D5864272C0CF}" type="presOf" srcId="{86F24FA6-6FE4-47AE-8022-5217EE95C5A3}" destId="{1CFB2352-BA92-4655-B0A7-D23582B17E39}" srcOrd="0" destOrd="0" presId="urn:microsoft.com/office/officeart/2005/8/layout/vList2"/>
    <dgm:cxn modelId="{3F8491CD-0BFA-4E2B-925C-71E3379854D2}" type="presOf" srcId="{26633CE7-769D-4373-96A1-E0B80FF6A1E0}" destId="{CDE44294-E525-4FAD-9F4C-3CA5FD9A731B}" srcOrd="0" destOrd="0" presId="urn:microsoft.com/office/officeart/2005/8/layout/vList2"/>
    <dgm:cxn modelId="{803E0CE0-C0F1-463A-9196-EE2210206BED}" type="presOf" srcId="{A2DDA9C7-3001-4184-A59D-9B72776E7176}" destId="{515856A8-B8AA-4EB5-84AD-E772AD4F7C50}" srcOrd="0" destOrd="0" presId="urn:microsoft.com/office/officeart/2005/8/layout/vList2"/>
    <dgm:cxn modelId="{D9802D07-9AD2-49C5-9AF8-BBE873A26860}" srcId="{26633CE7-769D-4373-96A1-E0B80FF6A1E0}" destId="{92136A73-794A-4072-917B-400E71484010}" srcOrd="0" destOrd="0" parTransId="{F8936E2D-2240-4390-87B2-D13712C620F1}" sibTransId="{DBFA1C0B-8692-43CC-9E3E-54001C7EB82E}"/>
    <dgm:cxn modelId="{0CF4876D-241F-48A5-8E8F-82FD5FE9A33B}" srcId="{73610704-9A65-46EA-81C6-E66EADF4EB74}" destId="{26633CE7-769D-4373-96A1-E0B80FF6A1E0}" srcOrd="0" destOrd="0" parTransId="{D20699C9-46C4-4B2E-BA76-ABEE5C1DEC10}" sibTransId="{6333D6A7-442E-4EE2-B1DF-0F6DF6324EF6}"/>
    <dgm:cxn modelId="{EEA016B7-673E-4A43-9214-FB68B4884AE5}" srcId="{73610704-9A65-46EA-81C6-E66EADF4EB74}" destId="{AD05E0B5-C24F-4D67-9574-291633855E38}" srcOrd="1" destOrd="0" parTransId="{EF2585B2-F702-4D43-8FA4-59A115F79D6F}" sibTransId="{9598EC78-1A7F-4AE2-A96F-6AF48C72E2C3}"/>
    <dgm:cxn modelId="{59C2F5A1-9975-45F7-8153-26ACB0544E59}" srcId="{AD05E0B5-C24F-4D67-9574-291633855E38}" destId="{C0D2EF8E-5D12-46F2-BCD4-65E98FFCEF0A}" srcOrd="0" destOrd="0" parTransId="{B633E9D6-14D9-4D6A-BF42-09F8B369E150}" sibTransId="{DE90FB3A-952D-4B91-A316-9F8C2A6B5763}"/>
    <dgm:cxn modelId="{D29224AE-2AA0-4D02-B5F0-D1FA8025E221}" type="presOf" srcId="{AD05E0B5-C24F-4D67-9574-291633855E38}" destId="{1D929FB7-6358-4B95-9F61-BCAC8BA88811}" srcOrd="0" destOrd="0" presId="urn:microsoft.com/office/officeart/2005/8/layout/vList2"/>
    <dgm:cxn modelId="{5767991D-F147-4183-A77F-E505642EA88D}" srcId="{73610704-9A65-46EA-81C6-E66EADF4EB74}" destId="{86F24FA6-6FE4-47AE-8022-5217EE95C5A3}" srcOrd="2" destOrd="0" parTransId="{1356454E-B27F-4425-A8B7-023E8A43910D}" sibTransId="{FDEB8648-1DDA-4D32-817E-EA3E749364BA}"/>
    <dgm:cxn modelId="{05B1AEB8-F4F7-45EC-9AE3-D8F223DCDB25}" type="presParOf" srcId="{1962ADA9-57B0-468D-8634-3E9F8BBEA978}" destId="{CDE44294-E525-4FAD-9F4C-3CA5FD9A731B}" srcOrd="0" destOrd="0" presId="urn:microsoft.com/office/officeart/2005/8/layout/vList2"/>
    <dgm:cxn modelId="{AA97B49C-3B02-4266-A307-1D1C2C1D2165}" type="presParOf" srcId="{1962ADA9-57B0-468D-8634-3E9F8BBEA978}" destId="{FB9935A9-0ADB-47CE-8DE6-C4AAA07B5158}" srcOrd="1" destOrd="0" presId="urn:microsoft.com/office/officeart/2005/8/layout/vList2"/>
    <dgm:cxn modelId="{9C109138-D08E-439D-A928-F5A3455F1ECA}" type="presParOf" srcId="{1962ADA9-57B0-468D-8634-3E9F8BBEA978}" destId="{1D929FB7-6358-4B95-9F61-BCAC8BA88811}" srcOrd="2" destOrd="0" presId="urn:microsoft.com/office/officeart/2005/8/layout/vList2"/>
    <dgm:cxn modelId="{7E5F9F45-D85F-4AEF-9344-9A4BAE3A7063}" type="presParOf" srcId="{1962ADA9-57B0-468D-8634-3E9F8BBEA978}" destId="{C050D5C9-ABDD-428D-B833-BC24C59AB9B2}" srcOrd="3" destOrd="0" presId="urn:microsoft.com/office/officeart/2005/8/layout/vList2"/>
    <dgm:cxn modelId="{BEFCFB63-BB60-4C9F-9736-164EEB6F56EB}" type="presParOf" srcId="{1962ADA9-57B0-468D-8634-3E9F8BBEA978}" destId="{1CFB2352-BA92-4655-B0A7-D23582B17E39}" srcOrd="4" destOrd="0" presId="urn:microsoft.com/office/officeart/2005/8/layout/vList2"/>
    <dgm:cxn modelId="{EBCDCDF7-F512-403E-B804-3629D96F6484}" type="presParOf" srcId="{1962ADA9-57B0-468D-8634-3E9F8BBEA978}" destId="{515856A8-B8AA-4EB5-84AD-E772AD4F7C50}" srcOrd="5" destOrd="0" presId="urn:microsoft.com/office/officeart/2005/8/layout/vList2"/>
    <dgm:cxn modelId="{4E9868E6-7F5C-477C-9AE5-BDF29AF1F3FB}" type="presParOf" srcId="{1962ADA9-57B0-468D-8634-3E9F8BBEA978}" destId="{E1CA0560-44B8-405C-BAD0-E2C3A8F02A3F}" srcOrd="6" destOrd="0" presId="urn:microsoft.com/office/officeart/2005/8/layout/vList2"/>
    <dgm:cxn modelId="{6AF6878F-83F3-4D57-AB95-F60CDC476F6D}" type="presParOf" srcId="{1962ADA9-57B0-468D-8634-3E9F8BBEA978}" destId="{8F094B43-ACF5-4E31-A44D-FB81E65E2085}"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15E784-46FE-4822-B220-FC198235CBBC}">
      <dsp:nvSpPr>
        <dsp:cNvPr id="0" name=""/>
        <dsp:cNvSpPr/>
      </dsp:nvSpPr>
      <dsp:spPr>
        <a:xfrm>
          <a:off x="0" y="556276"/>
          <a:ext cx="7791450" cy="3346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just" defTabSz="1511300">
            <a:lnSpc>
              <a:spcPct val="90000"/>
            </a:lnSpc>
            <a:spcBef>
              <a:spcPct val="0"/>
            </a:spcBef>
            <a:spcAft>
              <a:spcPct val="35000"/>
            </a:spcAft>
          </a:pPr>
          <a:r>
            <a:rPr lang="tr-TR" sz="3400" b="0" i="0" kern="1200" dirty="0" smtClean="0"/>
            <a:t>Yapısal sistem geliştirme metodolojisine göre yapılan bir çözümlemenin tasarıma dönüştürülmesi, tasarım kavramları, veri tasarım ve süreç tasarım yöntemlerini açıklamak ve her türden yazılım için gerekecek ortak alt sistemleri tanıtmak</a:t>
          </a:r>
          <a:endParaRPr lang="tr-TR" sz="3400" kern="1200" dirty="0">
            <a:latin typeface="Tahoma" pitchFamily="34" charset="0"/>
            <a:ea typeface="Tahoma" pitchFamily="34" charset="0"/>
            <a:cs typeface="Tahoma" pitchFamily="34" charset="0"/>
          </a:endParaRPr>
        </a:p>
      </dsp:txBody>
      <dsp:txXfrm>
        <a:off x="163348" y="719624"/>
        <a:ext cx="7464754" cy="30195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E44294-E525-4FAD-9F4C-3CA5FD9A731B}">
      <dsp:nvSpPr>
        <dsp:cNvPr id="0" name=""/>
        <dsp:cNvSpPr/>
      </dsp:nvSpPr>
      <dsp:spPr>
        <a:xfrm>
          <a:off x="0" y="72394"/>
          <a:ext cx="7032171" cy="62361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tr-TR" sz="2600" kern="1200" dirty="0" smtClean="0">
              <a:solidFill>
                <a:schemeClr val="tx1"/>
              </a:solidFill>
              <a:latin typeface="Calibri" panose="020F0502020204030204" pitchFamily="34" charset="0"/>
            </a:rPr>
            <a:t>Tam bilet (Eylem 1)</a:t>
          </a:r>
          <a:endParaRPr lang="tr-TR" sz="2600" kern="1200" dirty="0">
            <a:solidFill>
              <a:schemeClr val="tx1"/>
            </a:solidFill>
            <a:latin typeface="Calibri" panose="020F0502020204030204" pitchFamily="34" charset="0"/>
          </a:endParaRPr>
        </a:p>
      </dsp:txBody>
      <dsp:txXfrm>
        <a:off x="30442" y="102836"/>
        <a:ext cx="6971287" cy="562726"/>
      </dsp:txXfrm>
    </dsp:sp>
    <dsp:sp modelId="{FB9935A9-0ADB-47CE-8DE6-C4AAA07B5158}">
      <dsp:nvSpPr>
        <dsp:cNvPr id="0" name=""/>
        <dsp:cNvSpPr/>
      </dsp:nvSpPr>
      <dsp:spPr>
        <a:xfrm>
          <a:off x="0" y="696004"/>
          <a:ext cx="7032171" cy="430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3271"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tr-TR" sz="2000" kern="1200" dirty="0" smtClean="0">
              <a:latin typeface="Calibri" panose="020F0502020204030204" pitchFamily="34" charset="0"/>
            </a:rPr>
            <a:t>10.00’dan önce / 60 yaş altı</a:t>
          </a:r>
          <a:endParaRPr lang="tr-TR" sz="2000" kern="1200" dirty="0">
            <a:latin typeface="Calibri" panose="020F0502020204030204" pitchFamily="34" charset="0"/>
          </a:endParaRPr>
        </a:p>
      </dsp:txBody>
      <dsp:txXfrm>
        <a:off x="0" y="696004"/>
        <a:ext cx="7032171" cy="430560"/>
      </dsp:txXfrm>
    </dsp:sp>
    <dsp:sp modelId="{1D929FB7-6358-4B95-9F61-BCAC8BA88811}">
      <dsp:nvSpPr>
        <dsp:cNvPr id="0" name=""/>
        <dsp:cNvSpPr/>
      </dsp:nvSpPr>
      <dsp:spPr>
        <a:xfrm>
          <a:off x="0" y="1126564"/>
          <a:ext cx="7032171" cy="623610"/>
        </a:xfrm>
        <a:prstGeom prst="roundRect">
          <a:avLst/>
        </a:prstGeom>
        <a:solidFill>
          <a:schemeClr val="accent3">
            <a:hueOff val="-5608813"/>
            <a:satOff val="-2884"/>
            <a:lumOff val="-124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tr-TR" sz="2600" kern="1200" dirty="0" smtClean="0">
              <a:solidFill>
                <a:schemeClr val="tx1"/>
              </a:solidFill>
              <a:latin typeface="Calibri" panose="020F0502020204030204" pitchFamily="34" charset="0"/>
            </a:rPr>
            <a:t>İndirimli bilet (Eylem 2)</a:t>
          </a:r>
          <a:endParaRPr lang="tr-TR" sz="2600" kern="1200" dirty="0">
            <a:solidFill>
              <a:schemeClr val="tx1"/>
            </a:solidFill>
            <a:latin typeface="Calibri" panose="020F0502020204030204" pitchFamily="34" charset="0"/>
          </a:endParaRPr>
        </a:p>
      </dsp:txBody>
      <dsp:txXfrm>
        <a:off x="30442" y="1157006"/>
        <a:ext cx="6971287" cy="562726"/>
      </dsp:txXfrm>
    </dsp:sp>
    <dsp:sp modelId="{C050D5C9-ABDD-428D-B833-BC24C59AB9B2}">
      <dsp:nvSpPr>
        <dsp:cNvPr id="0" name=""/>
        <dsp:cNvSpPr/>
      </dsp:nvSpPr>
      <dsp:spPr>
        <a:xfrm>
          <a:off x="0" y="1750174"/>
          <a:ext cx="7032171" cy="430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3271"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tr-TR" sz="2000" kern="1200" dirty="0" smtClean="0">
              <a:solidFill>
                <a:schemeClr val="tx1"/>
              </a:solidFill>
              <a:latin typeface="Calibri" panose="020F0502020204030204" pitchFamily="34" charset="0"/>
            </a:rPr>
            <a:t>10’dan sonra / 60 yaş altı </a:t>
          </a:r>
          <a:endParaRPr lang="tr-TR" sz="2000" kern="1200" dirty="0">
            <a:solidFill>
              <a:schemeClr val="tx1"/>
            </a:solidFill>
            <a:latin typeface="Calibri" panose="020F0502020204030204" pitchFamily="34" charset="0"/>
          </a:endParaRPr>
        </a:p>
      </dsp:txBody>
      <dsp:txXfrm>
        <a:off x="0" y="1750174"/>
        <a:ext cx="7032171" cy="430560"/>
      </dsp:txXfrm>
    </dsp:sp>
    <dsp:sp modelId="{1CFB2352-BA92-4655-B0A7-D23582B17E39}">
      <dsp:nvSpPr>
        <dsp:cNvPr id="0" name=""/>
        <dsp:cNvSpPr/>
      </dsp:nvSpPr>
      <dsp:spPr>
        <a:xfrm>
          <a:off x="0" y="2180734"/>
          <a:ext cx="7032171" cy="623610"/>
        </a:xfrm>
        <a:prstGeom prst="roundRect">
          <a:avLst/>
        </a:prstGeom>
        <a:solidFill>
          <a:schemeClr val="accent3">
            <a:hueOff val="-11217627"/>
            <a:satOff val="-5768"/>
            <a:lumOff val="-248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tr-TR" sz="2600" kern="1200" dirty="0" smtClean="0">
              <a:solidFill>
                <a:schemeClr val="tx1"/>
              </a:solidFill>
              <a:latin typeface="Calibri" panose="020F0502020204030204" pitchFamily="34" charset="0"/>
            </a:rPr>
            <a:t>%20 iskontolu tam bilet (Eylem 3)</a:t>
          </a:r>
          <a:endParaRPr lang="tr-TR" sz="2600" kern="1200" dirty="0">
            <a:solidFill>
              <a:schemeClr val="tx1"/>
            </a:solidFill>
            <a:latin typeface="Calibri" panose="020F0502020204030204" pitchFamily="34" charset="0"/>
          </a:endParaRPr>
        </a:p>
      </dsp:txBody>
      <dsp:txXfrm>
        <a:off x="30442" y="2211176"/>
        <a:ext cx="6971287" cy="562726"/>
      </dsp:txXfrm>
    </dsp:sp>
    <dsp:sp modelId="{515856A8-B8AA-4EB5-84AD-E772AD4F7C50}">
      <dsp:nvSpPr>
        <dsp:cNvPr id="0" name=""/>
        <dsp:cNvSpPr/>
      </dsp:nvSpPr>
      <dsp:spPr>
        <a:xfrm>
          <a:off x="0" y="2804344"/>
          <a:ext cx="7032171" cy="430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3271"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tr-TR" sz="2000" kern="1200" dirty="0" smtClean="0">
              <a:latin typeface="Calibri" panose="020F0502020204030204" pitchFamily="34" charset="0"/>
            </a:rPr>
            <a:t>10.00’dan önce / 60 ve üzeri yaş</a:t>
          </a:r>
          <a:endParaRPr lang="tr-TR" sz="2000" kern="1200" dirty="0">
            <a:latin typeface="Calibri" panose="020F0502020204030204" pitchFamily="34" charset="0"/>
          </a:endParaRPr>
        </a:p>
      </dsp:txBody>
      <dsp:txXfrm>
        <a:off x="0" y="2804344"/>
        <a:ext cx="7032171" cy="430560"/>
      </dsp:txXfrm>
    </dsp:sp>
    <dsp:sp modelId="{E1CA0560-44B8-405C-BAD0-E2C3A8F02A3F}">
      <dsp:nvSpPr>
        <dsp:cNvPr id="0" name=""/>
        <dsp:cNvSpPr/>
      </dsp:nvSpPr>
      <dsp:spPr>
        <a:xfrm>
          <a:off x="0" y="3234904"/>
          <a:ext cx="7032171" cy="623610"/>
        </a:xfrm>
        <a:prstGeom prst="roundRect">
          <a:avLst/>
        </a:prstGeom>
        <a:solidFill>
          <a:schemeClr val="accent3">
            <a:hueOff val="-16826440"/>
            <a:satOff val="-8652"/>
            <a:lumOff val="-372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tr-TR" sz="2600" kern="1200" dirty="0" smtClean="0">
              <a:solidFill>
                <a:schemeClr val="tx1"/>
              </a:solidFill>
              <a:latin typeface="Calibri" panose="020F0502020204030204" pitchFamily="34" charset="0"/>
            </a:rPr>
            <a:t>%20 iskontolu indirimli bilet (Eylem 4)</a:t>
          </a:r>
          <a:endParaRPr lang="tr-TR" sz="2600" kern="1200" dirty="0">
            <a:solidFill>
              <a:schemeClr val="tx1"/>
            </a:solidFill>
            <a:latin typeface="Calibri" panose="020F0502020204030204" pitchFamily="34" charset="0"/>
          </a:endParaRPr>
        </a:p>
      </dsp:txBody>
      <dsp:txXfrm>
        <a:off x="30442" y="3265346"/>
        <a:ext cx="6971287" cy="562726"/>
      </dsp:txXfrm>
    </dsp:sp>
    <dsp:sp modelId="{8F094B43-ACF5-4E31-A44D-FB81E65E2085}">
      <dsp:nvSpPr>
        <dsp:cNvPr id="0" name=""/>
        <dsp:cNvSpPr/>
      </dsp:nvSpPr>
      <dsp:spPr>
        <a:xfrm>
          <a:off x="0" y="3858514"/>
          <a:ext cx="7032171" cy="430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3271"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tr-TR" sz="2000" kern="1200" dirty="0" smtClean="0">
              <a:latin typeface="Calibri" panose="020F0502020204030204" pitchFamily="34" charset="0"/>
            </a:rPr>
            <a:t>10’dan sonra / 60 ve üzeri yaş</a:t>
          </a:r>
          <a:endParaRPr lang="tr-TR" sz="2000" kern="1200" dirty="0">
            <a:latin typeface="Calibri" panose="020F0502020204030204" pitchFamily="34" charset="0"/>
          </a:endParaRPr>
        </a:p>
      </dsp:txBody>
      <dsp:txXfrm>
        <a:off x="0" y="3858514"/>
        <a:ext cx="7032171" cy="43056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2 Veri Yer Tutucusu"/>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6479A7E-BA76-4C72-9A2F-8E717964E396}" type="datetimeFigureOut">
              <a:rPr lang="tr-TR" smtClean="0"/>
              <a:pPr/>
              <a:t>29.12.2023</a:t>
            </a:fld>
            <a:endParaRPr lang="tr-TR"/>
          </a:p>
        </p:txBody>
      </p:sp>
      <p:sp>
        <p:nvSpPr>
          <p:cNvPr id="4" name="3 Altbilgi Yer Tutucusu"/>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5" name="4 Slayt Numarası Yer Tutucusu"/>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ABF8A65-E89D-4178-9179-DD1B08436130}" type="slidenum">
              <a:rPr lang="tr-TR" smtClean="0"/>
              <a:pPr/>
              <a:t>‹#›</a:t>
            </a:fld>
            <a:endParaRPr lang="tr-TR"/>
          </a:p>
        </p:txBody>
      </p:sp>
    </p:spTree>
    <p:extLst>
      <p:ext uri="{BB962C8B-B14F-4D97-AF65-F5344CB8AC3E}">
        <p14:creationId xmlns:p14="http://schemas.microsoft.com/office/powerpoint/2010/main" val="14732222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92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92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92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D999A0B4-3D44-4CB4-926F-F27603C404AA}" type="slidenum">
              <a:rPr lang="en-US"/>
              <a:pPr/>
              <a:t>‹#›</a:t>
            </a:fld>
            <a:endParaRPr lang="en-US"/>
          </a:p>
        </p:txBody>
      </p:sp>
    </p:spTree>
    <p:extLst>
      <p:ext uri="{BB962C8B-B14F-4D97-AF65-F5344CB8AC3E}">
        <p14:creationId xmlns:p14="http://schemas.microsoft.com/office/powerpoint/2010/main" val="194778011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C17DDC-5844-469A-900E-81B303CC3525}" type="slidenum">
              <a:rPr lang="en-US"/>
              <a:pPr/>
              <a:t>1</a:t>
            </a:fld>
            <a:endParaRPr lang="en-US"/>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p:txBody>
          <a:bodyPr/>
          <a:lstStyle/>
          <a:p>
            <a:endParaRPr lang="tr-TR"/>
          </a:p>
        </p:txBody>
      </p:sp>
    </p:spTree>
    <p:extLst>
      <p:ext uri="{BB962C8B-B14F-4D97-AF65-F5344CB8AC3E}">
        <p14:creationId xmlns:p14="http://schemas.microsoft.com/office/powerpoint/2010/main" val="29355092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D999A0B4-3D44-4CB4-926F-F27603C404AA}" type="slidenum">
              <a:rPr lang="en-US" smtClean="0"/>
              <a:pPr/>
              <a:t>14</a:t>
            </a:fld>
            <a:endParaRPr lang="en-US"/>
          </a:p>
        </p:txBody>
      </p:sp>
    </p:spTree>
    <p:extLst>
      <p:ext uri="{BB962C8B-B14F-4D97-AF65-F5344CB8AC3E}">
        <p14:creationId xmlns:p14="http://schemas.microsoft.com/office/powerpoint/2010/main" val="3701638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12700">
              <a:lnSpc>
                <a:spcPct val="100000"/>
              </a:lnSpc>
              <a:spcBef>
                <a:spcPts val="100"/>
              </a:spcBef>
            </a:pPr>
            <a:endParaRPr lang="tr-TR" dirty="0"/>
          </a:p>
        </p:txBody>
      </p:sp>
      <p:sp>
        <p:nvSpPr>
          <p:cNvPr id="4" name="Slayt Numarası Yer Tutucusu 3"/>
          <p:cNvSpPr>
            <a:spLocks noGrp="1"/>
          </p:cNvSpPr>
          <p:nvPr>
            <p:ph type="sldNum" sz="quarter" idx="10"/>
          </p:nvPr>
        </p:nvSpPr>
        <p:spPr/>
        <p:txBody>
          <a:bodyPr/>
          <a:lstStyle/>
          <a:p>
            <a:fld id="{D999A0B4-3D44-4CB4-926F-F27603C404AA}" type="slidenum">
              <a:rPr lang="en-US" smtClean="0"/>
              <a:pPr/>
              <a:t>18</a:t>
            </a:fld>
            <a:endParaRPr lang="en-US"/>
          </a:p>
        </p:txBody>
      </p:sp>
    </p:spTree>
    <p:extLst>
      <p:ext uri="{BB962C8B-B14F-4D97-AF65-F5344CB8AC3E}">
        <p14:creationId xmlns:p14="http://schemas.microsoft.com/office/powerpoint/2010/main" val="27594984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D999A0B4-3D44-4CB4-926F-F27603C404AA}" type="slidenum">
              <a:rPr lang="en-US" smtClean="0"/>
              <a:pPr/>
              <a:t>41</a:t>
            </a:fld>
            <a:endParaRPr lang="en-US"/>
          </a:p>
        </p:txBody>
      </p:sp>
    </p:spTree>
    <p:extLst>
      <p:ext uri="{BB962C8B-B14F-4D97-AF65-F5344CB8AC3E}">
        <p14:creationId xmlns:p14="http://schemas.microsoft.com/office/powerpoint/2010/main" val="42389419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D999A0B4-3D44-4CB4-926F-F27603C404AA}" type="slidenum">
              <a:rPr lang="en-US" smtClean="0"/>
              <a:pPr/>
              <a:t>42</a:t>
            </a:fld>
            <a:endParaRPr lang="en-US"/>
          </a:p>
        </p:txBody>
      </p:sp>
    </p:spTree>
    <p:extLst>
      <p:ext uri="{BB962C8B-B14F-4D97-AF65-F5344CB8AC3E}">
        <p14:creationId xmlns:p14="http://schemas.microsoft.com/office/powerpoint/2010/main" val="1431281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84C648C3-4A5D-4672-A45E-EDABCD9B015E}" type="slidenum">
              <a:rPr lang="en-US" altLang="tr-TR" smtClean="0"/>
              <a:pPr eaLnBrk="1" hangingPunct="1">
                <a:spcBef>
                  <a:spcPct val="0"/>
                </a:spcBef>
              </a:pPr>
              <a:t>3</a:t>
            </a:fld>
            <a:endParaRPr lang="en-US" altLang="tr-TR"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p:spPr>
        <p:txBody>
          <a:bodyPr/>
          <a:lstStyle/>
          <a:p>
            <a:pPr eaLnBrk="1" hangingPunct="1"/>
            <a:endParaRPr lang="tr-TR" altLang="tr-TR" dirty="0" smtClean="0">
              <a:latin typeface="Arial" charset="0"/>
            </a:endParaRPr>
          </a:p>
        </p:txBody>
      </p:sp>
    </p:spTree>
    <p:extLst>
      <p:ext uri="{BB962C8B-B14F-4D97-AF65-F5344CB8AC3E}">
        <p14:creationId xmlns:p14="http://schemas.microsoft.com/office/powerpoint/2010/main" val="3455032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D999A0B4-3D44-4CB4-926F-F27603C404AA}" type="slidenum">
              <a:rPr lang="en-US" smtClean="0"/>
              <a:pPr/>
              <a:t>4</a:t>
            </a:fld>
            <a:endParaRPr lang="en-US"/>
          </a:p>
        </p:txBody>
      </p:sp>
    </p:spTree>
    <p:extLst>
      <p:ext uri="{BB962C8B-B14F-4D97-AF65-F5344CB8AC3E}">
        <p14:creationId xmlns:p14="http://schemas.microsoft.com/office/powerpoint/2010/main" val="3364920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D999A0B4-3D44-4CB4-926F-F27603C404AA}" type="slidenum">
              <a:rPr lang="en-US" smtClean="0"/>
              <a:pPr/>
              <a:t>5</a:t>
            </a:fld>
            <a:endParaRPr lang="en-US"/>
          </a:p>
        </p:txBody>
      </p:sp>
    </p:spTree>
    <p:extLst>
      <p:ext uri="{BB962C8B-B14F-4D97-AF65-F5344CB8AC3E}">
        <p14:creationId xmlns:p14="http://schemas.microsoft.com/office/powerpoint/2010/main" val="9808924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D999A0B4-3D44-4CB4-926F-F27603C404AA}" type="slidenum">
              <a:rPr lang="en-US" smtClean="0"/>
              <a:pPr/>
              <a:t>6</a:t>
            </a:fld>
            <a:endParaRPr lang="en-US"/>
          </a:p>
        </p:txBody>
      </p:sp>
    </p:spTree>
    <p:extLst>
      <p:ext uri="{BB962C8B-B14F-4D97-AF65-F5344CB8AC3E}">
        <p14:creationId xmlns:p14="http://schemas.microsoft.com/office/powerpoint/2010/main" val="36943477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D999A0B4-3D44-4CB4-926F-F27603C404AA}" type="slidenum">
              <a:rPr lang="en-US" smtClean="0"/>
              <a:pPr/>
              <a:t>8</a:t>
            </a:fld>
            <a:endParaRPr lang="en-US"/>
          </a:p>
        </p:txBody>
      </p:sp>
    </p:spTree>
    <p:extLst>
      <p:ext uri="{BB962C8B-B14F-4D97-AF65-F5344CB8AC3E}">
        <p14:creationId xmlns:p14="http://schemas.microsoft.com/office/powerpoint/2010/main" val="17010361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12700">
              <a:lnSpc>
                <a:spcPct val="100000"/>
              </a:lnSpc>
              <a:spcBef>
                <a:spcPts val="100"/>
              </a:spcBef>
            </a:pPr>
            <a:endParaRPr lang="tr-TR" dirty="0"/>
          </a:p>
        </p:txBody>
      </p:sp>
      <p:sp>
        <p:nvSpPr>
          <p:cNvPr id="4" name="Slayt Numarası Yer Tutucusu 3"/>
          <p:cNvSpPr>
            <a:spLocks noGrp="1"/>
          </p:cNvSpPr>
          <p:nvPr>
            <p:ph type="sldNum" sz="quarter" idx="10"/>
          </p:nvPr>
        </p:nvSpPr>
        <p:spPr/>
        <p:txBody>
          <a:bodyPr/>
          <a:lstStyle/>
          <a:p>
            <a:fld id="{D999A0B4-3D44-4CB4-926F-F27603C404AA}" type="slidenum">
              <a:rPr lang="en-US" smtClean="0"/>
              <a:pPr/>
              <a:t>11</a:t>
            </a:fld>
            <a:endParaRPr lang="en-US"/>
          </a:p>
        </p:txBody>
      </p:sp>
    </p:spTree>
    <p:extLst>
      <p:ext uri="{BB962C8B-B14F-4D97-AF65-F5344CB8AC3E}">
        <p14:creationId xmlns:p14="http://schemas.microsoft.com/office/powerpoint/2010/main" val="22290956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indent="0" algn="just" defTabSz="914400" rtl="0" eaLnBrk="1" fontAlgn="base" latinLnBrk="0" hangingPunct="1">
              <a:lnSpc>
                <a:spcPct val="100000"/>
              </a:lnSpc>
              <a:spcBef>
                <a:spcPct val="30000"/>
              </a:spcBef>
              <a:spcAft>
                <a:spcPct val="0"/>
              </a:spcAft>
              <a:buClrTx/>
              <a:buSzTx/>
              <a:buFontTx/>
              <a:buNone/>
              <a:tabLst/>
              <a:defRPr/>
            </a:pPr>
            <a:endParaRPr lang="tr-TR" dirty="0"/>
          </a:p>
        </p:txBody>
      </p:sp>
      <p:sp>
        <p:nvSpPr>
          <p:cNvPr id="4" name="Slayt Numarası Yer Tutucusu 3"/>
          <p:cNvSpPr>
            <a:spLocks noGrp="1"/>
          </p:cNvSpPr>
          <p:nvPr>
            <p:ph type="sldNum" sz="quarter" idx="10"/>
          </p:nvPr>
        </p:nvSpPr>
        <p:spPr/>
        <p:txBody>
          <a:bodyPr/>
          <a:lstStyle/>
          <a:p>
            <a:fld id="{D999A0B4-3D44-4CB4-926F-F27603C404AA}" type="slidenum">
              <a:rPr lang="en-US" smtClean="0"/>
              <a:pPr/>
              <a:t>12</a:t>
            </a:fld>
            <a:endParaRPr lang="en-US"/>
          </a:p>
        </p:txBody>
      </p:sp>
    </p:spTree>
    <p:extLst>
      <p:ext uri="{BB962C8B-B14F-4D97-AF65-F5344CB8AC3E}">
        <p14:creationId xmlns:p14="http://schemas.microsoft.com/office/powerpoint/2010/main" val="10314712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D999A0B4-3D44-4CB4-926F-F27603C404AA}" type="slidenum">
              <a:rPr lang="en-US" smtClean="0"/>
              <a:pPr/>
              <a:t>13</a:t>
            </a:fld>
            <a:endParaRPr lang="en-US"/>
          </a:p>
        </p:txBody>
      </p:sp>
    </p:spTree>
    <p:extLst>
      <p:ext uri="{BB962C8B-B14F-4D97-AF65-F5344CB8AC3E}">
        <p14:creationId xmlns:p14="http://schemas.microsoft.com/office/powerpoint/2010/main" val="36814749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14" name="13 Başlık"/>
          <p:cNvSpPr>
            <a:spLocks noGrp="1"/>
          </p:cNvSpPr>
          <p:nvPr>
            <p:ph type="ctrTitle"/>
          </p:nvPr>
        </p:nvSpPr>
        <p:spPr>
          <a:xfrm>
            <a:off x="1432560" y="359898"/>
            <a:ext cx="7406640" cy="1472184"/>
          </a:xfrm>
        </p:spPr>
        <p:txBody>
          <a:bodyPr anchor="b"/>
          <a:lstStyle>
            <a:lvl1pPr algn="l">
              <a:defRPr/>
            </a:lvl1pPr>
            <a:extLst/>
          </a:lstStyle>
          <a:p>
            <a:r>
              <a:rPr kumimoji="0" lang="tr-TR" smtClean="0"/>
              <a:t>Asıl başlık stili için tıklatın</a:t>
            </a:r>
            <a:endParaRPr kumimoji="0" lang="en-US"/>
          </a:p>
        </p:txBody>
      </p:sp>
      <p:sp>
        <p:nvSpPr>
          <p:cNvPr id="22" name="21 Alt Başlık"/>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tr-TR" smtClean="0"/>
              <a:t>Asıl alt başlık stilini düzenlemek için tıklatın</a:t>
            </a:r>
            <a:endParaRPr kumimoji="0" lang="en-US"/>
          </a:p>
        </p:txBody>
      </p:sp>
      <p:sp>
        <p:nvSpPr>
          <p:cNvPr id="7" name="6 Veri Yer Tutucusu"/>
          <p:cNvSpPr>
            <a:spLocks noGrp="1"/>
          </p:cNvSpPr>
          <p:nvPr>
            <p:ph type="dt" sz="half" idx="10"/>
          </p:nvPr>
        </p:nvSpPr>
        <p:spPr/>
        <p:txBody>
          <a:bodyPr/>
          <a:lstStyle/>
          <a:p>
            <a:endParaRPr lang="en-US"/>
          </a:p>
        </p:txBody>
      </p:sp>
      <p:sp>
        <p:nvSpPr>
          <p:cNvPr id="20" name="19 Altbilgi Yer Tutucusu"/>
          <p:cNvSpPr>
            <a:spLocks noGrp="1"/>
          </p:cNvSpPr>
          <p:nvPr>
            <p:ph type="ftr" sz="quarter" idx="11"/>
          </p:nvPr>
        </p:nvSpPr>
        <p:spPr/>
        <p:txBody>
          <a:bodyPr/>
          <a:lstStyle/>
          <a:p>
            <a:r>
              <a:rPr lang="en-US" smtClean="0"/>
              <a:t>Yazılım Mühendisliği </a:t>
            </a:r>
            <a:endParaRPr lang="en-US"/>
          </a:p>
        </p:txBody>
      </p:sp>
      <p:sp>
        <p:nvSpPr>
          <p:cNvPr id="10" name="9 Slayt Numarası Yer Tutucusu"/>
          <p:cNvSpPr>
            <a:spLocks noGrp="1"/>
          </p:cNvSpPr>
          <p:nvPr>
            <p:ph type="sldNum" sz="quarter" idx="12"/>
          </p:nvPr>
        </p:nvSpPr>
        <p:spPr/>
        <p:txBody>
          <a:bodyPr/>
          <a:lstStyle/>
          <a:p>
            <a:fld id="{C9A4A42D-9F5D-4C90-B7DF-12BFFC2F9842}" type="slidenum">
              <a:rPr lang="en-US" smtClean="0"/>
              <a:pPr/>
              <a:t>‹#›</a:t>
            </a:fld>
            <a:endParaRPr lang="en-US"/>
          </a:p>
        </p:txBody>
      </p:sp>
      <p:sp>
        <p:nvSpPr>
          <p:cNvPr id="8" name="7 Oval"/>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8 Oval"/>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transition spd="slow">
    <p:pull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endParaRPr lang="en-US"/>
          </a:p>
        </p:txBody>
      </p:sp>
      <p:sp>
        <p:nvSpPr>
          <p:cNvPr id="5" name="4 Altbilgi Yer Tutucusu"/>
          <p:cNvSpPr>
            <a:spLocks noGrp="1"/>
          </p:cNvSpPr>
          <p:nvPr>
            <p:ph type="ftr" sz="quarter" idx="11"/>
          </p:nvPr>
        </p:nvSpPr>
        <p:spPr/>
        <p:txBody>
          <a:bodyPr/>
          <a:lstStyle/>
          <a:p>
            <a:r>
              <a:rPr lang="en-US" smtClean="0"/>
              <a:t>Yazılım Mühendisliği </a:t>
            </a:r>
            <a:endParaRPr lang="en-US"/>
          </a:p>
        </p:txBody>
      </p:sp>
      <p:sp>
        <p:nvSpPr>
          <p:cNvPr id="6" name="5 Slayt Numarası Yer Tutucusu"/>
          <p:cNvSpPr>
            <a:spLocks noGrp="1"/>
          </p:cNvSpPr>
          <p:nvPr>
            <p:ph type="sldNum" sz="quarter" idx="12"/>
          </p:nvPr>
        </p:nvSpPr>
        <p:spPr/>
        <p:txBody>
          <a:bodyPr/>
          <a:lstStyle/>
          <a:p>
            <a:fld id="{67DA5439-0191-4267-8458-692206DC4C33}" type="slidenum">
              <a:rPr lang="en-US" smtClean="0"/>
              <a:pPr/>
              <a:t>‹#›</a:t>
            </a:fld>
            <a:endParaRPr lang="en-US"/>
          </a:p>
        </p:txBody>
      </p:sp>
    </p:spTree>
  </p:cSld>
  <p:clrMapOvr>
    <a:masterClrMapping/>
  </p:clrMapOvr>
  <p:transition spd="slow">
    <p:pull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858000" y="274639"/>
            <a:ext cx="1828800" cy="5851525"/>
          </a:xfrm>
        </p:spPr>
        <p:txBody>
          <a:bodyPr vert="eaVer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a:xfrm>
            <a:off x="1143000" y="274640"/>
            <a:ext cx="5562600" cy="5851525"/>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endParaRPr lang="en-US"/>
          </a:p>
        </p:txBody>
      </p:sp>
      <p:sp>
        <p:nvSpPr>
          <p:cNvPr id="5" name="4 Altbilgi Yer Tutucusu"/>
          <p:cNvSpPr>
            <a:spLocks noGrp="1"/>
          </p:cNvSpPr>
          <p:nvPr>
            <p:ph type="ftr" sz="quarter" idx="11"/>
          </p:nvPr>
        </p:nvSpPr>
        <p:spPr/>
        <p:txBody>
          <a:bodyPr/>
          <a:lstStyle/>
          <a:p>
            <a:r>
              <a:rPr lang="en-US" smtClean="0"/>
              <a:t>Yazılım Mühendisliği </a:t>
            </a:r>
            <a:endParaRPr lang="en-US"/>
          </a:p>
        </p:txBody>
      </p:sp>
      <p:sp>
        <p:nvSpPr>
          <p:cNvPr id="6" name="5 Slayt Numarası Yer Tutucusu"/>
          <p:cNvSpPr>
            <a:spLocks noGrp="1"/>
          </p:cNvSpPr>
          <p:nvPr>
            <p:ph type="sldNum" sz="quarter" idx="12"/>
          </p:nvPr>
        </p:nvSpPr>
        <p:spPr/>
        <p:txBody>
          <a:bodyPr/>
          <a:lstStyle/>
          <a:p>
            <a:fld id="{5630E8B0-DBBF-4CBC-814D-0F1543F2AB87}" type="slidenum">
              <a:rPr lang="en-US" smtClean="0"/>
              <a:pPr/>
              <a:t>‹#›</a:t>
            </a:fld>
            <a:endParaRPr lang="en-US"/>
          </a:p>
        </p:txBody>
      </p:sp>
    </p:spTree>
  </p:cSld>
  <p:clrMapOvr>
    <a:masterClrMapping/>
  </p:clrMapOvr>
  <p:transition spd="slow">
    <p:pull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İçerik Yer Tutucusu"/>
          <p:cNvSpPr>
            <a:spLocks noGrp="1"/>
          </p:cNvSpPr>
          <p:nvPr>
            <p:ph idx="1"/>
          </p:nvPr>
        </p:nvSpPr>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endParaRPr lang="en-US"/>
          </a:p>
        </p:txBody>
      </p:sp>
      <p:sp>
        <p:nvSpPr>
          <p:cNvPr id="5" name="4 Altbilgi Yer Tutucusu"/>
          <p:cNvSpPr>
            <a:spLocks noGrp="1"/>
          </p:cNvSpPr>
          <p:nvPr>
            <p:ph type="ftr" sz="quarter" idx="11"/>
          </p:nvPr>
        </p:nvSpPr>
        <p:spPr/>
        <p:txBody>
          <a:bodyPr/>
          <a:lstStyle/>
          <a:p>
            <a:r>
              <a:rPr lang="en-US" smtClean="0"/>
              <a:t>Yazılım Mühendisliği </a:t>
            </a:r>
            <a:endParaRPr lang="en-US"/>
          </a:p>
        </p:txBody>
      </p:sp>
      <p:sp>
        <p:nvSpPr>
          <p:cNvPr id="6" name="5 Slayt Numarası Yer Tutucusu"/>
          <p:cNvSpPr>
            <a:spLocks noGrp="1"/>
          </p:cNvSpPr>
          <p:nvPr>
            <p:ph type="sldNum" sz="quarter" idx="12"/>
          </p:nvPr>
        </p:nvSpPr>
        <p:spPr/>
        <p:txBody>
          <a:bodyPr/>
          <a:lstStyle/>
          <a:p>
            <a:fld id="{D8154011-B7CE-4FCA-8CD3-8CAEE7C78245}" type="slidenum">
              <a:rPr lang="en-US" smtClean="0"/>
              <a:pPr/>
              <a:t>‹#›</a:t>
            </a:fld>
            <a:endParaRPr lang="en-US"/>
          </a:p>
        </p:txBody>
      </p:sp>
    </p:spTree>
  </p:cSld>
  <p:clrMapOvr>
    <a:masterClrMapping/>
  </p:clrMapOvr>
  <p:transition spd="slow">
    <p:pull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spTree>
      <p:nvGrpSpPr>
        <p:cNvPr id="1" name=""/>
        <p:cNvGrpSpPr/>
        <p:nvPr/>
      </p:nvGrpSpPr>
      <p:grpSpPr>
        <a:xfrm>
          <a:off x="0" y="0"/>
          <a:ext cx="0" cy="0"/>
          <a:chOff x="0" y="0"/>
          <a:chExt cx="0" cy="0"/>
        </a:xfrm>
      </p:grpSpPr>
      <p:sp>
        <p:nvSpPr>
          <p:cNvPr id="7" name="6 Dikdörtgen"/>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1 Başlık"/>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tr-TR" smtClean="0"/>
              <a:t>Asıl metin stillerini düzenlemek için tıklatın</a:t>
            </a:r>
          </a:p>
        </p:txBody>
      </p:sp>
      <p:sp>
        <p:nvSpPr>
          <p:cNvPr id="4" name="3 Veri Yer Tutucusu"/>
          <p:cNvSpPr>
            <a:spLocks noGrp="1"/>
          </p:cNvSpPr>
          <p:nvPr>
            <p:ph type="dt" sz="half" idx="10"/>
          </p:nvPr>
        </p:nvSpPr>
        <p:spPr/>
        <p:txBody>
          <a:bodyPr/>
          <a:lstStyle/>
          <a:p>
            <a:endParaRPr lang="en-US"/>
          </a:p>
        </p:txBody>
      </p:sp>
      <p:sp>
        <p:nvSpPr>
          <p:cNvPr id="5" name="4 Altbilgi Yer Tutucusu"/>
          <p:cNvSpPr>
            <a:spLocks noGrp="1"/>
          </p:cNvSpPr>
          <p:nvPr>
            <p:ph type="ftr" sz="quarter" idx="11"/>
          </p:nvPr>
        </p:nvSpPr>
        <p:spPr/>
        <p:txBody>
          <a:bodyPr/>
          <a:lstStyle/>
          <a:p>
            <a:r>
              <a:rPr lang="en-US" smtClean="0"/>
              <a:t>Yazılım Mühendisliği </a:t>
            </a:r>
            <a:endParaRPr lang="en-US"/>
          </a:p>
        </p:txBody>
      </p:sp>
      <p:sp>
        <p:nvSpPr>
          <p:cNvPr id="6" name="5 Slayt Numarası Yer Tutucusu"/>
          <p:cNvSpPr>
            <a:spLocks noGrp="1"/>
          </p:cNvSpPr>
          <p:nvPr>
            <p:ph type="sldNum" sz="quarter" idx="12"/>
          </p:nvPr>
        </p:nvSpPr>
        <p:spPr/>
        <p:txBody>
          <a:bodyPr/>
          <a:lstStyle/>
          <a:p>
            <a:fld id="{B2F20C4A-4704-4745-9928-49D53B4EC156}" type="slidenum">
              <a:rPr lang="en-US" smtClean="0"/>
              <a:pPr/>
              <a:t>‹#›</a:t>
            </a:fld>
            <a:endParaRPr lang="en-US"/>
          </a:p>
        </p:txBody>
      </p:sp>
      <p:sp>
        <p:nvSpPr>
          <p:cNvPr id="10" name="9 Dikdörtgen"/>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Oval"/>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8 Oval"/>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transition spd="slow">
    <p:pull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a:xfrm>
            <a:off x="1435608" y="274320"/>
            <a:ext cx="7498080" cy="1143000"/>
          </a:xfrm>
        </p:spPr>
        <p:txBody>
          <a:bodyPr/>
          <a:lstStyle/>
          <a:p>
            <a:r>
              <a:rPr kumimoji="0" lang="tr-TR" smtClean="0"/>
              <a:t>Asıl başlık stili için tıklatın</a:t>
            </a:r>
            <a:endParaRPr kumimoji="0" lang="en-US"/>
          </a:p>
        </p:txBody>
      </p:sp>
      <p:sp>
        <p:nvSpPr>
          <p:cNvPr id="3" name="2 İçerik Yer Tutucusu"/>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İçerik Yer Tutucusu"/>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p>
            <a:endParaRPr lang="en-US"/>
          </a:p>
        </p:txBody>
      </p:sp>
      <p:sp>
        <p:nvSpPr>
          <p:cNvPr id="6" name="5 Altbilgi Yer Tutucusu"/>
          <p:cNvSpPr>
            <a:spLocks noGrp="1"/>
          </p:cNvSpPr>
          <p:nvPr>
            <p:ph type="ftr" sz="quarter" idx="11"/>
          </p:nvPr>
        </p:nvSpPr>
        <p:spPr/>
        <p:txBody>
          <a:bodyPr/>
          <a:lstStyle/>
          <a:p>
            <a:r>
              <a:rPr lang="en-US" smtClean="0"/>
              <a:t>Yazılım Mühendisliği </a:t>
            </a:r>
            <a:endParaRPr lang="en-US"/>
          </a:p>
        </p:txBody>
      </p:sp>
      <p:sp>
        <p:nvSpPr>
          <p:cNvPr id="7" name="6 Slayt Numarası Yer Tutucusu"/>
          <p:cNvSpPr>
            <a:spLocks noGrp="1"/>
          </p:cNvSpPr>
          <p:nvPr>
            <p:ph type="sldNum" sz="quarter" idx="12"/>
          </p:nvPr>
        </p:nvSpPr>
        <p:spPr/>
        <p:txBody>
          <a:bodyPr/>
          <a:lstStyle/>
          <a:p>
            <a:fld id="{7DD335CB-1AEF-4A74-8A3E-E65BE125614C}" type="slidenum">
              <a:rPr lang="en-US" smtClean="0"/>
              <a:pPr/>
              <a:t>‹#›</a:t>
            </a:fld>
            <a:endParaRPr lang="en-US"/>
          </a:p>
        </p:txBody>
      </p:sp>
    </p:spTree>
  </p:cSld>
  <p:clrMapOvr>
    <a:masterClrMapping/>
  </p:clrMapOvr>
  <p:transition spd="slow">
    <p:pull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tr-TR" smtClean="0"/>
              <a:t>Asıl metin stillerini düzenlemek için tıklatın</a:t>
            </a:r>
          </a:p>
        </p:txBody>
      </p:sp>
      <p:sp>
        <p:nvSpPr>
          <p:cNvPr id="4" name="3 Metin Yer Tutucusu"/>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tr-TR" smtClean="0"/>
              <a:t>Asıl metin stillerini düzenlemek için tıklatın</a:t>
            </a:r>
          </a:p>
        </p:txBody>
      </p:sp>
      <p:sp>
        <p:nvSpPr>
          <p:cNvPr id="5" name="4 İçerik Yer Tutucusu"/>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6" name="5 İçerik Yer Tutucusu"/>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7" name="6 Veri Yer Tutucusu"/>
          <p:cNvSpPr>
            <a:spLocks noGrp="1"/>
          </p:cNvSpPr>
          <p:nvPr>
            <p:ph type="dt" sz="half" idx="10"/>
          </p:nvPr>
        </p:nvSpPr>
        <p:spPr/>
        <p:txBody>
          <a:bodyPr/>
          <a:lstStyle/>
          <a:p>
            <a:endParaRPr lang="en-US"/>
          </a:p>
        </p:txBody>
      </p:sp>
      <p:sp>
        <p:nvSpPr>
          <p:cNvPr id="8" name="7 Altbilgi Yer Tutucusu"/>
          <p:cNvSpPr>
            <a:spLocks noGrp="1"/>
          </p:cNvSpPr>
          <p:nvPr>
            <p:ph type="ftr" sz="quarter" idx="11"/>
          </p:nvPr>
        </p:nvSpPr>
        <p:spPr/>
        <p:txBody>
          <a:bodyPr/>
          <a:lstStyle/>
          <a:p>
            <a:r>
              <a:rPr lang="en-US" smtClean="0"/>
              <a:t>Yazılım Mühendisliği </a:t>
            </a:r>
            <a:endParaRPr lang="en-US"/>
          </a:p>
        </p:txBody>
      </p:sp>
      <p:sp>
        <p:nvSpPr>
          <p:cNvPr id="9" name="8 Slayt Numarası Yer Tutucusu"/>
          <p:cNvSpPr>
            <a:spLocks noGrp="1"/>
          </p:cNvSpPr>
          <p:nvPr>
            <p:ph type="sldNum" sz="quarter" idx="12"/>
          </p:nvPr>
        </p:nvSpPr>
        <p:spPr/>
        <p:txBody>
          <a:bodyPr/>
          <a:lstStyle/>
          <a:p>
            <a:fld id="{8EE388D9-8BA7-4D0C-9492-A72350D423D8}" type="slidenum">
              <a:rPr lang="en-US" smtClean="0"/>
              <a:pPr/>
              <a:t>‹#›</a:t>
            </a:fld>
            <a:endParaRPr lang="en-US"/>
          </a:p>
        </p:txBody>
      </p:sp>
    </p:spTree>
  </p:cSld>
  <p:clrMapOvr>
    <a:masterClrMapping/>
  </p:clrMapOvr>
  <p:transition spd="slow">
    <p:pull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a:xfrm>
            <a:off x="1435608" y="274320"/>
            <a:ext cx="7498080" cy="1143000"/>
          </a:xfrm>
        </p:spPr>
        <p:txBody>
          <a:bodyPr anchor="ctr"/>
          <a:lstStyle/>
          <a:p>
            <a:r>
              <a:rPr kumimoji="0" lang="tr-TR" smtClean="0"/>
              <a:t>Asıl başlık stili için tıklatın</a:t>
            </a:r>
            <a:endParaRPr kumimoji="0" lang="en-US"/>
          </a:p>
        </p:txBody>
      </p:sp>
      <p:sp>
        <p:nvSpPr>
          <p:cNvPr id="3" name="2 Veri Yer Tutucusu"/>
          <p:cNvSpPr>
            <a:spLocks noGrp="1"/>
          </p:cNvSpPr>
          <p:nvPr>
            <p:ph type="dt" sz="half" idx="10"/>
          </p:nvPr>
        </p:nvSpPr>
        <p:spPr/>
        <p:txBody>
          <a:bodyPr/>
          <a:lstStyle/>
          <a:p>
            <a:endParaRPr lang="en-US"/>
          </a:p>
        </p:txBody>
      </p:sp>
      <p:sp>
        <p:nvSpPr>
          <p:cNvPr id="4" name="3 Altbilgi Yer Tutucusu"/>
          <p:cNvSpPr>
            <a:spLocks noGrp="1"/>
          </p:cNvSpPr>
          <p:nvPr>
            <p:ph type="ftr" sz="quarter" idx="11"/>
          </p:nvPr>
        </p:nvSpPr>
        <p:spPr/>
        <p:txBody>
          <a:bodyPr/>
          <a:lstStyle/>
          <a:p>
            <a:r>
              <a:rPr lang="en-US" smtClean="0"/>
              <a:t>Yazılım Mühendisliği </a:t>
            </a:r>
            <a:endParaRPr lang="en-US"/>
          </a:p>
        </p:txBody>
      </p:sp>
      <p:sp>
        <p:nvSpPr>
          <p:cNvPr id="5" name="4 Slayt Numarası Yer Tutucusu"/>
          <p:cNvSpPr>
            <a:spLocks noGrp="1"/>
          </p:cNvSpPr>
          <p:nvPr>
            <p:ph type="sldNum" sz="quarter" idx="12"/>
          </p:nvPr>
        </p:nvSpPr>
        <p:spPr/>
        <p:txBody>
          <a:bodyPr/>
          <a:lstStyle/>
          <a:p>
            <a:fld id="{4C9278BF-7D90-401F-871C-01C9274C4F3D}" type="slidenum">
              <a:rPr lang="en-US" smtClean="0"/>
              <a:pPr/>
              <a:t>‹#›</a:t>
            </a:fld>
            <a:endParaRPr lang="en-US"/>
          </a:p>
        </p:txBody>
      </p:sp>
    </p:spTree>
  </p:cSld>
  <p:clrMapOvr>
    <a:masterClrMapping/>
  </p:clrMapOvr>
  <p:transition spd="slow">
    <p:pull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5" name="4 Dikdörtgen"/>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1 Veri Yer Tutucusu"/>
          <p:cNvSpPr>
            <a:spLocks noGrp="1"/>
          </p:cNvSpPr>
          <p:nvPr>
            <p:ph type="dt" sz="half" idx="10"/>
          </p:nvPr>
        </p:nvSpPr>
        <p:spPr/>
        <p:txBody>
          <a:bodyPr/>
          <a:lstStyle/>
          <a:p>
            <a:endParaRPr lang="en-US"/>
          </a:p>
        </p:txBody>
      </p:sp>
      <p:sp>
        <p:nvSpPr>
          <p:cNvPr id="3" name="2 Altbilgi Yer Tutucusu"/>
          <p:cNvSpPr>
            <a:spLocks noGrp="1"/>
          </p:cNvSpPr>
          <p:nvPr>
            <p:ph type="ftr" sz="quarter" idx="11"/>
          </p:nvPr>
        </p:nvSpPr>
        <p:spPr/>
        <p:txBody>
          <a:bodyPr/>
          <a:lstStyle/>
          <a:p>
            <a:r>
              <a:rPr lang="en-US" smtClean="0"/>
              <a:t>Yazılım Mühendisliği </a:t>
            </a:r>
            <a:endParaRPr lang="en-US"/>
          </a:p>
        </p:txBody>
      </p:sp>
      <p:sp>
        <p:nvSpPr>
          <p:cNvPr id="4" name="3 Slayt Numarası Yer Tutucusu"/>
          <p:cNvSpPr>
            <a:spLocks noGrp="1"/>
          </p:cNvSpPr>
          <p:nvPr>
            <p:ph type="sldNum" sz="quarter" idx="12"/>
          </p:nvPr>
        </p:nvSpPr>
        <p:spPr/>
        <p:txBody>
          <a:bodyPr/>
          <a:lstStyle/>
          <a:p>
            <a:fld id="{4D64B705-A402-4180-920F-9F8F50DC7BBE}" type="slidenum">
              <a:rPr lang="en-US" smtClean="0"/>
              <a:pPr/>
              <a:t>‹#›</a:t>
            </a:fld>
            <a:endParaRPr lang="en-US"/>
          </a:p>
        </p:txBody>
      </p:sp>
      <p:sp>
        <p:nvSpPr>
          <p:cNvPr id="6" name="5 Dikdörtgen"/>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transition spd="slow">
    <p:pull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tr-TR" smtClean="0"/>
              <a:t>Asıl başlık stili için tıklatın</a:t>
            </a:r>
            <a:endParaRPr kumimoji="0" lang="en-US"/>
          </a:p>
        </p:txBody>
      </p:sp>
      <p:sp>
        <p:nvSpPr>
          <p:cNvPr id="3" name="2 Metin Yer Tutucusu"/>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tr-TR" smtClean="0"/>
              <a:t>Asıl metin stillerini düzenlemek için tıklatın</a:t>
            </a:r>
          </a:p>
        </p:txBody>
      </p:sp>
      <p:sp>
        <p:nvSpPr>
          <p:cNvPr id="4" name="3 İçerik Yer Tutucusu"/>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p>
            <a:endParaRPr lang="en-US"/>
          </a:p>
        </p:txBody>
      </p:sp>
      <p:sp>
        <p:nvSpPr>
          <p:cNvPr id="6" name="5 Altbilgi Yer Tutucusu"/>
          <p:cNvSpPr>
            <a:spLocks noGrp="1"/>
          </p:cNvSpPr>
          <p:nvPr>
            <p:ph type="ftr" sz="quarter" idx="11"/>
          </p:nvPr>
        </p:nvSpPr>
        <p:spPr/>
        <p:txBody>
          <a:bodyPr/>
          <a:lstStyle/>
          <a:p>
            <a:r>
              <a:rPr lang="en-US" smtClean="0"/>
              <a:t>Yazılım Mühendisliği </a:t>
            </a:r>
            <a:endParaRPr lang="en-US"/>
          </a:p>
        </p:txBody>
      </p:sp>
      <p:sp>
        <p:nvSpPr>
          <p:cNvPr id="7" name="6 Slayt Numarası Yer Tutucusu"/>
          <p:cNvSpPr>
            <a:spLocks noGrp="1"/>
          </p:cNvSpPr>
          <p:nvPr>
            <p:ph type="sldNum" sz="quarter" idx="12"/>
          </p:nvPr>
        </p:nvSpPr>
        <p:spPr/>
        <p:txBody>
          <a:bodyPr/>
          <a:lstStyle/>
          <a:p>
            <a:fld id="{D64C230D-7797-4481-88F1-57533B97BBFC}" type="slidenum">
              <a:rPr lang="en-US" smtClean="0"/>
              <a:pPr/>
              <a:t>‹#›</a:t>
            </a:fld>
            <a:endParaRPr lang="en-US"/>
          </a:p>
        </p:txBody>
      </p:sp>
    </p:spTree>
  </p:cSld>
  <p:clrMapOvr>
    <a:masterClrMapping/>
  </p:clrMapOvr>
  <p:transition spd="slow">
    <p:pull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tr-TR" smtClean="0"/>
              <a:t>Asıl başlık stili için tıklatın</a:t>
            </a:r>
            <a:endParaRPr kumimoji="0" lang="en-US"/>
          </a:p>
        </p:txBody>
      </p:sp>
      <p:sp>
        <p:nvSpPr>
          <p:cNvPr id="5" name="4 Veri Yer Tutucusu"/>
          <p:cNvSpPr>
            <a:spLocks noGrp="1"/>
          </p:cNvSpPr>
          <p:nvPr>
            <p:ph type="dt" sz="half" idx="10"/>
          </p:nvPr>
        </p:nvSpPr>
        <p:spPr/>
        <p:txBody>
          <a:bodyPr/>
          <a:lstStyle/>
          <a:p>
            <a:endParaRPr lang="en-US"/>
          </a:p>
        </p:txBody>
      </p:sp>
      <p:sp>
        <p:nvSpPr>
          <p:cNvPr id="6" name="5 Altbilgi Yer Tutucusu"/>
          <p:cNvSpPr>
            <a:spLocks noGrp="1"/>
          </p:cNvSpPr>
          <p:nvPr>
            <p:ph type="ftr" sz="quarter" idx="11"/>
          </p:nvPr>
        </p:nvSpPr>
        <p:spPr/>
        <p:txBody>
          <a:bodyPr/>
          <a:lstStyle/>
          <a:p>
            <a:r>
              <a:rPr lang="en-US" smtClean="0"/>
              <a:t>Yazılım Mühendisliği </a:t>
            </a:r>
            <a:endParaRPr lang="en-US"/>
          </a:p>
        </p:txBody>
      </p:sp>
      <p:sp>
        <p:nvSpPr>
          <p:cNvPr id="7" name="6 Slayt Numarası Yer Tutucusu"/>
          <p:cNvSpPr>
            <a:spLocks noGrp="1"/>
          </p:cNvSpPr>
          <p:nvPr>
            <p:ph type="sldNum" sz="quarter" idx="12"/>
          </p:nvPr>
        </p:nvSpPr>
        <p:spPr/>
        <p:txBody>
          <a:bodyPr/>
          <a:lstStyle/>
          <a:p>
            <a:fld id="{BA4BF924-872E-413F-A1D1-318A08EB0EE7}" type="slidenum">
              <a:rPr lang="en-US" smtClean="0"/>
              <a:pPr/>
              <a:t>‹#›</a:t>
            </a:fld>
            <a:endParaRPr lang="en-US"/>
          </a:p>
        </p:txBody>
      </p:sp>
      <p:sp>
        <p:nvSpPr>
          <p:cNvPr id="8" name="7 Dikdörtgen"/>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2 Resim Yer Tutucusu"/>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tr-TR" smtClean="0"/>
              <a:t>Resim eklemek için simgeyi tıklatın</a:t>
            </a:r>
            <a:endParaRPr kumimoji="0" lang="en-US" dirty="0"/>
          </a:p>
        </p:txBody>
      </p:sp>
      <p:sp>
        <p:nvSpPr>
          <p:cNvPr id="9" name="8 Akış Çizelgesi: İşlem"/>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Akış Çizelgesi: İşlem"/>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3 Metin Yer Tutucusu"/>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tr-TR" smtClean="0"/>
              <a:t>Asıl metin stillerini düzenlemek için tıklatın</a:t>
            </a:r>
          </a:p>
        </p:txBody>
      </p:sp>
    </p:spTree>
  </p:cSld>
  <p:clrMapOvr>
    <a:masterClrMapping/>
  </p:clrMapOvr>
  <p:transition spd="slow">
    <p:pull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6 Pasta"/>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Oval"/>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Halka"/>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Dikdörtgen"/>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4 Başlık Yer Tutucusu"/>
          <p:cNvSpPr>
            <a:spLocks noGrp="1"/>
          </p:cNvSpPr>
          <p:nvPr>
            <p:ph type="title"/>
          </p:nvPr>
        </p:nvSpPr>
        <p:spPr>
          <a:xfrm>
            <a:off x="1435608" y="274638"/>
            <a:ext cx="7498080" cy="1143000"/>
          </a:xfrm>
          <a:prstGeom prst="rect">
            <a:avLst/>
          </a:prstGeom>
        </p:spPr>
        <p:txBody>
          <a:bodyPr anchor="ctr">
            <a:normAutofit/>
          </a:bodyPr>
          <a:lstStyle/>
          <a:p>
            <a:r>
              <a:rPr kumimoji="0" lang="tr-TR" smtClean="0"/>
              <a:t>Asıl başlık stili için tıklatın</a:t>
            </a:r>
            <a:endParaRPr kumimoji="0" lang="en-US"/>
          </a:p>
        </p:txBody>
      </p:sp>
      <p:sp>
        <p:nvSpPr>
          <p:cNvPr id="9" name="8 Metin Yer Tutucusu"/>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24" name="23 Veri Yer Tutucusu"/>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endParaRPr lang="en-US"/>
          </a:p>
        </p:txBody>
      </p:sp>
      <p:sp>
        <p:nvSpPr>
          <p:cNvPr id="10" name="9 Altbilgi Yer Tutucusu"/>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r>
              <a:rPr lang="en-US" smtClean="0"/>
              <a:t>Yazılım Mühendisliği </a:t>
            </a:r>
            <a:endParaRPr lang="en-US"/>
          </a:p>
        </p:txBody>
      </p:sp>
      <p:sp>
        <p:nvSpPr>
          <p:cNvPr id="22" name="21 Slayt Numarası Yer Tutucusu"/>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FDED0B51-06A9-4DEB-A38D-2140FFF63C23}" type="slidenum">
              <a:rPr lang="en-US" smtClean="0"/>
              <a:pPr/>
              <a:t>‹#›</a:t>
            </a:fld>
            <a:endParaRPr lang="en-US"/>
          </a:p>
        </p:txBody>
      </p:sp>
      <p:sp>
        <p:nvSpPr>
          <p:cNvPr id="15" name="14 Dikdörtgen"/>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Lst>
  <p:transition spd="slow">
    <p:pull dir="u"/>
  </p:transition>
  <p:hf hd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143000" y="2133600"/>
            <a:ext cx="7772400" cy="1009650"/>
          </a:xfrm>
        </p:spPr>
        <p:txBody>
          <a:bodyPr/>
          <a:lstStyle/>
          <a:p>
            <a:r>
              <a:rPr lang="tr-TR" sz="4000" dirty="0" smtClean="0">
                <a:solidFill>
                  <a:schemeClr val="tx2"/>
                </a:solidFill>
                <a:latin typeface="+mj-lt"/>
                <a:ea typeface="+mj-ea"/>
                <a:cs typeface="+mj-cs"/>
              </a:rPr>
              <a:t>Yazılım Mühendisliği</a:t>
            </a:r>
            <a:endParaRPr lang="en-US" sz="4000" dirty="0"/>
          </a:p>
        </p:txBody>
      </p:sp>
      <p:sp>
        <p:nvSpPr>
          <p:cNvPr id="2051" name="Rectangle 3"/>
          <p:cNvSpPr>
            <a:spLocks noGrp="1" noChangeArrowheads="1"/>
          </p:cNvSpPr>
          <p:nvPr>
            <p:ph type="subTitle" idx="1"/>
          </p:nvPr>
        </p:nvSpPr>
        <p:spPr>
          <a:xfrm>
            <a:off x="1371600" y="5181600"/>
            <a:ext cx="7315200" cy="1371600"/>
          </a:xfrm>
        </p:spPr>
        <p:txBody>
          <a:bodyPr/>
          <a:lstStyle/>
          <a:p>
            <a:r>
              <a:rPr lang="tr-TR" dirty="0" smtClean="0"/>
              <a:t>Ders</a:t>
            </a:r>
            <a:r>
              <a:rPr lang="en-US" dirty="0" smtClean="0"/>
              <a:t> </a:t>
            </a:r>
            <a:r>
              <a:rPr lang="tr-TR" dirty="0" smtClean="0"/>
              <a:t>5</a:t>
            </a:r>
            <a:r>
              <a:rPr lang="en-US" dirty="0" smtClean="0"/>
              <a:t>: </a:t>
            </a:r>
            <a:r>
              <a:rPr lang="tr-TR" dirty="0" smtClean="0"/>
              <a:t>Yazılım Tasarımı</a:t>
            </a:r>
            <a:endParaRPr lang="en-US" dirty="0"/>
          </a:p>
        </p:txBody>
      </p:sp>
    </p:spTree>
  </p:cSld>
  <p:clrMapOvr>
    <a:masterClrMapping/>
  </p:clrMapOvr>
  <p:transition spd="slow">
    <p:pull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a:lstStyle/>
          <a:p>
            <a:pPr fontAlgn="auto">
              <a:spcAft>
                <a:spcPts val="0"/>
              </a:spcAft>
              <a:defRPr/>
            </a:pPr>
            <a:r>
              <a:rPr lang="tr-TR" altLang="tr-TR" dirty="0">
                <a:solidFill>
                  <a:schemeClr val="tx2">
                    <a:satMod val="130000"/>
                  </a:schemeClr>
                </a:solidFill>
              </a:rPr>
              <a:t>Veri Tasarımı</a:t>
            </a:r>
          </a:p>
        </p:txBody>
      </p:sp>
      <p:sp>
        <p:nvSpPr>
          <p:cNvPr id="18435" name="Rectangle 3"/>
          <p:cNvSpPr>
            <a:spLocks noGrp="1" noChangeArrowheads="1"/>
          </p:cNvSpPr>
          <p:nvPr>
            <p:ph idx="1"/>
          </p:nvPr>
        </p:nvSpPr>
        <p:spPr>
          <a:xfrm>
            <a:off x="914400" y="1339850"/>
            <a:ext cx="7978775" cy="4752975"/>
          </a:xfrm>
        </p:spPr>
        <p:txBody>
          <a:bodyPr/>
          <a:lstStyle/>
          <a:p>
            <a:endParaRPr lang="tr-TR" altLang="tr-TR" dirty="0" smtClean="0"/>
          </a:p>
          <a:p>
            <a:pPr algn="just"/>
            <a:r>
              <a:rPr lang="tr-TR" altLang="tr-TR" dirty="0" smtClean="0"/>
              <a:t>Yapı Tasarımı, arayüz tasarımı ve süreç tasarımından önce yapılması gereken ilk tasarım veri tasarımıdır.</a:t>
            </a:r>
          </a:p>
          <a:p>
            <a:endParaRPr lang="tr-TR" altLang="tr-TR" dirty="0" smtClean="0"/>
          </a:p>
          <a:p>
            <a:pPr algn="just"/>
            <a:r>
              <a:rPr lang="tr-TR" altLang="tr-TR" dirty="0" smtClean="0"/>
              <a:t>Bilgi saklama ve soyutlama bu işlem için önemli iki kavramdır.</a:t>
            </a:r>
          </a:p>
          <a:p>
            <a:endParaRPr lang="tr-TR" altLang="tr-TR" dirty="0" smtClean="0"/>
          </a:p>
        </p:txBody>
      </p:sp>
      <p:sp>
        <p:nvSpPr>
          <p:cNvPr id="5" name="Altbilgi Yer Tutucusu 4"/>
          <p:cNvSpPr>
            <a:spLocks noGrp="1"/>
          </p:cNvSpPr>
          <p:nvPr>
            <p:ph type="ftr" sz="quarter" idx="11"/>
          </p:nvPr>
        </p:nvSpPr>
        <p:spPr/>
        <p:txBody>
          <a:bodyPr/>
          <a:lstStyle/>
          <a:p>
            <a:pPr>
              <a:defRPr/>
            </a:pPr>
            <a:r>
              <a:rPr lang="tr-TR" altLang="tr-TR"/>
              <a:t>Yazılım Mühendisliği </a:t>
            </a:r>
            <a:endParaRPr lang="el-GR" altLang="tr-TR"/>
          </a:p>
        </p:txBody>
      </p:sp>
      <p:sp>
        <p:nvSpPr>
          <p:cNvPr id="6" name="5 Slayt Numarası Yer Tutucusu"/>
          <p:cNvSpPr>
            <a:spLocks noGrp="1"/>
          </p:cNvSpPr>
          <p:nvPr>
            <p:ph type="sldNum" sz="quarter" idx="12"/>
          </p:nvPr>
        </p:nvSpPr>
        <p:spPr/>
        <p:txBody>
          <a:bodyPr/>
          <a:lstStyle/>
          <a:p>
            <a:fld id="{D8154011-B7CE-4FCA-8CD3-8CAEE7C78245}" type="slidenum">
              <a:rPr lang="en-US" smtClean="0"/>
              <a:pPr/>
              <a:t>10</a:t>
            </a:fld>
            <a:endParaRPr lang="en-US"/>
          </a:p>
        </p:txBody>
      </p:sp>
    </p:spTree>
  </p:cSld>
  <p:clrMapOvr>
    <a:masterClrMapping/>
  </p:clrMapOvr>
  <p:transition spd="slow">
    <p:pull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a:xfrm>
            <a:off x="1295400" y="277813"/>
            <a:ext cx="7669213" cy="774700"/>
          </a:xfrm>
        </p:spPr>
        <p:txBody>
          <a:bodyPr>
            <a:normAutofit/>
          </a:bodyPr>
          <a:lstStyle/>
          <a:p>
            <a:pPr fontAlgn="auto">
              <a:spcAft>
                <a:spcPts val="0"/>
              </a:spcAft>
              <a:defRPr/>
            </a:pPr>
            <a:r>
              <a:rPr lang="tr-TR" altLang="tr-TR" sz="3800" dirty="0">
                <a:solidFill>
                  <a:schemeClr val="tx2">
                    <a:satMod val="130000"/>
                  </a:schemeClr>
                </a:solidFill>
              </a:rPr>
              <a:t>Veri tasarımında </a:t>
            </a:r>
            <a:r>
              <a:rPr lang="tr-TR" altLang="tr-TR" sz="3800" dirty="0" smtClean="0">
                <a:solidFill>
                  <a:schemeClr val="tx2">
                    <a:satMod val="130000"/>
                  </a:schemeClr>
                </a:solidFill>
              </a:rPr>
              <a:t>önemli hususlar</a:t>
            </a:r>
            <a:endParaRPr lang="tr-TR" altLang="tr-TR" sz="3800" dirty="0">
              <a:solidFill>
                <a:schemeClr val="tx2">
                  <a:satMod val="130000"/>
                </a:schemeClr>
              </a:solidFill>
            </a:endParaRPr>
          </a:p>
        </p:txBody>
      </p:sp>
      <p:sp>
        <p:nvSpPr>
          <p:cNvPr id="182275" name="Rectangle 3"/>
          <p:cNvSpPr>
            <a:spLocks noGrp="1" noChangeArrowheads="1"/>
          </p:cNvSpPr>
          <p:nvPr>
            <p:ph idx="1"/>
          </p:nvPr>
        </p:nvSpPr>
        <p:spPr>
          <a:xfrm>
            <a:off x="1066800" y="1447800"/>
            <a:ext cx="7866888" cy="4800600"/>
          </a:xfrm>
        </p:spPr>
        <p:txBody>
          <a:bodyPr>
            <a:normAutofit fontScale="92500" lnSpcReduction="10000"/>
          </a:bodyPr>
          <a:lstStyle/>
          <a:p>
            <a:pPr marL="365760" indent="-283464" algn="just" fontAlgn="auto">
              <a:lnSpc>
                <a:spcPct val="95000"/>
              </a:lnSpc>
              <a:spcBef>
                <a:spcPct val="50000"/>
              </a:spcBef>
              <a:spcAft>
                <a:spcPts val="0"/>
              </a:spcAft>
              <a:buFont typeface="Wingdings 2"/>
              <a:buChar char=""/>
              <a:defRPr/>
            </a:pPr>
            <a:r>
              <a:rPr lang="tr-TR" altLang="tr-TR" dirty="0"/>
              <a:t>Değişik veri yapıları değerlendirilmelidir.</a:t>
            </a:r>
          </a:p>
          <a:p>
            <a:pPr marL="365760" indent="-283464" algn="just" fontAlgn="auto">
              <a:lnSpc>
                <a:spcPct val="95000"/>
              </a:lnSpc>
              <a:spcBef>
                <a:spcPct val="50000"/>
              </a:spcBef>
              <a:spcAft>
                <a:spcPts val="0"/>
              </a:spcAft>
              <a:buFont typeface="Wingdings 2"/>
              <a:buChar char=""/>
              <a:defRPr/>
            </a:pPr>
            <a:r>
              <a:rPr lang="tr-TR" altLang="tr-TR" dirty="0"/>
              <a:t>Bütün veri yapıları ve bunlar üzerinde yapılacak işlemler tanımlanmalıdır.</a:t>
            </a:r>
          </a:p>
          <a:p>
            <a:pPr marL="365760" indent="-283464" algn="just" fontAlgn="auto">
              <a:lnSpc>
                <a:spcPct val="95000"/>
              </a:lnSpc>
              <a:spcBef>
                <a:spcPct val="50000"/>
              </a:spcBef>
              <a:spcAft>
                <a:spcPts val="0"/>
              </a:spcAft>
              <a:buFont typeface="Wingdings 2"/>
              <a:buChar char=""/>
              <a:defRPr/>
            </a:pPr>
            <a:r>
              <a:rPr lang="tr-TR" altLang="tr-TR" dirty="0"/>
              <a:t>Alt düzeyde tasarım kararları tasarım süreci içerisinde geciktirilmelidir.</a:t>
            </a:r>
          </a:p>
          <a:p>
            <a:pPr marL="365760" indent="-283464" algn="just" fontAlgn="auto">
              <a:lnSpc>
                <a:spcPct val="95000"/>
              </a:lnSpc>
              <a:spcBef>
                <a:spcPct val="50000"/>
              </a:spcBef>
              <a:spcAft>
                <a:spcPts val="0"/>
              </a:spcAft>
              <a:buFont typeface="Wingdings 2"/>
              <a:buChar char=""/>
              <a:defRPr/>
            </a:pPr>
            <a:r>
              <a:rPr lang="tr-TR" altLang="tr-TR" dirty="0"/>
              <a:t>Bazı çok kullanılan veri yapıları için bir kütüphane oluşturulmalıdır.</a:t>
            </a:r>
          </a:p>
          <a:p>
            <a:pPr marL="365760" indent="-283464" algn="just" fontAlgn="auto">
              <a:lnSpc>
                <a:spcPct val="95000"/>
              </a:lnSpc>
              <a:spcBef>
                <a:spcPct val="50000"/>
              </a:spcBef>
              <a:spcAft>
                <a:spcPts val="0"/>
              </a:spcAft>
              <a:buFont typeface="Wingdings 2"/>
              <a:buChar char=""/>
              <a:defRPr/>
            </a:pPr>
            <a:r>
              <a:rPr lang="tr-TR" altLang="tr-TR" dirty="0"/>
              <a:t>Kullanılacak programlama dili soyut veri tiplerini desteklemelidir.</a:t>
            </a:r>
          </a:p>
        </p:txBody>
      </p:sp>
      <p:sp>
        <p:nvSpPr>
          <p:cNvPr id="5" name="Altbilgi Yer Tutucusu 4"/>
          <p:cNvSpPr>
            <a:spLocks noGrp="1"/>
          </p:cNvSpPr>
          <p:nvPr>
            <p:ph type="ftr" sz="quarter" idx="11"/>
          </p:nvPr>
        </p:nvSpPr>
        <p:spPr/>
        <p:txBody>
          <a:bodyPr/>
          <a:lstStyle/>
          <a:p>
            <a:pPr>
              <a:defRPr/>
            </a:pPr>
            <a:r>
              <a:rPr lang="tr-TR" altLang="tr-TR"/>
              <a:t>Yazılım Mühendisliği </a:t>
            </a:r>
            <a:endParaRPr lang="el-GR" altLang="tr-TR"/>
          </a:p>
        </p:txBody>
      </p:sp>
      <p:sp>
        <p:nvSpPr>
          <p:cNvPr id="6" name="5 Slayt Numarası Yer Tutucusu"/>
          <p:cNvSpPr>
            <a:spLocks noGrp="1"/>
          </p:cNvSpPr>
          <p:nvPr>
            <p:ph type="sldNum" sz="quarter" idx="12"/>
          </p:nvPr>
        </p:nvSpPr>
        <p:spPr/>
        <p:txBody>
          <a:bodyPr/>
          <a:lstStyle/>
          <a:p>
            <a:fld id="{D8154011-B7CE-4FCA-8CD3-8CAEE7C78245}" type="slidenum">
              <a:rPr lang="en-US" smtClean="0"/>
              <a:pPr/>
              <a:t>11</a:t>
            </a:fld>
            <a:endParaRPr lang="en-US"/>
          </a:p>
        </p:txBody>
      </p:sp>
    </p:spTree>
  </p:cSld>
  <p:clrMapOvr>
    <a:masterClrMapping/>
  </p:clrMapOvr>
  <p:transition spd="slow">
    <p:pull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fontAlgn="auto">
              <a:spcAft>
                <a:spcPts val="0"/>
              </a:spcAft>
              <a:defRPr/>
            </a:pPr>
            <a:r>
              <a:rPr lang="tr-TR" altLang="tr-TR">
                <a:solidFill>
                  <a:schemeClr val="tx2">
                    <a:satMod val="130000"/>
                  </a:schemeClr>
                </a:solidFill>
              </a:rPr>
              <a:t>Yapısal Tasarım</a:t>
            </a:r>
          </a:p>
        </p:txBody>
      </p:sp>
      <p:sp>
        <p:nvSpPr>
          <p:cNvPr id="20483" name="Rectangle 3"/>
          <p:cNvSpPr>
            <a:spLocks noGrp="1" noChangeArrowheads="1"/>
          </p:cNvSpPr>
          <p:nvPr>
            <p:ph idx="1"/>
          </p:nvPr>
        </p:nvSpPr>
        <p:spPr>
          <a:xfrm>
            <a:off x="1219200" y="1447800"/>
            <a:ext cx="7714488" cy="4800600"/>
          </a:xfrm>
        </p:spPr>
        <p:txBody>
          <a:bodyPr>
            <a:normAutofit lnSpcReduction="10000"/>
          </a:bodyPr>
          <a:lstStyle/>
          <a:p>
            <a:pPr algn="just">
              <a:lnSpc>
                <a:spcPct val="95000"/>
              </a:lnSpc>
              <a:spcBef>
                <a:spcPct val="60000"/>
              </a:spcBef>
            </a:pPr>
            <a:r>
              <a:rPr lang="tr-TR" altLang="tr-TR" dirty="0" smtClean="0"/>
              <a:t>Yapısal Tasarımının esas hedefi modüler yapılar geliştirerek modüller arasındaki kontrol ilişkilerini temsil etmektir. </a:t>
            </a:r>
          </a:p>
          <a:p>
            <a:pPr algn="just">
              <a:lnSpc>
                <a:spcPct val="95000"/>
              </a:lnSpc>
              <a:spcBef>
                <a:spcPct val="60000"/>
              </a:spcBef>
            </a:pPr>
            <a:r>
              <a:rPr lang="tr-TR" altLang="tr-TR" dirty="0" smtClean="0"/>
              <a:t>Ayrıca yapısal tasarım bazen de veri akışlarını gösteren biçime dönüştürülebilir.</a:t>
            </a:r>
          </a:p>
          <a:p>
            <a:pPr>
              <a:lnSpc>
                <a:spcPct val="95000"/>
              </a:lnSpc>
              <a:spcBef>
                <a:spcPct val="60000"/>
              </a:spcBef>
            </a:pPr>
            <a:r>
              <a:rPr lang="tr-TR" altLang="tr-TR" dirty="0" smtClean="0"/>
              <a:t>Veri Akışları 3 kısımda incelenebilir:</a:t>
            </a:r>
          </a:p>
          <a:p>
            <a:pPr lvl="1">
              <a:buClr>
                <a:schemeClr val="accent2"/>
              </a:buClr>
            </a:pPr>
            <a:r>
              <a:rPr lang="tr-TR" altLang="tr-TR" sz="3200" dirty="0" smtClean="0"/>
              <a:t>Girdi Akışı</a:t>
            </a:r>
          </a:p>
          <a:p>
            <a:pPr lvl="1">
              <a:buClr>
                <a:schemeClr val="accent2"/>
              </a:buClr>
            </a:pPr>
            <a:r>
              <a:rPr lang="tr-TR" altLang="tr-TR" sz="3200" dirty="0" smtClean="0"/>
              <a:t>Çıktı Akışı</a:t>
            </a:r>
          </a:p>
          <a:p>
            <a:pPr lvl="1">
              <a:buClr>
                <a:schemeClr val="accent2"/>
              </a:buClr>
            </a:pPr>
            <a:r>
              <a:rPr lang="tr-TR" altLang="tr-TR" sz="3200" dirty="0" smtClean="0"/>
              <a:t>İşlem Akışı</a:t>
            </a:r>
          </a:p>
        </p:txBody>
      </p:sp>
      <p:sp>
        <p:nvSpPr>
          <p:cNvPr id="5" name="Altbilgi Yer Tutucusu 4"/>
          <p:cNvSpPr>
            <a:spLocks noGrp="1"/>
          </p:cNvSpPr>
          <p:nvPr>
            <p:ph type="ftr" sz="quarter" idx="11"/>
          </p:nvPr>
        </p:nvSpPr>
        <p:spPr/>
        <p:txBody>
          <a:bodyPr/>
          <a:lstStyle/>
          <a:p>
            <a:pPr>
              <a:defRPr/>
            </a:pPr>
            <a:r>
              <a:rPr lang="tr-TR" altLang="tr-TR"/>
              <a:t>Yazılım Mühendisliği </a:t>
            </a:r>
            <a:endParaRPr lang="el-GR" altLang="tr-TR"/>
          </a:p>
        </p:txBody>
      </p:sp>
      <p:sp>
        <p:nvSpPr>
          <p:cNvPr id="6" name="5 Slayt Numarası Yer Tutucusu"/>
          <p:cNvSpPr>
            <a:spLocks noGrp="1"/>
          </p:cNvSpPr>
          <p:nvPr>
            <p:ph type="sldNum" sz="quarter" idx="12"/>
          </p:nvPr>
        </p:nvSpPr>
        <p:spPr/>
        <p:txBody>
          <a:bodyPr/>
          <a:lstStyle/>
          <a:p>
            <a:fld id="{D8154011-B7CE-4FCA-8CD3-8CAEE7C78245}" type="slidenum">
              <a:rPr lang="en-US" smtClean="0"/>
              <a:pPr/>
              <a:t>12</a:t>
            </a:fld>
            <a:endParaRPr lang="en-US"/>
          </a:p>
        </p:txBody>
      </p:sp>
    </p:spTree>
  </p:cSld>
  <p:clrMapOvr>
    <a:masterClrMapping/>
  </p:clrMapOvr>
  <p:transition spd="slow">
    <p:pull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fontAlgn="auto">
              <a:spcAft>
                <a:spcPts val="0"/>
              </a:spcAft>
              <a:defRPr/>
            </a:pPr>
            <a:r>
              <a:rPr lang="tr-TR" altLang="tr-TR" dirty="0" smtClean="0">
                <a:solidFill>
                  <a:schemeClr val="tx2">
                    <a:satMod val="130000"/>
                  </a:schemeClr>
                </a:solidFill>
              </a:rPr>
              <a:t>Arayüz Tasarımı</a:t>
            </a:r>
            <a:endParaRPr lang="tr-TR" altLang="tr-TR" dirty="0">
              <a:solidFill>
                <a:schemeClr val="tx2">
                  <a:satMod val="130000"/>
                </a:schemeClr>
              </a:solidFill>
            </a:endParaRPr>
          </a:p>
        </p:txBody>
      </p:sp>
      <p:sp>
        <p:nvSpPr>
          <p:cNvPr id="20483" name="Rectangle 3"/>
          <p:cNvSpPr>
            <a:spLocks noGrp="1" noChangeArrowheads="1"/>
          </p:cNvSpPr>
          <p:nvPr>
            <p:ph idx="1"/>
          </p:nvPr>
        </p:nvSpPr>
        <p:spPr>
          <a:xfrm>
            <a:off x="1219200" y="1447800"/>
            <a:ext cx="7714488" cy="1600200"/>
          </a:xfrm>
        </p:spPr>
        <p:txBody>
          <a:bodyPr>
            <a:normAutofit/>
          </a:bodyPr>
          <a:lstStyle/>
          <a:p>
            <a:pPr marL="95250" indent="-12700" algn="just">
              <a:lnSpc>
                <a:spcPct val="95000"/>
              </a:lnSpc>
              <a:spcBef>
                <a:spcPct val="60000"/>
              </a:spcBef>
              <a:buNone/>
            </a:pPr>
            <a:r>
              <a:rPr lang="tr-TR" altLang="tr-TR" sz="2600" dirty="0" smtClean="0"/>
              <a:t>Arayüz tasarımında dikkat edilmesi gereken hususlar, arayüzün çekici, kullanıcı dostu, kısa zamanda cevap verebilir, anlaşılması kolay olması ve tüm arayüz ekranlarını içermesi olarak sayılabilir.</a:t>
            </a:r>
          </a:p>
        </p:txBody>
      </p:sp>
      <p:sp>
        <p:nvSpPr>
          <p:cNvPr id="5" name="Altbilgi Yer Tutucusu 4"/>
          <p:cNvSpPr>
            <a:spLocks noGrp="1"/>
          </p:cNvSpPr>
          <p:nvPr>
            <p:ph type="ftr" sz="quarter" idx="11"/>
          </p:nvPr>
        </p:nvSpPr>
        <p:spPr/>
        <p:txBody>
          <a:bodyPr/>
          <a:lstStyle/>
          <a:p>
            <a:pPr>
              <a:defRPr/>
            </a:pPr>
            <a:r>
              <a:rPr lang="tr-TR" altLang="tr-TR"/>
              <a:t>Yazılım Mühendisliği </a:t>
            </a:r>
            <a:endParaRPr lang="el-GR" altLang="tr-TR"/>
          </a:p>
        </p:txBody>
      </p:sp>
      <p:pic>
        <p:nvPicPr>
          <p:cNvPr id="1026" name="Picture 2"/>
          <p:cNvPicPr>
            <a:picLocks noChangeAspect="1" noChangeArrowheads="1"/>
          </p:cNvPicPr>
          <p:nvPr/>
        </p:nvPicPr>
        <p:blipFill>
          <a:blip r:embed="rId3" cstate="print"/>
          <a:srcRect/>
          <a:stretch>
            <a:fillRect/>
          </a:stretch>
        </p:blipFill>
        <p:spPr bwMode="auto">
          <a:xfrm>
            <a:off x="1447800" y="3124201"/>
            <a:ext cx="4117048" cy="2895600"/>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5686425" y="3810000"/>
            <a:ext cx="3305175" cy="1524000"/>
          </a:xfrm>
          <a:prstGeom prst="rect">
            <a:avLst/>
          </a:prstGeom>
          <a:noFill/>
          <a:ln w="9525">
            <a:noFill/>
            <a:miter lim="800000"/>
            <a:headEnd/>
            <a:tailEnd/>
          </a:ln>
        </p:spPr>
      </p:pic>
      <p:sp>
        <p:nvSpPr>
          <p:cNvPr id="7" name="6 Slayt Numarası Yer Tutucusu"/>
          <p:cNvSpPr>
            <a:spLocks noGrp="1"/>
          </p:cNvSpPr>
          <p:nvPr>
            <p:ph type="sldNum" sz="quarter" idx="12"/>
          </p:nvPr>
        </p:nvSpPr>
        <p:spPr/>
        <p:txBody>
          <a:bodyPr/>
          <a:lstStyle/>
          <a:p>
            <a:fld id="{D8154011-B7CE-4FCA-8CD3-8CAEE7C78245}" type="slidenum">
              <a:rPr lang="en-US" smtClean="0"/>
              <a:pPr/>
              <a:t>13</a:t>
            </a:fld>
            <a:endParaRPr lang="en-US"/>
          </a:p>
        </p:txBody>
      </p:sp>
    </p:spTree>
  </p:cSld>
  <p:clrMapOvr>
    <a:masterClrMapping/>
  </p:clrMapOvr>
  <p:transition spd="slow">
    <p:pull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normAutofit fontScale="90000"/>
          </a:bodyPr>
          <a:lstStyle/>
          <a:p>
            <a:pPr fontAlgn="auto">
              <a:spcAft>
                <a:spcPts val="0"/>
              </a:spcAft>
              <a:defRPr/>
            </a:pPr>
            <a:r>
              <a:rPr lang="tr-TR" altLang="tr-TR" dirty="0" smtClean="0">
                <a:solidFill>
                  <a:schemeClr val="tx2">
                    <a:satMod val="130000"/>
                  </a:schemeClr>
                </a:solidFill>
              </a:rPr>
              <a:t>Ayrıntılı Tasarım-Süreç </a:t>
            </a:r>
            <a:r>
              <a:rPr lang="tr-TR" altLang="tr-TR" dirty="0">
                <a:solidFill>
                  <a:schemeClr val="tx2">
                    <a:satMod val="130000"/>
                  </a:schemeClr>
                </a:solidFill>
              </a:rPr>
              <a:t>Tasarımı</a:t>
            </a:r>
          </a:p>
        </p:txBody>
      </p:sp>
      <p:sp>
        <p:nvSpPr>
          <p:cNvPr id="184323" name="Rectangle 3"/>
          <p:cNvSpPr>
            <a:spLocks noGrp="1" noChangeArrowheads="1"/>
          </p:cNvSpPr>
          <p:nvPr>
            <p:ph idx="1"/>
          </p:nvPr>
        </p:nvSpPr>
        <p:spPr>
          <a:xfrm>
            <a:off x="1143000" y="1447800"/>
            <a:ext cx="7790688" cy="4800600"/>
          </a:xfrm>
        </p:spPr>
        <p:txBody>
          <a:bodyPr>
            <a:normAutofit fontScale="92500" lnSpcReduction="20000"/>
          </a:bodyPr>
          <a:lstStyle/>
          <a:p>
            <a:pPr marL="365760" indent="-283464" algn="just" fontAlgn="auto">
              <a:lnSpc>
                <a:spcPct val="95000"/>
              </a:lnSpc>
              <a:spcBef>
                <a:spcPct val="60000"/>
              </a:spcBef>
              <a:spcAft>
                <a:spcPts val="0"/>
              </a:spcAft>
              <a:buFont typeface="Wingdings 2"/>
              <a:buChar char=""/>
              <a:defRPr/>
            </a:pPr>
            <a:r>
              <a:rPr lang="tr-TR" altLang="tr-TR" dirty="0"/>
              <a:t>Süreç </a:t>
            </a:r>
            <a:r>
              <a:rPr lang="tr-TR" altLang="tr-TR" dirty="0" smtClean="0"/>
              <a:t>tasarımı, </a:t>
            </a:r>
            <a:r>
              <a:rPr lang="tr-TR" altLang="tr-TR" dirty="0"/>
              <a:t>veri, yapı ve arayüz tasarımından sonra yapılır.</a:t>
            </a:r>
          </a:p>
          <a:p>
            <a:pPr marL="365760" indent="-283464" algn="just" fontAlgn="auto">
              <a:lnSpc>
                <a:spcPct val="95000"/>
              </a:lnSpc>
              <a:spcBef>
                <a:spcPct val="60000"/>
              </a:spcBef>
              <a:spcAft>
                <a:spcPts val="0"/>
              </a:spcAft>
              <a:buFont typeface="Wingdings 2"/>
              <a:buChar char=""/>
              <a:defRPr/>
            </a:pPr>
            <a:r>
              <a:rPr lang="tr-TR" altLang="tr-TR" dirty="0"/>
              <a:t>İdeal şartlarda bütün algoritmik detayın belirtilmesi amaçlanır. </a:t>
            </a:r>
          </a:p>
          <a:p>
            <a:pPr marL="365760" indent="-283464" algn="just" fontAlgn="auto">
              <a:lnSpc>
                <a:spcPct val="95000"/>
              </a:lnSpc>
              <a:spcBef>
                <a:spcPct val="60000"/>
              </a:spcBef>
              <a:spcAft>
                <a:spcPts val="0"/>
              </a:spcAft>
              <a:buFont typeface="Wingdings 2"/>
              <a:buChar char=""/>
              <a:defRPr/>
            </a:pPr>
            <a:r>
              <a:rPr lang="tr-TR" altLang="tr-TR" dirty="0"/>
              <a:t>Ayrıca süreç belirtiminin tek anlamı olması gerekir, değişik şahıslar tarafından farklı yorumlanmamalıdır.</a:t>
            </a:r>
          </a:p>
          <a:p>
            <a:pPr marL="365760" indent="-283464" algn="just" fontAlgn="auto">
              <a:lnSpc>
                <a:spcPct val="95000"/>
              </a:lnSpc>
              <a:spcBef>
                <a:spcPct val="60000"/>
              </a:spcBef>
              <a:spcAft>
                <a:spcPts val="0"/>
              </a:spcAft>
              <a:buFont typeface="Wingdings 2"/>
              <a:buChar char=""/>
              <a:defRPr/>
            </a:pPr>
            <a:r>
              <a:rPr lang="tr-TR" altLang="tr-TR" dirty="0"/>
              <a:t>Doğal diller kullanılabilir (açıklamalarda, çünkü doğal dil tek anlamlı değildir)</a:t>
            </a:r>
          </a:p>
          <a:p>
            <a:pPr marL="365760" indent="-283464" algn="just" fontAlgn="auto">
              <a:lnSpc>
                <a:spcPct val="95000"/>
              </a:lnSpc>
              <a:spcBef>
                <a:spcPct val="60000"/>
              </a:spcBef>
              <a:spcAft>
                <a:spcPts val="0"/>
              </a:spcAft>
              <a:buFont typeface="Wingdings 2"/>
              <a:buChar char=""/>
              <a:defRPr/>
            </a:pPr>
            <a:r>
              <a:rPr lang="tr-TR" altLang="tr-TR" dirty="0" smtClean="0"/>
              <a:t>Program Tasarım Dili </a:t>
            </a:r>
            <a:r>
              <a:rPr lang="tr-TR" altLang="tr-TR" dirty="0"/>
              <a:t>(PDL</a:t>
            </a:r>
            <a:r>
              <a:rPr lang="tr-TR" altLang="tr-TR" dirty="0" smtClean="0"/>
              <a:t>) kullanılır.</a:t>
            </a:r>
            <a:endParaRPr lang="tr-TR" altLang="tr-TR" dirty="0"/>
          </a:p>
        </p:txBody>
      </p:sp>
      <p:sp>
        <p:nvSpPr>
          <p:cNvPr id="5" name="Altbilgi Yer Tutucusu 4"/>
          <p:cNvSpPr>
            <a:spLocks noGrp="1"/>
          </p:cNvSpPr>
          <p:nvPr>
            <p:ph type="ftr" sz="quarter" idx="11"/>
          </p:nvPr>
        </p:nvSpPr>
        <p:spPr/>
        <p:txBody>
          <a:bodyPr/>
          <a:lstStyle/>
          <a:p>
            <a:pPr>
              <a:defRPr/>
            </a:pPr>
            <a:r>
              <a:rPr lang="tr-TR" altLang="tr-TR"/>
              <a:t>Yazılım Mühendisliği </a:t>
            </a:r>
            <a:endParaRPr lang="el-GR" altLang="tr-TR"/>
          </a:p>
        </p:txBody>
      </p:sp>
      <p:sp>
        <p:nvSpPr>
          <p:cNvPr id="6" name="5 Slayt Numarası Yer Tutucusu"/>
          <p:cNvSpPr>
            <a:spLocks noGrp="1"/>
          </p:cNvSpPr>
          <p:nvPr>
            <p:ph type="sldNum" sz="quarter" idx="12"/>
          </p:nvPr>
        </p:nvSpPr>
        <p:spPr/>
        <p:txBody>
          <a:bodyPr/>
          <a:lstStyle/>
          <a:p>
            <a:fld id="{D8154011-B7CE-4FCA-8CD3-8CAEE7C78245}" type="slidenum">
              <a:rPr lang="en-US" smtClean="0"/>
              <a:pPr/>
              <a:t>14</a:t>
            </a:fld>
            <a:endParaRPr lang="en-US"/>
          </a:p>
        </p:txBody>
      </p:sp>
    </p:spTree>
  </p:cSld>
  <p:clrMapOvr>
    <a:masterClrMapping/>
  </p:clrMapOvr>
  <p:transition spd="slow">
    <p:pull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p:txBody>
          <a:bodyPr/>
          <a:lstStyle/>
          <a:p>
            <a:pPr fontAlgn="auto">
              <a:spcAft>
                <a:spcPts val="0"/>
              </a:spcAft>
              <a:defRPr/>
            </a:pPr>
            <a:r>
              <a:rPr lang="tr-TR" altLang="tr-TR">
                <a:solidFill>
                  <a:schemeClr val="tx2">
                    <a:satMod val="130000"/>
                  </a:schemeClr>
                </a:solidFill>
              </a:rPr>
              <a:t>Yapısal Program Yapıları</a:t>
            </a:r>
          </a:p>
        </p:txBody>
      </p:sp>
      <p:sp>
        <p:nvSpPr>
          <p:cNvPr id="22531" name="Rectangle 3"/>
          <p:cNvSpPr>
            <a:spLocks noGrp="1" noChangeArrowheads="1"/>
          </p:cNvSpPr>
          <p:nvPr>
            <p:ph idx="1"/>
          </p:nvPr>
        </p:nvSpPr>
        <p:spPr/>
        <p:txBody>
          <a:bodyPr/>
          <a:lstStyle/>
          <a:p>
            <a:pPr>
              <a:lnSpc>
                <a:spcPct val="95000"/>
              </a:lnSpc>
              <a:spcBef>
                <a:spcPct val="60000"/>
              </a:spcBef>
            </a:pPr>
            <a:r>
              <a:rPr lang="tr-TR" altLang="tr-TR" dirty="0" smtClean="0"/>
              <a:t>Yapısal programlamanın temel amacı;</a:t>
            </a:r>
          </a:p>
          <a:p>
            <a:pPr lvl="1">
              <a:lnSpc>
                <a:spcPct val="95000"/>
              </a:lnSpc>
              <a:buClr>
                <a:schemeClr val="accent2"/>
              </a:buClr>
            </a:pPr>
            <a:r>
              <a:rPr lang="tr-TR" altLang="tr-TR" sz="2200" dirty="0" smtClean="0"/>
              <a:t>program karmaşıklığını en aza indirmek,</a:t>
            </a:r>
          </a:p>
          <a:p>
            <a:pPr lvl="1">
              <a:lnSpc>
                <a:spcPct val="95000"/>
              </a:lnSpc>
              <a:buClr>
                <a:schemeClr val="accent2"/>
              </a:buClr>
            </a:pPr>
            <a:r>
              <a:rPr lang="tr-TR" altLang="tr-TR" sz="2200" dirty="0" smtClean="0"/>
              <a:t>program anlaşılabilirliğini artırmaktır. </a:t>
            </a:r>
          </a:p>
          <a:p>
            <a:pPr>
              <a:lnSpc>
                <a:spcPct val="95000"/>
              </a:lnSpc>
              <a:spcBef>
                <a:spcPct val="60000"/>
              </a:spcBef>
            </a:pPr>
            <a:r>
              <a:rPr lang="tr-TR" altLang="tr-TR" dirty="0" smtClean="0"/>
              <a:t>Yapısal programlar üç yapıyı kullanırlar:</a:t>
            </a:r>
          </a:p>
          <a:p>
            <a:pPr lvl="1">
              <a:buClr>
                <a:schemeClr val="accent2"/>
              </a:buClr>
            </a:pPr>
            <a:r>
              <a:rPr lang="tr-TR" altLang="tr-TR" sz="3200" dirty="0" smtClean="0"/>
              <a:t>Ardışıl İşlem yapısı</a:t>
            </a:r>
          </a:p>
          <a:p>
            <a:pPr lvl="1">
              <a:buClr>
                <a:schemeClr val="accent2"/>
              </a:buClr>
            </a:pPr>
            <a:r>
              <a:rPr lang="tr-TR" altLang="tr-TR" sz="3200" dirty="0" smtClean="0"/>
              <a:t>Koşullu işlem yapısı</a:t>
            </a:r>
          </a:p>
          <a:p>
            <a:pPr lvl="1">
              <a:buClr>
                <a:schemeClr val="accent2"/>
              </a:buClr>
            </a:pPr>
            <a:r>
              <a:rPr lang="tr-TR" altLang="tr-TR" sz="3200" dirty="0" smtClean="0"/>
              <a:t>Döngü yapısı</a:t>
            </a:r>
          </a:p>
          <a:p>
            <a:pPr>
              <a:spcBef>
                <a:spcPct val="60000"/>
              </a:spcBef>
            </a:pPr>
            <a:r>
              <a:rPr lang="tr-TR" altLang="tr-TR" dirty="0" smtClean="0"/>
              <a:t>GOTO kullanımı uygun değildir.</a:t>
            </a:r>
          </a:p>
        </p:txBody>
      </p:sp>
      <p:sp>
        <p:nvSpPr>
          <p:cNvPr id="5" name="Altbilgi Yer Tutucusu 4"/>
          <p:cNvSpPr>
            <a:spLocks noGrp="1"/>
          </p:cNvSpPr>
          <p:nvPr>
            <p:ph type="ftr" sz="quarter" idx="11"/>
          </p:nvPr>
        </p:nvSpPr>
        <p:spPr/>
        <p:txBody>
          <a:bodyPr/>
          <a:lstStyle/>
          <a:p>
            <a:pPr>
              <a:defRPr/>
            </a:pPr>
            <a:r>
              <a:rPr lang="tr-TR" altLang="tr-TR"/>
              <a:t>Yazılım Mühendisliği </a:t>
            </a:r>
            <a:endParaRPr lang="el-GR" altLang="tr-TR"/>
          </a:p>
        </p:txBody>
      </p:sp>
      <p:sp>
        <p:nvSpPr>
          <p:cNvPr id="6" name="5 Slayt Numarası Yer Tutucusu"/>
          <p:cNvSpPr>
            <a:spLocks noGrp="1"/>
          </p:cNvSpPr>
          <p:nvPr>
            <p:ph type="sldNum" sz="quarter" idx="12"/>
          </p:nvPr>
        </p:nvSpPr>
        <p:spPr/>
        <p:txBody>
          <a:bodyPr/>
          <a:lstStyle/>
          <a:p>
            <a:fld id="{D8154011-B7CE-4FCA-8CD3-8CAEE7C78245}" type="slidenum">
              <a:rPr lang="en-US" smtClean="0"/>
              <a:pPr/>
              <a:t>15</a:t>
            </a:fld>
            <a:endParaRPr lang="en-US"/>
          </a:p>
        </p:txBody>
      </p:sp>
    </p:spTree>
  </p:cSld>
  <p:clrMapOvr>
    <a:masterClrMapping/>
  </p:clrMapOvr>
  <p:transition spd="slow">
    <p:pull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p:txBody>
          <a:bodyPr/>
          <a:lstStyle/>
          <a:p>
            <a:pPr fontAlgn="auto">
              <a:spcAft>
                <a:spcPts val="0"/>
              </a:spcAft>
              <a:defRPr/>
            </a:pPr>
            <a:r>
              <a:rPr lang="tr-TR" altLang="tr-TR">
                <a:solidFill>
                  <a:schemeClr val="tx2">
                    <a:satMod val="130000"/>
                  </a:schemeClr>
                </a:solidFill>
              </a:rPr>
              <a:t>Yapısal Program Yapıları</a:t>
            </a:r>
          </a:p>
        </p:txBody>
      </p:sp>
      <p:sp>
        <p:nvSpPr>
          <p:cNvPr id="5" name="Altbilgi Yer Tutucusu 4"/>
          <p:cNvSpPr>
            <a:spLocks noGrp="1"/>
          </p:cNvSpPr>
          <p:nvPr>
            <p:ph type="ftr" sz="quarter" idx="11"/>
          </p:nvPr>
        </p:nvSpPr>
        <p:spPr/>
        <p:txBody>
          <a:bodyPr/>
          <a:lstStyle/>
          <a:p>
            <a:pPr>
              <a:defRPr/>
            </a:pPr>
            <a:r>
              <a:rPr lang="tr-TR" altLang="tr-TR"/>
              <a:t>Yazılım Mühendisliği </a:t>
            </a:r>
            <a:endParaRPr lang="el-GR" altLang="tr-TR"/>
          </a:p>
        </p:txBody>
      </p:sp>
      <p:pic>
        <p:nvPicPr>
          <p:cNvPr id="2050" name="Picture 2"/>
          <p:cNvPicPr>
            <a:picLocks noChangeAspect="1" noChangeArrowheads="1"/>
          </p:cNvPicPr>
          <p:nvPr/>
        </p:nvPicPr>
        <p:blipFill>
          <a:blip r:embed="rId2" cstate="print"/>
          <a:srcRect/>
          <a:stretch>
            <a:fillRect/>
          </a:stretch>
        </p:blipFill>
        <p:spPr bwMode="auto">
          <a:xfrm>
            <a:off x="1676400" y="1447800"/>
            <a:ext cx="1857375" cy="1981200"/>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4876800" y="1447800"/>
            <a:ext cx="2600325" cy="2000250"/>
          </a:xfrm>
          <a:prstGeom prst="rect">
            <a:avLst/>
          </a:prstGeom>
          <a:noFill/>
          <a:ln w="9525">
            <a:no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1676400" y="4057650"/>
            <a:ext cx="2162175" cy="1809750"/>
          </a:xfrm>
          <a:prstGeom prst="rect">
            <a:avLst/>
          </a:prstGeom>
          <a:noFill/>
          <a:ln w="9525">
            <a:noFill/>
            <a:miter lim="800000"/>
            <a:headEnd/>
            <a:tailEnd/>
          </a:ln>
        </p:spPr>
      </p:pic>
      <p:pic>
        <p:nvPicPr>
          <p:cNvPr id="2053" name="Picture 5"/>
          <p:cNvPicPr>
            <a:picLocks noChangeAspect="1" noChangeArrowheads="1"/>
          </p:cNvPicPr>
          <p:nvPr/>
        </p:nvPicPr>
        <p:blipFill>
          <a:blip r:embed="rId5" cstate="print"/>
          <a:srcRect/>
          <a:stretch>
            <a:fillRect/>
          </a:stretch>
        </p:blipFill>
        <p:spPr bwMode="auto">
          <a:xfrm>
            <a:off x="4876800" y="3962400"/>
            <a:ext cx="2847975" cy="1895475"/>
          </a:xfrm>
          <a:prstGeom prst="rect">
            <a:avLst/>
          </a:prstGeom>
          <a:noFill/>
          <a:ln w="9525">
            <a:noFill/>
            <a:miter lim="800000"/>
            <a:headEnd/>
            <a:tailEnd/>
          </a:ln>
        </p:spPr>
      </p:pic>
      <p:sp>
        <p:nvSpPr>
          <p:cNvPr id="10" name="9 Slayt Numarası Yer Tutucusu"/>
          <p:cNvSpPr>
            <a:spLocks noGrp="1"/>
          </p:cNvSpPr>
          <p:nvPr>
            <p:ph type="sldNum" sz="quarter" idx="12"/>
          </p:nvPr>
        </p:nvSpPr>
        <p:spPr/>
        <p:txBody>
          <a:bodyPr/>
          <a:lstStyle/>
          <a:p>
            <a:fld id="{D8154011-B7CE-4FCA-8CD3-8CAEE7C78245}" type="slidenum">
              <a:rPr lang="en-US" smtClean="0"/>
              <a:pPr/>
              <a:t>16</a:t>
            </a:fld>
            <a:endParaRPr lang="en-US"/>
          </a:p>
        </p:txBody>
      </p:sp>
    </p:spTree>
  </p:cSld>
  <p:clrMapOvr>
    <a:masterClrMapping/>
  </p:clrMapOvr>
  <p:transition spd="slow">
    <p:pull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p:txBody>
          <a:bodyPr/>
          <a:lstStyle/>
          <a:p>
            <a:pPr fontAlgn="auto">
              <a:spcAft>
                <a:spcPts val="0"/>
              </a:spcAft>
              <a:defRPr/>
            </a:pPr>
            <a:r>
              <a:rPr lang="tr-TR" altLang="tr-TR" dirty="0" smtClean="0">
                <a:solidFill>
                  <a:schemeClr val="tx2">
                    <a:satMod val="130000"/>
                  </a:schemeClr>
                </a:solidFill>
              </a:rPr>
              <a:t>Program Akış Diyagramları</a:t>
            </a:r>
            <a:endParaRPr lang="tr-TR" altLang="tr-TR" dirty="0">
              <a:solidFill>
                <a:schemeClr val="tx2">
                  <a:satMod val="130000"/>
                </a:schemeClr>
              </a:solidFill>
            </a:endParaRPr>
          </a:p>
        </p:txBody>
      </p:sp>
      <p:sp>
        <p:nvSpPr>
          <p:cNvPr id="5" name="Altbilgi Yer Tutucusu 4"/>
          <p:cNvSpPr>
            <a:spLocks noGrp="1"/>
          </p:cNvSpPr>
          <p:nvPr>
            <p:ph type="ftr" sz="quarter" idx="11"/>
          </p:nvPr>
        </p:nvSpPr>
        <p:spPr/>
        <p:txBody>
          <a:bodyPr/>
          <a:lstStyle/>
          <a:p>
            <a:pPr>
              <a:defRPr/>
            </a:pPr>
            <a:r>
              <a:rPr lang="tr-TR" altLang="tr-TR"/>
              <a:t>Yazılım Mühendisliği </a:t>
            </a:r>
            <a:endParaRPr lang="el-GR" altLang="tr-TR"/>
          </a:p>
        </p:txBody>
      </p:sp>
      <p:pic>
        <p:nvPicPr>
          <p:cNvPr id="3074" name="Picture 2"/>
          <p:cNvPicPr>
            <a:picLocks noChangeAspect="1" noChangeArrowheads="1"/>
          </p:cNvPicPr>
          <p:nvPr/>
        </p:nvPicPr>
        <p:blipFill>
          <a:blip r:embed="rId2" cstate="print"/>
          <a:srcRect/>
          <a:stretch>
            <a:fillRect/>
          </a:stretch>
        </p:blipFill>
        <p:spPr bwMode="auto">
          <a:xfrm>
            <a:off x="2057400" y="1371600"/>
            <a:ext cx="5481637" cy="4890884"/>
          </a:xfrm>
          <a:prstGeom prst="rect">
            <a:avLst/>
          </a:prstGeom>
          <a:noFill/>
          <a:ln w="9525">
            <a:noFill/>
            <a:miter lim="800000"/>
            <a:headEnd/>
            <a:tailEnd/>
          </a:ln>
        </p:spPr>
      </p:pic>
      <p:sp>
        <p:nvSpPr>
          <p:cNvPr id="9" name="8 Slayt Numarası Yer Tutucusu"/>
          <p:cNvSpPr>
            <a:spLocks noGrp="1"/>
          </p:cNvSpPr>
          <p:nvPr>
            <p:ph type="sldNum" sz="quarter" idx="12"/>
          </p:nvPr>
        </p:nvSpPr>
        <p:spPr/>
        <p:txBody>
          <a:bodyPr/>
          <a:lstStyle/>
          <a:p>
            <a:fld id="{D8154011-B7CE-4FCA-8CD3-8CAEE7C78245}" type="slidenum">
              <a:rPr lang="en-US" smtClean="0"/>
              <a:pPr/>
              <a:t>17</a:t>
            </a:fld>
            <a:endParaRPr lang="en-US"/>
          </a:p>
        </p:txBody>
      </p:sp>
    </p:spTree>
  </p:cSld>
  <p:clrMapOvr>
    <a:masterClrMapping/>
  </p:clrMapOvr>
  <p:transition spd="slow">
    <p:pull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a:xfrm>
            <a:off x="1295400" y="274638"/>
            <a:ext cx="7638288" cy="1143000"/>
          </a:xfrm>
        </p:spPr>
        <p:txBody>
          <a:bodyPr/>
          <a:lstStyle/>
          <a:p>
            <a:pPr fontAlgn="auto">
              <a:spcAft>
                <a:spcPts val="0"/>
              </a:spcAft>
              <a:defRPr/>
            </a:pPr>
            <a:r>
              <a:rPr lang="tr-TR" altLang="tr-TR" dirty="0" smtClean="0"/>
              <a:t>Kutu </a:t>
            </a:r>
            <a:r>
              <a:rPr lang="tr-TR" altLang="tr-TR" dirty="0" smtClean="0">
                <a:solidFill>
                  <a:schemeClr val="tx2">
                    <a:satMod val="130000"/>
                  </a:schemeClr>
                </a:solidFill>
              </a:rPr>
              <a:t>Diyagramları</a:t>
            </a:r>
            <a:endParaRPr lang="tr-TR" altLang="tr-TR" dirty="0">
              <a:solidFill>
                <a:schemeClr val="tx2">
                  <a:satMod val="130000"/>
                </a:schemeClr>
              </a:solidFill>
            </a:endParaRPr>
          </a:p>
        </p:txBody>
      </p:sp>
      <p:sp>
        <p:nvSpPr>
          <p:cNvPr id="5" name="Altbilgi Yer Tutucusu 4"/>
          <p:cNvSpPr>
            <a:spLocks noGrp="1"/>
          </p:cNvSpPr>
          <p:nvPr>
            <p:ph type="ftr" sz="quarter" idx="11"/>
          </p:nvPr>
        </p:nvSpPr>
        <p:spPr/>
        <p:txBody>
          <a:bodyPr/>
          <a:lstStyle/>
          <a:p>
            <a:pPr>
              <a:defRPr/>
            </a:pPr>
            <a:r>
              <a:rPr lang="tr-TR" altLang="tr-TR"/>
              <a:t>Yazılım Mühendisliği </a:t>
            </a:r>
            <a:endParaRPr lang="el-GR" altLang="tr-TR"/>
          </a:p>
        </p:txBody>
      </p:sp>
      <p:pic>
        <p:nvPicPr>
          <p:cNvPr id="4098" name="Picture 2"/>
          <p:cNvPicPr>
            <a:picLocks noChangeAspect="1" noChangeArrowheads="1"/>
          </p:cNvPicPr>
          <p:nvPr/>
        </p:nvPicPr>
        <p:blipFill>
          <a:blip r:embed="rId3" cstate="print"/>
          <a:srcRect/>
          <a:stretch>
            <a:fillRect/>
          </a:stretch>
        </p:blipFill>
        <p:spPr bwMode="auto">
          <a:xfrm>
            <a:off x="1371600" y="1524000"/>
            <a:ext cx="2161442" cy="1905000"/>
          </a:xfrm>
          <a:prstGeom prst="rect">
            <a:avLst/>
          </a:prstGeom>
          <a:noFill/>
          <a:ln w="9525">
            <a:noFill/>
            <a:miter lim="800000"/>
            <a:headEnd/>
            <a:tailEnd/>
          </a:ln>
        </p:spPr>
      </p:pic>
      <p:pic>
        <p:nvPicPr>
          <p:cNvPr id="4099" name="Picture 3"/>
          <p:cNvPicPr>
            <a:picLocks noChangeAspect="1" noChangeArrowheads="1"/>
          </p:cNvPicPr>
          <p:nvPr/>
        </p:nvPicPr>
        <p:blipFill>
          <a:blip r:embed="rId4" cstate="print"/>
          <a:srcRect/>
          <a:stretch>
            <a:fillRect/>
          </a:stretch>
        </p:blipFill>
        <p:spPr bwMode="auto">
          <a:xfrm>
            <a:off x="1295400" y="3733800"/>
            <a:ext cx="7525085" cy="1981200"/>
          </a:xfrm>
          <a:prstGeom prst="rect">
            <a:avLst/>
          </a:prstGeom>
          <a:noFill/>
          <a:ln w="9525">
            <a:noFill/>
            <a:miter lim="800000"/>
            <a:headEnd/>
            <a:tailEnd/>
          </a:ln>
        </p:spPr>
      </p:pic>
      <p:pic>
        <p:nvPicPr>
          <p:cNvPr id="4100" name="Picture 4"/>
          <p:cNvPicPr>
            <a:picLocks noChangeAspect="1" noChangeArrowheads="1"/>
          </p:cNvPicPr>
          <p:nvPr/>
        </p:nvPicPr>
        <p:blipFill>
          <a:blip r:embed="rId5" cstate="print"/>
          <a:srcRect/>
          <a:stretch>
            <a:fillRect/>
          </a:stretch>
        </p:blipFill>
        <p:spPr bwMode="auto">
          <a:xfrm>
            <a:off x="4724400" y="1524000"/>
            <a:ext cx="3976456" cy="1905000"/>
          </a:xfrm>
          <a:prstGeom prst="rect">
            <a:avLst/>
          </a:prstGeom>
          <a:noFill/>
          <a:ln w="9525">
            <a:noFill/>
            <a:miter lim="800000"/>
            <a:headEnd/>
            <a:tailEnd/>
          </a:ln>
        </p:spPr>
      </p:pic>
      <p:sp>
        <p:nvSpPr>
          <p:cNvPr id="8" name="7 Slayt Numarası Yer Tutucusu"/>
          <p:cNvSpPr>
            <a:spLocks noGrp="1"/>
          </p:cNvSpPr>
          <p:nvPr>
            <p:ph type="sldNum" sz="quarter" idx="12"/>
          </p:nvPr>
        </p:nvSpPr>
        <p:spPr/>
        <p:txBody>
          <a:bodyPr/>
          <a:lstStyle/>
          <a:p>
            <a:fld id="{D8154011-B7CE-4FCA-8CD3-8CAEE7C78245}" type="slidenum">
              <a:rPr lang="en-US" smtClean="0"/>
              <a:pPr/>
              <a:t>18</a:t>
            </a:fld>
            <a:endParaRPr lang="en-US"/>
          </a:p>
        </p:txBody>
      </p:sp>
    </p:spTree>
  </p:cSld>
  <p:clrMapOvr>
    <a:masterClrMapping/>
  </p:clrMapOvr>
  <p:transition spd="slow">
    <p:pull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pPr fontAlgn="auto">
              <a:spcAft>
                <a:spcPts val="0"/>
              </a:spcAft>
              <a:defRPr/>
            </a:pPr>
            <a:r>
              <a:rPr lang="tr-TR" altLang="tr-TR" dirty="0">
                <a:solidFill>
                  <a:schemeClr val="tx2">
                    <a:satMod val="130000"/>
                  </a:schemeClr>
                </a:solidFill>
              </a:rPr>
              <a:t>Karar Tabloları</a:t>
            </a:r>
          </a:p>
        </p:txBody>
      </p:sp>
      <p:sp>
        <p:nvSpPr>
          <p:cNvPr id="186371" name="Rectangle 3"/>
          <p:cNvSpPr>
            <a:spLocks noGrp="1" noChangeArrowheads="1"/>
          </p:cNvSpPr>
          <p:nvPr>
            <p:ph idx="1"/>
          </p:nvPr>
        </p:nvSpPr>
        <p:spPr/>
        <p:txBody>
          <a:bodyPr>
            <a:normAutofit fontScale="85000" lnSpcReduction="20000"/>
          </a:bodyPr>
          <a:lstStyle/>
          <a:p>
            <a:pPr marL="365760" indent="-283464" algn="just" fontAlgn="auto">
              <a:spcAft>
                <a:spcPts val="0"/>
              </a:spcAft>
              <a:buFont typeface="Wingdings 2"/>
              <a:buChar char=""/>
              <a:defRPr/>
            </a:pPr>
            <a:r>
              <a:rPr lang="tr-TR" altLang="tr-TR" dirty="0"/>
              <a:t>Bazen karmaşık koşul değerlendirmeleri yapmak gerekir. Bunların düzenli bir gösterilimi karar tablolarında yapılabilir. </a:t>
            </a:r>
          </a:p>
          <a:p>
            <a:pPr marL="365760" indent="-283464" algn="just" fontAlgn="auto">
              <a:spcAft>
                <a:spcPts val="0"/>
              </a:spcAft>
              <a:buFont typeface="Wingdings 2"/>
              <a:buChar char=""/>
              <a:defRPr/>
            </a:pPr>
            <a:endParaRPr lang="tr-TR" altLang="tr-TR" dirty="0"/>
          </a:p>
          <a:p>
            <a:pPr marL="365760" indent="-283464" algn="just" fontAlgn="auto">
              <a:spcAft>
                <a:spcPts val="0"/>
              </a:spcAft>
              <a:buFont typeface="Wingdings 2"/>
              <a:buChar char=""/>
              <a:defRPr/>
            </a:pPr>
            <a:r>
              <a:rPr lang="tr-TR" altLang="tr-TR" dirty="0"/>
              <a:t>Öncelikle, bütün işlemler saptanmalı, sonra ön koşullar belirlenmelidir. </a:t>
            </a:r>
          </a:p>
          <a:p>
            <a:pPr marL="365760" indent="-283464" algn="just" fontAlgn="auto">
              <a:spcAft>
                <a:spcPts val="0"/>
              </a:spcAft>
              <a:buFont typeface="Wingdings 2"/>
              <a:buChar char=""/>
              <a:defRPr/>
            </a:pPr>
            <a:endParaRPr lang="tr-TR" altLang="tr-TR" dirty="0"/>
          </a:p>
          <a:p>
            <a:pPr marL="365760" indent="-283464" algn="just" fontAlgn="auto">
              <a:spcAft>
                <a:spcPts val="0"/>
              </a:spcAft>
              <a:buFont typeface="Wingdings 2"/>
              <a:buChar char=""/>
              <a:defRPr/>
            </a:pPr>
            <a:r>
              <a:rPr lang="tr-TR" altLang="tr-TR" dirty="0"/>
              <a:t>Belirli işlemler ile belirli koşulları birleştirerek tablo oluşturulur. </a:t>
            </a:r>
          </a:p>
          <a:p>
            <a:pPr marL="365760" indent="-283464" algn="just" fontAlgn="auto">
              <a:spcAft>
                <a:spcPts val="0"/>
              </a:spcAft>
              <a:buFont typeface="Wingdings 2"/>
              <a:buChar char=""/>
              <a:defRPr/>
            </a:pPr>
            <a:endParaRPr lang="tr-TR" altLang="tr-TR" dirty="0"/>
          </a:p>
          <a:p>
            <a:pPr marL="365760" indent="-283464" algn="just" fontAlgn="auto">
              <a:spcAft>
                <a:spcPts val="0"/>
              </a:spcAft>
              <a:buFont typeface="Wingdings 2"/>
              <a:buChar char=""/>
              <a:defRPr/>
            </a:pPr>
            <a:r>
              <a:rPr lang="tr-TR" altLang="tr-TR" dirty="0"/>
              <a:t>Alt tarafta ise işlemler benzer satırlar olarak gösterilir.</a:t>
            </a:r>
          </a:p>
        </p:txBody>
      </p:sp>
      <p:sp>
        <p:nvSpPr>
          <p:cNvPr id="5" name="Altbilgi Yer Tutucusu 4"/>
          <p:cNvSpPr>
            <a:spLocks noGrp="1"/>
          </p:cNvSpPr>
          <p:nvPr>
            <p:ph type="ftr" sz="quarter" idx="11"/>
          </p:nvPr>
        </p:nvSpPr>
        <p:spPr/>
        <p:txBody>
          <a:bodyPr/>
          <a:lstStyle/>
          <a:p>
            <a:pPr>
              <a:defRPr/>
            </a:pPr>
            <a:r>
              <a:rPr lang="tr-TR" altLang="tr-TR"/>
              <a:t>Yazılım Mühendisliği </a:t>
            </a:r>
            <a:endParaRPr lang="el-GR" altLang="tr-TR"/>
          </a:p>
        </p:txBody>
      </p:sp>
      <p:sp>
        <p:nvSpPr>
          <p:cNvPr id="6" name="5 Slayt Numarası Yer Tutucusu"/>
          <p:cNvSpPr>
            <a:spLocks noGrp="1"/>
          </p:cNvSpPr>
          <p:nvPr>
            <p:ph type="sldNum" sz="quarter" idx="12"/>
          </p:nvPr>
        </p:nvSpPr>
        <p:spPr/>
        <p:txBody>
          <a:bodyPr/>
          <a:lstStyle/>
          <a:p>
            <a:fld id="{D8154011-B7CE-4FCA-8CD3-8CAEE7C78245}" type="slidenum">
              <a:rPr lang="en-US" smtClean="0"/>
              <a:pPr/>
              <a:t>19</a:t>
            </a:fld>
            <a:endParaRPr lang="en-US"/>
          </a:p>
        </p:txBody>
      </p:sp>
    </p:spTree>
  </p:cSld>
  <p:clrMapOvr>
    <a:masterClrMapping/>
  </p:clrMapOvr>
  <p:transition spd="slow">
    <p:pull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pPr fontAlgn="auto">
              <a:spcAft>
                <a:spcPts val="0"/>
              </a:spcAft>
              <a:defRPr/>
            </a:pPr>
            <a:r>
              <a:rPr lang="tr-TR" dirty="0" smtClean="0">
                <a:solidFill>
                  <a:schemeClr val="tx2">
                    <a:satMod val="130000"/>
                  </a:schemeClr>
                </a:solidFill>
              </a:rPr>
              <a:t>Ders 5 </a:t>
            </a:r>
            <a:r>
              <a:rPr lang="tr-TR" smtClean="0">
                <a:solidFill>
                  <a:schemeClr val="tx2">
                    <a:satMod val="130000"/>
                  </a:schemeClr>
                </a:solidFill>
              </a:rPr>
              <a:t>Genel Bakış</a:t>
            </a:r>
            <a:endParaRPr lang="tr-TR">
              <a:solidFill>
                <a:schemeClr val="tx2">
                  <a:satMod val="130000"/>
                </a:schemeClr>
              </a:solidFill>
            </a:endParaRPr>
          </a:p>
        </p:txBody>
      </p:sp>
      <p:sp>
        <p:nvSpPr>
          <p:cNvPr id="3" name="İçerik Yer Tutucusu 2"/>
          <p:cNvSpPr>
            <a:spLocks noGrp="1"/>
          </p:cNvSpPr>
          <p:nvPr>
            <p:ph idx="1"/>
          </p:nvPr>
        </p:nvSpPr>
        <p:spPr>
          <a:xfrm>
            <a:off x="1331913" y="1447800"/>
            <a:ext cx="7704137" cy="4800600"/>
          </a:xfrm>
        </p:spPr>
        <p:txBody>
          <a:bodyPr>
            <a:normAutofit lnSpcReduction="10000"/>
          </a:bodyPr>
          <a:lstStyle/>
          <a:p>
            <a:pPr marL="365760" indent="-283464" fontAlgn="auto">
              <a:lnSpc>
                <a:spcPct val="150000"/>
              </a:lnSpc>
              <a:spcAft>
                <a:spcPts val="0"/>
              </a:spcAft>
              <a:buFont typeface="Wingdings 2"/>
              <a:buChar char=""/>
              <a:defRPr/>
            </a:pPr>
            <a:r>
              <a:rPr lang="tr-TR" altLang="tr-TR" sz="2800" dirty="0" smtClean="0"/>
              <a:t>Giriş</a:t>
            </a:r>
          </a:p>
          <a:p>
            <a:pPr marL="365760" indent="-283464" fontAlgn="auto">
              <a:lnSpc>
                <a:spcPct val="150000"/>
              </a:lnSpc>
              <a:spcAft>
                <a:spcPts val="0"/>
              </a:spcAft>
              <a:buFont typeface="Wingdings 2"/>
              <a:buChar char=""/>
              <a:defRPr/>
            </a:pPr>
            <a:r>
              <a:rPr lang="tr-TR" altLang="tr-TR" sz="2800" dirty="0" smtClean="0"/>
              <a:t>Tasarım Kavramları</a:t>
            </a:r>
          </a:p>
          <a:p>
            <a:pPr marL="365760" indent="-283464" fontAlgn="auto">
              <a:lnSpc>
                <a:spcPct val="150000"/>
              </a:lnSpc>
              <a:spcAft>
                <a:spcPts val="0"/>
              </a:spcAft>
              <a:buFont typeface="Wingdings 2"/>
              <a:buChar char=""/>
              <a:defRPr/>
            </a:pPr>
            <a:r>
              <a:rPr lang="tr-TR" altLang="tr-TR" sz="2800" dirty="0"/>
              <a:t>Veri </a:t>
            </a:r>
            <a:r>
              <a:rPr lang="tr-TR" altLang="tr-TR" sz="2800" dirty="0" smtClean="0"/>
              <a:t>Tasarımı</a:t>
            </a:r>
          </a:p>
          <a:p>
            <a:pPr marL="365760" indent="-283464" fontAlgn="auto">
              <a:lnSpc>
                <a:spcPct val="150000"/>
              </a:lnSpc>
              <a:spcAft>
                <a:spcPts val="0"/>
              </a:spcAft>
              <a:buFont typeface="Wingdings 2"/>
              <a:buChar char=""/>
              <a:defRPr/>
            </a:pPr>
            <a:r>
              <a:rPr lang="tr-TR" sz="2800" dirty="0" smtClean="0"/>
              <a:t>Yapısal Tasarım</a:t>
            </a:r>
          </a:p>
          <a:p>
            <a:pPr marL="365760" indent="-283464" fontAlgn="auto">
              <a:lnSpc>
                <a:spcPct val="150000"/>
              </a:lnSpc>
              <a:spcAft>
                <a:spcPts val="0"/>
              </a:spcAft>
              <a:buFont typeface="Wingdings 2"/>
              <a:buChar char=""/>
              <a:defRPr/>
            </a:pPr>
            <a:r>
              <a:rPr lang="tr-TR" sz="2800" dirty="0" smtClean="0"/>
              <a:t>Tasarlanması Gereken Ortak Alt Sistemler</a:t>
            </a:r>
          </a:p>
          <a:p>
            <a:pPr marL="365760" indent="-283464" fontAlgn="auto">
              <a:lnSpc>
                <a:spcPct val="150000"/>
              </a:lnSpc>
              <a:spcAft>
                <a:spcPts val="0"/>
              </a:spcAft>
              <a:buFont typeface="Wingdings 2"/>
              <a:buChar char=""/>
              <a:defRPr/>
            </a:pPr>
            <a:r>
              <a:rPr lang="tr-TR" sz="2800" dirty="0" smtClean="0"/>
              <a:t>Kullanıcı </a:t>
            </a:r>
            <a:r>
              <a:rPr lang="tr-TR" sz="2800" dirty="0" err="1" smtClean="0"/>
              <a:t>Arayüz</a:t>
            </a:r>
            <a:r>
              <a:rPr lang="tr-TR" sz="2800" dirty="0" smtClean="0"/>
              <a:t> Tasarımı</a:t>
            </a:r>
          </a:p>
          <a:p>
            <a:pPr marL="365760" indent="-283464" fontAlgn="auto">
              <a:lnSpc>
                <a:spcPct val="150000"/>
              </a:lnSpc>
              <a:spcAft>
                <a:spcPts val="0"/>
              </a:spcAft>
              <a:buFont typeface="Wingdings 2"/>
              <a:buChar char=""/>
              <a:defRPr/>
            </a:pPr>
            <a:r>
              <a:rPr lang="tr-TR" sz="2800" dirty="0" smtClean="0"/>
              <a:t>Tasarım Çalışmasının Değerlendirilmesi</a:t>
            </a:r>
            <a:endParaRPr lang="tr-TR" sz="2800" dirty="0"/>
          </a:p>
        </p:txBody>
      </p:sp>
      <p:sp>
        <p:nvSpPr>
          <p:cNvPr id="4" name="Altbilgi Yer Tutucusu 3"/>
          <p:cNvSpPr>
            <a:spLocks noGrp="1"/>
          </p:cNvSpPr>
          <p:nvPr>
            <p:ph type="ftr" sz="quarter" idx="11"/>
          </p:nvPr>
        </p:nvSpPr>
        <p:spPr/>
        <p:txBody>
          <a:bodyPr/>
          <a:lstStyle/>
          <a:p>
            <a:pPr>
              <a:defRPr/>
            </a:pPr>
            <a:r>
              <a:rPr lang="tr-TR" altLang="tr-TR"/>
              <a:t>Yazılım Mühendisliği </a:t>
            </a:r>
            <a:endParaRPr lang="el-GR" altLang="tr-TR"/>
          </a:p>
        </p:txBody>
      </p:sp>
      <p:sp>
        <p:nvSpPr>
          <p:cNvPr id="5" name="4 Slayt Numarası Yer Tutucusu"/>
          <p:cNvSpPr>
            <a:spLocks noGrp="1"/>
          </p:cNvSpPr>
          <p:nvPr>
            <p:ph type="sldNum" sz="quarter" idx="12"/>
          </p:nvPr>
        </p:nvSpPr>
        <p:spPr/>
        <p:txBody>
          <a:bodyPr/>
          <a:lstStyle/>
          <a:p>
            <a:fld id="{D8154011-B7CE-4FCA-8CD3-8CAEE7C78245}" type="slidenum">
              <a:rPr lang="en-US" smtClean="0"/>
              <a:pPr/>
              <a:t>2</a:t>
            </a:fld>
            <a:endParaRPr lang="en-US"/>
          </a:p>
        </p:txBody>
      </p:sp>
    </p:spTree>
  </p:cSld>
  <p:clrMapOvr>
    <a:masterClrMapping/>
  </p:clrMapOvr>
  <p:transition spd="slow">
    <p:pull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ltLang="tr-TR" dirty="0"/>
              <a:t>Karar Tabloları</a:t>
            </a:r>
            <a:endParaRPr lang="tr-TR" dirty="0"/>
          </a:p>
        </p:txBody>
      </p:sp>
      <p:sp>
        <p:nvSpPr>
          <p:cNvPr id="3" name="İçerik Yer Tutucusu 2"/>
          <p:cNvSpPr>
            <a:spLocks noGrp="1"/>
          </p:cNvSpPr>
          <p:nvPr>
            <p:ph idx="1"/>
          </p:nvPr>
        </p:nvSpPr>
        <p:spPr/>
        <p:txBody>
          <a:bodyPr>
            <a:normAutofit fontScale="92500" lnSpcReduction="20000"/>
          </a:bodyPr>
          <a:lstStyle/>
          <a:p>
            <a:pPr>
              <a:buFont typeface="Wingdings" panose="05000000000000000000" pitchFamily="2" charset="2"/>
              <a:buChar char="§"/>
            </a:pPr>
            <a:r>
              <a:rPr lang="tr-TR" dirty="0">
                <a:latin typeface="Calibri" panose="020F0502020204030204" pitchFamily="34" charset="0"/>
              </a:rPr>
              <a:t>Karar verirken söz konusu olan durumları, seçenekleri ve alternatifleri gösteren matris yapısındaki çizelgeler</a:t>
            </a:r>
          </a:p>
          <a:p>
            <a:pPr>
              <a:buFont typeface="Wingdings" panose="05000000000000000000" pitchFamily="2" charset="2"/>
              <a:buChar char="§"/>
            </a:pPr>
            <a:r>
              <a:rPr lang="tr-TR" dirty="0">
                <a:latin typeface="Calibri" panose="020F0502020204030204" pitchFamily="34" charset="0"/>
              </a:rPr>
              <a:t>Karar tablolarının unsurları</a:t>
            </a:r>
          </a:p>
          <a:p>
            <a:pPr lvl="1">
              <a:buFontTx/>
              <a:buChar char="-"/>
            </a:pPr>
            <a:r>
              <a:rPr lang="tr-TR" sz="3000" dirty="0">
                <a:latin typeface="Calibri" panose="020F0502020204030204" pitchFamily="34" charset="0"/>
              </a:rPr>
              <a:t>Durum kütüğü: Karar vermede ortaya çıkacak tüm olası durumlar</a:t>
            </a:r>
          </a:p>
          <a:p>
            <a:pPr lvl="1">
              <a:buFontTx/>
              <a:buChar char="-"/>
            </a:pPr>
            <a:r>
              <a:rPr lang="tr-TR" sz="3000" dirty="0">
                <a:latin typeface="Calibri" panose="020F0502020204030204" pitchFamily="34" charset="0"/>
              </a:rPr>
              <a:t>Eylem kütüğü: Tüm olası eylemlerin listesi</a:t>
            </a:r>
          </a:p>
          <a:p>
            <a:pPr lvl="1">
              <a:buFontTx/>
              <a:buChar char="-"/>
            </a:pPr>
            <a:r>
              <a:rPr lang="tr-TR" sz="3000" dirty="0">
                <a:latin typeface="Calibri" panose="020F0502020204030204" pitchFamily="34" charset="0"/>
              </a:rPr>
              <a:t>Durum girişi: Ortaya çıkacak durumların tüm olası kombinasyonlarının listesi</a:t>
            </a:r>
          </a:p>
          <a:p>
            <a:pPr lvl="1">
              <a:buFontTx/>
              <a:buChar char="-"/>
            </a:pPr>
            <a:r>
              <a:rPr lang="tr-TR" sz="3000" dirty="0">
                <a:latin typeface="Calibri" panose="020F0502020204030204" pitchFamily="34" charset="0"/>
              </a:rPr>
              <a:t>Eylem girişi: Her bir durum kümesi için uygulanacak eylem</a:t>
            </a:r>
          </a:p>
          <a:p>
            <a:endParaRPr lang="tr-TR" dirty="0"/>
          </a:p>
        </p:txBody>
      </p:sp>
      <p:sp>
        <p:nvSpPr>
          <p:cNvPr id="4" name="Altbilgi Yer Tutucusu 3"/>
          <p:cNvSpPr>
            <a:spLocks noGrp="1"/>
          </p:cNvSpPr>
          <p:nvPr>
            <p:ph type="ftr" sz="quarter" idx="11"/>
          </p:nvPr>
        </p:nvSpPr>
        <p:spPr/>
        <p:txBody>
          <a:bodyPr/>
          <a:lstStyle/>
          <a:p>
            <a:r>
              <a:rPr lang="en-US" smtClean="0"/>
              <a:t>Yazılım Mühendisliği </a:t>
            </a:r>
            <a:endParaRPr lang="en-US"/>
          </a:p>
        </p:txBody>
      </p:sp>
      <p:sp>
        <p:nvSpPr>
          <p:cNvPr id="5" name="Slayt Numarası Yer Tutucusu 4"/>
          <p:cNvSpPr>
            <a:spLocks noGrp="1"/>
          </p:cNvSpPr>
          <p:nvPr>
            <p:ph type="sldNum" sz="quarter" idx="12"/>
          </p:nvPr>
        </p:nvSpPr>
        <p:spPr/>
        <p:txBody>
          <a:bodyPr/>
          <a:lstStyle/>
          <a:p>
            <a:fld id="{D8154011-B7CE-4FCA-8CD3-8CAEE7C78245}" type="slidenum">
              <a:rPr lang="en-US" smtClean="0"/>
              <a:pPr/>
              <a:t>20</a:t>
            </a:fld>
            <a:endParaRPr lang="en-US"/>
          </a:p>
        </p:txBody>
      </p:sp>
    </p:spTree>
    <p:extLst>
      <p:ext uri="{BB962C8B-B14F-4D97-AF65-F5344CB8AC3E}">
        <p14:creationId xmlns:p14="http://schemas.microsoft.com/office/powerpoint/2010/main" val="2211846309"/>
      </p:ext>
    </p:extLst>
  </p:cSld>
  <p:clrMapOvr>
    <a:masterClrMapping/>
  </p:clrMapOvr>
  <p:transition spd="slow">
    <p:pull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ltLang="tr-TR" dirty="0"/>
              <a:t>Karar Tablosu Örneği</a:t>
            </a:r>
            <a:endParaRPr lang="tr-TR" dirty="0"/>
          </a:p>
        </p:txBody>
      </p:sp>
      <p:sp>
        <p:nvSpPr>
          <p:cNvPr id="3" name="İçerik Yer Tutucusu 2"/>
          <p:cNvSpPr>
            <a:spLocks noGrp="1"/>
          </p:cNvSpPr>
          <p:nvPr>
            <p:ph idx="1"/>
          </p:nvPr>
        </p:nvSpPr>
        <p:spPr/>
        <p:txBody>
          <a:bodyPr/>
          <a:lstStyle/>
          <a:p>
            <a:pPr>
              <a:buFont typeface="Wingdings" panose="05000000000000000000" pitchFamily="2" charset="2"/>
              <a:buChar char="§"/>
            </a:pPr>
            <a:r>
              <a:rPr lang="tr-TR" dirty="0">
                <a:latin typeface="Calibri" panose="020F0502020204030204" pitchFamily="34" charset="0"/>
              </a:rPr>
              <a:t>Otobüs bileti fiyatını belirleme</a:t>
            </a:r>
          </a:p>
          <a:p>
            <a:pPr>
              <a:buFont typeface="Wingdings" panose="05000000000000000000" pitchFamily="2" charset="2"/>
              <a:buChar char="§"/>
            </a:pPr>
            <a:r>
              <a:rPr lang="tr-TR" dirty="0">
                <a:latin typeface="Calibri" panose="020F0502020204030204" pitchFamily="34" charset="0"/>
              </a:rPr>
              <a:t>Sabah 10.00’dan sonra seyahat edecekler indirimli bilet, 10.00’dan önce seyahat edecekler tam bilet ücreti ödemekte</a:t>
            </a:r>
          </a:p>
          <a:p>
            <a:pPr>
              <a:buFont typeface="Wingdings" panose="05000000000000000000" pitchFamily="2" charset="2"/>
              <a:buChar char="§"/>
            </a:pPr>
            <a:r>
              <a:rPr lang="tr-TR" dirty="0">
                <a:latin typeface="Calibri" panose="020F0502020204030204" pitchFamily="34" charset="0"/>
              </a:rPr>
              <a:t>Yaşı 60 ve daha büyük olanlara bu ücretler üzerinden %20 </a:t>
            </a:r>
            <a:r>
              <a:rPr lang="tr-TR" dirty="0" err="1">
                <a:latin typeface="Calibri" panose="020F0502020204030204" pitchFamily="34" charset="0"/>
              </a:rPr>
              <a:t>iskonto</a:t>
            </a:r>
            <a:r>
              <a:rPr lang="tr-TR" dirty="0">
                <a:latin typeface="Calibri" panose="020F0502020204030204" pitchFamily="34" charset="0"/>
              </a:rPr>
              <a:t> uygulanmakta</a:t>
            </a:r>
          </a:p>
          <a:p>
            <a:endParaRPr lang="tr-TR" dirty="0"/>
          </a:p>
        </p:txBody>
      </p:sp>
      <p:sp>
        <p:nvSpPr>
          <p:cNvPr id="4" name="Altbilgi Yer Tutucusu 3"/>
          <p:cNvSpPr>
            <a:spLocks noGrp="1"/>
          </p:cNvSpPr>
          <p:nvPr>
            <p:ph type="ftr" sz="quarter" idx="11"/>
          </p:nvPr>
        </p:nvSpPr>
        <p:spPr/>
        <p:txBody>
          <a:bodyPr/>
          <a:lstStyle/>
          <a:p>
            <a:r>
              <a:rPr lang="en-US" smtClean="0"/>
              <a:t>Yazılım Mühendisliği </a:t>
            </a:r>
            <a:endParaRPr lang="en-US"/>
          </a:p>
        </p:txBody>
      </p:sp>
      <p:sp>
        <p:nvSpPr>
          <p:cNvPr id="5" name="Slayt Numarası Yer Tutucusu 4"/>
          <p:cNvSpPr>
            <a:spLocks noGrp="1"/>
          </p:cNvSpPr>
          <p:nvPr>
            <p:ph type="sldNum" sz="quarter" idx="12"/>
          </p:nvPr>
        </p:nvSpPr>
        <p:spPr/>
        <p:txBody>
          <a:bodyPr/>
          <a:lstStyle/>
          <a:p>
            <a:fld id="{D8154011-B7CE-4FCA-8CD3-8CAEE7C78245}" type="slidenum">
              <a:rPr lang="en-US" smtClean="0"/>
              <a:pPr/>
              <a:t>21</a:t>
            </a:fld>
            <a:endParaRPr lang="en-US"/>
          </a:p>
        </p:txBody>
      </p:sp>
    </p:spTree>
    <p:extLst>
      <p:ext uri="{BB962C8B-B14F-4D97-AF65-F5344CB8AC3E}">
        <p14:creationId xmlns:p14="http://schemas.microsoft.com/office/powerpoint/2010/main" val="673615120"/>
      </p:ext>
    </p:extLst>
  </p:cSld>
  <p:clrMapOvr>
    <a:masterClrMapping/>
  </p:clrMapOvr>
  <p:transition spd="slow">
    <p:pull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latin typeface="Calibri" panose="020F0502020204030204" pitchFamily="34" charset="0"/>
              </a:rPr>
              <a:t>Durumlar / Eylemler</a:t>
            </a:r>
            <a:endParaRPr lang="tr-TR" dirty="0"/>
          </a:p>
        </p:txBody>
      </p:sp>
      <p:sp>
        <p:nvSpPr>
          <p:cNvPr id="3" name="İçerik Yer Tutucusu 2"/>
          <p:cNvSpPr>
            <a:spLocks noGrp="1"/>
          </p:cNvSpPr>
          <p:nvPr>
            <p:ph idx="1"/>
          </p:nvPr>
        </p:nvSpPr>
        <p:spPr/>
        <p:txBody>
          <a:bodyPr>
            <a:normAutofit fontScale="92500" lnSpcReduction="20000"/>
          </a:bodyPr>
          <a:lstStyle/>
          <a:p>
            <a:pPr>
              <a:buFont typeface="Wingdings" panose="05000000000000000000" pitchFamily="2" charset="2"/>
              <a:buChar char="§"/>
            </a:pPr>
            <a:r>
              <a:rPr lang="tr-TR" dirty="0">
                <a:latin typeface="Calibri" panose="020F0502020204030204" pitchFamily="34" charset="0"/>
              </a:rPr>
              <a:t>Bu açıklamalara göre 2 durum var (Durumlar)</a:t>
            </a:r>
          </a:p>
          <a:p>
            <a:pPr lvl="1">
              <a:buFontTx/>
              <a:buChar char="-"/>
            </a:pPr>
            <a:r>
              <a:rPr lang="tr-TR" dirty="0">
                <a:latin typeface="Calibri" panose="020F0502020204030204" pitchFamily="34" charset="0"/>
              </a:rPr>
              <a:t>Seyahat saati 10.00’dan önce mi sonra mı? Evet / Hayır – 2 cevap</a:t>
            </a:r>
          </a:p>
          <a:p>
            <a:pPr lvl="1">
              <a:buFontTx/>
              <a:buChar char="-"/>
            </a:pPr>
            <a:r>
              <a:rPr lang="tr-TR" dirty="0">
                <a:latin typeface="Calibri" panose="020F0502020204030204" pitchFamily="34" charset="0"/>
              </a:rPr>
              <a:t>Yolcunun yaşı 60 ve üstü mü? Evet / Hayır – 2 cevap</a:t>
            </a:r>
          </a:p>
          <a:p>
            <a:pPr lvl="1">
              <a:buFontTx/>
              <a:buChar char="-"/>
            </a:pPr>
            <a:endParaRPr lang="tr-TR" sz="2600" dirty="0">
              <a:latin typeface="Calibri" panose="020F0502020204030204" pitchFamily="34" charset="0"/>
            </a:endParaRPr>
          </a:p>
          <a:p>
            <a:pPr>
              <a:buFont typeface="Wingdings" panose="05000000000000000000" pitchFamily="2" charset="2"/>
              <a:buChar char="§"/>
            </a:pPr>
            <a:r>
              <a:rPr lang="tr-TR" dirty="0">
                <a:latin typeface="Calibri" panose="020F0502020204030204" pitchFamily="34" charset="0"/>
              </a:rPr>
              <a:t>4 farklı fiyat uygulanabilir (Eylemler)</a:t>
            </a:r>
          </a:p>
          <a:p>
            <a:pPr lvl="1">
              <a:buFontTx/>
              <a:buChar char="-"/>
            </a:pPr>
            <a:r>
              <a:rPr lang="tr-TR" dirty="0">
                <a:latin typeface="Calibri" panose="020F0502020204030204" pitchFamily="34" charset="0"/>
              </a:rPr>
              <a:t>Tam bilet</a:t>
            </a:r>
          </a:p>
          <a:p>
            <a:pPr lvl="1">
              <a:buFontTx/>
              <a:buChar char="-"/>
            </a:pPr>
            <a:r>
              <a:rPr lang="tr-TR" dirty="0">
                <a:latin typeface="Calibri" panose="020F0502020204030204" pitchFamily="34" charset="0"/>
              </a:rPr>
              <a:t>İndirimli bilet</a:t>
            </a:r>
          </a:p>
          <a:p>
            <a:pPr lvl="1">
              <a:buFontTx/>
              <a:buChar char="-"/>
            </a:pPr>
            <a:r>
              <a:rPr lang="tr-TR" dirty="0">
                <a:latin typeface="Calibri" panose="020F0502020204030204" pitchFamily="34" charset="0"/>
              </a:rPr>
              <a:t>%20 iskontolu tam bilet</a:t>
            </a:r>
          </a:p>
          <a:p>
            <a:pPr lvl="1">
              <a:buFontTx/>
              <a:buChar char="-"/>
            </a:pPr>
            <a:r>
              <a:rPr lang="tr-TR" dirty="0">
                <a:latin typeface="Calibri" panose="020F0502020204030204" pitchFamily="34" charset="0"/>
              </a:rPr>
              <a:t>%20 iskontolu indirimli bilet</a:t>
            </a:r>
          </a:p>
          <a:p>
            <a:endParaRPr lang="tr-TR" dirty="0"/>
          </a:p>
        </p:txBody>
      </p:sp>
      <p:sp>
        <p:nvSpPr>
          <p:cNvPr id="4" name="Altbilgi Yer Tutucusu 3"/>
          <p:cNvSpPr>
            <a:spLocks noGrp="1"/>
          </p:cNvSpPr>
          <p:nvPr>
            <p:ph type="ftr" sz="quarter" idx="11"/>
          </p:nvPr>
        </p:nvSpPr>
        <p:spPr/>
        <p:txBody>
          <a:bodyPr/>
          <a:lstStyle/>
          <a:p>
            <a:r>
              <a:rPr lang="en-US" smtClean="0"/>
              <a:t>Yazılım Mühendisliği </a:t>
            </a:r>
            <a:endParaRPr lang="en-US"/>
          </a:p>
        </p:txBody>
      </p:sp>
      <p:sp>
        <p:nvSpPr>
          <p:cNvPr id="5" name="Slayt Numarası Yer Tutucusu 4"/>
          <p:cNvSpPr>
            <a:spLocks noGrp="1"/>
          </p:cNvSpPr>
          <p:nvPr>
            <p:ph type="sldNum" sz="quarter" idx="12"/>
          </p:nvPr>
        </p:nvSpPr>
        <p:spPr/>
        <p:txBody>
          <a:bodyPr/>
          <a:lstStyle/>
          <a:p>
            <a:fld id="{D8154011-B7CE-4FCA-8CD3-8CAEE7C78245}" type="slidenum">
              <a:rPr lang="en-US" smtClean="0"/>
              <a:pPr/>
              <a:t>22</a:t>
            </a:fld>
            <a:endParaRPr lang="en-US"/>
          </a:p>
        </p:txBody>
      </p:sp>
    </p:spTree>
    <p:extLst>
      <p:ext uri="{BB962C8B-B14F-4D97-AF65-F5344CB8AC3E}">
        <p14:creationId xmlns:p14="http://schemas.microsoft.com/office/powerpoint/2010/main" val="134332680"/>
      </p:ext>
    </p:extLst>
  </p:cSld>
  <p:clrMapOvr>
    <a:masterClrMapping/>
  </p:clrMapOvr>
  <p:transition spd="slow">
    <p:pull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latin typeface="Calibri" panose="020F0502020204030204" pitchFamily="34" charset="0"/>
              </a:rPr>
              <a:t>Durumlar</a:t>
            </a:r>
            <a:endParaRPr lang="tr-TR" dirty="0"/>
          </a:p>
        </p:txBody>
      </p:sp>
      <p:sp>
        <p:nvSpPr>
          <p:cNvPr id="3" name="İçerik Yer Tutucusu 2"/>
          <p:cNvSpPr>
            <a:spLocks noGrp="1"/>
          </p:cNvSpPr>
          <p:nvPr>
            <p:ph idx="1"/>
          </p:nvPr>
        </p:nvSpPr>
        <p:spPr/>
        <p:txBody>
          <a:bodyPr/>
          <a:lstStyle/>
          <a:p>
            <a:r>
              <a:rPr lang="tr-TR" dirty="0">
                <a:latin typeface="Calibri" panose="020F0502020204030204" pitchFamily="34" charset="0"/>
              </a:rPr>
              <a:t>Bu açıklamalara göre 2 durum var (Durumlar)</a:t>
            </a:r>
          </a:p>
          <a:p>
            <a:endParaRPr lang="tr-TR" dirty="0"/>
          </a:p>
        </p:txBody>
      </p:sp>
      <p:sp>
        <p:nvSpPr>
          <p:cNvPr id="4" name="Altbilgi Yer Tutucusu 3"/>
          <p:cNvSpPr>
            <a:spLocks noGrp="1"/>
          </p:cNvSpPr>
          <p:nvPr>
            <p:ph type="ftr" sz="quarter" idx="11"/>
          </p:nvPr>
        </p:nvSpPr>
        <p:spPr/>
        <p:txBody>
          <a:bodyPr/>
          <a:lstStyle/>
          <a:p>
            <a:r>
              <a:rPr lang="en-US" smtClean="0"/>
              <a:t>Yazılım Mühendisliği </a:t>
            </a:r>
            <a:endParaRPr lang="en-US"/>
          </a:p>
        </p:txBody>
      </p:sp>
      <p:sp>
        <p:nvSpPr>
          <p:cNvPr id="5" name="Slayt Numarası Yer Tutucusu 4"/>
          <p:cNvSpPr>
            <a:spLocks noGrp="1"/>
          </p:cNvSpPr>
          <p:nvPr>
            <p:ph type="sldNum" sz="quarter" idx="12"/>
          </p:nvPr>
        </p:nvSpPr>
        <p:spPr/>
        <p:txBody>
          <a:bodyPr/>
          <a:lstStyle/>
          <a:p>
            <a:fld id="{D8154011-B7CE-4FCA-8CD3-8CAEE7C78245}" type="slidenum">
              <a:rPr lang="en-US" smtClean="0"/>
              <a:pPr/>
              <a:t>23</a:t>
            </a:fld>
            <a:endParaRPr lang="en-US"/>
          </a:p>
        </p:txBody>
      </p:sp>
      <p:pic>
        <p:nvPicPr>
          <p:cNvPr id="6" name="Resim 5"/>
          <p:cNvPicPr>
            <a:picLocks noChangeAspect="1"/>
          </p:cNvPicPr>
          <p:nvPr/>
        </p:nvPicPr>
        <p:blipFill>
          <a:blip r:embed="rId2"/>
          <a:stretch>
            <a:fillRect/>
          </a:stretch>
        </p:blipFill>
        <p:spPr>
          <a:xfrm>
            <a:off x="1752600" y="2743200"/>
            <a:ext cx="4919471" cy="2434798"/>
          </a:xfrm>
          <a:prstGeom prst="rect">
            <a:avLst/>
          </a:prstGeom>
        </p:spPr>
      </p:pic>
      <p:sp>
        <p:nvSpPr>
          <p:cNvPr id="7" name="TextBox 3"/>
          <p:cNvSpPr txBox="1"/>
          <p:nvPr/>
        </p:nvSpPr>
        <p:spPr>
          <a:xfrm>
            <a:off x="6680984" y="2936066"/>
            <a:ext cx="446581" cy="584775"/>
          </a:xfrm>
          <a:prstGeom prst="rect">
            <a:avLst/>
          </a:prstGeom>
          <a:noFill/>
        </p:spPr>
        <p:txBody>
          <a:bodyPr wrap="square" rtlCol="0">
            <a:spAutoFit/>
          </a:bodyPr>
          <a:lstStyle/>
          <a:p>
            <a:r>
              <a:rPr lang="tr-TR" sz="3200" dirty="0" smtClean="0">
                <a:latin typeface="Calibri" panose="020F0502020204030204" pitchFamily="34" charset="0"/>
              </a:rPr>
              <a:t>2</a:t>
            </a:r>
            <a:endParaRPr lang="tr-TR" sz="3200" dirty="0">
              <a:latin typeface="Calibri" panose="020F0502020204030204" pitchFamily="34" charset="0"/>
            </a:endParaRPr>
          </a:p>
        </p:txBody>
      </p:sp>
      <p:sp>
        <p:nvSpPr>
          <p:cNvPr id="8" name="TextBox 5"/>
          <p:cNvSpPr txBox="1"/>
          <p:nvPr/>
        </p:nvSpPr>
        <p:spPr>
          <a:xfrm>
            <a:off x="6694276" y="4238290"/>
            <a:ext cx="446581" cy="584775"/>
          </a:xfrm>
          <a:prstGeom prst="rect">
            <a:avLst/>
          </a:prstGeom>
          <a:noFill/>
        </p:spPr>
        <p:txBody>
          <a:bodyPr wrap="square" rtlCol="0">
            <a:spAutoFit/>
          </a:bodyPr>
          <a:lstStyle/>
          <a:p>
            <a:r>
              <a:rPr lang="tr-TR" sz="3200" dirty="0" smtClean="0">
                <a:latin typeface="Calibri" panose="020F0502020204030204" pitchFamily="34" charset="0"/>
              </a:rPr>
              <a:t>2</a:t>
            </a:r>
            <a:endParaRPr lang="tr-TR" sz="3200" dirty="0">
              <a:latin typeface="Calibri" panose="020F0502020204030204" pitchFamily="34" charset="0"/>
            </a:endParaRPr>
          </a:p>
        </p:txBody>
      </p:sp>
      <p:sp>
        <p:nvSpPr>
          <p:cNvPr id="9" name="TextBox 6"/>
          <p:cNvSpPr txBox="1"/>
          <p:nvPr/>
        </p:nvSpPr>
        <p:spPr>
          <a:xfrm>
            <a:off x="7663520" y="3715070"/>
            <a:ext cx="1175680" cy="523220"/>
          </a:xfrm>
          <a:prstGeom prst="rect">
            <a:avLst/>
          </a:prstGeom>
          <a:noFill/>
        </p:spPr>
        <p:txBody>
          <a:bodyPr wrap="square" rtlCol="0">
            <a:spAutoFit/>
          </a:bodyPr>
          <a:lstStyle/>
          <a:p>
            <a:r>
              <a:rPr lang="tr-TR" sz="2800" dirty="0" smtClean="0">
                <a:latin typeface="Calibri" panose="020F0502020204030204" pitchFamily="34" charset="0"/>
              </a:rPr>
              <a:t>2x2=4</a:t>
            </a:r>
            <a:endParaRPr lang="tr-TR" sz="2800" dirty="0">
              <a:latin typeface="Calibri" panose="020F0502020204030204" pitchFamily="34" charset="0"/>
            </a:endParaRPr>
          </a:p>
        </p:txBody>
      </p:sp>
      <p:cxnSp>
        <p:nvCxnSpPr>
          <p:cNvPr id="10" name="Straight Arrow Connector 8"/>
          <p:cNvCxnSpPr/>
          <p:nvPr/>
        </p:nvCxnSpPr>
        <p:spPr>
          <a:xfrm>
            <a:off x="7095500" y="3337102"/>
            <a:ext cx="568020" cy="34124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9"/>
          <p:cNvCxnSpPr/>
          <p:nvPr/>
        </p:nvCxnSpPr>
        <p:spPr>
          <a:xfrm flipV="1">
            <a:off x="7095500" y="4324803"/>
            <a:ext cx="568020" cy="18324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 name="TextBox 15"/>
          <p:cNvSpPr txBox="1"/>
          <p:nvPr/>
        </p:nvSpPr>
        <p:spPr>
          <a:xfrm>
            <a:off x="5417602" y="5488542"/>
            <a:ext cx="3516086" cy="523220"/>
          </a:xfrm>
          <a:prstGeom prst="rect">
            <a:avLst/>
          </a:prstGeom>
          <a:solidFill>
            <a:srgbClr val="00B0F0"/>
          </a:solidFill>
        </p:spPr>
        <p:txBody>
          <a:bodyPr wrap="square" rtlCol="0">
            <a:spAutoFit/>
          </a:bodyPr>
          <a:lstStyle/>
          <a:p>
            <a:r>
              <a:rPr lang="tr-TR" sz="2800" dirty="0" smtClean="0">
                <a:latin typeface="Calibri" panose="020F0502020204030204" pitchFamily="34" charset="0"/>
              </a:rPr>
              <a:t>4 olası kombinasyon</a:t>
            </a:r>
            <a:endParaRPr lang="tr-TR" sz="2800" dirty="0">
              <a:latin typeface="Calibri" panose="020F0502020204030204" pitchFamily="34" charset="0"/>
            </a:endParaRPr>
          </a:p>
        </p:txBody>
      </p:sp>
    </p:spTree>
    <p:extLst>
      <p:ext uri="{BB962C8B-B14F-4D97-AF65-F5344CB8AC3E}">
        <p14:creationId xmlns:p14="http://schemas.microsoft.com/office/powerpoint/2010/main" val="2054591704"/>
      </p:ext>
    </p:extLst>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latin typeface="Calibri" panose="020F0502020204030204" pitchFamily="34" charset="0"/>
              </a:rPr>
              <a:t>Karar tablosu / Durumlar</a:t>
            </a:r>
            <a:endParaRPr lang="tr-TR" dirty="0"/>
          </a:p>
        </p:txBody>
      </p:sp>
      <p:sp>
        <p:nvSpPr>
          <p:cNvPr id="4" name="Altbilgi Yer Tutucusu 3"/>
          <p:cNvSpPr>
            <a:spLocks noGrp="1"/>
          </p:cNvSpPr>
          <p:nvPr>
            <p:ph type="ftr" sz="quarter" idx="11"/>
          </p:nvPr>
        </p:nvSpPr>
        <p:spPr/>
        <p:txBody>
          <a:bodyPr/>
          <a:lstStyle/>
          <a:p>
            <a:r>
              <a:rPr lang="en-US" smtClean="0"/>
              <a:t>Yazılım Mühendisliği </a:t>
            </a:r>
            <a:endParaRPr lang="en-US"/>
          </a:p>
        </p:txBody>
      </p:sp>
      <p:sp>
        <p:nvSpPr>
          <p:cNvPr id="5" name="Slayt Numarası Yer Tutucusu 4"/>
          <p:cNvSpPr>
            <a:spLocks noGrp="1"/>
          </p:cNvSpPr>
          <p:nvPr>
            <p:ph type="sldNum" sz="quarter" idx="12"/>
          </p:nvPr>
        </p:nvSpPr>
        <p:spPr/>
        <p:txBody>
          <a:bodyPr/>
          <a:lstStyle/>
          <a:p>
            <a:fld id="{D8154011-B7CE-4FCA-8CD3-8CAEE7C78245}" type="slidenum">
              <a:rPr lang="en-US" smtClean="0"/>
              <a:pPr/>
              <a:t>24</a:t>
            </a:fld>
            <a:endParaRPr lang="en-US"/>
          </a:p>
        </p:txBody>
      </p:sp>
      <p:graphicFrame>
        <p:nvGraphicFramePr>
          <p:cNvPr id="6" name="Table 3"/>
          <p:cNvGraphicFramePr>
            <a:graphicFrameLocks noGrp="1"/>
          </p:cNvGraphicFramePr>
          <p:nvPr>
            <p:extLst>
              <p:ext uri="{D42A27DB-BD31-4B8C-83A1-F6EECF244321}">
                <p14:modId xmlns:p14="http://schemas.microsoft.com/office/powerpoint/2010/main" val="1529794112"/>
              </p:ext>
            </p:extLst>
          </p:nvPr>
        </p:nvGraphicFramePr>
        <p:xfrm>
          <a:off x="1600200" y="1676400"/>
          <a:ext cx="6858000" cy="3209405"/>
        </p:xfrm>
        <a:graphic>
          <a:graphicData uri="http://schemas.openxmlformats.org/drawingml/2006/table">
            <a:tbl>
              <a:tblPr>
                <a:tableStyleId>{5940675A-B579-460E-94D1-54222C63F5DA}</a:tableStyleId>
              </a:tblPr>
              <a:tblGrid>
                <a:gridCol w="3545289">
                  <a:extLst>
                    <a:ext uri="{9D8B030D-6E8A-4147-A177-3AD203B41FA5}">
                      <a16:colId xmlns:a16="http://schemas.microsoft.com/office/drawing/2014/main" xmlns="" val="20000"/>
                    </a:ext>
                  </a:extLst>
                </a:gridCol>
                <a:gridCol w="764587">
                  <a:extLst>
                    <a:ext uri="{9D8B030D-6E8A-4147-A177-3AD203B41FA5}">
                      <a16:colId xmlns:a16="http://schemas.microsoft.com/office/drawing/2014/main" xmlns="" val="20001"/>
                    </a:ext>
                  </a:extLst>
                </a:gridCol>
                <a:gridCol w="859138">
                  <a:extLst>
                    <a:ext uri="{9D8B030D-6E8A-4147-A177-3AD203B41FA5}">
                      <a16:colId xmlns:a16="http://schemas.microsoft.com/office/drawing/2014/main" xmlns="" val="20002"/>
                    </a:ext>
                  </a:extLst>
                </a:gridCol>
                <a:gridCol w="849374">
                  <a:extLst>
                    <a:ext uri="{9D8B030D-6E8A-4147-A177-3AD203B41FA5}">
                      <a16:colId xmlns:a16="http://schemas.microsoft.com/office/drawing/2014/main" xmlns="" val="20003"/>
                    </a:ext>
                  </a:extLst>
                </a:gridCol>
                <a:gridCol w="839612">
                  <a:extLst>
                    <a:ext uri="{9D8B030D-6E8A-4147-A177-3AD203B41FA5}">
                      <a16:colId xmlns:a16="http://schemas.microsoft.com/office/drawing/2014/main" xmlns="" val="20004"/>
                    </a:ext>
                  </a:extLst>
                </a:gridCol>
              </a:tblGrid>
              <a:tr h="557645">
                <a:tc>
                  <a:txBody>
                    <a:bodyPr/>
                    <a:lstStyle/>
                    <a:p>
                      <a:r>
                        <a:rPr lang="tr-TR" sz="2000" dirty="0" smtClean="0">
                          <a:latin typeface="Calibri" panose="020F0502020204030204" pitchFamily="34" charset="0"/>
                        </a:rPr>
                        <a:t>Seyahat saati 10.00’dan önce mi sonra mı? </a:t>
                      </a:r>
                      <a:endParaRPr lang="tr-TR" sz="2000" dirty="0">
                        <a:latin typeface="Calibri" panose="020F0502020204030204" pitchFamily="34" charset="0"/>
                      </a:endParaRPr>
                    </a:p>
                  </a:txBody>
                  <a:tcPr/>
                </a:tc>
                <a:tc>
                  <a:txBody>
                    <a:bodyPr/>
                    <a:lstStyle/>
                    <a:p>
                      <a:pPr algn="ctr"/>
                      <a:r>
                        <a:rPr lang="tr-TR" sz="2600" b="1" dirty="0" smtClean="0"/>
                        <a:t>E</a:t>
                      </a:r>
                      <a:endParaRPr lang="tr-TR" sz="2600" b="1" dirty="0"/>
                    </a:p>
                  </a:txBody>
                  <a:tcPr/>
                </a:tc>
                <a:tc>
                  <a:txBody>
                    <a:bodyPr/>
                    <a:lstStyle/>
                    <a:p>
                      <a:pPr algn="ctr"/>
                      <a:r>
                        <a:rPr lang="tr-TR" sz="2600" b="1" dirty="0" smtClean="0"/>
                        <a:t>E</a:t>
                      </a:r>
                      <a:endParaRPr lang="tr-TR" sz="2600" b="1" dirty="0"/>
                    </a:p>
                  </a:txBody>
                  <a:tcPr/>
                </a:tc>
                <a:tc>
                  <a:txBody>
                    <a:bodyPr/>
                    <a:lstStyle/>
                    <a:p>
                      <a:pPr algn="ctr"/>
                      <a:r>
                        <a:rPr lang="tr-TR" sz="2600" b="1" dirty="0" smtClean="0"/>
                        <a:t>H</a:t>
                      </a:r>
                      <a:endParaRPr lang="tr-TR" sz="2600" b="1" dirty="0"/>
                    </a:p>
                  </a:txBody>
                  <a:tcPr/>
                </a:tc>
                <a:tc>
                  <a:txBody>
                    <a:bodyPr/>
                    <a:lstStyle/>
                    <a:p>
                      <a:pPr algn="ctr"/>
                      <a:r>
                        <a:rPr lang="tr-TR" sz="2600" b="1" dirty="0" smtClean="0"/>
                        <a:t>H</a:t>
                      </a:r>
                      <a:endParaRPr lang="tr-TR" sz="2600" b="1" dirty="0"/>
                    </a:p>
                  </a:txBody>
                  <a:tcPr/>
                </a:tc>
                <a:extLst>
                  <a:ext uri="{0D108BD9-81ED-4DB2-BD59-A6C34878D82A}">
                    <a16:rowId xmlns:a16="http://schemas.microsoft.com/office/drawing/2014/main" xmlns="" val="10000"/>
                  </a:ext>
                </a:extLst>
              </a:tr>
              <a:tr h="557645">
                <a:tc>
                  <a:txBody>
                    <a:bodyPr/>
                    <a:lstStyle/>
                    <a:p>
                      <a:r>
                        <a:rPr lang="tr-TR" sz="2000" dirty="0" smtClean="0">
                          <a:latin typeface="Calibri" panose="020F0502020204030204" pitchFamily="34" charset="0"/>
                        </a:rPr>
                        <a:t>Yolcunun yaşı 60 ve üstü mü?</a:t>
                      </a:r>
                    </a:p>
                  </a:txBody>
                  <a:tcPr/>
                </a:tc>
                <a:tc>
                  <a:txBody>
                    <a:bodyPr/>
                    <a:lstStyle/>
                    <a:p>
                      <a:pPr algn="ctr"/>
                      <a:r>
                        <a:rPr lang="tr-TR" sz="2600" b="1" dirty="0" smtClean="0"/>
                        <a:t>E</a:t>
                      </a:r>
                      <a:endParaRPr lang="tr-TR" sz="2600" b="1" dirty="0"/>
                    </a:p>
                  </a:txBody>
                  <a:tcPr/>
                </a:tc>
                <a:tc>
                  <a:txBody>
                    <a:bodyPr/>
                    <a:lstStyle/>
                    <a:p>
                      <a:pPr algn="ctr"/>
                      <a:r>
                        <a:rPr lang="tr-TR" sz="2600" b="1" dirty="0" smtClean="0"/>
                        <a:t>H</a:t>
                      </a:r>
                      <a:endParaRPr lang="tr-TR" sz="2600" b="1" dirty="0"/>
                    </a:p>
                  </a:txBody>
                  <a:tcPr/>
                </a:tc>
                <a:tc>
                  <a:txBody>
                    <a:bodyPr/>
                    <a:lstStyle/>
                    <a:p>
                      <a:pPr algn="ctr"/>
                      <a:r>
                        <a:rPr lang="tr-TR" sz="2600" b="1" dirty="0" smtClean="0"/>
                        <a:t>E</a:t>
                      </a:r>
                      <a:endParaRPr lang="tr-TR" sz="2600" b="1" dirty="0"/>
                    </a:p>
                  </a:txBody>
                  <a:tcPr/>
                </a:tc>
                <a:tc>
                  <a:txBody>
                    <a:bodyPr/>
                    <a:lstStyle/>
                    <a:p>
                      <a:pPr algn="ctr"/>
                      <a:r>
                        <a:rPr lang="tr-TR" sz="2600" b="1" dirty="0" smtClean="0"/>
                        <a:t>H</a:t>
                      </a:r>
                      <a:endParaRPr lang="tr-TR" sz="2600" b="1" dirty="0"/>
                    </a:p>
                  </a:txBody>
                  <a:tcPr/>
                </a:tc>
                <a:extLst>
                  <a:ext uri="{0D108BD9-81ED-4DB2-BD59-A6C34878D82A}">
                    <a16:rowId xmlns:a16="http://schemas.microsoft.com/office/drawing/2014/main" xmlns="" val="10001"/>
                  </a:ext>
                </a:extLst>
              </a:tr>
              <a:tr h="387927">
                <a:tc>
                  <a:txBody>
                    <a:bodyPr/>
                    <a:lstStyle/>
                    <a:p>
                      <a:endParaRPr lang="tr-TR" sz="2000" dirty="0" smtClean="0">
                        <a:latin typeface="Calibri" panose="020F0502020204030204" pitchFamily="34" charset="0"/>
                      </a:endParaRPr>
                    </a:p>
                  </a:txBody>
                  <a:tcPr/>
                </a:tc>
                <a:tc>
                  <a:txBody>
                    <a:bodyPr/>
                    <a:lstStyle/>
                    <a:p>
                      <a:pPr algn="ctr"/>
                      <a:endParaRPr lang="tr-TR" sz="2600" b="1" dirty="0"/>
                    </a:p>
                  </a:txBody>
                  <a:tcPr/>
                </a:tc>
                <a:tc>
                  <a:txBody>
                    <a:bodyPr/>
                    <a:lstStyle/>
                    <a:p>
                      <a:pPr algn="ctr"/>
                      <a:endParaRPr lang="tr-TR" sz="2600" b="1" dirty="0"/>
                    </a:p>
                  </a:txBody>
                  <a:tcPr/>
                </a:tc>
                <a:tc>
                  <a:txBody>
                    <a:bodyPr/>
                    <a:lstStyle/>
                    <a:p>
                      <a:pPr algn="ctr"/>
                      <a:endParaRPr lang="tr-TR" sz="2600" b="1" dirty="0"/>
                    </a:p>
                  </a:txBody>
                  <a:tcPr/>
                </a:tc>
                <a:tc>
                  <a:txBody>
                    <a:bodyPr/>
                    <a:lstStyle/>
                    <a:p>
                      <a:pPr algn="ctr"/>
                      <a:endParaRPr lang="tr-TR" sz="2600" b="1" dirty="0"/>
                    </a:p>
                  </a:txBody>
                  <a:tcPr/>
                </a:tc>
                <a:extLst>
                  <a:ext uri="{0D108BD9-81ED-4DB2-BD59-A6C34878D82A}">
                    <a16:rowId xmlns:a16="http://schemas.microsoft.com/office/drawing/2014/main" xmlns="" val="10002"/>
                  </a:ext>
                </a:extLst>
              </a:tr>
              <a:tr h="387927">
                <a:tc>
                  <a:txBody>
                    <a:bodyPr/>
                    <a:lstStyle/>
                    <a:p>
                      <a:endParaRPr lang="tr-TR" sz="2000" dirty="0" smtClean="0">
                        <a:latin typeface="Calibri" panose="020F0502020204030204" pitchFamily="34" charset="0"/>
                      </a:endParaRPr>
                    </a:p>
                  </a:txBody>
                  <a:tcPr/>
                </a:tc>
                <a:tc>
                  <a:txBody>
                    <a:bodyPr/>
                    <a:lstStyle/>
                    <a:p>
                      <a:pPr algn="ctr"/>
                      <a:endParaRPr lang="tr-TR" sz="2600" b="1" dirty="0"/>
                    </a:p>
                  </a:txBody>
                  <a:tcPr/>
                </a:tc>
                <a:tc>
                  <a:txBody>
                    <a:bodyPr/>
                    <a:lstStyle/>
                    <a:p>
                      <a:pPr algn="ctr"/>
                      <a:endParaRPr lang="tr-TR" sz="2600" b="1" dirty="0"/>
                    </a:p>
                  </a:txBody>
                  <a:tcPr/>
                </a:tc>
                <a:tc>
                  <a:txBody>
                    <a:bodyPr/>
                    <a:lstStyle/>
                    <a:p>
                      <a:pPr algn="ctr"/>
                      <a:endParaRPr lang="tr-TR" sz="2600" b="1" dirty="0"/>
                    </a:p>
                  </a:txBody>
                  <a:tcPr/>
                </a:tc>
                <a:tc>
                  <a:txBody>
                    <a:bodyPr/>
                    <a:lstStyle/>
                    <a:p>
                      <a:pPr algn="ctr"/>
                      <a:endParaRPr lang="tr-TR" sz="2600" b="1" dirty="0"/>
                    </a:p>
                  </a:txBody>
                  <a:tcPr/>
                </a:tc>
                <a:extLst>
                  <a:ext uri="{0D108BD9-81ED-4DB2-BD59-A6C34878D82A}">
                    <a16:rowId xmlns:a16="http://schemas.microsoft.com/office/drawing/2014/main" xmlns="" val="10003"/>
                  </a:ext>
                </a:extLst>
              </a:tr>
              <a:tr h="387927">
                <a:tc>
                  <a:txBody>
                    <a:bodyPr/>
                    <a:lstStyle/>
                    <a:p>
                      <a:endParaRPr lang="tr-TR" sz="2000" dirty="0" smtClean="0">
                        <a:latin typeface="Calibri" panose="020F0502020204030204" pitchFamily="34" charset="0"/>
                      </a:endParaRPr>
                    </a:p>
                  </a:txBody>
                  <a:tcPr/>
                </a:tc>
                <a:tc>
                  <a:txBody>
                    <a:bodyPr/>
                    <a:lstStyle/>
                    <a:p>
                      <a:pPr algn="ctr"/>
                      <a:endParaRPr lang="tr-TR" sz="2600" b="1" dirty="0"/>
                    </a:p>
                  </a:txBody>
                  <a:tcPr/>
                </a:tc>
                <a:tc>
                  <a:txBody>
                    <a:bodyPr/>
                    <a:lstStyle/>
                    <a:p>
                      <a:pPr algn="ctr"/>
                      <a:endParaRPr lang="tr-TR" sz="2600" b="1" dirty="0"/>
                    </a:p>
                  </a:txBody>
                  <a:tcPr/>
                </a:tc>
                <a:tc>
                  <a:txBody>
                    <a:bodyPr/>
                    <a:lstStyle/>
                    <a:p>
                      <a:pPr algn="ctr"/>
                      <a:endParaRPr lang="tr-TR" sz="2600" b="1" dirty="0"/>
                    </a:p>
                  </a:txBody>
                  <a:tcPr/>
                </a:tc>
                <a:tc>
                  <a:txBody>
                    <a:bodyPr/>
                    <a:lstStyle/>
                    <a:p>
                      <a:pPr algn="ctr"/>
                      <a:endParaRPr lang="tr-TR" sz="2600" b="1" dirty="0"/>
                    </a:p>
                  </a:txBody>
                  <a:tcPr/>
                </a:tc>
                <a:extLst>
                  <a:ext uri="{0D108BD9-81ED-4DB2-BD59-A6C34878D82A}">
                    <a16:rowId xmlns:a16="http://schemas.microsoft.com/office/drawing/2014/main" xmlns="" val="10004"/>
                  </a:ext>
                </a:extLst>
              </a:tr>
              <a:tr h="387927">
                <a:tc>
                  <a:txBody>
                    <a:bodyPr/>
                    <a:lstStyle/>
                    <a:p>
                      <a:endParaRPr lang="tr-TR" sz="2000" dirty="0" smtClean="0">
                        <a:latin typeface="Calibri" panose="020F0502020204030204" pitchFamily="34" charset="0"/>
                      </a:endParaRPr>
                    </a:p>
                  </a:txBody>
                  <a:tcPr/>
                </a:tc>
                <a:tc>
                  <a:txBody>
                    <a:bodyPr/>
                    <a:lstStyle/>
                    <a:p>
                      <a:pPr algn="ctr"/>
                      <a:endParaRPr lang="tr-TR" sz="2600" b="1" dirty="0"/>
                    </a:p>
                  </a:txBody>
                  <a:tcPr/>
                </a:tc>
                <a:tc>
                  <a:txBody>
                    <a:bodyPr/>
                    <a:lstStyle/>
                    <a:p>
                      <a:pPr algn="ctr"/>
                      <a:endParaRPr lang="tr-TR" sz="2600" b="1" dirty="0"/>
                    </a:p>
                  </a:txBody>
                  <a:tcPr/>
                </a:tc>
                <a:tc>
                  <a:txBody>
                    <a:bodyPr/>
                    <a:lstStyle/>
                    <a:p>
                      <a:pPr algn="ctr"/>
                      <a:endParaRPr lang="tr-TR" sz="2600" b="1" dirty="0"/>
                    </a:p>
                  </a:txBody>
                  <a:tcPr/>
                </a:tc>
                <a:tc>
                  <a:txBody>
                    <a:bodyPr/>
                    <a:lstStyle/>
                    <a:p>
                      <a:pPr algn="ctr"/>
                      <a:endParaRPr lang="tr-TR" sz="2600" b="1" dirty="0"/>
                    </a:p>
                  </a:txBody>
                  <a:tcPr/>
                </a:tc>
                <a:extLst>
                  <a:ext uri="{0D108BD9-81ED-4DB2-BD59-A6C34878D82A}">
                    <a16:rowId xmlns:a16="http://schemas.microsoft.com/office/drawing/2014/main" xmlns="" val="10005"/>
                  </a:ext>
                </a:extLst>
              </a:tr>
            </a:tbl>
          </a:graphicData>
        </a:graphic>
      </p:graphicFrame>
      <p:sp>
        <p:nvSpPr>
          <p:cNvPr id="7" name="TextBox 5"/>
          <p:cNvSpPr txBox="1"/>
          <p:nvPr/>
        </p:nvSpPr>
        <p:spPr>
          <a:xfrm>
            <a:off x="2227949" y="2946813"/>
            <a:ext cx="5913398" cy="1938992"/>
          </a:xfrm>
          <a:prstGeom prst="rect">
            <a:avLst/>
          </a:prstGeom>
          <a:solidFill>
            <a:srgbClr val="00B0F0"/>
          </a:solidFill>
        </p:spPr>
        <p:txBody>
          <a:bodyPr wrap="square" rtlCol="0">
            <a:spAutoFit/>
          </a:bodyPr>
          <a:lstStyle/>
          <a:p>
            <a:pPr algn="ctr"/>
            <a:endParaRPr lang="tr-TR" sz="4000" dirty="0" smtClean="0">
              <a:latin typeface="Calibri" panose="020F0502020204030204" pitchFamily="34" charset="0"/>
            </a:endParaRPr>
          </a:p>
          <a:p>
            <a:pPr algn="ctr"/>
            <a:r>
              <a:rPr lang="tr-TR" sz="4000" dirty="0" smtClean="0">
                <a:latin typeface="Calibri" panose="020F0502020204030204" pitchFamily="34" charset="0"/>
              </a:rPr>
              <a:t>Eylemler</a:t>
            </a:r>
          </a:p>
          <a:p>
            <a:endParaRPr lang="tr-TR" sz="4000" dirty="0">
              <a:latin typeface="Calibri" panose="020F0502020204030204" pitchFamily="34" charset="0"/>
            </a:endParaRPr>
          </a:p>
        </p:txBody>
      </p:sp>
      <p:pic>
        <p:nvPicPr>
          <p:cNvPr id="8" name="Picture 7"/>
          <p:cNvPicPr>
            <a:picLocks noChangeAspect="1"/>
          </p:cNvPicPr>
          <p:nvPr/>
        </p:nvPicPr>
        <p:blipFill>
          <a:blip r:embed="rId2"/>
          <a:stretch>
            <a:fillRect/>
          </a:stretch>
        </p:blipFill>
        <p:spPr>
          <a:xfrm>
            <a:off x="5109589" y="5144567"/>
            <a:ext cx="3348611" cy="1351324"/>
          </a:xfrm>
          <a:prstGeom prst="rect">
            <a:avLst/>
          </a:prstGeom>
        </p:spPr>
      </p:pic>
      <p:sp>
        <p:nvSpPr>
          <p:cNvPr id="9" name="5-Point Star 9"/>
          <p:cNvSpPr/>
          <p:nvPr/>
        </p:nvSpPr>
        <p:spPr>
          <a:xfrm>
            <a:off x="5766052" y="5434186"/>
            <a:ext cx="329948" cy="280814"/>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soft" dir="t">
                <a:rot lat="0" lon="0" rev="15600000"/>
              </a:lightRig>
            </a:scene3d>
            <a:sp3d extrusionH="57150" prstMaterial="softEdge">
              <a:bevelT w="25400" h="38100"/>
            </a:sp3d>
          </a:bodyPr>
          <a:lstStyle/>
          <a:p>
            <a:pPr algn="ctr"/>
            <a:endParaRPr lang="tr-TR" b="1">
              <a:ln/>
              <a:solidFill>
                <a:schemeClr val="accent4"/>
              </a:solidFill>
            </a:endParaRPr>
          </a:p>
        </p:txBody>
      </p:sp>
      <p:sp>
        <p:nvSpPr>
          <p:cNvPr id="10" name="5-Point Star 10"/>
          <p:cNvSpPr/>
          <p:nvPr/>
        </p:nvSpPr>
        <p:spPr>
          <a:xfrm>
            <a:off x="7543800" y="5434186"/>
            <a:ext cx="304800" cy="280814"/>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soft" dir="t">
                <a:rot lat="0" lon="0" rev="15600000"/>
              </a:lightRig>
            </a:scene3d>
            <a:sp3d extrusionH="57150" prstMaterial="softEdge">
              <a:bevelT w="25400" h="38100"/>
            </a:sp3d>
          </a:bodyPr>
          <a:lstStyle/>
          <a:p>
            <a:pPr algn="ctr"/>
            <a:endParaRPr lang="tr-TR" b="1">
              <a:ln/>
              <a:solidFill>
                <a:schemeClr val="accent4"/>
              </a:solidFill>
            </a:endParaRPr>
          </a:p>
        </p:txBody>
      </p:sp>
    </p:spTree>
    <p:extLst>
      <p:ext uri="{BB962C8B-B14F-4D97-AF65-F5344CB8AC3E}">
        <p14:creationId xmlns:p14="http://schemas.microsoft.com/office/powerpoint/2010/main" val="4064384023"/>
      </p:ext>
    </p:extLst>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latin typeface="Calibri" panose="020F0502020204030204" pitchFamily="34" charset="0"/>
              </a:rPr>
              <a:t>Eylemler</a:t>
            </a:r>
            <a:endParaRPr lang="tr-TR" dirty="0"/>
          </a:p>
        </p:txBody>
      </p:sp>
      <p:sp>
        <p:nvSpPr>
          <p:cNvPr id="4" name="Altbilgi Yer Tutucusu 3"/>
          <p:cNvSpPr>
            <a:spLocks noGrp="1"/>
          </p:cNvSpPr>
          <p:nvPr>
            <p:ph type="ftr" sz="quarter" idx="11"/>
          </p:nvPr>
        </p:nvSpPr>
        <p:spPr/>
        <p:txBody>
          <a:bodyPr/>
          <a:lstStyle/>
          <a:p>
            <a:r>
              <a:rPr lang="en-US" smtClean="0"/>
              <a:t>Yazılım Mühendisliği </a:t>
            </a:r>
            <a:endParaRPr lang="en-US"/>
          </a:p>
        </p:txBody>
      </p:sp>
      <p:sp>
        <p:nvSpPr>
          <p:cNvPr id="5" name="Slayt Numarası Yer Tutucusu 4"/>
          <p:cNvSpPr>
            <a:spLocks noGrp="1"/>
          </p:cNvSpPr>
          <p:nvPr>
            <p:ph type="sldNum" sz="quarter" idx="12"/>
          </p:nvPr>
        </p:nvSpPr>
        <p:spPr/>
        <p:txBody>
          <a:bodyPr/>
          <a:lstStyle/>
          <a:p>
            <a:fld id="{D8154011-B7CE-4FCA-8CD3-8CAEE7C78245}" type="slidenum">
              <a:rPr lang="en-US" smtClean="0"/>
              <a:pPr/>
              <a:t>25</a:t>
            </a:fld>
            <a:endParaRPr lang="en-US"/>
          </a:p>
        </p:txBody>
      </p:sp>
      <p:graphicFrame>
        <p:nvGraphicFramePr>
          <p:cNvPr id="6" name="Diagram 4"/>
          <p:cNvGraphicFramePr/>
          <p:nvPr>
            <p:extLst>
              <p:ext uri="{D42A27DB-BD31-4B8C-83A1-F6EECF244321}">
                <p14:modId xmlns:p14="http://schemas.microsoft.com/office/powerpoint/2010/main" val="1970769181"/>
              </p:ext>
            </p:extLst>
          </p:nvPr>
        </p:nvGraphicFramePr>
        <p:xfrm>
          <a:off x="1578429" y="1686955"/>
          <a:ext cx="7032171" cy="43614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85630914"/>
      </p:ext>
    </p:extLst>
  </p:cSld>
  <p:clrMapOvr>
    <a:masterClrMapping/>
  </p:clrMapOvr>
  <p:transition spd="slow">
    <p:pull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latin typeface="Calibri" panose="020F0502020204030204" pitchFamily="34" charset="0"/>
              </a:rPr>
              <a:t>Karar tablosu / Eylemler</a:t>
            </a:r>
            <a:endParaRPr lang="tr-TR" dirty="0"/>
          </a:p>
        </p:txBody>
      </p:sp>
      <p:sp>
        <p:nvSpPr>
          <p:cNvPr id="4" name="Altbilgi Yer Tutucusu 3"/>
          <p:cNvSpPr>
            <a:spLocks noGrp="1"/>
          </p:cNvSpPr>
          <p:nvPr>
            <p:ph type="ftr" sz="quarter" idx="11"/>
          </p:nvPr>
        </p:nvSpPr>
        <p:spPr/>
        <p:txBody>
          <a:bodyPr/>
          <a:lstStyle/>
          <a:p>
            <a:r>
              <a:rPr lang="en-US" smtClean="0"/>
              <a:t>Yazılım Mühendisliği </a:t>
            </a:r>
            <a:endParaRPr lang="en-US"/>
          </a:p>
        </p:txBody>
      </p:sp>
      <p:sp>
        <p:nvSpPr>
          <p:cNvPr id="5" name="Slayt Numarası Yer Tutucusu 4"/>
          <p:cNvSpPr>
            <a:spLocks noGrp="1"/>
          </p:cNvSpPr>
          <p:nvPr>
            <p:ph type="sldNum" sz="quarter" idx="12"/>
          </p:nvPr>
        </p:nvSpPr>
        <p:spPr/>
        <p:txBody>
          <a:bodyPr/>
          <a:lstStyle/>
          <a:p>
            <a:fld id="{D8154011-B7CE-4FCA-8CD3-8CAEE7C78245}" type="slidenum">
              <a:rPr lang="en-US" smtClean="0"/>
              <a:pPr/>
              <a:t>26</a:t>
            </a:fld>
            <a:endParaRPr lang="en-US"/>
          </a:p>
        </p:txBody>
      </p:sp>
      <p:graphicFrame>
        <p:nvGraphicFramePr>
          <p:cNvPr id="6" name="Table 4"/>
          <p:cNvGraphicFramePr>
            <a:graphicFrameLocks noGrp="1"/>
          </p:cNvGraphicFramePr>
          <p:nvPr>
            <p:extLst>
              <p:ext uri="{D42A27DB-BD31-4B8C-83A1-F6EECF244321}">
                <p14:modId xmlns:p14="http://schemas.microsoft.com/office/powerpoint/2010/main" val="3761094682"/>
              </p:ext>
            </p:extLst>
          </p:nvPr>
        </p:nvGraphicFramePr>
        <p:xfrm>
          <a:off x="1219200" y="1828800"/>
          <a:ext cx="7543800" cy="2926080"/>
        </p:xfrm>
        <a:graphic>
          <a:graphicData uri="http://schemas.openxmlformats.org/drawingml/2006/table">
            <a:tbl>
              <a:tblPr>
                <a:tableStyleId>{5940675A-B579-460E-94D1-54222C63F5DA}</a:tableStyleId>
              </a:tblPr>
              <a:tblGrid>
                <a:gridCol w="3899818">
                  <a:extLst>
                    <a:ext uri="{9D8B030D-6E8A-4147-A177-3AD203B41FA5}">
                      <a16:colId xmlns:a16="http://schemas.microsoft.com/office/drawing/2014/main" xmlns="" val="20000"/>
                    </a:ext>
                  </a:extLst>
                </a:gridCol>
                <a:gridCol w="841045">
                  <a:extLst>
                    <a:ext uri="{9D8B030D-6E8A-4147-A177-3AD203B41FA5}">
                      <a16:colId xmlns:a16="http://schemas.microsoft.com/office/drawing/2014/main" xmlns="" val="20001"/>
                    </a:ext>
                  </a:extLst>
                </a:gridCol>
                <a:gridCol w="945052">
                  <a:extLst>
                    <a:ext uri="{9D8B030D-6E8A-4147-A177-3AD203B41FA5}">
                      <a16:colId xmlns:a16="http://schemas.microsoft.com/office/drawing/2014/main" xmlns="" val="20002"/>
                    </a:ext>
                  </a:extLst>
                </a:gridCol>
                <a:gridCol w="934312">
                  <a:extLst>
                    <a:ext uri="{9D8B030D-6E8A-4147-A177-3AD203B41FA5}">
                      <a16:colId xmlns:a16="http://schemas.microsoft.com/office/drawing/2014/main" xmlns="" val="20003"/>
                    </a:ext>
                  </a:extLst>
                </a:gridCol>
                <a:gridCol w="923573">
                  <a:extLst>
                    <a:ext uri="{9D8B030D-6E8A-4147-A177-3AD203B41FA5}">
                      <a16:colId xmlns:a16="http://schemas.microsoft.com/office/drawing/2014/main" xmlns="" val="20004"/>
                    </a:ext>
                  </a:extLst>
                </a:gridCol>
              </a:tblGrid>
              <a:tr h="462280">
                <a:tc>
                  <a:txBody>
                    <a:bodyPr/>
                    <a:lstStyle/>
                    <a:p>
                      <a:r>
                        <a:rPr lang="tr-TR" sz="2000" dirty="0" smtClean="0">
                          <a:latin typeface="Calibri" panose="020F0502020204030204" pitchFamily="34" charset="0"/>
                        </a:rPr>
                        <a:t>Seyahat saati 10.00’dan önce mi? </a:t>
                      </a:r>
                      <a:endParaRPr lang="tr-TR" sz="2000" dirty="0">
                        <a:latin typeface="Calibri" panose="020F0502020204030204" pitchFamily="34" charset="0"/>
                      </a:endParaRPr>
                    </a:p>
                  </a:txBody>
                  <a:tcPr/>
                </a:tc>
                <a:tc>
                  <a:txBody>
                    <a:bodyPr/>
                    <a:lstStyle/>
                    <a:p>
                      <a:pPr algn="ctr"/>
                      <a:r>
                        <a:rPr lang="tr-TR" sz="2600" b="1" dirty="0" smtClean="0"/>
                        <a:t>E</a:t>
                      </a:r>
                      <a:endParaRPr lang="tr-TR" sz="2600" b="1" dirty="0"/>
                    </a:p>
                  </a:txBody>
                  <a:tcPr/>
                </a:tc>
                <a:tc>
                  <a:txBody>
                    <a:bodyPr/>
                    <a:lstStyle/>
                    <a:p>
                      <a:pPr algn="ctr"/>
                      <a:r>
                        <a:rPr lang="tr-TR" sz="2600" b="1" dirty="0" smtClean="0"/>
                        <a:t>E</a:t>
                      </a:r>
                      <a:endParaRPr lang="tr-TR" sz="2600" b="1" dirty="0"/>
                    </a:p>
                  </a:txBody>
                  <a:tcPr/>
                </a:tc>
                <a:tc>
                  <a:txBody>
                    <a:bodyPr/>
                    <a:lstStyle/>
                    <a:p>
                      <a:pPr algn="ctr"/>
                      <a:r>
                        <a:rPr lang="tr-TR" sz="2600" b="1" dirty="0" smtClean="0"/>
                        <a:t>H</a:t>
                      </a:r>
                      <a:endParaRPr lang="tr-TR" sz="2600" b="1" dirty="0"/>
                    </a:p>
                  </a:txBody>
                  <a:tcPr/>
                </a:tc>
                <a:tc>
                  <a:txBody>
                    <a:bodyPr/>
                    <a:lstStyle/>
                    <a:p>
                      <a:pPr algn="ctr"/>
                      <a:r>
                        <a:rPr lang="tr-TR" sz="2600" b="1" dirty="0" smtClean="0"/>
                        <a:t>H</a:t>
                      </a:r>
                      <a:endParaRPr lang="tr-TR" sz="2600" b="1" dirty="0"/>
                    </a:p>
                  </a:txBody>
                  <a:tcPr/>
                </a:tc>
                <a:extLst>
                  <a:ext uri="{0D108BD9-81ED-4DB2-BD59-A6C34878D82A}">
                    <a16:rowId xmlns:a16="http://schemas.microsoft.com/office/drawing/2014/main" xmlns="" val="10000"/>
                  </a:ext>
                </a:extLst>
              </a:tr>
              <a:tr h="462280">
                <a:tc>
                  <a:txBody>
                    <a:bodyPr/>
                    <a:lstStyle/>
                    <a:p>
                      <a:r>
                        <a:rPr lang="tr-TR" sz="2000" dirty="0" smtClean="0">
                          <a:latin typeface="Calibri" panose="020F0502020204030204" pitchFamily="34" charset="0"/>
                        </a:rPr>
                        <a:t>Yolcunun yaşı 60 ve üstü mü?</a:t>
                      </a:r>
                    </a:p>
                  </a:txBody>
                  <a:tcPr/>
                </a:tc>
                <a:tc>
                  <a:txBody>
                    <a:bodyPr/>
                    <a:lstStyle/>
                    <a:p>
                      <a:pPr algn="ctr"/>
                      <a:r>
                        <a:rPr lang="tr-TR" sz="2600" b="1" dirty="0" smtClean="0"/>
                        <a:t>E</a:t>
                      </a:r>
                      <a:endParaRPr lang="tr-TR" sz="2600" b="1" dirty="0"/>
                    </a:p>
                  </a:txBody>
                  <a:tcPr/>
                </a:tc>
                <a:tc>
                  <a:txBody>
                    <a:bodyPr/>
                    <a:lstStyle/>
                    <a:p>
                      <a:pPr algn="ctr"/>
                      <a:r>
                        <a:rPr lang="tr-TR" sz="2600" b="1" dirty="0" smtClean="0"/>
                        <a:t>H</a:t>
                      </a:r>
                      <a:endParaRPr lang="tr-TR" sz="2600" b="1" dirty="0"/>
                    </a:p>
                  </a:txBody>
                  <a:tcPr/>
                </a:tc>
                <a:tc>
                  <a:txBody>
                    <a:bodyPr/>
                    <a:lstStyle/>
                    <a:p>
                      <a:pPr algn="ctr"/>
                      <a:r>
                        <a:rPr lang="tr-TR" sz="2600" b="1" dirty="0" smtClean="0"/>
                        <a:t>E</a:t>
                      </a:r>
                      <a:endParaRPr lang="tr-TR" sz="2600" b="1" dirty="0"/>
                    </a:p>
                  </a:txBody>
                  <a:tcPr/>
                </a:tc>
                <a:tc>
                  <a:txBody>
                    <a:bodyPr/>
                    <a:lstStyle/>
                    <a:p>
                      <a:pPr algn="ctr"/>
                      <a:r>
                        <a:rPr lang="tr-TR" sz="2600" b="1" dirty="0" smtClean="0"/>
                        <a:t>H</a:t>
                      </a:r>
                      <a:endParaRPr lang="tr-TR" sz="2600" b="1" dirty="0"/>
                    </a:p>
                  </a:txBody>
                  <a:tcPr/>
                </a:tc>
                <a:extLst>
                  <a:ext uri="{0D108BD9-81ED-4DB2-BD59-A6C34878D82A}">
                    <a16:rowId xmlns:a16="http://schemas.microsoft.com/office/drawing/2014/main" xmlns="" val="10001"/>
                  </a:ext>
                </a:extLst>
              </a:tr>
              <a:tr h="462280">
                <a:tc>
                  <a:txBody>
                    <a:bodyPr/>
                    <a:lstStyle/>
                    <a:p>
                      <a:r>
                        <a:rPr lang="tr-TR" sz="2000" dirty="0" smtClean="0">
                          <a:latin typeface="Calibri" panose="020F0502020204030204" pitchFamily="34" charset="0"/>
                        </a:rPr>
                        <a:t>Tam</a:t>
                      </a:r>
                      <a:r>
                        <a:rPr lang="tr-TR" sz="2000" baseline="0" dirty="0" smtClean="0">
                          <a:latin typeface="Calibri" panose="020F0502020204030204" pitchFamily="34" charset="0"/>
                        </a:rPr>
                        <a:t> bilet</a:t>
                      </a:r>
                      <a:endParaRPr lang="tr-TR" sz="2000" dirty="0" smtClean="0">
                        <a:latin typeface="Calibri" panose="020F0502020204030204" pitchFamily="34" charset="0"/>
                      </a:endParaRPr>
                    </a:p>
                  </a:txBody>
                  <a:tcPr/>
                </a:tc>
                <a:tc>
                  <a:txBody>
                    <a:bodyPr/>
                    <a:lstStyle/>
                    <a:p>
                      <a:pPr algn="ctr"/>
                      <a:endParaRPr lang="tr-TR" sz="2600" b="1" dirty="0"/>
                    </a:p>
                  </a:txBody>
                  <a:tcPr/>
                </a:tc>
                <a:tc>
                  <a:txBody>
                    <a:bodyPr/>
                    <a:lstStyle/>
                    <a:p>
                      <a:pPr algn="ctr"/>
                      <a:endParaRPr lang="tr-TR" sz="2600" b="1" dirty="0"/>
                    </a:p>
                  </a:txBody>
                  <a:tcPr/>
                </a:tc>
                <a:tc>
                  <a:txBody>
                    <a:bodyPr/>
                    <a:lstStyle/>
                    <a:p>
                      <a:pPr algn="ctr"/>
                      <a:endParaRPr lang="tr-TR" sz="2600" b="1" dirty="0"/>
                    </a:p>
                  </a:txBody>
                  <a:tcPr/>
                </a:tc>
                <a:tc>
                  <a:txBody>
                    <a:bodyPr/>
                    <a:lstStyle/>
                    <a:p>
                      <a:pPr algn="ctr"/>
                      <a:endParaRPr lang="tr-TR" sz="2600" b="1" dirty="0"/>
                    </a:p>
                  </a:txBody>
                  <a:tcPr/>
                </a:tc>
                <a:extLst>
                  <a:ext uri="{0D108BD9-81ED-4DB2-BD59-A6C34878D82A}">
                    <a16:rowId xmlns:a16="http://schemas.microsoft.com/office/drawing/2014/main" xmlns="" val="10002"/>
                  </a:ext>
                </a:extLst>
              </a:tr>
              <a:tr h="462280">
                <a:tc>
                  <a:txBody>
                    <a:bodyPr/>
                    <a:lstStyle/>
                    <a:p>
                      <a:r>
                        <a:rPr lang="tr-TR" sz="2000" dirty="0" smtClean="0">
                          <a:latin typeface="Calibri" panose="020F0502020204030204" pitchFamily="34" charset="0"/>
                        </a:rPr>
                        <a:t>İndirimli bilet</a:t>
                      </a:r>
                    </a:p>
                  </a:txBody>
                  <a:tcPr/>
                </a:tc>
                <a:tc>
                  <a:txBody>
                    <a:bodyPr/>
                    <a:lstStyle/>
                    <a:p>
                      <a:pPr algn="ctr"/>
                      <a:endParaRPr lang="tr-TR" sz="2600" b="1" dirty="0"/>
                    </a:p>
                  </a:txBody>
                  <a:tcPr/>
                </a:tc>
                <a:tc>
                  <a:txBody>
                    <a:bodyPr/>
                    <a:lstStyle/>
                    <a:p>
                      <a:pPr algn="ctr"/>
                      <a:endParaRPr lang="tr-TR" sz="2600" b="1" dirty="0"/>
                    </a:p>
                  </a:txBody>
                  <a:tcPr/>
                </a:tc>
                <a:tc>
                  <a:txBody>
                    <a:bodyPr/>
                    <a:lstStyle/>
                    <a:p>
                      <a:pPr algn="ctr"/>
                      <a:endParaRPr lang="tr-TR" sz="2600" b="1" dirty="0"/>
                    </a:p>
                  </a:txBody>
                  <a:tcPr/>
                </a:tc>
                <a:tc>
                  <a:txBody>
                    <a:bodyPr/>
                    <a:lstStyle/>
                    <a:p>
                      <a:pPr algn="ctr"/>
                      <a:endParaRPr lang="tr-TR" sz="2600" b="1" dirty="0"/>
                    </a:p>
                  </a:txBody>
                  <a:tcPr/>
                </a:tc>
                <a:extLst>
                  <a:ext uri="{0D108BD9-81ED-4DB2-BD59-A6C34878D82A}">
                    <a16:rowId xmlns:a16="http://schemas.microsoft.com/office/drawing/2014/main" xmlns="" val="10003"/>
                  </a:ext>
                </a:extLst>
              </a:tr>
              <a:tr h="462280">
                <a:tc>
                  <a:txBody>
                    <a:bodyPr/>
                    <a:lstStyle/>
                    <a:p>
                      <a:r>
                        <a:rPr lang="tr-TR" sz="2000" dirty="0" smtClean="0">
                          <a:latin typeface="Calibri" panose="020F0502020204030204" pitchFamily="34" charset="0"/>
                        </a:rPr>
                        <a:t>%20 iskontolu tam</a:t>
                      </a:r>
                      <a:r>
                        <a:rPr lang="tr-TR" sz="2000" baseline="0" dirty="0" smtClean="0">
                          <a:latin typeface="Calibri" panose="020F0502020204030204" pitchFamily="34" charset="0"/>
                        </a:rPr>
                        <a:t> bilet</a:t>
                      </a:r>
                      <a:endParaRPr lang="tr-TR" sz="2000" dirty="0" smtClean="0">
                        <a:latin typeface="Calibri" panose="020F0502020204030204" pitchFamily="34" charset="0"/>
                      </a:endParaRPr>
                    </a:p>
                  </a:txBody>
                  <a:tcPr/>
                </a:tc>
                <a:tc>
                  <a:txBody>
                    <a:bodyPr/>
                    <a:lstStyle/>
                    <a:p>
                      <a:pPr algn="ctr"/>
                      <a:endParaRPr lang="tr-TR" sz="2600" b="1" dirty="0"/>
                    </a:p>
                  </a:txBody>
                  <a:tcPr/>
                </a:tc>
                <a:tc>
                  <a:txBody>
                    <a:bodyPr/>
                    <a:lstStyle/>
                    <a:p>
                      <a:pPr algn="ctr"/>
                      <a:endParaRPr lang="tr-TR" sz="2600" b="1" dirty="0"/>
                    </a:p>
                  </a:txBody>
                  <a:tcPr/>
                </a:tc>
                <a:tc>
                  <a:txBody>
                    <a:bodyPr/>
                    <a:lstStyle/>
                    <a:p>
                      <a:pPr algn="ctr"/>
                      <a:endParaRPr lang="tr-TR" sz="2600" b="1" dirty="0"/>
                    </a:p>
                  </a:txBody>
                  <a:tcPr/>
                </a:tc>
                <a:tc>
                  <a:txBody>
                    <a:bodyPr/>
                    <a:lstStyle/>
                    <a:p>
                      <a:pPr algn="ctr"/>
                      <a:endParaRPr lang="tr-TR" sz="2600" b="1" dirty="0"/>
                    </a:p>
                  </a:txBody>
                  <a:tcPr/>
                </a:tc>
                <a:extLst>
                  <a:ext uri="{0D108BD9-81ED-4DB2-BD59-A6C34878D82A}">
                    <a16:rowId xmlns:a16="http://schemas.microsoft.com/office/drawing/2014/main" xmlns="" val="10004"/>
                  </a:ext>
                </a:extLst>
              </a:tr>
              <a:tr h="462280">
                <a:tc>
                  <a:txBody>
                    <a:bodyPr/>
                    <a:lstStyle/>
                    <a:p>
                      <a:r>
                        <a:rPr lang="tr-TR" sz="2000" dirty="0" smtClean="0">
                          <a:latin typeface="Calibri" panose="020F0502020204030204" pitchFamily="34" charset="0"/>
                        </a:rPr>
                        <a:t>%20 iskontolu indirimli bilet</a:t>
                      </a:r>
                    </a:p>
                  </a:txBody>
                  <a:tcPr/>
                </a:tc>
                <a:tc>
                  <a:txBody>
                    <a:bodyPr/>
                    <a:lstStyle/>
                    <a:p>
                      <a:pPr algn="ctr"/>
                      <a:endParaRPr lang="tr-TR" sz="2600" b="1" dirty="0"/>
                    </a:p>
                  </a:txBody>
                  <a:tcPr/>
                </a:tc>
                <a:tc>
                  <a:txBody>
                    <a:bodyPr/>
                    <a:lstStyle/>
                    <a:p>
                      <a:pPr algn="ctr"/>
                      <a:endParaRPr lang="tr-TR" sz="2600" b="1" dirty="0"/>
                    </a:p>
                  </a:txBody>
                  <a:tcPr/>
                </a:tc>
                <a:tc>
                  <a:txBody>
                    <a:bodyPr/>
                    <a:lstStyle/>
                    <a:p>
                      <a:pPr algn="ctr"/>
                      <a:endParaRPr lang="tr-TR" sz="2600" b="1" dirty="0"/>
                    </a:p>
                  </a:txBody>
                  <a:tcPr/>
                </a:tc>
                <a:tc>
                  <a:txBody>
                    <a:bodyPr/>
                    <a:lstStyle/>
                    <a:p>
                      <a:pPr algn="ctr"/>
                      <a:endParaRPr lang="tr-TR" sz="2600" b="1" dirty="0"/>
                    </a:p>
                  </a:txBody>
                  <a:tcPr/>
                </a:tc>
                <a:extLst>
                  <a:ext uri="{0D108BD9-81ED-4DB2-BD59-A6C34878D82A}">
                    <a16:rowId xmlns:a16="http://schemas.microsoft.com/office/drawing/2014/main" xmlns="" val="10005"/>
                  </a:ext>
                </a:extLst>
              </a:tr>
            </a:tbl>
          </a:graphicData>
        </a:graphic>
      </p:graphicFrame>
      <p:cxnSp>
        <p:nvCxnSpPr>
          <p:cNvPr id="7" name="Straight Connector 9"/>
          <p:cNvCxnSpPr/>
          <p:nvPr/>
        </p:nvCxnSpPr>
        <p:spPr>
          <a:xfrm>
            <a:off x="1219200" y="2831115"/>
            <a:ext cx="7543800" cy="0"/>
          </a:xfrm>
          <a:prstGeom prst="line">
            <a:avLst/>
          </a:prstGeom>
          <a:ln w="63500"/>
        </p:spPr>
        <p:style>
          <a:lnRef idx="2">
            <a:schemeClr val="dk1"/>
          </a:lnRef>
          <a:fillRef idx="0">
            <a:schemeClr val="dk1"/>
          </a:fillRef>
          <a:effectRef idx="1">
            <a:schemeClr val="dk1"/>
          </a:effectRef>
          <a:fontRef idx="minor">
            <a:schemeClr val="tx1"/>
          </a:fontRef>
        </p:style>
      </p:cxnSp>
      <p:sp>
        <p:nvSpPr>
          <p:cNvPr id="8" name="Multiply 12"/>
          <p:cNvSpPr/>
          <p:nvPr/>
        </p:nvSpPr>
        <p:spPr>
          <a:xfrm>
            <a:off x="6248400" y="2831115"/>
            <a:ext cx="354394" cy="444307"/>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tr-TR"/>
          </a:p>
        </p:txBody>
      </p:sp>
      <p:sp>
        <p:nvSpPr>
          <p:cNvPr id="9" name="Multiply 13"/>
          <p:cNvSpPr/>
          <p:nvPr/>
        </p:nvSpPr>
        <p:spPr>
          <a:xfrm>
            <a:off x="8077200" y="3291840"/>
            <a:ext cx="354394" cy="444307"/>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tr-TR"/>
          </a:p>
        </p:txBody>
      </p:sp>
      <p:sp>
        <p:nvSpPr>
          <p:cNvPr id="10" name="Multiply 14"/>
          <p:cNvSpPr/>
          <p:nvPr/>
        </p:nvSpPr>
        <p:spPr>
          <a:xfrm>
            <a:off x="7162800" y="4272911"/>
            <a:ext cx="354394" cy="444307"/>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tr-TR"/>
          </a:p>
        </p:txBody>
      </p:sp>
      <p:sp>
        <p:nvSpPr>
          <p:cNvPr id="11" name="Multiply 15"/>
          <p:cNvSpPr/>
          <p:nvPr/>
        </p:nvSpPr>
        <p:spPr>
          <a:xfrm>
            <a:off x="5360606" y="3828604"/>
            <a:ext cx="354394" cy="444307"/>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tr-TR"/>
          </a:p>
        </p:txBody>
      </p:sp>
      <p:cxnSp>
        <p:nvCxnSpPr>
          <p:cNvPr id="14" name="Straight Connector 6"/>
          <p:cNvCxnSpPr/>
          <p:nvPr/>
        </p:nvCxnSpPr>
        <p:spPr>
          <a:xfrm flipH="1">
            <a:off x="5105399" y="1811814"/>
            <a:ext cx="1" cy="2927216"/>
          </a:xfrm>
          <a:prstGeom prst="line">
            <a:avLst/>
          </a:prstGeom>
          <a:ln w="63500"/>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255420829"/>
      </p:ext>
    </p:extLst>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p:txBody>
          <a:bodyPr/>
          <a:lstStyle/>
          <a:p>
            <a:pPr fontAlgn="auto">
              <a:spcAft>
                <a:spcPts val="0"/>
              </a:spcAft>
              <a:defRPr/>
            </a:pPr>
            <a:r>
              <a:rPr lang="tr-TR" altLang="tr-TR" dirty="0">
                <a:solidFill>
                  <a:schemeClr val="tx2">
                    <a:satMod val="130000"/>
                  </a:schemeClr>
                </a:solidFill>
              </a:rPr>
              <a:t>Program </a:t>
            </a:r>
            <a:r>
              <a:rPr lang="tr-TR" altLang="tr-TR" dirty="0" smtClean="0">
                <a:solidFill>
                  <a:schemeClr val="tx2">
                    <a:satMod val="130000"/>
                  </a:schemeClr>
                </a:solidFill>
              </a:rPr>
              <a:t>Tasarım Dili</a:t>
            </a:r>
            <a:endParaRPr lang="tr-TR" altLang="tr-TR" dirty="0">
              <a:solidFill>
                <a:schemeClr val="tx2">
                  <a:satMod val="130000"/>
                </a:schemeClr>
              </a:solidFill>
            </a:endParaRPr>
          </a:p>
        </p:txBody>
      </p:sp>
      <p:sp>
        <p:nvSpPr>
          <p:cNvPr id="188419" name="Rectangle 3"/>
          <p:cNvSpPr>
            <a:spLocks noGrp="1" noChangeArrowheads="1"/>
          </p:cNvSpPr>
          <p:nvPr>
            <p:ph idx="1"/>
          </p:nvPr>
        </p:nvSpPr>
        <p:spPr>
          <a:xfrm>
            <a:off x="1371600" y="1339850"/>
            <a:ext cx="7467600" cy="5041900"/>
          </a:xfrm>
        </p:spPr>
        <p:txBody>
          <a:bodyPr>
            <a:normAutofit fontScale="92500" lnSpcReduction="10000"/>
          </a:bodyPr>
          <a:lstStyle/>
          <a:p>
            <a:pPr marL="365760" indent="-283464" algn="just" fontAlgn="auto">
              <a:spcAft>
                <a:spcPts val="0"/>
              </a:spcAft>
              <a:buFont typeface="Wingdings 2"/>
              <a:buChar char=""/>
              <a:defRPr/>
            </a:pPr>
            <a:r>
              <a:rPr lang="tr-TR" altLang="tr-TR" sz="3500" dirty="0">
                <a:solidFill>
                  <a:schemeClr val="accent2"/>
                </a:solidFill>
              </a:rPr>
              <a:t>Program </a:t>
            </a:r>
            <a:r>
              <a:rPr lang="tr-TR" altLang="tr-TR" sz="3500" dirty="0" smtClean="0">
                <a:solidFill>
                  <a:schemeClr val="accent2"/>
                </a:solidFill>
              </a:rPr>
              <a:t>Tasarım </a:t>
            </a:r>
            <a:r>
              <a:rPr lang="tr-TR" altLang="tr-TR" sz="3500" dirty="0">
                <a:solidFill>
                  <a:schemeClr val="accent2"/>
                </a:solidFill>
              </a:rPr>
              <a:t>Dilleri</a:t>
            </a:r>
            <a:r>
              <a:rPr lang="tr-TR" altLang="tr-TR" sz="3500" dirty="0"/>
              <a:t> süreç belirtiminde doğal dillerin programlama dili ile sentezlenmesi şeklinde ortaya çıkmıştır. </a:t>
            </a:r>
          </a:p>
          <a:p>
            <a:pPr marL="365760" indent="-283464" algn="just" fontAlgn="auto">
              <a:spcAft>
                <a:spcPts val="0"/>
              </a:spcAft>
              <a:buFont typeface="Wingdings 2"/>
              <a:buChar char=""/>
              <a:defRPr/>
            </a:pPr>
            <a:r>
              <a:rPr lang="tr-TR" altLang="tr-TR" sz="3500" dirty="0" smtClean="0"/>
              <a:t>Programlama </a:t>
            </a:r>
            <a:r>
              <a:rPr lang="tr-TR" altLang="tr-TR" sz="3500" dirty="0"/>
              <a:t>dilinin </a:t>
            </a:r>
            <a:r>
              <a:rPr lang="tr-TR" altLang="tr-TR" sz="3500" dirty="0" smtClean="0"/>
              <a:t>kullanımından </a:t>
            </a:r>
            <a:r>
              <a:rPr lang="tr-TR" altLang="tr-TR" sz="3500" dirty="0"/>
              <a:t>bağımsız özellikler bulunmalıdır.</a:t>
            </a:r>
          </a:p>
          <a:p>
            <a:pPr marL="886968" lvl="2" fontAlgn="auto">
              <a:spcAft>
                <a:spcPts val="0"/>
              </a:spcAft>
              <a:buFont typeface="Wingdings" pitchFamily="2" charset="2"/>
              <a:buNone/>
              <a:defRPr/>
            </a:pPr>
            <a:r>
              <a:rPr lang="tr-TR" altLang="tr-TR" sz="2000" dirty="0"/>
              <a:t>DO</a:t>
            </a:r>
          </a:p>
          <a:p>
            <a:pPr marL="1097280" lvl="3" indent="-173736" fontAlgn="auto">
              <a:spcAft>
                <a:spcPts val="0"/>
              </a:spcAft>
              <a:buClr>
                <a:schemeClr val="accent3"/>
              </a:buClr>
              <a:buFont typeface="Wingdings" pitchFamily="2" charset="2"/>
              <a:buNone/>
              <a:defRPr/>
            </a:pPr>
            <a:r>
              <a:rPr lang="tr-TR" altLang="tr-TR" dirty="0"/>
              <a:t>Hesap Numarasını Oku</a:t>
            </a:r>
          </a:p>
          <a:p>
            <a:pPr marL="1097280" lvl="3" indent="-173736" fontAlgn="auto">
              <a:lnSpc>
                <a:spcPct val="90000"/>
              </a:lnSpc>
              <a:spcAft>
                <a:spcPts val="0"/>
              </a:spcAft>
              <a:buClr>
                <a:schemeClr val="accent3"/>
              </a:buClr>
              <a:buFont typeface="Wingdings" pitchFamily="2" charset="2"/>
              <a:buNone/>
              <a:defRPr/>
            </a:pPr>
            <a:r>
              <a:rPr lang="tr-TR" altLang="tr-TR" dirty="0"/>
              <a:t>IF (hesap numarası geçerli değil) başlangıca dön</a:t>
            </a:r>
          </a:p>
          <a:p>
            <a:pPr marL="1097280" lvl="3" indent="-173736" fontAlgn="auto">
              <a:lnSpc>
                <a:spcPct val="80000"/>
              </a:lnSpc>
              <a:spcBef>
                <a:spcPct val="0"/>
              </a:spcBef>
              <a:spcAft>
                <a:spcPts val="0"/>
              </a:spcAft>
              <a:buClr>
                <a:schemeClr val="accent3"/>
              </a:buClr>
              <a:buFont typeface="Wingdings" pitchFamily="2" charset="2"/>
              <a:buNone/>
              <a:defRPr/>
            </a:pPr>
            <a:r>
              <a:rPr lang="tr-TR" altLang="tr-TR" dirty="0"/>
              <a:t>	 işlem türünü iste</a:t>
            </a:r>
          </a:p>
          <a:p>
            <a:pPr marL="1097280" lvl="3" indent="-173736" fontAlgn="auto">
              <a:spcAft>
                <a:spcPts val="0"/>
              </a:spcAft>
              <a:buClr>
                <a:schemeClr val="accent3"/>
              </a:buClr>
              <a:buFont typeface="Wingdings" pitchFamily="2" charset="2"/>
              <a:buNone/>
              <a:defRPr/>
            </a:pPr>
            <a:r>
              <a:rPr lang="tr-TR" altLang="tr-TR" dirty="0"/>
              <a:t>IF (para yatırma </a:t>
            </a:r>
            <a:r>
              <a:rPr lang="tr-TR" altLang="tr-TR" dirty="0" err="1"/>
              <a:t>islemi</a:t>
            </a:r>
            <a:r>
              <a:rPr lang="tr-TR" altLang="tr-TR" dirty="0"/>
              <a:t>) { para_</a:t>
            </a:r>
            <a:r>
              <a:rPr lang="tr-TR" altLang="tr-TR" dirty="0" err="1"/>
              <a:t>yatir</a:t>
            </a:r>
            <a:r>
              <a:rPr lang="tr-TR" altLang="tr-TR" dirty="0"/>
              <a:t>(); Başlangıca dön}</a:t>
            </a:r>
          </a:p>
          <a:p>
            <a:pPr marL="1097280" lvl="3" indent="-173736" fontAlgn="auto">
              <a:spcAft>
                <a:spcPts val="0"/>
              </a:spcAft>
              <a:buClr>
                <a:schemeClr val="accent3"/>
              </a:buClr>
              <a:buFont typeface="Wingdings" pitchFamily="2" charset="2"/>
              <a:buNone/>
              <a:defRPr/>
            </a:pPr>
            <a:r>
              <a:rPr lang="tr-TR" altLang="tr-TR" dirty="0"/>
              <a:t>IF (yeterli bakiye yok) başlangıca dön</a:t>
            </a:r>
          </a:p>
          <a:p>
            <a:pPr marL="886968" lvl="2" fontAlgn="auto">
              <a:spcAft>
                <a:spcPts val="0"/>
              </a:spcAft>
              <a:buFont typeface="Wingdings" pitchFamily="2" charset="2"/>
              <a:buNone/>
              <a:defRPr/>
            </a:pPr>
            <a:r>
              <a:rPr lang="tr-TR" altLang="tr-TR" sz="2000" dirty="0"/>
              <a:t>WHILE</a:t>
            </a:r>
          </a:p>
        </p:txBody>
      </p:sp>
      <p:sp>
        <p:nvSpPr>
          <p:cNvPr id="5" name="Altbilgi Yer Tutucusu 4"/>
          <p:cNvSpPr>
            <a:spLocks noGrp="1"/>
          </p:cNvSpPr>
          <p:nvPr>
            <p:ph type="ftr" sz="quarter" idx="11"/>
          </p:nvPr>
        </p:nvSpPr>
        <p:spPr/>
        <p:txBody>
          <a:bodyPr/>
          <a:lstStyle/>
          <a:p>
            <a:pPr>
              <a:defRPr/>
            </a:pPr>
            <a:r>
              <a:rPr lang="tr-TR" altLang="tr-TR"/>
              <a:t>Yazılım Mühendisliği </a:t>
            </a:r>
            <a:endParaRPr lang="el-GR" altLang="tr-TR"/>
          </a:p>
        </p:txBody>
      </p:sp>
      <p:sp>
        <p:nvSpPr>
          <p:cNvPr id="6" name="5 Slayt Numarası Yer Tutucusu"/>
          <p:cNvSpPr>
            <a:spLocks noGrp="1"/>
          </p:cNvSpPr>
          <p:nvPr>
            <p:ph type="sldNum" sz="quarter" idx="12"/>
          </p:nvPr>
        </p:nvSpPr>
        <p:spPr/>
        <p:txBody>
          <a:bodyPr/>
          <a:lstStyle/>
          <a:p>
            <a:fld id="{D8154011-B7CE-4FCA-8CD3-8CAEE7C78245}" type="slidenum">
              <a:rPr lang="en-US" smtClean="0"/>
              <a:pPr/>
              <a:t>27</a:t>
            </a:fld>
            <a:endParaRPr lang="en-US"/>
          </a:p>
        </p:txBody>
      </p:sp>
    </p:spTree>
  </p:cSld>
  <p:clrMapOvr>
    <a:masterClrMapping/>
  </p:clrMapOvr>
  <p:transition spd="slow">
    <p:pull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a:xfrm>
            <a:off x="1066800" y="274638"/>
            <a:ext cx="7866888" cy="1143000"/>
          </a:xfrm>
        </p:spPr>
        <p:txBody>
          <a:bodyPr>
            <a:normAutofit/>
          </a:bodyPr>
          <a:lstStyle/>
          <a:p>
            <a:pPr fontAlgn="auto">
              <a:spcAft>
                <a:spcPts val="0"/>
              </a:spcAft>
              <a:defRPr/>
            </a:pPr>
            <a:r>
              <a:rPr lang="tr-TR" altLang="tr-TR" sz="3200" dirty="0">
                <a:solidFill>
                  <a:schemeClr val="tx2">
                    <a:satMod val="130000"/>
                  </a:schemeClr>
                </a:solidFill>
              </a:rPr>
              <a:t>Tasarlanması Gereken Ortak Alt Sistemler</a:t>
            </a:r>
          </a:p>
        </p:txBody>
      </p:sp>
      <p:sp>
        <p:nvSpPr>
          <p:cNvPr id="189443" name="Rectangle 3"/>
          <p:cNvSpPr>
            <a:spLocks noGrp="1" noChangeArrowheads="1"/>
          </p:cNvSpPr>
          <p:nvPr>
            <p:ph idx="1"/>
          </p:nvPr>
        </p:nvSpPr>
        <p:spPr>
          <a:xfrm>
            <a:off x="1143000" y="1295400"/>
            <a:ext cx="6249987" cy="4752975"/>
          </a:xfrm>
        </p:spPr>
        <p:txBody>
          <a:bodyPr>
            <a:normAutofit/>
          </a:bodyPr>
          <a:lstStyle/>
          <a:p>
            <a:pPr marL="365760" indent="-283464" fontAlgn="auto">
              <a:spcBef>
                <a:spcPct val="60000"/>
              </a:spcBef>
              <a:spcAft>
                <a:spcPts val="0"/>
              </a:spcAft>
              <a:buFont typeface="Wingdings 2"/>
              <a:buChar char=""/>
              <a:defRPr/>
            </a:pPr>
            <a:r>
              <a:rPr lang="tr-TR" altLang="tr-TR" dirty="0" smtClean="0"/>
              <a:t>Yetkilendirme alt sistemi</a:t>
            </a:r>
            <a:endParaRPr lang="tr-TR" altLang="tr-TR" dirty="0"/>
          </a:p>
          <a:p>
            <a:pPr marL="365760" indent="-283464" fontAlgn="auto">
              <a:spcBef>
                <a:spcPct val="60000"/>
              </a:spcBef>
              <a:spcAft>
                <a:spcPts val="0"/>
              </a:spcAft>
              <a:buFont typeface="Wingdings 2"/>
              <a:buChar char=""/>
              <a:defRPr/>
            </a:pPr>
            <a:r>
              <a:rPr lang="tr-TR" altLang="tr-TR" dirty="0"/>
              <a:t>Güvenlik </a:t>
            </a:r>
            <a:r>
              <a:rPr lang="tr-TR" altLang="tr-TR" dirty="0" smtClean="0"/>
              <a:t>alt sistemi</a:t>
            </a:r>
            <a:endParaRPr lang="tr-TR" altLang="tr-TR" dirty="0"/>
          </a:p>
          <a:p>
            <a:pPr marL="365760" indent="-283464" fontAlgn="auto">
              <a:spcBef>
                <a:spcPct val="60000"/>
              </a:spcBef>
              <a:spcAft>
                <a:spcPts val="0"/>
              </a:spcAft>
              <a:buFont typeface="Wingdings 2"/>
              <a:buChar char=""/>
              <a:defRPr/>
            </a:pPr>
            <a:r>
              <a:rPr lang="tr-TR" altLang="tr-TR" dirty="0"/>
              <a:t>Yedekleme </a:t>
            </a:r>
            <a:r>
              <a:rPr lang="tr-TR" altLang="tr-TR" dirty="0" smtClean="0"/>
              <a:t>alt sistemi</a:t>
            </a:r>
            <a:endParaRPr lang="tr-TR" altLang="tr-TR" dirty="0"/>
          </a:p>
          <a:p>
            <a:pPr marL="365760" indent="-283464" fontAlgn="auto">
              <a:spcBef>
                <a:spcPct val="60000"/>
              </a:spcBef>
              <a:spcAft>
                <a:spcPts val="0"/>
              </a:spcAft>
              <a:buFont typeface="Wingdings 2"/>
              <a:buChar char=""/>
              <a:defRPr/>
            </a:pPr>
            <a:r>
              <a:rPr lang="tr-TR" altLang="tr-TR" dirty="0"/>
              <a:t>Veri transferi </a:t>
            </a:r>
            <a:r>
              <a:rPr lang="tr-TR" altLang="tr-TR" dirty="0" smtClean="0"/>
              <a:t>alt sistemi</a:t>
            </a:r>
            <a:endParaRPr lang="tr-TR" altLang="tr-TR" dirty="0"/>
          </a:p>
          <a:p>
            <a:pPr marL="365760" indent="-283464" fontAlgn="auto">
              <a:spcBef>
                <a:spcPct val="60000"/>
              </a:spcBef>
              <a:spcAft>
                <a:spcPts val="0"/>
              </a:spcAft>
              <a:buFont typeface="Wingdings 2"/>
              <a:buChar char=""/>
              <a:defRPr/>
            </a:pPr>
            <a:r>
              <a:rPr lang="tr-TR" altLang="tr-TR" dirty="0"/>
              <a:t>Arşiv </a:t>
            </a:r>
            <a:r>
              <a:rPr lang="tr-TR" altLang="tr-TR" dirty="0" smtClean="0"/>
              <a:t>alt sistemi</a:t>
            </a:r>
            <a:endParaRPr lang="tr-TR" altLang="tr-TR" dirty="0"/>
          </a:p>
          <a:p>
            <a:pPr marL="365760" indent="-283464" fontAlgn="auto">
              <a:spcBef>
                <a:spcPct val="60000"/>
              </a:spcBef>
              <a:spcAft>
                <a:spcPts val="0"/>
              </a:spcAft>
              <a:buFont typeface="Wingdings 2"/>
              <a:buChar char=""/>
              <a:defRPr/>
            </a:pPr>
            <a:r>
              <a:rPr lang="tr-TR" altLang="tr-TR" dirty="0"/>
              <a:t>Dönüştürme </a:t>
            </a:r>
            <a:r>
              <a:rPr lang="tr-TR" altLang="tr-TR" dirty="0" smtClean="0"/>
              <a:t>alt sistemi</a:t>
            </a:r>
            <a:endParaRPr lang="tr-TR" altLang="tr-TR" dirty="0"/>
          </a:p>
        </p:txBody>
      </p:sp>
      <p:sp>
        <p:nvSpPr>
          <p:cNvPr id="5" name="Altbilgi Yer Tutucusu 4"/>
          <p:cNvSpPr>
            <a:spLocks noGrp="1"/>
          </p:cNvSpPr>
          <p:nvPr>
            <p:ph type="ftr" sz="quarter" idx="11"/>
          </p:nvPr>
        </p:nvSpPr>
        <p:spPr/>
        <p:txBody>
          <a:bodyPr/>
          <a:lstStyle/>
          <a:p>
            <a:pPr>
              <a:defRPr/>
            </a:pPr>
            <a:r>
              <a:rPr lang="tr-TR" altLang="tr-TR"/>
              <a:t>Yazılım Mühendisliği </a:t>
            </a:r>
            <a:endParaRPr lang="el-GR" altLang="tr-TR"/>
          </a:p>
        </p:txBody>
      </p:sp>
      <p:sp>
        <p:nvSpPr>
          <p:cNvPr id="6" name="5 Slayt Numarası Yer Tutucusu"/>
          <p:cNvSpPr>
            <a:spLocks noGrp="1"/>
          </p:cNvSpPr>
          <p:nvPr>
            <p:ph type="sldNum" sz="quarter" idx="12"/>
          </p:nvPr>
        </p:nvSpPr>
        <p:spPr/>
        <p:txBody>
          <a:bodyPr/>
          <a:lstStyle/>
          <a:p>
            <a:fld id="{D8154011-B7CE-4FCA-8CD3-8CAEE7C78245}" type="slidenum">
              <a:rPr lang="en-US" smtClean="0"/>
              <a:pPr/>
              <a:t>28</a:t>
            </a:fld>
            <a:endParaRPr lang="en-US"/>
          </a:p>
        </p:txBody>
      </p:sp>
    </p:spTree>
  </p:cSld>
  <p:clrMapOvr>
    <a:masterClrMapping/>
  </p:clrMapOvr>
  <p:transition spd="slow">
    <p:pull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pPr fontAlgn="auto">
              <a:spcAft>
                <a:spcPts val="0"/>
              </a:spcAft>
              <a:defRPr/>
            </a:pPr>
            <a:r>
              <a:rPr lang="tr-TR" altLang="tr-TR">
                <a:solidFill>
                  <a:schemeClr val="tx2">
                    <a:satMod val="130000"/>
                  </a:schemeClr>
                </a:solidFill>
              </a:rPr>
              <a:t>Yetkilendirme Alt Sistemi</a:t>
            </a:r>
          </a:p>
        </p:txBody>
      </p:sp>
      <p:sp>
        <p:nvSpPr>
          <p:cNvPr id="190467" name="Rectangle 3"/>
          <p:cNvSpPr>
            <a:spLocks noGrp="1" noChangeArrowheads="1"/>
          </p:cNvSpPr>
          <p:nvPr>
            <p:ph idx="1"/>
          </p:nvPr>
        </p:nvSpPr>
        <p:spPr>
          <a:xfrm>
            <a:off x="1435608" y="1447800"/>
            <a:ext cx="7498080" cy="4267200"/>
          </a:xfrm>
        </p:spPr>
        <p:txBody>
          <a:bodyPr>
            <a:normAutofit/>
          </a:bodyPr>
          <a:lstStyle/>
          <a:p>
            <a:pPr marL="365760" indent="-283464" algn="just" fontAlgn="auto">
              <a:spcAft>
                <a:spcPts val="0"/>
              </a:spcAft>
              <a:buFont typeface="Wingdings 2"/>
              <a:buChar char=""/>
              <a:defRPr/>
            </a:pPr>
            <a:r>
              <a:rPr lang="tr-TR" altLang="tr-TR" dirty="0"/>
              <a:t>Özellikle kurumsal uygulamalarda farklı kullanıcıların kullanabilecekleri ve kullanamayacakları özellikleri ifade eder</a:t>
            </a:r>
            <a:r>
              <a:rPr lang="tr-TR" altLang="tr-TR" dirty="0" smtClean="0"/>
              <a:t>.</a:t>
            </a:r>
          </a:p>
          <a:p>
            <a:pPr marL="365760" indent="-283464" algn="just" fontAlgn="auto">
              <a:spcAft>
                <a:spcPts val="0"/>
              </a:spcAft>
              <a:buFont typeface="Wingdings 2"/>
              <a:buChar char=""/>
              <a:defRPr/>
            </a:pPr>
            <a:endParaRPr lang="tr-TR" altLang="tr-TR" dirty="0"/>
          </a:p>
          <a:p>
            <a:pPr marL="640080" lvl="1" indent="-237744" fontAlgn="auto">
              <a:spcAft>
                <a:spcPts val="0"/>
              </a:spcAft>
              <a:buClr>
                <a:schemeClr val="accent2"/>
              </a:buClr>
              <a:buFont typeface="Verdana"/>
              <a:buChar char="◦"/>
              <a:defRPr/>
            </a:pPr>
            <a:r>
              <a:rPr lang="tr-TR" altLang="tr-TR" sz="3200" dirty="0"/>
              <a:t>İşlev bazında yetkilendirme</a:t>
            </a:r>
          </a:p>
          <a:p>
            <a:pPr marL="640080" lvl="1" indent="-237744" fontAlgn="auto">
              <a:spcAft>
                <a:spcPts val="0"/>
              </a:spcAft>
              <a:buClr>
                <a:schemeClr val="accent2"/>
              </a:buClr>
              <a:buFont typeface="Verdana"/>
              <a:buChar char="◦"/>
              <a:defRPr/>
            </a:pPr>
            <a:r>
              <a:rPr lang="tr-TR" altLang="tr-TR" sz="3200" dirty="0"/>
              <a:t>Ekran bazında yetkilendirme</a:t>
            </a:r>
          </a:p>
          <a:p>
            <a:pPr marL="640080" lvl="1" indent="-237744" fontAlgn="auto">
              <a:spcAft>
                <a:spcPts val="0"/>
              </a:spcAft>
              <a:buClr>
                <a:schemeClr val="accent2"/>
              </a:buClr>
              <a:buFont typeface="Verdana"/>
              <a:buChar char="◦"/>
              <a:defRPr/>
            </a:pPr>
            <a:r>
              <a:rPr lang="tr-TR" altLang="tr-TR" sz="3200" dirty="0"/>
              <a:t>Ekran alanları bazında </a:t>
            </a:r>
            <a:r>
              <a:rPr lang="tr-TR" altLang="tr-TR" sz="3200" dirty="0" smtClean="0"/>
              <a:t>yetkilendirme</a:t>
            </a:r>
            <a:endParaRPr lang="tr-TR" altLang="tr-TR" sz="3200" dirty="0"/>
          </a:p>
        </p:txBody>
      </p:sp>
      <p:sp>
        <p:nvSpPr>
          <p:cNvPr id="5" name="Altbilgi Yer Tutucusu 4"/>
          <p:cNvSpPr>
            <a:spLocks noGrp="1"/>
          </p:cNvSpPr>
          <p:nvPr>
            <p:ph type="ftr" sz="quarter" idx="11"/>
          </p:nvPr>
        </p:nvSpPr>
        <p:spPr/>
        <p:txBody>
          <a:bodyPr/>
          <a:lstStyle/>
          <a:p>
            <a:pPr>
              <a:defRPr/>
            </a:pPr>
            <a:r>
              <a:rPr lang="tr-TR" altLang="tr-TR"/>
              <a:t>Yazılım Mühendisliği </a:t>
            </a:r>
            <a:endParaRPr lang="el-GR" altLang="tr-TR"/>
          </a:p>
        </p:txBody>
      </p:sp>
      <p:sp>
        <p:nvSpPr>
          <p:cNvPr id="6" name="5 Slayt Numarası Yer Tutucusu"/>
          <p:cNvSpPr>
            <a:spLocks noGrp="1"/>
          </p:cNvSpPr>
          <p:nvPr>
            <p:ph type="sldNum" sz="quarter" idx="12"/>
          </p:nvPr>
        </p:nvSpPr>
        <p:spPr/>
        <p:txBody>
          <a:bodyPr/>
          <a:lstStyle/>
          <a:p>
            <a:fld id="{D8154011-B7CE-4FCA-8CD3-8CAEE7C78245}" type="slidenum">
              <a:rPr lang="en-US" smtClean="0"/>
              <a:pPr/>
              <a:t>29</a:t>
            </a:fld>
            <a:endParaRPr lang="en-US"/>
          </a:p>
        </p:txBody>
      </p:sp>
    </p:spTree>
  </p:cSld>
  <p:clrMapOvr>
    <a:masterClrMapping/>
  </p:clrMapOvr>
  <p:transition spd="slow">
    <p:pull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fontAlgn="auto">
              <a:spcAft>
                <a:spcPts val="0"/>
              </a:spcAft>
              <a:defRPr/>
            </a:pPr>
            <a:r>
              <a:rPr lang="tr-TR" dirty="0" smtClean="0">
                <a:solidFill>
                  <a:schemeClr val="tx2"/>
                </a:solidFill>
              </a:rPr>
              <a:t>Dersin Amacı</a:t>
            </a:r>
            <a:endParaRPr lang="en-US" dirty="0">
              <a:solidFill>
                <a:schemeClr val="tx2">
                  <a:satMod val="130000"/>
                </a:schemeClr>
              </a:solidFill>
            </a:endParaRPr>
          </a:p>
        </p:txBody>
      </p:sp>
      <p:graphicFrame>
        <p:nvGraphicFramePr>
          <p:cNvPr id="7" name="6 İçerik Yer Tutucusu"/>
          <p:cNvGraphicFramePr>
            <a:graphicFrameLocks noGrp="1"/>
          </p:cNvGraphicFramePr>
          <p:nvPr>
            <p:ph idx="1"/>
          </p:nvPr>
        </p:nvGraphicFramePr>
        <p:xfrm>
          <a:off x="1219200" y="1447800"/>
          <a:ext cx="7791450"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4 Altbilgi Yer Tutucusu"/>
          <p:cNvSpPr>
            <a:spLocks noGrp="1"/>
          </p:cNvSpPr>
          <p:nvPr>
            <p:ph type="ftr" sz="quarter" idx="11"/>
          </p:nvPr>
        </p:nvSpPr>
        <p:spPr/>
        <p:txBody>
          <a:bodyPr/>
          <a:lstStyle/>
          <a:p>
            <a:pPr>
              <a:defRPr/>
            </a:pPr>
            <a:r>
              <a:rPr lang="tr-TR" smtClean="0">
                <a:solidFill>
                  <a:schemeClr val="tx2"/>
                </a:solidFill>
              </a:rPr>
              <a:t>Yazılım Mühendisliği </a:t>
            </a:r>
            <a:endParaRPr lang="en-US" dirty="0"/>
          </a:p>
        </p:txBody>
      </p:sp>
      <p:sp>
        <p:nvSpPr>
          <p:cNvPr id="4" name="3 Slayt Numarası Yer Tutucusu"/>
          <p:cNvSpPr>
            <a:spLocks noGrp="1"/>
          </p:cNvSpPr>
          <p:nvPr>
            <p:ph type="sldNum" sz="quarter" idx="12"/>
          </p:nvPr>
        </p:nvSpPr>
        <p:spPr/>
        <p:txBody>
          <a:bodyPr/>
          <a:lstStyle/>
          <a:p>
            <a:pPr>
              <a:defRPr/>
            </a:pPr>
            <a:fld id="{98DC0000-0992-43EF-97E9-6F926928A0DD}" type="slidenum">
              <a:rPr lang="en-US"/>
              <a:pPr>
                <a:defRPr/>
              </a:pPr>
              <a:t>3</a:t>
            </a:fld>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graphicEl>
                                              <a:dgm id="{DD15E784-46FE-4822-B220-FC198235CBBC}"/>
                                            </p:graphicEl>
                                          </p:spTgt>
                                        </p:tgtEl>
                                        <p:attrNameLst>
                                          <p:attrName>style.visibility</p:attrName>
                                        </p:attrNameLst>
                                      </p:cBhvr>
                                      <p:to>
                                        <p:strVal val="visible"/>
                                      </p:to>
                                    </p:set>
                                    <p:animEffect transition="in" filter="fade">
                                      <p:cBhvr>
                                        <p:cTn id="7" dur="2000"/>
                                        <p:tgtEl>
                                          <p:spTgt spid="7">
                                            <p:graphicEl>
                                              <a:dgm id="{DD15E784-46FE-4822-B220-FC198235CBBC}"/>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lstStyle/>
          <a:p>
            <a:pPr fontAlgn="auto">
              <a:spcAft>
                <a:spcPts val="0"/>
              </a:spcAft>
              <a:defRPr/>
            </a:pPr>
            <a:r>
              <a:rPr lang="tr-TR" altLang="tr-TR">
                <a:solidFill>
                  <a:schemeClr val="tx2">
                    <a:satMod val="130000"/>
                  </a:schemeClr>
                </a:solidFill>
              </a:rPr>
              <a:t>Güvenlik Alt Sistemi</a:t>
            </a:r>
          </a:p>
        </p:txBody>
      </p:sp>
      <p:sp>
        <p:nvSpPr>
          <p:cNvPr id="28675" name="Rectangle 3"/>
          <p:cNvSpPr>
            <a:spLocks noGrp="1" noChangeArrowheads="1"/>
          </p:cNvSpPr>
          <p:nvPr>
            <p:ph idx="1"/>
          </p:nvPr>
        </p:nvSpPr>
        <p:spPr/>
        <p:txBody>
          <a:bodyPr>
            <a:normAutofit fontScale="92500" lnSpcReduction="10000"/>
          </a:bodyPr>
          <a:lstStyle/>
          <a:p>
            <a:pPr marL="457200" indent="-457200" algn="just"/>
            <a:r>
              <a:rPr lang="tr-TR" altLang="tr-TR" dirty="0" smtClean="0"/>
              <a:t>Güvenlik alt sistemi, bilgi sisteminde yapılan işlerin ve yapan kullanıcıların izlerinin saklanması ve gereken durumlarda sunulması ile ilgilidir. </a:t>
            </a:r>
          </a:p>
          <a:p>
            <a:pPr marL="457200" indent="-457200" algn="just"/>
            <a:r>
              <a:rPr lang="tr-TR" altLang="tr-TR" dirty="0" smtClean="0"/>
              <a:t>Bir çok yazılım geliştirme ortamı ve işletim sistemi, bu amaca yönelik olarak, "sistem günlüğü- LOG" olanakları sağlamaktadır. </a:t>
            </a:r>
          </a:p>
          <a:p>
            <a:pPr marL="457200" indent="-457200" algn="just"/>
            <a:r>
              <a:rPr lang="tr-TR" altLang="tr-TR" dirty="0" smtClean="0"/>
              <a:t>Sistem günlüğü ile sunulanın olanaklar yeterli olmadığı durumlarda ek yazılımlar geliştirilmesi gerekmektedir.  </a:t>
            </a:r>
          </a:p>
          <a:p>
            <a:pPr marL="457200" indent="-457200" algn="just"/>
            <a:endParaRPr lang="tr-TR" altLang="tr-TR" dirty="0" smtClean="0"/>
          </a:p>
        </p:txBody>
      </p:sp>
      <p:sp>
        <p:nvSpPr>
          <p:cNvPr id="5" name="Altbilgi Yer Tutucusu 4"/>
          <p:cNvSpPr>
            <a:spLocks noGrp="1"/>
          </p:cNvSpPr>
          <p:nvPr>
            <p:ph type="ftr" sz="quarter" idx="11"/>
          </p:nvPr>
        </p:nvSpPr>
        <p:spPr/>
        <p:txBody>
          <a:bodyPr/>
          <a:lstStyle/>
          <a:p>
            <a:pPr>
              <a:defRPr/>
            </a:pPr>
            <a:r>
              <a:rPr lang="tr-TR" altLang="tr-TR"/>
              <a:t>Yazılım Mühendisliği </a:t>
            </a:r>
            <a:endParaRPr lang="el-GR" altLang="tr-TR"/>
          </a:p>
        </p:txBody>
      </p:sp>
      <p:sp>
        <p:nvSpPr>
          <p:cNvPr id="6" name="5 Slayt Numarası Yer Tutucusu"/>
          <p:cNvSpPr>
            <a:spLocks noGrp="1"/>
          </p:cNvSpPr>
          <p:nvPr>
            <p:ph type="sldNum" sz="quarter" idx="12"/>
          </p:nvPr>
        </p:nvSpPr>
        <p:spPr/>
        <p:txBody>
          <a:bodyPr/>
          <a:lstStyle/>
          <a:p>
            <a:fld id="{D8154011-B7CE-4FCA-8CD3-8CAEE7C78245}" type="slidenum">
              <a:rPr lang="en-US" smtClean="0"/>
              <a:pPr/>
              <a:t>30</a:t>
            </a:fld>
            <a:endParaRPr lang="en-US"/>
          </a:p>
        </p:txBody>
      </p:sp>
    </p:spTree>
  </p:cSld>
  <p:clrMapOvr>
    <a:masterClrMapping/>
  </p:clrMapOvr>
  <p:transition spd="slow">
    <p:pull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pPr fontAlgn="auto">
              <a:spcAft>
                <a:spcPts val="0"/>
              </a:spcAft>
              <a:defRPr/>
            </a:pPr>
            <a:r>
              <a:rPr lang="tr-TR" altLang="tr-TR">
                <a:solidFill>
                  <a:schemeClr val="tx2">
                    <a:satMod val="130000"/>
                  </a:schemeClr>
                </a:solidFill>
              </a:rPr>
              <a:t>Yedekleme Alt Sistemi</a:t>
            </a:r>
          </a:p>
        </p:txBody>
      </p:sp>
      <p:sp>
        <p:nvSpPr>
          <p:cNvPr id="29699" name="Rectangle 3"/>
          <p:cNvSpPr>
            <a:spLocks noGrp="1" noChangeArrowheads="1"/>
          </p:cNvSpPr>
          <p:nvPr>
            <p:ph idx="1"/>
          </p:nvPr>
        </p:nvSpPr>
        <p:spPr>
          <a:xfrm>
            <a:off x="4648200" y="1447800"/>
            <a:ext cx="4285488" cy="4724400"/>
          </a:xfrm>
        </p:spPr>
        <p:txBody>
          <a:bodyPr>
            <a:normAutofit/>
          </a:bodyPr>
          <a:lstStyle/>
          <a:p>
            <a:pPr marL="95250" indent="-12700" algn="just">
              <a:buNone/>
            </a:pPr>
            <a:r>
              <a:rPr lang="tr-TR" altLang="tr-TR" dirty="0" smtClean="0"/>
              <a:t>Her bilgi sisteminin olağandışı durumlara hazırlıklı olmak amacıyla kullandıkları veri tabanı (sistem) yedekleme ve yedekten geri alma işlemlerinin olması gerekmektedir.</a:t>
            </a:r>
          </a:p>
        </p:txBody>
      </p:sp>
      <p:sp>
        <p:nvSpPr>
          <p:cNvPr id="5" name="Altbilgi Yer Tutucusu 4"/>
          <p:cNvSpPr>
            <a:spLocks noGrp="1"/>
          </p:cNvSpPr>
          <p:nvPr>
            <p:ph type="ftr" sz="quarter" idx="11"/>
          </p:nvPr>
        </p:nvSpPr>
        <p:spPr/>
        <p:txBody>
          <a:bodyPr/>
          <a:lstStyle/>
          <a:p>
            <a:pPr>
              <a:defRPr/>
            </a:pPr>
            <a:r>
              <a:rPr lang="tr-TR" altLang="tr-TR"/>
              <a:t>Yazılım Mühendisliği </a:t>
            </a:r>
            <a:endParaRPr lang="el-GR" altLang="tr-TR"/>
          </a:p>
        </p:txBody>
      </p:sp>
      <p:pic>
        <p:nvPicPr>
          <p:cNvPr id="5122" name="Picture 2"/>
          <p:cNvPicPr>
            <a:picLocks noChangeAspect="1" noChangeArrowheads="1"/>
          </p:cNvPicPr>
          <p:nvPr/>
        </p:nvPicPr>
        <p:blipFill>
          <a:blip r:embed="rId2" cstate="print"/>
          <a:srcRect/>
          <a:stretch>
            <a:fillRect/>
          </a:stretch>
        </p:blipFill>
        <p:spPr bwMode="auto">
          <a:xfrm>
            <a:off x="1371600" y="1600200"/>
            <a:ext cx="3200400" cy="4114800"/>
          </a:xfrm>
          <a:prstGeom prst="rect">
            <a:avLst/>
          </a:prstGeom>
          <a:noFill/>
          <a:ln w="9525">
            <a:noFill/>
            <a:miter lim="800000"/>
            <a:headEnd/>
            <a:tailEnd/>
          </a:ln>
        </p:spPr>
      </p:pic>
      <p:sp>
        <p:nvSpPr>
          <p:cNvPr id="6" name="5 Slayt Numarası Yer Tutucusu"/>
          <p:cNvSpPr>
            <a:spLocks noGrp="1"/>
          </p:cNvSpPr>
          <p:nvPr>
            <p:ph type="sldNum" sz="quarter" idx="12"/>
          </p:nvPr>
        </p:nvSpPr>
        <p:spPr/>
        <p:txBody>
          <a:bodyPr/>
          <a:lstStyle/>
          <a:p>
            <a:fld id="{D8154011-B7CE-4FCA-8CD3-8CAEE7C78245}" type="slidenum">
              <a:rPr lang="en-US" smtClean="0"/>
              <a:pPr/>
              <a:t>31</a:t>
            </a:fld>
            <a:endParaRPr lang="en-US"/>
          </a:p>
        </p:txBody>
      </p:sp>
    </p:spTree>
  </p:cSld>
  <p:clrMapOvr>
    <a:masterClrMapping/>
  </p:clrMapOvr>
  <p:transition spd="slow">
    <p:pull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pPr fontAlgn="auto">
              <a:spcAft>
                <a:spcPts val="0"/>
              </a:spcAft>
              <a:defRPr/>
            </a:pPr>
            <a:r>
              <a:rPr lang="tr-TR" altLang="tr-TR">
                <a:solidFill>
                  <a:schemeClr val="tx2">
                    <a:satMod val="130000"/>
                  </a:schemeClr>
                </a:solidFill>
              </a:rPr>
              <a:t>Veri İletişim Alt Sistemi</a:t>
            </a:r>
          </a:p>
        </p:txBody>
      </p:sp>
      <p:sp>
        <p:nvSpPr>
          <p:cNvPr id="30723" name="Rectangle 3"/>
          <p:cNvSpPr>
            <a:spLocks noGrp="1" noChangeArrowheads="1"/>
          </p:cNvSpPr>
          <p:nvPr>
            <p:ph idx="1"/>
          </p:nvPr>
        </p:nvSpPr>
        <p:spPr/>
        <p:txBody>
          <a:bodyPr/>
          <a:lstStyle/>
          <a:p>
            <a:pPr algn="just"/>
            <a:r>
              <a:rPr lang="tr-TR" altLang="tr-TR" dirty="0" smtClean="0"/>
              <a:t>Coğrafi olarak dağıtılmış hizmet birimlerinde çalışan makineler arasında veri akışının sağlanması işlemleri</a:t>
            </a:r>
          </a:p>
          <a:p>
            <a:endParaRPr lang="tr-TR" altLang="tr-TR" dirty="0" smtClean="0"/>
          </a:p>
          <a:p>
            <a:r>
              <a:rPr lang="tr-TR" altLang="tr-TR" dirty="0" smtClean="0"/>
              <a:t>Çevirim içi veri iletimi (</a:t>
            </a:r>
            <a:r>
              <a:rPr lang="tr-TR" altLang="tr-TR" dirty="0" err="1" smtClean="0"/>
              <a:t>real</a:t>
            </a:r>
            <a:r>
              <a:rPr lang="tr-TR" altLang="tr-TR" dirty="0" smtClean="0"/>
              <a:t>-time)</a:t>
            </a:r>
          </a:p>
          <a:p>
            <a:endParaRPr lang="tr-TR" altLang="tr-TR" dirty="0" smtClean="0"/>
          </a:p>
          <a:p>
            <a:pPr algn="just"/>
            <a:r>
              <a:rPr lang="tr-TR" altLang="tr-TR" dirty="0" smtClean="0"/>
              <a:t>Çevirim dışı veri iletimi </a:t>
            </a:r>
          </a:p>
          <a:p>
            <a:pPr algn="just">
              <a:buNone/>
            </a:pPr>
            <a:r>
              <a:rPr lang="tr-TR" altLang="tr-TR" dirty="0" smtClean="0"/>
              <a:t>   (taşınabilir bellekler)</a:t>
            </a:r>
          </a:p>
        </p:txBody>
      </p:sp>
      <p:sp>
        <p:nvSpPr>
          <p:cNvPr id="5" name="Altbilgi Yer Tutucusu 4"/>
          <p:cNvSpPr>
            <a:spLocks noGrp="1"/>
          </p:cNvSpPr>
          <p:nvPr>
            <p:ph type="ftr" sz="quarter" idx="11"/>
          </p:nvPr>
        </p:nvSpPr>
        <p:spPr/>
        <p:txBody>
          <a:bodyPr/>
          <a:lstStyle/>
          <a:p>
            <a:pPr>
              <a:defRPr/>
            </a:pPr>
            <a:r>
              <a:rPr lang="tr-TR" altLang="tr-TR"/>
              <a:t>Yazılım Mühendisliği </a:t>
            </a:r>
            <a:endParaRPr lang="el-GR" altLang="tr-TR"/>
          </a:p>
        </p:txBody>
      </p:sp>
      <p:sp>
        <p:nvSpPr>
          <p:cNvPr id="6" name="5 Slayt Numarası Yer Tutucusu"/>
          <p:cNvSpPr>
            <a:spLocks noGrp="1"/>
          </p:cNvSpPr>
          <p:nvPr>
            <p:ph type="sldNum" sz="quarter" idx="12"/>
          </p:nvPr>
        </p:nvSpPr>
        <p:spPr/>
        <p:txBody>
          <a:bodyPr/>
          <a:lstStyle/>
          <a:p>
            <a:fld id="{D8154011-B7CE-4FCA-8CD3-8CAEE7C78245}" type="slidenum">
              <a:rPr lang="en-US" smtClean="0"/>
              <a:pPr/>
              <a:t>32</a:t>
            </a:fld>
            <a:endParaRPr lang="en-US"/>
          </a:p>
        </p:txBody>
      </p:sp>
    </p:spTree>
  </p:cSld>
  <p:clrMapOvr>
    <a:masterClrMapping/>
  </p:clrMapOvr>
  <p:transition spd="slow">
    <p:pull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pPr fontAlgn="auto">
              <a:spcAft>
                <a:spcPts val="0"/>
              </a:spcAft>
              <a:defRPr/>
            </a:pPr>
            <a:r>
              <a:rPr lang="tr-TR" altLang="tr-TR">
                <a:solidFill>
                  <a:schemeClr val="tx2">
                    <a:satMod val="130000"/>
                  </a:schemeClr>
                </a:solidFill>
              </a:rPr>
              <a:t>Arşiv Alt Sistemi</a:t>
            </a:r>
          </a:p>
        </p:txBody>
      </p:sp>
      <p:sp>
        <p:nvSpPr>
          <p:cNvPr id="31747" name="Rectangle 3"/>
          <p:cNvSpPr>
            <a:spLocks noGrp="1" noChangeArrowheads="1"/>
          </p:cNvSpPr>
          <p:nvPr>
            <p:ph idx="1"/>
          </p:nvPr>
        </p:nvSpPr>
        <p:spPr/>
        <p:txBody>
          <a:bodyPr>
            <a:normAutofit fontScale="85000" lnSpcReduction="10000"/>
          </a:bodyPr>
          <a:lstStyle/>
          <a:p>
            <a:pPr algn="just"/>
            <a:r>
              <a:rPr lang="tr-TR" altLang="tr-TR" dirty="0" smtClean="0"/>
              <a:t>Belirli bir süre sonrasında sık olarak kullanılmayacak olan bilgilerin ayrılması ve gerektiğinde bu bilgilere erişimi sağlayan alt sistemlerdir.</a:t>
            </a:r>
          </a:p>
          <a:p>
            <a:pPr algn="just"/>
            <a:r>
              <a:rPr lang="tr-TR" altLang="tr-TR" dirty="0" smtClean="0"/>
              <a:t>Örneğin, insan kaynakları yönetimi bilgi sisteminde, emekli olan bir kişiye ilişkin bilgilerin, çevrim-içi olarak tutulan veri tabanından alınarak, çevrim dışı bir ortama alınması ve aradan örneğin beş yıl geçtikten sonra, pasaport işlemleri için gerek duyulabilecek kişi bilgilerine erişilmesini sağlayan işlemler arşiv alt sistemleri tarafından gerçekleştirilmektedir.</a:t>
            </a:r>
          </a:p>
        </p:txBody>
      </p:sp>
      <p:sp>
        <p:nvSpPr>
          <p:cNvPr id="5" name="Altbilgi Yer Tutucusu 4"/>
          <p:cNvSpPr>
            <a:spLocks noGrp="1"/>
          </p:cNvSpPr>
          <p:nvPr>
            <p:ph type="ftr" sz="quarter" idx="11"/>
          </p:nvPr>
        </p:nvSpPr>
        <p:spPr/>
        <p:txBody>
          <a:bodyPr/>
          <a:lstStyle/>
          <a:p>
            <a:pPr>
              <a:defRPr/>
            </a:pPr>
            <a:r>
              <a:rPr lang="tr-TR" altLang="tr-TR"/>
              <a:t>Yazılım Mühendisliği </a:t>
            </a:r>
            <a:endParaRPr lang="el-GR" altLang="tr-TR"/>
          </a:p>
        </p:txBody>
      </p:sp>
      <p:sp>
        <p:nvSpPr>
          <p:cNvPr id="6" name="5 Slayt Numarası Yer Tutucusu"/>
          <p:cNvSpPr>
            <a:spLocks noGrp="1"/>
          </p:cNvSpPr>
          <p:nvPr>
            <p:ph type="sldNum" sz="quarter" idx="12"/>
          </p:nvPr>
        </p:nvSpPr>
        <p:spPr/>
        <p:txBody>
          <a:bodyPr/>
          <a:lstStyle/>
          <a:p>
            <a:fld id="{D8154011-B7CE-4FCA-8CD3-8CAEE7C78245}" type="slidenum">
              <a:rPr lang="en-US" smtClean="0"/>
              <a:pPr/>
              <a:t>33</a:t>
            </a:fld>
            <a:endParaRPr lang="en-US"/>
          </a:p>
        </p:txBody>
      </p:sp>
    </p:spTree>
  </p:cSld>
  <p:clrMapOvr>
    <a:masterClrMapping/>
  </p:clrMapOvr>
  <p:transition spd="slow">
    <p:pull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pPr fontAlgn="auto">
              <a:spcAft>
                <a:spcPts val="0"/>
              </a:spcAft>
              <a:defRPr/>
            </a:pPr>
            <a:r>
              <a:rPr lang="tr-TR" altLang="tr-TR">
                <a:solidFill>
                  <a:schemeClr val="tx2">
                    <a:satMod val="130000"/>
                  </a:schemeClr>
                </a:solidFill>
              </a:rPr>
              <a:t>Dönüştürme Alt Sistemi</a:t>
            </a:r>
          </a:p>
        </p:txBody>
      </p:sp>
      <p:sp>
        <p:nvSpPr>
          <p:cNvPr id="32771" name="Rectangle 3"/>
          <p:cNvSpPr>
            <a:spLocks noGrp="1" noChangeArrowheads="1"/>
          </p:cNvSpPr>
          <p:nvPr>
            <p:ph idx="1"/>
          </p:nvPr>
        </p:nvSpPr>
        <p:spPr/>
        <p:txBody>
          <a:bodyPr/>
          <a:lstStyle/>
          <a:p>
            <a:pPr algn="just"/>
            <a:r>
              <a:rPr lang="tr-TR" altLang="tr-TR" dirty="0" smtClean="0"/>
              <a:t>Geliştirilen bilgi sisteminin uygulamaya alınmadan önce veri dönüştürme (mevcut sistemdeki verilerin yeni bilgi sistemine aktarılması) işlemlerine ihtiyaç vardır.</a:t>
            </a:r>
          </a:p>
        </p:txBody>
      </p:sp>
      <p:sp>
        <p:nvSpPr>
          <p:cNvPr id="5" name="Altbilgi Yer Tutucusu 4"/>
          <p:cNvSpPr>
            <a:spLocks noGrp="1"/>
          </p:cNvSpPr>
          <p:nvPr>
            <p:ph type="ftr" sz="quarter" idx="11"/>
          </p:nvPr>
        </p:nvSpPr>
        <p:spPr/>
        <p:txBody>
          <a:bodyPr/>
          <a:lstStyle/>
          <a:p>
            <a:pPr>
              <a:defRPr/>
            </a:pPr>
            <a:r>
              <a:rPr lang="tr-TR" altLang="tr-TR"/>
              <a:t>Yazılım Mühendisliği </a:t>
            </a:r>
            <a:endParaRPr lang="el-GR" altLang="tr-TR"/>
          </a:p>
        </p:txBody>
      </p:sp>
      <p:pic>
        <p:nvPicPr>
          <p:cNvPr id="6146" name="Picture 2"/>
          <p:cNvPicPr>
            <a:picLocks noChangeAspect="1" noChangeArrowheads="1"/>
          </p:cNvPicPr>
          <p:nvPr/>
        </p:nvPicPr>
        <p:blipFill>
          <a:blip r:embed="rId2" cstate="print"/>
          <a:srcRect/>
          <a:stretch>
            <a:fillRect/>
          </a:stretch>
        </p:blipFill>
        <p:spPr bwMode="auto">
          <a:xfrm>
            <a:off x="1905000" y="3581400"/>
            <a:ext cx="6934200" cy="2503048"/>
          </a:xfrm>
          <a:prstGeom prst="rect">
            <a:avLst/>
          </a:prstGeom>
          <a:noFill/>
          <a:ln w="9525">
            <a:noFill/>
            <a:miter lim="800000"/>
            <a:headEnd/>
            <a:tailEnd/>
          </a:ln>
        </p:spPr>
      </p:pic>
      <p:sp>
        <p:nvSpPr>
          <p:cNvPr id="6" name="5 Slayt Numarası Yer Tutucusu"/>
          <p:cNvSpPr>
            <a:spLocks noGrp="1"/>
          </p:cNvSpPr>
          <p:nvPr>
            <p:ph type="sldNum" sz="quarter" idx="12"/>
          </p:nvPr>
        </p:nvSpPr>
        <p:spPr/>
        <p:txBody>
          <a:bodyPr/>
          <a:lstStyle/>
          <a:p>
            <a:fld id="{D8154011-B7CE-4FCA-8CD3-8CAEE7C78245}" type="slidenum">
              <a:rPr lang="en-US" smtClean="0"/>
              <a:pPr/>
              <a:t>34</a:t>
            </a:fld>
            <a:endParaRPr lang="en-US"/>
          </a:p>
        </p:txBody>
      </p:sp>
    </p:spTree>
  </p:cSld>
  <p:clrMapOvr>
    <a:masterClrMapping/>
  </p:clrMapOvr>
  <p:transition spd="slow">
    <p:pull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pPr fontAlgn="auto">
              <a:spcAft>
                <a:spcPts val="0"/>
              </a:spcAft>
              <a:defRPr/>
            </a:pPr>
            <a:r>
              <a:rPr lang="tr-TR" altLang="tr-TR">
                <a:solidFill>
                  <a:schemeClr val="tx2">
                    <a:satMod val="130000"/>
                  </a:schemeClr>
                </a:solidFill>
              </a:rPr>
              <a:t>Kullanıcı Arayüz Tasarımı</a:t>
            </a:r>
          </a:p>
        </p:txBody>
      </p:sp>
      <p:sp>
        <p:nvSpPr>
          <p:cNvPr id="33795" name="Rectangle 3"/>
          <p:cNvSpPr>
            <a:spLocks noGrp="1" noChangeArrowheads="1"/>
          </p:cNvSpPr>
          <p:nvPr>
            <p:ph idx="1"/>
          </p:nvPr>
        </p:nvSpPr>
        <p:spPr/>
        <p:txBody>
          <a:bodyPr>
            <a:noAutofit/>
          </a:bodyPr>
          <a:lstStyle/>
          <a:p>
            <a:r>
              <a:rPr lang="tr-TR" altLang="tr-TR" dirty="0" smtClean="0"/>
              <a:t>Kullanıcı ile ilişkisi olmayan arayüzler</a:t>
            </a:r>
          </a:p>
          <a:p>
            <a:pPr lvl="1">
              <a:buClr>
                <a:schemeClr val="accent2"/>
              </a:buClr>
            </a:pPr>
            <a:r>
              <a:rPr lang="tr-TR" altLang="tr-TR" sz="3200" dirty="0" smtClean="0"/>
              <a:t>Modüller arası arayüz</a:t>
            </a:r>
          </a:p>
          <a:p>
            <a:pPr lvl="1">
              <a:buClr>
                <a:schemeClr val="accent2"/>
              </a:buClr>
            </a:pPr>
            <a:r>
              <a:rPr lang="tr-TR" altLang="tr-TR" sz="3200" dirty="0" smtClean="0"/>
              <a:t>Sistem ile dış nesneler arası arayüz</a:t>
            </a:r>
          </a:p>
          <a:p>
            <a:r>
              <a:rPr lang="tr-TR" altLang="tr-TR" dirty="0" smtClean="0"/>
              <a:t>Kullanıcı arayüzleri</a:t>
            </a:r>
          </a:p>
          <a:p>
            <a:pPr lvl="1">
              <a:buClr>
                <a:schemeClr val="accent2"/>
              </a:buClr>
            </a:pPr>
            <a:r>
              <a:rPr lang="tr-TR" altLang="tr-TR" sz="3200" dirty="0" smtClean="0"/>
              <a:t>Kullanım kolaylığı ve öğrenim zamanı esastır.</a:t>
            </a:r>
          </a:p>
          <a:p>
            <a:pPr lvl="1">
              <a:buClr>
                <a:schemeClr val="accent2"/>
              </a:buClr>
            </a:pPr>
            <a:r>
              <a:rPr lang="tr-TR" altLang="tr-TR" sz="3200" dirty="0" smtClean="0"/>
              <a:t>Program = arayüz yaklaşımı vardır.</a:t>
            </a:r>
          </a:p>
        </p:txBody>
      </p:sp>
      <p:sp>
        <p:nvSpPr>
          <p:cNvPr id="5" name="Altbilgi Yer Tutucusu 4"/>
          <p:cNvSpPr>
            <a:spLocks noGrp="1"/>
          </p:cNvSpPr>
          <p:nvPr>
            <p:ph type="ftr" sz="quarter" idx="11"/>
          </p:nvPr>
        </p:nvSpPr>
        <p:spPr/>
        <p:txBody>
          <a:bodyPr/>
          <a:lstStyle/>
          <a:p>
            <a:pPr>
              <a:defRPr/>
            </a:pPr>
            <a:r>
              <a:rPr lang="tr-TR" altLang="tr-TR"/>
              <a:t>Yazılım Mühendisliği </a:t>
            </a:r>
            <a:endParaRPr lang="el-GR" altLang="tr-TR"/>
          </a:p>
        </p:txBody>
      </p:sp>
      <p:sp>
        <p:nvSpPr>
          <p:cNvPr id="6" name="5 Slayt Numarası Yer Tutucusu"/>
          <p:cNvSpPr>
            <a:spLocks noGrp="1"/>
          </p:cNvSpPr>
          <p:nvPr>
            <p:ph type="sldNum" sz="quarter" idx="12"/>
          </p:nvPr>
        </p:nvSpPr>
        <p:spPr/>
        <p:txBody>
          <a:bodyPr/>
          <a:lstStyle/>
          <a:p>
            <a:fld id="{D8154011-B7CE-4FCA-8CD3-8CAEE7C78245}" type="slidenum">
              <a:rPr lang="en-US" smtClean="0"/>
              <a:pPr/>
              <a:t>35</a:t>
            </a:fld>
            <a:endParaRPr lang="en-US"/>
          </a:p>
        </p:txBody>
      </p:sp>
    </p:spTree>
  </p:cSld>
  <p:clrMapOvr>
    <a:masterClrMapping/>
  </p:clrMapOvr>
  <p:transition spd="slow">
    <p:pull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pPr fontAlgn="auto">
              <a:spcAft>
                <a:spcPts val="0"/>
              </a:spcAft>
              <a:defRPr/>
            </a:pPr>
            <a:r>
              <a:rPr lang="tr-TR" altLang="tr-TR">
                <a:solidFill>
                  <a:schemeClr val="tx2">
                    <a:satMod val="130000"/>
                  </a:schemeClr>
                </a:solidFill>
              </a:rPr>
              <a:t>Genel Prensipler</a:t>
            </a:r>
          </a:p>
        </p:txBody>
      </p:sp>
      <p:sp>
        <p:nvSpPr>
          <p:cNvPr id="214019" name="Rectangle 3"/>
          <p:cNvSpPr>
            <a:spLocks noGrp="1" noChangeArrowheads="1"/>
          </p:cNvSpPr>
          <p:nvPr>
            <p:ph idx="1"/>
          </p:nvPr>
        </p:nvSpPr>
        <p:spPr/>
        <p:txBody>
          <a:bodyPr>
            <a:normAutofit fontScale="92500"/>
          </a:bodyPr>
          <a:lstStyle/>
          <a:p>
            <a:pPr marL="365760" indent="-283464" algn="just" fontAlgn="auto">
              <a:spcBef>
                <a:spcPct val="60000"/>
              </a:spcBef>
              <a:spcAft>
                <a:spcPts val="0"/>
              </a:spcAft>
              <a:buFont typeface="Wingdings 2"/>
              <a:buChar char=""/>
              <a:defRPr/>
            </a:pPr>
            <a:r>
              <a:rPr lang="tr-TR" altLang="tr-TR" dirty="0"/>
              <a:t>Veri giriş formlarının tutarlı olması</a:t>
            </a:r>
          </a:p>
          <a:p>
            <a:pPr marL="365760" indent="-283464" algn="just" fontAlgn="auto">
              <a:spcBef>
                <a:spcPct val="60000"/>
              </a:spcBef>
              <a:spcAft>
                <a:spcPts val="0"/>
              </a:spcAft>
              <a:buFont typeface="Wingdings 2"/>
              <a:buChar char=""/>
              <a:defRPr/>
            </a:pPr>
            <a:r>
              <a:rPr lang="tr-TR" altLang="tr-TR" dirty="0"/>
              <a:t>Önemli </a:t>
            </a:r>
            <a:r>
              <a:rPr lang="tr-TR" altLang="tr-TR" dirty="0" smtClean="0"/>
              <a:t>silinmelerde </a:t>
            </a:r>
            <a:r>
              <a:rPr lang="tr-TR" altLang="tr-TR" dirty="0"/>
              <a:t>teyit alınmalı</a:t>
            </a:r>
          </a:p>
          <a:p>
            <a:pPr marL="365760" indent="-283464" algn="just" fontAlgn="auto">
              <a:spcBef>
                <a:spcPct val="60000"/>
              </a:spcBef>
              <a:spcAft>
                <a:spcPts val="0"/>
              </a:spcAft>
              <a:buFont typeface="Wingdings 2"/>
              <a:buChar char=""/>
              <a:defRPr/>
            </a:pPr>
            <a:r>
              <a:rPr lang="tr-TR" altLang="tr-TR" dirty="0"/>
              <a:t>Yapılan çoğu işlem geri alınabilmeli</a:t>
            </a:r>
          </a:p>
          <a:p>
            <a:pPr marL="365760" indent="-283464" algn="just" fontAlgn="auto">
              <a:spcBef>
                <a:spcPct val="60000"/>
              </a:spcBef>
              <a:spcAft>
                <a:spcPts val="0"/>
              </a:spcAft>
              <a:buFont typeface="Wingdings 2"/>
              <a:buChar char=""/>
              <a:defRPr/>
            </a:pPr>
            <a:r>
              <a:rPr lang="tr-TR" altLang="tr-TR" dirty="0"/>
              <a:t>Hataların affedilmesi, yanlış girişte </a:t>
            </a:r>
            <a:r>
              <a:rPr lang="tr-TR" altLang="tr-TR" dirty="0" smtClean="0"/>
              <a:t>uyarma</a:t>
            </a:r>
            <a:endParaRPr lang="tr-TR" altLang="tr-TR" dirty="0"/>
          </a:p>
          <a:p>
            <a:pPr marL="365760" indent="-283464" algn="just" fontAlgn="auto">
              <a:spcBef>
                <a:spcPct val="60000"/>
              </a:spcBef>
              <a:spcAft>
                <a:spcPts val="0"/>
              </a:spcAft>
              <a:buFont typeface="Wingdings 2"/>
              <a:buChar char=""/>
              <a:defRPr/>
            </a:pPr>
            <a:r>
              <a:rPr lang="tr-TR" altLang="tr-TR" dirty="0"/>
              <a:t>Komut isimlerinin kısa ve basit olması</a:t>
            </a:r>
          </a:p>
          <a:p>
            <a:pPr marL="365760" indent="-283464" algn="just" fontAlgn="auto">
              <a:spcBef>
                <a:spcPct val="60000"/>
              </a:spcBef>
              <a:spcAft>
                <a:spcPts val="0"/>
              </a:spcAft>
              <a:buFont typeface="Wingdings 2"/>
              <a:buChar char=""/>
              <a:defRPr/>
            </a:pPr>
            <a:r>
              <a:rPr lang="tr-TR" altLang="tr-TR" dirty="0"/>
              <a:t>Menülerin ve diğer etkileşimli </a:t>
            </a:r>
            <a:r>
              <a:rPr lang="tr-TR" altLang="tr-TR" dirty="0" smtClean="0"/>
              <a:t>araçları için </a:t>
            </a:r>
            <a:r>
              <a:rPr lang="tr-TR" altLang="tr-TR" dirty="0"/>
              <a:t>standart </a:t>
            </a:r>
            <a:r>
              <a:rPr lang="tr-TR" altLang="tr-TR" dirty="0" smtClean="0"/>
              <a:t>yapı </a:t>
            </a:r>
            <a:r>
              <a:rPr lang="tr-TR" altLang="tr-TR" dirty="0"/>
              <a:t>kullanımı</a:t>
            </a:r>
          </a:p>
        </p:txBody>
      </p:sp>
      <p:sp>
        <p:nvSpPr>
          <p:cNvPr id="5" name="Altbilgi Yer Tutucusu 4"/>
          <p:cNvSpPr>
            <a:spLocks noGrp="1"/>
          </p:cNvSpPr>
          <p:nvPr>
            <p:ph type="ftr" sz="quarter" idx="11"/>
          </p:nvPr>
        </p:nvSpPr>
        <p:spPr/>
        <p:txBody>
          <a:bodyPr/>
          <a:lstStyle/>
          <a:p>
            <a:pPr>
              <a:defRPr/>
            </a:pPr>
            <a:r>
              <a:rPr lang="tr-TR" altLang="tr-TR"/>
              <a:t>Yazılım Mühendisliği </a:t>
            </a:r>
            <a:endParaRPr lang="el-GR" altLang="tr-TR"/>
          </a:p>
        </p:txBody>
      </p:sp>
      <p:sp>
        <p:nvSpPr>
          <p:cNvPr id="6" name="5 Slayt Numarası Yer Tutucusu"/>
          <p:cNvSpPr>
            <a:spLocks noGrp="1"/>
          </p:cNvSpPr>
          <p:nvPr>
            <p:ph type="sldNum" sz="quarter" idx="12"/>
          </p:nvPr>
        </p:nvSpPr>
        <p:spPr/>
        <p:txBody>
          <a:bodyPr/>
          <a:lstStyle/>
          <a:p>
            <a:fld id="{D8154011-B7CE-4FCA-8CD3-8CAEE7C78245}" type="slidenum">
              <a:rPr lang="en-US" smtClean="0"/>
              <a:pPr/>
              <a:t>36</a:t>
            </a:fld>
            <a:endParaRPr lang="en-US"/>
          </a:p>
        </p:txBody>
      </p:sp>
    </p:spTree>
  </p:cSld>
  <p:clrMapOvr>
    <a:masterClrMapping/>
  </p:clrMapOvr>
  <p:transition spd="slow">
    <p:pull di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pPr fontAlgn="auto">
              <a:spcAft>
                <a:spcPts val="0"/>
              </a:spcAft>
              <a:defRPr/>
            </a:pPr>
            <a:r>
              <a:rPr lang="tr-TR" altLang="tr-TR">
                <a:solidFill>
                  <a:schemeClr val="tx2">
                    <a:satMod val="130000"/>
                  </a:schemeClr>
                </a:solidFill>
              </a:rPr>
              <a:t>Bilgi Gösterimi</a:t>
            </a:r>
          </a:p>
        </p:txBody>
      </p:sp>
      <p:sp>
        <p:nvSpPr>
          <p:cNvPr id="215043" name="Rectangle 3"/>
          <p:cNvSpPr>
            <a:spLocks noGrp="1" noChangeArrowheads="1"/>
          </p:cNvSpPr>
          <p:nvPr>
            <p:ph idx="1"/>
          </p:nvPr>
        </p:nvSpPr>
        <p:spPr/>
        <p:txBody>
          <a:bodyPr>
            <a:normAutofit fontScale="85000" lnSpcReduction="10000"/>
          </a:bodyPr>
          <a:lstStyle/>
          <a:p>
            <a:pPr marL="365760" indent="-283464" algn="just" fontAlgn="auto">
              <a:lnSpc>
                <a:spcPct val="95000"/>
              </a:lnSpc>
              <a:spcBef>
                <a:spcPct val="60000"/>
              </a:spcBef>
              <a:spcAft>
                <a:spcPts val="0"/>
              </a:spcAft>
              <a:buFont typeface="Wingdings 2"/>
              <a:buChar char=""/>
              <a:defRPr/>
            </a:pPr>
            <a:r>
              <a:rPr lang="tr-TR" altLang="tr-TR" dirty="0"/>
              <a:t>Yalnızca içinde bulunulan konu çerçevesi ile ilgili bilgi gösterilmeli</a:t>
            </a:r>
          </a:p>
          <a:p>
            <a:pPr marL="365760" indent="-283464" algn="just" fontAlgn="auto">
              <a:lnSpc>
                <a:spcPct val="95000"/>
              </a:lnSpc>
              <a:spcBef>
                <a:spcPct val="60000"/>
              </a:spcBef>
              <a:spcAft>
                <a:spcPts val="0"/>
              </a:spcAft>
              <a:buFont typeface="Wingdings 2"/>
              <a:buChar char=""/>
              <a:defRPr/>
            </a:pPr>
            <a:r>
              <a:rPr lang="tr-TR" altLang="tr-TR" dirty="0"/>
              <a:t>Veri çokluğu ile kullanıcı bunaltılmamalı, grafik ve resimler kullanılmalı</a:t>
            </a:r>
          </a:p>
          <a:p>
            <a:pPr marL="365760" indent="-283464" algn="just" fontAlgn="auto">
              <a:lnSpc>
                <a:spcPct val="95000"/>
              </a:lnSpc>
              <a:spcBef>
                <a:spcPct val="60000"/>
              </a:spcBef>
              <a:spcAft>
                <a:spcPts val="0"/>
              </a:spcAft>
              <a:buFont typeface="Wingdings 2"/>
              <a:buChar char=""/>
              <a:defRPr/>
            </a:pPr>
            <a:r>
              <a:rPr lang="tr-TR" altLang="tr-TR" dirty="0"/>
              <a:t>Tutarlı başlık, renkleme ve kısaltma kullanılmalı</a:t>
            </a:r>
          </a:p>
          <a:p>
            <a:pPr marL="365760" indent="-283464" algn="just" fontAlgn="auto">
              <a:lnSpc>
                <a:spcPct val="95000"/>
              </a:lnSpc>
              <a:spcBef>
                <a:spcPct val="60000"/>
              </a:spcBef>
              <a:spcAft>
                <a:spcPts val="0"/>
              </a:spcAft>
              <a:buFont typeface="Wingdings 2"/>
              <a:buChar char=""/>
              <a:defRPr/>
            </a:pPr>
            <a:r>
              <a:rPr lang="tr-TR" altLang="tr-TR" dirty="0"/>
              <a:t>Hata mesajları açıklayıcı ve anlaşılır olmalı</a:t>
            </a:r>
          </a:p>
          <a:p>
            <a:pPr marL="365760" indent="-283464" algn="just" fontAlgn="auto">
              <a:lnSpc>
                <a:spcPct val="95000"/>
              </a:lnSpc>
              <a:spcBef>
                <a:spcPct val="60000"/>
              </a:spcBef>
              <a:spcAft>
                <a:spcPts val="0"/>
              </a:spcAft>
              <a:buFont typeface="Wingdings 2"/>
              <a:buChar char=""/>
              <a:defRPr/>
            </a:pPr>
            <a:r>
              <a:rPr lang="tr-TR" altLang="tr-TR" dirty="0"/>
              <a:t>Değişik tür bilgiler kendi içinde sınıflandırılmalı</a:t>
            </a:r>
          </a:p>
          <a:p>
            <a:pPr marL="365760" indent="-283464" algn="just" fontAlgn="auto">
              <a:lnSpc>
                <a:spcPct val="95000"/>
              </a:lnSpc>
              <a:spcBef>
                <a:spcPct val="60000"/>
              </a:spcBef>
              <a:spcAft>
                <a:spcPts val="0"/>
              </a:spcAft>
              <a:buFont typeface="Wingdings 2"/>
              <a:buChar char=""/>
              <a:defRPr/>
            </a:pPr>
            <a:r>
              <a:rPr lang="tr-TR" altLang="tr-TR" dirty="0"/>
              <a:t>Rakamsal ifadelerde </a:t>
            </a:r>
            <a:r>
              <a:rPr lang="tr-TR" altLang="tr-TR" dirty="0" err="1"/>
              <a:t>analog</a:t>
            </a:r>
            <a:r>
              <a:rPr lang="tr-TR" altLang="tr-TR" dirty="0"/>
              <a:t> görüntü verilmeli (%89 değil)</a:t>
            </a:r>
          </a:p>
        </p:txBody>
      </p:sp>
      <p:sp>
        <p:nvSpPr>
          <p:cNvPr id="5" name="Altbilgi Yer Tutucusu 4"/>
          <p:cNvSpPr>
            <a:spLocks noGrp="1"/>
          </p:cNvSpPr>
          <p:nvPr>
            <p:ph type="ftr" sz="quarter" idx="11"/>
          </p:nvPr>
        </p:nvSpPr>
        <p:spPr/>
        <p:txBody>
          <a:bodyPr/>
          <a:lstStyle/>
          <a:p>
            <a:pPr>
              <a:defRPr/>
            </a:pPr>
            <a:r>
              <a:rPr lang="tr-TR" altLang="tr-TR"/>
              <a:t>Yazılım Mühendisliği </a:t>
            </a:r>
            <a:endParaRPr lang="el-GR" altLang="tr-TR"/>
          </a:p>
        </p:txBody>
      </p:sp>
      <p:sp>
        <p:nvSpPr>
          <p:cNvPr id="6" name="5 Slayt Numarası Yer Tutucusu"/>
          <p:cNvSpPr>
            <a:spLocks noGrp="1"/>
          </p:cNvSpPr>
          <p:nvPr>
            <p:ph type="sldNum" sz="quarter" idx="12"/>
          </p:nvPr>
        </p:nvSpPr>
        <p:spPr/>
        <p:txBody>
          <a:bodyPr/>
          <a:lstStyle/>
          <a:p>
            <a:fld id="{D8154011-B7CE-4FCA-8CD3-8CAEE7C78245}" type="slidenum">
              <a:rPr lang="en-US" smtClean="0"/>
              <a:pPr/>
              <a:t>37</a:t>
            </a:fld>
            <a:endParaRPr lang="en-US"/>
          </a:p>
        </p:txBody>
      </p:sp>
    </p:spTree>
  </p:cSld>
  <p:clrMapOvr>
    <a:masterClrMapping/>
  </p:clrMapOvr>
  <p:transition spd="slow">
    <p:pull di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p:txBody>
          <a:bodyPr/>
          <a:lstStyle/>
          <a:p>
            <a:pPr fontAlgn="auto">
              <a:spcAft>
                <a:spcPts val="0"/>
              </a:spcAft>
              <a:defRPr/>
            </a:pPr>
            <a:r>
              <a:rPr lang="tr-TR" altLang="tr-TR">
                <a:solidFill>
                  <a:schemeClr val="tx2">
                    <a:satMod val="130000"/>
                  </a:schemeClr>
                </a:solidFill>
              </a:rPr>
              <a:t>Veri Girişi</a:t>
            </a:r>
          </a:p>
        </p:txBody>
      </p:sp>
      <p:sp>
        <p:nvSpPr>
          <p:cNvPr id="5" name="Altbilgi Yer Tutucusu 4"/>
          <p:cNvSpPr>
            <a:spLocks noGrp="1"/>
          </p:cNvSpPr>
          <p:nvPr>
            <p:ph type="ftr" sz="quarter" idx="11"/>
          </p:nvPr>
        </p:nvSpPr>
        <p:spPr/>
        <p:txBody>
          <a:bodyPr/>
          <a:lstStyle/>
          <a:p>
            <a:pPr>
              <a:defRPr/>
            </a:pPr>
            <a:r>
              <a:rPr lang="tr-TR" altLang="tr-TR"/>
              <a:t>Yazılım Mühendisliği </a:t>
            </a:r>
            <a:endParaRPr lang="el-GR" altLang="tr-TR"/>
          </a:p>
        </p:txBody>
      </p:sp>
      <p:pic>
        <p:nvPicPr>
          <p:cNvPr id="7170" name="Picture 2"/>
          <p:cNvPicPr>
            <a:picLocks noChangeAspect="1" noChangeArrowheads="1"/>
          </p:cNvPicPr>
          <p:nvPr/>
        </p:nvPicPr>
        <p:blipFill>
          <a:blip r:embed="rId2" cstate="print"/>
          <a:srcRect/>
          <a:stretch>
            <a:fillRect/>
          </a:stretch>
        </p:blipFill>
        <p:spPr bwMode="auto">
          <a:xfrm>
            <a:off x="1295400" y="1295400"/>
            <a:ext cx="7543800" cy="5029200"/>
          </a:xfrm>
          <a:prstGeom prst="rect">
            <a:avLst/>
          </a:prstGeom>
          <a:noFill/>
          <a:ln w="9525">
            <a:noFill/>
            <a:miter lim="800000"/>
            <a:headEnd/>
            <a:tailEnd/>
          </a:ln>
        </p:spPr>
      </p:pic>
      <p:sp>
        <p:nvSpPr>
          <p:cNvPr id="7" name="6 Slayt Numarası Yer Tutucusu"/>
          <p:cNvSpPr>
            <a:spLocks noGrp="1"/>
          </p:cNvSpPr>
          <p:nvPr>
            <p:ph type="sldNum" sz="quarter" idx="12"/>
          </p:nvPr>
        </p:nvSpPr>
        <p:spPr/>
        <p:txBody>
          <a:bodyPr/>
          <a:lstStyle/>
          <a:p>
            <a:fld id="{D8154011-B7CE-4FCA-8CD3-8CAEE7C78245}" type="slidenum">
              <a:rPr lang="en-US" smtClean="0"/>
              <a:pPr/>
              <a:t>38</a:t>
            </a:fld>
            <a:endParaRPr lang="en-US"/>
          </a:p>
        </p:txBody>
      </p:sp>
    </p:spTree>
  </p:cSld>
  <p:clrMapOvr>
    <a:masterClrMapping/>
  </p:clrMapOvr>
  <p:transition spd="slow">
    <p:pull dir="u"/>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p:txBody>
          <a:bodyPr/>
          <a:lstStyle/>
          <a:p>
            <a:pPr fontAlgn="auto">
              <a:spcAft>
                <a:spcPts val="0"/>
              </a:spcAft>
              <a:defRPr/>
            </a:pPr>
            <a:r>
              <a:rPr lang="tr-TR" altLang="tr-TR">
                <a:solidFill>
                  <a:schemeClr val="tx2">
                    <a:satMod val="130000"/>
                  </a:schemeClr>
                </a:solidFill>
              </a:rPr>
              <a:t>Kullanıcı Arayüz Prototipi</a:t>
            </a:r>
          </a:p>
        </p:txBody>
      </p:sp>
      <p:sp>
        <p:nvSpPr>
          <p:cNvPr id="234499" name="Rectangle 3"/>
          <p:cNvSpPr>
            <a:spLocks noGrp="1" noChangeArrowheads="1"/>
          </p:cNvSpPr>
          <p:nvPr>
            <p:ph idx="1"/>
          </p:nvPr>
        </p:nvSpPr>
        <p:spPr>
          <a:xfrm>
            <a:off x="1219200" y="1447800"/>
            <a:ext cx="7714488" cy="4800600"/>
          </a:xfrm>
        </p:spPr>
        <p:txBody>
          <a:bodyPr>
            <a:normAutofit fontScale="85000" lnSpcReduction="20000"/>
          </a:bodyPr>
          <a:lstStyle/>
          <a:p>
            <a:pPr marL="365760" indent="-283464" algn="just" fontAlgn="auto">
              <a:lnSpc>
                <a:spcPct val="90000"/>
              </a:lnSpc>
              <a:spcAft>
                <a:spcPts val="0"/>
              </a:spcAft>
              <a:buFont typeface="Wingdings 2"/>
              <a:buChar char=""/>
              <a:defRPr/>
            </a:pPr>
            <a:r>
              <a:rPr lang="tr-TR" altLang="tr-TR" dirty="0"/>
              <a:t>Tasarım çalışması sonucunda, daha önceden gereksinim çalışması sırasında hazırlanmış olan kullanıcı arayüz prototipi, ekran ve rapor tasarımları biçimine dönüşür. Ekranlar son halini alır, raporlar kesinleşir. Kullanıcıya gösterilerek onay alınır</a:t>
            </a:r>
            <a:r>
              <a:rPr lang="tr-TR" altLang="tr-TR" dirty="0" smtClean="0"/>
              <a:t>.</a:t>
            </a:r>
          </a:p>
          <a:p>
            <a:pPr marL="365760" indent="-283464" algn="just" fontAlgn="auto">
              <a:lnSpc>
                <a:spcPct val="90000"/>
              </a:lnSpc>
              <a:spcAft>
                <a:spcPts val="0"/>
              </a:spcAft>
              <a:buFont typeface="Wingdings 2"/>
              <a:buChar char=""/>
              <a:defRPr/>
            </a:pPr>
            <a:endParaRPr lang="tr-TR" altLang="tr-TR" dirty="0"/>
          </a:p>
          <a:p>
            <a:pPr marL="365760" indent="-283464" algn="just" fontAlgn="auto">
              <a:lnSpc>
                <a:spcPct val="90000"/>
              </a:lnSpc>
              <a:spcAft>
                <a:spcPts val="0"/>
              </a:spcAft>
              <a:buFont typeface="Wingdings 2"/>
              <a:buChar char=""/>
              <a:defRPr/>
            </a:pPr>
            <a:r>
              <a:rPr lang="tr-TR" altLang="tr-TR" dirty="0" smtClean="0"/>
              <a:t>Tüm </a:t>
            </a:r>
            <a:r>
              <a:rPr lang="tr-TR" altLang="tr-TR" dirty="0"/>
              <a:t>programın tek elden çıktığının ifade edilebilmesi açısından tüm ekranların aynı şablon üzerine oturtulması önerilmektedir. </a:t>
            </a:r>
          </a:p>
          <a:p>
            <a:pPr marL="640080" lvl="1" indent="-237744" algn="just" fontAlgn="auto">
              <a:lnSpc>
                <a:spcPct val="90000"/>
              </a:lnSpc>
              <a:spcAft>
                <a:spcPts val="0"/>
              </a:spcAft>
              <a:buClr>
                <a:schemeClr val="accent2"/>
              </a:buClr>
              <a:buFont typeface="Verdana"/>
              <a:buChar char="◦"/>
              <a:defRPr/>
            </a:pPr>
            <a:r>
              <a:rPr lang="tr-TR" altLang="tr-TR" b="1" dirty="0"/>
              <a:t>Menü Çubuğu</a:t>
            </a:r>
          </a:p>
          <a:p>
            <a:pPr marL="640080" lvl="1" indent="-237744" algn="just" fontAlgn="auto">
              <a:lnSpc>
                <a:spcPct val="90000"/>
              </a:lnSpc>
              <a:spcAft>
                <a:spcPts val="0"/>
              </a:spcAft>
              <a:buClr>
                <a:schemeClr val="accent2"/>
              </a:buClr>
              <a:buFont typeface="Verdana"/>
              <a:buChar char="◦"/>
              <a:defRPr/>
            </a:pPr>
            <a:r>
              <a:rPr lang="tr-TR" altLang="tr-TR" b="1" dirty="0"/>
              <a:t>Araç Çubuğu</a:t>
            </a:r>
          </a:p>
          <a:p>
            <a:pPr marL="640080" lvl="1" indent="-237744" algn="just" fontAlgn="auto">
              <a:lnSpc>
                <a:spcPct val="90000"/>
              </a:lnSpc>
              <a:spcAft>
                <a:spcPts val="0"/>
              </a:spcAft>
              <a:buClr>
                <a:schemeClr val="accent2"/>
              </a:buClr>
              <a:buFont typeface="Verdana"/>
              <a:buChar char="◦"/>
              <a:defRPr/>
            </a:pPr>
            <a:r>
              <a:rPr lang="tr-TR" altLang="tr-TR" b="1" dirty="0"/>
              <a:t>Gövde (Değişebilir)</a:t>
            </a:r>
          </a:p>
          <a:p>
            <a:pPr marL="640080" lvl="1" indent="-237744" algn="just" fontAlgn="auto">
              <a:lnSpc>
                <a:spcPct val="90000"/>
              </a:lnSpc>
              <a:spcAft>
                <a:spcPts val="0"/>
              </a:spcAft>
              <a:buClr>
                <a:schemeClr val="accent2"/>
              </a:buClr>
              <a:buFont typeface="Verdana"/>
              <a:buChar char="◦"/>
              <a:defRPr/>
            </a:pPr>
            <a:r>
              <a:rPr lang="tr-TR" altLang="tr-TR" b="1" dirty="0"/>
              <a:t>Durum Çubuğu</a:t>
            </a:r>
          </a:p>
        </p:txBody>
      </p:sp>
      <p:sp>
        <p:nvSpPr>
          <p:cNvPr id="5" name="Altbilgi Yer Tutucusu 4"/>
          <p:cNvSpPr>
            <a:spLocks noGrp="1"/>
          </p:cNvSpPr>
          <p:nvPr>
            <p:ph type="ftr" sz="quarter" idx="11"/>
          </p:nvPr>
        </p:nvSpPr>
        <p:spPr/>
        <p:txBody>
          <a:bodyPr/>
          <a:lstStyle/>
          <a:p>
            <a:pPr>
              <a:defRPr/>
            </a:pPr>
            <a:r>
              <a:rPr lang="tr-TR" altLang="tr-TR"/>
              <a:t>Yazılım Mühendisliği </a:t>
            </a:r>
            <a:endParaRPr lang="el-GR" altLang="tr-TR"/>
          </a:p>
        </p:txBody>
      </p:sp>
      <p:sp>
        <p:nvSpPr>
          <p:cNvPr id="6" name="5 Slayt Numarası Yer Tutucusu"/>
          <p:cNvSpPr>
            <a:spLocks noGrp="1"/>
          </p:cNvSpPr>
          <p:nvPr>
            <p:ph type="sldNum" sz="quarter" idx="12"/>
          </p:nvPr>
        </p:nvSpPr>
        <p:spPr/>
        <p:txBody>
          <a:bodyPr/>
          <a:lstStyle/>
          <a:p>
            <a:fld id="{D8154011-B7CE-4FCA-8CD3-8CAEE7C78245}" type="slidenum">
              <a:rPr lang="en-US" smtClean="0"/>
              <a:pPr/>
              <a:t>39</a:t>
            </a:fld>
            <a:endParaRPr lang="en-US"/>
          </a:p>
        </p:txBody>
      </p:sp>
    </p:spTree>
  </p:cSld>
  <p:clrMapOvr>
    <a:masterClrMapping/>
  </p:clrMapOvr>
  <p:transition spd="slow">
    <p:pull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pPr fontAlgn="auto">
              <a:spcAft>
                <a:spcPts val="0"/>
              </a:spcAft>
              <a:defRPr/>
            </a:pPr>
            <a:r>
              <a:rPr lang="tr-TR" altLang="tr-TR" dirty="0">
                <a:solidFill>
                  <a:schemeClr val="tx2">
                    <a:satMod val="130000"/>
                  </a:schemeClr>
                </a:solidFill>
              </a:rPr>
              <a:t>Giriş</a:t>
            </a:r>
          </a:p>
        </p:txBody>
      </p:sp>
      <p:sp>
        <p:nvSpPr>
          <p:cNvPr id="12291" name="Rectangle 3"/>
          <p:cNvSpPr>
            <a:spLocks noGrp="1" noChangeArrowheads="1"/>
          </p:cNvSpPr>
          <p:nvPr>
            <p:ph idx="1"/>
          </p:nvPr>
        </p:nvSpPr>
        <p:spPr/>
        <p:txBody>
          <a:bodyPr/>
          <a:lstStyle/>
          <a:p>
            <a:pPr marL="0" indent="0" algn="just">
              <a:buNone/>
            </a:pPr>
            <a:r>
              <a:rPr lang="tr-TR" altLang="tr-TR" sz="2400" dirty="0" smtClean="0"/>
              <a:t>Tasarım, sistem analizi çalışması sonucunda üretilen mantıksal modelin, fiziksel modele dönüştürülme çalışmasıdır.</a:t>
            </a:r>
          </a:p>
          <a:p>
            <a:endParaRPr lang="tr-TR" altLang="tr-TR" sz="2400" dirty="0" smtClean="0"/>
          </a:p>
          <a:p>
            <a:endParaRPr lang="tr-TR" altLang="tr-TR" sz="2400" dirty="0" smtClean="0"/>
          </a:p>
        </p:txBody>
      </p:sp>
      <p:sp>
        <p:nvSpPr>
          <p:cNvPr id="5" name="Altbilgi Yer Tutucusu 4"/>
          <p:cNvSpPr>
            <a:spLocks noGrp="1"/>
          </p:cNvSpPr>
          <p:nvPr>
            <p:ph type="ftr" sz="quarter" idx="11"/>
          </p:nvPr>
        </p:nvSpPr>
        <p:spPr/>
        <p:txBody>
          <a:bodyPr/>
          <a:lstStyle/>
          <a:p>
            <a:pPr>
              <a:defRPr/>
            </a:pPr>
            <a:r>
              <a:rPr lang="tr-TR" altLang="tr-TR" dirty="0"/>
              <a:t>Yazılım Mühendisliği </a:t>
            </a:r>
            <a:endParaRPr lang="el-GR" altLang="tr-TR" dirty="0"/>
          </a:p>
        </p:txBody>
      </p:sp>
      <p:pic>
        <p:nvPicPr>
          <p:cNvPr id="1229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l="16092" t="16849" r="54477" b="66106"/>
          <a:stretch>
            <a:fillRect/>
          </a:stretch>
        </p:blipFill>
        <p:spPr bwMode="auto">
          <a:xfrm>
            <a:off x="1600950" y="2924174"/>
            <a:ext cx="7162050" cy="2333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5 Slayt Numarası Yer Tutucusu"/>
          <p:cNvSpPr>
            <a:spLocks noGrp="1"/>
          </p:cNvSpPr>
          <p:nvPr>
            <p:ph type="sldNum" sz="quarter" idx="12"/>
          </p:nvPr>
        </p:nvSpPr>
        <p:spPr/>
        <p:txBody>
          <a:bodyPr/>
          <a:lstStyle/>
          <a:p>
            <a:fld id="{D8154011-B7CE-4FCA-8CD3-8CAEE7C78245}" type="slidenum">
              <a:rPr lang="en-US" smtClean="0"/>
              <a:pPr/>
              <a:t>4</a:t>
            </a:fld>
            <a:endParaRPr lang="en-US"/>
          </a:p>
        </p:txBody>
      </p:sp>
    </p:spTree>
  </p:cSld>
  <p:clrMapOvr>
    <a:masterClrMapping/>
  </p:clrMapOvr>
  <p:transition spd="slow">
    <p:pull dir="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p:txBody>
          <a:bodyPr/>
          <a:lstStyle/>
          <a:p>
            <a:pPr fontAlgn="auto">
              <a:spcAft>
                <a:spcPts val="0"/>
              </a:spcAft>
              <a:defRPr/>
            </a:pPr>
            <a:r>
              <a:rPr lang="tr-TR" altLang="tr-TR">
                <a:solidFill>
                  <a:schemeClr val="tx2">
                    <a:satMod val="130000"/>
                  </a:schemeClr>
                </a:solidFill>
              </a:rPr>
              <a:t>Kullanıcı Arayüz Prototipi</a:t>
            </a:r>
          </a:p>
        </p:txBody>
      </p:sp>
      <p:sp>
        <p:nvSpPr>
          <p:cNvPr id="5" name="Altbilgi Yer Tutucusu 4"/>
          <p:cNvSpPr>
            <a:spLocks noGrp="1"/>
          </p:cNvSpPr>
          <p:nvPr>
            <p:ph type="ftr" sz="quarter" idx="11"/>
          </p:nvPr>
        </p:nvSpPr>
        <p:spPr/>
        <p:txBody>
          <a:bodyPr/>
          <a:lstStyle/>
          <a:p>
            <a:pPr>
              <a:defRPr/>
            </a:pPr>
            <a:r>
              <a:rPr lang="tr-TR" altLang="tr-TR"/>
              <a:t>Yazılım Mühendisliği </a:t>
            </a:r>
            <a:endParaRPr lang="el-GR" altLang="tr-TR"/>
          </a:p>
        </p:txBody>
      </p:sp>
      <p:pic>
        <p:nvPicPr>
          <p:cNvPr id="8194" name="Picture 2"/>
          <p:cNvPicPr>
            <a:picLocks noChangeAspect="1" noChangeArrowheads="1"/>
          </p:cNvPicPr>
          <p:nvPr/>
        </p:nvPicPr>
        <p:blipFill>
          <a:blip r:embed="rId2" cstate="print"/>
          <a:srcRect/>
          <a:stretch>
            <a:fillRect/>
          </a:stretch>
        </p:blipFill>
        <p:spPr bwMode="auto">
          <a:xfrm>
            <a:off x="1447800" y="1295400"/>
            <a:ext cx="6781800" cy="5160562"/>
          </a:xfrm>
          <a:prstGeom prst="rect">
            <a:avLst/>
          </a:prstGeom>
          <a:noFill/>
          <a:ln w="9525">
            <a:noFill/>
            <a:miter lim="800000"/>
            <a:headEnd/>
            <a:tailEnd/>
          </a:ln>
        </p:spPr>
      </p:pic>
      <p:sp>
        <p:nvSpPr>
          <p:cNvPr id="7" name="6 Slayt Numarası Yer Tutucusu"/>
          <p:cNvSpPr>
            <a:spLocks noGrp="1"/>
          </p:cNvSpPr>
          <p:nvPr>
            <p:ph type="sldNum" sz="quarter" idx="12"/>
          </p:nvPr>
        </p:nvSpPr>
        <p:spPr/>
        <p:txBody>
          <a:bodyPr/>
          <a:lstStyle/>
          <a:p>
            <a:fld id="{D8154011-B7CE-4FCA-8CD3-8CAEE7C78245}" type="slidenum">
              <a:rPr lang="en-US" smtClean="0"/>
              <a:pPr/>
              <a:t>40</a:t>
            </a:fld>
            <a:endParaRPr lang="en-US"/>
          </a:p>
        </p:txBody>
      </p:sp>
    </p:spTree>
  </p:cSld>
  <p:clrMapOvr>
    <a:masterClrMapping/>
  </p:clrMapOvr>
  <p:transition spd="slow">
    <p:pull dir="u"/>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143000" y="274638"/>
            <a:ext cx="7924800" cy="1143000"/>
          </a:xfrm>
        </p:spPr>
        <p:txBody>
          <a:bodyPr>
            <a:normAutofit/>
          </a:bodyPr>
          <a:lstStyle/>
          <a:p>
            <a:pPr fontAlgn="auto">
              <a:spcAft>
                <a:spcPts val="0"/>
              </a:spcAft>
              <a:defRPr/>
            </a:pPr>
            <a:r>
              <a:rPr lang="tr-TR" sz="3400" dirty="0" smtClean="0">
                <a:solidFill>
                  <a:schemeClr val="tx2">
                    <a:satMod val="130000"/>
                  </a:schemeClr>
                </a:solidFill>
              </a:rPr>
              <a:t>Tasarım Çalışmasının Değerlendirilmesi</a:t>
            </a:r>
            <a:endParaRPr lang="tr-TR" sz="3400" dirty="0">
              <a:solidFill>
                <a:schemeClr val="tx2">
                  <a:satMod val="130000"/>
                </a:schemeClr>
              </a:solidFill>
            </a:endParaRPr>
          </a:p>
        </p:txBody>
      </p:sp>
      <p:sp>
        <p:nvSpPr>
          <p:cNvPr id="38915" name="İçerik Yer Tutucusu 2"/>
          <p:cNvSpPr>
            <a:spLocks noGrp="1"/>
          </p:cNvSpPr>
          <p:nvPr>
            <p:ph idx="1"/>
          </p:nvPr>
        </p:nvSpPr>
        <p:spPr>
          <a:xfrm>
            <a:off x="1143000" y="1447800"/>
            <a:ext cx="7772400" cy="4800600"/>
          </a:xfrm>
        </p:spPr>
        <p:txBody>
          <a:bodyPr>
            <a:normAutofit/>
          </a:bodyPr>
          <a:lstStyle/>
          <a:p>
            <a:pPr algn="just"/>
            <a:r>
              <a:rPr lang="tr-TR" altLang="tr-TR" dirty="0" smtClean="0"/>
              <a:t>Tasarım çalışmasının kalitesini ölçmek amacıyla çeşitli yöntemler kullanılmaktadır.</a:t>
            </a:r>
          </a:p>
          <a:p>
            <a:endParaRPr lang="tr-TR" altLang="tr-TR" dirty="0" smtClean="0"/>
          </a:p>
          <a:p>
            <a:pPr lvl="1"/>
            <a:r>
              <a:rPr lang="tr-TR" altLang="tr-TR" sz="3200" dirty="0" smtClean="0"/>
              <a:t>Tasarım Denetim Listesi</a:t>
            </a:r>
          </a:p>
          <a:p>
            <a:pPr lvl="1"/>
            <a:r>
              <a:rPr lang="tr-TR" altLang="tr-TR" sz="3200" dirty="0" smtClean="0"/>
              <a:t>Tasarım Kalite Ölçütleri</a:t>
            </a:r>
          </a:p>
          <a:p>
            <a:endParaRPr lang="tr-TR" altLang="tr-TR" dirty="0" smtClean="0"/>
          </a:p>
        </p:txBody>
      </p:sp>
      <p:sp>
        <p:nvSpPr>
          <p:cNvPr id="4" name="Altbilgi Yer Tutucusu 3"/>
          <p:cNvSpPr>
            <a:spLocks noGrp="1"/>
          </p:cNvSpPr>
          <p:nvPr>
            <p:ph type="ftr" sz="quarter" idx="11"/>
          </p:nvPr>
        </p:nvSpPr>
        <p:spPr/>
        <p:txBody>
          <a:bodyPr/>
          <a:lstStyle/>
          <a:p>
            <a:pPr>
              <a:defRPr/>
            </a:pPr>
            <a:r>
              <a:rPr lang="tr-TR" altLang="tr-TR"/>
              <a:t>Yazılım Mühendisliği </a:t>
            </a:r>
            <a:endParaRPr lang="el-GR" altLang="tr-TR"/>
          </a:p>
        </p:txBody>
      </p:sp>
      <p:sp>
        <p:nvSpPr>
          <p:cNvPr id="5" name="4 Slayt Numarası Yer Tutucusu"/>
          <p:cNvSpPr>
            <a:spLocks noGrp="1"/>
          </p:cNvSpPr>
          <p:nvPr>
            <p:ph type="sldNum" sz="quarter" idx="12"/>
          </p:nvPr>
        </p:nvSpPr>
        <p:spPr/>
        <p:txBody>
          <a:bodyPr/>
          <a:lstStyle/>
          <a:p>
            <a:fld id="{D8154011-B7CE-4FCA-8CD3-8CAEE7C78245}" type="slidenum">
              <a:rPr lang="en-US" smtClean="0"/>
              <a:pPr/>
              <a:t>41</a:t>
            </a:fld>
            <a:endParaRPr lang="en-US"/>
          </a:p>
        </p:txBody>
      </p:sp>
    </p:spTree>
  </p:cSld>
  <p:clrMapOvr>
    <a:masterClrMapping/>
  </p:clrMapOvr>
  <p:transition spd="slow">
    <p:pull dir="u"/>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p:txBody>
          <a:bodyPr>
            <a:normAutofit fontScale="90000"/>
          </a:bodyPr>
          <a:lstStyle/>
          <a:p>
            <a:pPr fontAlgn="auto">
              <a:spcAft>
                <a:spcPts val="0"/>
              </a:spcAft>
              <a:defRPr/>
            </a:pPr>
            <a:r>
              <a:rPr lang="tr-TR" altLang="tr-TR" sz="3800">
                <a:solidFill>
                  <a:schemeClr val="tx2">
                    <a:satMod val="130000"/>
                  </a:schemeClr>
                </a:solidFill>
              </a:rPr>
              <a:t>Başlangıç Tasarım Gözden Geçirme</a:t>
            </a:r>
          </a:p>
        </p:txBody>
      </p:sp>
      <p:sp>
        <p:nvSpPr>
          <p:cNvPr id="236547" name="Rectangle 3"/>
          <p:cNvSpPr>
            <a:spLocks noGrp="1" noChangeArrowheads="1"/>
          </p:cNvSpPr>
          <p:nvPr>
            <p:ph idx="1"/>
          </p:nvPr>
        </p:nvSpPr>
        <p:spPr>
          <a:xfrm>
            <a:off x="1066800" y="1339850"/>
            <a:ext cx="7620000" cy="5060950"/>
          </a:xfrm>
        </p:spPr>
        <p:txBody>
          <a:bodyPr>
            <a:normAutofit fontScale="92500" lnSpcReduction="10000"/>
          </a:bodyPr>
          <a:lstStyle/>
          <a:p>
            <a:pPr marL="365760" indent="-283464" algn="just" fontAlgn="auto">
              <a:spcAft>
                <a:spcPts val="0"/>
              </a:spcAft>
              <a:buFont typeface="Wingdings 2"/>
              <a:buChar char=""/>
              <a:defRPr/>
            </a:pPr>
            <a:r>
              <a:rPr lang="tr-TR" altLang="tr-TR" dirty="0"/>
              <a:t>Yapılan tasarım çalışmasının bir önceki geliştirme aşaması olan analiz aşamasında belirlenen gereksinimleri karşılayıp karşılamadığının belirlenmesidir.</a:t>
            </a:r>
          </a:p>
          <a:p>
            <a:pPr marL="640080" lvl="1" indent="-237744" algn="just" fontAlgn="auto">
              <a:spcAft>
                <a:spcPts val="0"/>
              </a:spcAft>
              <a:buClr>
                <a:schemeClr val="accent2"/>
              </a:buClr>
              <a:buFont typeface="Verdana"/>
              <a:buChar char="◦"/>
              <a:defRPr/>
            </a:pPr>
            <a:r>
              <a:rPr lang="tr-TR" altLang="tr-TR" sz="2400" dirty="0"/>
              <a:t>Sistem gereksinimlerine yardımcı olan kullanıcılar</a:t>
            </a:r>
          </a:p>
          <a:p>
            <a:pPr marL="640080" lvl="1" indent="-237744" algn="just" fontAlgn="auto">
              <a:spcAft>
                <a:spcPts val="0"/>
              </a:spcAft>
              <a:buClr>
                <a:schemeClr val="accent2"/>
              </a:buClr>
              <a:buFont typeface="Verdana"/>
              <a:buChar char="◦"/>
              <a:defRPr/>
            </a:pPr>
            <a:r>
              <a:rPr lang="tr-TR" altLang="tr-TR" sz="2400" dirty="0"/>
              <a:t>Sistem analizini yapan çözümleyiciler</a:t>
            </a:r>
          </a:p>
          <a:p>
            <a:pPr marL="640080" lvl="1" indent="-237744" algn="just" fontAlgn="auto">
              <a:spcAft>
                <a:spcPts val="0"/>
              </a:spcAft>
              <a:buClr>
                <a:schemeClr val="accent2"/>
              </a:buClr>
              <a:buFont typeface="Verdana"/>
              <a:buChar char="◦"/>
              <a:defRPr/>
            </a:pPr>
            <a:r>
              <a:rPr lang="tr-TR" altLang="tr-TR" sz="2400" dirty="0"/>
              <a:t>Sistemin kullanıcıları</a:t>
            </a:r>
          </a:p>
          <a:p>
            <a:pPr marL="640080" lvl="1" indent="-237744" algn="just" fontAlgn="auto">
              <a:spcAft>
                <a:spcPts val="0"/>
              </a:spcAft>
              <a:buClr>
                <a:schemeClr val="accent2"/>
              </a:buClr>
              <a:buFont typeface="Verdana"/>
              <a:buChar char="◦"/>
              <a:defRPr/>
            </a:pPr>
            <a:r>
              <a:rPr lang="tr-TR" altLang="tr-TR" sz="2400" dirty="0"/>
              <a:t>Tasarımcılar</a:t>
            </a:r>
          </a:p>
          <a:p>
            <a:pPr marL="640080" lvl="1" indent="-237744" algn="just" fontAlgn="auto">
              <a:spcAft>
                <a:spcPts val="0"/>
              </a:spcAft>
              <a:buClr>
                <a:schemeClr val="accent2"/>
              </a:buClr>
              <a:buFont typeface="Verdana"/>
              <a:buChar char="◦"/>
              <a:defRPr/>
            </a:pPr>
            <a:r>
              <a:rPr lang="tr-TR" altLang="tr-TR" sz="2400" dirty="0"/>
              <a:t>Yönlendirici</a:t>
            </a:r>
          </a:p>
          <a:p>
            <a:pPr marL="640080" lvl="1" indent="-237744" algn="just" fontAlgn="auto">
              <a:spcAft>
                <a:spcPts val="0"/>
              </a:spcAft>
              <a:buClr>
                <a:schemeClr val="accent2"/>
              </a:buClr>
              <a:buFont typeface="Verdana"/>
              <a:buChar char="◦"/>
              <a:defRPr/>
            </a:pPr>
            <a:r>
              <a:rPr lang="tr-TR" altLang="tr-TR" sz="2400" dirty="0"/>
              <a:t>Sekreter</a:t>
            </a:r>
          </a:p>
          <a:p>
            <a:pPr marL="640080" lvl="1" indent="-237744" algn="just" fontAlgn="auto">
              <a:spcAft>
                <a:spcPts val="0"/>
              </a:spcAft>
              <a:buClr>
                <a:schemeClr val="accent2"/>
              </a:buClr>
              <a:buFont typeface="Verdana"/>
              <a:buChar char="◦"/>
              <a:defRPr/>
            </a:pPr>
            <a:r>
              <a:rPr lang="tr-TR" altLang="tr-TR" sz="2400" dirty="0"/>
              <a:t>Sistemi geliştirecek programcılar</a:t>
            </a:r>
          </a:p>
          <a:p>
            <a:pPr marL="640080" lvl="1" indent="-237744" algn="just" fontAlgn="auto">
              <a:spcAft>
                <a:spcPts val="0"/>
              </a:spcAft>
              <a:buFont typeface="Wingdings" pitchFamily="2" charset="2"/>
              <a:buNone/>
              <a:defRPr/>
            </a:pPr>
            <a:r>
              <a:rPr lang="tr-TR" altLang="tr-TR" sz="3200" dirty="0"/>
              <a:t>dan oluşan bir grup tarafından yapılır.</a:t>
            </a:r>
          </a:p>
        </p:txBody>
      </p:sp>
      <p:sp>
        <p:nvSpPr>
          <p:cNvPr id="5" name="Altbilgi Yer Tutucusu 4"/>
          <p:cNvSpPr>
            <a:spLocks noGrp="1"/>
          </p:cNvSpPr>
          <p:nvPr>
            <p:ph type="ftr" sz="quarter" idx="11"/>
          </p:nvPr>
        </p:nvSpPr>
        <p:spPr/>
        <p:txBody>
          <a:bodyPr/>
          <a:lstStyle/>
          <a:p>
            <a:pPr>
              <a:defRPr/>
            </a:pPr>
            <a:r>
              <a:rPr lang="tr-TR" altLang="tr-TR"/>
              <a:t>Yazılım Mühendisliği </a:t>
            </a:r>
            <a:endParaRPr lang="el-GR" altLang="tr-TR"/>
          </a:p>
        </p:txBody>
      </p:sp>
      <p:sp>
        <p:nvSpPr>
          <p:cNvPr id="6" name="5 Slayt Numarası Yer Tutucusu"/>
          <p:cNvSpPr>
            <a:spLocks noGrp="1"/>
          </p:cNvSpPr>
          <p:nvPr>
            <p:ph type="sldNum" sz="quarter" idx="12"/>
          </p:nvPr>
        </p:nvSpPr>
        <p:spPr/>
        <p:txBody>
          <a:bodyPr/>
          <a:lstStyle/>
          <a:p>
            <a:fld id="{D8154011-B7CE-4FCA-8CD3-8CAEE7C78245}" type="slidenum">
              <a:rPr lang="en-US" smtClean="0"/>
              <a:pPr/>
              <a:t>42</a:t>
            </a:fld>
            <a:endParaRPr lang="en-US"/>
          </a:p>
        </p:txBody>
      </p:sp>
    </p:spTree>
  </p:cSld>
  <p:clrMapOvr>
    <a:masterClrMapping/>
  </p:clrMapOvr>
  <p:transition spd="slow">
    <p:pull dir="u"/>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p:txBody>
          <a:bodyPr>
            <a:normAutofit/>
          </a:bodyPr>
          <a:lstStyle/>
          <a:p>
            <a:pPr fontAlgn="auto">
              <a:spcAft>
                <a:spcPts val="0"/>
              </a:spcAft>
              <a:defRPr/>
            </a:pPr>
            <a:r>
              <a:rPr lang="tr-TR" altLang="tr-TR" sz="3700" dirty="0">
                <a:solidFill>
                  <a:schemeClr val="tx2">
                    <a:satMod val="130000"/>
                  </a:schemeClr>
                </a:solidFill>
              </a:rPr>
              <a:t>Ayrıntılı Tasarım Gözden Geçirme</a:t>
            </a:r>
          </a:p>
        </p:txBody>
      </p:sp>
      <p:sp>
        <p:nvSpPr>
          <p:cNvPr id="237571" name="Rectangle 3"/>
          <p:cNvSpPr>
            <a:spLocks noGrp="1" noChangeArrowheads="1"/>
          </p:cNvSpPr>
          <p:nvPr>
            <p:ph idx="1"/>
          </p:nvPr>
        </p:nvSpPr>
        <p:spPr>
          <a:xfrm>
            <a:off x="1435608" y="1447800"/>
            <a:ext cx="7498080" cy="5029200"/>
          </a:xfrm>
        </p:spPr>
        <p:txBody>
          <a:bodyPr>
            <a:normAutofit fontScale="92500" lnSpcReduction="10000"/>
          </a:bodyPr>
          <a:lstStyle/>
          <a:p>
            <a:pPr marL="365760" indent="-283464" algn="just" fontAlgn="auto">
              <a:spcAft>
                <a:spcPts val="0"/>
              </a:spcAft>
              <a:buFont typeface="Wingdings 2"/>
              <a:buChar char=""/>
              <a:defRPr/>
            </a:pPr>
            <a:r>
              <a:rPr lang="tr-TR" altLang="tr-TR" dirty="0"/>
              <a:t>Başlangıç tasarımı gözden geçirme çalışmasının başarılı bir biçimde tamamlanmasından sonra, tasarımın teknik uygunluğunu belirlemek için </a:t>
            </a:r>
            <a:r>
              <a:rPr lang="tr-TR" altLang="tr-TR" i="1" dirty="0">
                <a:solidFill>
                  <a:srgbClr val="373187"/>
                </a:solidFill>
              </a:rPr>
              <a:t>Ayrıntılı Tasarım Gözden Geçirme</a:t>
            </a:r>
            <a:r>
              <a:rPr lang="tr-TR" altLang="tr-TR" i="1" dirty="0"/>
              <a:t> </a:t>
            </a:r>
            <a:r>
              <a:rPr lang="tr-TR" altLang="tr-TR" dirty="0"/>
              <a:t>çalışması yapılır. Bu çalışmada;</a:t>
            </a:r>
          </a:p>
          <a:p>
            <a:pPr marL="640080" lvl="1" indent="-237744" algn="just" fontAlgn="auto">
              <a:spcAft>
                <a:spcPts val="0"/>
              </a:spcAft>
              <a:buClr>
                <a:schemeClr val="accent2"/>
              </a:buClr>
              <a:buFont typeface="Verdana"/>
              <a:buChar char="◦"/>
              <a:defRPr/>
            </a:pPr>
            <a:r>
              <a:rPr lang="tr-TR" altLang="tr-TR" sz="3200" dirty="0"/>
              <a:t>Çözümleyiciler</a:t>
            </a:r>
          </a:p>
          <a:p>
            <a:pPr marL="640080" lvl="1" indent="-237744" algn="just" fontAlgn="auto">
              <a:spcAft>
                <a:spcPts val="0"/>
              </a:spcAft>
              <a:buClr>
                <a:schemeClr val="accent2"/>
              </a:buClr>
              <a:buFont typeface="Verdana"/>
              <a:buChar char="◦"/>
              <a:defRPr/>
            </a:pPr>
            <a:r>
              <a:rPr lang="tr-TR" altLang="tr-TR" sz="3200" dirty="0"/>
              <a:t>Sistem Tasarımcıları</a:t>
            </a:r>
          </a:p>
          <a:p>
            <a:pPr marL="640080" lvl="1" indent="-237744" algn="just" fontAlgn="auto">
              <a:spcAft>
                <a:spcPts val="0"/>
              </a:spcAft>
              <a:buClr>
                <a:schemeClr val="accent2"/>
              </a:buClr>
              <a:buFont typeface="Verdana"/>
              <a:buChar char="◦"/>
              <a:defRPr/>
            </a:pPr>
            <a:r>
              <a:rPr lang="tr-TR" altLang="tr-TR" sz="3200" dirty="0"/>
              <a:t>Sistem Geliştiriciler</a:t>
            </a:r>
          </a:p>
          <a:p>
            <a:pPr marL="640080" lvl="1" indent="-237744" algn="just" fontAlgn="auto">
              <a:spcAft>
                <a:spcPts val="0"/>
              </a:spcAft>
              <a:buClr>
                <a:schemeClr val="accent2"/>
              </a:buClr>
              <a:buFont typeface="Verdana"/>
              <a:buChar char="◦"/>
              <a:defRPr/>
            </a:pPr>
            <a:r>
              <a:rPr lang="tr-TR" altLang="tr-TR" sz="3200" dirty="0"/>
              <a:t>Sekreter</a:t>
            </a:r>
          </a:p>
          <a:p>
            <a:pPr marL="640080" lvl="1" indent="-237744" algn="just" fontAlgn="auto">
              <a:spcAft>
                <a:spcPts val="0"/>
              </a:spcAft>
              <a:buFont typeface="Wingdings" pitchFamily="2" charset="2"/>
              <a:buNone/>
              <a:defRPr/>
            </a:pPr>
            <a:r>
              <a:rPr lang="tr-TR" altLang="tr-TR" sz="3200" dirty="0"/>
              <a:t>den oluşan bir ekip kullanılır.</a:t>
            </a:r>
          </a:p>
        </p:txBody>
      </p:sp>
      <p:sp>
        <p:nvSpPr>
          <p:cNvPr id="5" name="Altbilgi Yer Tutucusu 4"/>
          <p:cNvSpPr>
            <a:spLocks noGrp="1"/>
          </p:cNvSpPr>
          <p:nvPr>
            <p:ph type="ftr" sz="quarter" idx="11"/>
          </p:nvPr>
        </p:nvSpPr>
        <p:spPr/>
        <p:txBody>
          <a:bodyPr/>
          <a:lstStyle/>
          <a:p>
            <a:pPr>
              <a:defRPr/>
            </a:pPr>
            <a:r>
              <a:rPr lang="tr-TR" altLang="tr-TR"/>
              <a:t>Yazılım Mühendisliği </a:t>
            </a:r>
            <a:endParaRPr lang="el-GR" altLang="tr-TR"/>
          </a:p>
        </p:txBody>
      </p:sp>
      <p:sp>
        <p:nvSpPr>
          <p:cNvPr id="6" name="5 Slayt Numarası Yer Tutucusu"/>
          <p:cNvSpPr>
            <a:spLocks noGrp="1"/>
          </p:cNvSpPr>
          <p:nvPr>
            <p:ph type="sldNum" sz="quarter" idx="12"/>
          </p:nvPr>
        </p:nvSpPr>
        <p:spPr/>
        <p:txBody>
          <a:bodyPr/>
          <a:lstStyle/>
          <a:p>
            <a:fld id="{D8154011-B7CE-4FCA-8CD3-8CAEE7C78245}" type="slidenum">
              <a:rPr lang="en-US" smtClean="0"/>
              <a:pPr/>
              <a:t>43</a:t>
            </a:fld>
            <a:endParaRPr lang="en-US"/>
          </a:p>
        </p:txBody>
      </p:sp>
    </p:spTree>
  </p:cSld>
  <p:clrMapOvr>
    <a:masterClrMapping/>
  </p:clrMapOvr>
  <p:transition spd="slow">
    <p:pull dir="u"/>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p:txBody>
          <a:bodyPr/>
          <a:lstStyle/>
          <a:p>
            <a:pPr fontAlgn="auto">
              <a:spcAft>
                <a:spcPts val="0"/>
              </a:spcAft>
              <a:defRPr/>
            </a:pPr>
            <a:r>
              <a:rPr lang="tr-TR" altLang="tr-TR">
                <a:solidFill>
                  <a:schemeClr val="tx2">
                    <a:satMod val="130000"/>
                  </a:schemeClr>
                </a:solidFill>
              </a:rPr>
              <a:t>Tasarım Kalite Ölçütleri</a:t>
            </a:r>
          </a:p>
        </p:txBody>
      </p:sp>
      <p:sp>
        <p:nvSpPr>
          <p:cNvPr id="41987" name="Rectangle 3"/>
          <p:cNvSpPr>
            <a:spLocks noGrp="1" noChangeArrowheads="1"/>
          </p:cNvSpPr>
          <p:nvPr>
            <p:ph idx="1"/>
          </p:nvPr>
        </p:nvSpPr>
        <p:spPr/>
        <p:txBody>
          <a:bodyPr/>
          <a:lstStyle/>
          <a:p>
            <a:pPr algn="just"/>
            <a:endParaRPr lang="tr-TR" altLang="tr-TR" dirty="0" smtClean="0"/>
          </a:p>
          <a:p>
            <a:pPr algn="just"/>
            <a:r>
              <a:rPr lang="tr-TR" altLang="tr-TR" dirty="0" smtClean="0"/>
              <a:t>Bağlaşım (</a:t>
            </a:r>
            <a:r>
              <a:rPr lang="tr-TR" altLang="tr-TR" i="1" dirty="0" err="1" smtClean="0"/>
              <a:t>Coupling</a:t>
            </a:r>
            <a:r>
              <a:rPr lang="tr-TR" altLang="tr-TR" dirty="0" smtClean="0"/>
              <a:t>)</a:t>
            </a:r>
          </a:p>
          <a:p>
            <a:pPr algn="just">
              <a:buFont typeface="Wingdings" pitchFamily="2" charset="2"/>
              <a:buNone/>
            </a:pPr>
            <a:r>
              <a:rPr lang="tr-TR" altLang="tr-TR" dirty="0" smtClean="0"/>
              <a:t>	Tasarımı oluşturan modüller arası ilişki ile ilgilidir.</a:t>
            </a:r>
          </a:p>
          <a:p>
            <a:pPr algn="just"/>
            <a:endParaRPr lang="tr-TR" altLang="tr-TR" dirty="0" smtClean="0"/>
          </a:p>
          <a:p>
            <a:pPr algn="just"/>
            <a:r>
              <a:rPr lang="tr-TR" altLang="tr-TR" dirty="0" smtClean="0"/>
              <a:t>Yapışıklık (</a:t>
            </a:r>
            <a:r>
              <a:rPr lang="tr-TR" altLang="tr-TR" i="1" dirty="0" err="1" smtClean="0"/>
              <a:t>Cohesion</a:t>
            </a:r>
            <a:r>
              <a:rPr lang="tr-TR" altLang="tr-TR" dirty="0" smtClean="0"/>
              <a:t>)</a:t>
            </a:r>
          </a:p>
          <a:p>
            <a:pPr algn="just">
              <a:buFont typeface="Wingdings" pitchFamily="2" charset="2"/>
              <a:buNone/>
            </a:pPr>
            <a:r>
              <a:rPr lang="tr-TR" altLang="tr-TR" dirty="0" smtClean="0"/>
              <a:t>	Modüllerin iç yapısı ile ilgilidir.</a:t>
            </a:r>
          </a:p>
        </p:txBody>
      </p:sp>
      <p:sp>
        <p:nvSpPr>
          <p:cNvPr id="5" name="Altbilgi Yer Tutucusu 4"/>
          <p:cNvSpPr>
            <a:spLocks noGrp="1"/>
          </p:cNvSpPr>
          <p:nvPr>
            <p:ph type="ftr" sz="quarter" idx="11"/>
          </p:nvPr>
        </p:nvSpPr>
        <p:spPr/>
        <p:txBody>
          <a:bodyPr/>
          <a:lstStyle/>
          <a:p>
            <a:pPr>
              <a:defRPr/>
            </a:pPr>
            <a:r>
              <a:rPr lang="tr-TR" altLang="tr-TR"/>
              <a:t>Yazılım Mühendisliği </a:t>
            </a:r>
            <a:endParaRPr lang="el-GR" altLang="tr-TR"/>
          </a:p>
        </p:txBody>
      </p:sp>
      <p:sp>
        <p:nvSpPr>
          <p:cNvPr id="6" name="5 Slayt Numarası Yer Tutucusu"/>
          <p:cNvSpPr>
            <a:spLocks noGrp="1"/>
          </p:cNvSpPr>
          <p:nvPr>
            <p:ph type="sldNum" sz="quarter" idx="12"/>
          </p:nvPr>
        </p:nvSpPr>
        <p:spPr/>
        <p:txBody>
          <a:bodyPr/>
          <a:lstStyle/>
          <a:p>
            <a:fld id="{D8154011-B7CE-4FCA-8CD3-8CAEE7C78245}" type="slidenum">
              <a:rPr lang="en-US" smtClean="0"/>
              <a:pPr/>
              <a:t>44</a:t>
            </a:fld>
            <a:endParaRPr lang="en-US"/>
          </a:p>
        </p:txBody>
      </p:sp>
    </p:spTree>
  </p:cSld>
  <p:clrMapOvr>
    <a:masterClrMapping/>
  </p:clrMapOvr>
  <p:transition spd="slow">
    <p:pull dir="u"/>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p:txBody>
          <a:bodyPr/>
          <a:lstStyle/>
          <a:p>
            <a:pPr fontAlgn="auto">
              <a:spcAft>
                <a:spcPts val="0"/>
              </a:spcAft>
              <a:defRPr/>
            </a:pPr>
            <a:r>
              <a:rPr lang="tr-TR" altLang="tr-TR">
                <a:solidFill>
                  <a:schemeClr val="tx2">
                    <a:satMod val="130000"/>
                  </a:schemeClr>
                </a:solidFill>
              </a:rPr>
              <a:t>Bağlaşım</a:t>
            </a:r>
          </a:p>
        </p:txBody>
      </p:sp>
      <p:sp>
        <p:nvSpPr>
          <p:cNvPr id="239619" name="Rectangle 3"/>
          <p:cNvSpPr>
            <a:spLocks noGrp="1" noChangeArrowheads="1"/>
          </p:cNvSpPr>
          <p:nvPr>
            <p:ph idx="1"/>
          </p:nvPr>
        </p:nvSpPr>
        <p:spPr/>
        <p:txBody>
          <a:bodyPr>
            <a:normAutofit lnSpcReduction="10000"/>
          </a:bodyPr>
          <a:lstStyle/>
          <a:p>
            <a:pPr marL="365760" indent="-283464" algn="just" fontAlgn="auto">
              <a:lnSpc>
                <a:spcPct val="95000"/>
              </a:lnSpc>
              <a:spcBef>
                <a:spcPct val="60000"/>
              </a:spcBef>
              <a:spcAft>
                <a:spcPts val="0"/>
              </a:spcAft>
              <a:buFont typeface="Wingdings 2"/>
              <a:buChar char=""/>
              <a:defRPr/>
            </a:pPr>
            <a:r>
              <a:rPr lang="tr-TR" altLang="tr-TR" dirty="0"/>
              <a:t>Modüller arası bağlılığın ölçülmesi için kullanılan bir ölçüttür. </a:t>
            </a:r>
          </a:p>
          <a:p>
            <a:pPr marL="365760" indent="-283464" algn="just" fontAlgn="auto">
              <a:lnSpc>
                <a:spcPct val="95000"/>
              </a:lnSpc>
              <a:spcBef>
                <a:spcPct val="60000"/>
              </a:spcBef>
              <a:spcAft>
                <a:spcPts val="0"/>
              </a:spcAft>
              <a:buFont typeface="Wingdings 2"/>
              <a:buChar char=""/>
              <a:defRPr/>
            </a:pPr>
            <a:r>
              <a:rPr lang="tr-TR" altLang="tr-TR" dirty="0"/>
              <a:t>Yüksek kaliteli bir tasarımda bağlaşım ölçümü az olmalıdır.</a:t>
            </a:r>
          </a:p>
          <a:p>
            <a:pPr marL="365760" indent="-283464" algn="just" fontAlgn="auto">
              <a:spcBef>
                <a:spcPct val="60000"/>
              </a:spcBef>
              <a:spcAft>
                <a:spcPts val="0"/>
              </a:spcAft>
              <a:buFont typeface="Wingdings 2"/>
              <a:buChar char=""/>
              <a:defRPr/>
            </a:pPr>
            <a:r>
              <a:rPr lang="tr-TR" altLang="tr-TR" dirty="0"/>
              <a:t>Bağlaşımın düşük olması</a:t>
            </a:r>
          </a:p>
          <a:p>
            <a:pPr marL="640080" lvl="1" indent="-237744" algn="just" fontAlgn="auto">
              <a:spcAft>
                <a:spcPts val="0"/>
              </a:spcAft>
              <a:buClr>
                <a:schemeClr val="accent2"/>
              </a:buClr>
              <a:buFont typeface="Verdana"/>
              <a:buChar char="◦"/>
              <a:defRPr/>
            </a:pPr>
            <a:r>
              <a:rPr lang="tr-TR" altLang="tr-TR" sz="2200" dirty="0"/>
              <a:t>Hatanın dalgasal yayılma özelliğinin azaltılması</a:t>
            </a:r>
          </a:p>
          <a:p>
            <a:pPr marL="640080" lvl="1" indent="-237744" algn="just" fontAlgn="auto">
              <a:spcAft>
                <a:spcPts val="0"/>
              </a:spcAft>
              <a:buClr>
                <a:schemeClr val="accent2"/>
              </a:buClr>
              <a:buFont typeface="Verdana"/>
              <a:buChar char="◦"/>
              <a:defRPr/>
            </a:pPr>
            <a:r>
              <a:rPr lang="tr-TR" altLang="tr-TR" sz="2200" dirty="0"/>
              <a:t>Modüllerin bakım kolaylığı</a:t>
            </a:r>
          </a:p>
          <a:p>
            <a:pPr marL="640080" lvl="1" indent="-237744" algn="just" fontAlgn="auto">
              <a:spcAft>
                <a:spcPts val="0"/>
              </a:spcAft>
              <a:buClr>
                <a:schemeClr val="accent2"/>
              </a:buClr>
              <a:buFont typeface="Verdana"/>
              <a:buChar char="◦"/>
              <a:defRPr/>
            </a:pPr>
            <a:r>
              <a:rPr lang="tr-TR" altLang="tr-TR" sz="2200" dirty="0"/>
              <a:t>Modüller arası ilişkilerde karmaşıklığın azaltılması</a:t>
            </a:r>
          </a:p>
          <a:p>
            <a:pPr marL="365760" indent="-283464" algn="just" fontAlgn="auto">
              <a:spcAft>
                <a:spcPts val="0"/>
              </a:spcAft>
              <a:buFont typeface="Wingdings" pitchFamily="2" charset="2"/>
              <a:buNone/>
              <a:defRPr/>
            </a:pPr>
            <a:r>
              <a:rPr lang="tr-TR" altLang="tr-TR" dirty="0"/>
              <a:t>	nedenleri ile </a:t>
            </a:r>
            <a:r>
              <a:rPr lang="tr-TR" altLang="tr-TR" dirty="0" smtClean="0"/>
              <a:t>istenmektedir.</a:t>
            </a:r>
            <a:endParaRPr lang="tr-TR" altLang="tr-TR" dirty="0"/>
          </a:p>
        </p:txBody>
      </p:sp>
      <p:sp>
        <p:nvSpPr>
          <p:cNvPr id="5" name="Altbilgi Yer Tutucusu 4"/>
          <p:cNvSpPr>
            <a:spLocks noGrp="1"/>
          </p:cNvSpPr>
          <p:nvPr>
            <p:ph type="ftr" sz="quarter" idx="11"/>
          </p:nvPr>
        </p:nvSpPr>
        <p:spPr/>
        <p:txBody>
          <a:bodyPr/>
          <a:lstStyle/>
          <a:p>
            <a:pPr>
              <a:defRPr/>
            </a:pPr>
            <a:r>
              <a:rPr lang="tr-TR" altLang="tr-TR"/>
              <a:t>Yazılım Mühendisliği </a:t>
            </a:r>
            <a:endParaRPr lang="el-GR" altLang="tr-TR"/>
          </a:p>
        </p:txBody>
      </p:sp>
      <p:sp>
        <p:nvSpPr>
          <p:cNvPr id="6" name="5 Slayt Numarası Yer Tutucusu"/>
          <p:cNvSpPr>
            <a:spLocks noGrp="1"/>
          </p:cNvSpPr>
          <p:nvPr>
            <p:ph type="sldNum" sz="quarter" idx="12"/>
          </p:nvPr>
        </p:nvSpPr>
        <p:spPr/>
        <p:txBody>
          <a:bodyPr/>
          <a:lstStyle/>
          <a:p>
            <a:fld id="{D8154011-B7CE-4FCA-8CD3-8CAEE7C78245}" type="slidenum">
              <a:rPr lang="en-US" smtClean="0"/>
              <a:pPr/>
              <a:t>45</a:t>
            </a:fld>
            <a:endParaRPr lang="en-US"/>
          </a:p>
        </p:txBody>
      </p:sp>
    </p:spTree>
  </p:cSld>
  <p:clrMapOvr>
    <a:masterClrMapping/>
  </p:clrMapOvr>
  <p:transition spd="slow">
    <p:pull dir="u"/>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p:txBody>
          <a:bodyPr/>
          <a:lstStyle/>
          <a:p>
            <a:pPr fontAlgn="auto">
              <a:spcAft>
                <a:spcPts val="0"/>
              </a:spcAft>
              <a:defRPr/>
            </a:pPr>
            <a:r>
              <a:rPr lang="tr-TR" altLang="tr-TR">
                <a:solidFill>
                  <a:schemeClr val="tx2">
                    <a:satMod val="130000"/>
                  </a:schemeClr>
                </a:solidFill>
              </a:rPr>
              <a:t>Yalın Veri Bağlaşımı </a:t>
            </a:r>
          </a:p>
        </p:txBody>
      </p:sp>
      <p:sp>
        <p:nvSpPr>
          <p:cNvPr id="44035" name="Rectangle 3"/>
          <p:cNvSpPr>
            <a:spLocks noGrp="1" noChangeArrowheads="1"/>
          </p:cNvSpPr>
          <p:nvPr>
            <p:ph idx="1"/>
          </p:nvPr>
        </p:nvSpPr>
        <p:spPr/>
        <p:txBody>
          <a:bodyPr/>
          <a:lstStyle/>
          <a:p>
            <a:pPr algn="just"/>
            <a:r>
              <a:rPr lang="tr-TR" altLang="tr-TR" sz="2800" dirty="0" smtClean="0"/>
              <a:t>Herhangi iki modül arası iletişim yalın veriler </a:t>
            </a:r>
            <a:r>
              <a:rPr lang="tr-TR" altLang="tr-TR" sz="2800" dirty="0" smtClean="0">
                <a:solidFill>
                  <a:srgbClr val="879CDF"/>
                </a:solidFill>
              </a:rPr>
              <a:t>(tamsayı, karakter, </a:t>
            </a:r>
            <a:r>
              <a:rPr lang="tr-TR" altLang="tr-TR" sz="2800" dirty="0" err="1" smtClean="0">
                <a:solidFill>
                  <a:srgbClr val="879CDF"/>
                </a:solidFill>
              </a:rPr>
              <a:t>boolean</a:t>
            </a:r>
            <a:r>
              <a:rPr lang="tr-TR" altLang="tr-TR" sz="2800" dirty="0" smtClean="0">
                <a:solidFill>
                  <a:srgbClr val="879CDF"/>
                </a:solidFill>
              </a:rPr>
              <a:t>, vs)</a:t>
            </a:r>
            <a:r>
              <a:rPr lang="tr-TR" altLang="tr-TR" sz="2800" dirty="0" smtClean="0"/>
              <a:t> aracılığı ile gerçekleştiriliyorsa bu iki modül yalın veri bağlaşımlıdır şeklinde tanımlanır.</a:t>
            </a:r>
          </a:p>
        </p:txBody>
      </p:sp>
      <p:sp>
        <p:nvSpPr>
          <p:cNvPr id="5" name="Altbilgi Yer Tutucusu 4"/>
          <p:cNvSpPr>
            <a:spLocks noGrp="1"/>
          </p:cNvSpPr>
          <p:nvPr>
            <p:ph type="ftr" sz="quarter" idx="11"/>
          </p:nvPr>
        </p:nvSpPr>
        <p:spPr/>
        <p:txBody>
          <a:bodyPr/>
          <a:lstStyle/>
          <a:p>
            <a:pPr>
              <a:defRPr/>
            </a:pPr>
            <a:r>
              <a:rPr lang="tr-TR" altLang="tr-TR"/>
              <a:t>Yazılım Mühendisliği </a:t>
            </a:r>
            <a:endParaRPr lang="el-GR" altLang="tr-TR"/>
          </a:p>
        </p:txBody>
      </p:sp>
      <p:sp>
        <p:nvSpPr>
          <p:cNvPr id="6" name="5 Slayt Numarası Yer Tutucusu"/>
          <p:cNvSpPr>
            <a:spLocks noGrp="1"/>
          </p:cNvSpPr>
          <p:nvPr>
            <p:ph type="sldNum" sz="quarter" idx="12"/>
          </p:nvPr>
        </p:nvSpPr>
        <p:spPr/>
        <p:txBody>
          <a:bodyPr/>
          <a:lstStyle/>
          <a:p>
            <a:fld id="{D8154011-B7CE-4FCA-8CD3-8CAEE7C78245}" type="slidenum">
              <a:rPr lang="en-US" smtClean="0"/>
              <a:pPr/>
              <a:t>46</a:t>
            </a:fld>
            <a:endParaRPr lang="en-US"/>
          </a:p>
        </p:txBody>
      </p:sp>
    </p:spTree>
  </p:cSld>
  <p:clrMapOvr>
    <a:masterClrMapping/>
  </p:clrMapOvr>
  <p:transition spd="slow">
    <p:pull dir="u"/>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p:txBody>
          <a:bodyPr/>
          <a:lstStyle/>
          <a:p>
            <a:pPr fontAlgn="auto">
              <a:spcAft>
                <a:spcPts val="0"/>
              </a:spcAft>
              <a:defRPr/>
            </a:pPr>
            <a:r>
              <a:rPr lang="tr-TR" altLang="tr-TR">
                <a:solidFill>
                  <a:schemeClr val="tx2">
                    <a:satMod val="130000"/>
                  </a:schemeClr>
                </a:solidFill>
              </a:rPr>
              <a:t>Karmaşık Veri Bağlaşımı</a:t>
            </a:r>
          </a:p>
        </p:txBody>
      </p:sp>
      <p:sp>
        <p:nvSpPr>
          <p:cNvPr id="45059" name="Rectangle 3"/>
          <p:cNvSpPr>
            <a:spLocks noGrp="1" noChangeArrowheads="1"/>
          </p:cNvSpPr>
          <p:nvPr>
            <p:ph idx="1"/>
          </p:nvPr>
        </p:nvSpPr>
        <p:spPr/>
        <p:txBody>
          <a:bodyPr/>
          <a:lstStyle/>
          <a:p>
            <a:pPr algn="just"/>
            <a:r>
              <a:rPr lang="tr-TR" altLang="tr-TR" sz="2800" dirty="0" smtClean="0"/>
              <a:t>Herhangi iki modül arasındaki iletişimde kullanılan parametrelerin karmaşık veri yapısı </a:t>
            </a:r>
            <a:r>
              <a:rPr lang="tr-TR" altLang="tr-TR" sz="2800" dirty="0" smtClean="0">
                <a:solidFill>
                  <a:srgbClr val="879CDF"/>
                </a:solidFill>
              </a:rPr>
              <a:t>(kayıt, dizi, nesne, vs)</a:t>
            </a:r>
            <a:r>
              <a:rPr lang="tr-TR" altLang="tr-TR" sz="2800" dirty="0" smtClean="0"/>
              <a:t> olması durumunda modüller karmaşık veri paylaşımlı olarak tanımlanır.</a:t>
            </a:r>
          </a:p>
        </p:txBody>
      </p:sp>
      <p:sp>
        <p:nvSpPr>
          <p:cNvPr id="5" name="Altbilgi Yer Tutucusu 4"/>
          <p:cNvSpPr>
            <a:spLocks noGrp="1"/>
          </p:cNvSpPr>
          <p:nvPr>
            <p:ph type="ftr" sz="quarter" idx="11"/>
          </p:nvPr>
        </p:nvSpPr>
        <p:spPr/>
        <p:txBody>
          <a:bodyPr/>
          <a:lstStyle/>
          <a:p>
            <a:pPr>
              <a:defRPr/>
            </a:pPr>
            <a:r>
              <a:rPr lang="tr-TR" altLang="tr-TR"/>
              <a:t>Yazılım Mühendisliği </a:t>
            </a:r>
            <a:endParaRPr lang="el-GR" altLang="tr-TR"/>
          </a:p>
        </p:txBody>
      </p:sp>
      <p:sp>
        <p:nvSpPr>
          <p:cNvPr id="6" name="5 Slayt Numarası Yer Tutucusu"/>
          <p:cNvSpPr>
            <a:spLocks noGrp="1"/>
          </p:cNvSpPr>
          <p:nvPr>
            <p:ph type="sldNum" sz="quarter" idx="12"/>
          </p:nvPr>
        </p:nvSpPr>
        <p:spPr/>
        <p:txBody>
          <a:bodyPr/>
          <a:lstStyle/>
          <a:p>
            <a:fld id="{D8154011-B7CE-4FCA-8CD3-8CAEE7C78245}" type="slidenum">
              <a:rPr lang="en-US" smtClean="0"/>
              <a:pPr/>
              <a:t>47</a:t>
            </a:fld>
            <a:endParaRPr lang="en-US"/>
          </a:p>
        </p:txBody>
      </p:sp>
    </p:spTree>
  </p:cSld>
  <p:clrMapOvr>
    <a:masterClrMapping/>
  </p:clrMapOvr>
  <p:transition spd="slow">
    <p:pull dir="u"/>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pPr fontAlgn="auto">
              <a:spcAft>
                <a:spcPts val="0"/>
              </a:spcAft>
              <a:defRPr/>
            </a:pPr>
            <a:r>
              <a:rPr lang="tr-TR" altLang="tr-TR">
                <a:solidFill>
                  <a:schemeClr val="tx2">
                    <a:satMod val="130000"/>
                  </a:schemeClr>
                </a:solidFill>
              </a:rPr>
              <a:t>Denetim Bağlaşımı</a:t>
            </a:r>
          </a:p>
        </p:txBody>
      </p:sp>
      <p:sp>
        <p:nvSpPr>
          <p:cNvPr id="46083" name="Rectangle 3"/>
          <p:cNvSpPr>
            <a:spLocks noGrp="1" noChangeArrowheads="1"/>
          </p:cNvSpPr>
          <p:nvPr>
            <p:ph idx="1"/>
          </p:nvPr>
        </p:nvSpPr>
        <p:spPr/>
        <p:txBody>
          <a:bodyPr/>
          <a:lstStyle/>
          <a:p>
            <a:pPr algn="just"/>
            <a:r>
              <a:rPr lang="tr-TR" altLang="tr-TR" sz="2800" dirty="0" smtClean="0"/>
              <a:t>İki Modül arasında iletişim parametresi olarak </a:t>
            </a:r>
            <a:r>
              <a:rPr lang="tr-TR" altLang="tr-TR" sz="2800" dirty="0" smtClean="0">
                <a:solidFill>
                  <a:srgbClr val="879CDF"/>
                </a:solidFill>
              </a:rPr>
              <a:t>denetim verisi</a:t>
            </a:r>
            <a:r>
              <a:rPr lang="tr-TR" altLang="tr-TR" sz="2800" dirty="0" smtClean="0"/>
              <a:t> kullanılıyorsa bu iki modül denetim bağlaşımlı olarak tanımlanır.</a:t>
            </a:r>
          </a:p>
        </p:txBody>
      </p:sp>
      <p:sp>
        <p:nvSpPr>
          <p:cNvPr id="5" name="Altbilgi Yer Tutucusu 4"/>
          <p:cNvSpPr>
            <a:spLocks noGrp="1"/>
          </p:cNvSpPr>
          <p:nvPr>
            <p:ph type="ftr" sz="quarter" idx="11"/>
          </p:nvPr>
        </p:nvSpPr>
        <p:spPr/>
        <p:txBody>
          <a:bodyPr/>
          <a:lstStyle/>
          <a:p>
            <a:pPr>
              <a:defRPr/>
            </a:pPr>
            <a:r>
              <a:rPr lang="tr-TR" altLang="tr-TR"/>
              <a:t>Yazılım Mühendisliği </a:t>
            </a:r>
            <a:endParaRPr lang="el-GR" altLang="tr-TR"/>
          </a:p>
        </p:txBody>
      </p:sp>
      <p:sp>
        <p:nvSpPr>
          <p:cNvPr id="6" name="5 Slayt Numarası Yer Tutucusu"/>
          <p:cNvSpPr>
            <a:spLocks noGrp="1"/>
          </p:cNvSpPr>
          <p:nvPr>
            <p:ph type="sldNum" sz="quarter" idx="12"/>
          </p:nvPr>
        </p:nvSpPr>
        <p:spPr/>
        <p:txBody>
          <a:bodyPr/>
          <a:lstStyle/>
          <a:p>
            <a:fld id="{D8154011-B7CE-4FCA-8CD3-8CAEE7C78245}" type="slidenum">
              <a:rPr lang="en-US" smtClean="0"/>
              <a:pPr/>
              <a:t>48</a:t>
            </a:fld>
            <a:endParaRPr lang="en-US"/>
          </a:p>
        </p:txBody>
      </p:sp>
    </p:spTree>
  </p:cSld>
  <p:clrMapOvr>
    <a:masterClrMapping/>
  </p:clrMapOvr>
  <p:transition spd="slow">
    <p:pull dir="u"/>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lstStyle/>
          <a:p>
            <a:pPr fontAlgn="auto">
              <a:spcAft>
                <a:spcPts val="0"/>
              </a:spcAft>
              <a:defRPr/>
            </a:pPr>
            <a:r>
              <a:rPr lang="tr-TR" altLang="tr-TR">
                <a:solidFill>
                  <a:schemeClr val="tx2">
                    <a:satMod val="130000"/>
                  </a:schemeClr>
                </a:solidFill>
              </a:rPr>
              <a:t>Ortak Veri Bağlaşımı</a:t>
            </a:r>
          </a:p>
        </p:txBody>
      </p:sp>
      <p:sp>
        <p:nvSpPr>
          <p:cNvPr id="243715" name="Rectangle 3"/>
          <p:cNvSpPr>
            <a:spLocks noGrp="1" noChangeArrowheads="1"/>
          </p:cNvSpPr>
          <p:nvPr>
            <p:ph idx="1"/>
          </p:nvPr>
        </p:nvSpPr>
        <p:spPr>
          <a:xfrm>
            <a:off x="1219200" y="1339850"/>
            <a:ext cx="7467600" cy="5137150"/>
          </a:xfrm>
        </p:spPr>
        <p:txBody>
          <a:bodyPr>
            <a:normAutofit/>
          </a:bodyPr>
          <a:lstStyle/>
          <a:p>
            <a:pPr marL="365760" indent="-283464" algn="just" fontAlgn="auto">
              <a:spcAft>
                <a:spcPts val="0"/>
              </a:spcAft>
              <a:buFont typeface="Wingdings 2"/>
              <a:buChar char=""/>
              <a:defRPr/>
            </a:pPr>
            <a:r>
              <a:rPr lang="tr-TR" altLang="tr-TR" dirty="0"/>
              <a:t>Eğer iki modül ortak bir alanda tanımlanmış verilere ulaşabiliyorsa bu iki modül </a:t>
            </a:r>
            <a:r>
              <a:rPr lang="tr-TR" altLang="tr-TR" dirty="0">
                <a:solidFill>
                  <a:srgbClr val="879CDF"/>
                </a:solidFill>
              </a:rPr>
              <a:t>ortak veri bağlaşımlı</a:t>
            </a:r>
            <a:r>
              <a:rPr lang="tr-TR" altLang="tr-TR" dirty="0"/>
              <a:t> olarak tanımlanır. </a:t>
            </a:r>
          </a:p>
          <a:p>
            <a:pPr marL="365760" indent="-283464" algn="just" fontAlgn="auto">
              <a:spcAft>
                <a:spcPts val="0"/>
              </a:spcAft>
              <a:buFont typeface="Wingdings 2"/>
              <a:buChar char=""/>
              <a:defRPr/>
            </a:pPr>
            <a:r>
              <a:rPr lang="tr-TR" altLang="tr-TR" dirty="0" smtClean="0"/>
              <a:t>Verilerin </a:t>
            </a:r>
            <a:r>
              <a:rPr lang="tr-TR" altLang="tr-TR" dirty="0"/>
              <a:t>ortak veri bağlaşımlı olmaları şu nedenlerden dolayı fazla istenmez;</a:t>
            </a:r>
          </a:p>
          <a:p>
            <a:pPr marL="640080" lvl="1" indent="-237744" algn="just" fontAlgn="auto">
              <a:lnSpc>
                <a:spcPct val="95000"/>
              </a:lnSpc>
              <a:spcBef>
                <a:spcPct val="30000"/>
              </a:spcBef>
              <a:spcAft>
                <a:spcPts val="0"/>
              </a:spcAft>
              <a:buClr>
                <a:schemeClr val="accent2"/>
              </a:buClr>
              <a:buFont typeface="Verdana"/>
              <a:buChar char="◦"/>
              <a:defRPr/>
            </a:pPr>
            <a:r>
              <a:rPr lang="tr-TR" altLang="tr-TR" sz="2200" dirty="0"/>
              <a:t>Ortak veri alanını izlemek zordur.</a:t>
            </a:r>
          </a:p>
          <a:p>
            <a:pPr marL="640080" lvl="1" indent="-237744" algn="just" fontAlgn="auto">
              <a:lnSpc>
                <a:spcPct val="95000"/>
              </a:lnSpc>
              <a:spcBef>
                <a:spcPct val="30000"/>
              </a:spcBef>
              <a:spcAft>
                <a:spcPts val="0"/>
              </a:spcAft>
              <a:buClr>
                <a:schemeClr val="accent2"/>
              </a:buClr>
              <a:buFont typeface="Verdana"/>
              <a:buChar char="◦"/>
              <a:defRPr/>
            </a:pPr>
            <a:r>
              <a:rPr lang="tr-TR" altLang="tr-TR" sz="2200" dirty="0"/>
              <a:t>Ortak veri kullanan modüllerde yapılan değişiklikler diğer modülleri etkiler.</a:t>
            </a:r>
          </a:p>
          <a:p>
            <a:pPr marL="640080" lvl="1" indent="-237744" algn="just" fontAlgn="auto">
              <a:lnSpc>
                <a:spcPct val="95000"/>
              </a:lnSpc>
              <a:spcBef>
                <a:spcPct val="30000"/>
              </a:spcBef>
              <a:spcAft>
                <a:spcPts val="0"/>
              </a:spcAft>
              <a:buClr>
                <a:schemeClr val="accent2"/>
              </a:buClr>
              <a:buFont typeface="Verdana"/>
              <a:buChar char="◦"/>
              <a:defRPr/>
            </a:pPr>
            <a:r>
              <a:rPr lang="tr-TR" altLang="tr-TR" sz="2200" dirty="0"/>
              <a:t>Ortak veri üzerinde yapılacak değişikliklerde bu veriyi kullanacak bütün modüller göz önüne alınmalıdır.</a:t>
            </a:r>
          </a:p>
        </p:txBody>
      </p:sp>
      <p:sp>
        <p:nvSpPr>
          <p:cNvPr id="5" name="Altbilgi Yer Tutucusu 4"/>
          <p:cNvSpPr>
            <a:spLocks noGrp="1"/>
          </p:cNvSpPr>
          <p:nvPr>
            <p:ph type="ftr" sz="quarter" idx="11"/>
          </p:nvPr>
        </p:nvSpPr>
        <p:spPr/>
        <p:txBody>
          <a:bodyPr/>
          <a:lstStyle/>
          <a:p>
            <a:pPr>
              <a:defRPr/>
            </a:pPr>
            <a:r>
              <a:rPr lang="tr-TR" altLang="tr-TR"/>
              <a:t>Yazılım Mühendisliği </a:t>
            </a:r>
            <a:endParaRPr lang="el-GR" altLang="tr-TR"/>
          </a:p>
        </p:txBody>
      </p:sp>
      <p:sp>
        <p:nvSpPr>
          <p:cNvPr id="6" name="5 Slayt Numarası Yer Tutucusu"/>
          <p:cNvSpPr>
            <a:spLocks noGrp="1"/>
          </p:cNvSpPr>
          <p:nvPr>
            <p:ph type="sldNum" sz="quarter" idx="12"/>
          </p:nvPr>
        </p:nvSpPr>
        <p:spPr/>
        <p:txBody>
          <a:bodyPr/>
          <a:lstStyle/>
          <a:p>
            <a:fld id="{D8154011-B7CE-4FCA-8CD3-8CAEE7C78245}" type="slidenum">
              <a:rPr lang="en-US" smtClean="0"/>
              <a:pPr/>
              <a:t>49</a:t>
            </a:fld>
            <a:endParaRPr lang="en-US"/>
          </a:p>
        </p:txBody>
      </p:sp>
    </p:spTree>
  </p:cSld>
  <p:clrMapOvr>
    <a:masterClrMapping/>
  </p:clrMapOvr>
  <p:transition spd="slow">
    <p:pull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143000" y="274638"/>
            <a:ext cx="7790688" cy="1143000"/>
          </a:xfrm>
        </p:spPr>
        <p:txBody>
          <a:bodyPr/>
          <a:lstStyle/>
          <a:p>
            <a:pPr fontAlgn="auto">
              <a:spcAft>
                <a:spcPts val="0"/>
              </a:spcAft>
              <a:defRPr/>
            </a:pPr>
            <a:r>
              <a:rPr lang="tr-TR" altLang="tr-TR" dirty="0">
                <a:solidFill>
                  <a:schemeClr val="tx2">
                    <a:satMod val="130000"/>
                  </a:schemeClr>
                </a:solidFill>
              </a:rPr>
              <a:t>Giriş</a:t>
            </a:r>
            <a:endParaRPr lang="tr-TR" dirty="0">
              <a:solidFill>
                <a:schemeClr val="tx2">
                  <a:satMod val="130000"/>
                </a:schemeClr>
              </a:solidFill>
            </a:endParaRPr>
          </a:p>
        </p:txBody>
      </p:sp>
      <p:pic>
        <p:nvPicPr>
          <p:cNvPr id="13315" name="Picture 2"/>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l="17914" t="48518" r="71448" b="32773"/>
          <a:stretch>
            <a:fillRect/>
          </a:stretch>
        </p:blipFill>
        <p:spPr>
          <a:xfrm>
            <a:off x="3316288" y="3276600"/>
            <a:ext cx="2932112" cy="2898629"/>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Altbilgi Yer Tutucusu 3"/>
          <p:cNvSpPr>
            <a:spLocks noGrp="1"/>
          </p:cNvSpPr>
          <p:nvPr>
            <p:ph type="ftr" sz="quarter" idx="11"/>
          </p:nvPr>
        </p:nvSpPr>
        <p:spPr/>
        <p:txBody>
          <a:bodyPr/>
          <a:lstStyle/>
          <a:p>
            <a:pPr>
              <a:defRPr/>
            </a:pPr>
            <a:r>
              <a:rPr lang="tr-TR" altLang="tr-TR"/>
              <a:t>Yazılım Mühendisliği </a:t>
            </a:r>
            <a:endParaRPr lang="el-GR" altLang="tr-TR"/>
          </a:p>
        </p:txBody>
      </p:sp>
      <p:sp>
        <p:nvSpPr>
          <p:cNvPr id="13317" name="Metin kutusu 5"/>
          <p:cNvSpPr txBox="1">
            <a:spLocks noChangeArrowheads="1"/>
          </p:cNvSpPr>
          <p:nvPr/>
        </p:nvSpPr>
        <p:spPr bwMode="auto">
          <a:xfrm>
            <a:off x="1223963" y="1219200"/>
            <a:ext cx="7386637"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tr-TR" altLang="tr-TR" sz="2400" dirty="0">
                <a:latin typeface="+mn-lt"/>
              </a:rPr>
              <a:t>Fiziksel </a:t>
            </a:r>
            <a:r>
              <a:rPr lang="tr-TR" altLang="tr-TR" sz="2400" dirty="0" smtClean="0">
                <a:latin typeface="+mn-lt"/>
              </a:rPr>
              <a:t>Modeli </a:t>
            </a:r>
            <a:r>
              <a:rPr lang="tr-TR" altLang="tr-TR" sz="2400" dirty="0">
                <a:latin typeface="+mn-lt"/>
              </a:rPr>
              <a:t>geliştirilecek yazılımın;</a:t>
            </a:r>
          </a:p>
          <a:p>
            <a:pPr marL="0" lvl="1" algn="just" eaLnBrk="1" hangingPunct="1">
              <a:buClr>
                <a:schemeClr val="accent2"/>
              </a:buClr>
            </a:pPr>
            <a:r>
              <a:rPr lang="tr-TR" altLang="tr-TR" sz="2400" dirty="0">
                <a:latin typeface="+mn-lt"/>
              </a:rPr>
              <a:t>hangi parçalardan oluşacağını, </a:t>
            </a:r>
            <a:r>
              <a:rPr lang="tr-TR" altLang="tr-TR" sz="2400" dirty="0" smtClean="0">
                <a:latin typeface="+mn-lt"/>
              </a:rPr>
              <a:t>bu </a:t>
            </a:r>
            <a:r>
              <a:rPr lang="tr-TR" altLang="tr-TR" sz="2400" dirty="0">
                <a:latin typeface="+mn-lt"/>
              </a:rPr>
              <a:t>parçalar arasındaki ilişkilerin neler </a:t>
            </a:r>
            <a:r>
              <a:rPr lang="tr-TR" altLang="tr-TR" sz="2400" dirty="0" smtClean="0">
                <a:latin typeface="+mn-lt"/>
              </a:rPr>
              <a:t>olacağını, parçaların </a:t>
            </a:r>
            <a:r>
              <a:rPr lang="tr-TR" altLang="tr-TR" sz="2400" dirty="0">
                <a:latin typeface="+mn-lt"/>
              </a:rPr>
              <a:t>iç yapısının ayrıntılarını, </a:t>
            </a:r>
            <a:r>
              <a:rPr lang="tr-TR" altLang="tr-TR" sz="2400" dirty="0" smtClean="0">
                <a:latin typeface="+mn-lt"/>
              </a:rPr>
              <a:t>gerekecek </a:t>
            </a:r>
            <a:r>
              <a:rPr lang="tr-TR" altLang="tr-TR" sz="2400" dirty="0">
                <a:latin typeface="+mn-lt"/>
              </a:rPr>
              <a:t>veri yapısının fiziksel biçimini (dosya, veri tabanı, </a:t>
            </a:r>
            <a:r>
              <a:rPr lang="tr-TR" altLang="tr-TR" sz="2400" dirty="0" err="1">
                <a:latin typeface="+mn-lt"/>
              </a:rPr>
              <a:t>hash</a:t>
            </a:r>
            <a:r>
              <a:rPr lang="tr-TR" altLang="tr-TR" sz="2400" dirty="0">
                <a:latin typeface="+mn-lt"/>
              </a:rPr>
              <a:t> tablosu, vektör, vs) </a:t>
            </a:r>
            <a:r>
              <a:rPr lang="tr-TR" altLang="tr-TR" sz="2400" dirty="0" smtClean="0">
                <a:latin typeface="+mn-lt"/>
              </a:rPr>
              <a:t>tasarımını </a:t>
            </a:r>
            <a:r>
              <a:rPr lang="tr-TR" altLang="tr-TR" sz="2400" dirty="0">
                <a:latin typeface="+mn-lt"/>
              </a:rPr>
              <a:t>içerir.</a:t>
            </a:r>
          </a:p>
          <a:p>
            <a:pPr eaLnBrk="1" hangingPunct="1"/>
            <a:endParaRPr lang="tr-TR" altLang="tr-TR" dirty="0"/>
          </a:p>
        </p:txBody>
      </p:sp>
      <p:sp>
        <p:nvSpPr>
          <p:cNvPr id="6" name="5 Slayt Numarası Yer Tutucusu"/>
          <p:cNvSpPr>
            <a:spLocks noGrp="1"/>
          </p:cNvSpPr>
          <p:nvPr>
            <p:ph type="sldNum" sz="quarter" idx="12"/>
          </p:nvPr>
        </p:nvSpPr>
        <p:spPr/>
        <p:txBody>
          <a:bodyPr/>
          <a:lstStyle/>
          <a:p>
            <a:fld id="{D8154011-B7CE-4FCA-8CD3-8CAEE7C78245}" type="slidenum">
              <a:rPr lang="en-US" smtClean="0"/>
              <a:pPr/>
              <a:t>5</a:t>
            </a:fld>
            <a:endParaRPr lang="en-US"/>
          </a:p>
        </p:txBody>
      </p:sp>
    </p:spTree>
  </p:cSld>
  <p:clrMapOvr>
    <a:masterClrMapping/>
  </p:clrMapOvr>
  <p:transition spd="slow">
    <p:pull dir="u"/>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p:txBody>
          <a:bodyPr/>
          <a:lstStyle/>
          <a:p>
            <a:pPr fontAlgn="auto">
              <a:spcAft>
                <a:spcPts val="0"/>
              </a:spcAft>
              <a:defRPr/>
            </a:pPr>
            <a:r>
              <a:rPr lang="tr-TR" altLang="tr-TR">
                <a:solidFill>
                  <a:schemeClr val="tx2">
                    <a:satMod val="130000"/>
                  </a:schemeClr>
                </a:solidFill>
              </a:rPr>
              <a:t>İçerik Bağlaşımı</a:t>
            </a:r>
          </a:p>
        </p:txBody>
      </p:sp>
      <p:sp>
        <p:nvSpPr>
          <p:cNvPr id="48131" name="Rectangle 3"/>
          <p:cNvSpPr>
            <a:spLocks noGrp="1" noChangeArrowheads="1"/>
          </p:cNvSpPr>
          <p:nvPr>
            <p:ph idx="1"/>
          </p:nvPr>
        </p:nvSpPr>
        <p:spPr/>
        <p:txBody>
          <a:bodyPr/>
          <a:lstStyle/>
          <a:p>
            <a:pPr algn="just"/>
            <a:r>
              <a:rPr lang="tr-TR" altLang="tr-TR" sz="2800" dirty="0" smtClean="0"/>
              <a:t>Modüllerin iç içe tasarlanması sonucu, bir modülün başka bir modül içerisinde tanımlanmış veri alanına erişebilmesi olanaklaşır ve bu durum </a:t>
            </a:r>
            <a:r>
              <a:rPr lang="tr-TR" altLang="tr-TR" sz="2800" dirty="0" smtClean="0">
                <a:solidFill>
                  <a:srgbClr val="879CDF"/>
                </a:solidFill>
              </a:rPr>
              <a:t>içerik bağlaşımına</a:t>
            </a:r>
            <a:r>
              <a:rPr lang="tr-TR" altLang="tr-TR" sz="2800" dirty="0" smtClean="0"/>
              <a:t> yol açar.</a:t>
            </a:r>
          </a:p>
        </p:txBody>
      </p:sp>
      <p:sp>
        <p:nvSpPr>
          <p:cNvPr id="5" name="Altbilgi Yer Tutucusu 4"/>
          <p:cNvSpPr>
            <a:spLocks noGrp="1"/>
          </p:cNvSpPr>
          <p:nvPr>
            <p:ph type="ftr" sz="quarter" idx="11"/>
          </p:nvPr>
        </p:nvSpPr>
        <p:spPr/>
        <p:txBody>
          <a:bodyPr/>
          <a:lstStyle/>
          <a:p>
            <a:pPr>
              <a:defRPr/>
            </a:pPr>
            <a:r>
              <a:rPr lang="tr-TR" altLang="tr-TR"/>
              <a:t>Yazılım Mühendisliği </a:t>
            </a:r>
            <a:endParaRPr lang="el-GR" altLang="tr-TR"/>
          </a:p>
        </p:txBody>
      </p:sp>
      <p:sp>
        <p:nvSpPr>
          <p:cNvPr id="6" name="5 Slayt Numarası Yer Tutucusu"/>
          <p:cNvSpPr>
            <a:spLocks noGrp="1"/>
          </p:cNvSpPr>
          <p:nvPr>
            <p:ph type="sldNum" sz="quarter" idx="12"/>
          </p:nvPr>
        </p:nvSpPr>
        <p:spPr/>
        <p:txBody>
          <a:bodyPr/>
          <a:lstStyle/>
          <a:p>
            <a:fld id="{D8154011-B7CE-4FCA-8CD3-8CAEE7C78245}" type="slidenum">
              <a:rPr lang="en-US" smtClean="0"/>
              <a:pPr/>
              <a:t>50</a:t>
            </a:fld>
            <a:endParaRPr lang="en-US"/>
          </a:p>
        </p:txBody>
      </p:sp>
    </p:spTree>
  </p:cSld>
  <p:clrMapOvr>
    <a:masterClrMapping/>
  </p:clrMapOvr>
  <p:transition spd="slow">
    <p:pull dir="u"/>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p:txBody>
          <a:bodyPr/>
          <a:lstStyle/>
          <a:p>
            <a:pPr fontAlgn="auto">
              <a:spcAft>
                <a:spcPts val="0"/>
              </a:spcAft>
              <a:defRPr/>
            </a:pPr>
            <a:r>
              <a:rPr lang="tr-TR" altLang="tr-TR">
                <a:solidFill>
                  <a:schemeClr val="tx2">
                    <a:satMod val="130000"/>
                  </a:schemeClr>
                </a:solidFill>
              </a:rPr>
              <a:t>Yapışıklık</a:t>
            </a:r>
          </a:p>
        </p:txBody>
      </p:sp>
      <p:sp>
        <p:nvSpPr>
          <p:cNvPr id="49155" name="Rectangle 3"/>
          <p:cNvSpPr>
            <a:spLocks noGrp="1" noChangeArrowheads="1"/>
          </p:cNvSpPr>
          <p:nvPr>
            <p:ph idx="1"/>
          </p:nvPr>
        </p:nvSpPr>
        <p:spPr/>
        <p:txBody>
          <a:bodyPr/>
          <a:lstStyle/>
          <a:p>
            <a:pPr algn="just">
              <a:lnSpc>
                <a:spcPct val="95000"/>
              </a:lnSpc>
              <a:spcBef>
                <a:spcPct val="60000"/>
              </a:spcBef>
            </a:pPr>
            <a:r>
              <a:rPr lang="tr-TR" altLang="tr-TR" dirty="0" smtClean="0"/>
              <a:t>Bir modülün kendi içindeki işlemler arasındaki ilişkilere dair bir ölçüttür. </a:t>
            </a:r>
            <a:r>
              <a:rPr lang="tr-TR" altLang="tr-TR" dirty="0" smtClean="0">
                <a:solidFill>
                  <a:srgbClr val="879CDF"/>
                </a:solidFill>
              </a:rPr>
              <a:t>Modül gücü</a:t>
            </a:r>
            <a:r>
              <a:rPr lang="tr-TR" altLang="tr-TR" dirty="0" smtClean="0"/>
              <a:t> olarak da tanımlanır. </a:t>
            </a:r>
          </a:p>
          <a:p>
            <a:pPr algn="just">
              <a:lnSpc>
                <a:spcPct val="95000"/>
              </a:lnSpc>
              <a:spcBef>
                <a:spcPct val="60000"/>
              </a:spcBef>
            </a:pPr>
            <a:r>
              <a:rPr lang="tr-TR" altLang="tr-TR" dirty="0" smtClean="0"/>
              <a:t>Tasarımda </a:t>
            </a:r>
            <a:r>
              <a:rPr lang="tr-TR" altLang="tr-TR" dirty="0" smtClean="0">
                <a:solidFill>
                  <a:srgbClr val="879CDF"/>
                </a:solidFill>
              </a:rPr>
              <a:t>yapışıklık</a:t>
            </a:r>
            <a:r>
              <a:rPr lang="tr-TR" altLang="tr-TR" dirty="0" smtClean="0"/>
              <a:t> özelliğinin yüksek olması tercih edilir.</a:t>
            </a:r>
          </a:p>
          <a:p>
            <a:pPr algn="just">
              <a:lnSpc>
                <a:spcPct val="95000"/>
              </a:lnSpc>
              <a:spcBef>
                <a:spcPct val="60000"/>
              </a:spcBef>
            </a:pPr>
            <a:r>
              <a:rPr lang="tr-TR" altLang="tr-TR" b="1" i="1" dirty="0" smtClean="0"/>
              <a:t>Yapışıklık ile Bağlaşım ters orantılıdır.</a:t>
            </a:r>
          </a:p>
          <a:p>
            <a:pPr algn="just"/>
            <a:endParaRPr lang="tr-TR" altLang="tr-TR" dirty="0" smtClean="0"/>
          </a:p>
        </p:txBody>
      </p:sp>
      <p:sp>
        <p:nvSpPr>
          <p:cNvPr id="5" name="Altbilgi Yer Tutucusu 4"/>
          <p:cNvSpPr>
            <a:spLocks noGrp="1"/>
          </p:cNvSpPr>
          <p:nvPr>
            <p:ph type="ftr" sz="quarter" idx="11"/>
          </p:nvPr>
        </p:nvSpPr>
        <p:spPr/>
        <p:txBody>
          <a:bodyPr/>
          <a:lstStyle/>
          <a:p>
            <a:pPr>
              <a:defRPr/>
            </a:pPr>
            <a:r>
              <a:rPr lang="tr-TR" altLang="tr-TR"/>
              <a:t>Yazılım Mühendisliği </a:t>
            </a:r>
            <a:endParaRPr lang="el-GR" altLang="tr-TR"/>
          </a:p>
        </p:txBody>
      </p:sp>
      <p:sp>
        <p:nvSpPr>
          <p:cNvPr id="6" name="5 Slayt Numarası Yer Tutucusu"/>
          <p:cNvSpPr>
            <a:spLocks noGrp="1"/>
          </p:cNvSpPr>
          <p:nvPr>
            <p:ph type="sldNum" sz="quarter" idx="12"/>
          </p:nvPr>
        </p:nvSpPr>
        <p:spPr/>
        <p:txBody>
          <a:bodyPr/>
          <a:lstStyle/>
          <a:p>
            <a:fld id="{D8154011-B7CE-4FCA-8CD3-8CAEE7C78245}" type="slidenum">
              <a:rPr lang="en-US" smtClean="0"/>
              <a:pPr/>
              <a:t>51</a:t>
            </a:fld>
            <a:endParaRPr lang="en-US"/>
          </a:p>
        </p:txBody>
      </p:sp>
    </p:spTree>
  </p:cSld>
  <p:clrMapOvr>
    <a:masterClrMapping/>
  </p:clrMapOvr>
  <p:transition spd="slow">
    <p:pull dir="u"/>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p:txBody>
          <a:bodyPr/>
          <a:lstStyle/>
          <a:p>
            <a:pPr fontAlgn="auto">
              <a:spcAft>
                <a:spcPts val="0"/>
              </a:spcAft>
              <a:defRPr/>
            </a:pPr>
            <a:r>
              <a:rPr lang="tr-TR" altLang="tr-TR">
                <a:solidFill>
                  <a:schemeClr val="tx2">
                    <a:satMod val="130000"/>
                  </a:schemeClr>
                </a:solidFill>
              </a:rPr>
              <a:t>İşlevsel Yapışıklık</a:t>
            </a:r>
          </a:p>
        </p:txBody>
      </p:sp>
      <p:sp>
        <p:nvSpPr>
          <p:cNvPr id="50179" name="Rectangle 3"/>
          <p:cNvSpPr>
            <a:spLocks noGrp="1" noChangeArrowheads="1"/>
          </p:cNvSpPr>
          <p:nvPr>
            <p:ph idx="1"/>
          </p:nvPr>
        </p:nvSpPr>
        <p:spPr/>
        <p:txBody>
          <a:bodyPr/>
          <a:lstStyle/>
          <a:p>
            <a:pPr algn="just"/>
            <a:r>
              <a:rPr lang="tr-TR" altLang="tr-TR" dirty="0" smtClean="0"/>
              <a:t>İşlevsel Yapışık bir modül, tek bir iş problemine ilişkin sorunu çözen modül olarak tanımlanır.</a:t>
            </a:r>
          </a:p>
          <a:p>
            <a:pPr algn="just"/>
            <a:endParaRPr lang="tr-TR" altLang="tr-TR" dirty="0" smtClean="0"/>
          </a:p>
          <a:p>
            <a:pPr algn="just"/>
            <a:r>
              <a:rPr lang="tr-TR" altLang="tr-TR" dirty="0" err="1" smtClean="0"/>
              <a:t>Maas</a:t>
            </a:r>
            <a:r>
              <a:rPr lang="tr-TR" altLang="tr-TR" dirty="0" smtClean="0"/>
              <a:t>_Hesapla, Alan_Hesapla gibi</a:t>
            </a:r>
          </a:p>
        </p:txBody>
      </p:sp>
      <p:sp>
        <p:nvSpPr>
          <p:cNvPr id="5" name="Altbilgi Yer Tutucusu 4"/>
          <p:cNvSpPr>
            <a:spLocks noGrp="1"/>
          </p:cNvSpPr>
          <p:nvPr>
            <p:ph type="ftr" sz="quarter" idx="11"/>
          </p:nvPr>
        </p:nvSpPr>
        <p:spPr/>
        <p:txBody>
          <a:bodyPr/>
          <a:lstStyle/>
          <a:p>
            <a:pPr>
              <a:defRPr/>
            </a:pPr>
            <a:r>
              <a:rPr lang="tr-TR" altLang="tr-TR"/>
              <a:t>Yazılım Mühendisliği </a:t>
            </a:r>
            <a:endParaRPr lang="el-GR" altLang="tr-TR"/>
          </a:p>
        </p:txBody>
      </p:sp>
      <p:sp>
        <p:nvSpPr>
          <p:cNvPr id="6" name="5 Slayt Numarası Yer Tutucusu"/>
          <p:cNvSpPr>
            <a:spLocks noGrp="1"/>
          </p:cNvSpPr>
          <p:nvPr>
            <p:ph type="sldNum" sz="quarter" idx="12"/>
          </p:nvPr>
        </p:nvSpPr>
        <p:spPr/>
        <p:txBody>
          <a:bodyPr/>
          <a:lstStyle/>
          <a:p>
            <a:fld id="{D8154011-B7CE-4FCA-8CD3-8CAEE7C78245}" type="slidenum">
              <a:rPr lang="en-US" smtClean="0"/>
              <a:pPr/>
              <a:t>52</a:t>
            </a:fld>
            <a:endParaRPr lang="en-US"/>
          </a:p>
        </p:txBody>
      </p:sp>
    </p:spTree>
  </p:cSld>
  <p:clrMapOvr>
    <a:masterClrMapping/>
  </p:clrMapOvr>
  <p:transition spd="slow">
    <p:pull dir="u"/>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p:txBody>
          <a:bodyPr/>
          <a:lstStyle/>
          <a:p>
            <a:pPr fontAlgn="auto">
              <a:spcAft>
                <a:spcPts val="0"/>
              </a:spcAft>
              <a:defRPr/>
            </a:pPr>
            <a:r>
              <a:rPr lang="tr-TR" altLang="tr-TR">
                <a:solidFill>
                  <a:schemeClr val="tx2">
                    <a:satMod val="130000"/>
                  </a:schemeClr>
                </a:solidFill>
              </a:rPr>
              <a:t>Sırasal Yapışıklık</a:t>
            </a:r>
          </a:p>
        </p:txBody>
      </p:sp>
      <p:sp>
        <p:nvSpPr>
          <p:cNvPr id="51203" name="Rectangle 3"/>
          <p:cNvSpPr>
            <a:spLocks noGrp="1" noChangeArrowheads="1"/>
          </p:cNvSpPr>
          <p:nvPr>
            <p:ph idx="1"/>
          </p:nvPr>
        </p:nvSpPr>
        <p:spPr/>
        <p:txBody>
          <a:bodyPr/>
          <a:lstStyle/>
          <a:p>
            <a:pPr algn="just"/>
            <a:r>
              <a:rPr lang="tr-TR" altLang="tr-TR" sz="2800" dirty="0" smtClean="0"/>
              <a:t>Bir modülün içindeki işlemler incelendiğinde, bir işlemin çıktısı, diğer bir işlemin girdisi olarak kullanılıyorsa bu modül </a:t>
            </a:r>
            <a:r>
              <a:rPr lang="tr-TR" altLang="tr-TR" sz="2800" dirty="0" smtClean="0">
                <a:solidFill>
                  <a:srgbClr val="879CDF"/>
                </a:solidFill>
              </a:rPr>
              <a:t>sırasal yapışık</a:t>
            </a:r>
            <a:r>
              <a:rPr lang="tr-TR" altLang="tr-TR" sz="2800" dirty="0" smtClean="0"/>
              <a:t> bir modül olarak adlandırılır.</a:t>
            </a:r>
          </a:p>
          <a:p>
            <a:endParaRPr lang="tr-TR" altLang="tr-TR" sz="2800" dirty="0" smtClean="0"/>
          </a:p>
          <a:p>
            <a:pPr lvl="2">
              <a:buFont typeface="Wingdings" pitchFamily="2" charset="2"/>
              <a:buNone/>
            </a:pPr>
            <a:r>
              <a:rPr lang="tr-TR" altLang="tr-TR" sz="2200" dirty="0" smtClean="0"/>
              <a:t>Ham_Veri_Kaydını_Düzelt</a:t>
            </a:r>
          </a:p>
          <a:p>
            <a:pPr lvl="2">
              <a:buFont typeface="Wingdings" pitchFamily="2" charset="2"/>
              <a:buNone/>
            </a:pPr>
            <a:r>
              <a:rPr lang="tr-TR" altLang="tr-TR" sz="2200" dirty="0" err="1" smtClean="0"/>
              <a:t>Duzeltilmis</a:t>
            </a:r>
            <a:r>
              <a:rPr lang="tr-TR" altLang="tr-TR" sz="2200" dirty="0" smtClean="0"/>
              <a:t>_Ham_Veri_</a:t>
            </a:r>
            <a:r>
              <a:rPr lang="tr-TR" altLang="tr-TR" sz="2200" dirty="0" err="1" smtClean="0"/>
              <a:t>Kaydini</a:t>
            </a:r>
            <a:r>
              <a:rPr lang="tr-TR" altLang="tr-TR" sz="2200" dirty="0" smtClean="0"/>
              <a:t>_</a:t>
            </a:r>
            <a:r>
              <a:rPr lang="tr-TR" altLang="tr-TR" sz="2200" dirty="0" err="1" smtClean="0"/>
              <a:t>Dogrula</a:t>
            </a:r>
            <a:endParaRPr lang="tr-TR" altLang="tr-TR" sz="2200" dirty="0" smtClean="0"/>
          </a:p>
          <a:p>
            <a:pPr lvl="2">
              <a:buFont typeface="Wingdings" pitchFamily="2" charset="2"/>
              <a:buNone/>
            </a:pPr>
            <a:r>
              <a:rPr lang="tr-TR" altLang="tr-TR" sz="2200" dirty="0" err="1" smtClean="0"/>
              <a:t>Dogrulanmis</a:t>
            </a:r>
            <a:r>
              <a:rPr lang="tr-TR" altLang="tr-TR" sz="2200" dirty="0" smtClean="0"/>
              <a:t>_</a:t>
            </a:r>
            <a:r>
              <a:rPr lang="tr-TR" altLang="tr-TR" sz="2200" dirty="0" err="1" smtClean="0"/>
              <a:t>Kaydi</a:t>
            </a:r>
            <a:r>
              <a:rPr lang="tr-TR" altLang="tr-TR" sz="2200" dirty="0" smtClean="0"/>
              <a:t>_</a:t>
            </a:r>
            <a:r>
              <a:rPr lang="tr-TR" altLang="tr-TR" sz="2200" dirty="0" err="1" smtClean="0"/>
              <a:t>Gonder</a:t>
            </a:r>
            <a:endParaRPr lang="tr-TR" altLang="tr-TR" sz="2200" dirty="0" smtClean="0"/>
          </a:p>
        </p:txBody>
      </p:sp>
      <p:sp>
        <p:nvSpPr>
          <p:cNvPr id="5" name="Altbilgi Yer Tutucusu 4"/>
          <p:cNvSpPr>
            <a:spLocks noGrp="1"/>
          </p:cNvSpPr>
          <p:nvPr>
            <p:ph type="ftr" sz="quarter" idx="11"/>
          </p:nvPr>
        </p:nvSpPr>
        <p:spPr/>
        <p:txBody>
          <a:bodyPr/>
          <a:lstStyle/>
          <a:p>
            <a:pPr>
              <a:defRPr/>
            </a:pPr>
            <a:r>
              <a:rPr lang="tr-TR" altLang="tr-TR"/>
              <a:t>Yazılım Mühendisliği </a:t>
            </a:r>
            <a:endParaRPr lang="el-GR" altLang="tr-TR"/>
          </a:p>
        </p:txBody>
      </p:sp>
      <p:sp>
        <p:nvSpPr>
          <p:cNvPr id="6" name="5 Slayt Numarası Yer Tutucusu"/>
          <p:cNvSpPr>
            <a:spLocks noGrp="1"/>
          </p:cNvSpPr>
          <p:nvPr>
            <p:ph type="sldNum" sz="quarter" idx="12"/>
          </p:nvPr>
        </p:nvSpPr>
        <p:spPr/>
        <p:txBody>
          <a:bodyPr/>
          <a:lstStyle/>
          <a:p>
            <a:fld id="{D8154011-B7CE-4FCA-8CD3-8CAEE7C78245}" type="slidenum">
              <a:rPr lang="en-US" smtClean="0"/>
              <a:pPr/>
              <a:t>53</a:t>
            </a:fld>
            <a:endParaRPr lang="en-US"/>
          </a:p>
        </p:txBody>
      </p:sp>
    </p:spTree>
  </p:cSld>
  <p:clrMapOvr>
    <a:masterClrMapping/>
  </p:clrMapOvr>
  <p:transition spd="slow">
    <p:pull dir="u"/>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p:txBody>
          <a:bodyPr/>
          <a:lstStyle/>
          <a:p>
            <a:pPr fontAlgn="auto">
              <a:spcAft>
                <a:spcPts val="0"/>
              </a:spcAft>
              <a:defRPr/>
            </a:pPr>
            <a:r>
              <a:rPr lang="tr-TR" altLang="tr-TR">
                <a:solidFill>
                  <a:schemeClr val="tx2">
                    <a:satMod val="130000"/>
                  </a:schemeClr>
                </a:solidFill>
              </a:rPr>
              <a:t>İletişimsel Yapışıklık</a:t>
            </a:r>
          </a:p>
        </p:txBody>
      </p:sp>
      <p:sp>
        <p:nvSpPr>
          <p:cNvPr id="52227" name="Rectangle 3"/>
          <p:cNvSpPr>
            <a:spLocks noGrp="1" noChangeArrowheads="1"/>
          </p:cNvSpPr>
          <p:nvPr>
            <p:ph idx="1"/>
          </p:nvPr>
        </p:nvSpPr>
        <p:spPr/>
        <p:txBody>
          <a:bodyPr/>
          <a:lstStyle/>
          <a:p>
            <a:pPr algn="just"/>
            <a:r>
              <a:rPr lang="tr-TR" altLang="tr-TR" sz="2800" dirty="0" smtClean="0"/>
              <a:t>Bir modülün içindeki farklı işlemler aynı girdi ya da çıktıyı kullanıyorlarsa bu modül </a:t>
            </a:r>
            <a:r>
              <a:rPr lang="tr-TR" altLang="tr-TR" sz="2800" dirty="0" smtClean="0">
                <a:solidFill>
                  <a:srgbClr val="879CDF"/>
                </a:solidFill>
              </a:rPr>
              <a:t>iletişimsel yapışık</a:t>
            </a:r>
            <a:r>
              <a:rPr lang="tr-TR" altLang="tr-TR" sz="2800" dirty="0" smtClean="0"/>
              <a:t> bir modül olarak adlandırılır.</a:t>
            </a:r>
          </a:p>
          <a:p>
            <a:endParaRPr lang="tr-TR" altLang="tr-TR" sz="2800" dirty="0" smtClean="0"/>
          </a:p>
          <a:p>
            <a:pPr lvl="3">
              <a:buFont typeface="Wingdings" pitchFamily="2" charset="2"/>
              <a:buNone/>
            </a:pPr>
            <a:r>
              <a:rPr lang="tr-TR" altLang="tr-TR" sz="2200" dirty="0" smtClean="0"/>
              <a:t>Sicil_No_</a:t>
            </a:r>
            <a:r>
              <a:rPr lang="tr-TR" altLang="tr-TR" sz="2200" dirty="0" err="1" smtClean="0"/>
              <a:t>yu</a:t>
            </a:r>
            <a:r>
              <a:rPr lang="tr-TR" altLang="tr-TR" sz="2200" dirty="0" smtClean="0"/>
              <a:t>_Al</a:t>
            </a:r>
          </a:p>
          <a:p>
            <a:pPr lvl="3">
              <a:buFont typeface="Wingdings" pitchFamily="2" charset="2"/>
              <a:buNone/>
            </a:pPr>
            <a:r>
              <a:rPr lang="tr-TR" altLang="tr-TR" sz="2200" dirty="0" smtClean="0"/>
              <a:t>Adres_Bilgisini_Bul</a:t>
            </a:r>
          </a:p>
          <a:p>
            <a:pPr lvl="3">
              <a:buFont typeface="Wingdings" pitchFamily="2" charset="2"/>
              <a:buNone/>
            </a:pPr>
            <a:r>
              <a:rPr lang="tr-TR" altLang="tr-TR" sz="2200" dirty="0" smtClean="0"/>
              <a:t>Telefon_Bilgisini_Bul</a:t>
            </a:r>
          </a:p>
          <a:p>
            <a:pPr lvl="3">
              <a:buFont typeface="Wingdings" pitchFamily="2" charset="2"/>
              <a:buNone/>
            </a:pPr>
            <a:r>
              <a:rPr lang="tr-TR" altLang="tr-TR" sz="2200" dirty="0" err="1" smtClean="0"/>
              <a:t>Maas</a:t>
            </a:r>
            <a:r>
              <a:rPr lang="tr-TR" altLang="tr-TR" sz="2200" dirty="0" smtClean="0"/>
              <a:t>_Bilgisini_Bul</a:t>
            </a:r>
          </a:p>
        </p:txBody>
      </p:sp>
      <p:sp>
        <p:nvSpPr>
          <p:cNvPr id="5" name="Altbilgi Yer Tutucusu 4"/>
          <p:cNvSpPr>
            <a:spLocks noGrp="1"/>
          </p:cNvSpPr>
          <p:nvPr>
            <p:ph type="ftr" sz="quarter" idx="11"/>
          </p:nvPr>
        </p:nvSpPr>
        <p:spPr/>
        <p:txBody>
          <a:bodyPr/>
          <a:lstStyle/>
          <a:p>
            <a:pPr>
              <a:defRPr/>
            </a:pPr>
            <a:r>
              <a:rPr lang="tr-TR" altLang="tr-TR"/>
              <a:t>Yazılım Mühendisliği </a:t>
            </a:r>
            <a:endParaRPr lang="el-GR" altLang="tr-TR"/>
          </a:p>
        </p:txBody>
      </p:sp>
      <p:sp>
        <p:nvSpPr>
          <p:cNvPr id="6" name="5 Slayt Numarası Yer Tutucusu"/>
          <p:cNvSpPr>
            <a:spLocks noGrp="1"/>
          </p:cNvSpPr>
          <p:nvPr>
            <p:ph type="sldNum" sz="quarter" idx="12"/>
          </p:nvPr>
        </p:nvSpPr>
        <p:spPr/>
        <p:txBody>
          <a:bodyPr/>
          <a:lstStyle/>
          <a:p>
            <a:fld id="{D8154011-B7CE-4FCA-8CD3-8CAEE7C78245}" type="slidenum">
              <a:rPr lang="en-US" smtClean="0"/>
              <a:pPr/>
              <a:t>54</a:t>
            </a:fld>
            <a:endParaRPr lang="en-US"/>
          </a:p>
        </p:txBody>
      </p:sp>
    </p:spTree>
  </p:cSld>
  <p:clrMapOvr>
    <a:masterClrMapping/>
  </p:clrMapOvr>
  <p:transition spd="slow">
    <p:pull dir="u"/>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p:txBody>
          <a:bodyPr/>
          <a:lstStyle/>
          <a:p>
            <a:pPr fontAlgn="auto">
              <a:spcAft>
                <a:spcPts val="0"/>
              </a:spcAft>
              <a:defRPr/>
            </a:pPr>
            <a:r>
              <a:rPr lang="tr-TR" altLang="tr-TR">
                <a:solidFill>
                  <a:schemeClr val="tx2">
                    <a:satMod val="130000"/>
                  </a:schemeClr>
                </a:solidFill>
              </a:rPr>
              <a:t>Yordamsal Yapışıklık</a:t>
            </a:r>
          </a:p>
        </p:txBody>
      </p:sp>
      <p:sp>
        <p:nvSpPr>
          <p:cNvPr id="53251" name="Rectangle 3"/>
          <p:cNvSpPr>
            <a:spLocks noGrp="1" noChangeArrowheads="1"/>
          </p:cNvSpPr>
          <p:nvPr>
            <p:ph idx="1"/>
          </p:nvPr>
        </p:nvSpPr>
        <p:spPr/>
        <p:txBody>
          <a:bodyPr/>
          <a:lstStyle/>
          <a:p>
            <a:pPr algn="just">
              <a:lnSpc>
                <a:spcPct val="95000"/>
              </a:lnSpc>
              <a:spcBef>
                <a:spcPct val="60000"/>
              </a:spcBef>
            </a:pPr>
            <a:r>
              <a:rPr lang="tr-TR" altLang="tr-TR" sz="2800" dirty="0" smtClean="0"/>
              <a:t>Yordamsal Yapışık modüldeki işlemler arasında denetim ilişkisi bulunmaktadır.</a:t>
            </a:r>
          </a:p>
          <a:p>
            <a:pPr algn="just">
              <a:lnSpc>
                <a:spcPct val="95000"/>
              </a:lnSpc>
              <a:spcBef>
                <a:spcPct val="60000"/>
              </a:spcBef>
            </a:pPr>
            <a:r>
              <a:rPr lang="tr-TR" altLang="tr-TR" sz="2800" dirty="0" smtClean="0"/>
              <a:t>İşlemlerin birbirleri ile veri ilişkisi yoktur, ancak işlem sırası önemlidir.</a:t>
            </a:r>
          </a:p>
          <a:p>
            <a:pPr algn="just"/>
            <a:endParaRPr lang="tr-TR" altLang="tr-TR" sz="2800" dirty="0" smtClean="0"/>
          </a:p>
          <a:p>
            <a:pPr lvl="3" algn="just">
              <a:buFont typeface="Wingdings" pitchFamily="2" charset="2"/>
              <a:buNone/>
            </a:pPr>
            <a:r>
              <a:rPr lang="tr-TR" altLang="tr-TR" sz="2200" dirty="0" smtClean="0"/>
              <a:t>Ekran_</a:t>
            </a:r>
            <a:r>
              <a:rPr lang="tr-TR" altLang="tr-TR" sz="2200" dirty="0" err="1" smtClean="0"/>
              <a:t>Goruntusunu</a:t>
            </a:r>
            <a:r>
              <a:rPr lang="tr-TR" altLang="tr-TR" sz="2200" dirty="0" smtClean="0"/>
              <a:t>_Yaz</a:t>
            </a:r>
          </a:p>
          <a:p>
            <a:pPr lvl="3" algn="just">
              <a:buFont typeface="Wingdings" pitchFamily="2" charset="2"/>
              <a:buNone/>
            </a:pPr>
            <a:r>
              <a:rPr lang="tr-TR" altLang="tr-TR" sz="2200" dirty="0" err="1" smtClean="0"/>
              <a:t>Giris</a:t>
            </a:r>
            <a:r>
              <a:rPr lang="tr-TR" altLang="tr-TR" sz="2200" dirty="0" smtClean="0"/>
              <a:t>_</a:t>
            </a:r>
            <a:r>
              <a:rPr lang="tr-TR" altLang="tr-TR" sz="2200" dirty="0" err="1" smtClean="0"/>
              <a:t>Kaydini</a:t>
            </a:r>
            <a:r>
              <a:rPr lang="tr-TR" altLang="tr-TR" sz="2200" dirty="0" smtClean="0"/>
              <a:t>_Oku</a:t>
            </a:r>
          </a:p>
        </p:txBody>
      </p:sp>
      <p:sp>
        <p:nvSpPr>
          <p:cNvPr id="5" name="Altbilgi Yer Tutucusu 4"/>
          <p:cNvSpPr>
            <a:spLocks noGrp="1"/>
          </p:cNvSpPr>
          <p:nvPr>
            <p:ph type="ftr" sz="quarter" idx="11"/>
          </p:nvPr>
        </p:nvSpPr>
        <p:spPr/>
        <p:txBody>
          <a:bodyPr/>
          <a:lstStyle/>
          <a:p>
            <a:pPr>
              <a:defRPr/>
            </a:pPr>
            <a:r>
              <a:rPr lang="tr-TR" altLang="tr-TR"/>
              <a:t>Yazılım Mühendisliği </a:t>
            </a:r>
            <a:endParaRPr lang="el-GR" altLang="tr-TR"/>
          </a:p>
        </p:txBody>
      </p:sp>
      <p:sp>
        <p:nvSpPr>
          <p:cNvPr id="6" name="5 Slayt Numarası Yer Tutucusu"/>
          <p:cNvSpPr>
            <a:spLocks noGrp="1"/>
          </p:cNvSpPr>
          <p:nvPr>
            <p:ph type="sldNum" sz="quarter" idx="12"/>
          </p:nvPr>
        </p:nvSpPr>
        <p:spPr/>
        <p:txBody>
          <a:bodyPr/>
          <a:lstStyle/>
          <a:p>
            <a:fld id="{D8154011-B7CE-4FCA-8CD3-8CAEE7C78245}" type="slidenum">
              <a:rPr lang="en-US" smtClean="0"/>
              <a:pPr/>
              <a:t>55</a:t>
            </a:fld>
            <a:endParaRPr lang="en-US"/>
          </a:p>
        </p:txBody>
      </p:sp>
    </p:spTree>
  </p:cSld>
  <p:clrMapOvr>
    <a:masterClrMapping/>
  </p:clrMapOvr>
  <p:transition spd="slow">
    <p:pull dir="u"/>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p:txBody>
          <a:bodyPr/>
          <a:lstStyle/>
          <a:p>
            <a:pPr fontAlgn="auto">
              <a:spcAft>
                <a:spcPts val="0"/>
              </a:spcAft>
              <a:defRPr/>
            </a:pPr>
            <a:r>
              <a:rPr lang="tr-TR" altLang="tr-TR">
                <a:solidFill>
                  <a:schemeClr val="tx2">
                    <a:satMod val="130000"/>
                  </a:schemeClr>
                </a:solidFill>
              </a:rPr>
              <a:t>Zamansal Yapışıklık</a:t>
            </a:r>
          </a:p>
        </p:txBody>
      </p:sp>
      <p:sp>
        <p:nvSpPr>
          <p:cNvPr id="54275" name="Rectangle 3"/>
          <p:cNvSpPr>
            <a:spLocks noGrp="1" noChangeArrowheads="1"/>
          </p:cNvSpPr>
          <p:nvPr>
            <p:ph idx="1"/>
          </p:nvPr>
        </p:nvSpPr>
        <p:spPr>
          <a:xfrm>
            <a:off x="1371600" y="1339850"/>
            <a:ext cx="7315200" cy="4752975"/>
          </a:xfrm>
        </p:spPr>
        <p:txBody>
          <a:bodyPr/>
          <a:lstStyle/>
          <a:p>
            <a:pPr algn="just"/>
            <a:r>
              <a:rPr lang="tr-TR" altLang="tr-TR" sz="2800" dirty="0" smtClean="0"/>
              <a:t>Bir modül içindeki işlemlerin belirli bir zamanda uygulanması gerekiyor ve bu işlemlerin kendi aralarında herhangi bir ilişkisi yok, yani işlemlerin sırası önemli değil ise, </a:t>
            </a:r>
            <a:r>
              <a:rPr lang="tr-TR" altLang="tr-TR" sz="2800" dirty="0" smtClean="0">
                <a:solidFill>
                  <a:srgbClr val="879CDF"/>
                </a:solidFill>
              </a:rPr>
              <a:t>zamansal yapışıklık</a:t>
            </a:r>
            <a:r>
              <a:rPr lang="tr-TR" altLang="tr-TR" sz="2800" dirty="0" smtClean="0"/>
              <a:t> vardır. </a:t>
            </a:r>
          </a:p>
          <a:p>
            <a:pPr algn="just"/>
            <a:endParaRPr lang="tr-TR" altLang="tr-TR" sz="2800" dirty="0" smtClean="0"/>
          </a:p>
          <a:p>
            <a:pPr lvl="3" algn="just">
              <a:buFont typeface="Wingdings" pitchFamily="2" charset="2"/>
              <a:buNone/>
            </a:pPr>
            <a:r>
              <a:rPr lang="tr-TR" altLang="tr-TR" sz="2200" dirty="0" smtClean="0"/>
              <a:t>Alarm_Zilini_</a:t>
            </a:r>
            <a:r>
              <a:rPr lang="tr-TR" altLang="tr-TR" sz="2200" dirty="0" err="1" smtClean="0"/>
              <a:t>Ac</a:t>
            </a:r>
            <a:endParaRPr lang="tr-TR" altLang="tr-TR" sz="2200" dirty="0" smtClean="0"/>
          </a:p>
          <a:p>
            <a:pPr lvl="3" algn="just">
              <a:buFont typeface="Wingdings" pitchFamily="2" charset="2"/>
              <a:buNone/>
            </a:pPr>
            <a:r>
              <a:rPr lang="tr-TR" altLang="tr-TR" sz="2200" dirty="0" err="1" smtClean="0"/>
              <a:t>Kapiyi</a:t>
            </a:r>
            <a:r>
              <a:rPr lang="tr-TR" altLang="tr-TR" sz="2200" dirty="0" smtClean="0"/>
              <a:t>_</a:t>
            </a:r>
            <a:r>
              <a:rPr lang="tr-TR" altLang="tr-TR" sz="2200" dirty="0" err="1" smtClean="0"/>
              <a:t>Ac</a:t>
            </a:r>
            <a:endParaRPr lang="tr-TR" altLang="tr-TR" sz="2200" dirty="0" smtClean="0"/>
          </a:p>
          <a:p>
            <a:pPr lvl="3" algn="just">
              <a:buFont typeface="Wingdings" pitchFamily="2" charset="2"/>
              <a:buNone/>
            </a:pPr>
            <a:r>
              <a:rPr lang="tr-TR" altLang="tr-TR" sz="2200" dirty="0" err="1" smtClean="0"/>
              <a:t>Kamerayi</a:t>
            </a:r>
            <a:r>
              <a:rPr lang="tr-TR" altLang="tr-TR" sz="2200" dirty="0" smtClean="0"/>
              <a:t>_</a:t>
            </a:r>
            <a:r>
              <a:rPr lang="tr-TR" altLang="tr-TR" sz="2200" dirty="0" err="1" smtClean="0"/>
              <a:t>Calistir</a:t>
            </a:r>
            <a:endParaRPr lang="tr-TR" altLang="tr-TR" sz="2200" dirty="0" smtClean="0"/>
          </a:p>
        </p:txBody>
      </p:sp>
      <p:sp>
        <p:nvSpPr>
          <p:cNvPr id="5" name="Altbilgi Yer Tutucusu 4"/>
          <p:cNvSpPr>
            <a:spLocks noGrp="1"/>
          </p:cNvSpPr>
          <p:nvPr>
            <p:ph type="ftr" sz="quarter" idx="11"/>
          </p:nvPr>
        </p:nvSpPr>
        <p:spPr/>
        <p:txBody>
          <a:bodyPr/>
          <a:lstStyle/>
          <a:p>
            <a:pPr>
              <a:defRPr/>
            </a:pPr>
            <a:r>
              <a:rPr lang="tr-TR" altLang="tr-TR"/>
              <a:t>Yazılım Mühendisliği </a:t>
            </a:r>
            <a:endParaRPr lang="el-GR" altLang="tr-TR"/>
          </a:p>
        </p:txBody>
      </p:sp>
      <p:sp>
        <p:nvSpPr>
          <p:cNvPr id="6" name="5 Slayt Numarası Yer Tutucusu"/>
          <p:cNvSpPr>
            <a:spLocks noGrp="1"/>
          </p:cNvSpPr>
          <p:nvPr>
            <p:ph type="sldNum" sz="quarter" idx="12"/>
          </p:nvPr>
        </p:nvSpPr>
        <p:spPr/>
        <p:txBody>
          <a:bodyPr/>
          <a:lstStyle/>
          <a:p>
            <a:fld id="{D8154011-B7CE-4FCA-8CD3-8CAEE7C78245}" type="slidenum">
              <a:rPr lang="en-US" smtClean="0"/>
              <a:pPr/>
              <a:t>56</a:t>
            </a:fld>
            <a:endParaRPr lang="en-US"/>
          </a:p>
        </p:txBody>
      </p:sp>
    </p:spTree>
  </p:cSld>
  <p:clrMapOvr>
    <a:masterClrMapping/>
  </p:clrMapOvr>
  <p:transition spd="slow">
    <p:pull dir="u"/>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p:txBody>
          <a:bodyPr/>
          <a:lstStyle/>
          <a:p>
            <a:pPr fontAlgn="auto">
              <a:spcAft>
                <a:spcPts val="0"/>
              </a:spcAft>
              <a:defRPr/>
            </a:pPr>
            <a:r>
              <a:rPr lang="tr-TR" altLang="tr-TR">
                <a:solidFill>
                  <a:schemeClr val="tx2">
                    <a:satMod val="130000"/>
                  </a:schemeClr>
                </a:solidFill>
              </a:rPr>
              <a:t>Mantıksal Yapışıklık</a:t>
            </a:r>
          </a:p>
        </p:txBody>
      </p:sp>
      <p:sp>
        <p:nvSpPr>
          <p:cNvPr id="55299" name="Rectangle 3"/>
          <p:cNvSpPr>
            <a:spLocks noGrp="1" noChangeArrowheads="1"/>
          </p:cNvSpPr>
          <p:nvPr>
            <p:ph idx="1"/>
          </p:nvPr>
        </p:nvSpPr>
        <p:spPr/>
        <p:txBody>
          <a:bodyPr/>
          <a:lstStyle/>
          <a:p>
            <a:pPr algn="just"/>
            <a:r>
              <a:rPr lang="tr-TR" altLang="tr-TR" sz="2800" dirty="0" smtClean="0"/>
              <a:t>Mantıksal olarak aynı türdeki işlemlerin bir araya toplandığı modüller </a:t>
            </a:r>
            <a:r>
              <a:rPr lang="tr-TR" altLang="tr-TR" sz="2800" dirty="0" smtClean="0">
                <a:solidFill>
                  <a:srgbClr val="879CDF"/>
                </a:solidFill>
              </a:rPr>
              <a:t>mantıksal yapışık</a:t>
            </a:r>
            <a:r>
              <a:rPr lang="tr-TR" altLang="tr-TR" sz="2800" dirty="0" smtClean="0"/>
              <a:t> olarak adlandırılır.</a:t>
            </a:r>
          </a:p>
          <a:p>
            <a:pPr algn="just"/>
            <a:endParaRPr lang="tr-TR" altLang="tr-TR" sz="2800" dirty="0" smtClean="0"/>
          </a:p>
          <a:p>
            <a:pPr algn="just">
              <a:buFont typeface="Wingdings" pitchFamily="2" charset="2"/>
              <a:buNone/>
            </a:pPr>
            <a:r>
              <a:rPr lang="tr-TR" altLang="tr-TR" sz="2200" dirty="0" smtClean="0"/>
              <a:t>		Dizilere değer atama işlemleri</a:t>
            </a:r>
          </a:p>
        </p:txBody>
      </p:sp>
      <p:sp>
        <p:nvSpPr>
          <p:cNvPr id="5" name="Altbilgi Yer Tutucusu 4"/>
          <p:cNvSpPr>
            <a:spLocks noGrp="1"/>
          </p:cNvSpPr>
          <p:nvPr>
            <p:ph type="ftr" sz="quarter" idx="11"/>
          </p:nvPr>
        </p:nvSpPr>
        <p:spPr/>
        <p:txBody>
          <a:bodyPr/>
          <a:lstStyle/>
          <a:p>
            <a:pPr>
              <a:defRPr/>
            </a:pPr>
            <a:r>
              <a:rPr lang="tr-TR" altLang="tr-TR"/>
              <a:t>Yazılım Mühendisliği </a:t>
            </a:r>
            <a:endParaRPr lang="el-GR" altLang="tr-TR"/>
          </a:p>
        </p:txBody>
      </p:sp>
      <p:sp>
        <p:nvSpPr>
          <p:cNvPr id="6" name="5 Slayt Numarası Yer Tutucusu"/>
          <p:cNvSpPr>
            <a:spLocks noGrp="1"/>
          </p:cNvSpPr>
          <p:nvPr>
            <p:ph type="sldNum" sz="quarter" idx="12"/>
          </p:nvPr>
        </p:nvSpPr>
        <p:spPr/>
        <p:txBody>
          <a:bodyPr/>
          <a:lstStyle/>
          <a:p>
            <a:fld id="{D8154011-B7CE-4FCA-8CD3-8CAEE7C78245}" type="slidenum">
              <a:rPr lang="en-US" smtClean="0"/>
              <a:pPr/>
              <a:t>57</a:t>
            </a:fld>
            <a:endParaRPr lang="en-US"/>
          </a:p>
        </p:txBody>
      </p:sp>
    </p:spTree>
  </p:cSld>
  <p:clrMapOvr>
    <a:masterClrMapping/>
  </p:clrMapOvr>
  <p:transition spd="slow">
    <p:pull dir="u"/>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p:txBody>
          <a:bodyPr/>
          <a:lstStyle/>
          <a:p>
            <a:pPr fontAlgn="auto">
              <a:spcAft>
                <a:spcPts val="0"/>
              </a:spcAft>
              <a:defRPr/>
            </a:pPr>
            <a:r>
              <a:rPr lang="tr-TR" altLang="tr-TR">
                <a:solidFill>
                  <a:schemeClr val="tx2">
                    <a:satMod val="130000"/>
                  </a:schemeClr>
                </a:solidFill>
              </a:rPr>
              <a:t>Gelişigüzel Yapışıklık</a:t>
            </a:r>
          </a:p>
        </p:txBody>
      </p:sp>
      <p:sp>
        <p:nvSpPr>
          <p:cNvPr id="56323" name="Rectangle 3"/>
          <p:cNvSpPr>
            <a:spLocks noGrp="1" noChangeArrowheads="1"/>
          </p:cNvSpPr>
          <p:nvPr>
            <p:ph idx="1"/>
          </p:nvPr>
        </p:nvSpPr>
        <p:spPr/>
        <p:txBody>
          <a:bodyPr/>
          <a:lstStyle/>
          <a:p>
            <a:r>
              <a:rPr lang="tr-TR" altLang="tr-TR" sz="2800" smtClean="0"/>
              <a:t>İşlemler arasında herhangi bir ilişki bulunmaz.</a:t>
            </a:r>
          </a:p>
          <a:p>
            <a:endParaRPr lang="tr-TR" altLang="tr-TR" sz="2800" smtClean="0"/>
          </a:p>
          <a:p>
            <a:pPr lvl="3">
              <a:buFont typeface="Wingdings" pitchFamily="2" charset="2"/>
              <a:buNone/>
            </a:pPr>
            <a:r>
              <a:rPr lang="tr-TR" altLang="tr-TR" sz="2200" smtClean="0"/>
              <a:t>Ara_Kayit_Oku</a:t>
            </a:r>
          </a:p>
          <a:p>
            <a:pPr lvl="3">
              <a:buFont typeface="Wingdings" pitchFamily="2" charset="2"/>
              <a:buNone/>
            </a:pPr>
            <a:r>
              <a:rPr lang="tr-TR" altLang="tr-TR" sz="2200" smtClean="0"/>
              <a:t>B_dizisine_baslangic_deger_ata</a:t>
            </a:r>
          </a:p>
          <a:p>
            <a:pPr lvl="3">
              <a:buFont typeface="Wingdings" pitchFamily="2" charset="2"/>
              <a:buNone/>
            </a:pPr>
            <a:r>
              <a:rPr lang="tr-TR" altLang="tr-TR" sz="2200" smtClean="0"/>
              <a:t>Stok_kutugu_oku</a:t>
            </a:r>
          </a:p>
          <a:p>
            <a:pPr lvl="3">
              <a:buFont typeface="Wingdings" pitchFamily="2" charset="2"/>
              <a:buNone/>
            </a:pPr>
            <a:r>
              <a:rPr lang="tr-TR" altLang="tr-TR" sz="2200" smtClean="0"/>
              <a:t>Hata_iletisi_yaz</a:t>
            </a:r>
          </a:p>
        </p:txBody>
      </p:sp>
      <p:sp>
        <p:nvSpPr>
          <p:cNvPr id="5" name="Altbilgi Yer Tutucusu 4"/>
          <p:cNvSpPr>
            <a:spLocks noGrp="1"/>
          </p:cNvSpPr>
          <p:nvPr>
            <p:ph type="ftr" sz="quarter" idx="11"/>
          </p:nvPr>
        </p:nvSpPr>
        <p:spPr/>
        <p:txBody>
          <a:bodyPr/>
          <a:lstStyle/>
          <a:p>
            <a:pPr>
              <a:defRPr/>
            </a:pPr>
            <a:r>
              <a:rPr lang="tr-TR" altLang="tr-TR"/>
              <a:t>Yazılım Mühendisliği </a:t>
            </a:r>
            <a:endParaRPr lang="el-GR" altLang="tr-TR"/>
          </a:p>
        </p:txBody>
      </p:sp>
      <p:sp>
        <p:nvSpPr>
          <p:cNvPr id="6" name="5 Slayt Numarası Yer Tutucusu"/>
          <p:cNvSpPr>
            <a:spLocks noGrp="1"/>
          </p:cNvSpPr>
          <p:nvPr>
            <p:ph type="sldNum" sz="quarter" idx="12"/>
          </p:nvPr>
        </p:nvSpPr>
        <p:spPr/>
        <p:txBody>
          <a:bodyPr/>
          <a:lstStyle/>
          <a:p>
            <a:fld id="{D8154011-B7CE-4FCA-8CD3-8CAEE7C78245}" type="slidenum">
              <a:rPr lang="en-US" smtClean="0"/>
              <a:pPr/>
              <a:t>58</a:t>
            </a:fld>
            <a:endParaRPr lang="en-US"/>
          </a:p>
        </p:txBody>
      </p:sp>
    </p:spTree>
  </p:cSld>
  <p:clrMapOvr>
    <a:masterClrMapping/>
  </p:clrMapOvr>
  <p:transition spd="slow">
    <p:pull dir="u"/>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Çalışma Soruları</a:t>
            </a:r>
            <a:endParaRPr lang="tr-TR" dirty="0"/>
          </a:p>
        </p:txBody>
      </p:sp>
      <p:sp>
        <p:nvSpPr>
          <p:cNvPr id="3" name="İçerik Yer Tutucusu 2"/>
          <p:cNvSpPr>
            <a:spLocks noGrp="1"/>
          </p:cNvSpPr>
          <p:nvPr>
            <p:ph idx="1"/>
          </p:nvPr>
        </p:nvSpPr>
        <p:spPr/>
        <p:txBody>
          <a:bodyPr/>
          <a:lstStyle/>
          <a:p>
            <a:pPr marL="425450" indent="-342900">
              <a:buFont typeface="+mj-lt"/>
              <a:buAutoNum type="arabicPeriod"/>
            </a:pPr>
            <a:r>
              <a:rPr lang="tr-TR" sz="1800" dirty="0" smtClean="0">
                <a:latin typeface="Arial" panose="020B0604020202020204" pitchFamily="34" charset="0"/>
                <a:cs typeface="Arial" panose="020B0604020202020204" pitchFamily="34" charset="0"/>
              </a:rPr>
              <a:t>Yazılım </a:t>
            </a:r>
            <a:r>
              <a:rPr lang="tr-TR" sz="1800" dirty="0">
                <a:latin typeface="Arial" panose="020B0604020202020204" pitchFamily="34" charset="0"/>
                <a:cs typeface="Arial" panose="020B0604020202020204" pitchFamily="34" charset="0"/>
              </a:rPr>
              <a:t>tasarım sürecinin temel işlemlerini sayınız. E-R diyagramı çizerek ilişkilerini </a:t>
            </a:r>
            <a:r>
              <a:rPr lang="tr-TR" sz="1800" dirty="0" smtClean="0">
                <a:latin typeface="Arial" panose="020B0604020202020204" pitchFamily="34" charset="0"/>
                <a:cs typeface="Arial" panose="020B0604020202020204" pitchFamily="34" charset="0"/>
              </a:rPr>
              <a:t>gösteriniz.</a:t>
            </a:r>
          </a:p>
          <a:p>
            <a:pPr marL="425450" indent="-342900">
              <a:buFont typeface="+mj-lt"/>
              <a:buAutoNum type="arabicPeriod"/>
            </a:pPr>
            <a:r>
              <a:rPr lang="tr-TR" sz="1800" dirty="0" smtClean="0">
                <a:latin typeface="Arial" panose="020B0604020202020204" pitchFamily="34" charset="0"/>
                <a:cs typeface="Arial" panose="020B0604020202020204" pitchFamily="34" charset="0"/>
              </a:rPr>
              <a:t>Geliştireceğiniz </a:t>
            </a:r>
            <a:r>
              <a:rPr lang="tr-TR" sz="1800" dirty="0">
                <a:latin typeface="Arial" panose="020B0604020202020204" pitchFamily="34" charset="0"/>
                <a:cs typeface="Arial" panose="020B0604020202020204" pitchFamily="34" charset="0"/>
              </a:rPr>
              <a:t>bir uygulama için ekran şablonunuzu belirleyiniz.</a:t>
            </a:r>
            <a:r>
              <a:rPr lang="tr-TR" sz="1800" dirty="0" smtClean="0">
                <a:latin typeface="Arial" panose="020B0604020202020204" pitchFamily="34" charset="0"/>
                <a:cs typeface="Arial" panose="020B0604020202020204" pitchFamily="34" charset="0"/>
              </a:rPr>
              <a:t/>
            </a:r>
            <a:br>
              <a:rPr lang="tr-TR" sz="1800" dirty="0" smtClean="0">
                <a:latin typeface="Arial" panose="020B0604020202020204" pitchFamily="34" charset="0"/>
                <a:cs typeface="Arial" panose="020B0604020202020204" pitchFamily="34" charset="0"/>
              </a:rPr>
            </a:br>
            <a:r>
              <a:rPr lang="tr-TR" sz="1800" dirty="0" smtClean="0">
                <a:latin typeface="Arial" panose="020B0604020202020204" pitchFamily="34" charset="0"/>
                <a:cs typeface="Arial" panose="020B0604020202020204" pitchFamily="34" charset="0"/>
              </a:rPr>
              <a:t>Bağlaşım </a:t>
            </a:r>
            <a:r>
              <a:rPr lang="tr-TR" sz="1800" dirty="0">
                <a:latin typeface="Arial" panose="020B0604020202020204" pitchFamily="34" charset="0"/>
                <a:cs typeface="Arial" panose="020B0604020202020204" pitchFamily="34" charset="0"/>
              </a:rPr>
              <a:t>ve yapışıklık kavramlarını açıklayınız. Program bakımı ile ilişkilerini </a:t>
            </a:r>
            <a:r>
              <a:rPr lang="tr-TR" sz="1800" dirty="0" smtClean="0">
                <a:latin typeface="Arial" panose="020B0604020202020204" pitchFamily="34" charset="0"/>
                <a:cs typeface="Arial" panose="020B0604020202020204" pitchFamily="34" charset="0"/>
              </a:rPr>
              <a:t>belirtiniz.</a:t>
            </a:r>
          </a:p>
          <a:p>
            <a:pPr marL="425450" indent="-342900">
              <a:buFont typeface="+mj-lt"/>
              <a:buAutoNum type="arabicPeriod"/>
            </a:pPr>
            <a:r>
              <a:rPr lang="tr-TR" sz="1800" dirty="0" smtClean="0">
                <a:latin typeface="Arial" panose="020B0604020202020204" pitchFamily="34" charset="0"/>
                <a:cs typeface="Arial" panose="020B0604020202020204" pitchFamily="34" charset="0"/>
              </a:rPr>
              <a:t>Bir </a:t>
            </a:r>
            <a:r>
              <a:rPr lang="tr-TR" sz="1800" dirty="0">
                <a:latin typeface="Arial" panose="020B0604020202020204" pitchFamily="34" charset="0"/>
                <a:cs typeface="Arial" panose="020B0604020202020204" pitchFamily="34" charset="0"/>
              </a:rPr>
              <a:t>sistem tümüyle </a:t>
            </a:r>
            <a:r>
              <a:rPr lang="tr-TR" sz="1800" dirty="0" err="1">
                <a:latin typeface="Arial" panose="020B0604020202020204" pitchFamily="34" charset="0"/>
                <a:cs typeface="Arial" panose="020B0604020202020204" pitchFamily="34" charset="0"/>
              </a:rPr>
              <a:t>bağlaşımsız</a:t>
            </a:r>
            <a:r>
              <a:rPr lang="tr-TR" sz="1800" dirty="0">
                <a:latin typeface="Arial" panose="020B0604020202020204" pitchFamily="34" charset="0"/>
                <a:cs typeface="Arial" panose="020B0604020202020204" pitchFamily="34" charset="0"/>
              </a:rPr>
              <a:t> biçimde tasarlanabilir mi? Yani sistemin tüm modülleri arasında hiç bağlaşım olmadan tasarım yapılabilir </a:t>
            </a:r>
            <a:r>
              <a:rPr lang="tr-TR" sz="1800" dirty="0" smtClean="0">
                <a:latin typeface="Arial" panose="020B0604020202020204" pitchFamily="34" charset="0"/>
                <a:cs typeface="Arial" panose="020B0604020202020204" pitchFamily="34" charset="0"/>
              </a:rPr>
              <a:t>mi?</a:t>
            </a:r>
          </a:p>
          <a:p>
            <a:pPr marL="425450" indent="-342900">
              <a:buFont typeface="+mj-lt"/>
              <a:buAutoNum type="arabicPeriod"/>
            </a:pPr>
            <a:r>
              <a:rPr lang="tr-TR" sz="1800" dirty="0" smtClean="0">
                <a:latin typeface="Arial" panose="020B0604020202020204" pitchFamily="34" charset="0"/>
                <a:cs typeface="Arial" panose="020B0604020202020204" pitchFamily="34" charset="0"/>
              </a:rPr>
              <a:t>Tümüyle </a:t>
            </a:r>
            <a:r>
              <a:rPr lang="tr-TR" sz="1800" dirty="0">
                <a:latin typeface="Arial" panose="020B0604020202020204" pitchFamily="34" charset="0"/>
                <a:cs typeface="Arial" panose="020B0604020202020204" pitchFamily="34" charset="0"/>
              </a:rPr>
              <a:t>işlevsel yapışık modüllerden oluşan bir sistem tasarlanabilir mi? Neden yapılabilir? Neden </a:t>
            </a:r>
            <a:r>
              <a:rPr lang="tr-TR" sz="1800" dirty="0" smtClean="0">
                <a:latin typeface="Arial" panose="020B0604020202020204" pitchFamily="34" charset="0"/>
                <a:cs typeface="Arial" panose="020B0604020202020204" pitchFamily="34" charset="0"/>
              </a:rPr>
              <a:t>yapılamaz?</a:t>
            </a:r>
          </a:p>
          <a:p>
            <a:pPr marL="425450" indent="-342900">
              <a:buFont typeface="+mj-lt"/>
              <a:buAutoNum type="arabicPeriod"/>
            </a:pPr>
            <a:r>
              <a:rPr lang="tr-TR" sz="1800" dirty="0" smtClean="0">
                <a:latin typeface="Arial" panose="020B0604020202020204" pitchFamily="34" charset="0"/>
                <a:cs typeface="Arial" panose="020B0604020202020204" pitchFamily="34" charset="0"/>
              </a:rPr>
              <a:t>Bağlaşım </a:t>
            </a:r>
            <a:r>
              <a:rPr lang="tr-TR" sz="1800" dirty="0">
                <a:latin typeface="Arial" panose="020B0604020202020204" pitchFamily="34" charset="0"/>
                <a:cs typeface="Arial" panose="020B0604020202020204" pitchFamily="34" charset="0"/>
              </a:rPr>
              <a:t>ile Yazılım </a:t>
            </a:r>
            <a:r>
              <a:rPr lang="tr-TR" sz="1800" dirty="0" smtClean="0">
                <a:latin typeface="Arial" panose="020B0604020202020204" pitchFamily="34" charset="0"/>
                <a:cs typeface="Arial" panose="020B0604020202020204" pitchFamily="34" charset="0"/>
              </a:rPr>
              <a:t>Taşınabilirliği </a:t>
            </a:r>
            <a:r>
              <a:rPr lang="tr-TR" sz="1800" dirty="0">
                <a:latin typeface="Arial" panose="020B0604020202020204" pitchFamily="34" charset="0"/>
                <a:cs typeface="Arial" panose="020B0604020202020204" pitchFamily="34" charset="0"/>
              </a:rPr>
              <a:t>arasındaki ilişkiyi belirtiniz</a:t>
            </a:r>
            <a:r>
              <a:rPr lang="tr-TR" sz="1800" dirty="0" smtClean="0">
                <a:latin typeface="Arial" panose="020B0604020202020204" pitchFamily="34" charset="0"/>
                <a:cs typeface="Arial" panose="020B0604020202020204" pitchFamily="34" charset="0"/>
              </a:rPr>
              <a:t>.</a:t>
            </a:r>
          </a:p>
          <a:p>
            <a:pPr marL="425450" indent="-342900">
              <a:buFont typeface="+mj-lt"/>
              <a:buAutoNum type="arabicPeriod"/>
            </a:pPr>
            <a:r>
              <a:rPr lang="tr-TR" sz="1800" dirty="0">
                <a:latin typeface="Arial" panose="020B0604020202020204" pitchFamily="34" charset="0"/>
                <a:cs typeface="Arial" panose="020B0604020202020204" pitchFamily="34" charset="0"/>
              </a:rPr>
              <a:t>Tasarım gözden geçirmenin önemi nedir? Yapılmaması ne tür sonuçlara yol açar</a:t>
            </a:r>
            <a:r>
              <a:rPr lang="tr-TR" sz="1800" dirty="0" smtClean="0">
                <a:latin typeface="Arial" panose="020B0604020202020204" pitchFamily="34" charset="0"/>
                <a:cs typeface="Arial" panose="020B0604020202020204" pitchFamily="34" charset="0"/>
              </a:rPr>
              <a:t>?</a:t>
            </a:r>
          </a:p>
          <a:p>
            <a:pPr marL="425450" indent="-342900">
              <a:buFont typeface="+mj-lt"/>
              <a:buAutoNum type="arabicPeriod"/>
            </a:pPr>
            <a:r>
              <a:rPr lang="tr-TR" sz="1800" dirty="0" smtClean="0">
                <a:latin typeface="Arial" panose="020B0604020202020204" pitchFamily="34" charset="0"/>
                <a:cs typeface="Arial" panose="020B0604020202020204" pitchFamily="34" charset="0"/>
              </a:rPr>
              <a:t>Tasarım </a:t>
            </a:r>
            <a:r>
              <a:rPr lang="tr-TR" sz="1800" dirty="0">
                <a:latin typeface="Arial" panose="020B0604020202020204" pitchFamily="34" charset="0"/>
                <a:cs typeface="Arial" panose="020B0604020202020204" pitchFamily="34" charset="0"/>
              </a:rPr>
              <a:t>ile sınama arasındaki ilişkiyi belirtiniz.</a:t>
            </a:r>
          </a:p>
        </p:txBody>
      </p:sp>
      <p:sp>
        <p:nvSpPr>
          <p:cNvPr id="4" name="Altbilgi Yer Tutucusu 3"/>
          <p:cNvSpPr>
            <a:spLocks noGrp="1"/>
          </p:cNvSpPr>
          <p:nvPr>
            <p:ph type="ftr" sz="quarter" idx="11"/>
          </p:nvPr>
        </p:nvSpPr>
        <p:spPr/>
        <p:txBody>
          <a:bodyPr/>
          <a:lstStyle/>
          <a:p>
            <a:pPr>
              <a:defRPr/>
            </a:pPr>
            <a:r>
              <a:rPr lang="tr-TR" altLang="tr-TR" smtClean="0"/>
              <a:t>Yazılım Mühendisliği </a:t>
            </a:r>
            <a:endParaRPr lang="el-GR" altLang="tr-TR"/>
          </a:p>
        </p:txBody>
      </p:sp>
      <p:sp>
        <p:nvSpPr>
          <p:cNvPr id="5" name="4 Slayt Numarası Yer Tutucusu"/>
          <p:cNvSpPr>
            <a:spLocks noGrp="1"/>
          </p:cNvSpPr>
          <p:nvPr>
            <p:ph type="sldNum" sz="quarter" idx="12"/>
          </p:nvPr>
        </p:nvSpPr>
        <p:spPr/>
        <p:txBody>
          <a:bodyPr/>
          <a:lstStyle/>
          <a:p>
            <a:fld id="{D8154011-B7CE-4FCA-8CD3-8CAEE7C78245}" type="slidenum">
              <a:rPr lang="en-US" smtClean="0"/>
              <a:pPr/>
              <a:t>59</a:t>
            </a:fld>
            <a:endParaRPr lang="en-US"/>
          </a:p>
        </p:txBody>
      </p:sp>
    </p:spTree>
    <p:extLst>
      <p:ext uri="{BB962C8B-B14F-4D97-AF65-F5344CB8AC3E}">
        <p14:creationId xmlns:p14="http://schemas.microsoft.com/office/powerpoint/2010/main" val="1572709806"/>
      </p:ext>
    </p:extLst>
  </p:cSld>
  <p:clrMapOvr>
    <a:masterClrMapping/>
  </p:clrMapOvr>
  <p:transition spd="slow">
    <p:pull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lstStyle/>
          <a:p>
            <a:pPr fontAlgn="auto">
              <a:spcAft>
                <a:spcPts val="0"/>
              </a:spcAft>
              <a:defRPr/>
            </a:pPr>
            <a:r>
              <a:rPr lang="tr-TR" altLang="tr-TR" dirty="0">
                <a:solidFill>
                  <a:schemeClr val="tx2">
                    <a:satMod val="130000"/>
                  </a:schemeClr>
                </a:solidFill>
              </a:rPr>
              <a:t>Tasarım Kavramları</a:t>
            </a:r>
          </a:p>
        </p:txBody>
      </p:sp>
      <p:sp>
        <p:nvSpPr>
          <p:cNvPr id="14339" name="Rectangle 3"/>
          <p:cNvSpPr>
            <a:spLocks noGrp="1" noChangeArrowheads="1"/>
          </p:cNvSpPr>
          <p:nvPr>
            <p:ph idx="1"/>
          </p:nvPr>
        </p:nvSpPr>
        <p:spPr>
          <a:xfrm>
            <a:off x="1435608" y="1447800"/>
            <a:ext cx="7327392" cy="4800600"/>
          </a:xfrm>
        </p:spPr>
        <p:txBody>
          <a:bodyPr/>
          <a:lstStyle/>
          <a:p>
            <a:pPr algn="just"/>
            <a:r>
              <a:rPr lang="tr-TR" altLang="tr-TR" sz="2400" b="1" dirty="0" smtClean="0"/>
              <a:t>Soyutlama: </a:t>
            </a:r>
            <a:r>
              <a:rPr lang="tr-TR" altLang="tr-TR" sz="2400" dirty="0" smtClean="0"/>
              <a:t>Detayları gizleyerek yukarıdan bakabilme imkanı sağlanır. </a:t>
            </a:r>
          </a:p>
          <a:p>
            <a:pPr algn="just"/>
            <a:endParaRPr lang="tr-TR" altLang="tr-TR" sz="2400" dirty="0" smtClean="0"/>
          </a:p>
          <a:p>
            <a:pPr algn="just"/>
            <a:r>
              <a:rPr lang="tr-TR" altLang="tr-TR" sz="2400" b="1" dirty="0" smtClean="0"/>
              <a:t>İyileştirme: </a:t>
            </a:r>
            <a:r>
              <a:rPr lang="tr-TR" altLang="tr-TR" sz="2400" dirty="0" smtClean="0"/>
              <a:t>Soyutlama düzeyinde irdeleme bittikten sonra, daha alt seviyelere inilerek tanımlamalarda ayrıntı, bazen de düzeltme yapılarak tasarımın daha fazla kesinlik kazanması sağlanır.</a:t>
            </a:r>
          </a:p>
          <a:p>
            <a:pPr algn="just"/>
            <a:endParaRPr lang="tr-TR" altLang="tr-TR" sz="2400" dirty="0" smtClean="0"/>
          </a:p>
          <a:p>
            <a:pPr algn="just"/>
            <a:r>
              <a:rPr lang="tr-TR" altLang="tr-TR" sz="2400" b="1" dirty="0" smtClean="0"/>
              <a:t>Modülerlik : </a:t>
            </a:r>
            <a:r>
              <a:rPr lang="tr-TR" altLang="tr-TR" sz="2400" dirty="0" smtClean="0"/>
              <a:t>Sistemi istenen kalite faktörleri ışığında parçalara ayrıştırma sonucu elde edilir.</a:t>
            </a:r>
          </a:p>
        </p:txBody>
      </p:sp>
      <p:sp>
        <p:nvSpPr>
          <p:cNvPr id="5" name="Altbilgi Yer Tutucusu 4"/>
          <p:cNvSpPr>
            <a:spLocks noGrp="1"/>
          </p:cNvSpPr>
          <p:nvPr>
            <p:ph type="ftr" sz="quarter" idx="11"/>
          </p:nvPr>
        </p:nvSpPr>
        <p:spPr/>
        <p:txBody>
          <a:bodyPr/>
          <a:lstStyle/>
          <a:p>
            <a:pPr>
              <a:defRPr/>
            </a:pPr>
            <a:r>
              <a:rPr lang="tr-TR" altLang="tr-TR"/>
              <a:t>Yazılım Mühendisliği </a:t>
            </a:r>
            <a:endParaRPr lang="el-GR" altLang="tr-TR"/>
          </a:p>
        </p:txBody>
      </p:sp>
      <p:sp>
        <p:nvSpPr>
          <p:cNvPr id="6" name="5 Slayt Numarası Yer Tutucusu"/>
          <p:cNvSpPr>
            <a:spLocks noGrp="1"/>
          </p:cNvSpPr>
          <p:nvPr>
            <p:ph type="sldNum" sz="quarter" idx="12"/>
          </p:nvPr>
        </p:nvSpPr>
        <p:spPr/>
        <p:txBody>
          <a:bodyPr/>
          <a:lstStyle/>
          <a:p>
            <a:fld id="{D8154011-B7CE-4FCA-8CD3-8CAEE7C78245}" type="slidenum">
              <a:rPr lang="en-US" smtClean="0"/>
              <a:pPr/>
              <a:t>6</a:t>
            </a:fld>
            <a:endParaRPr lang="en-US"/>
          </a:p>
        </p:txBody>
      </p:sp>
    </p:spTree>
  </p:cSld>
  <p:clrMapOvr>
    <a:masterClrMapping/>
  </p:clrMapOvr>
  <p:transition spd="slow">
    <p:pull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pPr fontAlgn="auto">
              <a:spcAft>
                <a:spcPts val="0"/>
              </a:spcAft>
              <a:defRPr/>
            </a:pPr>
            <a:r>
              <a:rPr lang="tr-TR" altLang="tr-TR">
                <a:solidFill>
                  <a:schemeClr val="tx2">
                    <a:satMod val="130000"/>
                  </a:schemeClr>
                </a:solidFill>
              </a:rPr>
              <a:t>Modülerlik</a:t>
            </a:r>
          </a:p>
        </p:txBody>
      </p:sp>
      <p:sp>
        <p:nvSpPr>
          <p:cNvPr id="178179" name="Rectangle 3"/>
          <p:cNvSpPr>
            <a:spLocks noGrp="1" noChangeArrowheads="1"/>
          </p:cNvSpPr>
          <p:nvPr>
            <p:ph idx="1"/>
          </p:nvPr>
        </p:nvSpPr>
        <p:spPr>
          <a:xfrm>
            <a:off x="1371600" y="1447800"/>
            <a:ext cx="7162800" cy="4800600"/>
          </a:xfrm>
        </p:spPr>
        <p:txBody>
          <a:bodyPr>
            <a:normAutofit lnSpcReduction="10000"/>
          </a:bodyPr>
          <a:lstStyle/>
          <a:p>
            <a:pPr algn="just">
              <a:defRPr/>
            </a:pPr>
            <a:r>
              <a:rPr lang="tr-TR" altLang="tr-TR" dirty="0"/>
              <a:t>Bütün karmaşıklığın tek bir modülde toplanması yerine, anlaşılabilir ve dolayısıyla projenin </a:t>
            </a:r>
            <a:r>
              <a:rPr lang="tr-TR" altLang="tr-TR" dirty="0" smtClean="0"/>
              <a:t>mantıksal kontrol </a:t>
            </a:r>
            <a:r>
              <a:rPr lang="tr-TR" altLang="tr-TR" dirty="0"/>
              <a:t>altında tutulması için sistem bir çok </a:t>
            </a:r>
            <a:r>
              <a:rPr lang="tr-TR" altLang="tr-TR" dirty="0" smtClean="0"/>
              <a:t>alt modüle </a:t>
            </a:r>
            <a:r>
              <a:rPr lang="tr-TR" altLang="tr-TR" dirty="0"/>
              <a:t>ayrılır. </a:t>
            </a:r>
          </a:p>
          <a:p>
            <a:pPr algn="just">
              <a:defRPr/>
            </a:pPr>
            <a:endParaRPr lang="tr-TR" altLang="tr-TR" dirty="0"/>
          </a:p>
          <a:p>
            <a:pPr algn="just">
              <a:defRPr/>
            </a:pPr>
            <a:r>
              <a:rPr lang="tr-TR" altLang="tr-TR" dirty="0"/>
              <a:t>Modüller, isimleri olan tanımlanmış işlevleri bulunan ve hedef sistemi gerçekleştirmek üzere </a:t>
            </a:r>
            <a:r>
              <a:rPr lang="tr-TR" altLang="tr-TR" dirty="0" smtClean="0"/>
              <a:t>birleştirilen birimlerdir</a:t>
            </a:r>
            <a:r>
              <a:rPr lang="tr-TR" altLang="tr-TR" dirty="0"/>
              <a:t>.</a:t>
            </a:r>
          </a:p>
        </p:txBody>
      </p:sp>
      <p:sp>
        <p:nvSpPr>
          <p:cNvPr id="5" name="Altbilgi Yer Tutucusu 4"/>
          <p:cNvSpPr>
            <a:spLocks noGrp="1"/>
          </p:cNvSpPr>
          <p:nvPr>
            <p:ph type="ftr" sz="quarter" idx="11"/>
          </p:nvPr>
        </p:nvSpPr>
        <p:spPr/>
        <p:txBody>
          <a:bodyPr/>
          <a:lstStyle/>
          <a:p>
            <a:pPr>
              <a:defRPr/>
            </a:pPr>
            <a:r>
              <a:rPr lang="tr-TR" altLang="tr-TR"/>
              <a:t>Yazılım Mühendisliği </a:t>
            </a:r>
            <a:endParaRPr lang="el-GR" altLang="tr-TR"/>
          </a:p>
        </p:txBody>
      </p:sp>
      <p:sp>
        <p:nvSpPr>
          <p:cNvPr id="6" name="5 Slayt Numarası Yer Tutucusu"/>
          <p:cNvSpPr>
            <a:spLocks noGrp="1"/>
          </p:cNvSpPr>
          <p:nvPr>
            <p:ph type="sldNum" sz="quarter" idx="12"/>
          </p:nvPr>
        </p:nvSpPr>
        <p:spPr/>
        <p:txBody>
          <a:bodyPr/>
          <a:lstStyle/>
          <a:p>
            <a:fld id="{D8154011-B7CE-4FCA-8CD3-8CAEE7C78245}" type="slidenum">
              <a:rPr lang="en-US" smtClean="0"/>
              <a:pPr/>
              <a:t>7</a:t>
            </a:fld>
            <a:endParaRPr lang="en-US"/>
          </a:p>
        </p:txBody>
      </p:sp>
    </p:spTree>
  </p:cSld>
  <p:clrMapOvr>
    <a:masterClrMapping/>
  </p:clrMapOvr>
  <p:transition spd="slow">
    <p:pull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p:txBody>
          <a:bodyPr/>
          <a:lstStyle/>
          <a:p>
            <a:pPr fontAlgn="auto">
              <a:spcAft>
                <a:spcPts val="0"/>
              </a:spcAft>
              <a:defRPr/>
            </a:pPr>
            <a:r>
              <a:rPr lang="tr-TR" altLang="tr-TR">
                <a:solidFill>
                  <a:schemeClr val="tx2">
                    <a:satMod val="130000"/>
                  </a:schemeClr>
                </a:solidFill>
              </a:rPr>
              <a:t>Sistem ve modülleri</a:t>
            </a:r>
          </a:p>
        </p:txBody>
      </p:sp>
      <p:sp>
        <p:nvSpPr>
          <p:cNvPr id="34" name="Altbilgi Yer Tutucusu 4"/>
          <p:cNvSpPr>
            <a:spLocks noGrp="1"/>
          </p:cNvSpPr>
          <p:nvPr>
            <p:ph type="ftr" sz="quarter" idx="11"/>
          </p:nvPr>
        </p:nvSpPr>
        <p:spPr/>
        <p:txBody>
          <a:bodyPr/>
          <a:lstStyle/>
          <a:p>
            <a:pPr>
              <a:defRPr/>
            </a:pPr>
            <a:r>
              <a:rPr lang="tr-TR" altLang="tr-TR"/>
              <a:t>Yazılım Mühendisliği </a:t>
            </a:r>
            <a:endParaRPr lang="el-GR" altLang="tr-TR"/>
          </a:p>
        </p:txBody>
      </p:sp>
      <p:sp>
        <p:nvSpPr>
          <p:cNvPr id="16388" name="Line 17"/>
          <p:cNvSpPr>
            <a:spLocks noChangeShapeType="1"/>
          </p:cNvSpPr>
          <p:nvPr/>
        </p:nvSpPr>
        <p:spPr bwMode="auto">
          <a:xfrm flipH="1">
            <a:off x="3475038" y="1916113"/>
            <a:ext cx="1512887" cy="8651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6389" name="Line 18"/>
          <p:cNvSpPr>
            <a:spLocks noChangeShapeType="1"/>
          </p:cNvSpPr>
          <p:nvPr/>
        </p:nvSpPr>
        <p:spPr bwMode="auto">
          <a:xfrm flipH="1">
            <a:off x="5059363" y="1989138"/>
            <a:ext cx="71437" cy="7921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6390" name="Line 19"/>
          <p:cNvSpPr>
            <a:spLocks noChangeShapeType="1"/>
          </p:cNvSpPr>
          <p:nvPr/>
        </p:nvSpPr>
        <p:spPr bwMode="auto">
          <a:xfrm>
            <a:off x="5275263" y="1989138"/>
            <a:ext cx="1368425" cy="7191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6391" name="Line 20"/>
          <p:cNvSpPr>
            <a:spLocks noChangeShapeType="1"/>
          </p:cNvSpPr>
          <p:nvPr/>
        </p:nvSpPr>
        <p:spPr bwMode="auto">
          <a:xfrm flipH="1">
            <a:off x="2611438" y="2852738"/>
            <a:ext cx="792162" cy="863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6392" name="Line 21"/>
          <p:cNvSpPr>
            <a:spLocks noChangeShapeType="1"/>
          </p:cNvSpPr>
          <p:nvPr/>
        </p:nvSpPr>
        <p:spPr bwMode="auto">
          <a:xfrm>
            <a:off x="3403600" y="2852738"/>
            <a:ext cx="0" cy="9366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6393" name="Line 22"/>
          <p:cNvSpPr>
            <a:spLocks noChangeShapeType="1"/>
          </p:cNvSpPr>
          <p:nvPr/>
        </p:nvSpPr>
        <p:spPr bwMode="auto">
          <a:xfrm>
            <a:off x="3546475" y="2852738"/>
            <a:ext cx="936625" cy="9366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6394" name="Line 23"/>
          <p:cNvSpPr>
            <a:spLocks noChangeShapeType="1"/>
          </p:cNvSpPr>
          <p:nvPr/>
        </p:nvSpPr>
        <p:spPr bwMode="auto">
          <a:xfrm>
            <a:off x="6570663" y="2924175"/>
            <a:ext cx="0" cy="8651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6395" name="Line 24"/>
          <p:cNvSpPr>
            <a:spLocks noChangeShapeType="1"/>
          </p:cNvSpPr>
          <p:nvPr/>
        </p:nvSpPr>
        <p:spPr bwMode="auto">
          <a:xfrm flipH="1">
            <a:off x="6354763" y="3933825"/>
            <a:ext cx="360362" cy="7905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6396" name="Line 25"/>
          <p:cNvSpPr>
            <a:spLocks noChangeShapeType="1"/>
          </p:cNvSpPr>
          <p:nvPr/>
        </p:nvSpPr>
        <p:spPr bwMode="auto">
          <a:xfrm>
            <a:off x="6788150" y="3933825"/>
            <a:ext cx="503238" cy="7905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6397" name="Line 26"/>
          <p:cNvSpPr>
            <a:spLocks noChangeShapeType="1"/>
          </p:cNvSpPr>
          <p:nvPr/>
        </p:nvSpPr>
        <p:spPr bwMode="auto">
          <a:xfrm>
            <a:off x="2466975" y="4005263"/>
            <a:ext cx="0" cy="7921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6398" name="Line 27"/>
          <p:cNvSpPr>
            <a:spLocks noChangeShapeType="1"/>
          </p:cNvSpPr>
          <p:nvPr/>
        </p:nvSpPr>
        <p:spPr bwMode="auto">
          <a:xfrm>
            <a:off x="3475038" y="4005263"/>
            <a:ext cx="1008062" cy="7191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6399" name="Line 28"/>
          <p:cNvSpPr>
            <a:spLocks noChangeShapeType="1"/>
          </p:cNvSpPr>
          <p:nvPr/>
        </p:nvSpPr>
        <p:spPr bwMode="auto">
          <a:xfrm>
            <a:off x="4483100" y="3933825"/>
            <a:ext cx="0" cy="7905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6400" name="Text Box 5"/>
          <p:cNvSpPr txBox="1">
            <a:spLocks noChangeArrowheads="1"/>
          </p:cNvSpPr>
          <p:nvPr/>
        </p:nvSpPr>
        <p:spPr bwMode="auto">
          <a:xfrm>
            <a:off x="4699000" y="1700213"/>
            <a:ext cx="892175" cy="37623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tr-TR" altLang="tr-TR"/>
              <a:t>Sistem</a:t>
            </a:r>
            <a:endParaRPr lang="en-US" altLang="tr-TR"/>
          </a:p>
        </p:txBody>
      </p:sp>
      <p:sp>
        <p:nvSpPr>
          <p:cNvPr id="16401" name="Text Box 6"/>
          <p:cNvSpPr txBox="1">
            <a:spLocks noChangeArrowheads="1"/>
          </p:cNvSpPr>
          <p:nvPr/>
        </p:nvSpPr>
        <p:spPr bwMode="auto">
          <a:xfrm>
            <a:off x="3114675" y="2636838"/>
            <a:ext cx="647700" cy="37623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tr-TR" altLang="tr-TR"/>
              <a:t>A</a:t>
            </a:r>
            <a:endParaRPr lang="en-US" altLang="tr-TR"/>
          </a:p>
        </p:txBody>
      </p:sp>
      <p:sp>
        <p:nvSpPr>
          <p:cNvPr id="16402" name="Text Box 7"/>
          <p:cNvSpPr txBox="1">
            <a:spLocks noChangeArrowheads="1"/>
          </p:cNvSpPr>
          <p:nvPr/>
        </p:nvSpPr>
        <p:spPr bwMode="auto">
          <a:xfrm>
            <a:off x="4699000" y="2636838"/>
            <a:ext cx="647700" cy="37623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tr-TR" altLang="tr-TR"/>
              <a:t>B</a:t>
            </a:r>
            <a:endParaRPr lang="en-US" altLang="tr-TR"/>
          </a:p>
        </p:txBody>
      </p:sp>
      <p:sp>
        <p:nvSpPr>
          <p:cNvPr id="16403" name="Text Box 8"/>
          <p:cNvSpPr txBox="1">
            <a:spLocks noChangeArrowheads="1"/>
          </p:cNvSpPr>
          <p:nvPr/>
        </p:nvSpPr>
        <p:spPr bwMode="auto">
          <a:xfrm>
            <a:off x="6283325" y="2636838"/>
            <a:ext cx="647700" cy="37623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tr-TR" altLang="tr-TR"/>
              <a:t>C</a:t>
            </a:r>
            <a:endParaRPr lang="en-US" altLang="tr-TR"/>
          </a:p>
        </p:txBody>
      </p:sp>
      <p:sp>
        <p:nvSpPr>
          <p:cNvPr id="16404" name="Text Box 9"/>
          <p:cNvSpPr txBox="1">
            <a:spLocks noChangeArrowheads="1"/>
          </p:cNvSpPr>
          <p:nvPr/>
        </p:nvSpPr>
        <p:spPr bwMode="auto">
          <a:xfrm>
            <a:off x="2106613" y="3644900"/>
            <a:ext cx="647700" cy="3762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tr-TR" altLang="tr-TR"/>
              <a:t>A</a:t>
            </a:r>
            <a:endParaRPr lang="en-US" altLang="tr-TR"/>
          </a:p>
        </p:txBody>
      </p:sp>
      <p:sp>
        <p:nvSpPr>
          <p:cNvPr id="16405" name="Text Box 10"/>
          <p:cNvSpPr txBox="1">
            <a:spLocks noChangeArrowheads="1"/>
          </p:cNvSpPr>
          <p:nvPr/>
        </p:nvSpPr>
        <p:spPr bwMode="auto">
          <a:xfrm>
            <a:off x="3114675" y="3644900"/>
            <a:ext cx="647700" cy="3762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tr-TR" altLang="tr-TR"/>
              <a:t>A</a:t>
            </a:r>
            <a:endParaRPr lang="en-US" altLang="tr-TR"/>
          </a:p>
        </p:txBody>
      </p:sp>
      <p:sp>
        <p:nvSpPr>
          <p:cNvPr id="16406" name="Text Box 11"/>
          <p:cNvSpPr txBox="1">
            <a:spLocks noChangeArrowheads="1"/>
          </p:cNvSpPr>
          <p:nvPr/>
        </p:nvSpPr>
        <p:spPr bwMode="auto">
          <a:xfrm>
            <a:off x="4122738" y="3644900"/>
            <a:ext cx="647700" cy="3762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tr-TR" altLang="tr-TR"/>
              <a:t>A</a:t>
            </a:r>
            <a:endParaRPr lang="en-US" altLang="tr-TR"/>
          </a:p>
        </p:txBody>
      </p:sp>
      <p:sp>
        <p:nvSpPr>
          <p:cNvPr id="16407" name="Text Box 12"/>
          <p:cNvSpPr txBox="1">
            <a:spLocks noChangeArrowheads="1"/>
          </p:cNvSpPr>
          <p:nvPr/>
        </p:nvSpPr>
        <p:spPr bwMode="auto">
          <a:xfrm>
            <a:off x="6354763" y="3644900"/>
            <a:ext cx="647700" cy="3762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tr-TR" altLang="tr-TR"/>
              <a:t>A</a:t>
            </a:r>
            <a:endParaRPr lang="en-US" altLang="tr-TR"/>
          </a:p>
        </p:txBody>
      </p:sp>
      <p:sp>
        <p:nvSpPr>
          <p:cNvPr id="16408" name="Text Box 13"/>
          <p:cNvSpPr txBox="1">
            <a:spLocks noChangeArrowheads="1"/>
          </p:cNvSpPr>
          <p:nvPr/>
        </p:nvSpPr>
        <p:spPr bwMode="auto">
          <a:xfrm>
            <a:off x="2106613" y="4652963"/>
            <a:ext cx="647700" cy="37623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tr-TR" altLang="tr-TR"/>
              <a:t>A</a:t>
            </a:r>
            <a:endParaRPr lang="en-US" altLang="tr-TR"/>
          </a:p>
        </p:txBody>
      </p:sp>
      <p:sp>
        <p:nvSpPr>
          <p:cNvPr id="16409" name="Text Box 14"/>
          <p:cNvSpPr txBox="1">
            <a:spLocks noChangeArrowheads="1"/>
          </p:cNvSpPr>
          <p:nvPr/>
        </p:nvSpPr>
        <p:spPr bwMode="auto">
          <a:xfrm>
            <a:off x="4122738" y="4652963"/>
            <a:ext cx="647700" cy="37623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tr-TR" altLang="tr-TR"/>
              <a:t>A</a:t>
            </a:r>
            <a:endParaRPr lang="en-US" altLang="tr-TR"/>
          </a:p>
        </p:txBody>
      </p:sp>
      <p:sp>
        <p:nvSpPr>
          <p:cNvPr id="16410" name="Text Box 15"/>
          <p:cNvSpPr txBox="1">
            <a:spLocks noChangeArrowheads="1"/>
          </p:cNvSpPr>
          <p:nvPr/>
        </p:nvSpPr>
        <p:spPr bwMode="auto">
          <a:xfrm>
            <a:off x="5922963" y="4652963"/>
            <a:ext cx="647700" cy="37623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tr-TR" altLang="tr-TR"/>
              <a:t>A</a:t>
            </a:r>
            <a:endParaRPr lang="en-US" altLang="tr-TR"/>
          </a:p>
        </p:txBody>
      </p:sp>
      <p:sp>
        <p:nvSpPr>
          <p:cNvPr id="16411" name="Text Box 16"/>
          <p:cNvSpPr txBox="1">
            <a:spLocks noChangeArrowheads="1"/>
          </p:cNvSpPr>
          <p:nvPr/>
        </p:nvSpPr>
        <p:spPr bwMode="auto">
          <a:xfrm>
            <a:off x="6931025" y="4652963"/>
            <a:ext cx="647700" cy="37623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tr-TR" altLang="tr-TR"/>
              <a:t>A</a:t>
            </a:r>
            <a:endParaRPr lang="en-US" altLang="tr-TR"/>
          </a:p>
        </p:txBody>
      </p:sp>
      <p:sp>
        <p:nvSpPr>
          <p:cNvPr id="16412" name="Text Box 30"/>
          <p:cNvSpPr txBox="1">
            <a:spLocks noChangeArrowheads="1"/>
          </p:cNvSpPr>
          <p:nvPr/>
        </p:nvSpPr>
        <p:spPr bwMode="auto">
          <a:xfrm>
            <a:off x="5830888" y="1720850"/>
            <a:ext cx="1981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tr-TR" altLang="tr-TR"/>
              <a:t>Çıkış yelpazesi=3</a:t>
            </a:r>
            <a:endParaRPr lang="en-US" altLang="tr-TR"/>
          </a:p>
        </p:txBody>
      </p:sp>
      <p:sp>
        <p:nvSpPr>
          <p:cNvPr id="16413" name="Text Box 31"/>
          <p:cNvSpPr txBox="1">
            <a:spLocks noChangeArrowheads="1"/>
          </p:cNvSpPr>
          <p:nvPr/>
        </p:nvSpPr>
        <p:spPr bwMode="auto">
          <a:xfrm>
            <a:off x="3598863" y="5321300"/>
            <a:ext cx="946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tr-TR" altLang="tr-TR"/>
              <a:t>genişlik</a:t>
            </a:r>
            <a:endParaRPr lang="en-US" altLang="tr-TR"/>
          </a:p>
        </p:txBody>
      </p:sp>
      <p:sp>
        <p:nvSpPr>
          <p:cNvPr id="16414" name="Text Box 32"/>
          <p:cNvSpPr txBox="1">
            <a:spLocks noChangeArrowheads="1"/>
          </p:cNvSpPr>
          <p:nvPr/>
        </p:nvSpPr>
        <p:spPr bwMode="auto">
          <a:xfrm>
            <a:off x="4535488" y="4024313"/>
            <a:ext cx="11366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tr-TR" altLang="tr-TR"/>
              <a:t>Giriş</a:t>
            </a:r>
          </a:p>
          <a:p>
            <a:pPr eaLnBrk="1" hangingPunct="1"/>
            <a:r>
              <a:rPr lang="tr-TR" altLang="tr-TR"/>
              <a:t>yelpazesi</a:t>
            </a:r>
            <a:endParaRPr lang="en-US" altLang="tr-TR"/>
          </a:p>
        </p:txBody>
      </p:sp>
      <p:sp>
        <p:nvSpPr>
          <p:cNvPr id="16415" name="Text Box 33"/>
          <p:cNvSpPr txBox="1">
            <a:spLocks noChangeArrowheads="1"/>
          </p:cNvSpPr>
          <p:nvPr/>
        </p:nvSpPr>
        <p:spPr bwMode="auto">
          <a:xfrm rot="16200000">
            <a:off x="872332" y="3013868"/>
            <a:ext cx="908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tr-TR" altLang="tr-TR" dirty="0"/>
              <a:t>derinlik</a:t>
            </a:r>
            <a:endParaRPr lang="en-US" altLang="tr-TR" dirty="0"/>
          </a:p>
        </p:txBody>
      </p:sp>
      <p:sp>
        <p:nvSpPr>
          <p:cNvPr id="16416" name="Line 34"/>
          <p:cNvSpPr>
            <a:spLocks noChangeShapeType="1"/>
          </p:cNvSpPr>
          <p:nvPr/>
        </p:nvSpPr>
        <p:spPr bwMode="auto">
          <a:xfrm>
            <a:off x="2051050" y="5229225"/>
            <a:ext cx="5616575" cy="0"/>
          </a:xfrm>
          <a:prstGeom prst="line">
            <a:avLst/>
          </a:prstGeom>
          <a:noFill/>
          <a:ln w="9525">
            <a:solidFill>
              <a:schemeClr val="tx1"/>
            </a:solidFill>
            <a:round/>
            <a:headEnd type="stealth"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6417" name="Line 35"/>
          <p:cNvSpPr>
            <a:spLocks noChangeShapeType="1"/>
          </p:cNvSpPr>
          <p:nvPr/>
        </p:nvSpPr>
        <p:spPr bwMode="auto">
          <a:xfrm>
            <a:off x="1692275" y="1628775"/>
            <a:ext cx="0" cy="3455988"/>
          </a:xfrm>
          <a:prstGeom prst="line">
            <a:avLst/>
          </a:prstGeom>
          <a:noFill/>
          <a:ln w="9525">
            <a:solidFill>
              <a:schemeClr val="tx1"/>
            </a:solidFill>
            <a:round/>
            <a:headEnd type="stealth"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35" name="34 Slayt Numarası Yer Tutucusu"/>
          <p:cNvSpPr>
            <a:spLocks noGrp="1"/>
          </p:cNvSpPr>
          <p:nvPr>
            <p:ph type="sldNum" sz="quarter" idx="12"/>
          </p:nvPr>
        </p:nvSpPr>
        <p:spPr/>
        <p:txBody>
          <a:bodyPr/>
          <a:lstStyle/>
          <a:p>
            <a:fld id="{D8154011-B7CE-4FCA-8CD3-8CAEE7C78245}" type="slidenum">
              <a:rPr lang="en-US" smtClean="0"/>
              <a:pPr/>
              <a:t>8</a:t>
            </a:fld>
            <a:endParaRPr lang="en-US"/>
          </a:p>
        </p:txBody>
      </p:sp>
    </p:spTree>
  </p:cSld>
  <p:clrMapOvr>
    <a:masterClrMapping/>
  </p:clrMapOvr>
  <p:transition spd="slow">
    <p:pull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pPr fontAlgn="auto">
              <a:spcAft>
                <a:spcPts val="0"/>
              </a:spcAft>
              <a:defRPr/>
            </a:pPr>
            <a:r>
              <a:rPr lang="tr-TR" altLang="tr-TR" dirty="0">
                <a:solidFill>
                  <a:schemeClr val="tx2">
                    <a:satMod val="130000"/>
                  </a:schemeClr>
                </a:solidFill>
              </a:rPr>
              <a:t>İşlevsel Bağımsızlık</a:t>
            </a:r>
          </a:p>
        </p:txBody>
      </p:sp>
      <p:sp>
        <p:nvSpPr>
          <p:cNvPr id="17411" name="Rectangle 3"/>
          <p:cNvSpPr>
            <a:spLocks noGrp="1" noChangeArrowheads="1"/>
          </p:cNvSpPr>
          <p:nvPr>
            <p:ph idx="1"/>
          </p:nvPr>
        </p:nvSpPr>
        <p:spPr/>
        <p:txBody>
          <a:bodyPr>
            <a:normAutofit fontScale="92500" lnSpcReduction="10000"/>
          </a:bodyPr>
          <a:lstStyle/>
          <a:p>
            <a:pPr marL="88900" indent="-6350" algn="just">
              <a:buNone/>
            </a:pPr>
            <a:r>
              <a:rPr lang="tr-TR" altLang="tr-TR" dirty="0" smtClean="0"/>
              <a:t>İşlevsel bağımsızlık hem anlama, hem de test ve bakım işlemlerini kolaylaştıracaktır. Yapılan bir hatanın diğer işlevlere yansıması ve yapılan değişikliklerin sistem genelinde yan tesirleri gibi konuların denetimi çok daha rahat yapılabilecektir.</a:t>
            </a:r>
          </a:p>
          <a:p>
            <a:pPr marL="88900" indent="-6350" algn="just">
              <a:buNone/>
            </a:pPr>
            <a:r>
              <a:rPr lang="tr-TR" dirty="0" smtClean="0"/>
              <a:t>Modüllere parametre ile veri gönderilir ve sonuç </a:t>
            </a:r>
            <a:r>
              <a:rPr lang="tr-TR" smtClean="0"/>
              <a:t>değerler elde </a:t>
            </a:r>
            <a:r>
              <a:rPr lang="tr-TR" dirty="0" smtClean="0"/>
              <a:t>edilir. Bu modülü çağıran program parçası sadece bu sonucu kullanabilir. Çağrılan modülün işlevsel olarak yaptıkları ile ilgilenmez.</a:t>
            </a:r>
            <a:endParaRPr lang="tr-TR" altLang="tr-TR" dirty="0" smtClean="0"/>
          </a:p>
        </p:txBody>
      </p:sp>
      <p:sp>
        <p:nvSpPr>
          <p:cNvPr id="5" name="Altbilgi Yer Tutucusu 4"/>
          <p:cNvSpPr>
            <a:spLocks noGrp="1"/>
          </p:cNvSpPr>
          <p:nvPr>
            <p:ph type="ftr" sz="quarter" idx="11"/>
          </p:nvPr>
        </p:nvSpPr>
        <p:spPr/>
        <p:txBody>
          <a:bodyPr/>
          <a:lstStyle/>
          <a:p>
            <a:pPr>
              <a:defRPr/>
            </a:pPr>
            <a:r>
              <a:rPr lang="tr-TR" altLang="tr-TR"/>
              <a:t>Yazılım Mühendisliği </a:t>
            </a:r>
            <a:endParaRPr lang="el-GR" altLang="tr-TR"/>
          </a:p>
        </p:txBody>
      </p:sp>
      <p:sp>
        <p:nvSpPr>
          <p:cNvPr id="6" name="5 Slayt Numarası Yer Tutucusu"/>
          <p:cNvSpPr>
            <a:spLocks noGrp="1"/>
          </p:cNvSpPr>
          <p:nvPr>
            <p:ph type="sldNum" sz="quarter" idx="12"/>
          </p:nvPr>
        </p:nvSpPr>
        <p:spPr/>
        <p:txBody>
          <a:bodyPr/>
          <a:lstStyle/>
          <a:p>
            <a:fld id="{D8154011-B7CE-4FCA-8CD3-8CAEE7C78245}" type="slidenum">
              <a:rPr lang="en-US" smtClean="0"/>
              <a:pPr/>
              <a:t>9</a:t>
            </a:fld>
            <a:endParaRPr lang="en-US"/>
          </a:p>
        </p:txBody>
      </p:sp>
    </p:spTree>
  </p:cSld>
  <p:clrMapOvr>
    <a:masterClrMapping/>
  </p:clrMapOvr>
  <p:transition spd="slow">
    <p:pull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ündönümü">
  <a:themeElements>
    <a:clrScheme name="Gündönümü">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is Klasik">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Gündönümü">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11645</TotalTime>
  <Words>2095</Words>
  <Application>Microsoft Office PowerPoint</Application>
  <PresentationFormat>Ekran Gösterisi (4:3)</PresentationFormat>
  <Paragraphs>462</Paragraphs>
  <Slides>59</Slides>
  <Notes>13</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59</vt:i4>
      </vt:variant>
    </vt:vector>
  </HeadingPairs>
  <TitlesOfParts>
    <vt:vector size="67" baseType="lpstr">
      <vt:lpstr>Arial</vt:lpstr>
      <vt:lpstr>Calibri</vt:lpstr>
      <vt:lpstr>Tahoma</vt:lpstr>
      <vt:lpstr>Times New Roman</vt:lpstr>
      <vt:lpstr>Verdana</vt:lpstr>
      <vt:lpstr>Wingdings</vt:lpstr>
      <vt:lpstr>Wingdings 2</vt:lpstr>
      <vt:lpstr>Gündönümü</vt:lpstr>
      <vt:lpstr>Yazılım Mühendisliği</vt:lpstr>
      <vt:lpstr>Ders 5 Genel Bakış</vt:lpstr>
      <vt:lpstr>Dersin Amacı</vt:lpstr>
      <vt:lpstr>Giriş</vt:lpstr>
      <vt:lpstr>Giriş</vt:lpstr>
      <vt:lpstr>Tasarım Kavramları</vt:lpstr>
      <vt:lpstr>Modülerlik</vt:lpstr>
      <vt:lpstr>Sistem ve modülleri</vt:lpstr>
      <vt:lpstr>İşlevsel Bağımsızlık</vt:lpstr>
      <vt:lpstr>Veri Tasarımı</vt:lpstr>
      <vt:lpstr>Veri tasarımında önemli hususlar</vt:lpstr>
      <vt:lpstr>Yapısal Tasarım</vt:lpstr>
      <vt:lpstr>Arayüz Tasarımı</vt:lpstr>
      <vt:lpstr>Ayrıntılı Tasarım-Süreç Tasarımı</vt:lpstr>
      <vt:lpstr>Yapısal Program Yapıları</vt:lpstr>
      <vt:lpstr>Yapısal Program Yapıları</vt:lpstr>
      <vt:lpstr>Program Akış Diyagramları</vt:lpstr>
      <vt:lpstr>Kutu Diyagramları</vt:lpstr>
      <vt:lpstr>Karar Tabloları</vt:lpstr>
      <vt:lpstr>Karar Tabloları</vt:lpstr>
      <vt:lpstr>Karar Tablosu Örneği</vt:lpstr>
      <vt:lpstr>Durumlar / Eylemler</vt:lpstr>
      <vt:lpstr>Durumlar</vt:lpstr>
      <vt:lpstr>Karar tablosu / Durumlar</vt:lpstr>
      <vt:lpstr>Eylemler</vt:lpstr>
      <vt:lpstr>Karar tablosu / Eylemler</vt:lpstr>
      <vt:lpstr>Program Tasarım Dili</vt:lpstr>
      <vt:lpstr>Tasarlanması Gereken Ortak Alt Sistemler</vt:lpstr>
      <vt:lpstr>Yetkilendirme Alt Sistemi</vt:lpstr>
      <vt:lpstr>Güvenlik Alt Sistemi</vt:lpstr>
      <vt:lpstr>Yedekleme Alt Sistemi</vt:lpstr>
      <vt:lpstr>Veri İletişim Alt Sistemi</vt:lpstr>
      <vt:lpstr>Arşiv Alt Sistemi</vt:lpstr>
      <vt:lpstr>Dönüştürme Alt Sistemi</vt:lpstr>
      <vt:lpstr>Kullanıcı Arayüz Tasarımı</vt:lpstr>
      <vt:lpstr>Genel Prensipler</vt:lpstr>
      <vt:lpstr>Bilgi Gösterimi</vt:lpstr>
      <vt:lpstr>Veri Girişi</vt:lpstr>
      <vt:lpstr>Kullanıcı Arayüz Prototipi</vt:lpstr>
      <vt:lpstr>Kullanıcı Arayüz Prototipi</vt:lpstr>
      <vt:lpstr>Tasarım Çalışmasının Değerlendirilmesi</vt:lpstr>
      <vt:lpstr>Başlangıç Tasarım Gözden Geçirme</vt:lpstr>
      <vt:lpstr>Ayrıntılı Tasarım Gözden Geçirme</vt:lpstr>
      <vt:lpstr>Tasarım Kalite Ölçütleri</vt:lpstr>
      <vt:lpstr>Bağlaşım</vt:lpstr>
      <vt:lpstr>Yalın Veri Bağlaşımı </vt:lpstr>
      <vt:lpstr>Karmaşık Veri Bağlaşımı</vt:lpstr>
      <vt:lpstr>Denetim Bağlaşımı</vt:lpstr>
      <vt:lpstr>Ortak Veri Bağlaşımı</vt:lpstr>
      <vt:lpstr>İçerik Bağlaşımı</vt:lpstr>
      <vt:lpstr>Yapışıklık</vt:lpstr>
      <vt:lpstr>İşlevsel Yapışıklık</vt:lpstr>
      <vt:lpstr>Sırasal Yapışıklık</vt:lpstr>
      <vt:lpstr>İletişimsel Yapışıklık</vt:lpstr>
      <vt:lpstr>Yordamsal Yapışıklık</vt:lpstr>
      <vt:lpstr>Zamansal Yapışıklık</vt:lpstr>
      <vt:lpstr>Mantıksal Yapışıklık</vt:lpstr>
      <vt:lpstr>Gelişigüzel Yapışıklık</vt:lpstr>
      <vt:lpstr>Çalışma Soruları</vt:lpstr>
    </vt:vector>
  </TitlesOfParts>
  <Company>University of California at Santa Cruz</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ISM 206 Optimization Theory and Applications</dc:title>
  <dc:creator>Kevin Ross</dc:creator>
  <cp:lastModifiedBy>CASPER</cp:lastModifiedBy>
  <cp:revision>587</cp:revision>
  <dcterms:created xsi:type="dcterms:W3CDTF">2005-03-15T23:12:38Z</dcterms:created>
  <dcterms:modified xsi:type="dcterms:W3CDTF">2023-12-29T12:43:42Z</dcterms:modified>
</cp:coreProperties>
</file>